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 id="2147484700" r:id="rId2"/>
  </p:sldMasterIdLst>
  <p:notesMasterIdLst>
    <p:notesMasterId r:id="rId46"/>
  </p:notesMasterIdLst>
  <p:handoutMasterIdLst>
    <p:handoutMasterId r:id="rId47"/>
  </p:handoutMasterIdLst>
  <p:sldIdLst>
    <p:sldId id="306" r:id="rId3"/>
    <p:sldId id="309" r:id="rId4"/>
    <p:sldId id="406" r:id="rId5"/>
    <p:sldId id="489" r:id="rId6"/>
    <p:sldId id="269" r:id="rId7"/>
    <p:sldId id="487" r:id="rId8"/>
    <p:sldId id="275" r:id="rId9"/>
    <p:sldId id="331" r:id="rId10"/>
    <p:sldId id="477" r:id="rId11"/>
    <p:sldId id="277" r:id="rId12"/>
    <p:sldId id="261" r:id="rId13"/>
    <p:sldId id="404" r:id="rId14"/>
    <p:sldId id="299" r:id="rId15"/>
    <p:sldId id="490" r:id="rId16"/>
    <p:sldId id="491" r:id="rId17"/>
    <p:sldId id="492" r:id="rId18"/>
    <p:sldId id="307" r:id="rId19"/>
    <p:sldId id="493" r:id="rId20"/>
    <p:sldId id="494" r:id="rId21"/>
    <p:sldId id="427" r:id="rId22"/>
    <p:sldId id="340" r:id="rId23"/>
    <p:sldId id="341" r:id="rId24"/>
    <p:sldId id="495" r:id="rId25"/>
    <p:sldId id="343" r:id="rId26"/>
    <p:sldId id="345" r:id="rId27"/>
    <p:sldId id="346" r:id="rId28"/>
    <p:sldId id="496" r:id="rId29"/>
    <p:sldId id="497" r:id="rId30"/>
    <p:sldId id="498" r:id="rId31"/>
    <p:sldId id="351" r:id="rId32"/>
    <p:sldId id="499" r:id="rId33"/>
    <p:sldId id="500" r:id="rId34"/>
    <p:sldId id="353" r:id="rId35"/>
    <p:sldId id="501" r:id="rId36"/>
    <p:sldId id="348" r:id="rId37"/>
    <p:sldId id="349" r:id="rId38"/>
    <p:sldId id="350" r:id="rId39"/>
    <p:sldId id="502" r:id="rId40"/>
    <p:sldId id="503" r:id="rId41"/>
    <p:sldId id="505" r:id="rId42"/>
    <p:sldId id="506" r:id="rId43"/>
    <p:sldId id="504" r:id="rId44"/>
    <p:sldId id="507" r:id="rId45"/>
  </p:sldIdLst>
  <p:sldSz cx="9144000" cy="6858000" type="screen4x3"/>
  <p:notesSz cx="7099300" cy="10234613"/>
  <p:defaultTextStyle>
    <a:defPPr>
      <a:defRPr lang="it-IT"/>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92"/>
    <p:restoredTop sz="94633"/>
  </p:normalViewPr>
  <p:slideViewPr>
    <p:cSldViewPr>
      <p:cViewPr varScale="1">
        <p:scale>
          <a:sx n="61" d="100"/>
          <a:sy n="61" d="100"/>
        </p:scale>
        <p:origin x="110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4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640B59D2-08C4-6A46-902C-F3E703B347E0}"/>
              </a:ext>
            </a:extLst>
          </p:cNvPr>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pPr>
              <a:defRPr/>
            </a:pPr>
            <a:endParaRPr lang="en-GB"/>
          </a:p>
        </p:txBody>
      </p:sp>
      <p:sp>
        <p:nvSpPr>
          <p:cNvPr id="3" name="Segnaposto data 2">
            <a:extLst>
              <a:ext uri="{FF2B5EF4-FFF2-40B4-BE49-F238E27FC236}">
                <a16:creationId xmlns:a16="http://schemas.microsoft.com/office/drawing/2014/main" id="{5105706A-9D76-C741-81EC-54C8E9FA42F3}"/>
              </a:ext>
            </a:extLst>
          </p:cNvPr>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pPr>
              <a:defRPr/>
            </a:pPr>
            <a:fld id="{9240BF06-C72F-4B8F-9D49-B8C712272A23}" type="datetimeFigureOut">
              <a:rPr lang="en-GB"/>
              <a:pPr>
                <a:defRPr/>
              </a:pPr>
              <a:t>09/09/2020</a:t>
            </a:fld>
            <a:endParaRPr lang="en-GB"/>
          </a:p>
        </p:txBody>
      </p:sp>
      <p:sp>
        <p:nvSpPr>
          <p:cNvPr id="4" name="Segnaposto piè di pagina 3">
            <a:extLst>
              <a:ext uri="{FF2B5EF4-FFF2-40B4-BE49-F238E27FC236}">
                <a16:creationId xmlns:a16="http://schemas.microsoft.com/office/drawing/2014/main" id="{AB86AB4F-3372-254E-9AB7-73CA3A8573E9}"/>
              </a:ext>
            </a:extLst>
          </p:cNvPr>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pPr>
              <a:defRPr/>
            </a:pPr>
            <a:endParaRPr lang="en-GB"/>
          </a:p>
        </p:txBody>
      </p:sp>
      <p:sp>
        <p:nvSpPr>
          <p:cNvPr id="5" name="Segnaposto numero diapositiva 4">
            <a:extLst>
              <a:ext uri="{FF2B5EF4-FFF2-40B4-BE49-F238E27FC236}">
                <a16:creationId xmlns:a16="http://schemas.microsoft.com/office/drawing/2014/main" id="{B0B4151D-7E1B-704F-99A2-9325A67C8B2D}"/>
              </a:ext>
            </a:extLst>
          </p:cNvPr>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pPr>
              <a:defRPr/>
            </a:pPr>
            <a:fld id="{E189C474-72E0-4BC3-B8F8-571B0EF7DDC3}" type="slidenum">
              <a:rPr lang="en-GB"/>
              <a:pPr>
                <a:defRPr/>
              </a:pPr>
              <a:t>‹N›</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DAD52A0-ABFF-0B4B-B826-E02A871EA649}"/>
              </a:ext>
            </a:extLst>
          </p:cNvPr>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eaLnBrk="1" hangingPunct="1">
              <a:defRPr sz="1300">
                <a:latin typeface="Arial" charset="0"/>
                <a:ea typeface="ＭＳ Ｐゴシック" charset="0"/>
                <a:cs typeface="ＭＳ Ｐゴシック" charset="0"/>
              </a:defRPr>
            </a:lvl1pPr>
          </a:lstStyle>
          <a:p>
            <a:pPr>
              <a:defRPr/>
            </a:pPr>
            <a:endParaRPr lang="it-IT"/>
          </a:p>
        </p:txBody>
      </p:sp>
      <p:sp>
        <p:nvSpPr>
          <p:cNvPr id="8195" name="Rectangle 3">
            <a:extLst>
              <a:ext uri="{FF2B5EF4-FFF2-40B4-BE49-F238E27FC236}">
                <a16:creationId xmlns:a16="http://schemas.microsoft.com/office/drawing/2014/main" id="{ECD5057A-621E-E940-88BA-CB355A43F33E}"/>
              </a:ext>
            </a:extLst>
          </p:cNvPr>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eaLnBrk="1" hangingPunct="1">
              <a:defRPr sz="1300">
                <a:latin typeface="Arial" charset="0"/>
                <a:ea typeface="ＭＳ Ｐゴシック" charset="0"/>
                <a:cs typeface="ＭＳ Ｐゴシック" charset="0"/>
              </a:defRPr>
            </a:lvl1pPr>
          </a:lstStyle>
          <a:p>
            <a:pPr>
              <a:defRPr/>
            </a:pPr>
            <a:endParaRPr lang="it-IT"/>
          </a:p>
        </p:txBody>
      </p:sp>
      <p:sp>
        <p:nvSpPr>
          <p:cNvPr id="26628"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a:extLst>
              <a:ext uri="{FF2B5EF4-FFF2-40B4-BE49-F238E27FC236}">
                <a16:creationId xmlns:a16="http://schemas.microsoft.com/office/drawing/2014/main" id="{0E4FF974-7104-9F4E-93CC-3049614C57E5}"/>
              </a:ext>
            </a:extLst>
          </p:cNvPr>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8198" name="Rectangle 6">
            <a:extLst>
              <a:ext uri="{FF2B5EF4-FFF2-40B4-BE49-F238E27FC236}">
                <a16:creationId xmlns:a16="http://schemas.microsoft.com/office/drawing/2014/main" id="{1B149B9B-E1DA-4F45-ABBD-61A84280BFE2}"/>
              </a:ext>
            </a:extLst>
          </p:cNvPr>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eaLnBrk="1" hangingPunct="1">
              <a:defRPr sz="1300">
                <a:latin typeface="Arial" charset="0"/>
                <a:ea typeface="ＭＳ Ｐゴシック" charset="0"/>
                <a:cs typeface="ＭＳ Ｐゴシック" charset="0"/>
              </a:defRPr>
            </a:lvl1pPr>
          </a:lstStyle>
          <a:p>
            <a:pPr>
              <a:defRPr/>
            </a:pPr>
            <a:endParaRPr lang="it-IT"/>
          </a:p>
        </p:txBody>
      </p:sp>
      <p:sp>
        <p:nvSpPr>
          <p:cNvPr id="8199" name="Rectangle 7">
            <a:extLst>
              <a:ext uri="{FF2B5EF4-FFF2-40B4-BE49-F238E27FC236}">
                <a16:creationId xmlns:a16="http://schemas.microsoft.com/office/drawing/2014/main" id="{CC66BF03-12CE-A249-A66D-9D63B102F1F6}"/>
              </a:ext>
            </a:extLst>
          </p:cNvPr>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eaLnBrk="1" hangingPunct="1">
              <a:defRPr sz="1300"/>
            </a:lvl1pPr>
          </a:lstStyle>
          <a:p>
            <a:pPr>
              <a:defRPr/>
            </a:pPr>
            <a:fld id="{68941AA6-7AEE-4FE2-A75F-6A9C169F95D2}"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08" charset="-128"/>
        <a:cs typeface="ＭＳ Ｐゴシック" pitchFamily="-108"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08"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08"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08"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0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egnaposto immagine diapositiva 1"/>
          <p:cNvSpPr>
            <a:spLocks noGrp="1" noRot="1" noChangeAspect="1" noChangeArrowheads="1" noTextEdit="1"/>
          </p:cNvSpPr>
          <p:nvPr>
            <p:ph type="sldImg"/>
          </p:nvPr>
        </p:nvSpPr>
        <p:spPr>
          <a:ln/>
        </p:spPr>
      </p:sp>
      <p:sp>
        <p:nvSpPr>
          <p:cNvPr id="31746" name="Segnaposto not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it-IT" smtClean="0">
              <a:latin typeface="Arial" panose="020B0604020202020204" pitchFamily="34" charset="0"/>
              <a:ea typeface="ＭＳ Ｐゴシック" panose="020B0600070205080204" pitchFamily="34" charset="-128"/>
            </a:endParaRPr>
          </a:p>
        </p:txBody>
      </p:sp>
      <p:sp>
        <p:nvSpPr>
          <p:cNvPr id="31747" name="Segnaposto numero diapositiva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D7563E3-54A4-4299-A211-4B5B9C174E41}" type="slidenum">
              <a:rPr lang="it-IT" altLang="it-IT" smtClean="0"/>
              <a:pPr/>
              <a:t>3</a:t>
            </a:fld>
            <a:endParaRPr lang="it-IT" alt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egnaposto immagine diapositiva 1"/>
          <p:cNvSpPr>
            <a:spLocks noGrp="1" noRot="1" noChangeAspect="1" noChangeArrowheads="1" noTextEdit="1"/>
          </p:cNvSpPr>
          <p:nvPr>
            <p:ph type="sldImg"/>
          </p:nvPr>
        </p:nvSpPr>
        <p:spPr>
          <a:ln/>
        </p:spPr>
      </p:sp>
      <p:sp>
        <p:nvSpPr>
          <p:cNvPr id="37890" name="Segnaposto note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it-IT" smtClean="0">
              <a:latin typeface="Arial" panose="020B0604020202020204" pitchFamily="34" charset="0"/>
              <a:ea typeface="ＭＳ Ｐゴシック" panose="020B0600070205080204" pitchFamily="34" charset="-128"/>
            </a:endParaRPr>
          </a:p>
        </p:txBody>
      </p:sp>
      <p:sp>
        <p:nvSpPr>
          <p:cNvPr id="37891" name="Segnaposto numero diapositiva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6AFB929-5848-4EC9-BACE-D2C44FA41E1E}" type="slidenum">
              <a:rPr lang="it-IT" altLang="it-IT" smtClean="0"/>
              <a:pPr/>
              <a:t>8</a:t>
            </a:fld>
            <a:endParaRPr lang="it-IT" altLang="it-I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egnaposto immagine diapositiva 1"/>
          <p:cNvSpPr>
            <a:spLocks noGrp="1" noRot="1" noChangeAspect="1" noChangeArrowheads="1" noTextEdit="1"/>
          </p:cNvSpPr>
          <p:nvPr>
            <p:ph type="sldImg"/>
          </p:nvPr>
        </p:nvSpPr>
        <p:spPr>
          <a:ln/>
        </p:spPr>
      </p:sp>
      <p:sp>
        <p:nvSpPr>
          <p:cNvPr id="65538" name="Segnaposto note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it-IT" smtClean="0">
              <a:latin typeface="Arial" panose="020B0604020202020204" pitchFamily="34" charset="0"/>
              <a:ea typeface="ＭＳ Ｐゴシック" panose="020B0600070205080204" pitchFamily="34" charset="-128"/>
            </a:endParaRPr>
          </a:p>
        </p:txBody>
      </p:sp>
      <p:sp>
        <p:nvSpPr>
          <p:cNvPr id="65539" name="Segnaposto numero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C75BDB74-19C9-42DA-A090-D1CA722B6403}" type="slidenum">
              <a:rPr lang="it-IT" altLang="it-IT" sz="1300" smtClean="0"/>
              <a:pPr>
                <a:spcBef>
                  <a:spcPct val="0"/>
                </a:spcBef>
              </a:pPr>
              <a:t>35</a:t>
            </a:fld>
            <a:endParaRPr lang="it-IT" altLang="it-IT" sz="13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9A656D0-7B46-C549-B862-809D552DDD94}"/>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FA6BBE35-A8BD-4A56-BB2D-FAC234B0165F}" type="datetimeFigureOut">
              <a:rPr lang="it-IT" altLang="it-IT"/>
              <a:pPr>
                <a:defRPr/>
              </a:pPr>
              <a:t>09/09/2020</a:t>
            </a:fld>
            <a:endParaRPr lang="it-IT" altLang="it-IT"/>
          </a:p>
        </p:txBody>
      </p:sp>
      <p:sp>
        <p:nvSpPr>
          <p:cNvPr id="5" name="Segnaposto piè di pagina 4">
            <a:extLst>
              <a:ext uri="{FF2B5EF4-FFF2-40B4-BE49-F238E27FC236}">
                <a16:creationId xmlns:a16="http://schemas.microsoft.com/office/drawing/2014/main" id="{7FA12BD1-4AEE-0B46-B57F-3E4B2F965F53}"/>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6" name="Segnaposto numero diapositiva 5">
            <a:extLst>
              <a:ext uri="{FF2B5EF4-FFF2-40B4-BE49-F238E27FC236}">
                <a16:creationId xmlns:a16="http://schemas.microsoft.com/office/drawing/2014/main" id="{4FAEF19C-0660-E940-B314-925F25584FEB}"/>
              </a:ext>
            </a:extLst>
          </p:cNvPr>
          <p:cNvSpPr>
            <a:spLocks noGrp="1"/>
          </p:cNvSpPr>
          <p:nvPr>
            <p:ph type="sldNum" sz="quarter" idx="12"/>
          </p:nvPr>
        </p:nvSpPr>
        <p:spPr/>
        <p:txBody>
          <a:bodyPr/>
          <a:lstStyle>
            <a:lvl1pPr>
              <a:defRPr/>
            </a:lvl1pPr>
          </a:lstStyle>
          <a:p>
            <a:pPr>
              <a:defRPr/>
            </a:pPr>
            <a:fld id="{91D021C2-4A31-4248-A919-156D3B26D931}" type="slidenum">
              <a:rPr lang="it-IT" altLang="it-IT"/>
              <a:pPr>
                <a:defRPr/>
              </a:pPr>
              <a:t>‹N›</a:t>
            </a:fld>
            <a:endParaRPr lang="it-IT" altLang="it-IT"/>
          </a:p>
        </p:txBody>
      </p:sp>
    </p:spTree>
    <p:extLst>
      <p:ext uri="{BB962C8B-B14F-4D97-AF65-F5344CB8AC3E}">
        <p14:creationId xmlns:p14="http://schemas.microsoft.com/office/powerpoint/2010/main" val="4172093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3">
            <a:extLst>
              <a:ext uri="{FF2B5EF4-FFF2-40B4-BE49-F238E27FC236}">
                <a16:creationId xmlns:a16="http://schemas.microsoft.com/office/drawing/2014/main" id="{32994967-F164-904B-A9B4-BC245FE1648F}"/>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7EB36BDA-7C7B-4B82-B2BA-91E1E288FBC4}" type="datetimeFigureOut">
              <a:rPr lang="it-IT" altLang="it-IT"/>
              <a:pPr>
                <a:defRPr/>
              </a:pPr>
              <a:t>09/09/2020</a:t>
            </a:fld>
            <a:endParaRPr lang="it-IT" altLang="it-IT"/>
          </a:p>
        </p:txBody>
      </p:sp>
      <p:sp>
        <p:nvSpPr>
          <p:cNvPr id="6" name="Segnaposto piè di pagina 4">
            <a:extLst>
              <a:ext uri="{FF2B5EF4-FFF2-40B4-BE49-F238E27FC236}">
                <a16:creationId xmlns:a16="http://schemas.microsoft.com/office/drawing/2014/main" id="{13F71623-E569-924A-B3B7-0CEEF5CEF7C0}"/>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7" name="Segnaposto numero diapositiva 5">
            <a:extLst>
              <a:ext uri="{FF2B5EF4-FFF2-40B4-BE49-F238E27FC236}">
                <a16:creationId xmlns:a16="http://schemas.microsoft.com/office/drawing/2014/main" id="{268062D7-E22A-B744-A126-2EF600E6A064}"/>
              </a:ext>
            </a:extLst>
          </p:cNvPr>
          <p:cNvSpPr>
            <a:spLocks noGrp="1"/>
          </p:cNvSpPr>
          <p:nvPr>
            <p:ph type="sldNum" sz="quarter" idx="12"/>
          </p:nvPr>
        </p:nvSpPr>
        <p:spPr/>
        <p:txBody>
          <a:bodyPr/>
          <a:lstStyle>
            <a:lvl1pPr>
              <a:defRPr/>
            </a:lvl1pPr>
          </a:lstStyle>
          <a:p>
            <a:pPr>
              <a:defRPr/>
            </a:pPr>
            <a:fld id="{7C46176E-E440-4ED9-A2F3-E84F8AEED872}" type="slidenum">
              <a:rPr lang="it-IT" altLang="it-IT"/>
              <a:pPr>
                <a:defRPr/>
              </a:pPr>
              <a:t>‹N›</a:t>
            </a:fld>
            <a:endParaRPr lang="it-IT" altLang="it-IT"/>
          </a:p>
        </p:txBody>
      </p:sp>
    </p:spTree>
    <p:extLst>
      <p:ext uri="{BB962C8B-B14F-4D97-AF65-F5344CB8AC3E}">
        <p14:creationId xmlns:p14="http://schemas.microsoft.com/office/powerpoint/2010/main" val="1347838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EBFE5B8-896F-C149-931E-CC6134280C39}"/>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617622C9-8B9E-4928-BD1E-C73EF376EDDD}" type="datetimeFigureOut">
              <a:rPr lang="it-IT" altLang="it-IT"/>
              <a:pPr>
                <a:defRPr/>
              </a:pPr>
              <a:t>09/09/2020</a:t>
            </a:fld>
            <a:endParaRPr lang="it-IT" altLang="it-IT"/>
          </a:p>
        </p:txBody>
      </p:sp>
      <p:sp>
        <p:nvSpPr>
          <p:cNvPr id="5" name="Segnaposto piè di pagina 4">
            <a:extLst>
              <a:ext uri="{FF2B5EF4-FFF2-40B4-BE49-F238E27FC236}">
                <a16:creationId xmlns:a16="http://schemas.microsoft.com/office/drawing/2014/main" id="{342B5B98-651D-4D4E-BEA3-4D61F2786748}"/>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6" name="Segnaposto numero diapositiva 5">
            <a:extLst>
              <a:ext uri="{FF2B5EF4-FFF2-40B4-BE49-F238E27FC236}">
                <a16:creationId xmlns:a16="http://schemas.microsoft.com/office/drawing/2014/main" id="{C4EE9EA8-51E7-924F-BD8B-946AD421BC11}"/>
              </a:ext>
            </a:extLst>
          </p:cNvPr>
          <p:cNvSpPr>
            <a:spLocks noGrp="1"/>
          </p:cNvSpPr>
          <p:nvPr>
            <p:ph type="sldNum" sz="quarter" idx="12"/>
          </p:nvPr>
        </p:nvSpPr>
        <p:spPr/>
        <p:txBody>
          <a:bodyPr/>
          <a:lstStyle>
            <a:lvl1pPr>
              <a:defRPr/>
            </a:lvl1pPr>
          </a:lstStyle>
          <a:p>
            <a:pPr>
              <a:defRPr/>
            </a:pPr>
            <a:fld id="{41089E18-9A3C-444C-81EC-CAF224E86779}" type="slidenum">
              <a:rPr lang="it-IT" altLang="it-IT"/>
              <a:pPr>
                <a:defRPr/>
              </a:pPr>
              <a:t>‹N›</a:t>
            </a:fld>
            <a:endParaRPr lang="it-IT" altLang="it-IT"/>
          </a:p>
        </p:txBody>
      </p:sp>
    </p:spTree>
    <p:extLst>
      <p:ext uri="{BB962C8B-B14F-4D97-AF65-F5344CB8AC3E}">
        <p14:creationId xmlns:p14="http://schemas.microsoft.com/office/powerpoint/2010/main" val="1611845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A4948B3-C5CE-914E-B010-4840F8527235}"/>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B387DE0F-B725-4388-AA8E-1969A8A41AD1}" type="datetimeFigureOut">
              <a:rPr lang="it-IT" altLang="it-IT"/>
              <a:pPr>
                <a:defRPr/>
              </a:pPr>
              <a:t>09/09/2020</a:t>
            </a:fld>
            <a:endParaRPr lang="it-IT" altLang="it-IT"/>
          </a:p>
        </p:txBody>
      </p:sp>
      <p:sp>
        <p:nvSpPr>
          <p:cNvPr id="5" name="Segnaposto piè di pagina 4">
            <a:extLst>
              <a:ext uri="{FF2B5EF4-FFF2-40B4-BE49-F238E27FC236}">
                <a16:creationId xmlns:a16="http://schemas.microsoft.com/office/drawing/2014/main" id="{2E04864D-14AC-5A4A-B943-6EE4230001E7}"/>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6" name="Segnaposto numero diapositiva 5">
            <a:extLst>
              <a:ext uri="{FF2B5EF4-FFF2-40B4-BE49-F238E27FC236}">
                <a16:creationId xmlns:a16="http://schemas.microsoft.com/office/drawing/2014/main" id="{6D4CE6A7-1CEC-6245-8A40-BDE2CD83D636}"/>
              </a:ext>
            </a:extLst>
          </p:cNvPr>
          <p:cNvSpPr>
            <a:spLocks noGrp="1"/>
          </p:cNvSpPr>
          <p:nvPr>
            <p:ph type="sldNum" sz="quarter" idx="12"/>
          </p:nvPr>
        </p:nvSpPr>
        <p:spPr/>
        <p:txBody>
          <a:bodyPr/>
          <a:lstStyle>
            <a:lvl1pPr>
              <a:defRPr/>
            </a:lvl1pPr>
          </a:lstStyle>
          <a:p>
            <a:pPr>
              <a:defRPr/>
            </a:pPr>
            <a:fld id="{74A70E39-39E3-41D2-906E-A080A290AD86}" type="slidenum">
              <a:rPr lang="it-IT" altLang="it-IT"/>
              <a:pPr>
                <a:defRPr/>
              </a:pPr>
              <a:t>‹N›</a:t>
            </a:fld>
            <a:endParaRPr lang="it-IT" altLang="it-IT"/>
          </a:p>
        </p:txBody>
      </p:sp>
    </p:spTree>
    <p:extLst>
      <p:ext uri="{BB962C8B-B14F-4D97-AF65-F5344CB8AC3E}">
        <p14:creationId xmlns:p14="http://schemas.microsoft.com/office/powerpoint/2010/main" val="1308538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2A12AF9-384B-48B0-96CE-7F9341FB1F02}" type="slidenum">
              <a:rPr lang="it-IT" altLang="it-IT" smtClean="0"/>
              <a:pPr>
                <a:defRPr/>
              </a:pPr>
              <a:t>‹N›</a:t>
            </a:fld>
            <a:endParaRPr lang="it-IT" altLang="it-IT"/>
          </a:p>
        </p:txBody>
      </p:sp>
    </p:spTree>
    <p:extLst>
      <p:ext uri="{BB962C8B-B14F-4D97-AF65-F5344CB8AC3E}">
        <p14:creationId xmlns:p14="http://schemas.microsoft.com/office/powerpoint/2010/main" val="1063076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E7708806-E4F7-4228-8BBB-0824C54D310D}" type="slidenum">
              <a:rPr lang="it-IT" altLang="it-IT" smtClean="0"/>
              <a:pPr>
                <a:defRPr/>
              </a:pPr>
              <a:t>‹N›</a:t>
            </a:fld>
            <a:endParaRPr lang="it-IT" altLang="it-IT"/>
          </a:p>
        </p:txBody>
      </p:sp>
    </p:spTree>
    <p:extLst>
      <p:ext uri="{BB962C8B-B14F-4D97-AF65-F5344CB8AC3E}">
        <p14:creationId xmlns:p14="http://schemas.microsoft.com/office/powerpoint/2010/main" val="3874001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D9521A2C-6D3E-4982-ABA8-95E65A22D4AE}" type="slidenum">
              <a:rPr lang="it-IT" altLang="it-IT" smtClean="0"/>
              <a:pPr>
                <a:defRPr/>
              </a:pPr>
              <a:t>‹N›</a:t>
            </a:fld>
            <a:endParaRPr lang="it-IT" altLang="it-IT"/>
          </a:p>
        </p:txBody>
      </p:sp>
    </p:spTree>
    <p:extLst>
      <p:ext uri="{BB962C8B-B14F-4D97-AF65-F5344CB8AC3E}">
        <p14:creationId xmlns:p14="http://schemas.microsoft.com/office/powerpoint/2010/main" val="2501575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B42182C2-2581-4C5C-801F-0E0730557CAF}" type="slidenum">
              <a:rPr lang="it-IT" altLang="it-IT" smtClean="0"/>
              <a:pPr>
                <a:defRPr/>
              </a:pPr>
              <a:t>‹N›</a:t>
            </a:fld>
            <a:endParaRPr lang="it-IT" altLang="it-IT"/>
          </a:p>
        </p:txBody>
      </p:sp>
    </p:spTree>
    <p:extLst>
      <p:ext uri="{BB962C8B-B14F-4D97-AF65-F5344CB8AC3E}">
        <p14:creationId xmlns:p14="http://schemas.microsoft.com/office/powerpoint/2010/main" val="237701371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CD9D1C98-B121-4BE1-BF9C-871E51822135}" type="slidenum">
              <a:rPr lang="it-IT" altLang="it-IT" smtClean="0"/>
              <a:pPr>
                <a:defRPr/>
              </a:pPr>
              <a:t>‹N›</a:t>
            </a:fld>
            <a:endParaRPr lang="it-IT" altLang="it-IT"/>
          </a:p>
        </p:txBody>
      </p:sp>
    </p:spTree>
    <p:extLst>
      <p:ext uri="{BB962C8B-B14F-4D97-AF65-F5344CB8AC3E}">
        <p14:creationId xmlns:p14="http://schemas.microsoft.com/office/powerpoint/2010/main" val="14318780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6469D329-CE3B-4A28-885D-DDEC76666B40}" type="slidenum">
              <a:rPr lang="it-IT" altLang="it-IT" smtClean="0"/>
              <a:pPr>
                <a:defRPr/>
              </a:pPr>
              <a:t>‹N›</a:t>
            </a:fld>
            <a:endParaRPr lang="it-IT" altLang="it-IT"/>
          </a:p>
        </p:txBody>
      </p:sp>
    </p:spTree>
    <p:extLst>
      <p:ext uri="{BB962C8B-B14F-4D97-AF65-F5344CB8AC3E}">
        <p14:creationId xmlns:p14="http://schemas.microsoft.com/office/powerpoint/2010/main" val="449619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B42182C2-2581-4C5C-801F-0E0730557CAF}" type="slidenum">
              <a:rPr lang="it-IT" altLang="it-IT" smtClean="0"/>
              <a:pPr>
                <a:defRPr/>
              </a:pPr>
              <a:t>‹N›</a:t>
            </a:fld>
            <a:endParaRPr lang="it-IT" altLang="it-IT"/>
          </a:p>
        </p:txBody>
      </p:sp>
    </p:spTree>
    <p:extLst>
      <p:ext uri="{BB962C8B-B14F-4D97-AF65-F5344CB8AC3E}">
        <p14:creationId xmlns:p14="http://schemas.microsoft.com/office/powerpoint/2010/main" val="245151747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1D3D35E-2948-A74D-8327-FFC7B778A6A2}"/>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E986A24D-27A4-4086-A0FB-3AE8887FFB28}" type="datetimeFigureOut">
              <a:rPr lang="it-IT" altLang="it-IT"/>
              <a:pPr>
                <a:defRPr/>
              </a:pPr>
              <a:t>09/09/2020</a:t>
            </a:fld>
            <a:endParaRPr lang="it-IT" altLang="it-IT"/>
          </a:p>
        </p:txBody>
      </p:sp>
      <p:sp>
        <p:nvSpPr>
          <p:cNvPr id="5" name="Segnaposto piè di pagina 4">
            <a:extLst>
              <a:ext uri="{FF2B5EF4-FFF2-40B4-BE49-F238E27FC236}">
                <a16:creationId xmlns:a16="http://schemas.microsoft.com/office/drawing/2014/main" id="{A3CF544D-BE45-7047-AF99-BCA88F28EF62}"/>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6" name="Segnaposto numero diapositiva 5">
            <a:extLst>
              <a:ext uri="{FF2B5EF4-FFF2-40B4-BE49-F238E27FC236}">
                <a16:creationId xmlns:a16="http://schemas.microsoft.com/office/drawing/2014/main" id="{EB4BB394-D162-7747-8777-22641FF57AA5}"/>
              </a:ext>
            </a:extLst>
          </p:cNvPr>
          <p:cNvSpPr>
            <a:spLocks noGrp="1"/>
          </p:cNvSpPr>
          <p:nvPr>
            <p:ph type="sldNum" sz="quarter" idx="12"/>
          </p:nvPr>
        </p:nvSpPr>
        <p:spPr/>
        <p:txBody>
          <a:bodyPr/>
          <a:lstStyle>
            <a:lvl1pPr>
              <a:defRPr/>
            </a:lvl1pPr>
          </a:lstStyle>
          <a:p>
            <a:pPr>
              <a:defRPr/>
            </a:pPr>
            <a:fld id="{BBC4FA7A-9321-428E-B5A1-C69632564791}" type="slidenum">
              <a:rPr lang="it-IT" altLang="it-IT"/>
              <a:pPr>
                <a:defRPr/>
              </a:pPr>
              <a:t>‹N›</a:t>
            </a:fld>
            <a:endParaRPr lang="it-IT" altLang="it-IT"/>
          </a:p>
        </p:txBody>
      </p:sp>
    </p:spTree>
    <p:extLst>
      <p:ext uri="{BB962C8B-B14F-4D97-AF65-F5344CB8AC3E}">
        <p14:creationId xmlns:p14="http://schemas.microsoft.com/office/powerpoint/2010/main" val="7759803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smtClean="0"/>
              <a:t>Fare clic per modificare lo stile del titolo</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3C3440B-D4CE-47D9-B6F8-EF8DAB34BD1D}" type="slidenum">
              <a:rPr lang="it-IT" altLang="it-IT" smtClean="0"/>
              <a:pPr>
                <a:defRPr/>
              </a:pPr>
              <a:t>‹N›</a:t>
            </a:fld>
            <a:endParaRPr lang="it-IT" altLang="it-IT"/>
          </a:p>
        </p:txBody>
      </p:sp>
    </p:spTree>
    <p:extLst>
      <p:ext uri="{BB962C8B-B14F-4D97-AF65-F5344CB8AC3E}">
        <p14:creationId xmlns:p14="http://schemas.microsoft.com/office/powerpoint/2010/main" val="8716805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141FBBB9-C13D-4D82-985F-91C56B44CDA1}" type="slidenum">
              <a:rPr lang="it-IT" altLang="it-IT" smtClean="0"/>
              <a:pPr>
                <a:defRPr/>
              </a:pPr>
              <a:t>‹N›</a:t>
            </a:fld>
            <a:endParaRPr lang="it-IT" altLang="it-IT"/>
          </a:p>
        </p:txBody>
      </p:sp>
    </p:spTree>
    <p:extLst>
      <p:ext uri="{BB962C8B-B14F-4D97-AF65-F5344CB8AC3E}">
        <p14:creationId xmlns:p14="http://schemas.microsoft.com/office/powerpoint/2010/main" val="41481517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42182C2-2581-4C5C-801F-0E0730557CAF}" type="slidenum">
              <a:rPr lang="it-IT" altLang="it-IT" smtClean="0"/>
              <a:pPr>
                <a:defRPr/>
              </a:pPr>
              <a:t>‹N›</a:t>
            </a:fld>
            <a:endParaRPr lang="it-IT" altLang="it-IT"/>
          </a:p>
        </p:txBody>
      </p:sp>
    </p:spTree>
    <p:extLst>
      <p:ext uri="{BB962C8B-B14F-4D97-AF65-F5344CB8AC3E}">
        <p14:creationId xmlns:p14="http://schemas.microsoft.com/office/powerpoint/2010/main" val="2310468253"/>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42182C2-2581-4C5C-801F-0E0730557CAF}" type="slidenum">
              <a:rPr lang="it-IT" altLang="it-IT" smtClean="0"/>
              <a:pPr>
                <a:defRPr/>
              </a:pPr>
              <a:t>‹N›</a:t>
            </a:fld>
            <a:endParaRPr lang="it-IT" alt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5774837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42182C2-2581-4C5C-801F-0E0730557CAF}" type="slidenum">
              <a:rPr lang="it-IT" altLang="it-IT" smtClean="0"/>
              <a:pPr>
                <a:defRPr/>
              </a:pPr>
              <a:t>‹N›</a:t>
            </a:fld>
            <a:endParaRPr lang="it-IT" altLang="it-IT"/>
          </a:p>
        </p:txBody>
      </p:sp>
    </p:spTree>
    <p:extLst>
      <p:ext uri="{BB962C8B-B14F-4D97-AF65-F5344CB8AC3E}">
        <p14:creationId xmlns:p14="http://schemas.microsoft.com/office/powerpoint/2010/main" val="3993551954"/>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42182C2-2581-4C5C-801F-0E0730557CAF}" type="slidenum">
              <a:rPr lang="it-IT" altLang="it-IT" smtClean="0"/>
              <a:pPr>
                <a:defRPr/>
              </a:pPr>
              <a:t>‹N›</a:t>
            </a:fld>
            <a:endParaRPr lang="it-IT" alt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97837929"/>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smtClean="0"/>
              <a:t>Fare clic per modificare lo stile del titolo</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42182C2-2581-4C5C-801F-0E0730557CAF}" type="slidenum">
              <a:rPr lang="it-IT" altLang="it-IT" smtClean="0"/>
              <a:pPr>
                <a:defRPr/>
              </a:pPr>
              <a:t>‹N›</a:t>
            </a:fld>
            <a:endParaRPr lang="it-IT" altLang="it-IT"/>
          </a:p>
        </p:txBody>
      </p:sp>
    </p:spTree>
    <p:extLst>
      <p:ext uri="{BB962C8B-B14F-4D97-AF65-F5344CB8AC3E}">
        <p14:creationId xmlns:p14="http://schemas.microsoft.com/office/powerpoint/2010/main" val="767479175"/>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45BA5DB8-6AE0-4BBD-913C-B60EFE969CE6}" type="slidenum">
              <a:rPr lang="it-IT" altLang="it-IT" smtClean="0"/>
              <a:pPr>
                <a:defRPr/>
              </a:pPr>
              <a:t>‹N›</a:t>
            </a:fld>
            <a:endParaRPr lang="it-IT" altLang="it-IT"/>
          </a:p>
        </p:txBody>
      </p:sp>
    </p:spTree>
    <p:extLst>
      <p:ext uri="{BB962C8B-B14F-4D97-AF65-F5344CB8AC3E}">
        <p14:creationId xmlns:p14="http://schemas.microsoft.com/office/powerpoint/2010/main" val="4689238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42182C2-2581-4C5C-801F-0E0730557CAF}" type="slidenum">
              <a:rPr lang="it-IT" altLang="it-IT" smtClean="0"/>
              <a:pPr>
                <a:defRPr/>
              </a:pPr>
              <a:t>‹N›</a:t>
            </a:fld>
            <a:endParaRPr lang="it-IT" altLang="it-IT"/>
          </a:p>
        </p:txBody>
      </p:sp>
    </p:spTree>
    <p:extLst>
      <p:ext uri="{BB962C8B-B14F-4D97-AF65-F5344CB8AC3E}">
        <p14:creationId xmlns:p14="http://schemas.microsoft.com/office/powerpoint/2010/main" val="158262778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1861564-2D99-E14C-B28C-34868E1E6857}"/>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8C860571-0D75-43C4-9629-2B8742F54A91}" type="datetimeFigureOut">
              <a:rPr lang="it-IT" altLang="it-IT"/>
              <a:pPr>
                <a:defRPr/>
              </a:pPr>
              <a:t>09/09/2020</a:t>
            </a:fld>
            <a:endParaRPr lang="it-IT" altLang="it-IT"/>
          </a:p>
        </p:txBody>
      </p:sp>
      <p:sp>
        <p:nvSpPr>
          <p:cNvPr id="5" name="Segnaposto piè di pagina 4">
            <a:extLst>
              <a:ext uri="{FF2B5EF4-FFF2-40B4-BE49-F238E27FC236}">
                <a16:creationId xmlns:a16="http://schemas.microsoft.com/office/drawing/2014/main" id="{605130CA-546F-C648-A993-B0A0C0962497}"/>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6" name="Segnaposto numero diapositiva 5">
            <a:extLst>
              <a:ext uri="{FF2B5EF4-FFF2-40B4-BE49-F238E27FC236}">
                <a16:creationId xmlns:a16="http://schemas.microsoft.com/office/drawing/2014/main" id="{D630C4D3-3D03-814F-A728-CEDE6A28E0D5}"/>
              </a:ext>
            </a:extLst>
          </p:cNvPr>
          <p:cNvSpPr>
            <a:spLocks noGrp="1"/>
          </p:cNvSpPr>
          <p:nvPr>
            <p:ph type="sldNum" sz="quarter" idx="12"/>
          </p:nvPr>
        </p:nvSpPr>
        <p:spPr/>
        <p:txBody>
          <a:bodyPr/>
          <a:lstStyle>
            <a:lvl1pPr>
              <a:defRPr/>
            </a:lvl1pPr>
          </a:lstStyle>
          <a:p>
            <a:pPr>
              <a:defRPr/>
            </a:pPr>
            <a:fld id="{5CA35FFB-3BCA-41BE-9F2A-561C55BB0D9F}" type="slidenum">
              <a:rPr lang="it-IT" altLang="it-IT"/>
              <a:pPr>
                <a:defRPr/>
              </a:pPr>
              <a:t>‹N›</a:t>
            </a:fld>
            <a:endParaRPr lang="it-IT" altLang="it-IT"/>
          </a:p>
        </p:txBody>
      </p:sp>
    </p:spTree>
    <p:extLst>
      <p:ext uri="{BB962C8B-B14F-4D97-AF65-F5344CB8AC3E}">
        <p14:creationId xmlns:p14="http://schemas.microsoft.com/office/powerpoint/2010/main" val="9329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a:extLst>
              <a:ext uri="{FF2B5EF4-FFF2-40B4-BE49-F238E27FC236}">
                <a16:creationId xmlns:a16="http://schemas.microsoft.com/office/drawing/2014/main" id="{19D172DB-AF28-1747-80D5-5F4F9A0AF455}"/>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14CCE210-94CB-4E79-9100-C5CE0D8FADCA}" type="datetimeFigureOut">
              <a:rPr lang="it-IT" altLang="it-IT"/>
              <a:pPr>
                <a:defRPr/>
              </a:pPr>
              <a:t>09/09/2020</a:t>
            </a:fld>
            <a:endParaRPr lang="it-IT" altLang="it-IT"/>
          </a:p>
        </p:txBody>
      </p:sp>
      <p:sp>
        <p:nvSpPr>
          <p:cNvPr id="6" name="Segnaposto piè di pagina 4">
            <a:extLst>
              <a:ext uri="{FF2B5EF4-FFF2-40B4-BE49-F238E27FC236}">
                <a16:creationId xmlns:a16="http://schemas.microsoft.com/office/drawing/2014/main" id="{6221B930-CED3-6542-B64E-87C44570CFF3}"/>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7" name="Segnaposto numero diapositiva 5">
            <a:extLst>
              <a:ext uri="{FF2B5EF4-FFF2-40B4-BE49-F238E27FC236}">
                <a16:creationId xmlns:a16="http://schemas.microsoft.com/office/drawing/2014/main" id="{12CC3738-6CDB-5F49-A657-0508FB9762CE}"/>
              </a:ext>
            </a:extLst>
          </p:cNvPr>
          <p:cNvSpPr>
            <a:spLocks noGrp="1"/>
          </p:cNvSpPr>
          <p:nvPr>
            <p:ph type="sldNum" sz="quarter" idx="12"/>
          </p:nvPr>
        </p:nvSpPr>
        <p:spPr/>
        <p:txBody>
          <a:bodyPr/>
          <a:lstStyle>
            <a:lvl1pPr>
              <a:defRPr/>
            </a:lvl1pPr>
          </a:lstStyle>
          <a:p>
            <a:pPr>
              <a:defRPr/>
            </a:pPr>
            <a:fld id="{2A5E5630-7D29-456C-B187-67B6C6E00DDE}" type="slidenum">
              <a:rPr lang="it-IT" altLang="it-IT"/>
              <a:pPr>
                <a:defRPr/>
              </a:pPr>
              <a:t>‹N›</a:t>
            </a:fld>
            <a:endParaRPr lang="it-IT" altLang="it-IT"/>
          </a:p>
        </p:txBody>
      </p:sp>
    </p:spTree>
    <p:extLst>
      <p:ext uri="{BB962C8B-B14F-4D97-AF65-F5344CB8AC3E}">
        <p14:creationId xmlns:p14="http://schemas.microsoft.com/office/powerpoint/2010/main" val="3998794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a:extLst>
              <a:ext uri="{FF2B5EF4-FFF2-40B4-BE49-F238E27FC236}">
                <a16:creationId xmlns:a16="http://schemas.microsoft.com/office/drawing/2014/main" id="{CB48A61D-B489-2648-A0DB-5C1066B2D311}"/>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B1EFD3D7-0109-4F5F-AA3C-20529FA21BCE}" type="datetimeFigureOut">
              <a:rPr lang="it-IT" altLang="it-IT"/>
              <a:pPr>
                <a:defRPr/>
              </a:pPr>
              <a:t>09/09/2020</a:t>
            </a:fld>
            <a:endParaRPr lang="it-IT" altLang="it-IT"/>
          </a:p>
        </p:txBody>
      </p:sp>
      <p:sp>
        <p:nvSpPr>
          <p:cNvPr id="8" name="Segnaposto piè di pagina 4">
            <a:extLst>
              <a:ext uri="{FF2B5EF4-FFF2-40B4-BE49-F238E27FC236}">
                <a16:creationId xmlns:a16="http://schemas.microsoft.com/office/drawing/2014/main" id="{440CBD24-4AF6-1F41-B68A-23FD99C55413}"/>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9" name="Segnaposto numero diapositiva 5">
            <a:extLst>
              <a:ext uri="{FF2B5EF4-FFF2-40B4-BE49-F238E27FC236}">
                <a16:creationId xmlns:a16="http://schemas.microsoft.com/office/drawing/2014/main" id="{7D190F08-A190-D749-B064-E98F4F8B5A67}"/>
              </a:ext>
            </a:extLst>
          </p:cNvPr>
          <p:cNvSpPr>
            <a:spLocks noGrp="1"/>
          </p:cNvSpPr>
          <p:nvPr>
            <p:ph type="sldNum" sz="quarter" idx="12"/>
          </p:nvPr>
        </p:nvSpPr>
        <p:spPr/>
        <p:txBody>
          <a:bodyPr/>
          <a:lstStyle>
            <a:lvl1pPr>
              <a:defRPr/>
            </a:lvl1pPr>
          </a:lstStyle>
          <a:p>
            <a:pPr>
              <a:defRPr/>
            </a:pPr>
            <a:fld id="{E1BE707D-D593-49DF-85BB-3CD8484BFC1F}" type="slidenum">
              <a:rPr lang="it-IT" altLang="it-IT"/>
              <a:pPr>
                <a:defRPr/>
              </a:pPr>
              <a:t>‹N›</a:t>
            </a:fld>
            <a:endParaRPr lang="it-IT" altLang="it-IT"/>
          </a:p>
        </p:txBody>
      </p:sp>
    </p:spTree>
    <p:extLst>
      <p:ext uri="{BB962C8B-B14F-4D97-AF65-F5344CB8AC3E}">
        <p14:creationId xmlns:p14="http://schemas.microsoft.com/office/powerpoint/2010/main" val="360939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3">
            <a:extLst>
              <a:ext uri="{FF2B5EF4-FFF2-40B4-BE49-F238E27FC236}">
                <a16:creationId xmlns:a16="http://schemas.microsoft.com/office/drawing/2014/main" id="{28BF96E1-848F-CE48-91C4-9D819F92ED4E}"/>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F27E6876-ED0C-40C5-8A9D-430728519400}" type="datetimeFigureOut">
              <a:rPr lang="it-IT" altLang="it-IT"/>
              <a:pPr>
                <a:defRPr/>
              </a:pPr>
              <a:t>09/09/2020</a:t>
            </a:fld>
            <a:endParaRPr lang="it-IT" altLang="it-IT"/>
          </a:p>
        </p:txBody>
      </p:sp>
      <p:sp>
        <p:nvSpPr>
          <p:cNvPr id="4" name="Segnaposto piè di pagina 4">
            <a:extLst>
              <a:ext uri="{FF2B5EF4-FFF2-40B4-BE49-F238E27FC236}">
                <a16:creationId xmlns:a16="http://schemas.microsoft.com/office/drawing/2014/main" id="{076B1792-D43D-0548-AA55-A05C79591412}"/>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5" name="Segnaposto numero diapositiva 5">
            <a:extLst>
              <a:ext uri="{FF2B5EF4-FFF2-40B4-BE49-F238E27FC236}">
                <a16:creationId xmlns:a16="http://schemas.microsoft.com/office/drawing/2014/main" id="{2769C527-9D87-254F-B8F6-A0283121A8D2}"/>
              </a:ext>
            </a:extLst>
          </p:cNvPr>
          <p:cNvSpPr>
            <a:spLocks noGrp="1"/>
          </p:cNvSpPr>
          <p:nvPr>
            <p:ph type="sldNum" sz="quarter" idx="12"/>
          </p:nvPr>
        </p:nvSpPr>
        <p:spPr/>
        <p:txBody>
          <a:bodyPr/>
          <a:lstStyle>
            <a:lvl1pPr>
              <a:defRPr/>
            </a:lvl1pPr>
          </a:lstStyle>
          <a:p>
            <a:pPr>
              <a:defRPr/>
            </a:pPr>
            <a:fld id="{8EB25F4F-C6E4-4B45-B08C-770989A2BCBC}" type="slidenum">
              <a:rPr lang="it-IT" altLang="it-IT"/>
              <a:pPr>
                <a:defRPr/>
              </a:pPr>
              <a:t>‹N›</a:t>
            </a:fld>
            <a:endParaRPr lang="it-IT" altLang="it-IT"/>
          </a:p>
        </p:txBody>
      </p:sp>
    </p:spTree>
    <p:extLst>
      <p:ext uri="{BB962C8B-B14F-4D97-AF65-F5344CB8AC3E}">
        <p14:creationId xmlns:p14="http://schemas.microsoft.com/office/powerpoint/2010/main" val="3697445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3">
            <a:extLst>
              <a:ext uri="{FF2B5EF4-FFF2-40B4-BE49-F238E27FC236}">
                <a16:creationId xmlns:a16="http://schemas.microsoft.com/office/drawing/2014/main" id="{84962060-802C-1F4C-9E8D-E1ED5057AC2A}"/>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A572A1E9-24BE-424A-AE59-5F4D35466E9C}" type="datetimeFigureOut">
              <a:rPr lang="it-IT" altLang="it-IT"/>
              <a:pPr>
                <a:defRPr/>
              </a:pPr>
              <a:t>09/09/2020</a:t>
            </a:fld>
            <a:endParaRPr lang="it-IT" altLang="it-IT"/>
          </a:p>
        </p:txBody>
      </p:sp>
      <p:sp>
        <p:nvSpPr>
          <p:cNvPr id="3" name="Segnaposto piè di pagina 4">
            <a:extLst>
              <a:ext uri="{FF2B5EF4-FFF2-40B4-BE49-F238E27FC236}">
                <a16:creationId xmlns:a16="http://schemas.microsoft.com/office/drawing/2014/main" id="{90BE984F-DF17-A745-8E70-7E621BC60356}"/>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4" name="Segnaposto numero diapositiva 5">
            <a:extLst>
              <a:ext uri="{FF2B5EF4-FFF2-40B4-BE49-F238E27FC236}">
                <a16:creationId xmlns:a16="http://schemas.microsoft.com/office/drawing/2014/main" id="{5CE271D0-3612-B044-A2A3-8482BD51C916}"/>
              </a:ext>
            </a:extLst>
          </p:cNvPr>
          <p:cNvSpPr>
            <a:spLocks noGrp="1"/>
          </p:cNvSpPr>
          <p:nvPr>
            <p:ph type="sldNum" sz="quarter" idx="12"/>
          </p:nvPr>
        </p:nvSpPr>
        <p:spPr/>
        <p:txBody>
          <a:bodyPr/>
          <a:lstStyle>
            <a:lvl1pPr>
              <a:defRPr/>
            </a:lvl1pPr>
          </a:lstStyle>
          <a:p>
            <a:pPr>
              <a:defRPr/>
            </a:pPr>
            <a:fld id="{5CB8F9A7-2B18-451B-ADC5-1F76E9822F83}" type="slidenum">
              <a:rPr lang="it-IT" altLang="it-IT"/>
              <a:pPr>
                <a:defRPr/>
              </a:pPr>
              <a:t>‹N›</a:t>
            </a:fld>
            <a:endParaRPr lang="it-IT" altLang="it-IT"/>
          </a:p>
        </p:txBody>
      </p:sp>
    </p:spTree>
    <p:extLst>
      <p:ext uri="{BB962C8B-B14F-4D97-AF65-F5344CB8AC3E}">
        <p14:creationId xmlns:p14="http://schemas.microsoft.com/office/powerpoint/2010/main" val="2931924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3">
            <a:extLst>
              <a:ext uri="{FF2B5EF4-FFF2-40B4-BE49-F238E27FC236}">
                <a16:creationId xmlns:a16="http://schemas.microsoft.com/office/drawing/2014/main" id="{7EC73095-912F-4B45-B288-AB0A0E679E30}"/>
              </a:ext>
            </a:extLst>
          </p:cNvPr>
          <p:cNvSpPr>
            <a:spLocks noGrp="1"/>
          </p:cNvSpPr>
          <p:nvPr>
            <p:ph type="dt" sz="half" idx="10"/>
          </p:nvPr>
        </p:nvSpPr>
        <p:spPr/>
        <p:txBody>
          <a:bodyPr wrap="square" numCol="1" anchorCtr="0" compatLnSpc="1">
            <a:prstTxWarp prst="textNoShape">
              <a:avLst/>
            </a:prstTxWarp>
          </a:bodyPr>
          <a:lstStyle>
            <a:lvl1pPr>
              <a:defRPr>
                <a:solidFill>
                  <a:srgbClr val="898989"/>
                </a:solidFill>
                <a:latin typeface="Arial" panose="020B0604020202020204" pitchFamily="34" charset="0"/>
                <a:ea typeface="ＭＳ Ｐゴシック" panose="020B0600070205080204" pitchFamily="34" charset="-128"/>
              </a:defRPr>
            </a:lvl1pPr>
          </a:lstStyle>
          <a:p>
            <a:pPr>
              <a:defRPr/>
            </a:pPr>
            <a:fld id="{13A70DD1-85C2-4038-95B4-21A2D3636AD7}" type="datetimeFigureOut">
              <a:rPr lang="it-IT" altLang="it-IT"/>
              <a:pPr>
                <a:defRPr/>
              </a:pPr>
              <a:t>09/09/2020</a:t>
            </a:fld>
            <a:endParaRPr lang="it-IT" altLang="it-IT"/>
          </a:p>
        </p:txBody>
      </p:sp>
      <p:sp>
        <p:nvSpPr>
          <p:cNvPr id="6" name="Segnaposto piè di pagina 4">
            <a:extLst>
              <a:ext uri="{FF2B5EF4-FFF2-40B4-BE49-F238E27FC236}">
                <a16:creationId xmlns:a16="http://schemas.microsoft.com/office/drawing/2014/main" id="{031CFAAC-75D9-8541-8831-0EB5BBA51FD2}"/>
              </a:ext>
            </a:extLst>
          </p:cNvPr>
          <p:cNvSpPr>
            <a:spLocks noGrp="1"/>
          </p:cNvSpPr>
          <p:nvPr>
            <p:ph type="ftr" sz="quarter" idx="11"/>
          </p:nvPr>
        </p:nvSpPr>
        <p:spPr/>
        <p:txBody>
          <a:bodyPr/>
          <a:lstStyle>
            <a:lvl1pPr>
              <a:defRPr>
                <a:latin typeface="Arial" charset="0"/>
                <a:ea typeface="ＭＳ Ｐゴシック" charset="0"/>
                <a:cs typeface="ＭＳ Ｐゴシック" charset="0"/>
              </a:defRPr>
            </a:lvl1pPr>
          </a:lstStyle>
          <a:p>
            <a:pPr>
              <a:defRPr/>
            </a:pPr>
            <a:endParaRPr lang="it-IT"/>
          </a:p>
        </p:txBody>
      </p:sp>
      <p:sp>
        <p:nvSpPr>
          <p:cNvPr id="7" name="Segnaposto numero diapositiva 5">
            <a:extLst>
              <a:ext uri="{FF2B5EF4-FFF2-40B4-BE49-F238E27FC236}">
                <a16:creationId xmlns:a16="http://schemas.microsoft.com/office/drawing/2014/main" id="{ED183AA8-C9D8-824D-9566-12B129C278CD}"/>
              </a:ext>
            </a:extLst>
          </p:cNvPr>
          <p:cNvSpPr>
            <a:spLocks noGrp="1"/>
          </p:cNvSpPr>
          <p:nvPr>
            <p:ph type="sldNum" sz="quarter" idx="12"/>
          </p:nvPr>
        </p:nvSpPr>
        <p:spPr/>
        <p:txBody>
          <a:bodyPr/>
          <a:lstStyle>
            <a:lvl1pPr>
              <a:defRPr/>
            </a:lvl1pPr>
          </a:lstStyle>
          <a:p>
            <a:pPr>
              <a:defRPr/>
            </a:pPr>
            <a:fld id="{41F83B80-1A7E-4881-ABDB-652184661916}" type="slidenum">
              <a:rPr lang="it-IT" altLang="it-IT"/>
              <a:pPr>
                <a:defRPr/>
              </a:pPr>
              <a:t>‹N›</a:t>
            </a:fld>
            <a:endParaRPr lang="it-IT" altLang="it-IT"/>
          </a:p>
        </p:txBody>
      </p:sp>
    </p:spTree>
    <p:extLst>
      <p:ext uri="{BB962C8B-B14F-4D97-AF65-F5344CB8AC3E}">
        <p14:creationId xmlns:p14="http://schemas.microsoft.com/office/powerpoint/2010/main" val="4167867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3">
            <a:extLst>
              <a:ext uri="{FF2B5EF4-FFF2-40B4-BE49-F238E27FC236}">
                <a16:creationId xmlns:a16="http://schemas.microsoft.com/office/drawing/2014/main" id="{9BEC6180-1B4B-4C4C-9DF9-4354A76105A9}"/>
              </a:ext>
            </a:extLst>
          </p:cNvPr>
          <p:cNvSpPr>
            <a:spLocks noGrp="1"/>
          </p:cNvSpPr>
          <p:nvPr>
            <p:ph type="dt" sz="half" idx="10"/>
          </p:nvPr>
        </p:nvSpPr>
        <p:spPr/>
        <p:txBody>
          <a:bodyPr/>
          <a:lstStyle>
            <a:lvl1pPr>
              <a:defRPr/>
            </a:lvl1pPr>
          </a:lstStyle>
          <a:p>
            <a:pPr>
              <a:defRPr/>
            </a:pPr>
            <a:r>
              <a:rPr lang="it-IT"/>
              <a:t>Febbraio 2015</a:t>
            </a:r>
          </a:p>
        </p:txBody>
      </p:sp>
      <p:sp>
        <p:nvSpPr>
          <p:cNvPr id="4" name="Segnaposto piè di pagina 4">
            <a:extLst>
              <a:ext uri="{FF2B5EF4-FFF2-40B4-BE49-F238E27FC236}">
                <a16:creationId xmlns:a16="http://schemas.microsoft.com/office/drawing/2014/main" id="{A4A12288-79E7-7448-A7DE-91A099C75526}"/>
              </a:ext>
            </a:extLst>
          </p:cNvPr>
          <p:cNvSpPr>
            <a:spLocks noGrp="1"/>
          </p:cNvSpPr>
          <p:nvPr>
            <p:ph type="ftr" sz="quarter" idx="11"/>
          </p:nvPr>
        </p:nvSpPr>
        <p:spPr/>
        <p:txBody>
          <a:bodyPr/>
          <a:lstStyle>
            <a:lvl1pPr>
              <a:defRPr/>
            </a:lvl1pPr>
          </a:lstStyle>
          <a:p>
            <a:pPr>
              <a:defRPr/>
            </a:pPr>
            <a:r>
              <a:rPr lang="it-IT" altLang="it-IT"/>
              <a:t>Dottorato Interuniversitario di Management – prof.ssa Chiara Cannavale </a:t>
            </a:r>
          </a:p>
        </p:txBody>
      </p:sp>
      <p:sp>
        <p:nvSpPr>
          <p:cNvPr id="5" name="Segnaposto numero diapositiva 5">
            <a:extLst>
              <a:ext uri="{FF2B5EF4-FFF2-40B4-BE49-F238E27FC236}">
                <a16:creationId xmlns:a16="http://schemas.microsoft.com/office/drawing/2014/main" id="{5998728F-4F51-3448-978F-2E67D2FF278C}"/>
              </a:ext>
            </a:extLst>
          </p:cNvPr>
          <p:cNvSpPr>
            <a:spLocks noGrp="1"/>
          </p:cNvSpPr>
          <p:nvPr>
            <p:ph type="sldNum" sz="quarter" idx="12"/>
          </p:nvPr>
        </p:nvSpPr>
        <p:spPr/>
        <p:txBody>
          <a:bodyPr/>
          <a:lstStyle>
            <a:lvl1pPr>
              <a:defRPr/>
            </a:lvl1pPr>
          </a:lstStyle>
          <a:p>
            <a:pPr>
              <a:defRPr/>
            </a:pPr>
            <a:fld id="{AEC09AC7-D676-4CFD-A5D2-3018E270C2A3}" type="slidenum">
              <a:rPr lang="it-IT" altLang="it-IT"/>
              <a:pPr>
                <a:defRPr/>
              </a:pPr>
              <a:t>‹N›</a:t>
            </a:fld>
            <a:endParaRPr lang="it-IT" altLang="it-IT"/>
          </a:p>
        </p:txBody>
      </p:sp>
    </p:spTree>
    <p:extLst>
      <p:ext uri="{BB962C8B-B14F-4D97-AF65-F5344CB8AC3E}">
        <p14:creationId xmlns:p14="http://schemas.microsoft.com/office/powerpoint/2010/main" val="2519599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stile</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4" name="Segnaposto data 3">
            <a:extLst>
              <a:ext uri="{FF2B5EF4-FFF2-40B4-BE49-F238E27FC236}">
                <a16:creationId xmlns:a16="http://schemas.microsoft.com/office/drawing/2014/main" id="{9BEC6180-1B4B-4C4C-9DF9-4354A76105A9}"/>
              </a:ext>
            </a:extLst>
          </p:cNvPr>
          <p:cNvSpPr>
            <a:spLocks noGrp="1"/>
          </p:cNvSpPr>
          <p:nvPr>
            <p:ph type="dt" sz="half" idx="2"/>
          </p:nvPr>
        </p:nvSpPr>
        <p:spPr>
          <a:xfrm>
            <a:off x="323850" y="6308725"/>
            <a:ext cx="1377950" cy="433388"/>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ea typeface="ＭＳ Ｐゴシック" charset="0"/>
                <a:cs typeface="ＭＳ Ｐゴシック" charset="0"/>
              </a:defRPr>
            </a:lvl1pPr>
          </a:lstStyle>
          <a:p>
            <a:pPr>
              <a:defRPr/>
            </a:pPr>
            <a:r>
              <a:rPr lang="it-IT"/>
              <a:t>Febbraio 2015</a:t>
            </a:r>
          </a:p>
        </p:txBody>
      </p:sp>
      <p:sp>
        <p:nvSpPr>
          <p:cNvPr id="5" name="Segnaposto piè di pagina 4">
            <a:extLst>
              <a:ext uri="{FF2B5EF4-FFF2-40B4-BE49-F238E27FC236}">
                <a16:creationId xmlns:a16="http://schemas.microsoft.com/office/drawing/2014/main" id="{A4A12288-79E7-7448-A7DE-91A099C75526}"/>
              </a:ext>
            </a:extLst>
          </p:cNvPr>
          <p:cNvSpPr>
            <a:spLocks noGrp="1"/>
          </p:cNvSpPr>
          <p:nvPr>
            <p:ph type="ftr" sz="quarter" idx="3"/>
          </p:nvPr>
        </p:nvSpPr>
        <p:spPr>
          <a:xfrm>
            <a:off x="1908175" y="6308725"/>
            <a:ext cx="5256213" cy="360363"/>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r>
              <a:rPr lang="it-IT" altLang="it-IT"/>
              <a:t>Dottorato Interuniversitario di Management – prof.ssa Chiara Cannavale </a:t>
            </a:r>
          </a:p>
        </p:txBody>
      </p:sp>
      <p:sp>
        <p:nvSpPr>
          <p:cNvPr id="6" name="Segnaposto numero diapositiva 5">
            <a:extLst>
              <a:ext uri="{FF2B5EF4-FFF2-40B4-BE49-F238E27FC236}">
                <a16:creationId xmlns:a16="http://schemas.microsoft.com/office/drawing/2014/main" id="{5998728F-4F51-3448-978F-2E67D2FF278C}"/>
              </a:ext>
            </a:extLst>
          </p:cNvPr>
          <p:cNvSpPr>
            <a:spLocks noGrp="1"/>
          </p:cNvSpPr>
          <p:nvPr>
            <p:ph type="sldNum" sz="quarter" idx="4"/>
          </p:nvPr>
        </p:nvSpPr>
        <p:spPr>
          <a:xfrm>
            <a:off x="7667625" y="6308725"/>
            <a:ext cx="1019175" cy="4127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F79562CA-B96E-4B1A-B3AF-5638DD3F34D2}" type="slidenum">
              <a:rPr lang="it-IT" altLang="it-IT"/>
              <a:pPr>
                <a:defRPr/>
              </a:pPr>
              <a:t>‹N›</a:t>
            </a:fld>
            <a:endParaRPr lang="it-IT" altLang="it-IT"/>
          </a:p>
        </p:txBody>
      </p:sp>
    </p:spTree>
  </p:cSld>
  <p:clrMap bg1="lt1" tx1="dk1" bg2="lt2" tx2="dk2" accent1="accent1" accent2="accent2" accent3="accent3" accent4="accent4" accent5="accent5" accent6="accent6" hlink="hlink" folHlink="folHlink"/>
  <p:sldLayoutIdLst>
    <p:sldLayoutId id="2147484683" r:id="rId1"/>
    <p:sldLayoutId id="2147484684" r:id="rId2"/>
    <p:sldLayoutId id="2147484685" r:id="rId3"/>
    <p:sldLayoutId id="2147484686" r:id="rId4"/>
    <p:sldLayoutId id="2147484687" r:id="rId5"/>
    <p:sldLayoutId id="2147484688" r:id="rId6"/>
    <p:sldLayoutId id="2147484689" r:id="rId7"/>
    <p:sldLayoutId id="2147484690" r:id="rId8"/>
    <p:sldLayoutId id="2147484677" r:id="rId9"/>
    <p:sldLayoutId id="2147484691" r:id="rId10"/>
    <p:sldLayoutId id="2147484692" r:id="rId11"/>
    <p:sldLayoutId id="2147484693" r:id="rId12"/>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it-IT" smtClean="0"/>
              <a:t>Febbraio 2015</a:t>
            </a:r>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it-IT" altLang="it-IT" smtClean="0"/>
              <a:t>Dottorato Interuniversitario di Management – prof.ssa Chiara Cannavale </a:t>
            </a:r>
            <a:endParaRPr lang="it-IT" alt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F79562CA-B96E-4B1A-B3AF-5638DD3F34D2}" type="slidenum">
              <a:rPr lang="it-IT" altLang="it-IT" smtClean="0"/>
              <a:pPr>
                <a:defRPr/>
              </a:pPr>
              <a:t>‹N›</a:t>
            </a:fld>
            <a:endParaRPr lang="it-IT" altLang="it-IT"/>
          </a:p>
        </p:txBody>
      </p:sp>
    </p:spTree>
    <p:extLst>
      <p:ext uri="{BB962C8B-B14F-4D97-AF65-F5344CB8AC3E}">
        <p14:creationId xmlns:p14="http://schemas.microsoft.com/office/powerpoint/2010/main" val="2954746646"/>
      </p:ext>
    </p:extLst>
  </p:cSld>
  <p:clrMap bg1="lt1" tx1="dk1" bg2="lt2" tx2="dk2" accent1="accent1" accent2="accent2" accent3="accent3" accent4="accent4" accent5="accent5" accent6="accent6" hlink="hlink" folHlink="folHlink"/>
  <p:sldLayoutIdLst>
    <p:sldLayoutId id="2147484701" r:id="rId1"/>
    <p:sldLayoutId id="2147484702" r:id="rId2"/>
    <p:sldLayoutId id="2147484703" r:id="rId3"/>
    <p:sldLayoutId id="2147484704" r:id="rId4"/>
    <p:sldLayoutId id="2147484705" r:id="rId5"/>
    <p:sldLayoutId id="2147484706" r:id="rId6"/>
    <p:sldLayoutId id="2147484707" r:id="rId7"/>
    <p:sldLayoutId id="2147484708" r:id="rId8"/>
    <p:sldLayoutId id="2147484709" r:id="rId9"/>
    <p:sldLayoutId id="2147484710" r:id="rId10"/>
    <p:sldLayoutId id="2147484711" r:id="rId11"/>
    <p:sldLayoutId id="2147484712" r:id="rId12"/>
    <p:sldLayoutId id="2147484713" r:id="rId13"/>
    <p:sldLayoutId id="2147484714" r:id="rId14"/>
    <p:sldLayoutId id="2147484715" r:id="rId15"/>
    <p:sldLayoutId id="214748471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p:cNvSpPr>
            <a:spLocks noGrp="1"/>
          </p:cNvSpPr>
          <p:nvPr>
            <p:ph type="ctrTitle"/>
          </p:nvPr>
        </p:nvSpPr>
        <p:spPr>
          <a:xfrm>
            <a:off x="1547664" y="3157204"/>
            <a:ext cx="6119391" cy="1728788"/>
          </a:xfrm>
        </p:spPr>
        <p:txBody>
          <a:bodyPr/>
          <a:lstStyle/>
          <a:p>
            <a:pPr algn="l" eaLnBrk="1" hangingPunct="1"/>
            <a:r>
              <a:rPr lang="en-GB" altLang="it-IT" dirty="0" smtClean="0">
                <a:solidFill>
                  <a:srgbClr val="000090"/>
                </a:solidFill>
                <a:latin typeface="Calisto MT" panose="02040603050505030304" pitchFamily="18" charset="0"/>
                <a:ea typeface="ＭＳ Ｐゴシック" panose="020B0600070205080204" pitchFamily="34" charset="-128"/>
              </a:rPr>
              <a:t>Risks of Internationalization</a:t>
            </a:r>
            <a:endParaRPr lang="en-GB" altLang="it-IT" dirty="0" smtClean="0">
              <a:solidFill>
                <a:srgbClr val="000090"/>
              </a:solidFill>
              <a:latin typeface="Calisto MT" panose="02040603050505030304" pitchFamily="18" charset="0"/>
              <a:ea typeface="ＭＳ Ｐゴシック" panose="020B0600070205080204" pitchFamily="34" charset="-128"/>
            </a:endParaRPr>
          </a:p>
        </p:txBody>
      </p:sp>
      <p:sp>
        <p:nvSpPr>
          <p:cNvPr id="28675"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D09FFA7-573A-46DE-8682-A4CB0CC96181}" type="slidenum">
              <a:rPr lang="it-IT" altLang="it-IT" smtClean="0"/>
              <a:pPr/>
              <a:t>1</a:t>
            </a:fld>
            <a:endParaRPr lang="it-IT" altLang="it-IT" smtClean="0"/>
          </a:p>
        </p:txBody>
      </p:sp>
      <p:sp>
        <p:nvSpPr>
          <p:cNvPr id="2" name="Sottotitolo 1"/>
          <p:cNvSpPr>
            <a:spLocks noGrp="1"/>
          </p:cNvSpPr>
          <p:nvPr>
            <p:ph type="subTitle" idx="1"/>
          </p:nvPr>
        </p:nvSpPr>
        <p:spPr/>
        <p:txBody>
          <a:bodyPr/>
          <a:lstStyle/>
          <a:p>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98F6E549-947C-AB4E-89F9-F2851CA94955}"/>
              </a:ext>
            </a:extLst>
          </p:cNvPr>
          <p:cNvSpPr>
            <a:spLocks noGrp="1"/>
          </p:cNvSpPr>
          <p:nvPr>
            <p:ph idx="4294967295"/>
          </p:nvPr>
        </p:nvSpPr>
        <p:spPr>
          <a:xfrm>
            <a:off x="781050" y="1844675"/>
            <a:ext cx="8362950" cy="4292600"/>
          </a:xfrm>
        </p:spPr>
        <p:txBody>
          <a:bodyPr>
            <a:normAutofit lnSpcReduction="10000"/>
          </a:bodyPr>
          <a:lstStyle/>
          <a:p>
            <a:pPr marL="0" indent="0">
              <a:buFont typeface="Symbol" pitchFamily="2" charset="2"/>
              <a:buNone/>
              <a:defRPr/>
            </a:pPr>
            <a:r>
              <a:rPr lang="en-GB" altLang="it-IT" sz="2800" dirty="0">
                <a:ea typeface="ＭＳ Ｐゴシック" panose="020B0600070205080204" pitchFamily="34" charset="-128"/>
              </a:rPr>
              <a:t>It’s important to understand that the exposure to financial (and counterpart risks) depends on:</a:t>
            </a:r>
          </a:p>
          <a:p>
            <a:pPr>
              <a:buFont typeface="Wingdings" pitchFamily="2" charset="2"/>
              <a:buChar char="Ø"/>
              <a:defRPr/>
            </a:pPr>
            <a:r>
              <a:rPr lang="en-GB" sz="2800" dirty="0"/>
              <a:t>the relevant sector, its structure, and therefore the intensity of competition;</a:t>
            </a:r>
          </a:p>
          <a:p>
            <a:pPr>
              <a:buFont typeface="Wingdings" pitchFamily="2" charset="2"/>
              <a:buChar char="Ø"/>
              <a:defRPr/>
            </a:pPr>
            <a:r>
              <a:rPr lang="en-GB" sz="2800" dirty="0"/>
              <a:t> the regulations, in the markets of origin, of the productive inputs</a:t>
            </a:r>
          </a:p>
          <a:p>
            <a:pPr>
              <a:buFont typeface="Wingdings" pitchFamily="2" charset="2"/>
              <a:buChar char="Ø"/>
              <a:defRPr/>
            </a:pPr>
            <a:r>
              <a:rPr lang="en-GB" sz="2800" dirty="0"/>
              <a:t>the regulations, in the host market, of market outputs</a:t>
            </a:r>
          </a:p>
          <a:p>
            <a:pPr>
              <a:buFont typeface="Wingdings" pitchFamily="2" charset="2"/>
              <a:buChar char="Ø"/>
              <a:defRPr/>
            </a:pPr>
            <a:r>
              <a:rPr lang="en-GB" sz="2800" dirty="0"/>
              <a:t>the entry mode</a:t>
            </a:r>
          </a:p>
          <a:p>
            <a:pPr>
              <a:buFont typeface="Wingdings" pitchFamily="2" charset="2"/>
              <a:buChar char="Ø"/>
              <a:defRPr/>
            </a:pPr>
            <a:endParaRPr lang="en-GB" altLang="it-IT" sz="2800" dirty="0">
              <a:ea typeface="ＭＳ Ｐゴシック" panose="020B0600070205080204" pitchFamily="34" charset="-128"/>
            </a:endParaRPr>
          </a:p>
          <a:p>
            <a:pPr>
              <a:buFont typeface="Wingdings" pitchFamily="2" charset="2"/>
              <a:buChar char="Ø"/>
              <a:defRPr/>
            </a:pPr>
            <a:endParaRPr lang="en-GB" altLang="it-IT" sz="2800" dirty="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p:cNvSpPr>
          <p:nvPr>
            <p:ph type="title" idx="4294967295"/>
          </p:nvPr>
        </p:nvSpPr>
        <p:spPr>
          <a:xfrm>
            <a:off x="914400" y="-15875"/>
            <a:ext cx="8229600" cy="1252538"/>
          </a:xfrm>
        </p:spPr>
        <p:txBody>
          <a:bodyPr/>
          <a:lstStyle/>
          <a:p>
            <a:r>
              <a:rPr lang="en-GB" altLang="zh-TW" smtClean="0">
                <a:ea typeface="ＭＳ Ｐゴシック" panose="020B0600070205080204" pitchFamily="34" charset="-128"/>
              </a:rPr>
              <a:t>The supervision nodes</a:t>
            </a:r>
          </a:p>
        </p:txBody>
      </p:sp>
      <p:sp>
        <p:nvSpPr>
          <p:cNvPr id="37890" name="Rectangle 3">
            <a:extLst>
              <a:ext uri="{FF2B5EF4-FFF2-40B4-BE49-F238E27FC236}">
                <a16:creationId xmlns:a16="http://schemas.microsoft.com/office/drawing/2014/main" id="{8B3AA8DB-6FFD-7049-8156-834AB5964697}"/>
              </a:ext>
            </a:extLst>
          </p:cNvPr>
          <p:cNvSpPr>
            <a:spLocks noGrp="1"/>
          </p:cNvSpPr>
          <p:nvPr>
            <p:ph idx="4294967295"/>
          </p:nvPr>
        </p:nvSpPr>
        <p:spPr>
          <a:xfrm>
            <a:off x="0" y="2663825"/>
            <a:ext cx="7634288" cy="1557338"/>
          </a:xfrm>
        </p:spPr>
        <p:txBody>
          <a:bodyPr/>
          <a:lstStyle/>
          <a:p>
            <a:pPr>
              <a:buFont typeface="Wingdings" pitchFamily="2" charset="2"/>
              <a:buChar char="Ø"/>
              <a:defRPr/>
            </a:pPr>
            <a:r>
              <a:rPr lang="en-GB" altLang="zh-TW" sz="2800" dirty="0">
                <a:ea typeface="ＭＳ Ｐゴシック" panose="020B0600070205080204" pitchFamily="34" charset="-128"/>
              </a:rPr>
              <a:t>Cost reduction</a:t>
            </a:r>
          </a:p>
          <a:p>
            <a:pPr>
              <a:buFont typeface="Wingdings" pitchFamily="2" charset="2"/>
              <a:buChar char="Ø"/>
              <a:defRPr/>
            </a:pPr>
            <a:r>
              <a:rPr lang="en-GB" altLang="zh-TW" sz="2800" dirty="0">
                <a:ea typeface="ＭＳ Ｐゴシック" panose="020B0600070205080204" pitchFamily="34" charset="-128"/>
              </a:rPr>
              <a:t>Possibility to concentrate the currency risk on procurements		</a:t>
            </a:r>
          </a:p>
          <a:p>
            <a:pPr marL="0" indent="0">
              <a:buFont typeface="Symbol" pitchFamily="2" charset="2"/>
              <a:buNone/>
              <a:defRPr/>
            </a:pPr>
            <a:endParaRPr lang="en-GB" altLang="zh-TW" sz="2800" dirty="0">
              <a:ea typeface="ＭＳ Ｐゴシック" panose="020B0600070205080204" pitchFamily="34" charset="-128"/>
            </a:endParaRPr>
          </a:p>
        </p:txBody>
      </p:sp>
      <p:sp>
        <p:nvSpPr>
          <p:cNvPr id="2" name="CasellaDiTesto 1">
            <a:extLst>
              <a:ext uri="{FF2B5EF4-FFF2-40B4-BE49-F238E27FC236}">
                <a16:creationId xmlns:a16="http://schemas.microsoft.com/office/drawing/2014/main" id="{FD960210-FBE0-7844-B23F-D9E87432539D}"/>
              </a:ext>
            </a:extLst>
          </p:cNvPr>
          <p:cNvSpPr txBox="1"/>
          <p:nvPr/>
        </p:nvSpPr>
        <p:spPr>
          <a:xfrm>
            <a:off x="323850" y="1665288"/>
            <a:ext cx="8496300" cy="954087"/>
          </a:xfrm>
          <a:prstGeom prst="rect">
            <a:avLst/>
          </a:prstGeom>
          <a:noFill/>
          <a:ln>
            <a:noFill/>
          </a:ln>
        </p:spPr>
        <p:txBody>
          <a:bodyPr>
            <a:spAutoFit/>
          </a:bodyPr>
          <a:lstStyle/>
          <a:p>
            <a:pPr>
              <a:defRPr/>
            </a:pPr>
            <a:r>
              <a:rPr lang="en-GB" sz="2800" dirty="0">
                <a:solidFill>
                  <a:schemeClr val="tx2"/>
                </a:solidFill>
                <a:latin typeface="+mn-lt"/>
              </a:rPr>
              <a:t>The </a:t>
            </a:r>
            <a:r>
              <a:rPr lang="en-GB" sz="2800" dirty="0" err="1">
                <a:solidFill>
                  <a:schemeClr val="tx2"/>
                </a:solidFill>
                <a:latin typeface="+mn-lt"/>
              </a:rPr>
              <a:t>renvoicing</a:t>
            </a:r>
            <a:r>
              <a:rPr lang="en-GB" sz="2800" dirty="0">
                <a:solidFill>
                  <a:schemeClr val="tx2"/>
                </a:solidFill>
                <a:latin typeface="+mn-lt"/>
              </a:rPr>
              <a:t> </a:t>
            </a:r>
            <a:r>
              <a:rPr lang="en-GB" sz="2800" dirty="0" err="1">
                <a:solidFill>
                  <a:schemeClr val="tx2"/>
                </a:solidFill>
                <a:latin typeface="+mn-lt"/>
              </a:rPr>
              <a:t>centers</a:t>
            </a:r>
            <a:r>
              <a:rPr lang="en-GB" sz="2800" dirty="0">
                <a:solidFill>
                  <a:schemeClr val="tx2"/>
                </a:solidFill>
                <a:latin typeface="+mn-lt"/>
              </a:rPr>
              <a:t> are in charge of international procurement</a:t>
            </a:r>
          </a:p>
        </p:txBody>
      </p:sp>
      <p:sp>
        <p:nvSpPr>
          <p:cNvPr id="4" name="CasellaDiTesto 3">
            <a:extLst>
              <a:ext uri="{FF2B5EF4-FFF2-40B4-BE49-F238E27FC236}">
                <a16:creationId xmlns:a16="http://schemas.microsoft.com/office/drawing/2014/main" id="{1DB3B5A1-0D94-9346-9A69-B10ACFBC0BDB}"/>
              </a:ext>
            </a:extLst>
          </p:cNvPr>
          <p:cNvSpPr txBox="1"/>
          <p:nvPr/>
        </p:nvSpPr>
        <p:spPr>
          <a:xfrm>
            <a:off x="352425" y="4252913"/>
            <a:ext cx="7573963" cy="2324100"/>
          </a:xfrm>
          <a:prstGeom prst="rect">
            <a:avLst/>
          </a:prstGeom>
          <a:noFill/>
          <a:ln>
            <a:solidFill>
              <a:srgbClr val="002060"/>
            </a:solidFill>
          </a:ln>
        </p:spPr>
        <p:txBody>
          <a:bodyPr anchor="ctr">
            <a:spAutoFit/>
          </a:bodyPr>
          <a:lstStyle/>
          <a:p>
            <a:pPr>
              <a:defRPr/>
            </a:pPr>
            <a:r>
              <a:rPr lang="en-GB" sz="2800" dirty="0" err="1">
                <a:solidFill>
                  <a:schemeClr val="tx2"/>
                </a:solidFill>
                <a:latin typeface="+mn-lt"/>
              </a:rPr>
              <a:t>Renvoicing</a:t>
            </a:r>
            <a:r>
              <a:rPr lang="en-GB" sz="2800" dirty="0">
                <a:solidFill>
                  <a:schemeClr val="tx2"/>
                </a:solidFill>
                <a:latin typeface="+mn-lt"/>
              </a:rPr>
              <a:t> </a:t>
            </a:r>
            <a:r>
              <a:rPr lang="en-GB" sz="2800" dirty="0" err="1">
                <a:solidFill>
                  <a:schemeClr val="tx2"/>
                </a:solidFill>
                <a:latin typeface="+mn-lt"/>
              </a:rPr>
              <a:t>centers</a:t>
            </a:r>
            <a:r>
              <a:rPr lang="en-GB" sz="2800" dirty="0">
                <a:solidFill>
                  <a:schemeClr val="tx2"/>
                </a:solidFill>
                <a:latin typeface="+mn-lt"/>
              </a:rPr>
              <a:t> develop the transfer price policies</a:t>
            </a:r>
          </a:p>
          <a:p>
            <a:pPr marL="457200" indent="-457200">
              <a:buFont typeface="+mj-lt"/>
              <a:buAutoNum type="alphaLcParenR"/>
              <a:defRPr/>
            </a:pPr>
            <a:r>
              <a:rPr lang="en-GB" sz="2800" dirty="0">
                <a:solidFill>
                  <a:schemeClr val="tx2"/>
                </a:solidFill>
                <a:latin typeface="+mn-lt"/>
              </a:rPr>
              <a:t>criteria of the cost</a:t>
            </a:r>
          </a:p>
          <a:p>
            <a:pPr marL="457200" indent="-457200">
              <a:buFont typeface="+mj-lt"/>
              <a:buAutoNum type="alphaLcParenR"/>
              <a:defRPr/>
            </a:pPr>
            <a:r>
              <a:rPr lang="en-GB" sz="2800" dirty="0">
                <a:solidFill>
                  <a:schemeClr val="tx2"/>
                </a:solidFill>
                <a:latin typeface="+mn-lt"/>
              </a:rPr>
              <a:t>criteria of the market</a:t>
            </a:r>
          </a:p>
          <a:p>
            <a:pPr>
              <a:spcBef>
                <a:spcPts val="600"/>
              </a:spcBef>
              <a:defRPr/>
            </a:pPr>
            <a:r>
              <a:rPr lang="en-GB" sz="2800" dirty="0">
                <a:solidFill>
                  <a:schemeClr val="tx2"/>
                </a:solidFill>
                <a:latin typeface="+mn-lt"/>
              </a:rPr>
              <a:t>				Fiscal arbitrage</a:t>
            </a:r>
          </a:p>
        </p:txBody>
      </p:sp>
      <p:sp>
        <p:nvSpPr>
          <p:cNvPr id="3" name="Freccia circolare a destra 2">
            <a:extLst>
              <a:ext uri="{FF2B5EF4-FFF2-40B4-BE49-F238E27FC236}">
                <a16:creationId xmlns:a16="http://schemas.microsoft.com/office/drawing/2014/main" id="{D61677C1-8E50-C445-BBB0-516A10998D78}"/>
              </a:ext>
            </a:extLst>
          </p:cNvPr>
          <p:cNvSpPr/>
          <p:nvPr/>
        </p:nvSpPr>
        <p:spPr>
          <a:xfrm>
            <a:off x="3203575" y="6021388"/>
            <a:ext cx="720725" cy="360362"/>
          </a:xfrm>
          <a:prstGeom prst="curv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id="{8480AEC7-3DED-204C-990F-885AF86BF1CC}"/>
              </a:ext>
            </a:extLst>
          </p:cNvPr>
          <p:cNvSpPr>
            <a:spLocks noGrp="1"/>
          </p:cNvSpPr>
          <p:nvPr>
            <p:ph sz="half" idx="4294967295"/>
          </p:nvPr>
        </p:nvSpPr>
        <p:spPr>
          <a:xfrm>
            <a:off x="573088" y="1630363"/>
            <a:ext cx="8570912" cy="5227637"/>
          </a:xfrm>
        </p:spPr>
        <p:txBody>
          <a:bodyPr>
            <a:normAutofit fontScale="92500"/>
          </a:bodyPr>
          <a:lstStyle/>
          <a:p>
            <a:pPr>
              <a:buFont typeface="Symbol" pitchFamily="2" charset="2"/>
              <a:buChar char=""/>
              <a:defRPr/>
            </a:pPr>
            <a:r>
              <a:rPr lang="en-GB" sz="2800"/>
              <a:t>Earning, through higher transfer prices of the goods, low profits where the tax system is more rigorous; </a:t>
            </a:r>
          </a:p>
          <a:p>
            <a:pPr>
              <a:buFont typeface="Symbol" pitchFamily="2" charset="2"/>
              <a:buChar char=""/>
              <a:defRPr/>
            </a:pPr>
            <a:r>
              <a:rPr lang="en-GB" sz="2800"/>
              <a:t>Seek to earn higher profit where the tax system is less rigorous, in this case by transferring lower prices;</a:t>
            </a:r>
          </a:p>
          <a:p>
            <a:pPr>
              <a:buFont typeface="Symbol" pitchFamily="2" charset="2"/>
              <a:buChar char=""/>
              <a:defRPr/>
            </a:pPr>
            <a:r>
              <a:rPr lang="en-GB" sz="2800"/>
              <a:t>Attenuating the effects of restrictions on movements of capital, dividends, and royalties;</a:t>
            </a:r>
          </a:p>
          <a:p>
            <a:pPr>
              <a:buFont typeface="Symbol" pitchFamily="2" charset="2"/>
              <a:buChar char=""/>
              <a:defRPr/>
            </a:pPr>
            <a:r>
              <a:rPr lang="en-GB" sz="2800"/>
              <a:t>Reducing the effects of nationalization, should this take place;</a:t>
            </a:r>
          </a:p>
          <a:p>
            <a:pPr>
              <a:buFont typeface="Symbol" pitchFamily="2" charset="2"/>
              <a:buChar char=""/>
              <a:defRPr/>
            </a:pPr>
            <a:r>
              <a:rPr lang="en-GB" sz="2800"/>
              <a:t>Reducing the effects of  duties.</a:t>
            </a:r>
          </a:p>
          <a:p>
            <a:pPr marL="0" indent="0">
              <a:buFont typeface="Symbol" pitchFamily="2" charset="2"/>
              <a:buNone/>
              <a:defRPr/>
            </a:pPr>
            <a:r>
              <a:rPr lang="en-GB" altLang="zh-TW" sz="2800" i="1">
                <a:solidFill>
                  <a:srgbClr val="FF0000"/>
                </a:solidFill>
                <a:ea typeface="ＭＳ Ｐゴシック" panose="020B0600070205080204" pitchFamily="34" charset="-128"/>
              </a:rPr>
              <a:t>		Intra-organizational problems and tax 			systems integration</a:t>
            </a:r>
          </a:p>
        </p:txBody>
      </p:sp>
      <p:sp>
        <p:nvSpPr>
          <p:cNvPr id="41986" name="Segnaposto testo 2"/>
          <p:cNvSpPr txBox="1">
            <a:spLocks/>
          </p:cNvSpPr>
          <p:nvPr/>
        </p:nvSpPr>
        <p:spPr bwMode="auto">
          <a:xfrm>
            <a:off x="-252413" y="874713"/>
            <a:ext cx="3825876"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576263" indent="-2730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855663"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1430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1462088"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19192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3764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28336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2908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lgn="ctr">
              <a:buFont typeface="Symbol" panose="05050102010706020507" pitchFamily="18" charset="2"/>
              <a:buNone/>
            </a:pPr>
            <a:r>
              <a:rPr lang="en-GB" altLang="it-IT" sz="2800" b="1"/>
              <a:t>The main goals</a:t>
            </a:r>
          </a:p>
        </p:txBody>
      </p:sp>
      <p:sp>
        <p:nvSpPr>
          <p:cNvPr id="2" name="Freccia destra 1">
            <a:extLst>
              <a:ext uri="{FF2B5EF4-FFF2-40B4-BE49-F238E27FC236}">
                <a16:creationId xmlns:a16="http://schemas.microsoft.com/office/drawing/2014/main" id="{B1CBE40E-602D-8142-8A9A-00ABC7077447}"/>
              </a:ext>
            </a:extLst>
          </p:cNvPr>
          <p:cNvSpPr/>
          <p:nvPr/>
        </p:nvSpPr>
        <p:spPr>
          <a:xfrm>
            <a:off x="294246" y="5695157"/>
            <a:ext cx="1079500" cy="836612"/>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idx="4294967295"/>
          </p:nvPr>
        </p:nvSpPr>
        <p:spPr>
          <a:xfrm>
            <a:off x="3348038" y="260350"/>
            <a:ext cx="5795962" cy="431800"/>
          </a:xfrm>
        </p:spPr>
        <p:txBody>
          <a:bodyPr>
            <a:normAutofit fontScale="90000"/>
          </a:bodyPr>
          <a:lstStyle/>
          <a:p>
            <a:r>
              <a:rPr lang="en-GB" altLang="zh-TW" sz="3600" smtClean="0">
                <a:ea typeface="ＭＳ Ｐゴシック" panose="020B0600070205080204" pitchFamily="34" charset="-128"/>
              </a:rPr>
              <a:t>Currency risks</a:t>
            </a:r>
            <a:endParaRPr lang="en-GB" altLang="it-IT" sz="3600" smtClean="0">
              <a:ea typeface="ＭＳ Ｐゴシック" panose="020B0600070205080204" pitchFamily="34" charset="-128"/>
            </a:endParaRPr>
          </a:p>
        </p:txBody>
      </p:sp>
      <p:sp>
        <p:nvSpPr>
          <p:cNvPr id="2" name="CasellaDiTesto 1">
            <a:extLst>
              <a:ext uri="{FF2B5EF4-FFF2-40B4-BE49-F238E27FC236}">
                <a16:creationId xmlns:a16="http://schemas.microsoft.com/office/drawing/2014/main" id="{A6B83999-6CB7-694D-925B-2089E3EB3387}"/>
              </a:ext>
            </a:extLst>
          </p:cNvPr>
          <p:cNvSpPr txBox="1"/>
          <p:nvPr/>
        </p:nvSpPr>
        <p:spPr>
          <a:xfrm>
            <a:off x="395288" y="1196975"/>
            <a:ext cx="8353425" cy="4908550"/>
          </a:xfrm>
          <a:prstGeom prst="rect">
            <a:avLst/>
          </a:prstGeom>
          <a:noFill/>
        </p:spPr>
        <p:txBody>
          <a:bodyPr>
            <a:spAutoFit/>
          </a:bodyPr>
          <a:lstStyle/>
          <a:p>
            <a:pPr>
              <a:spcBef>
                <a:spcPct val="20000"/>
              </a:spcBef>
              <a:buClr>
                <a:schemeClr val="accent1"/>
              </a:buClr>
              <a:buSzPct val="100000"/>
              <a:defRPr/>
            </a:pPr>
            <a:r>
              <a:rPr lang="en-GB" sz="2500" b="1" dirty="0">
                <a:solidFill>
                  <a:schemeClr val="tx2"/>
                </a:solidFill>
                <a:latin typeface="Candara" panose="020E0502030303020204" pitchFamily="34" charset="0"/>
              </a:rPr>
              <a:t>Three main forms:</a:t>
            </a:r>
          </a:p>
          <a:p>
            <a:pPr marL="273050" indent="-273050">
              <a:spcBef>
                <a:spcPct val="20000"/>
              </a:spcBef>
              <a:buClr>
                <a:schemeClr val="accent1"/>
              </a:buClr>
              <a:buSzPct val="100000"/>
              <a:buFont typeface="Wingdings" pitchFamily="2" charset="2"/>
              <a:buChar char="Ø"/>
              <a:defRPr/>
            </a:pPr>
            <a:r>
              <a:rPr lang="en-GB" sz="2500" b="1" dirty="0">
                <a:solidFill>
                  <a:schemeClr val="tx2"/>
                </a:solidFill>
                <a:latin typeface="Candara" panose="020E0502030303020204" pitchFamily="34" charset="0"/>
              </a:rPr>
              <a:t>Transaction risk</a:t>
            </a:r>
            <a:r>
              <a:rPr lang="en-GB"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exchange</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variation</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impacts</a:t>
            </a:r>
            <a:r>
              <a:rPr lang="it-IT" sz="2500" dirty="0">
                <a:solidFill>
                  <a:schemeClr val="tx2"/>
                </a:solidFill>
                <a:latin typeface="Candara" panose="020E0502030303020204" pitchFamily="34" charset="0"/>
              </a:rPr>
              <a:t> the </a:t>
            </a:r>
            <a:r>
              <a:rPr lang="it-IT" sz="2500" dirty="0" err="1">
                <a:solidFill>
                  <a:schemeClr val="tx2"/>
                </a:solidFill>
                <a:latin typeface="Candara" panose="020E0502030303020204" pitchFamily="34" charset="0"/>
              </a:rPr>
              <a:t>debts</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owed</a:t>
            </a:r>
            <a:r>
              <a:rPr lang="it-IT" sz="2500" dirty="0">
                <a:solidFill>
                  <a:schemeClr val="tx2"/>
                </a:solidFill>
                <a:latin typeface="Candara" panose="020E0502030303020204" pitchFamily="34" charset="0"/>
              </a:rPr>
              <a:t> to and by companies in </a:t>
            </a:r>
            <a:r>
              <a:rPr lang="it-IT" sz="2500" dirty="0" err="1">
                <a:solidFill>
                  <a:schemeClr val="tx2"/>
                </a:solidFill>
                <a:latin typeface="Candara" panose="020E0502030303020204" pitchFamily="34" charset="0"/>
              </a:rPr>
              <a:t>foreign</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currency</a:t>
            </a:r>
            <a:r>
              <a:rPr lang="it-IT" sz="2500" dirty="0">
                <a:solidFill>
                  <a:schemeClr val="tx2"/>
                </a:solidFill>
                <a:latin typeface="Candara" panose="020E0502030303020204" pitchFamily="34" charset="0"/>
              </a:rPr>
              <a:t>;</a:t>
            </a:r>
          </a:p>
          <a:p>
            <a:pPr marL="273050" indent="-273050">
              <a:spcBef>
                <a:spcPct val="20000"/>
              </a:spcBef>
              <a:buClr>
                <a:schemeClr val="accent1"/>
              </a:buClr>
              <a:buSzPct val="100000"/>
              <a:buFont typeface="Wingdings" pitchFamily="2" charset="2"/>
              <a:buChar char="Ø"/>
              <a:defRPr/>
            </a:pPr>
            <a:r>
              <a:rPr lang="it-IT" sz="2500" b="1" dirty="0" err="1">
                <a:solidFill>
                  <a:schemeClr val="tx2"/>
                </a:solidFill>
                <a:latin typeface="Candara" panose="020E0502030303020204" pitchFamily="34" charset="0"/>
              </a:rPr>
              <a:t>Translation</a:t>
            </a:r>
            <a:r>
              <a:rPr lang="it-IT" sz="2500" b="1" dirty="0">
                <a:solidFill>
                  <a:schemeClr val="tx2"/>
                </a:solidFill>
                <a:latin typeface="Candara" panose="020E0502030303020204" pitchFamily="34" charset="0"/>
              </a:rPr>
              <a:t> </a:t>
            </a:r>
            <a:r>
              <a:rPr lang="it-IT" sz="2500" b="1" dirty="0" err="1">
                <a:solidFill>
                  <a:schemeClr val="tx2"/>
                </a:solidFill>
                <a:latin typeface="Candara" panose="020E0502030303020204" pitchFamily="34" charset="0"/>
              </a:rPr>
              <a:t>risk</a:t>
            </a:r>
            <a:r>
              <a:rPr lang="it-IT" sz="2500" dirty="0">
                <a:solidFill>
                  <a:schemeClr val="tx2"/>
                </a:solidFill>
                <a:latin typeface="Candara" panose="020E0502030303020204" pitchFamily="34" charset="0"/>
              </a:rPr>
              <a:t>: The </a:t>
            </a:r>
            <a:r>
              <a:rPr lang="it-IT" sz="2500" dirty="0" err="1">
                <a:solidFill>
                  <a:schemeClr val="tx2"/>
                </a:solidFill>
                <a:latin typeface="Candara" panose="020E0502030303020204" pitchFamily="34" charset="0"/>
              </a:rPr>
              <a:t>variation</a:t>
            </a:r>
            <a:r>
              <a:rPr lang="it-IT" sz="2500" dirty="0">
                <a:solidFill>
                  <a:schemeClr val="tx2"/>
                </a:solidFill>
                <a:latin typeface="Candara" panose="020E0502030303020204" pitchFamily="34" charset="0"/>
              </a:rPr>
              <a:t> in the </a:t>
            </a:r>
            <a:r>
              <a:rPr lang="it-IT" sz="2500" dirty="0" err="1">
                <a:solidFill>
                  <a:schemeClr val="tx2"/>
                </a:solidFill>
                <a:latin typeface="Candara" panose="020E0502030303020204" pitchFamily="34" charset="0"/>
              </a:rPr>
              <a:t>exchange</a:t>
            </a:r>
            <a:r>
              <a:rPr lang="it-IT" sz="2500" dirty="0">
                <a:solidFill>
                  <a:schemeClr val="tx2"/>
                </a:solidFill>
                <a:latin typeface="Candara" panose="020E0502030303020204" pitchFamily="34" charset="0"/>
              </a:rPr>
              <a:t> rate </a:t>
            </a:r>
            <a:r>
              <a:rPr lang="it-IT" sz="2500" dirty="0" err="1">
                <a:solidFill>
                  <a:schemeClr val="tx2"/>
                </a:solidFill>
                <a:latin typeface="Candara" panose="020E0502030303020204" pitchFamily="34" charset="0"/>
              </a:rPr>
              <a:t>also</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impacts</a:t>
            </a:r>
            <a:r>
              <a:rPr lang="it-IT" sz="2500" dirty="0">
                <a:solidFill>
                  <a:schemeClr val="tx2"/>
                </a:solidFill>
                <a:latin typeface="Candara" panose="020E0502030303020204" pitchFamily="34" charset="0"/>
              </a:rPr>
              <a:t> the </a:t>
            </a:r>
            <a:r>
              <a:rPr lang="it-IT" sz="2500" dirty="0" err="1">
                <a:solidFill>
                  <a:schemeClr val="tx2"/>
                </a:solidFill>
                <a:latin typeface="Candara" panose="020E0502030303020204" pitchFamily="34" charset="0"/>
              </a:rPr>
              <a:t>actual</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countervalue</a:t>
            </a:r>
            <a:r>
              <a:rPr lang="it-IT" sz="2500" dirty="0">
                <a:solidFill>
                  <a:schemeClr val="tx2"/>
                </a:solidFill>
                <a:latin typeface="Candara" panose="020E0502030303020204" pitchFamily="34" charset="0"/>
              </a:rPr>
              <a:t> of the </a:t>
            </a:r>
            <a:r>
              <a:rPr lang="it-IT" sz="2500" dirty="0" err="1">
                <a:solidFill>
                  <a:schemeClr val="tx2"/>
                </a:solidFill>
                <a:latin typeface="Candara" panose="020E0502030303020204" pitchFamily="34" charset="0"/>
              </a:rPr>
              <a:t>financial</a:t>
            </a:r>
            <a:r>
              <a:rPr lang="it-IT" sz="2500" dirty="0">
                <a:solidFill>
                  <a:schemeClr val="tx2"/>
                </a:solidFill>
                <a:latin typeface="Candara" panose="020E0502030303020204" pitchFamily="34" charset="0"/>
              </a:rPr>
              <a:t> statement </a:t>
            </a:r>
            <a:r>
              <a:rPr lang="it-IT" sz="2500" dirty="0" err="1">
                <a:solidFill>
                  <a:schemeClr val="tx2"/>
                </a:solidFill>
                <a:latin typeface="Candara" panose="020E0502030303020204" pitchFamily="34" charset="0"/>
              </a:rPr>
              <a:t>items</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related</a:t>
            </a:r>
            <a:r>
              <a:rPr lang="it-IT" sz="2500" dirty="0">
                <a:solidFill>
                  <a:schemeClr val="tx2"/>
                </a:solidFill>
                <a:latin typeface="Candara" panose="020E0502030303020204" pitchFamily="34" charset="0"/>
              </a:rPr>
              <a:t> to </a:t>
            </a:r>
            <a:r>
              <a:rPr lang="it-IT" sz="2500" dirty="0" err="1">
                <a:solidFill>
                  <a:schemeClr val="tx2"/>
                </a:solidFill>
                <a:latin typeface="Candara" panose="020E0502030303020204" pitchFamily="34" charset="0"/>
              </a:rPr>
              <a:t>transactions</a:t>
            </a:r>
            <a:r>
              <a:rPr lang="it-IT" sz="2500" dirty="0">
                <a:solidFill>
                  <a:schemeClr val="tx2"/>
                </a:solidFill>
                <a:latin typeface="Candara" panose="020E0502030303020204" pitchFamily="34" charset="0"/>
              </a:rPr>
              <a:t> in </a:t>
            </a:r>
            <a:r>
              <a:rPr lang="it-IT" sz="2500" dirty="0" err="1">
                <a:solidFill>
                  <a:schemeClr val="tx2"/>
                </a:solidFill>
                <a:latin typeface="Candara" panose="020E0502030303020204" pitchFamily="34" charset="0"/>
              </a:rPr>
              <a:t>foreign</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currency</a:t>
            </a:r>
            <a:r>
              <a:rPr lang="it-IT" sz="2500" dirty="0">
                <a:solidFill>
                  <a:schemeClr val="tx2"/>
                </a:solidFill>
                <a:latin typeface="Candara" panose="020E0502030303020204" pitchFamily="34" charset="0"/>
              </a:rPr>
              <a:t>;</a:t>
            </a:r>
          </a:p>
          <a:p>
            <a:pPr marL="273050" indent="-273050">
              <a:spcBef>
                <a:spcPct val="20000"/>
              </a:spcBef>
              <a:buClr>
                <a:schemeClr val="accent1"/>
              </a:buClr>
              <a:buSzPct val="100000"/>
              <a:buFont typeface="Wingdings" pitchFamily="2" charset="2"/>
              <a:buChar char="Ø"/>
              <a:defRPr/>
            </a:pPr>
            <a:r>
              <a:rPr lang="it-IT" sz="2500" b="1" dirty="0" err="1">
                <a:solidFill>
                  <a:schemeClr val="tx2"/>
                </a:solidFill>
                <a:latin typeface="Candara" panose="020E0502030303020204" pitchFamily="34" charset="0"/>
              </a:rPr>
              <a:t>Economic</a:t>
            </a:r>
            <a:r>
              <a:rPr lang="it-IT" sz="2500" b="1" dirty="0">
                <a:solidFill>
                  <a:schemeClr val="tx2"/>
                </a:solidFill>
                <a:latin typeface="Candara" panose="020E0502030303020204" pitchFamily="34" charset="0"/>
              </a:rPr>
              <a:t> </a:t>
            </a:r>
            <a:r>
              <a:rPr lang="it-IT" sz="2500" b="1" dirty="0" err="1">
                <a:solidFill>
                  <a:schemeClr val="tx2"/>
                </a:solidFill>
                <a:latin typeface="Candara" panose="020E0502030303020204" pitchFamily="34" charset="0"/>
              </a:rPr>
              <a:t>risk</a:t>
            </a:r>
            <a:r>
              <a:rPr lang="it-IT" sz="2500" dirty="0">
                <a:solidFill>
                  <a:schemeClr val="tx2"/>
                </a:solidFill>
                <a:latin typeface="Candara" panose="020E0502030303020204" pitchFamily="34" charset="0"/>
              </a:rPr>
              <a:t>: the </a:t>
            </a:r>
            <a:r>
              <a:rPr lang="it-IT" sz="2500" dirty="0" err="1">
                <a:solidFill>
                  <a:schemeClr val="tx2"/>
                </a:solidFill>
                <a:latin typeface="Candara" panose="020E0502030303020204" pitchFamily="34" charset="0"/>
              </a:rPr>
              <a:t>exchange</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variation</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may</a:t>
            </a:r>
            <a:r>
              <a:rPr lang="it-IT" sz="2500" dirty="0">
                <a:solidFill>
                  <a:schemeClr val="tx2"/>
                </a:solidFill>
                <a:latin typeface="Candara" panose="020E0502030303020204" pitchFamily="34" charset="0"/>
              </a:rPr>
              <a:t> impact the </a:t>
            </a:r>
            <a:r>
              <a:rPr lang="it-IT" sz="2500" dirty="0" err="1">
                <a:solidFill>
                  <a:schemeClr val="tx2"/>
                </a:solidFill>
                <a:latin typeface="Candara" panose="020E0502030303020204" pitchFamily="34" charset="0"/>
              </a:rPr>
              <a:t>company’s</a:t>
            </a:r>
            <a:r>
              <a:rPr lang="it-IT" sz="2500" dirty="0">
                <a:solidFill>
                  <a:schemeClr val="tx2"/>
                </a:solidFill>
                <a:latin typeface="Candara" panose="020E0502030303020204" pitchFamily="34" charset="0"/>
              </a:rPr>
              <a:t> competitive position in a </a:t>
            </a:r>
            <a:r>
              <a:rPr lang="it-IT" sz="2500" dirty="0" err="1">
                <a:solidFill>
                  <a:schemeClr val="tx2"/>
                </a:solidFill>
                <a:latin typeface="Candara" panose="020E0502030303020204" pitchFamily="34" charset="0"/>
              </a:rPr>
              <a:t>given</a:t>
            </a:r>
            <a:r>
              <a:rPr lang="it-IT" sz="2500" dirty="0">
                <a:solidFill>
                  <a:schemeClr val="tx2"/>
                </a:solidFill>
                <a:latin typeface="Candara" panose="020E0502030303020204" pitchFamily="34" charset="0"/>
              </a:rPr>
              <a:t> market</a:t>
            </a:r>
          </a:p>
          <a:p>
            <a:pPr marL="273050" indent="-273050">
              <a:spcBef>
                <a:spcPct val="20000"/>
              </a:spcBef>
              <a:buClr>
                <a:schemeClr val="accent1"/>
              </a:buClr>
              <a:buSzPct val="100000"/>
              <a:buFont typeface="Wingdings" pitchFamily="2" charset="2"/>
              <a:buChar char="Ø"/>
              <a:defRPr/>
            </a:pPr>
            <a:endParaRPr lang="it-IT" sz="2500" dirty="0">
              <a:solidFill>
                <a:schemeClr val="tx2"/>
              </a:solidFill>
              <a:latin typeface="Candara" panose="020E0502030303020204" pitchFamily="34" charset="0"/>
            </a:endParaRPr>
          </a:p>
          <a:p>
            <a:pPr>
              <a:defRPr/>
            </a:pP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Countervalue</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effect</a:t>
            </a:r>
            <a:endParaRPr lang="it-IT" sz="2500" dirty="0">
              <a:solidFill>
                <a:schemeClr val="tx2"/>
              </a:solidFill>
              <a:latin typeface="Candara" panose="020E0502030303020204" pitchFamily="34" charset="0"/>
            </a:endParaRPr>
          </a:p>
          <a:p>
            <a:pPr>
              <a:defRPr/>
            </a:pP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Currency</a:t>
            </a:r>
            <a:r>
              <a:rPr lang="it-IT" sz="2500" dirty="0">
                <a:solidFill>
                  <a:schemeClr val="tx2"/>
                </a:solidFill>
                <a:latin typeface="Candara" panose="020E0502030303020204" pitchFamily="34" charset="0"/>
              </a:rPr>
              <a:t> flow </a:t>
            </a:r>
            <a:r>
              <a:rPr lang="it-IT" sz="2500" dirty="0" err="1">
                <a:solidFill>
                  <a:schemeClr val="tx2"/>
                </a:solidFill>
                <a:latin typeface="Candara" panose="020E0502030303020204" pitchFamily="34" charset="0"/>
              </a:rPr>
              <a:t>effect</a:t>
            </a:r>
            <a:endParaRPr lang="en-GB" dirty="0"/>
          </a:p>
          <a:p>
            <a:pPr marL="342900" indent="-342900">
              <a:buFont typeface="+mj-lt"/>
              <a:buAutoNum type="arabicPeriod"/>
              <a:defRPr/>
            </a:pPr>
            <a:endParaRPr lang="en-GB" dirty="0"/>
          </a:p>
        </p:txBody>
      </p:sp>
      <p:sp>
        <p:nvSpPr>
          <p:cNvPr id="3" name="Freccia destra rientrata 2">
            <a:extLst>
              <a:ext uri="{FF2B5EF4-FFF2-40B4-BE49-F238E27FC236}">
                <a16:creationId xmlns:a16="http://schemas.microsoft.com/office/drawing/2014/main" id="{AEA44100-E669-3E4D-A09C-1A984C745FBD}"/>
              </a:ext>
            </a:extLst>
          </p:cNvPr>
          <p:cNvSpPr/>
          <p:nvPr/>
        </p:nvSpPr>
        <p:spPr>
          <a:xfrm>
            <a:off x="539750" y="5157788"/>
            <a:ext cx="792163" cy="503237"/>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p:cNvSpPr>
          <p:nvPr>
            <p:ph type="title" idx="4294967295"/>
          </p:nvPr>
        </p:nvSpPr>
        <p:spPr>
          <a:xfrm>
            <a:off x="3348038" y="260350"/>
            <a:ext cx="5795962" cy="431800"/>
          </a:xfrm>
        </p:spPr>
        <p:txBody>
          <a:bodyPr>
            <a:normAutofit fontScale="90000"/>
          </a:bodyPr>
          <a:lstStyle/>
          <a:p>
            <a:r>
              <a:rPr lang="en-GB" altLang="zh-TW" sz="3600" smtClean="0">
                <a:ea typeface="ＭＳ Ｐゴシック" panose="020B0600070205080204" pitchFamily="34" charset="-128"/>
              </a:rPr>
              <a:t>Hedging instruments</a:t>
            </a:r>
            <a:endParaRPr lang="en-GB" altLang="it-IT" sz="3600" smtClean="0">
              <a:ea typeface="ＭＳ Ｐゴシック" panose="020B0600070205080204" pitchFamily="34" charset="-128"/>
            </a:endParaRPr>
          </a:p>
        </p:txBody>
      </p:sp>
      <p:sp>
        <p:nvSpPr>
          <p:cNvPr id="2" name="CasellaDiTesto 1">
            <a:extLst>
              <a:ext uri="{FF2B5EF4-FFF2-40B4-BE49-F238E27FC236}">
                <a16:creationId xmlns:a16="http://schemas.microsoft.com/office/drawing/2014/main" id="{A6B83999-6CB7-694D-925B-2089E3EB3387}"/>
              </a:ext>
            </a:extLst>
          </p:cNvPr>
          <p:cNvSpPr txBox="1"/>
          <p:nvPr/>
        </p:nvSpPr>
        <p:spPr>
          <a:xfrm>
            <a:off x="395288" y="1196975"/>
            <a:ext cx="8353425" cy="4832350"/>
          </a:xfrm>
          <a:prstGeom prst="rect">
            <a:avLst/>
          </a:prstGeom>
          <a:noFill/>
        </p:spPr>
        <p:txBody>
          <a:bodyPr>
            <a:spAutoFit/>
          </a:bodyPr>
          <a:lstStyle/>
          <a:p>
            <a:pPr>
              <a:spcBef>
                <a:spcPct val="20000"/>
              </a:spcBef>
              <a:buClr>
                <a:schemeClr val="accent1"/>
              </a:buClr>
              <a:buSzPct val="100000"/>
              <a:defRPr/>
            </a:pPr>
            <a:r>
              <a:rPr lang="en-GB" sz="2500" b="1" u="sng" dirty="0">
                <a:solidFill>
                  <a:schemeClr val="tx2"/>
                </a:solidFill>
                <a:latin typeface="Candara" panose="020E0502030303020204" pitchFamily="34" charset="0"/>
              </a:rPr>
              <a:t>Traditional instruments</a:t>
            </a:r>
          </a:p>
          <a:p>
            <a:pPr marL="457200" indent="-457200">
              <a:spcBef>
                <a:spcPct val="20000"/>
              </a:spcBef>
              <a:buClr>
                <a:schemeClr val="accent1"/>
              </a:buClr>
              <a:buSzPct val="100000"/>
              <a:buFont typeface="+mj-lt"/>
              <a:buAutoNum type="alphaLcPeriod"/>
              <a:defRPr/>
            </a:pPr>
            <a:r>
              <a:rPr lang="en-GB" sz="2500" dirty="0">
                <a:solidFill>
                  <a:schemeClr val="tx2"/>
                </a:solidFill>
                <a:latin typeface="Candara" panose="020E0502030303020204" pitchFamily="34" charset="0"/>
              </a:rPr>
              <a:t>Invoicing in reporting currency</a:t>
            </a:r>
          </a:p>
          <a:p>
            <a:pPr marL="457200" indent="-457200">
              <a:spcBef>
                <a:spcPct val="20000"/>
              </a:spcBef>
              <a:buClr>
                <a:schemeClr val="accent1"/>
              </a:buClr>
              <a:buSzPct val="100000"/>
              <a:buFont typeface="+mj-lt"/>
              <a:buAutoNum type="alphaLcPeriod"/>
              <a:defRPr/>
            </a:pPr>
            <a:r>
              <a:rPr lang="en-GB" sz="2500" dirty="0">
                <a:solidFill>
                  <a:schemeClr val="tx2"/>
                </a:solidFill>
                <a:latin typeface="Candara" panose="020E0502030303020204" pitchFamily="34" charset="0"/>
              </a:rPr>
              <a:t>Insurance</a:t>
            </a:r>
          </a:p>
          <a:p>
            <a:pPr marL="457200" indent="-457200">
              <a:spcBef>
                <a:spcPct val="20000"/>
              </a:spcBef>
              <a:buClr>
                <a:schemeClr val="accent1"/>
              </a:buClr>
              <a:buSzPct val="100000"/>
              <a:buFont typeface="+mj-lt"/>
              <a:buAutoNum type="alphaLcPeriod"/>
              <a:defRPr/>
            </a:pPr>
            <a:r>
              <a:rPr lang="it-IT" sz="2500" dirty="0" err="1">
                <a:solidFill>
                  <a:schemeClr val="tx2"/>
                </a:solidFill>
                <a:latin typeface="Candara" panose="020E0502030303020204" pitchFamily="34" charset="0"/>
              </a:rPr>
              <a:t>Currency</a:t>
            </a:r>
            <a:r>
              <a:rPr lang="it-IT" sz="2500" dirty="0">
                <a:solidFill>
                  <a:schemeClr val="tx2"/>
                </a:solidFill>
                <a:latin typeface="Candara" panose="020E0502030303020204" pitchFamily="34" charset="0"/>
              </a:rPr>
              <a:t> basket</a:t>
            </a:r>
          </a:p>
          <a:p>
            <a:pPr marL="457200" indent="-457200">
              <a:spcBef>
                <a:spcPct val="20000"/>
              </a:spcBef>
              <a:buClr>
                <a:schemeClr val="accent1"/>
              </a:buClr>
              <a:buSzPct val="100000"/>
              <a:buFont typeface="+mj-lt"/>
              <a:buAutoNum type="alphaLcPeriod"/>
              <a:defRPr/>
            </a:pPr>
            <a:r>
              <a:rPr lang="it-IT" sz="2500" dirty="0">
                <a:solidFill>
                  <a:schemeClr val="tx2"/>
                </a:solidFill>
                <a:latin typeface="Candara" panose="020E0502030303020204" pitchFamily="34" charset="0"/>
              </a:rPr>
              <a:t>the establishment of an </a:t>
            </a:r>
            <a:r>
              <a:rPr lang="it-IT" sz="2500" dirty="0" err="1">
                <a:solidFill>
                  <a:schemeClr val="tx2"/>
                </a:solidFill>
                <a:latin typeface="Candara" panose="020E0502030303020204" pitchFamily="34" charset="0"/>
              </a:rPr>
              <a:t>eschange</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cap</a:t>
            </a:r>
            <a:r>
              <a:rPr lang="it-IT" sz="2500" dirty="0">
                <a:solidFill>
                  <a:schemeClr val="tx2"/>
                </a:solidFill>
                <a:latin typeface="Candara" panose="020E0502030303020204" pitchFamily="34" charset="0"/>
              </a:rPr>
              <a:t> and/or an </a:t>
            </a:r>
            <a:r>
              <a:rPr lang="it-IT" sz="2500" dirty="0" err="1">
                <a:solidFill>
                  <a:schemeClr val="tx2"/>
                </a:solidFill>
                <a:latin typeface="Candara" panose="020E0502030303020204" pitchFamily="34" charset="0"/>
              </a:rPr>
              <a:t>exchange</a:t>
            </a:r>
            <a:r>
              <a:rPr lang="it-IT" sz="2500" dirty="0">
                <a:solidFill>
                  <a:schemeClr val="tx2"/>
                </a:solidFill>
                <a:latin typeface="Candara" panose="020E0502030303020204" pitchFamily="34" charset="0"/>
              </a:rPr>
              <a:t> </a:t>
            </a:r>
            <a:r>
              <a:rPr lang="it-IT" sz="2500" dirty="0" err="1">
                <a:solidFill>
                  <a:schemeClr val="tx2"/>
                </a:solidFill>
                <a:latin typeface="Candara" panose="020E0502030303020204" pitchFamily="34" charset="0"/>
              </a:rPr>
              <a:t>floor</a:t>
            </a:r>
            <a:endParaRPr lang="it-IT" sz="2500" dirty="0">
              <a:solidFill>
                <a:schemeClr val="tx2"/>
              </a:solidFill>
              <a:latin typeface="Candara" panose="020E0502030303020204" pitchFamily="34" charset="0"/>
            </a:endParaRPr>
          </a:p>
          <a:p>
            <a:pPr>
              <a:spcBef>
                <a:spcPct val="20000"/>
              </a:spcBef>
              <a:buClr>
                <a:schemeClr val="accent1"/>
              </a:buClr>
              <a:buSzPct val="100000"/>
              <a:defRPr/>
            </a:pPr>
            <a:r>
              <a:rPr lang="it-IT" sz="2500" b="1" u="sng" dirty="0" err="1">
                <a:solidFill>
                  <a:schemeClr val="tx2"/>
                </a:solidFill>
                <a:latin typeface="Candara" panose="020E0502030303020204" pitchFamily="34" charset="0"/>
              </a:rPr>
              <a:t>Derivatives</a:t>
            </a:r>
            <a:r>
              <a:rPr lang="it-IT" sz="2500" b="1" u="sng" dirty="0">
                <a:solidFill>
                  <a:schemeClr val="tx2"/>
                </a:solidFill>
                <a:latin typeface="Candara" panose="020E0502030303020204" pitchFamily="34" charset="0"/>
              </a:rPr>
              <a:t> </a:t>
            </a:r>
          </a:p>
          <a:p>
            <a:pPr marL="457200" indent="-457200">
              <a:spcBef>
                <a:spcPct val="20000"/>
              </a:spcBef>
              <a:buClr>
                <a:schemeClr val="accent1"/>
              </a:buClr>
              <a:buSzPct val="100000"/>
              <a:buFont typeface="+mj-lt"/>
              <a:buAutoNum type="alphaLcPeriod"/>
              <a:defRPr/>
            </a:pPr>
            <a:r>
              <a:rPr lang="it-IT" sz="2500" dirty="0" err="1">
                <a:solidFill>
                  <a:schemeClr val="tx2"/>
                </a:solidFill>
                <a:latin typeface="Candara" panose="020E0502030303020204" pitchFamily="34" charset="0"/>
              </a:rPr>
              <a:t>Currency</a:t>
            </a:r>
            <a:r>
              <a:rPr lang="it-IT" sz="2500" dirty="0">
                <a:solidFill>
                  <a:schemeClr val="tx2"/>
                </a:solidFill>
                <a:latin typeface="Candara" panose="020E0502030303020204" pitchFamily="34" charset="0"/>
              </a:rPr>
              <a:t> future</a:t>
            </a:r>
          </a:p>
          <a:p>
            <a:pPr marL="457200" indent="-457200">
              <a:spcBef>
                <a:spcPct val="20000"/>
              </a:spcBef>
              <a:buClr>
                <a:schemeClr val="accent1"/>
              </a:buClr>
              <a:buSzPct val="100000"/>
              <a:buFont typeface="+mj-lt"/>
              <a:buAutoNum type="alphaLcPeriod"/>
              <a:defRPr/>
            </a:pPr>
            <a:r>
              <a:rPr lang="it-IT" sz="2500" dirty="0" err="1">
                <a:solidFill>
                  <a:schemeClr val="tx2"/>
                </a:solidFill>
                <a:latin typeface="Candara" panose="020E0502030303020204" pitchFamily="34" charset="0"/>
              </a:rPr>
              <a:t>Currency</a:t>
            </a:r>
            <a:r>
              <a:rPr lang="it-IT" sz="2500" dirty="0">
                <a:solidFill>
                  <a:schemeClr val="tx2"/>
                </a:solidFill>
                <a:latin typeface="Candara" panose="020E0502030303020204" pitchFamily="34" charset="0"/>
              </a:rPr>
              <a:t> option</a:t>
            </a:r>
          </a:p>
          <a:p>
            <a:pPr marL="457200" indent="-457200">
              <a:spcBef>
                <a:spcPct val="20000"/>
              </a:spcBef>
              <a:buClr>
                <a:schemeClr val="accent1"/>
              </a:buClr>
              <a:buSzPct val="100000"/>
              <a:buFont typeface="+mj-lt"/>
              <a:buAutoNum type="alphaLcPeriod"/>
              <a:defRPr/>
            </a:pPr>
            <a:r>
              <a:rPr lang="it-IT" sz="2500" dirty="0" err="1">
                <a:solidFill>
                  <a:schemeClr val="tx2"/>
                </a:solidFill>
                <a:latin typeface="Candara" panose="020E0502030303020204" pitchFamily="34" charset="0"/>
              </a:rPr>
              <a:t>Currency</a:t>
            </a:r>
            <a:r>
              <a:rPr lang="it-IT" sz="2500" dirty="0">
                <a:solidFill>
                  <a:schemeClr val="tx2"/>
                </a:solidFill>
                <a:latin typeface="Candara" panose="020E0502030303020204" pitchFamily="34" charset="0"/>
              </a:rPr>
              <a:t> swap</a:t>
            </a:r>
          </a:p>
          <a:p>
            <a:pPr marL="342900" indent="-342900">
              <a:buFont typeface="+mj-lt"/>
              <a:buAutoNum type="arabicPeriod"/>
              <a:defRPr/>
            </a:pPr>
            <a:endParaRPr lang="en-GB" dirty="0"/>
          </a:p>
        </p:txBody>
      </p:sp>
      <p:sp>
        <p:nvSpPr>
          <p:cNvPr id="3" name="Freccia destra rientrata 2">
            <a:extLst>
              <a:ext uri="{FF2B5EF4-FFF2-40B4-BE49-F238E27FC236}">
                <a16:creationId xmlns:a16="http://schemas.microsoft.com/office/drawing/2014/main" id="{AEA44100-E669-3E4D-A09C-1A984C745FBD}"/>
              </a:ext>
            </a:extLst>
          </p:cNvPr>
          <p:cNvSpPr/>
          <p:nvPr/>
        </p:nvSpPr>
        <p:spPr>
          <a:xfrm rot="5400000">
            <a:off x="6851651" y="2566987"/>
            <a:ext cx="2228850" cy="504825"/>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44036" name="CasellaDiTesto 3"/>
          <p:cNvSpPr txBox="1">
            <a:spLocks noChangeArrowheads="1"/>
          </p:cNvSpPr>
          <p:nvPr/>
        </p:nvSpPr>
        <p:spPr bwMode="auto">
          <a:xfrm>
            <a:off x="5724525" y="3933825"/>
            <a:ext cx="3311525" cy="267652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GB" altLang="it-IT" sz="2400">
                <a:solidFill>
                  <a:schemeClr val="tx2"/>
                </a:solidFill>
                <a:latin typeface="Candara" panose="020E0502030303020204" pitchFamily="34" charset="0"/>
              </a:rPr>
              <a:t>What is the variation feared by European importers? </a:t>
            </a:r>
          </a:p>
          <a:p>
            <a:endParaRPr lang="en-GB" altLang="it-IT" sz="2400">
              <a:solidFill>
                <a:schemeClr val="tx2"/>
              </a:solidFill>
              <a:latin typeface="Candara" panose="020E0502030303020204" pitchFamily="34" charset="0"/>
            </a:endParaRPr>
          </a:p>
          <a:p>
            <a:r>
              <a:rPr lang="en-GB" altLang="it-IT" sz="2400">
                <a:solidFill>
                  <a:schemeClr val="tx2"/>
                </a:solidFill>
                <a:latin typeface="Candara" panose="020E0502030303020204" pitchFamily="34" charset="0"/>
              </a:rPr>
              <a:t>What is the variation feared by the European exporters?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p:cNvSpPr>
          <p:nvPr>
            <p:ph type="title" idx="4294967295"/>
          </p:nvPr>
        </p:nvSpPr>
        <p:spPr>
          <a:xfrm>
            <a:off x="3348038" y="404813"/>
            <a:ext cx="5795962" cy="431800"/>
          </a:xfrm>
        </p:spPr>
        <p:txBody>
          <a:bodyPr>
            <a:normAutofit fontScale="90000"/>
          </a:bodyPr>
          <a:lstStyle/>
          <a:p>
            <a:r>
              <a:rPr lang="en-GB" altLang="zh-TW" sz="3600" smtClean="0">
                <a:ea typeface="ＭＳ Ｐゴシック" panose="020B0600070205080204" pitchFamily="34" charset="-128"/>
              </a:rPr>
              <a:t>Price  risks</a:t>
            </a:r>
            <a:endParaRPr lang="en-GB" altLang="it-IT" sz="3600" smtClean="0">
              <a:ea typeface="ＭＳ Ｐゴシック" panose="020B0600070205080204" pitchFamily="34" charset="-128"/>
            </a:endParaRPr>
          </a:p>
        </p:txBody>
      </p:sp>
      <p:sp>
        <p:nvSpPr>
          <p:cNvPr id="45058" name="CasellaDiTesto 1"/>
          <p:cNvSpPr txBox="1">
            <a:spLocks noChangeArrowheads="1"/>
          </p:cNvSpPr>
          <p:nvPr/>
        </p:nvSpPr>
        <p:spPr bwMode="auto">
          <a:xfrm>
            <a:off x="395288" y="1557338"/>
            <a:ext cx="8353425" cy="486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spcBef>
                <a:spcPct val="20000"/>
              </a:spcBef>
              <a:buClr>
                <a:schemeClr val="accent1"/>
              </a:buClr>
              <a:buSzPct val="100000"/>
            </a:pPr>
            <a:r>
              <a:rPr lang="en-GB" altLang="it-IT" sz="2500">
                <a:solidFill>
                  <a:schemeClr val="tx2"/>
                </a:solidFill>
                <a:latin typeface="Candara" panose="020E0502030303020204" pitchFamily="34" charset="0"/>
              </a:rPr>
              <a:t>It’s connected to the volatility of commodity prices</a:t>
            </a:r>
          </a:p>
          <a:p>
            <a:pPr>
              <a:spcBef>
                <a:spcPct val="20000"/>
              </a:spcBef>
              <a:buClr>
                <a:schemeClr val="accent1"/>
              </a:buClr>
              <a:buSzPct val="100000"/>
            </a:pPr>
            <a:r>
              <a:rPr lang="en-GB" altLang="it-IT" sz="2500" b="1">
                <a:solidFill>
                  <a:schemeClr val="tx2"/>
                </a:solidFill>
                <a:latin typeface="Candara" panose="020E0502030303020204" pitchFamily="34" charset="0"/>
              </a:rPr>
              <a:t>Three main forms:</a:t>
            </a:r>
          </a:p>
          <a:p>
            <a:pPr>
              <a:spcBef>
                <a:spcPct val="20000"/>
              </a:spcBef>
              <a:buClr>
                <a:schemeClr val="accent1"/>
              </a:buClr>
              <a:buSzPct val="100000"/>
            </a:pPr>
            <a:r>
              <a:rPr lang="en-GB" altLang="it-IT" sz="2500" b="1">
                <a:solidFill>
                  <a:schemeClr val="tx2"/>
                </a:solidFill>
                <a:latin typeface="Candara" panose="020E0502030303020204" pitchFamily="34" charset="0"/>
              </a:rPr>
              <a:t>Transaction risk</a:t>
            </a:r>
            <a:r>
              <a:rPr lang="en-GB" altLang="it-IT" sz="2500">
                <a:solidFill>
                  <a:schemeClr val="tx2"/>
                </a:solidFill>
                <a:latin typeface="Candara" panose="020E0502030303020204" pitchFamily="34" charset="0"/>
              </a:rPr>
              <a:t>: possibility that an increase (decrease) in</a:t>
            </a:r>
          </a:p>
          <a:p>
            <a:pPr>
              <a:spcBef>
                <a:spcPct val="20000"/>
              </a:spcBef>
              <a:buClr>
                <a:schemeClr val="accent1"/>
              </a:buClr>
              <a:buSzPct val="100000"/>
            </a:pPr>
            <a:r>
              <a:rPr lang="en-GB" altLang="it-IT" sz="2500">
                <a:solidFill>
                  <a:schemeClr val="tx2"/>
                </a:solidFill>
                <a:latin typeface="Candara" panose="020E0502030303020204" pitchFamily="34" charset="0"/>
              </a:rPr>
              <a:t>the commodities’ quotations might force the buyer (seller) to pay (collect) an amount greater (less) than that estimated</a:t>
            </a:r>
          </a:p>
          <a:p>
            <a:pPr>
              <a:spcBef>
                <a:spcPct val="20000"/>
              </a:spcBef>
              <a:buClr>
                <a:schemeClr val="accent1"/>
              </a:buClr>
              <a:buSzPct val="100000"/>
            </a:pPr>
            <a:r>
              <a:rPr lang="en-GB" altLang="it-IT" sz="2500" b="1">
                <a:solidFill>
                  <a:schemeClr val="tx2"/>
                </a:solidFill>
                <a:latin typeface="Candara" panose="020E0502030303020204" pitchFamily="34" charset="0"/>
              </a:rPr>
              <a:t>Replacement risk</a:t>
            </a:r>
            <a:r>
              <a:rPr lang="en-GB" altLang="it-IT" sz="2500">
                <a:solidFill>
                  <a:schemeClr val="tx2"/>
                </a:solidFill>
                <a:latin typeface="Candara" panose="020E0502030303020204" pitchFamily="34" charset="0"/>
              </a:rPr>
              <a:t>: possibility that an increase in prices</a:t>
            </a:r>
          </a:p>
          <a:p>
            <a:pPr>
              <a:spcBef>
                <a:spcPct val="20000"/>
              </a:spcBef>
              <a:buClr>
                <a:schemeClr val="accent1"/>
              </a:buClr>
              <a:buSzPct val="100000"/>
            </a:pPr>
            <a:r>
              <a:rPr lang="en-GB" altLang="it-IT" sz="2500">
                <a:solidFill>
                  <a:schemeClr val="tx2"/>
                </a:solidFill>
                <a:latin typeface="Candara" panose="020E0502030303020204" pitchFamily="34" charset="0"/>
              </a:rPr>
              <a:t>might shift demand towards replacement products;</a:t>
            </a:r>
          </a:p>
          <a:p>
            <a:pPr>
              <a:spcBef>
                <a:spcPct val="20000"/>
              </a:spcBef>
              <a:buClr>
                <a:schemeClr val="accent1"/>
              </a:buClr>
              <a:buSzPct val="100000"/>
            </a:pPr>
            <a:r>
              <a:rPr lang="en-GB" altLang="it-IT" sz="2500" b="1">
                <a:solidFill>
                  <a:schemeClr val="tx2"/>
                </a:solidFill>
                <a:latin typeface="Candara" panose="020E0502030303020204" pitchFamily="34" charset="0"/>
              </a:rPr>
              <a:t>Competitive risk</a:t>
            </a:r>
            <a:r>
              <a:rPr lang="en-GB" altLang="it-IT" sz="2500">
                <a:solidFill>
                  <a:schemeClr val="tx2"/>
                </a:solidFill>
                <a:latin typeface="Candara" panose="020E0502030303020204" pitchFamily="34" charset="0"/>
              </a:rPr>
              <a:t>: possibility that the increase</a:t>
            </a:r>
          </a:p>
          <a:p>
            <a:pPr>
              <a:spcBef>
                <a:spcPct val="20000"/>
              </a:spcBef>
              <a:buClr>
                <a:schemeClr val="accent1"/>
              </a:buClr>
              <a:buSzPct val="100000"/>
            </a:pPr>
            <a:r>
              <a:rPr lang="en-GB" altLang="it-IT" sz="2500">
                <a:solidFill>
                  <a:schemeClr val="tx2"/>
                </a:solidFill>
                <a:latin typeface="Candara" panose="020E0502030303020204" pitchFamily="34" charset="0"/>
              </a:rPr>
              <a:t>(decrease) in prices might be to the disadvantage of a company but not its competitors that purchased (sold) at more affordable prices.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p:cNvSpPr>
          <p:nvPr>
            <p:ph type="title" idx="4294967295"/>
          </p:nvPr>
        </p:nvSpPr>
        <p:spPr>
          <a:xfrm>
            <a:off x="3348038" y="260350"/>
            <a:ext cx="5795962" cy="431800"/>
          </a:xfrm>
        </p:spPr>
        <p:txBody>
          <a:bodyPr>
            <a:normAutofit fontScale="90000"/>
          </a:bodyPr>
          <a:lstStyle/>
          <a:p>
            <a:r>
              <a:rPr lang="en-GB" altLang="zh-TW" sz="3600" smtClean="0">
                <a:ea typeface="ＭＳ Ｐゴシック" panose="020B0600070205080204" pitchFamily="34" charset="-128"/>
              </a:rPr>
              <a:t>Hedging instruments</a:t>
            </a:r>
            <a:endParaRPr lang="en-GB" altLang="it-IT" sz="3600" smtClean="0">
              <a:ea typeface="ＭＳ Ｐゴシック" panose="020B0600070205080204" pitchFamily="34" charset="-128"/>
            </a:endParaRPr>
          </a:p>
        </p:txBody>
      </p:sp>
      <p:sp>
        <p:nvSpPr>
          <p:cNvPr id="2" name="CasellaDiTesto 1">
            <a:extLst>
              <a:ext uri="{FF2B5EF4-FFF2-40B4-BE49-F238E27FC236}">
                <a16:creationId xmlns:a16="http://schemas.microsoft.com/office/drawing/2014/main" id="{A6B83999-6CB7-694D-925B-2089E3EB3387}"/>
              </a:ext>
            </a:extLst>
          </p:cNvPr>
          <p:cNvSpPr txBox="1"/>
          <p:nvPr/>
        </p:nvSpPr>
        <p:spPr>
          <a:xfrm>
            <a:off x="336550" y="1196975"/>
            <a:ext cx="8353425" cy="4908550"/>
          </a:xfrm>
          <a:prstGeom prst="rect">
            <a:avLst/>
          </a:prstGeom>
          <a:noFill/>
        </p:spPr>
        <p:txBody>
          <a:bodyPr>
            <a:spAutoFit/>
          </a:bodyPr>
          <a:lstStyle/>
          <a:p>
            <a:pPr>
              <a:spcBef>
                <a:spcPct val="20000"/>
              </a:spcBef>
              <a:buClr>
                <a:schemeClr val="accent1"/>
              </a:buClr>
              <a:buSzPct val="100000"/>
              <a:defRPr/>
            </a:pPr>
            <a:r>
              <a:rPr lang="en-GB" sz="2500" b="1" u="sng" dirty="0">
                <a:solidFill>
                  <a:schemeClr val="tx2"/>
                </a:solidFill>
                <a:latin typeface="Candara" panose="020E0502030303020204" pitchFamily="34" charset="0"/>
              </a:rPr>
              <a:t>Real instruments</a:t>
            </a:r>
          </a:p>
          <a:p>
            <a:pPr marL="457200" indent="-457200">
              <a:spcBef>
                <a:spcPct val="20000"/>
              </a:spcBef>
              <a:buClr>
                <a:schemeClr val="accent1"/>
              </a:buClr>
              <a:buSzPct val="100000"/>
              <a:buFont typeface="+mj-lt"/>
              <a:buAutoNum type="alphaLcPeriod"/>
              <a:defRPr/>
            </a:pPr>
            <a:r>
              <a:rPr lang="en-GB" sz="2500" dirty="0">
                <a:solidFill>
                  <a:schemeClr val="tx2"/>
                </a:solidFill>
                <a:latin typeface="Candara" panose="020E0502030303020204" pitchFamily="34" charset="0"/>
              </a:rPr>
              <a:t>Agreement at a fix price</a:t>
            </a:r>
          </a:p>
          <a:p>
            <a:pPr marL="457200" indent="-457200">
              <a:spcBef>
                <a:spcPct val="20000"/>
              </a:spcBef>
              <a:buClr>
                <a:schemeClr val="accent1"/>
              </a:buClr>
              <a:buSzPct val="100000"/>
              <a:buFont typeface="+mj-lt"/>
              <a:buAutoNum type="alphaLcPeriod"/>
              <a:defRPr/>
            </a:pPr>
            <a:r>
              <a:rPr lang="en-GB" sz="2500" dirty="0">
                <a:solidFill>
                  <a:schemeClr val="tx2"/>
                </a:solidFill>
                <a:latin typeface="Candara" panose="020E0502030303020204" pitchFamily="34" charset="0"/>
              </a:rPr>
              <a:t>speculative inventory</a:t>
            </a:r>
          </a:p>
          <a:p>
            <a:pPr>
              <a:spcBef>
                <a:spcPct val="20000"/>
              </a:spcBef>
              <a:buClr>
                <a:schemeClr val="accent1"/>
              </a:buClr>
              <a:buSzPct val="100000"/>
              <a:defRPr/>
            </a:pPr>
            <a:endParaRPr lang="it-IT" sz="2500" b="1" u="sng" dirty="0">
              <a:solidFill>
                <a:schemeClr val="tx2"/>
              </a:solidFill>
              <a:latin typeface="Candara" panose="020E0502030303020204" pitchFamily="34" charset="0"/>
            </a:endParaRPr>
          </a:p>
          <a:p>
            <a:pPr>
              <a:spcBef>
                <a:spcPct val="20000"/>
              </a:spcBef>
              <a:buClr>
                <a:schemeClr val="accent1"/>
              </a:buClr>
              <a:buSzPct val="100000"/>
              <a:defRPr/>
            </a:pPr>
            <a:r>
              <a:rPr lang="it-IT" sz="2500" b="1" u="sng" dirty="0">
                <a:solidFill>
                  <a:schemeClr val="tx2"/>
                </a:solidFill>
                <a:latin typeface="Candara" panose="020E0502030303020204" pitchFamily="34" charset="0"/>
              </a:rPr>
              <a:t>Financial </a:t>
            </a:r>
            <a:r>
              <a:rPr lang="it-IT" sz="2500" b="1" u="sng" dirty="0" err="1">
                <a:solidFill>
                  <a:schemeClr val="tx2"/>
                </a:solidFill>
                <a:latin typeface="Candara" panose="020E0502030303020204" pitchFamily="34" charset="0"/>
              </a:rPr>
              <a:t>instruments</a:t>
            </a:r>
            <a:endParaRPr lang="it-IT" sz="2500" b="1" u="sng" dirty="0">
              <a:solidFill>
                <a:schemeClr val="tx2"/>
              </a:solidFill>
              <a:latin typeface="Candara" panose="020E0502030303020204" pitchFamily="34" charset="0"/>
            </a:endParaRPr>
          </a:p>
          <a:p>
            <a:pPr marL="457200" indent="-457200">
              <a:spcBef>
                <a:spcPct val="20000"/>
              </a:spcBef>
              <a:buClr>
                <a:schemeClr val="accent1"/>
              </a:buClr>
              <a:buSzPct val="100000"/>
              <a:buFont typeface="+mj-lt"/>
              <a:buAutoNum type="alphaLcPeriod"/>
              <a:defRPr/>
            </a:pPr>
            <a:r>
              <a:rPr lang="it-IT" sz="2500" dirty="0">
                <a:solidFill>
                  <a:schemeClr val="tx2"/>
                </a:solidFill>
                <a:latin typeface="Candara" panose="020E0502030303020204" pitchFamily="34" charset="0"/>
              </a:rPr>
              <a:t>Cap and </a:t>
            </a:r>
            <a:r>
              <a:rPr lang="it-IT" sz="2500" dirty="0" err="1">
                <a:solidFill>
                  <a:schemeClr val="tx2"/>
                </a:solidFill>
                <a:latin typeface="Candara" panose="020E0502030303020204" pitchFamily="34" charset="0"/>
              </a:rPr>
              <a:t>floor</a:t>
            </a:r>
            <a:endParaRPr lang="it-IT" sz="2500" dirty="0">
              <a:solidFill>
                <a:schemeClr val="tx2"/>
              </a:solidFill>
              <a:latin typeface="Candara" panose="020E0502030303020204" pitchFamily="34" charset="0"/>
            </a:endParaRPr>
          </a:p>
          <a:p>
            <a:pPr marL="457200" indent="-457200">
              <a:spcBef>
                <a:spcPct val="20000"/>
              </a:spcBef>
              <a:buClr>
                <a:schemeClr val="accent1"/>
              </a:buClr>
              <a:buSzPct val="100000"/>
              <a:buFont typeface="+mj-lt"/>
              <a:buAutoNum type="alphaLcPeriod"/>
              <a:defRPr/>
            </a:pPr>
            <a:r>
              <a:rPr lang="it-IT" sz="2500" dirty="0" err="1">
                <a:solidFill>
                  <a:schemeClr val="tx2"/>
                </a:solidFill>
                <a:latin typeface="Candara" panose="020E0502030303020204" pitchFamily="34" charset="0"/>
              </a:rPr>
              <a:t>Collar</a:t>
            </a:r>
            <a:endParaRPr lang="it-IT" sz="2500" dirty="0">
              <a:solidFill>
                <a:schemeClr val="tx2"/>
              </a:solidFill>
              <a:latin typeface="Candara" panose="020E0502030303020204" pitchFamily="34" charset="0"/>
            </a:endParaRPr>
          </a:p>
          <a:p>
            <a:pPr marL="457200" indent="-457200">
              <a:spcBef>
                <a:spcPct val="20000"/>
              </a:spcBef>
              <a:buClr>
                <a:schemeClr val="accent1"/>
              </a:buClr>
              <a:buSzPct val="100000"/>
              <a:buFont typeface="+mj-lt"/>
              <a:buAutoNum type="alphaLcPeriod"/>
              <a:defRPr/>
            </a:pPr>
            <a:r>
              <a:rPr lang="it-IT" sz="2500" dirty="0">
                <a:solidFill>
                  <a:schemeClr val="tx2"/>
                </a:solidFill>
                <a:latin typeface="Candara" panose="020E0502030303020204" pitchFamily="34" charset="0"/>
              </a:rPr>
              <a:t>Commodity option</a:t>
            </a:r>
          </a:p>
          <a:p>
            <a:pPr marL="457200" indent="-457200">
              <a:spcBef>
                <a:spcPct val="20000"/>
              </a:spcBef>
              <a:buClr>
                <a:schemeClr val="accent1"/>
              </a:buClr>
              <a:buSzPct val="100000"/>
              <a:buFont typeface="+mj-lt"/>
              <a:buAutoNum type="alphaLcPeriod"/>
              <a:defRPr/>
            </a:pPr>
            <a:r>
              <a:rPr lang="it-IT" sz="2500" dirty="0">
                <a:solidFill>
                  <a:schemeClr val="tx2"/>
                </a:solidFill>
                <a:latin typeface="Candara" panose="020E0502030303020204" pitchFamily="34" charset="0"/>
              </a:rPr>
              <a:t>Commodity future</a:t>
            </a:r>
          </a:p>
          <a:p>
            <a:pPr marL="457200" indent="-457200">
              <a:spcBef>
                <a:spcPct val="20000"/>
              </a:spcBef>
              <a:buClr>
                <a:schemeClr val="accent1"/>
              </a:buClr>
              <a:buSzPct val="100000"/>
              <a:buFont typeface="+mj-lt"/>
              <a:buAutoNum type="alphaLcPeriod"/>
              <a:defRPr/>
            </a:pPr>
            <a:r>
              <a:rPr lang="it-IT" sz="2500" dirty="0">
                <a:solidFill>
                  <a:schemeClr val="tx2"/>
                </a:solidFill>
                <a:latin typeface="Candara" panose="020E0502030303020204" pitchFamily="34" charset="0"/>
              </a:rPr>
              <a:t>…..</a:t>
            </a:r>
          </a:p>
          <a:p>
            <a:pPr marL="342900" indent="-342900">
              <a:buFont typeface="+mj-lt"/>
              <a:buAutoNum type="arabicPeriod"/>
              <a:defRPr/>
            </a:pPr>
            <a:endParaRPr lang="en-GB" dirty="0"/>
          </a:p>
        </p:txBody>
      </p:sp>
      <p:sp>
        <p:nvSpPr>
          <p:cNvPr id="46083" name="CasellaDiTesto 3"/>
          <p:cNvSpPr txBox="1">
            <a:spLocks noChangeArrowheads="1"/>
          </p:cNvSpPr>
          <p:nvPr/>
        </p:nvSpPr>
        <p:spPr bwMode="auto">
          <a:xfrm>
            <a:off x="5580063" y="3600450"/>
            <a:ext cx="3313112" cy="1570038"/>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en-GB" altLang="it-IT" sz="2400">
                <a:solidFill>
                  <a:schemeClr val="tx2"/>
                </a:solidFill>
                <a:latin typeface="Candara" panose="020E0502030303020204" pitchFamily="34" charset="0"/>
              </a:rPr>
              <a:t>What are the factors affecting the possibility to develop speculative inventory?</a:t>
            </a:r>
          </a:p>
        </p:txBody>
      </p:sp>
      <p:sp>
        <p:nvSpPr>
          <p:cNvPr id="5" name="Freccia curva 4">
            <a:extLst>
              <a:ext uri="{FF2B5EF4-FFF2-40B4-BE49-F238E27FC236}">
                <a16:creationId xmlns:a16="http://schemas.microsoft.com/office/drawing/2014/main" id="{EA0FC7CA-57C7-474A-80F0-63E5D01D523D}"/>
              </a:ext>
            </a:extLst>
          </p:cNvPr>
          <p:cNvSpPr/>
          <p:nvPr/>
        </p:nvSpPr>
        <p:spPr>
          <a:xfrm rot="5400000">
            <a:off x="5210969" y="854869"/>
            <a:ext cx="1385887" cy="4105275"/>
          </a:xfrm>
          <a:prstGeom prst="ben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egnaposto contenuto 2"/>
          <p:cNvSpPr>
            <a:spLocks noGrp="1"/>
          </p:cNvSpPr>
          <p:nvPr>
            <p:ph idx="4294967295"/>
          </p:nvPr>
        </p:nvSpPr>
        <p:spPr>
          <a:xfrm>
            <a:off x="503238" y="1557338"/>
            <a:ext cx="8640762" cy="4967287"/>
          </a:xfrm>
        </p:spPr>
        <p:txBody>
          <a:bodyPr>
            <a:normAutofit fontScale="92500" lnSpcReduction="20000"/>
          </a:bodyPr>
          <a:lstStyle/>
          <a:p>
            <a:pPr marL="0" indent="0">
              <a:buFont typeface="Symbol" panose="05050102010706020507" pitchFamily="18" charset="2"/>
              <a:buNone/>
            </a:pPr>
            <a:r>
              <a:rPr lang="en-GB" altLang="it-IT" sz="2500" b="1" dirty="0" smtClean="0">
                <a:ea typeface="ＭＳ Ｐゴシック" panose="020B0600070205080204" pitchFamily="34" charset="-128"/>
              </a:rPr>
              <a:t>Credit risk </a:t>
            </a:r>
            <a:r>
              <a:rPr lang="en-GB" altLang="it-IT" sz="2500" dirty="0" smtClean="0">
                <a:ea typeface="ＭＳ Ｐゴシック" panose="020B0600070205080204" pitchFamily="34" charset="-128"/>
              </a:rPr>
              <a:t>expresses the possibility that the counterparty in a financial service might fail to meet its obligation by the deadlines and under the conditions established by contract</a:t>
            </a:r>
          </a:p>
          <a:p>
            <a:pPr marL="0" indent="0">
              <a:buFont typeface="Symbol" panose="05050102010706020507" pitchFamily="18" charset="2"/>
              <a:buNone/>
            </a:pPr>
            <a:endParaRPr lang="en-GB" altLang="it-IT" sz="2500" dirty="0" smtClean="0">
              <a:ea typeface="ＭＳ Ｐゴシック" panose="020B0600070205080204" pitchFamily="34" charset="-128"/>
            </a:endParaRPr>
          </a:p>
          <a:p>
            <a:pPr marL="0" indent="0">
              <a:buFont typeface="Symbol" panose="05050102010706020507" pitchFamily="18" charset="2"/>
              <a:buNone/>
            </a:pPr>
            <a:r>
              <a:rPr lang="en-GB" altLang="it-IT" sz="2500" b="1" dirty="0" smtClean="0">
                <a:ea typeface="ＭＳ Ｐゴシック" panose="020B0600070205080204" pitchFamily="34" charset="-128"/>
              </a:rPr>
              <a:t>Country risk </a:t>
            </a:r>
            <a:r>
              <a:rPr lang="en-GB" altLang="it-IT" sz="2500" dirty="0" smtClean="0">
                <a:ea typeface="ＭＳ Ｐゴシック" panose="020B0600070205080204" pitchFamily="34" charset="-128"/>
              </a:rPr>
              <a:t>involves responsibilities that fall within the sphere of government and, moreover, may be realized regardless of the insolvency of the individual counterparty, when the authority’s will to repay foreign debt, public or private, ceases.</a:t>
            </a:r>
          </a:p>
          <a:p>
            <a:pPr marL="0" indent="0">
              <a:buFont typeface="Symbol" panose="05050102010706020507" pitchFamily="18" charset="2"/>
              <a:buNone/>
            </a:pPr>
            <a:endParaRPr lang="en-GB" altLang="it-IT" sz="2500" dirty="0" smtClean="0">
              <a:ea typeface="ＭＳ Ｐゴシック" panose="020B0600070205080204" pitchFamily="34" charset="-128"/>
            </a:endParaRPr>
          </a:p>
          <a:p>
            <a:pPr marL="0" indent="0">
              <a:buFont typeface="Symbol" panose="05050102010706020507" pitchFamily="18" charset="2"/>
              <a:buNone/>
            </a:pPr>
            <a:r>
              <a:rPr lang="en-GB" altLang="it-IT" sz="2500" b="1" dirty="0" smtClean="0">
                <a:ea typeface="ＭＳ Ｐゴシック" panose="020B0600070205080204" pitchFamily="34" charset="-128"/>
              </a:rPr>
              <a:t>Systemic risk</a:t>
            </a:r>
            <a:r>
              <a:rPr lang="en-GB" altLang="it-IT" sz="2500" dirty="0" smtClean="0">
                <a:ea typeface="ＭＳ Ｐゴシック" panose="020B0600070205080204" pitchFamily="34" charset="-128"/>
              </a:rPr>
              <a:t>: there is a high possibility that a defaulting party’s crisis situation will spread by “domino effect” to other operators (it exists for both credit and country risk)</a:t>
            </a:r>
          </a:p>
          <a:p>
            <a:pPr marL="0" indent="0">
              <a:buFont typeface="Symbol" panose="05050102010706020507" pitchFamily="18" charset="2"/>
              <a:buNone/>
            </a:pPr>
            <a:endParaRPr lang="en-GB" altLang="it-IT" sz="2500" dirty="0" smtClean="0">
              <a:ea typeface="ＭＳ Ｐゴシック" panose="020B0600070205080204" pitchFamily="34" charset="-128"/>
            </a:endParaRPr>
          </a:p>
          <a:p>
            <a:pPr marL="0" indent="0">
              <a:buFont typeface="Symbol" panose="05050102010706020507" pitchFamily="18" charset="2"/>
              <a:buNone/>
            </a:pPr>
            <a:r>
              <a:rPr lang="en-GB" altLang="it-IT" sz="2500" dirty="0" smtClean="0">
                <a:ea typeface="ＭＳ Ｐゴシック" panose="020B0600070205080204" pitchFamily="34" charset="-128"/>
              </a:rPr>
              <a:t>		.</a:t>
            </a:r>
          </a:p>
          <a:p>
            <a:pPr marL="303213" lvl="1" indent="0">
              <a:buClr>
                <a:srgbClr val="000090"/>
              </a:buClr>
              <a:buFont typeface="Symbol" panose="05050102010706020507" pitchFamily="18" charset="2"/>
              <a:buNone/>
            </a:pPr>
            <a:endParaRPr lang="en-GB" altLang="it-IT" sz="2500" dirty="0" smtClean="0">
              <a:ea typeface="ＭＳ Ｐゴシック" panose="020B0600070205080204" pitchFamily="34" charset="-128"/>
            </a:endParaRPr>
          </a:p>
        </p:txBody>
      </p:sp>
      <p:sp>
        <p:nvSpPr>
          <p:cNvPr id="2" name="CasellaDiTesto 1">
            <a:extLst>
              <a:ext uri="{FF2B5EF4-FFF2-40B4-BE49-F238E27FC236}">
                <a16:creationId xmlns:a16="http://schemas.microsoft.com/office/drawing/2014/main" id="{EF7635A9-C287-3949-A5F4-1EB072E46A72}"/>
              </a:ext>
            </a:extLst>
          </p:cNvPr>
          <p:cNvSpPr txBox="1"/>
          <p:nvPr/>
        </p:nvSpPr>
        <p:spPr>
          <a:xfrm>
            <a:off x="1403648" y="548680"/>
            <a:ext cx="8137525" cy="646113"/>
          </a:xfrm>
          <a:prstGeom prst="rect">
            <a:avLst/>
          </a:prstGeom>
          <a:noFill/>
        </p:spPr>
        <p:txBody>
          <a:bodyPr>
            <a:spAutoFit/>
          </a:bodyPr>
          <a:lstStyle/>
          <a:p>
            <a:pPr>
              <a:defRPr/>
            </a:pPr>
            <a:r>
              <a:rPr lang="en-GB" sz="3600" b="1" dirty="0">
                <a:latin typeface="+mj-lt"/>
              </a:rPr>
              <a:t>Credit, Country and Systemic risks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p:cNvSpPr>
          <p:nvPr>
            <p:ph type="title" idx="4294967295"/>
          </p:nvPr>
        </p:nvSpPr>
        <p:spPr>
          <a:xfrm>
            <a:off x="3348038" y="260350"/>
            <a:ext cx="5795962" cy="431800"/>
          </a:xfrm>
        </p:spPr>
        <p:txBody>
          <a:bodyPr>
            <a:normAutofit fontScale="90000"/>
          </a:bodyPr>
          <a:lstStyle/>
          <a:p>
            <a:r>
              <a:rPr lang="en-GB" altLang="zh-TW" sz="3600" smtClean="0">
                <a:ea typeface="ＭＳ Ｐゴシック" panose="020B0600070205080204" pitchFamily="34" charset="-128"/>
              </a:rPr>
              <a:t>Hedging instruments</a:t>
            </a:r>
            <a:endParaRPr lang="en-GB" altLang="it-IT" sz="3600" smtClean="0">
              <a:ea typeface="ＭＳ Ｐゴシック" panose="020B0600070205080204" pitchFamily="34" charset="-128"/>
            </a:endParaRPr>
          </a:p>
        </p:txBody>
      </p:sp>
      <p:sp>
        <p:nvSpPr>
          <p:cNvPr id="2" name="CasellaDiTesto 1">
            <a:extLst>
              <a:ext uri="{FF2B5EF4-FFF2-40B4-BE49-F238E27FC236}">
                <a16:creationId xmlns:a16="http://schemas.microsoft.com/office/drawing/2014/main" id="{A6B83999-6CB7-694D-925B-2089E3EB3387}"/>
              </a:ext>
            </a:extLst>
          </p:cNvPr>
          <p:cNvSpPr txBox="1"/>
          <p:nvPr/>
        </p:nvSpPr>
        <p:spPr>
          <a:xfrm>
            <a:off x="395288" y="1989138"/>
            <a:ext cx="8353425" cy="3446462"/>
          </a:xfrm>
          <a:prstGeom prst="rect">
            <a:avLst/>
          </a:prstGeom>
          <a:noFill/>
        </p:spPr>
        <p:txBody>
          <a:bodyPr>
            <a:spAutoFit/>
          </a:bodyPr>
          <a:lstStyle/>
          <a:p>
            <a:pPr>
              <a:spcBef>
                <a:spcPct val="20000"/>
              </a:spcBef>
              <a:buClr>
                <a:schemeClr val="accent1"/>
              </a:buClr>
              <a:buSzPct val="100000"/>
              <a:defRPr/>
            </a:pPr>
            <a:r>
              <a:rPr lang="en-GB" sz="2500" b="1" u="sng" dirty="0">
                <a:solidFill>
                  <a:schemeClr val="tx2"/>
                </a:solidFill>
                <a:latin typeface="Candara" panose="020E0502030303020204" pitchFamily="34" charset="0"/>
              </a:rPr>
              <a:t>For counterparts risks, firms can use:</a:t>
            </a:r>
          </a:p>
          <a:p>
            <a:pPr>
              <a:spcBef>
                <a:spcPct val="20000"/>
              </a:spcBef>
              <a:buClr>
                <a:schemeClr val="accent1"/>
              </a:buClr>
              <a:buSzPct val="100000"/>
              <a:defRPr/>
            </a:pPr>
            <a:endParaRPr lang="en-GB" sz="2500" b="1" u="sng" dirty="0">
              <a:solidFill>
                <a:schemeClr val="tx2"/>
              </a:solidFill>
              <a:latin typeface="Candara" panose="020E0502030303020204" pitchFamily="34" charset="0"/>
            </a:endParaRPr>
          </a:p>
          <a:p>
            <a:pPr marL="457200" indent="-457200">
              <a:spcBef>
                <a:spcPct val="20000"/>
              </a:spcBef>
              <a:buClr>
                <a:schemeClr val="accent1"/>
              </a:buClr>
              <a:buSzPct val="100000"/>
              <a:buFont typeface="+mj-lt"/>
              <a:buAutoNum type="alphaLcPeriod"/>
              <a:defRPr/>
            </a:pPr>
            <a:r>
              <a:rPr lang="en-GB" sz="2500" dirty="0">
                <a:solidFill>
                  <a:schemeClr val="tx2"/>
                </a:solidFill>
                <a:latin typeface="Candara" panose="020E0502030303020204" pitchFamily="34" charset="0"/>
              </a:rPr>
              <a:t>Loans (Financing for suppliers and purchasers, finance for export credits)</a:t>
            </a:r>
          </a:p>
          <a:p>
            <a:pPr marL="457200" indent="-457200">
              <a:spcBef>
                <a:spcPct val="20000"/>
              </a:spcBef>
              <a:buClr>
                <a:schemeClr val="accent1"/>
              </a:buClr>
              <a:buSzPct val="100000"/>
              <a:buFont typeface="+mj-lt"/>
              <a:buAutoNum type="alphaLcPeriod"/>
              <a:defRPr/>
            </a:pPr>
            <a:r>
              <a:rPr lang="en-GB" sz="2500" b="1" dirty="0">
                <a:solidFill>
                  <a:schemeClr val="tx2"/>
                </a:solidFill>
                <a:latin typeface="Candara" panose="020E0502030303020204" pitchFamily="34" charset="0"/>
              </a:rPr>
              <a:t>Insurance</a:t>
            </a:r>
          </a:p>
          <a:p>
            <a:pPr marL="457200" indent="-457200">
              <a:spcBef>
                <a:spcPct val="20000"/>
              </a:spcBef>
              <a:buClr>
                <a:schemeClr val="accent1"/>
              </a:buClr>
              <a:buSzPct val="100000"/>
              <a:buFont typeface="+mj-lt"/>
              <a:buAutoNum type="alphaLcPeriod"/>
              <a:defRPr/>
            </a:pPr>
            <a:r>
              <a:rPr lang="en-GB" sz="2500" b="1" dirty="0">
                <a:solidFill>
                  <a:schemeClr val="tx2"/>
                </a:solidFill>
                <a:latin typeface="Candara" panose="020E0502030303020204" pitchFamily="34" charset="0"/>
              </a:rPr>
              <a:t>Documentary credits</a:t>
            </a:r>
          </a:p>
          <a:p>
            <a:pPr marL="457200" indent="-457200">
              <a:spcBef>
                <a:spcPct val="20000"/>
              </a:spcBef>
              <a:buClr>
                <a:schemeClr val="accent1"/>
              </a:buClr>
              <a:buSzPct val="100000"/>
              <a:buFont typeface="+mj-lt"/>
              <a:buAutoNum type="alphaLcPeriod"/>
              <a:defRPr/>
            </a:pPr>
            <a:r>
              <a:rPr lang="en-GB" sz="2500" b="1" dirty="0">
                <a:solidFill>
                  <a:schemeClr val="tx2"/>
                </a:solidFill>
                <a:latin typeface="Candara" panose="020E0502030303020204" pitchFamily="34" charset="0"/>
              </a:rPr>
              <a:t>Credit Derivatives</a:t>
            </a:r>
          </a:p>
          <a:p>
            <a:pPr>
              <a:defRPr/>
            </a:pP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089B330-C9E9-4748-B431-E342D5BD7631}" type="slidenum">
              <a:rPr lang="it-IT" altLang="it-IT" smtClean="0">
                <a:solidFill>
                  <a:schemeClr val="tx2"/>
                </a:solidFill>
              </a:rPr>
              <a:pPr/>
              <a:t>19</a:t>
            </a:fld>
            <a:endParaRPr lang="it-IT" altLang="it-IT" smtClean="0">
              <a:solidFill>
                <a:schemeClr val="tx2"/>
              </a:solidFill>
            </a:endParaRPr>
          </a:p>
        </p:txBody>
      </p:sp>
      <p:sp>
        <p:nvSpPr>
          <p:cNvPr id="3" name="CasellaDiTesto 2">
            <a:extLst>
              <a:ext uri="{FF2B5EF4-FFF2-40B4-BE49-F238E27FC236}">
                <a16:creationId xmlns:a16="http://schemas.microsoft.com/office/drawing/2014/main" id="{04F92623-3AC8-CC46-8F6C-B624FE875705}"/>
              </a:ext>
            </a:extLst>
          </p:cNvPr>
          <p:cNvSpPr txBox="1"/>
          <p:nvPr/>
        </p:nvSpPr>
        <p:spPr>
          <a:xfrm>
            <a:off x="4139952" y="332912"/>
            <a:ext cx="4392612" cy="646113"/>
          </a:xfrm>
          <a:prstGeom prst="rect">
            <a:avLst/>
          </a:prstGeom>
          <a:noFill/>
        </p:spPr>
        <p:txBody>
          <a:bodyPr>
            <a:spAutoFit/>
          </a:bodyPr>
          <a:lstStyle/>
          <a:p>
            <a:pPr>
              <a:defRPr/>
            </a:pPr>
            <a:r>
              <a:rPr lang="en-GB" sz="3600" b="1" dirty="0">
                <a:latin typeface="+mj-lt"/>
              </a:rPr>
              <a:t>Credit Derivatives</a:t>
            </a:r>
          </a:p>
        </p:txBody>
      </p:sp>
      <p:sp>
        <p:nvSpPr>
          <p:cNvPr id="5" name="CasellaDiTesto 4">
            <a:extLst>
              <a:ext uri="{FF2B5EF4-FFF2-40B4-BE49-F238E27FC236}">
                <a16:creationId xmlns:a16="http://schemas.microsoft.com/office/drawing/2014/main" id="{F5A6C2CF-FBBA-BA43-BED6-5E988471CCE2}"/>
              </a:ext>
            </a:extLst>
          </p:cNvPr>
          <p:cNvSpPr txBox="1"/>
          <p:nvPr/>
        </p:nvSpPr>
        <p:spPr>
          <a:xfrm>
            <a:off x="250825" y="1557338"/>
            <a:ext cx="8497888" cy="4652962"/>
          </a:xfrm>
          <a:prstGeom prst="rect">
            <a:avLst/>
          </a:prstGeom>
          <a:noFill/>
        </p:spPr>
        <p:txBody>
          <a:bodyPr>
            <a:spAutoFit/>
          </a:bodyPr>
          <a:lstStyle/>
          <a:p>
            <a:pPr marL="342900" indent="-342900">
              <a:spcBef>
                <a:spcPct val="20000"/>
              </a:spcBef>
              <a:buClr>
                <a:schemeClr val="accent1"/>
              </a:buClr>
              <a:buSzPct val="100000"/>
              <a:buFont typeface="Wingdings" pitchFamily="2" charset="2"/>
              <a:buChar char="Ø"/>
              <a:defRPr/>
            </a:pPr>
            <a:r>
              <a:rPr lang="en-GB" sz="2600" b="1" dirty="0">
                <a:solidFill>
                  <a:schemeClr val="tx2"/>
                </a:solidFill>
                <a:latin typeface="+mn-lt"/>
                <a:ea typeface="ＭＳ Ｐゴシック" charset="0"/>
              </a:rPr>
              <a:t>Agreement </a:t>
            </a:r>
            <a:r>
              <a:rPr lang="en-GB" sz="2600" dirty="0">
                <a:solidFill>
                  <a:schemeClr val="tx2"/>
                </a:solidFill>
                <a:latin typeface="+mn-lt"/>
                <a:ea typeface="ＭＳ Ｐゴシック" charset="0"/>
              </a:rPr>
              <a:t>according to which one party, upon payment of a single or periodic commission, is hedged against the credit risk connected to the activity of reference</a:t>
            </a:r>
          </a:p>
          <a:p>
            <a:pPr marL="342900" indent="-342900">
              <a:spcBef>
                <a:spcPct val="20000"/>
              </a:spcBef>
              <a:buClr>
                <a:schemeClr val="accent1"/>
              </a:buClr>
              <a:buSzPct val="100000"/>
              <a:buFont typeface="Wingdings" pitchFamily="2" charset="2"/>
              <a:buChar char="Ø"/>
              <a:defRPr/>
            </a:pPr>
            <a:r>
              <a:rPr lang="en-GB" sz="2600" dirty="0">
                <a:solidFill>
                  <a:schemeClr val="tx2"/>
                </a:solidFill>
                <a:latin typeface="+mn-lt"/>
                <a:ea typeface="ＭＳ Ｐゴシック" charset="0"/>
              </a:rPr>
              <a:t>The </a:t>
            </a:r>
            <a:r>
              <a:rPr lang="en-GB" sz="2600" b="1" dirty="0">
                <a:solidFill>
                  <a:schemeClr val="tx2"/>
                </a:solidFill>
                <a:latin typeface="+mn-lt"/>
                <a:ea typeface="ＭＳ Ｐゴシック" charset="0"/>
              </a:rPr>
              <a:t>hedge</a:t>
            </a:r>
            <a:r>
              <a:rPr lang="en-GB" sz="2600" dirty="0">
                <a:solidFill>
                  <a:schemeClr val="tx2"/>
                </a:solidFill>
                <a:latin typeface="+mn-lt"/>
                <a:ea typeface="ＭＳ Ｐゴシック" charset="0"/>
              </a:rPr>
              <a:t> consists of the counterparty’s commitment to perform a </a:t>
            </a:r>
            <a:r>
              <a:rPr lang="en-GB" sz="2600" dirty="0" err="1">
                <a:solidFill>
                  <a:schemeClr val="tx2"/>
                </a:solidFill>
                <a:latin typeface="+mn-lt"/>
                <a:ea typeface="ＭＳ Ｐゴシック" charset="0"/>
              </a:rPr>
              <a:t>counterservice</a:t>
            </a:r>
            <a:r>
              <a:rPr lang="en-GB" sz="2600" dirty="0">
                <a:solidFill>
                  <a:schemeClr val="tx2"/>
                </a:solidFill>
                <a:latin typeface="+mn-lt"/>
                <a:ea typeface="ＭＳ Ｐゴシック" charset="0"/>
              </a:rPr>
              <a:t> if the event occurs</a:t>
            </a:r>
          </a:p>
          <a:p>
            <a:pPr marL="342900" indent="-342900">
              <a:spcBef>
                <a:spcPct val="20000"/>
              </a:spcBef>
              <a:buClr>
                <a:schemeClr val="accent1"/>
              </a:buClr>
              <a:buSzPct val="100000"/>
              <a:buFont typeface="Wingdings" pitchFamily="2" charset="2"/>
              <a:buChar char="Ø"/>
              <a:defRPr/>
            </a:pPr>
            <a:r>
              <a:rPr lang="en-GB" sz="2600" dirty="0">
                <a:solidFill>
                  <a:schemeClr val="tx2"/>
                </a:solidFill>
                <a:latin typeface="+mn-lt"/>
                <a:ea typeface="ＭＳ Ｐゴシック" charset="0"/>
              </a:rPr>
              <a:t>The </a:t>
            </a:r>
            <a:r>
              <a:rPr lang="en-GB" sz="2600" b="1" dirty="0">
                <a:solidFill>
                  <a:schemeClr val="tx2"/>
                </a:solidFill>
                <a:latin typeface="+mn-lt"/>
                <a:ea typeface="ＭＳ Ｐゴシック" charset="0"/>
              </a:rPr>
              <a:t>counter-service</a:t>
            </a:r>
            <a:r>
              <a:rPr lang="en-GB" sz="2600" dirty="0">
                <a:solidFill>
                  <a:schemeClr val="tx2"/>
                </a:solidFill>
                <a:latin typeface="+mn-lt"/>
                <a:ea typeface="ＭＳ Ｐゴシック" charset="0"/>
              </a:rPr>
              <a:t> may consist of a cash payment, the payment the difference between the initial value of the activity of reference and that following, or by the physical delivery of the activity of reference.</a:t>
            </a:r>
          </a:p>
          <a:p>
            <a:pPr>
              <a:defRPr/>
            </a:pPr>
            <a:endParaRPr lang="en-GB" sz="2600" dirty="0">
              <a:latin typeface="+mn-lt"/>
            </a:endParaRPr>
          </a:p>
          <a:p>
            <a:pPr>
              <a:defRPr/>
            </a:pPr>
            <a:endParaRPr lang="en-GB" sz="2600" dirty="0">
              <a:latin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53A52322-DBDC-4F5F-A830-440A435CACA1}" type="slidenum">
              <a:rPr lang="it-IT" altLang="it-IT" smtClean="0">
                <a:solidFill>
                  <a:schemeClr val="tx2"/>
                </a:solidFill>
              </a:rPr>
              <a:pPr/>
              <a:t>2</a:t>
            </a:fld>
            <a:endParaRPr lang="it-IT" altLang="it-IT" smtClean="0">
              <a:solidFill>
                <a:schemeClr val="tx2"/>
              </a:solidFill>
            </a:endParaRPr>
          </a:p>
        </p:txBody>
      </p:sp>
      <p:pic>
        <p:nvPicPr>
          <p:cNvPr id="2" name="Segnaposto contenuto 1"/>
          <p:cNvPicPr>
            <a:picLocks noGrp="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546100" y="482600"/>
            <a:ext cx="8597900" cy="4978400"/>
          </a:xfrm>
        </p:spPr>
      </p:pic>
      <p:sp>
        <p:nvSpPr>
          <p:cNvPr id="29699" name="Titolo 1"/>
          <p:cNvSpPr>
            <a:spLocks noGrp="1"/>
          </p:cNvSpPr>
          <p:nvPr>
            <p:ph type="title" idx="4294967295"/>
          </p:nvPr>
        </p:nvSpPr>
        <p:spPr>
          <a:xfrm>
            <a:off x="546100" y="692696"/>
            <a:ext cx="8229600" cy="649287"/>
          </a:xfrm>
        </p:spPr>
        <p:txBody>
          <a:bodyPr/>
          <a:lstStyle/>
          <a:p>
            <a:pPr eaLnBrk="1" hangingPunct="1"/>
            <a:r>
              <a:rPr lang="en-GB" altLang="it-IT" sz="3600" dirty="0" smtClean="0">
                <a:solidFill>
                  <a:schemeClr val="tx1"/>
                </a:solidFill>
                <a:ea typeface="ＭＳ Ｐゴシック" panose="020B0600070205080204" pitchFamily="34" charset="-128"/>
              </a:rPr>
              <a:t>The risks of internationalization</a:t>
            </a:r>
          </a:p>
        </p:txBody>
      </p:sp>
      <p:sp>
        <p:nvSpPr>
          <p:cNvPr id="6" name="CasellaDiTesto 5">
            <a:extLst>
              <a:ext uri="{FF2B5EF4-FFF2-40B4-BE49-F238E27FC236}">
                <a16:creationId xmlns:a16="http://schemas.microsoft.com/office/drawing/2014/main" id="{28203A44-9C3D-7F40-8B0C-26E3B8478968}"/>
              </a:ext>
            </a:extLst>
          </p:cNvPr>
          <p:cNvSpPr txBox="1"/>
          <p:nvPr/>
        </p:nvSpPr>
        <p:spPr>
          <a:xfrm>
            <a:off x="900113" y="4003675"/>
            <a:ext cx="5675312" cy="2374900"/>
          </a:xfrm>
          <a:prstGeom prst="rect">
            <a:avLst/>
          </a:prstGeom>
          <a:noFill/>
        </p:spPr>
        <p:txBody>
          <a:bodyPr wrap="none">
            <a:spAutoFit/>
          </a:bodyPr>
          <a:lstStyle/>
          <a:p>
            <a:pPr indent="-514350" eaLnBrk="1" hangingPunct="1">
              <a:lnSpc>
                <a:spcPct val="90000"/>
              </a:lnSpc>
              <a:spcBef>
                <a:spcPct val="20000"/>
              </a:spcBef>
              <a:buClr>
                <a:schemeClr val="accent1"/>
              </a:buClr>
              <a:buSzPct val="100000"/>
              <a:defRPr/>
            </a:pPr>
            <a:r>
              <a:rPr lang="en-GB" sz="2800" dirty="0">
                <a:solidFill>
                  <a:schemeClr val="tx2"/>
                </a:solidFill>
                <a:latin typeface="+mn-lt"/>
                <a:ea typeface="ＭＳ Ｐゴシック" charset="0"/>
              </a:rPr>
              <a:t>Firms need to consider:</a:t>
            </a:r>
          </a:p>
          <a:p>
            <a:pPr marL="285750" indent="-514350" eaLnBrk="1" hangingPunct="1">
              <a:lnSpc>
                <a:spcPct val="90000"/>
              </a:lnSpc>
              <a:spcBef>
                <a:spcPct val="20000"/>
              </a:spcBef>
              <a:buClr>
                <a:schemeClr val="accent1"/>
              </a:buClr>
              <a:buSzPct val="100000"/>
              <a:buFont typeface="Wingdings" pitchFamily="2" charset="2"/>
              <a:buChar char="Ø"/>
              <a:defRPr/>
            </a:pPr>
            <a:r>
              <a:rPr lang="en-GB" sz="2800" dirty="0">
                <a:solidFill>
                  <a:schemeClr val="tx2"/>
                </a:solidFill>
                <a:latin typeface="+mn-lt"/>
                <a:ea typeface="ＭＳ Ｐゴシック" charset="0"/>
              </a:rPr>
              <a:t>The psychological distance</a:t>
            </a:r>
          </a:p>
          <a:p>
            <a:pPr marL="285750" indent="-514350" eaLnBrk="1" hangingPunct="1">
              <a:lnSpc>
                <a:spcPct val="90000"/>
              </a:lnSpc>
              <a:spcBef>
                <a:spcPct val="20000"/>
              </a:spcBef>
              <a:buClr>
                <a:schemeClr val="accent1"/>
              </a:buClr>
              <a:buSzPct val="100000"/>
              <a:buFont typeface="Wingdings" pitchFamily="2" charset="2"/>
              <a:buChar char="Ø"/>
              <a:defRPr/>
            </a:pPr>
            <a:r>
              <a:rPr lang="en-GB" sz="2800" dirty="0">
                <a:solidFill>
                  <a:schemeClr val="tx2"/>
                </a:solidFill>
                <a:latin typeface="+mn-lt"/>
                <a:ea typeface="ＭＳ Ｐゴシック" charset="0"/>
              </a:rPr>
              <a:t>the gap in the development level</a:t>
            </a:r>
          </a:p>
          <a:p>
            <a:pPr marL="285750" indent="-514350" eaLnBrk="1" hangingPunct="1">
              <a:lnSpc>
                <a:spcPct val="90000"/>
              </a:lnSpc>
              <a:spcBef>
                <a:spcPct val="20000"/>
              </a:spcBef>
              <a:buClr>
                <a:schemeClr val="accent1"/>
              </a:buClr>
              <a:buSzPct val="100000"/>
              <a:buFont typeface="Wingdings" pitchFamily="2" charset="2"/>
              <a:buChar char="Ø"/>
              <a:defRPr/>
            </a:pPr>
            <a:r>
              <a:rPr lang="en-GB" sz="2800" dirty="0">
                <a:solidFill>
                  <a:schemeClr val="tx2"/>
                </a:solidFill>
                <a:latin typeface="+mn-lt"/>
                <a:ea typeface="ＭＳ Ｐゴシック" charset="0"/>
              </a:rPr>
              <a:t>the social context</a:t>
            </a:r>
          </a:p>
          <a:p>
            <a:pPr marL="285750" indent="-514350" eaLnBrk="1" hangingPunct="1">
              <a:lnSpc>
                <a:spcPct val="90000"/>
              </a:lnSpc>
              <a:spcBef>
                <a:spcPct val="20000"/>
              </a:spcBef>
              <a:buClr>
                <a:schemeClr val="accent1"/>
              </a:buClr>
              <a:buSzPct val="100000"/>
              <a:buFont typeface="Wingdings" pitchFamily="2" charset="2"/>
              <a:buChar char="Ø"/>
              <a:defRPr/>
            </a:pPr>
            <a:r>
              <a:rPr lang="en-GB" sz="2800" dirty="0">
                <a:solidFill>
                  <a:schemeClr val="tx2"/>
                </a:solidFill>
                <a:latin typeface="+mn-lt"/>
                <a:ea typeface="ＭＳ Ｐゴシック" charset="0"/>
              </a:rPr>
              <a:t>the institutional context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egnaposto numero diapositiva 3"/>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E2BD054A-A10D-4BD9-B6C1-D5E357F64458}" type="slidenum">
              <a:rPr lang="en-US" altLang="it-IT" sz="1400" smtClean="0">
                <a:latin typeface="Times New Roman" panose="02020603050405020304" pitchFamily="18" charset="0"/>
              </a:rPr>
              <a:pPr/>
              <a:t>20</a:t>
            </a:fld>
            <a:endParaRPr lang="en-US" altLang="it-IT" sz="1400" smtClean="0">
              <a:latin typeface="Times New Roman" panose="02020603050405020304" pitchFamily="18" charset="0"/>
            </a:endParaRPr>
          </a:p>
        </p:txBody>
      </p:sp>
      <p:sp>
        <p:nvSpPr>
          <p:cNvPr id="50178" name="Text Box 3"/>
          <p:cNvSpPr txBox="1">
            <a:spLocks noChangeArrowheads="1"/>
          </p:cNvSpPr>
          <p:nvPr/>
        </p:nvSpPr>
        <p:spPr bwMode="auto">
          <a:xfrm>
            <a:off x="838200" y="1778000"/>
            <a:ext cx="1955800" cy="1104900"/>
          </a:xfrm>
          <a:prstGeom prst="rect">
            <a:avLst/>
          </a:prstGeom>
          <a:solidFill>
            <a:srgbClr val="FFFF00"/>
          </a:solidFill>
          <a:ln w="38100">
            <a:solidFill>
              <a:srgbClr val="000099"/>
            </a:solidFill>
            <a:miter lim="800000"/>
            <a:headEnd/>
            <a:tailEnd/>
          </a:ln>
        </p:spPr>
        <p:txBody>
          <a:bodyPr wrap="none" lIns="90000" tIns="46800" rIns="90000" bIns="46800">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fr-FR" altLang="it-IT" sz="3200">
                <a:solidFill>
                  <a:srgbClr val="000099"/>
                </a:solidFill>
              </a:rPr>
              <a:t>Partner A</a:t>
            </a:r>
          </a:p>
          <a:p>
            <a:r>
              <a:rPr lang="fr-FR" altLang="it-IT" sz="3200">
                <a:solidFill>
                  <a:srgbClr val="000099"/>
                </a:solidFill>
              </a:rPr>
              <a:t>Seller</a:t>
            </a:r>
          </a:p>
        </p:txBody>
      </p:sp>
      <p:sp>
        <p:nvSpPr>
          <p:cNvPr id="50179" name="Text Box 4"/>
          <p:cNvSpPr txBox="1">
            <a:spLocks noChangeArrowheads="1"/>
          </p:cNvSpPr>
          <p:nvPr/>
        </p:nvSpPr>
        <p:spPr bwMode="auto">
          <a:xfrm>
            <a:off x="4543425" y="1765300"/>
            <a:ext cx="2667000" cy="1079500"/>
          </a:xfrm>
          <a:prstGeom prst="rect">
            <a:avLst/>
          </a:prstGeom>
          <a:solidFill>
            <a:srgbClr val="FFFF00"/>
          </a:solidFill>
          <a:ln w="38100">
            <a:solidFill>
              <a:srgbClr val="000099"/>
            </a:solidFill>
            <a:miter lim="800000"/>
            <a:headEnd/>
            <a:tailEnd/>
          </a:ln>
        </p:spPr>
        <p:txBody>
          <a:bodyPr lIns="90000" tIns="46800" rIns="90000" bIns="46800">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fr-FR" altLang="it-IT" sz="2800">
                <a:latin typeface="Times New Roman" panose="02020603050405020304" pitchFamily="18" charset="0"/>
              </a:rPr>
              <a:t>  </a:t>
            </a:r>
            <a:r>
              <a:rPr lang="fr-FR" altLang="it-IT" sz="3200">
                <a:solidFill>
                  <a:srgbClr val="000099"/>
                </a:solidFill>
              </a:rPr>
              <a:t>Partner B</a:t>
            </a:r>
          </a:p>
          <a:p>
            <a:r>
              <a:rPr lang="fr-FR" altLang="it-IT" sz="2800">
                <a:solidFill>
                  <a:srgbClr val="000099"/>
                </a:solidFill>
                <a:latin typeface="Times New Roman" panose="02020603050405020304" pitchFamily="18" charset="0"/>
              </a:rPr>
              <a:t> </a:t>
            </a:r>
            <a:r>
              <a:rPr lang="fr-FR" altLang="it-IT" sz="3200">
                <a:solidFill>
                  <a:srgbClr val="000099"/>
                </a:solidFill>
              </a:rPr>
              <a:t>Purchaser</a:t>
            </a:r>
          </a:p>
        </p:txBody>
      </p:sp>
      <p:sp>
        <p:nvSpPr>
          <p:cNvPr id="50180" name="Line 5"/>
          <p:cNvSpPr>
            <a:spLocks noChangeShapeType="1"/>
          </p:cNvSpPr>
          <p:nvPr/>
        </p:nvSpPr>
        <p:spPr bwMode="auto">
          <a:xfrm flipH="1" flipV="1">
            <a:off x="5562600" y="2819400"/>
            <a:ext cx="0" cy="838200"/>
          </a:xfrm>
          <a:prstGeom prst="line">
            <a:avLst/>
          </a:prstGeom>
          <a:noFill/>
          <a:ln w="38100">
            <a:solidFill>
              <a:srgbClr val="000099"/>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nchor="ctr">
            <a:spAutoFit/>
          </a:bodyPr>
          <a:lstStyle/>
          <a:p>
            <a:endParaRPr lang="it-IT"/>
          </a:p>
        </p:txBody>
      </p:sp>
      <p:sp>
        <p:nvSpPr>
          <p:cNvPr id="50181" name="Line 6"/>
          <p:cNvSpPr>
            <a:spLocks noChangeShapeType="1"/>
          </p:cNvSpPr>
          <p:nvPr/>
        </p:nvSpPr>
        <p:spPr bwMode="auto">
          <a:xfrm>
            <a:off x="1905000" y="3657600"/>
            <a:ext cx="3657600"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lIns="90000" tIns="46800" rIns="90000" bIns="46800" anchor="ctr">
            <a:spAutoFit/>
          </a:bodyPr>
          <a:lstStyle/>
          <a:p>
            <a:endParaRPr lang="it-IT"/>
          </a:p>
        </p:txBody>
      </p:sp>
      <p:sp>
        <p:nvSpPr>
          <p:cNvPr id="50182" name="Text Box 7"/>
          <p:cNvSpPr txBox="1">
            <a:spLocks noChangeArrowheads="1"/>
          </p:cNvSpPr>
          <p:nvPr/>
        </p:nvSpPr>
        <p:spPr bwMode="auto">
          <a:xfrm>
            <a:off x="1905000" y="3068638"/>
            <a:ext cx="4038600"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fr-FR" altLang="it-IT" sz="2800">
                <a:solidFill>
                  <a:srgbClr val="000099"/>
                </a:solidFill>
              </a:rPr>
              <a:t>Libor + X  basis points</a:t>
            </a:r>
          </a:p>
        </p:txBody>
      </p:sp>
      <p:sp>
        <p:nvSpPr>
          <p:cNvPr id="50183" name="Line 8"/>
          <p:cNvSpPr>
            <a:spLocks noChangeShapeType="1"/>
          </p:cNvSpPr>
          <p:nvPr/>
        </p:nvSpPr>
        <p:spPr bwMode="auto">
          <a:xfrm flipH="1">
            <a:off x="1447800" y="4343400"/>
            <a:ext cx="4648200"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lIns="90000" tIns="46800" rIns="90000" bIns="46800" anchor="ctr">
            <a:spAutoFit/>
          </a:bodyPr>
          <a:lstStyle/>
          <a:p>
            <a:endParaRPr lang="it-IT"/>
          </a:p>
        </p:txBody>
      </p:sp>
      <p:sp>
        <p:nvSpPr>
          <p:cNvPr id="50184" name="Line 9"/>
          <p:cNvSpPr>
            <a:spLocks noChangeShapeType="1"/>
          </p:cNvSpPr>
          <p:nvPr/>
        </p:nvSpPr>
        <p:spPr bwMode="auto">
          <a:xfrm flipV="1">
            <a:off x="6096000" y="2819400"/>
            <a:ext cx="0" cy="15240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lIns="90000" tIns="46800" rIns="90000" bIns="46800" anchor="ctr">
            <a:spAutoFit/>
          </a:bodyPr>
          <a:lstStyle/>
          <a:p>
            <a:endParaRPr lang="it-IT"/>
          </a:p>
        </p:txBody>
      </p:sp>
      <p:sp>
        <p:nvSpPr>
          <p:cNvPr id="50185" name="Text Box 10"/>
          <p:cNvSpPr txBox="1">
            <a:spLocks noChangeArrowheads="1"/>
          </p:cNvSpPr>
          <p:nvPr/>
        </p:nvSpPr>
        <p:spPr bwMode="auto">
          <a:xfrm rot="5422706">
            <a:off x="7787481" y="3823494"/>
            <a:ext cx="884238"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fr-FR" altLang="it-IT" sz="2400" b="1">
                <a:solidFill>
                  <a:srgbClr val="000099"/>
                </a:solidFill>
                <a:latin typeface="Times New Roman" panose="02020603050405020304" pitchFamily="18" charset="0"/>
              </a:rPr>
              <a:t>Bond</a:t>
            </a:r>
            <a:endParaRPr lang="fr-FR" altLang="it-IT" sz="2800" b="1">
              <a:solidFill>
                <a:srgbClr val="000099"/>
              </a:solidFill>
              <a:latin typeface="Times New Roman" panose="02020603050405020304" pitchFamily="18" charset="0"/>
            </a:endParaRPr>
          </a:p>
        </p:txBody>
      </p:sp>
      <p:sp>
        <p:nvSpPr>
          <p:cNvPr id="50186" name="Text Box 11"/>
          <p:cNvSpPr txBox="1">
            <a:spLocks noChangeArrowheads="1"/>
          </p:cNvSpPr>
          <p:nvPr/>
        </p:nvSpPr>
        <p:spPr bwMode="auto">
          <a:xfrm>
            <a:off x="2667000" y="5562600"/>
            <a:ext cx="2895600" cy="1079500"/>
          </a:xfrm>
          <a:prstGeom prst="rect">
            <a:avLst/>
          </a:prstGeom>
          <a:solidFill>
            <a:srgbClr val="FFFF00"/>
          </a:solidFill>
          <a:ln w="38100">
            <a:solidFill>
              <a:schemeClr val="accent2"/>
            </a:solidFill>
            <a:miter lim="800000"/>
            <a:headEnd/>
            <a:tailEnd/>
          </a:ln>
        </p:spPr>
        <p:txBody>
          <a:bodyPr lIns="90000" tIns="46800" rIns="90000" bIns="46800">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r>
              <a:rPr lang="fr-FR" altLang="it-IT" sz="3200">
                <a:solidFill>
                  <a:srgbClr val="000099"/>
                </a:solidFill>
              </a:rPr>
              <a:t>Institutional Investor</a:t>
            </a:r>
          </a:p>
        </p:txBody>
      </p:sp>
      <p:sp>
        <p:nvSpPr>
          <p:cNvPr id="50187" name="Line 12"/>
          <p:cNvSpPr>
            <a:spLocks noChangeShapeType="1"/>
          </p:cNvSpPr>
          <p:nvPr/>
        </p:nvSpPr>
        <p:spPr bwMode="auto">
          <a:xfrm flipH="1">
            <a:off x="7162800" y="2362200"/>
            <a:ext cx="762000" cy="0"/>
          </a:xfrm>
          <a:prstGeom prst="line">
            <a:avLst/>
          </a:prstGeom>
          <a:noFill/>
          <a:ln w="38100">
            <a:solidFill>
              <a:srgbClr val="000099"/>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it-IT"/>
          </a:p>
        </p:txBody>
      </p:sp>
      <p:sp>
        <p:nvSpPr>
          <p:cNvPr id="50188" name="Line 13"/>
          <p:cNvSpPr>
            <a:spLocks noChangeShapeType="1"/>
          </p:cNvSpPr>
          <p:nvPr/>
        </p:nvSpPr>
        <p:spPr bwMode="auto">
          <a:xfrm>
            <a:off x="7924800" y="2362200"/>
            <a:ext cx="0" cy="34290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lIns="90000" tIns="46800" rIns="90000" bIns="46800" anchor="ctr">
            <a:spAutoFit/>
          </a:bodyPr>
          <a:lstStyle/>
          <a:p>
            <a:endParaRPr lang="it-IT"/>
          </a:p>
        </p:txBody>
      </p:sp>
      <p:sp>
        <p:nvSpPr>
          <p:cNvPr id="50189" name="Line 14"/>
          <p:cNvSpPr>
            <a:spLocks noChangeShapeType="1"/>
          </p:cNvSpPr>
          <p:nvPr/>
        </p:nvSpPr>
        <p:spPr bwMode="auto">
          <a:xfrm flipH="1">
            <a:off x="5562600" y="5791200"/>
            <a:ext cx="2362200" cy="0"/>
          </a:xfrm>
          <a:prstGeom prst="line">
            <a:avLst/>
          </a:prstGeom>
          <a:noFill/>
          <a:ln w="38100">
            <a:solidFill>
              <a:srgbClr val="000099"/>
            </a:solidFill>
            <a:round/>
            <a:headEnd/>
            <a:tailEnd type="triangle" w="med" len="med"/>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it-IT"/>
          </a:p>
        </p:txBody>
      </p:sp>
      <p:sp>
        <p:nvSpPr>
          <p:cNvPr id="50190" name="Line 15"/>
          <p:cNvSpPr>
            <a:spLocks noChangeShapeType="1"/>
          </p:cNvSpPr>
          <p:nvPr/>
        </p:nvSpPr>
        <p:spPr bwMode="auto">
          <a:xfrm>
            <a:off x="304800" y="2362200"/>
            <a:ext cx="533400" cy="0"/>
          </a:xfrm>
          <a:prstGeom prst="line">
            <a:avLst/>
          </a:prstGeom>
          <a:noFill/>
          <a:ln w="38100">
            <a:solidFill>
              <a:srgbClr val="000099"/>
            </a:solidFill>
            <a:round/>
            <a:headEnd/>
            <a:tailEnd type="triangle" w="med" len="med"/>
          </a:ln>
          <a:extLst>
            <a:ext uri="{909E8E84-426E-40DD-AFC4-6F175D3DCCD1}">
              <a14:hiddenFill xmlns:a14="http://schemas.microsoft.com/office/drawing/2010/main">
                <a:noFill/>
              </a14:hiddenFill>
            </a:ext>
          </a:extLst>
        </p:spPr>
        <p:txBody>
          <a:bodyPr lIns="90000" tIns="46800" rIns="90000" bIns="46800" anchor="ctr">
            <a:spAutoFit/>
          </a:bodyPr>
          <a:lstStyle/>
          <a:p>
            <a:endParaRPr lang="it-IT"/>
          </a:p>
        </p:txBody>
      </p:sp>
      <p:sp>
        <p:nvSpPr>
          <p:cNvPr id="50191" name="Line 16"/>
          <p:cNvSpPr>
            <a:spLocks noChangeShapeType="1"/>
          </p:cNvSpPr>
          <p:nvPr/>
        </p:nvSpPr>
        <p:spPr bwMode="auto">
          <a:xfrm>
            <a:off x="304800" y="2362200"/>
            <a:ext cx="0" cy="34290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it-IT"/>
          </a:p>
        </p:txBody>
      </p:sp>
      <p:sp>
        <p:nvSpPr>
          <p:cNvPr id="50192" name="Line 17"/>
          <p:cNvSpPr>
            <a:spLocks noChangeShapeType="1"/>
          </p:cNvSpPr>
          <p:nvPr/>
        </p:nvSpPr>
        <p:spPr bwMode="auto">
          <a:xfrm>
            <a:off x="304800" y="5791200"/>
            <a:ext cx="2362200"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it-IT"/>
          </a:p>
        </p:txBody>
      </p:sp>
      <p:sp>
        <p:nvSpPr>
          <p:cNvPr id="50193" name="Text Box 18"/>
          <p:cNvSpPr txBox="1">
            <a:spLocks noChangeArrowheads="1"/>
          </p:cNvSpPr>
          <p:nvPr/>
        </p:nvSpPr>
        <p:spPr bwMode="auto">
          <a:xfrm>
            <a:off x="609600" y="6172200"/>
            <a:ext cx="946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fr-FR" altLang="it-IT" sz="2400">
                <a:solidFill>
                  <a:srgbClr val="000099"/>
                </a:solidFill>
                <a:latin typeface="Times New Roman" panose="02020603050405020304" pitchFamily="18" charset="0"/>
              </a:rPr>
              <a:t>X &gt; Y</a:t>
            </a:r>
            <a:endParaRPr lang="fr-FR" altLang="it-IT" sz="2800">
              <a:solidFill>
                <a:srgbClr val="000099"/>
              </a:solidFill>
              <a:latin typeface="Times New Roman" panose="02020603050405020304" pitchFamily="18" charset="0"/>
            </a:endParaRPr>
          </a:p>
        </p:txBody>
      </p:sp>
      <p:sp>
        <p:nvSpPr>
          <p:cNvPr id="50194" name="Line 19"/>
          <p:cNvSpPr>
            <a:spLocks noChangeShapeType="1"/>
          </p:cNvSpPr>
          <p:nvPr/>
        </p:nvSpPr>
        <p:spPr bwMode="auto">
          <a:xfrm>
            <a:off x="1905000" y="2895600"/>
            <a:ext cx="0" cy="7620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50195" name="Line 20"/>
          <p:cNvSpPr>
            <a:spLocks noChangeShapeType="1"/>
          </p:cNvSpPr>
          <p:nvPr/>
        </p:nvSpPr>
        <p:spPr bwMode="auto">
          <a:xfrm flipV="1">
            <a:off x="1447800" y="2895600"/>
            <a:ext cx="0" cy="1447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it-IT"/>
          </a:p>
        </p:txBody>
      </p:sp>
      <p:sp>
        <p:nvSpPr>
          <p:cNvPr id="50196" name="Text Box 21"/>
          <p:cNvSpPr txBox="1">
            <a:spLocks noChangeArrowheads="1"/>
          </p:cNvSpPr>
          <p:nvPr/>
        </p:nvSpPr>
        <p:spPr bwMode="auto">
          <a:xfrm>
            <a:off x="1524000" y="3810000"/>
            <a:ext cx="3810000"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fr-FR" altLang="it-IT" sz="2800">
                <a:solidFill>
                  <a:srgbClr val="000099"/>
                </a:solidFill>
              </a:rPr>
              <a:t>Libor + Y basis points</a:t>
            </a:r>
          </a:p>
        </p:txBody>
      </p:sp>
      <p:sp>
        <p:nvSpPr>
          <p:cNvPr id="50197" name="Text Box 22"/>
          <p:cNvSpPr txBox="1">
            <a:spLocks noChangeArrowheads="1"/>
          </p:cNvSpPr>
          <p:nvPr/>
        </p:nvSpPr>
        <p:spPr bwMode="auto">
          <a:xfrm>
            <a:off x="381000" y="5105400"/>
            <a:ext cx="3810000"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r>
              <a:rPr lang="fr-FR" altLang="it-IT" sz="2800">
                <a:solidFill>
                  <a:srgbClr val="000099"/>
                </a:solidFill>
              </a:rPr>
              <a:t>Credit payment</a:t>
            </a:r>
          </a:p>
        </p:txBody>
      </p:sp>
      <p:sp>
        <p:nvSpPr>
          <p:cNvPr id="2" name="CasellaDiTesto 1">
            <a:extLst>
              <a:ext uri="{FF2B5EF4-FFF2-40B4-BE49-F238E27FC236}">
                <a16:creationId xmlns:a16="http://schemas.microsoft.com/office/drawing/2014/main" id="{D10F1B55-61BB-634E-B67A-C71D2FDEE3FA}"/>
              </a:ext>
            </a:extLst>
          </p:cNvPr>
          <p:cNvSpPr txBox="1"/>
          <p:nvPr/>
        </p:nvSpPr>
        <p:spPr>
          <a:xfrm>
            <a:off x="4857750" y="198438"/>
            <a:ext cx="3741730" cy="646331"/>
          </a:xfrm>
          <a:prstGeom prst="rect">
            <a:avLst/>
          </a:prstGeom>
          <a:noFill/>
        </p:spPr>
        <p:txBody>
          <a:bodyPr wrap="none">
            <a:spAutoFit/>
          </a:bodyPr>
          <a:lstStyle/>
          <a:p>
            <a:pPr>
              <a:defRPr/>
            </a:pPr>
            <a:r>
              <a:rPr lang="en-GB" sz="3600" dirty="0">
                <a:latin typeface="+mj-lt"/>
              </a:rPr>
              <a:t>Default risk swap</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6DFB5D55-3970-40EC-B944-D7A67708D077}" type="slidenum">
              <a:rPr lang="en-US" altLang="it-IT" sz="1400" smtClean="0">
                <a:solidFill>
                  <a:schemeClr val="tx1"/>
                </a:solidFill>
                <a:latin typeface="Times New Roman" panose="02020603050405020304" pitchFamily="18" charset="0"/>
              </a:rPr>
              <a:pPr>
                <a:spcBef>
                  <a:spcPct val="0"/>
                </a:spcBef>
                <a:buClrTx/>
                <a:buSzTx/>
                <a:buFontTx/>
                <a:buNone/>
              </a:pPr>
              <a:t>21</a:t>
            </a:fld>
            <a:endParaRPr lang="en-US" altLang="it-IT" sz="1400" smtClean="0">
              <a:solidFill>
                <a:schemeClr val="tx1"/>
              </a:solidFill>
              <a:latin typeface="Times New Roman" panose="02020603050405020304" pitchFamily="18" charset="0"/>
            </a:endParaRPr>
          </a:p>
        </p:txBody>
      </p:sp>
      <p:sp>
        <p:nvSpPr>
          <p:cNvPr id="51202" name="Titolo 1"/>
          <p:cNvSpPr>
            <a:spLocks noGrp="1"/>
          </p:cNvSpPr>
          <p:nvPr>
            <p:ph type="title" idx="4294967295"/>
          </p:nvPr>
        </p:nvSpPr>
        <p:spPr>
          <a:xfrm>
            <a:off x="3171825" y="171450"/>
            <a:ext cx="5972175" cy="792163"/>
          </a:xfrm>
        </p:spPr>
        <p:txBody>
          <a:bodyPr/>
          <a:lstStyle/>
          <a:p>
            <a:r>
              <a:rPr lang="it-IT" altLang="it-IT" smtClean="0">
                <a:ea typeface="ＭＳ Ｐゴシック" panose="020B0600070205080204" pitchFamily="34" charset="-128"/>
              </a:rPr>
              <a:t>Future</a:t>
            </a:r>
          </a:p>
        </p:txBody>
      </p:sp>
      <p:sp>
        <p:nvSpPr>
          <p:cNvPr id="5" name="Segnaposto contenuto 3">
            <a:extLst>
              <a:ext uri="{FF2B5EF4-FFF2-40B4-BE49-F238E27FC236}">
                <a16:creationId xmlns:a16="http://schemas.microsoft.com/office/drawing/2014/main" id="{F4F0E09C-1671-A948-B8C6-F0D44CB07E56}"/>
              </a:ext>
            </a:extLst>
          </p:cNvPr>
          <p:cNvSpPr>
            <a:spLocks noGrp="1"/>
          </p:cNvSpPr>
          <p:nvPr>
            <p:ph idx="4294967295"/>
          </p:nvPr>
        </p:nvSpPr>
        <p:spPr>
          <a:xfrm>
            <a:off x="1101725" y="1530350"/>
            <a:ext cx="8042275" cy="5327650"/>
          </a:xfrm>
        </p:spPr>
        <p:txBody>
          <a:bodyPr>
            <a:normAutofit fontScale="92500"/>
          </a:bodyPr>
          <a:lstStyle/>
          <a:p>
            <a:pPr marL="0" indent="0">
              <a:buFontTx/>
              <a:buNone/>
              <a:defRPr/>
            </a:pPr>
            <a:r>
              <a:rPr lang="en-GB" sz="2800" b="1" dirty="0"/>
              <a:t>They seem similar to forward, but: </a:t>
            </a:r>
          </a:p>
          <a:p>
            <a:pPr>
              <a:buFont typeface="Wingdings" pitchFamily="2" charset="2"/>
              <a:buChar char="q"/>
              <a:defRPr/>
            </a:pPr>
            <a:r>
              <a:rPr lang="en-GB" sz="2800" dirty="0"/>
              <a:t>Forward are over the counter</a:t>
            </a:r>
          </a:p>
          <a:p>
            <a:pPr>
              <a:buFont typeface="Wingdings" pitchFamily="2" charset="2"/>
              <a:buChar char="q"/>
              <a:defRPr/>
            </a:pPr>
            <a:r>
              <a:rPr lang="en-GB" sz="2800" dirty="0"/>
              <a:t>Forward are not standardized</a:t>
            </a:r>
          </a:p>
          <a:p>
            <a:pPr lvl="1">
              <a:buFont typeface="Wingdings" pitchFamily="2" charset="2"/>
              <a:buChar char="Ø"/>
              <a:defRPr/>
            </a:pPr>
            <a:r>
              <a:rPr lang="en-GB" sz="2800" dirty="0"/>
              <a:t>Price and deadlines depend on arrangements</a:t>
            </a:r>
          </a:p>
          <a:p>
            <a:pPr lvl="1">
              <a:buFont typeface="Wingdings" pitchFamily="2" charset="2"/>
              <a:buChar char="Ø"/>
              <a:defRPr/>
            </a:pPr>
            <a:endParaRPr lang="en-GB" sz="2800" dirty="0"/>
          </a:p>
          <a:p>
            <a:pPr>
              <a:buFont typeface="Wingdings" pitchFamily="2" charset="2"/>
              <a:buChar char="q"/>
              <a:defRPr/>
            </a:pPr>
            <a:r>
              <a:rPr lang="en-GB" sz="2800" dirty="0"/>
              <a:t>Forward can concern:</a:t>
            </a:r>
          </a:p>
          <a:p>
            <a:pPr marL="817563" lvl="1" indent="-514350">
              <a:buFont typeface="+mj-lt"/>
              <a:buAutoNum type="alphaLcPeriod"/>
              <a:defRPr/>
            </a:pPr>
            <a:r>
              <a:rPr lang="en-GB" sz="2600" dirty="0">
                <a:cs typeface="ＭＳ Ｐゴシック" charset="0"/>
              </a:rPr>
              <a:t>a terminable sell</a:t>
            </a:r>
          </a:p>
          <a:p>
            <a:pPr marL="303213" lvl="1" indent="0">
              <a:buFont typeface="Symbol" pitchFamily="2" charset="2"/>
              <a:buNone/>
              <a:defRPr/>
            </a:pPr>
            <a:r>
              <a:rPr lang="en-GB" sz="2600" dirty="0">
                <a:cs typeface="ＭＳ Ｐゴシック" charset="0"/>
              </a:rPr>
              <a:t>	Convenience depends on the difference (F-X)</a:t>
            </a:r>
          </a:p>
          <a:p>
            <a:pPr marL="817563" lvl="1" indent="-514350">
              <a:buFont typeface="+mj-lt"/>
              <a:buAutoNum type="alphaLcPeriod" startAt="2"/>
              <a:defRPr/>
            </a:pPr>
            <a:r>
              <a:rPr lang="en-GB" sz="2600" dirty="0">
                <a:cs typeface="ＭＳ Ｐゴシック" charset="0"/>
              </a:rPr>
              <a:t>a terminable purchase </a:t>
            </a:r>
          </a:p>
          <a:p>
            <a:pPr marL="0" indent="0">
              <a:buFont typeface="Symbol" pitchFamily="2" charset="2"/>
              <a:buNone/>
              <a:defRPr/>
            </a:pPr>
            <a:r>
              <a:rPr lang="en-GB" sz="2800" dirty="0"/>
              <a:t>	Convenience depends on the difference (X-F)</a:t>
            </a:r>
          </a:p>
          <a:p>
            <a:pPr marL="514350" indent="-514350">
              <a:buFont typeface="+mj-lt"/>
              <a:buAutoNum type="alphaLcPeriod"/>
              <a:defRPr/>
            </a:pPr>
            <a:endParaRPr lang="en-GB" sz="2800" dirty="0"/>
          </a:p>
          <a:p>
            <a:pPr>
              <a:buFontTx/>
              <a:buNone/>
              <a:defRPr/>
            </a:pPr>
            <a:endParaRPr lang="en-GB"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egnaposto numero diapositiva 1"/>
          <p:cNvSpPr txBox="1">
            <a:spLocks/>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lgn="r" eaLnBrk="1" hangingPunct="1">
              <a:spcBef>
                <a:spcPct val="0"/>
              </a:spcBef>
              <a:buClrTx/>
              <a:buSzTx/>
              <a:buFontTx/>
              <a:buNone/>
            </a:pPr>
            <a:fld id="{C9E727E0-5443-4438-9195-A0507AD8180D}" type="slidenum">
              <a:rPr lang="en-US" altLang="it-IT" sz="1400">
                <a:solidFill>
                  <a:schemeClr val="tx1"/>
                </a:solidFill>
                <a:latin typeface="Times New Roman" panose="02020603050405020304" pitchFamily="18" charset="0"/>
              </a:rPr>
              <a:pPr algn="r" eaLnBrk="1" hangingPunct="1">
                <a:spcBef>
                  <a:spcPct val="0"/>
                </a:spcBef>
                <a:buClrTx/>
                <a:buSzTx/>
                <a:buFontTx/>
                <a:buNone/>
              </a:pPr>
              <a:t>22</a:t>
            </a:fld>
            <a:endParaRPr lang="en-US" altLang="it-IT" sz="1400">
              <a:solidFill>
                <a:schemeClr val="tx1"/>
              </a:solidFill>
              <a:latin typeface="Times New Roman" panose="02020603050405020304" pitchFamily="18" charset="0"/>
            </a:endParaRPr>
          </a:p>
        </p:txBody>
      </p:sp>
      <p:sp>
        <p:nvSpPr>
          <p:cNvPr id="52226" name="Segnaposto numero diapositiva 3"/>
          <p:cNvSpPr txBox="1">
            <a:spLocks/>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lgn="r" eaLnBrk="1" hangingPunct="1">
              <a:spcBef>
                <a:spcPct val="0"/>
              </a:spcBef>
              <a:buClrTx/>
              <a:buSzTx/>
              <a:buFontTx/>
              <a:buNone/>
            </a:pPr>
            <a:fld id="{7A40301C-5300-4818-A3E8-58A88A80F89E}" type="slidenum">
              <a:rPr lang="en-US" altLang="it-IT" sz="1400">
                <a:solidFill>
                  <a:schemeClr val="tx1"/>
                </a:solidFill>
                <a:latin typeface="Times New Roman" panose="02020603050405020304" pitchFamily="18" charset="0"/>
              </a:rPr>
              <a:pPr algn="r" eaLnBrk="1" hangingPunct="1">
                <a:spcBef>
                  <a:spcPct val="0"/>
                </a:spcBef>
                <a:buClrTx/>
                <a:buSzTx/>
                <a:buFontTx/>
                <a:buNone/>
              </a:pPr>
              <a:t>22</a:t>
            </a:fld>
            <a:endParaRPr lang="en-US" altLang="it-IT" sz="1400">
              <a:solidFill>
                <a:schemeClr val="tx1"/>
              </a:solidFill>
              <a:latin typeface="Times New Roman" panose="02020603050405020304" pitchFamily="18" charset="0"/>
            </a:endParaRPr>
          </a:p>
        </p:txBody>
      </p:sp>
      <p:sp>
        <p:nvSpPr>
          <p:cNvPr id="82947" name="Text Box 2">
            <a:extLst>
              <a:ext uri="{FF2B5EF4-FFF2-40B4-BE49-F238E27FC236}">
                <a16:creationId xmlns:a16="http://schemas.microsoft.com/office/drawing/2014/main" id="{F2877F41-5DE1-3945-8EDE-C0DE5E5EE322}"/>
              </a:ext>
            </a:extLst>
          </p:cNvPr>
          <p:cNvSpPr txBox="1">
            <a:spLocks noChangeArrowheads="1"/>
          </p:cNvSpPr>
          <p:nvPr/>
        </p:nvSpPr>
        <p:spPr bwMode="auto">
          <a:xfrm>
            <a:off x="304800" y="1196975"/>
            <a:ext cx="8610600" cy="526256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indent="1905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indent="-273050">
              <a:spcBef>
                <a:spcPct val="20000"/>
              </a:spcBef>
              <a:buClr>
                <a:schemeClr val="accent1"/>
              </a:buClr>
              <a:buSzPct val="100000"/>
              <a:buFont typeface="Wingdings" pitchFamily="2" charset="2"/>
              <a:buNone/>
              <a:defRPr/>
            </a:pPr>
            <a:r>
              <a:rPr lang="en-GB" sz="2800" b="1">
                <a:solidFill>
                  <a:schemeClr val="tx2"/>
                </a:solidFill>
                <a:latin typeface="+mn-lt"/>
                <a:ea typeface="ＭＳ Ｐゴシック" charset="0"/>
              </a:rPr>
              <a:t>Denomination (or Cut -T)</a:t>
            </a:r>
            <a:r>
              <a:rPr lang="en-GB" sz="2800">
                <a:solidFill>
                  <a:schemeClr val="tx2"/>
                </a:solidFill>
                <a:latin typeface="+mn-lt"/>
                <a:ea typeface="ＭＳ Ｐゴシック" charset="0"/>
              </a:rPr>
              <a:t>: standardized quantity of underlying activity represented by a contract.</a:t>
            </a:r>
          </a:p>
          <a:p>
            <a:pPr indent="-273050">
              <a:spcBef>
                <a:spcPct val="20000"/>
              </a:spcBef>
              <a:buClr>
                <a:schemeClr val="accent1"/>
              </a:buClr>
              <a:buSzPct val="100000"/>
              <a:buFont typeface="Wingdings" pitchFamily="2" charset="2"/>
              <a:buNone/>
              <a:defRPr/>
            </a:pPr>
            <a:r>
              <a:rPr lang="en-GB" sz="2800" b="1">
                <a:solidFill>
                  <a:schemeClr val="tx2"/>
                </a:solidFill>
                <a:latin typeface="+mn-lt"/>
                <a:ea typeface="ＭＳ Ｐゴシック" charset="0"/>
              </a:rPr>
              <a:t>Number</a:t>
            </a:r>
            <a:r>
              <a:rPr lang="en-GB" sz="2800">
                <a:solidFill>
                  <a:schemeClr val="tx2"/>
                </a:solidFill>
                <a:latin typeface="+mn-lt"/>
                <a:ea typeface="ＭＳ Ｐゴシック" charset="0"/>
              </a:rPr>
              <a:t> </a:t>
            </a:r>
            <a:r>
              <a:rPr lang="en-GB" sz="2800" b="1">
                <a:solidFill>
                  <a:schemeClr val="tx2"/>
                </a:solidFill>
                <a:latin typeface="+mn-lt"/>
                <a:ea typeface="ＭＳ Ｐゴシック" charset="0"/>
              </a:rPr>
              <a:t>(N)</a:t>
            </a:r>
            <a:r>
              <a:rPr lang="en-GB" sz="2800">
                <a:solidFill>
                  <a:schemeClr val="tx2"/>
                </a:solidFill>
                <a:latin typeface="+mn-lt"/>
                <a:ea typeface="ＭＳ Ｐゴシック" charset="0"/>
              </a:rPr>
              <a:t>of futures , it depends on the ratio between the capital to be invested and the denomination.</a:t>
            </a:r>
          </a:p>
          <a:p>
            <a:pPr indent="-273050">
              <a:spcBef>
                <a:spcPct val="20000"/>
              </a:spcBef>
              <a:buClr>
                <a:schemeClr val="accent1"/>
              </a:buClr>
              <a:buSzPct val="100000"/>
              <a:buFont typeface="Wingdings" pitchFamily="2" charset="2"/>
              <a:buNone/>
              <a:defRPr/>
            </a:pPr>
            <a:r>
              <a:rPr lang="en-GB" sz="2800" b="1">
                <a:solidFill>
                  <a:schemeClr val="tx2"/>
                </a:solidFill>
                <a:latin typeface="+mn-lt"/>
                <a:ea typeface="ＭＳ Ｐゴシック" charset="0"/>
              </a:rPr>
              <a:t>Quotation (Q): </a:t>
            </a:r>
            <a:r>
              <a:rPr lang="en-GB" sz="2800">
                <a:solidFill>
                  <a:schemeClr val="tx2"/>
                </a:solidFill>
                <a:latin typeface="+mn-lt"/>
                <a:ea typeface="ＭＳ Ｐゴシック" charset="0"/>
              </a:rPr>
              <a:t>the forward price of the underlying activity in the futures market.</a:t>
            </a:r>
          </a:p>
          <a:p>
            <a:pPr indent="-273050">
              <a:spcBef>
                <a:spcPct val="20000"/>
              </a:spcBef>
              <a:buClr>
                <a:schemeClr val="accent1"/>
              </a:buClr>
              <a:buSzPct val="100000"/>
              <a:buFont typeface="Wingdings" pitchFamily="2" charset="2"/>
              <a:buNone/>
              <a:defRPr/>
            </a:pPr>
            <a:r>
              <a:rPr lang="en-GB" sz="2800" b="1">
                <a:solidFill>
                  <a:schemeClr val="tx2"/>
                </a:solidFill>
                <a:latin typeface="+mn-lt"/>
                <a:ea typeface="ＭＳ Ｐゴシック" charset="0"/>
              </a:rPr>
              <a:t>Nominal value </a:t>
            </a:r>
            <a:r>
              <a:rPr lang="en-GB" sz="2800">
                <a:solidFill>
                  <a:schemeClr val="tx2"/>
                </a:solidFill>
                <a:latin typeface="+mn-lt"/>
                <a:ea typeface="ＭＳ Ｐゴシック" charset="0"/>
              </a:rPr>
              <a:t>= NxT</a:t>
            </a:r>
          </a:p>
          <a:p>
            <a:pPr indent="-273050">
              <a:spcBef>
                <a:spcPct val="20000"/>
              </a:spcBef>
              <a:buClr>
                <a:schemeClr val="accent1"/>
              </a:buClr>
              <a:buSzPct val="100000"/>
              <a:buFont typeface="Wingdings" pitchFamily="2" charset="2"/>
              <a:buNone/>
              <a:defRPr/>
            </a:pPr>
            <a:r>
              <a:rPr lang="en-GB" sz="2800" b="1">
                <a:solidFill>
                  <a:schemeClr val="tx2"/>
                </a:solidFill>
                <a:latin typeface="+mn-lt"/>
                <a:ea typeface="ＭＳ Ｐゴシック" charset="0"/>
              </a:rPr>
              <a:t>Face value </a:t>
            </a:r>
            <a:r>
              <a:rPr lang="en-GB" sz="2800">
                <a:solidFill>
                  <a:schemeClr val="tx2"/>
                </a:solidFill>
                <a:latin typeface="+mn-lt"/>
                <a:ea typeface="ＭＳ Ｐゴシック" charset="0"/>
              </a:rPr>
              <a:t>= countervalue of the nominal value.</a:t>
            </a:r>
          </a:p>
          <a:p>
            <a:pPr indent="-273050">
              <a:spcBef>
                <a:spcPct val="20000"/>
              </a:spcBef>
              <a:buClr>
                <a:schemeClr val="accent1"/>
              </a:buClr>
              <a:buSzPct val="100000"/>
              <a:buFont typeface="Wingdings" pitchFamily="2" charset="2"/>
              <a:buNone/>
              <a:defRPr/>
            </a:pPr>
            <a:r>
              <a:rPr lang="en-GB" sz="2800" b="1">
                <a:solidFill>
                  <a:schemeClr val="tx2"/>
                </a:solidFill>
                <a:latin typeface="+mn-lt"/>
                <a:ea typeface="ＭＳ Ｐゴシック" charset="0"/>
              </a:rPr>
              <a:t>Initial margin (MI)</a:t>
            </a:r>
            <a:r>
              <a:rPr lang="en-GB" sz="2800">
                <a:solidFill>
                  <a:schemeClr val="tx2"/>
                </a:solidFill>
                <a:latin typeface="+mn-lt"/>
                <a:ea typeface="ＭＳ Ｐゴシック" charset="0"/>
              </a:rPr>
              <a:t> = percentage of VF that operators pay at the moment of signing in order to open the margin account.</a:t>
            </a:r>
          </a:p>
        </p:txBody>
      </p:sp>
      <p:sp>
        <p:nvSpPr>
          <p:cNvPr id="82948" name="Text Box 3">
            <a:extLst>
              <a:ext uri="{FF2B5EF4-FFF2-40B4-BE49-F238E27FC236}">
                <a16:creationId xmlns:a16="http://schemas.microsoft.com/office/drawing/2014/main" id="{29A53E46-7AE2-AC43-8AE3-C664DA05FDCD}"/>
              </a:ext>
            </a:extLst>
          </p:cNvPr>
          <p:cNvSpPr txBox="1">
            <a:spLocks noChangeArrowheads="1"/>
          </p:cNvSpPr>
          <p:nvPr/>
        </p:nvSpPr>
        <p:spPr bwMode="auto">
          <a:xfrm>
            <a:off x="3563938" y="228600"/>
            <a:ext cx="5351462" cy="646113"/>
          </a:xfrm>
          <a:prstGeom prst="rect">
            <a:avLst/>
          </a:prstGeom>
          <a:noFill/>
          <a:ln>
            <a:noFill/>
          </a:ln>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en-GB" altLang="it-IT" sz="3600" dirty="0">
                <a:latin typeface="+mj-lt"/>
              </a:rPr>
              <a:t>The main elements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0BA1564-C19E-403B-90D8-5CE2091DB20F}" type="slidenum">
              <a:rPr lang="it-IT" altLang="it-IT" smtClean="0">
                <a:solidFill>
                  <a:schemeClr val="tx2"/>
                </a:solidFill>
              </a:rPr>
              <a:pPr/>
              <a:t>23</a:t>
            </a:fld>
            <a:endParaRPr lang="it-IT" altLang="it-IT" smtClean="0">
              <a:solidFill>
                <a:schemeClr val="tx2"/>
              </a:solidFill>
            </a:endParaRPr>
          </a:p>
        </p:txBody>
      </p:sp>
      <p:sp>
        <p:nvSpPr>
          <p:cNvPr id="3" name="Rettangolo 2">
            <a:extLst>
              <a:ext uri="{FF2B5EF4-FFF2-40B4-BE49-F238E27FC236}">
                <a16:creationId xmlns:a16="http://schemas.microsoft.com/office/drawing/2014/main" id="{43D6AEC7-FEA0-394D-A7D3-9D7B3AA0552E}"/>
              </a:ext>
            </a:extLst>
          </p:cNvPr>
          <p:cNvSpPr/>
          <p:nvPr/>
        </p:nvSpPr>
        <p:spPr>
          <a:xfrm>
            <a:off x="323850" y="1052513"/>
            <a:ext cx="8591550" cy="5613400"/>
          </a:xfrm>
          <a:prstGeom prst="rect">
            <a:avLst/>
          </a:prstGeom>
        </p:spPr>
        <p:txBody>
          <a:bodyPr>
            <a:spAutoFit/>
          </a:bodyPr>
          <a:lstStyle/>
          <a:p>
            <a:pPr indent="-273050">
              <a:spcBef>
                <a:spcPct val="20000"/>
              </a:spcBef>
              <a:buClr>
                <a:schemeClr val="accent1"/>
              </a:buClr>
              <a:buSzPct val="100000"/>
              <a:buFont typeface="Wingdings" pitchFamily="2" charset="2"/>
              <a:buNone/>
              <a:defRPr/>
            </a:pPr>
            <a:r>
              <a:rPr lang="en-GB" sz="2600" b="1" dirty="0">
                <a:solidFill>
                  <a:schemeClr val="tx2"/>
                </a:solidFill>
                <a:latin typeface="+mn-lt"/>
                <a:ea typeface="ＭＳ Ｐゴシック" charset="0"/>
              </a:rPr>
              <a:t>Two positions:</a:t>
            </a:r>
          </a:p>
          <a:p>
            <a:pPr marL="184150" indent="-457200">
              <a:spcBef>
                <a:spcPct val="20000"/>
              </a:spcBef>
              <a:buClr>
                <a:schemeClr val="accent1"/>
              </a:buClr>
              <a:buSzPct val="100000"/>
              <a:buFont typeface="Courier New" panose="02070309020205020404" pitchFamily="49" charset="0"/>
              <a:buChar char="o"/>
              <a:defRPr/>
            </a:pPr>
            <a:r>
              <a:rPr lang="en-GB" sz="2600" dirty="0">
                <a:solidFill>
                  <a:schemeClr val="tx2"/>
                </a:solidFill>
                <a:latin typeface="+mn-lt"/>
                <a:ea typeface="ＭＳ Ｐゴシック" charset="0"/>
              </a:rPr>
              <a:t>Long = commitment to purchase;</a:t>
            </a:r>
          </a:p>
          <a:p>
            <a:pPr marL="184150" indent="-457200">
              <a:spcBef>
                <a:spcPct val="20000"/>
              </a:spcBef>
              <a:buClr>
                <a:schemeClr val="accent1"/>
              </a:buClr>
              <a:buSzPct val="100000"/>
              <a:buFont typeface="Courier New" panose="02070309020205020404" pitchFamily="49" charset="0"/>
              <a:buChar char="o"/>
              <a:defRPr/>
            </a:pPr>
            <a:r>
              <a:rPr lang="en-GB" sz="2600" dirty="0">
                <a:solidFill>
                  <a:schemeClr val="tx2"/>
                </a:solidFill>
                <a:latin typeface="+mn-lt"/>
                <a:ea typeface="ＭＳ Ｐゴシック" charset="0"/>
              </a:rPr>
              <a:t>Short = commitment to sell.</a:t>
            </a:r>
          </a:p>
          <a:p>
            <a:pPr marL="184150" indent="-457200">
              <a:spcBef>
                <a:spcPct val="20000"/>
              </a:spcBef>
              <a:buClr>
                <a:schemeClr val="accent1"/>
              </a:buClr>
              <a:buSzPct val="100000"/>
              <a:buFont typeface="Courier New" panose="02070309020205020404" pitchFamily="49" charset="0"/>
              <a:buChar char="o"/>
              <a:defRPr/>
            </a:pPr>
            <a:endParaRPr lang="en-GB" sz="2600" dirty="0">
              <a:solidFill>
                <a:schemeClr val="tx2"/>
              </a:solidFill>
              <a:latin typeface="+mn-lt"/>
              <a:ea typeface="ＭＳ Ｐゴシック" charset="0"/>
            </a:endParaRPr>
          </a:p>
          <a:p>
            <a:pPr>
              <a:spcBef>
                <a:spcPct val="20000"/>
              </a:spcBef>
              <a:buClr>
                <a:schemeClr val="accent1"/>
              </a:buClr>
              <a:buSzPct val="100000"/>
              <a:defRPr/>
            </a:pPr>
            <a:r>
              <a:rPr lang="en-GB" sz="2600" dirty="0">
                <a:solidFill>
                  <a:schemeClr val="tx2"/>
                </a:solidFill>
                <a:latin typeface="+mn-lt"/>
                <a:ea typeface="ＭＳ Ｐゴシック" charset="0"/>
              </a:rPr>
              <a:t>every day, the subscribers’ positions are crossed with opposite positions in order to verify any crediting or debiting of the margin of variation (MV).</a:t>
            </a:r>
          </a:p>
          <a:p>
            <a:pPr algn="ctr">
              <a:spcBef>
                <a:spcPct val="20000"/>
              </a:spcBef>
              <a:buClr>
                <a:schemeClr val="accent1"/>
              </a:buClr>
              <a:buSzPct val="100000"/>
              <a:defRPr/>
            </a:pPr>
            <a:r>
              <a:rPr lang="en-GB" altLang="it-IT" sz="2600" b="1" dirty="0">
                <a:solidFill>
                  <a:schemeClr val="tx2"/>
                </a:solidFill>
                <a:latin typeface="+mn-lt"/>
                <a:ea typeface="ＭＳ Ｐゴシック" charset="0"/>
                <a:sym typeface="Wingdings" pitchFamily="2" charset="2"/>
              </a:rPr>
              <a:t>MV  = VF(t)  -  VF(t-1)</a:t>
            </a:r>
          </a:p>
          <a:p>
            <a:pPr lvl="1" eaLnBrk="1" hangingPunct="1">
              <a:spcBef>
                <a:spcPct val="20000"/>
              </a:spcBef>
              <a:buFontTx/>
              <a:buChar char="–"/>
              <a:defRPr/>
            </a:pPr>
            <a:r>
              <a:rPr lang="en-GB" altLang="it-IT" sz="2600" dirty="0">
                <a:solidFill>
                  <a:schemeClr val="tx2"/>
                </a:solidFill>
                <a:latin typeface="+mn-lt"/>
                <a:ea typeface="ＭＳ Ｐゴシック" charset="0"/>
                <a:sym typeface="Wingdings" pitchFamily="2" charset="2"/>
              </a:rPr>
              <a:t>Long x Short: MV is credited if VF has increased</a:t>
            </a:r>
          </a:p>
          <a:p>
            <a:pPr lvl="1" eaLnBrk="1" hangingPunct="1">
              <a:spcBef>
                <a:spcPct val="20000"/>
              </a:spcBef>
              <a:buFontTx/>
              <a:buChar char="–"/>
              <a:defRPr/>
            </a:pPr>
            <a:r>
              <a:rPr lang="en-GB" altLang="it-IT" sz="2600" dirty="0">
                <a:solidFill>
                  <a:schemeClr val="tx2"/>
                </a:solidFill>
                <a:latin typeface="+mn-lt"/>
                <a:ea typeface="ＭＳ Ｐゴシック" charset="0"/>
                <a:sym typeface="Wingdings" pitchFamily="2" charset="2"/>
              </a:rPr>
              <a:t>Short x Long: MV is credited if VF has decreased</a:t>
            </a:r>
          </a:p>
          <a:p>
            <a:pPr>
              <a:spcBef>
                <a:spcPct val="20000"/>
              </a:spcBef>
              <a:buClr>
                <a:schemeClr val="accent1"/>
              </a:buClr>
              <a:buSzPct val="100000"/>
              <a:defRPr/>
            </a:pPr>
            <a:endParaRPr lang="en-GB" sz="2600" dirty="0">
              <a:solidFill>
                <a:schemeClr val="tx2"/>
              </a:solidFill>
              <a:latin typeface="+mn-lt"/>
              <a:ea typeface="ＭＳ Ｐゴシック" charset="0"/>
            </a:endParaRPr>
          </a:p>
          <a:p>
            <a:pPr indent="-273050">
              <a:spcBef>
                <a:spcPct val="20000"/>
              </a:spcBef>
              <a:buClr>
                <a:schemeClr val="accent1"/>
              </a:buClr>
              <a:buSzPct val="100000"/>
              <a:buFont typeface="Wingdings" pitchFamily="2" charset="2"/>
              <a:buNone/>
              <a:defRPr/>
            </a:pPr>
            <a:r>
              <a:rPr lang="en-GB" sz="2600" b="1" dirty="0">
                <a:solidFill>
                  <a:schemeClr val="tx2"/>
                </a:solidFill>
                <a:latin typeface="+mn-lt"/>
                <a:ea typeface="ＭＳ Ｐゴシック" charset="0"/>
              </a:rPr>
              <a:t>Margin call</a:t>
            </a:r>
            <a:r>
              <a:rPr lang="en-GB" sz="2600" dirty="0">
                <a:solidFill>
                  <a:schemeClr val="tx2"/>
                </a:solidFill>
                <a:latin typeface="+mn-lt"/>
                <a:ea typeface="ＭＳ Ｐゴシック" charset="0"/>
              </a:rPr>
              <a:t> = 75% of the initial margin (MI)</a:t>
            </a:r>
          </a:p>
        </p:txBody>
      </p:sp>
      <p:sp>
        <p:nvSpPr>
          <p:cNvPr id="4" name="Text Box 3">
            <a:extLst>
              <a:ext uri="{FF2B5EF4-FFF2-40B4-BE49-F238E27FC236}">
                <a16:creationId xmlns:a16="http://schemas.microsoft.com/office/drawing/2014/main" id="{6A1375B6-ACB5-074C-B71C-07ECB4C3DA33}"/>
              </a:ext>
            </a:extLst>
          </p:cNvPr>
          <p:cNvSpPr txBox="1">
            <a:spLocks noChangeArrowheads="1"/>
          </p:cNvSpPr>
          <p:nvPr/>
        </p:nvSpPr>
        <p:spPr bwMode="auto">
          <a:xfrm>
            <a:off x="1187450" y="228600"/>
            <a:ext cx="7727950" cy="1200329"/>
          </a:xfrm>
          <a:prstGeom prst="rect">
            <a:avLst/>
          </a:prstGeom>
          <a:noFill/>
          <a:ln>
            <a:noFill/>
          </a:ln>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en-GB" altLang="it-IT" sz="3600" dirty="0">
                <a:latin typeface="+mj-lt"/>
              </a:rPr>
              <a:t>The marking to the market mechanism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egnaposto numero diapositiva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D09A50A6-C7A6-43A9-A8A4-3C9C38CBBA9E}" type="slidenum">
              <a:rPr lang="en-US" altLang="it-IT" sz="1400" smtClean="0">
                <a:solidFill>
                  <a:schemeClr val="tx1"/>
                </a:solidFill>
                <a:latin typeface="Times New Roman" panose="02020603050405020304" pitchFamily="18" charset="0"/>
              </a:rPr>
              <a:pPr>
                <a:spcBef>
                  <a:spcPct val="0"/>
                </a:spcBef>
                <a:buClrTx/>
                <a:buSzTx/>
                <a:buFontTx/>
                <a:buNone/>
              </a:pPr>
              <a:t>24</a:t>
            </a:fld>
            <a:endParaRPr lang="en-US" altLang="it-IT" sz="1400" smtClean="0">
              <a:solidFill>
                <a:schemeClr val="tx1"/>
              </a:solidFill>
              <a:latin typeface="Times New Roman" panose="02020603050405020304" pitchFamily="18" charset="0"/>
            </a:endParaRPr>
          </a:p>
        </p:txBody>
      </p:sp>
      <p:sp>
        <p:nvSpPr>
          <p:cNvPr id="84994" name="Segnaposto contenuto 2">
            <a:extLst>
              <a:ext uri="{FF2B5EF4-FFF2-40B4-BE49-F238E27FC236}">
                <a16:creationId xmlns:a16="http://schemas.microsoft.com/office/drawing/2014/main" id="{75602BA3-CE22-3846-9855-7EF7472775D8}"/>
              </a:ext>
            </a:extLst>
          </p:cNvPr>
          <p:cNvSpPr txBox="1">
            <a:spLocks/>
          </p:cNvSpPr>
          <p:nvPr/>
        </p:nvSpPr>
        <p:spPr bwMode="auto">
          <a:xfrm>
            <a:off x="611188" y="1219200"/>
            <a:ext cx="82296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spcBef>
                <a:spcPct val="20000"/>
              </a:spcBef>
              <a:buClr>
                <a:schemeClr val="accent1"/>
              </a:buClr>
              <a:buSzPct val="100000"/>
              <a:buFont typeface="Wingdings" pitchFamily="2" charset="2"/>
              <a:buChar char="Ø"/>
              <a:defRPr/>
            </a:pPr>
            <a:r>
              <a:rPr lang="en-GB" altLang="it-IT" sz="2800">
                <a:solidFill>
                  <a:schemeClr val="tx2"/>
                </a:solidFill>
                <a:latin typeface="+mn-lt"/>
                <a:ea typeface="ＭＳ Ｐゴシック" charset="0"/>
              </a:rPr>
              <a:t>Future is a speculative technique</a:t>
            </a:r>
          </a:p>
          <a:p>
            <a:pPr marL="0" indent="0">
              <a:spcBef>
                <a:spcPct val="20000"/>
              </a:spcBef>
              <a:buClr>
                <a:schemeClr val="accent1"/>
              </a:buClr>
              <a:buSzPct val="100000"/>
              <a:defRPr/>
            </a:pPr>
            <a:endParaRPr lang="en-GB" altLang="it-IT" sz="2800">
              <a:solidFill>
                <a:schemeClr val="tx2"/>
              </a:solidFill>
              <a:latin typeface="+mn-lt"/>
              <a:ea typeface="ＭＳ Ｐゴシック" charset="0"/>
            </a:endParaRPr>
          </a:p>
          <a:p>
            <a:pPr>
              <a:spcBef>
                <a:spcPct val="20000"/>
              </a:spcBef>
              <a:buClr>
                <a:schemeClr val="accent1"/>
              </a:buClr>
              <a:buSzPct val="100000"/>
              <a:buFont typeface="Wingdings" pitchFamily="2" charset="2"/>
              <a:buChar char="Ø"/>
              <a:defRPr/>
            </a:pPr>
            <a:r>
              <a:rPr lang="en-GB" altLang="it-IT" sz="2800">
                <a:solidFill>
                  <a:schemeClr val="tx2"/>
                </a:solidFill>
                <a:latin typeface="+mn-lt"/>
                <a:ea typeface="ＭＳ Ｐゴシック" charset="0"/>
              </a:rPr>
              <a:t>The aim is gaining the MV</a:t>
            </a:r>
          </a:p>
          <a:p>
            <a:pPr marL="0" indent="0">
              <a:spcBef>
                <a:spcPct val="20000"/>
              </a:spcBef>
              <a:buClr>
                <a:schemeClr val="accent1"/>
              </a:buClr>
              <a:buSzPct val="100000"/>
              <a:defRPr/>
            </a:pPr>
            <a:endParaRPr lang="en-GB" altLang="it-IT" sz="2800">
              <a:solidFill>
                <a:schemeClr val="tx2"/>
              </a:solidFill>
              <a:latin typeface="+mn-lt"/>
              <a:ea typeface="ＭＳ Ｐゴシック" charset="0"/>
            </a:endParaRPr>
          </a:p>
          <a:p>
            <a:pPr marL="0" indent="0">
              <a:spcBef>
                <a:spcPct val="20000"/>
              </a:spcBef>
              <a:buClr>
                <a:schemeClr val="accent1"/>
              </a:buClr>
              <a:buSzPct val="100000"/>
              <a:defRPr/>
            </a:pPr>
            <a:r>
              <a:rPr lang="en-GB" altLang="it-IT" sz="2800">
                <a:solidFill>
                  <a:schemeClr val="tx2"/>
                </a:solidFill>
                <a:latin typeface="+mn-lt"/>
                <a:ea typeface="ＭＳ Ｐゴシック" charset="0"/>
              </a:rPr>
              <a:t>	Subscribers </a:t>
            </a:r>
            <a:r>
              <a:rPr lang="en-GB" altLang="it-IT" sz="2800" b="1">
                <a:solidFill>
                  <a:schemeClr val="tx2"/>
                </a:solidFill>
                <a:latin typeface="+mn-lt"/>
                <a:ea typeface="ＭＳ Ｐゴシック" charset="0"/>
              </a:rPr>
              <a:t>bet on the events they are afraid of</a:t>
            </a:r>
            <a:r>
              <a:rPr lang="en-GB" altLang="it-IT" sz="2800">
                <a:solidFill>
                  <a:schemeClr val="tx2"/>
                </a:solidFill>
                <a:latin typeface="+mn-lt"/>
                <a:ea typeface="ＭＳ Ｐゴシック" charset="0"/>
              </a:rPr>
              <a:t>, so that they can gain financial incomes if events happen. </a:t>
            </a:r>
          </a:p>
          <a:p>
            <a:pPr marL="0" indent="0">
              <a:spcBef>
                <a:spcPct val="20000"/>
              </a:spcBef>
              <a:buClr>
                <a:schemeClr val="accent1"/>
              </a:buClr>
              <a:buSzPct val="100000"/>
              <a:defRPr/>
            </a:pPr>
            <a:endParaRPr lang="en-GB" altLang="it-IT" sz="2800">
              <a:solidFill>
                <a:schemeClr val="tx2"/>
              </a:solidFill>
              <a:latin typeface="+mn-lt"/>
              <a:ea typeface="ＭＳ Ｐゴシック" charset="0"/>
            </a:endParaRPr>
          </a:p>
          <a:p>
            <a:pPr marL="0" indent="0">
              <a:spcBef>
                <a:spcPct val="20000"/>
              </a:spcBef>
              <a:buClr>
                <a:schemeClr val="accent1"/>
              </a:buClr>
              <a:buSzPct val="100000"/>
              <a:defRPr/>
            </a:pPr>
            <a:r>
              <a:rPr lang="en-GB" altLang="it-IT" sz="2800" b="1">
                <a:solidFill>
                  <a:schemeClr val="tx2"/>
                </a:solidFill>
                <a:latin typeface="+mn-lt"/>
                <a:ea typeface="ＭＳ Ｐゴシック" charset="0"/>
              </a:rPr>
              <a:t>Hedging price risk</a:t>
            </a:r>
            <a:r>
              <a:rPr lang="en-GB" altLang="it-IT" sz="2800">
                <a:solidFill>
                  <a:schemeClr val="tx2"/>
                </a:solidFill>
                <a:latin typeface="+mn-lt"/>
                <a:ea typeface="ＭＳ Ｐゴシック" charset="0"/>
              </a:rPr>
              <a:t>:</a:t>
            </a:r>
          </a:p>
          <a:p>
            <a:pPr lvl="1">
              <a:spcBef>
                <a:spcPct val="20000"/>
              </a:spcBef>
              <a:buClr>
                <a:schemeClr val="accent1"/>
              </a:buClr>
              <a:buSzPct val="100000"/>
              <a:buFont typeface="Times New Roman" panose="02020603050405020304" pitchFamily="18" charset="0"/>
              <a:buAutoNum type="arabicPeriod"/>
              <a:defRPr/>
            </a:pPr>
            <a:r>
              <a:rPr lang="en-GB" altLang="it-IT" sz="2800">
                <a:solidFill>
                  <a:schemeClr val="tx2"/>
                </a:solidFill>
                <a:latin typeface="+mn-lt"/>
                <a:ea typeface="ＭＳ Ｐゴシック" charset="0"/>
              </a:rPr>
              <a:t>the seller subscribes a short position</a:t>
            </a:r>
          </a:p>
          <a:p>
            <a:pPr lvl="1">
              <a:spcBef>
                <a:spcPct val="20000"/>
              </a:spcBef>
              <a:buClr>
                <a:schemeClr val="accent1"/>
              </a:buClr>
              <a:buSzPct val="100000"/>
              <a:buFont typeface="Times New Roman" panose="02020603050405020304" pitchFamily="18" charset="0"/>
              <a:buAutoNum type="arabicPeriod"/>
              <a:defRPr/>
            </a:pPr>
            <a:r>
              <a:rPr lang="en-GB" altLang="it-IT" sz="2800">
                <a:solidFill>
                  <a:schemeClr val="tx2"/>
                </a:solidFill>
                <a:latin typeface="+mn-lt"/>
                <a:ea typeface="ＭＳ Ｐゴシック" charset="0"/>
              </a:rPr>
              <a:t>the buyer subscribes a long position</a:t>
            </a:r>
          </a:p>
          <a:p>
            <a:pPr eaLnBrk="1" hangingPunct="1">
              <a:spcBef>
                <a:spcPct val="20000"/>
              </a:spcBef>
              <a:buFont typeface="Wingdings" pitchFamily="2" charset="2"/>
              <a:buChar char="Ø"/>
              <a:defRPr/>
            </a:pPr>
            <a:endParaRPr lang="en-GB" altLang="it-IT" sz="3200">
              <a:latin typeface="Times New Roman" panose="02020603050405020304" pitchFamily="18" charset="0"/>
            </a:endParaRPr>
          </a:p>
        </p:txBody>
      </p:sp>
      <p:sp>
        <p:nvSpPr>
          <p:cNvPr id="3" name="Freccia circolare a destra 2">
            <a:extLst>
              <a:ext uri="{FF2B5EF4-FFF2-40B4-BE49-F238E27FC236}">
                <a16:creationId xmlns:a16="http://schemas.microsoft.com/office/drawing/2014/main" id="{AF34316E-E2F1-244B-A179-66C8D0504B36}"/>
              </a:ext>
            </a:extLst>
          </p:cNvPr>
          <p:cNvSpPr/>
          <p:nvPr/>
        </p:nvSpPr>
        <p:spPr>
          <a:xfrm>
            <a:off x="900113" y="2636838"/>
            <a:ext cx="503237" cy="93662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3792464A-5523-4D56-AF28-0C9FBB694298}" type="slidenum">
              <a:rPr lang="it-IT" altLang="it-IT" sz="1400" smtClean="0">
                <a:solidFill>
                  <a:schemeClr val="tx1"/>
                </a:solidFill>
                <a:latin typeface="Arial" panose="020B0604020202020204" pitchFamily="34" charset="0"/>
              </a:rPr>
              <a:pPr>
                <a:spcBef>
                  <a:spcPct val="0"/>
                </a:spcBef>
                <a:buClrTx/>
                <a:buSzTx/>
                <a:buFontTx/>
                <a:buNone/>
              </a:pPr>
              <a:t>25</a:t>
            </a:fld>
            <a:endParaRPr lang="it-IT" altLang="it-IT" sz="1400" smtClean="0">
              <a:solidFill>
                <a:schemeClr val="tx1"/>
              </a:solidFill>
              <a:latin typeface="Arial" panose="020B0604020202020204" pitchFamily="34" charset="0"/>
            </a:endParaRPr>
          </a:p>
        </p:txBody>
      </p:sp>
      <p:sp>
        <p:nvSpPr>
          <p:cNvPr id="55298" name="Segnaposto contenuto 2"/>
          <p:cNvSpPr>
            <a:spLocks noGrp="1"/>
          </p:cNvSpPr>
          <p:nvPr>
            <p:ph idx="4294967295"/>
          </p:nvPr>
        </p:nvSpPr>
        <p:spPr>
          <a:xfrm>
            <a:off x="0" y="1773238"/>
            <a:ext cx="8002588" cy="4476750"/>
          </a:xfrm>
        </p:spPr>
        <p:txBody>
          <a:bodyPr>
            <a:normAutofit lnSpcReduction="10000"/>
          </a:bodyPr>
          <a:lstStyle/>
          <a:p>
            <a:pPr>
              <a:buFontTx/>
              <a:buNone/>
            </a:pPr>
            <a:r>
              <a:rPr lang="en-GB" altLang="it-IT" sz="2800" smtClean="0">
                <a:ea typeface="ＭＳ Ｐゴシック" panose="020B0600070205080204" pitchFamily="34" charset="-128"/>
                <a:sym typeface="Wingdings" panose="05000000000000000000" pitchFamily="2" charset="2"/>
              </a:rPr>
              <a:t>A big jeweller producer wants to cover from the</a:t>
            </a:r>
          </a:p>
          <a:p>
            <a:pPr>
              <a:buFontTx/>
              <a:buNone/>
            </a:pPr>
            <a:r>
              <a:rPr lang="en-GB" altLang="it-IT" sz="2800" smtClean="0">
                <a:ea typeface="ＭＳ Ｐゴシック" panose="020B0600070205080204" pitchFamily="34" charset="-128"/>
                <a:sym typeface="Wingdings" panose="05000000000000000000" pitchFamily="2" charset="2"/>
              </a:rPr>
              <a:t>increasing price of gold on stock markets.</a:t>
            </a:r>
          </a:p>
          <a:p>
            <a:pPr>
              <a:buFontTx/>
              <a:buNone/>
            </a:pPr>
            <a:r>
              <a:rPr lang="en-GB" altLang="it-IT" sz="2800" smtClean="0">
                <a:ea typeface="ＭＳ Ｐゴシック" panose="020B0600070205080204" pitchFamily="34" charset="-128"/>
              </a:rPr>
              <a:t>He subscribes 2 Futures on gold for delivery in</a:t>
            </a:r>
          </a:p>
          <a:p>
            <a:pPr>
              <a:buFontTx/>
              <a:buNone/>
            </a:pPr>
            <a:r>
              <a:rPr lang="en-GB" altLang="it-IT" sz="2800" smtClean="0">
                <a:ea typeface="ＭＳ Ｐゴシック" panose="020B0600070205080204" pitchFamily="34" charset="-128"/>
              </a:rPr>
              <a:t>December, </a:t>
            </a:r>
            <a:r>
              <a:rPr lang="en-GB" altLang="it-IT" sz="2800" b="1" smtClean="0">
                <a:ea typeface="ＭＳ Ｐゴシック" panose="020B0600070205080204" pitchFamily="34" charset="-128"/>
              </a:rPr>
              <a:t>Cut = 100 ounces</a:t>
            </a:r>
            <a:r>
              <a:rPr lang="en-GB" altLang="it-IT" sz="2800" smtClean="0">
                <a:ea typeface="ＭＳ Ｐゴシック" panose="020B0600070205080204" pitchFamily="34" charset="-128"/>
              </a:rPr>
              <a:t>; </a:t>
            </a:r>
            <a:r>
              <a:rPr lang="en-GB" altLang="it-IT" sz="2800" b="1" smtClean="0">
                <a:ea typeface="ＭＳ Ｐゴシック" panose="020B0600070205080204" pitchFamily="34" charset="-128"/>
              </a:rPr>
              <a:t>Q0 = $ 400 per ounce</a:t>
            </a:r>
            <a:endParaRPr lang="en-GB" altLang="it-IT" sz="2800" b="1" smtClean="0">
              <a:ea typeface="ＭＳ Ｐゴシック" panose="020B0600070205080204" pitchFamily="34" charset="-128"/>
              <a:sym typeface="Wingdings" panose="05000000000000000000" pitchFamily="2" charset="2"/>
            </a:endParaRPr>
          </a:p>
          <a:p>
            <a:pPr>
              <a:buFontTx/>
              <a:buNone/>
            </a:pPr>
            <a:endParaRPr lang="en-GB" altLang="it-IT" sz="2800" smtClean="0">
              <a:ea typeface="ＭＳ Ｐゴシック" panose="020B0600070205080204" pitchFamily="34" charset="-128"/>
              <a:sym typeface="Wingdings" panose="05000000000000000000" pitchFamily="2" charset="2"/>
            </a:endParaRPr>
          </a:p>
          <a:p>
            <a:pPr>
              <a:buFont typeface="Wingdings" panose="05000000000000000000" pitchFamily="2" charset="2"/>
              <a:buNone/>
            </a:pPr>
            <a:r>
              <a:rPr lang="en-GB" altLang="it-IT" sz="2800" b="1" smtClean="0">
                <a:solidFill>
                  <a:srgbClr val="000099"/>
                </a:solidFill>
                <a:ea typeface="ＭＳ Ｐゴシック" panose="020B0600070205080204" pitchFamily="34" charset="-128"/>
                <a:sym typeface="Wingdings" panose="05000000000000000000" pitchFamily="2" charset="2"/>
              </a:rPr>
              <a:t>VF</a:t>
            </a:r>
            <a:r>
              <a:rPr lang="en-GB" altLang="it-IT" sz="2800" b="1" baseline="-25000" smtClean="0">
                <a:solidFill>
                  <a:srgbClr val="000099"/>
                </a:solidFill>
                <a:ea typeface="ＭＳ Ｐゴシック" panose="020B0600070205080204" pitchFamily="34" charset="-128"/>
                <a:sym typeface="Wingdings" panose="05000000000000000000" pitchFamily="2" charset="2"/>
              </a:rPr>
              <a:t>0</a:t>
            </a:r>
            <a:r>
              <a:rPr lang="en-GB" altLang="it-IT" sz="2800" b="1" baseline="-25000" smtClean="0">
                <a:ea typeface="ＭＳ Ｐゴシック" panose="020B0600070205080204" pitchFamily="34" charset="-128"/>
                <a:sym typeface="Wingdings" panose="05000000000000000000" pitchFamily="2" charset="2"/>
              </a:rPr>
              <a:t> </a:t>
            </a:r>
            <a:r>
              <a:rPr lang="en-GB" altLang="it-IT" sz="2800" b="1" smtClean="0">
                <a:ea typeface="ＭＳ Ｐゴシック" panose="020B0600070205080204" pitchFamily="34" charset="-128"/>
                <a:sym typeface="Wingdings" panose="05000000000000000000" pitchFamily="2" charset="2"/>
              </a:rPr>
              <a:t>= 400 × 200 = 80000 $</a:t>
            </a:r>
          </a:p>
          <a:p>
            <a:pPr>
              <a:buFont typeface="Wingdings" panose="05000000000000000000" pitchFamily="2" charset="2"/>
              <a:buNone/>
            </a:pPr>
            <a:r>
              <a:rPr lang="en-GB" altLang="it-IT" sz="2800" b="1" smtClean="0">
                <a:solidFill>
                  <a:srgbClr val="000099"/>
                </a:solidFill>
                <a:ea typeface="ＭＳ Ｐゴシック" panose="020B0600070205080204" pitchFamily="34" charset="-128"/>
                <a:sym typeface="Wingdings" panose="05000000000000000000" pitchFamily="2" charset="2"/>
              </a:rPr>
              <a:t>M.I.</a:t>
            </a:r>
            <a:r>
              <a:rPr lang="en-GB" altLang="it-IT" sz="2800" b="1" smtClean="0">
                <a:ea typeface="ＭＳ Ｐゴシック" panose="020B0600070205080204" pitchFamily="34" charset="-128"/>
                <a:sym typeface="Wingdings" panose="05000000000000000000" pitchFamily="2" charset="2"/>
              </a:rPr>
              <a:t> = $ 2000 (5% VF</a:t>
            </a:r>
            <a:r>
              <a:rPr lang="en-GB" altLang="it-IT" sz="2800" b="1" baseline="-25000" smtClean="0">
                <a:ea typeface="ＭＳ Ｐゴシック" panose="020B0600070205080204" pitchFamily="34" charset="-128"/>
                <a:sym typeface="Wingdings" panose="05000000000000000000" pitchFamily="2" charset="2"/>
              </a:rPr>
              <a:t>0 </a:t>
            </a:r>
            <a:r>
              <a:rPr lang="en-GB" altLang="it-IT" sz="2800" b="1" smtClean="0">
                <a:ea typeface="ＭＳ Ｐゴシック" panose="020B0600070205080204" pitchFamily="34" charset="-128"/>
                <a:sym typeface="Wingdings" panose="05000000000000000000" pitchFamily="2" charset="2"/>
              </a:rPr>
              <a:t>)</a:t>
            </a:r>
          </a:p>
          <a:p>
            <a:pPr>
              <a:buFont typeface="Wingdings" panose="05000000000000000000" pitchFamily="2" charset="2"/>
              <a:buNone/>
            </a:pPr>
            <a:r>
              <a:rPr lang="en-GB" altLang="it-IT" sz="2800" b="1" smtClean="0">
                <a:solidFill>
                  <a:srgbClr val="FF0000"/>
                </a:solidFill>
                <a:ea typeface="ＭＳ Ｐゴシック" panose="020B0600070205080204" pitchFamily="34" charset="-128"/>
                <a:sym typeface="Wingdings" panose="05000000000000000000" pitchFamily="2" charset="2"/>
              </a:rPr>
              <a:t>Position?</a:t>
            </a:r>
          </a:p>
          <a:p>
            <a:endParaRPr lang="en-GB" altLang="it-IT" sz="2800" smtClean="0">
              <a:ea typeface="ＭＳ Ｐゴシック" panose="020B0600070205080204" pitchFamily="34" charset="-128"/>
            </a:endParaRPr>
          </a:p>
        </p:txBody>
      </p:sp>
      <p:sp>
        <p:nvSpPr>
          <p:cNvPr id="2" name="CasellaDiTesto 1">
            <a:extLst>
              <a:ext uri="{FF2B5EF4-FFF2-40B4-BE49-F238E27FC236}">
                <a16:creationId xmlns:a16="http://schemas.microsoft.com/office/drawing/2014/main" id="{0954B3B6-0697-B549-980D-13A88C19DAA2}"/>
              </a:ext>
            </a:extLst>
          </p:cNvPr>
          <p:cNvSpPr txBox="1"/>
          <p:nvPr/>
        </p:nvSpPr>
        <p:spPr>
          <a:xfrm>
            <a:off x="5867400" y="260350"/>
            <a:ext cx="2592388" cy="769938"/>
          </a:xfrm>
          <a:prstGeom prst="rect">
            <a:avLst/>
          </a:prstGeom>
          <a:noFill/>
        </p:spPr>
        <p:txBody>
          <a:bodyPr>
            <a:spAutoFit/>
          </a:bodyPr>
          <a:lstStyle/>
          <a:p>
            <a:pPr>
              <a:defRPr/>
            </a:pPr>
            <a:r>
              <a:rPr lang="en-GB" sz="4400" dirty="0">
                <a:latin typeface="+mj-lt"/>
              </a:rPr>
              <a:t>Example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egnaposto numero diapositiva 3"/>
          <p:cNvSpPr txBox="1">
            <a:spLocks noChangeArrowheads="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lgn="r">
              <a:spcBef>
                <a:spcPct val="0"/>
              </a:spcBef>
              <a:buClrTx/>
              <a:buSzTx/>
              <a:buFontTx/>
              <a:buNone/>
            </a:pPr>
            <a:fld id="{78DF8B79-2559-4E94-962F-D0F68E582592}" type="slidenum">
              <a:rPr lang="en-US" altLang="it-IT" sz="1400">
                <a:solidFill>
                  <a:schemeClr val="tx1"/>
                </a:solidFill>
                <a:latin typeface="Arial" panose="020B0604020202020204" pitchFamily="34" charset="0"/>
              </a:rPr>
              <a:pPr algn="r">
                <a:spcBef>
                  <a:spcPct val="0"/>
                </a:spcBef>
                <a:buClrTx/>
                <a:buSzTx/>
                <a:buFontTx/>
                <a:buNone/>
              </a:pPr>
              <a:t>26</a:t>
            </a:fld>
            <a:endParaRPr lang="en-US" altLang="it-IT" sz="1400">
              <a:solidFill>
                <a:schemeClr val="tx1"/>
              </a:solidFill>
              <a:latin typeface="Arial" panose="020B0604020202020204" pitchFamily="34" charset="0"/>
            </a:endParaRPr>
          </a:p>
        </p:txBody>
      </p:sp>
      <p:sp>
        <p:nvSpPr>
          <p:cNvPr id="6" name="Text Box 2">
            <a:extLst>
              <a:ext uri="{FF2B5EF4-FFF2-40B4-BE49-F238E27FC236}">
                <a16:creationId xmlns:a16="http://schemas.microsoft.com/office/drawing/2014/main" id="{26047905-AECD-6B42-8523-2FDA6C2F7F6A}"/>
              </a:ext>
            </a:extLst>
          </p:cNvPr>
          <p:cNvSpPr txBox="1">
            <a:spLocks noChangeArrowheads="1"/>
          </p:cNvSpPr>
          <p:nvPr/>
        </p:nvSpPr>
        <p:spPr bwMode="auto">
          <a:xfrm>
            <a:off x="163513" y="1408113"/>
            <a:ext cx="8664575" cy="4314825"/>
          </a:xfrm>
          <a:prstGeom prst="rect">
            <a:avLst/>
          </a:prstGeom>
          <a:noFill/>
          <a:ln w="9525">
            <a:noFill/>
            <a:miter lim="800000"/>
            <a:headEnd/>
            <a:tailEnd/>
          </a:ln>
          <a:extLst>
            <a:ext uri="{909E8E84-426E-40dd-AFC4-6F175D3DCCD1}"/>
          </a:extLst>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273050" indent="-273050">
              <a:spcBef>
                <a:spcPct val="20000"/>
              </a:spcBef>
              <a:buClr>
                <a:schemeClr val="accent1"/>
              </a:buClr>
              <a:buSzPct val="100000"/>
              <a:defRPr/>
            </a:pPr>
            <a:r>
              <a:rPr lang="it-IT" altLang="it-IT" sz="2800" u="sng" dirty="0">
                <a:solidFill>
                  <a:schemeClr val="tx2"/>
                </a:solidFill>
                <a:latin typeface="+mn-lt"/>
              </a:rPr>
              <a:t>In the </a:t>
            </a:r>
            <a:r>
              <a:rPr lang="it-IT" altLang="it-IT" sz="2800" u="sng" dirty="0" err="1">
                <a:solidFill>
                  <a:schemeClr val="tx2"/>
                </a:solidFill>
                <a:latin typeface="+mn-lt"/>
              </a:rPr>
              <a:t>following</a:t>
            </a:r>
            <a:r>
              <a:rPr lang="it-IT" altLang="it-IT" sz="2800" u="sng" dirty="0">
                <a:solidFill>
                  <a:schemeClr val="tx2"/>
                </a:solidFill>
                <a:latin typeface="+mn-lt"/>
              </a:rPr>
              <a:t> 4 </a:t>
            </a:r>
            <a:r>
              <a:rPr lang="it-IT" altLang="it-IT" sz="2800" u="sng" dirty="0" err="1">
                <a:solidFill>
                  <a:schemeClr val="tx2"/>
                </a:solidFill>
                <a:latin typeface="+mn-lt"/>
              </a:rPr>
              <a:t>days</a:t>
            </a:r>
            <a:r>
              <a:rPr lang="it-IT" altLang="it-IT" sz="2800" u="sng" dirty="0">
                <a:solidFill>
                  <a:schemeClr val="tx2"/>
                </a:solidFill>
                <a:latin typeface="+mn-lt"/>
              </a:rPr>
              <a:t> </a:t>
            </a:r>
            <a:r>
              <a:rPr lang="it-IT" altLang="it-IT" sz="2800" u="sng" dirty="0" err="1">
                <a:solidFill>
                  <a:schemeClr val="tx2"/>
                </a:solidFill>
                <a:latin typeface="+mn-lt"/>
              </a:rPr>
              <a:t>we</a:t>
            </a:r>
            <a:r>
              <a:rPr lang="it-IT" altLang="it-IT" sz="2800" u="sng" dirty="0">
                <a:solidFill>
                  <a:schemeClr val="tx2"/>
                </a:solidFill>
                <a:latin typeface="+mn-lt"/>
              </a:rPr>
              <a:t> </a:t>
            </a:r>
            <a:r>
              <a:rPr lang="it-IT" altLang="it-IT" sz="2800" u="sng" dirty="0" err="1">
                <a:solidFill>
                  <a:schemeClr val="tx2"/>
                </a:solidFill>
                <a:latin typeface="+mn-lt"/>
              </a:rPr>
              <a:t>have</a:t>
            </a:r>
            <a:endParaRPr lang="it-IT" altLang="it-IT" sz="2800" u="sng" dirty="0">
              <a:solidFill>
                <a:schemeClr val="tx2"/>
              </a:solidFill>
              <a:latin typeface="+mn-lt"/>
            </a:endParaRPr>
          </a:p>
          <a:p>
            <a:pPr marL="273050" indent="-273050">
              <a:spcBef>
                <a:spcPct val="20000"/>
              </a:spcBef>
              <a:buClr>
                <a:schemeClr val="accent1"/>
              </a:buClr>
              <a:buSzPct val="100000"/>
              <a:defRPr/>
            </a:pPr>
            <a:r>
              <a:rPr lang="it-IT" altLang="it-IT" sz="2800" dirty="0">
                <a:solidFill>
                  <a:schemeClr val="tx2"/>
                </a:solidFill>
                <a:latin typeface="+mn-lt"/>
              </a:rPr>
              <a:t>Q1 = 397         VF1 = 397 </a:t>
            </a:r>
            <a:r>
              <a:rPr lang="it-IT" altLang="it-IT" sz="2800" dirty="0">
                <a:solidFill>
                  <a:schemeClr val="tx2"/>
                </a:solidFill>
                <a:latin typeface="+mn-lt"/>
                <a:sym typeface="Wingdings" pitchFamily="2" charset="2"/>
              </a:rPr>
              <a:t>×</a:t>
            </a:r>
            <a:r>
              <a:rPr lang="it-IT" altLang="it-IT" sz="2800" dirty="0">
                <a:solidFill>
                  <a:schemeClr val="tx2"/>
                </a:solidFill>
                <a:latin typeface="+mn-lt"/>
              </a:rPr>
              <a:t> 2 </a:t>
            </a:r>
            <a:r>
              <a:rPr lang="it-IT" altLang="it-IT" sz="2800" dirty="0">
                <a:solidFill>
                  <a:schemeClr val="tx2"/>
                </a:solidFill>
                <a:latin typeface="+mn-lt"/>
                <a:sym typeface="Wingdings" pitchFamily="2" charset="2"/>
              </a:rPr>
              <a:t>×</a:t>
            </a:r>
            <a:r>
              <a:rPr lang="it-IT" altLang="it-IT" sz="2800" dirty="0">
                <a:solidFill>
                  <a:schemeClr val="tx2"/>
                </a:solidFill>
                <a:latin typeface="+mn-lt"/>
              </a:rPr>
              <a:t> 100 = 79400$</a:t>
            </a:r>
          </a:p>
          <a:p>
            <a:pPr marL="273050" indent="-273050">
              <a:spcBef>
                <a:spcPct val="20000"/>
              </a:spcBef>
              <a:buClr>
                <a:schemeClr val="accent1"/>
              </a:buClr>
              <a:buSzPct val="100000"/>
              <a:defRPr/>
            </a:pPr>
            <a:r>
              <a:rPr lang="it-IT" altLang="it-IT" sz="2800" dirty="0">
                <a:solidFill>
                  <a:schemeClr val="tx2"/>
                </a:solidFill>
                <a:latin typeface="+mn-lt"/>
              </a:rPr>
              <a:t>Q2 = 402         VF2 = 402 </a:t>
            </a:r>
            <a:r>
              <a:rPr lang="it-IT" altLang="it-IT" sz="2800" dirty="0">
                <a:solidFill>
                  <a:schemeClr val="tx2"/>
                </a:solidFill>
                <a:latin typeface="+mn-lt"/>
                <a:sym typeface="Wingdings" pitchFamily="2" charset="2"/>
              </a:rPr>
              <a:t>×</a:t>
            </a:r>
            <a:r>
              <a:rPr lang="it-IT" altLang="it-IT" sz="2800" dirty="0">
                <a:solidFill>
                  <a:schemeClr val="tx2"/>
                </a:solidFill>
                <a:latin typeface="+mn-lt"/>
              </a:rPr>
              <a:t> 2 </a:t>
            </a:r>
            <a:r>
              <a:rPr lang="it-IT" altLang="it-IT" sz="2800" dirty="0">
                <a:solidFill>
                  <a:schemeClr val="tx2"/>
                </a:solidFill>
                <a:latin typeface="+mn-lt"/>
                <a:sym typeface="Wingdings" pitchFamily="2" charset="2"/>
              </a:rPr>
              <a:t>×</a:t>
            </a:r>
            <a:r>
              <a:rPr lang="it-IT" altLang="it-IT" sz="2800" dirty="0">
                <a:solidFill>
                  <a:schemeClr val="tx2"/>
                </a:solidFill>
                <a:latin typeface="+mn-lt"/>
              </a:rPr>
              <a:t> 100 = 80400$</a:t>
            </a:r>
          </a:p>
          <a:p>
            <a:pPr marL="273050" indent="-273050">
              <a:spcBef>
                <a:spcPct val="20000"/>
              </a:spcBef>
              <a:buClr>
                <a:schemeClr val="accent1"/>
              </a:buClr>
              <a:buSzPct val="100000"/>
              <a:defRPr/>
            </a:pPr>
            <a:r>
              <a:rPr lang="it-IT" altLang="it-IT" sz="2800" dirty="0">
                <a:solidFill>
                  <a:schemeClr val="tx2"/>
                </a:solidFill>
                <a:latin typeface="+mn-lt"/>
              </a:rPr>
              <a:t>Q3  = 398          VF3 = 398 </a:t>
            </a:r>
            <a:r>
              <a:rPr lang="it-IT" altLang="it-IT" sz="2800" dirty="0">
                <a:solidFill>
                  <a:schemeClr val="tx2"/>
                </a:solidFill>
                <a:latin typeface="+mn-lt"/>
                <a:sym typeface="Wingdings" pitchFamily="2" charset="2"/>
              </a:rPr>
              <a:t>×</a:t>
            </a:r>
            <a:r>
              <a:rPr lang="it-IT" altLang="it-IT" sz="2800" dirty="0">
                <a:solidFill>
                  <a:schemeClr val="tx2"/>
                </a:solidFill>
                <a:latin typeface="+mn-lt"/>
              </a:rPr>
              <a:t> 2 </a:t>
            </a:r>
            <a:r>
              <a:rPr lang="it-IT" altLang="it-IT" sz="2800" dirty="0">
                <a:solidFill>
                  <a:schemeClr val="tx2"/>
                </a:solidFill>
                <a:latin typeface="+mn-lt"/>
                <a:sym typeface="Wingdings" pitchFamily="2" charset="2"/>
              </a:rPr>
              <a:t>×</a:t>
            </a:r>
            <a:r>
              <a:rPr lang="it-IT" altLang="it-IT" sz="2800" dirty="0">
                <a:solidFill>
                  <a:schemeClr val="tx2"/>
                </a:solidFill>
                <a:latin typeface="+mn-lt"/>
              </a:rPr>
              <a:t> 100 = 79600$</a:t>
            </a:r>
          </a:p>
          <a:p>
            <a:pPr marL="273050" indent="-273050">
              <a:spcBef>
                <a:spcPct val="20000"/>
              </a:spcBef>
              <a:buClr>
                <a:schemeClr val="accent1"/>
              </a:buClr>
              <a:buSzPct val="100000"/>
              <a:defRPr/>
            </a:pPr>
            <a:r>
              <a:rPr lang="it-IT" altLang="it-IT" sz="2800" dirty="0">
                <a:solidFill>
                  <a:schemeClr val="tx2"/>
                </a:solidFill>
                <a:latin typeface="+mn-lt"/>
              </a:rPr>
              <a:t>Q4 = 394,5       VF4 = 394,5 </a:t>
            </a:r>
            <a:r>
              <a:rPr lang="it-IT" altLang="it-IT" sz="2800" dirty="0">
                <a:solidFill>
                  <a:schemeClr val="tx2"/>
                </a:solidFill>
                <a:latin typeface="+mn-lt"/>
                <a:sym typeface="Wingdings" pitchFamily="2" charset="2"/>
              </a:rPr>
              <a:t>×</a:t>
            </a:r>
            <a:r>
              <a:rPr lang="it-IT" altLang="it-IT" sz="2800" dirty="0">
                <a:solidFill>
                  <a:schemeClr val="tx2"/>
                </a:solidFill>
                <a:latin typeface="+mn-lt"/>
              </a:rPr>
              <a:t> 2 </a:t>
            </a:r>
            <a:r>
              <a:rPr lang="it-IT" altLang="it-IT" sz="2800" dirty="0">
                <a:solidFill>
                  <a:schemeClr val="tx2"/>
                </a:solidFill>
                <a:latin typeface="+mn-lt"/>
                <a:sym typeface="Wingdings" pitchFamily="2" charset="2"/>
              </a:rPr>
              <a:t>×</a:t>
            </a:r>
            <a:r>
              <a:rPr lang="it-IT" altLang="it-IT" sz="2800" dirty="0">
                <a:solidFill>
                  <a:schemeClr val="tx2"/>
                </a:solidFill>
                <a:latin typeface="+mn-lt"/>
              </a:rPr>
              <a:t>100= 78900$</a:t>
            </a:r>
          </a:p>
          <a:p>
            <a:pPr eaLnBrk="1" hangingPunct="1">
              <a:defRPr/>
            </a:pPr>
            <a:endParaRPr lang="it-IT" altLang="it-IT" sz="2800" b="1" dirty="0">
              <a:latin typeface="+mn-lt"/>
            </a:endParaRPr>
          </a:p>
          <a:p>
            <a:pPr eaLnBrk="1" hangingPunct="1">
              <a:defRPr/>
            </a:pPr>
            <a:endParaRPr lang="it-IT" altLang="it-IT" sz="2800" b="1" dirty="0">
              <a:latin typeface="+mn-lt"/>
            </a:endParaRPr>
          </a:p>
          <a:p>
            <a:pPr eaLnBrk="1" hangingPunct="1">
              <a:defRPr/>
            </a:pPr>
            <a:endParaRPr lang="it-IT" altLang="it-IT" sz="2800" b="1" dirty="0">
              <a:latin typeface="+mn-lt"/>
            </a:endParaRPr>
          </a:p>
          <a:p>
            <a:pPr eaLnBrk="1" hangingPunct="1">
              <a:defRPr/>
            </a:pPr>
            <a:endParaRPr lang="it-IT" altLang="it-IT" sz="2800" b="1" dirty="0">
              <a:latin typeface="+mn-lt"/>
            </a:endParaRPr>
          </a:p>
        </p:txBody>
      </p:sp>
      <p:sp>
        <p:nvSpPr>
          <p:cNvPr id="7" name="AutoShape 3">
            <a:extLst>
              <a:ext uri="{FF2B5EF4-FFF2-40B4-BE49-F238E27FC236}">
                <a16:creationId xmlns:a16="http://schemas.microsoft.com/office/drawing/2014/main" id="{D7900FBC-C7E0-A242-AFCF-7595926C524B}"/>
              </a:ext>
            </a:extLst>
          </p:cNvPr>
          <p:cNvSpPr>
            <a:spLocks noChangeArrowheads="1"/>
          </p:cNvSpPr>
          <p:nvPr/>
        </p:nvSpPr>
        <p:spPr bwMode="auto">
          <a:xfrm>
            <a:off x="1600200" y="2165350"/>
            <a:ext cx="457200" cy="152400"/>
          </a:xfrm>
          <a:prstGeom prst="rightArrow">
            <a:avLst>
              <a:gd name="adj1" fmla="val 50000"/>
              <a:gd name="adj2" fmla="val 75000"/>
            </a:avLst>
          </a:prstGeom>
          <a:noFill/>
          <a:ln w="9525">
            <a:solidFill>
              <a:schemeClr val="tx1"/>
            </a:solidFill>
            <a:miter lim="800000"/>
            <a:headEnd/>
            <a:tailEnd/>
          </a:ln>
        </p:spPr>
        <p:txBody>
          <a:bodyPr wrap="none" anchor="ctr"/>
          <a:lstStyle/>
          <a:p>
            <a:pPr>
              <a:defRPr/>
            </a:pPr>
            <a:endParaRPr lang="it-IT">
              <a:latin typeface="+mn-lt"/>
              <a:ea typeface="ＭＳ Ｐゴシック" charset="0"/>
              <a:cs typeface="ＭＳ Ｐゴシック" charset="0"/>
            </a:endParaRPr>
          </a:p>
        </p:txBody>
      </p:sp>
      <p:sp>
        <p:nvSpPr>
          <p:cNvPr id="8" name="Line 4">
            <a:extLst>
              <a:ext uri="{FF2B5EF4-FFF2-40B4-BE49-F238E27FC236}">
                <a16:creationId xmlns:a16="http://schemas.microsoft.com/office/drawing/2014/main" id="{7216208F-A7AA-8848-BFF5-94DC0AD3703D}"/>
              </a:ext>
            </a:extLst>
          </p:cNvPr>
          <p:cNvSpPr>
            <a:spLocks noChangeShapeType="1"/>
          </p:cNvSpPr>
          <p:nvPr/>
        </p:nvSpPr>
        <p:spPr bwMode="auto">
          <a:xfrm>
            <a:off x="990600" y="4495800"/>
            <a:ext cx="3505200" cy="0"/>
          </a:xfrm>
          <a:prstGeom prst="line">
            <a:avLst/>
          </a:prstGeom>
          <a:noFill/>
          <a:ln w="9525">
            <a:solidFill>
              <a:schemeClr val="tx1"/>
            </a:solidFill>
            <a:round/>
            <a:headEnd/>
            <a:tailEnd/>
          </a:ln>
          <a:extLst>
            <a:ext uri="{909E8E84-426E-40dd-AFC4-6F175D3DCCD1}"/>
          </a:extLst>
        </p:spPr>
        <p:txBody>
          <a:bodyPr/>
          <a:lstStyle/>
          <a:p>
            <a:pPr>
              <a:defRPr/>
            </a:pPr>
            <a:endParaRPr lang="it-IT">
              <a:latin typeface="+mn-lt"/>
              <a:ea typeface="ＭＳ Ｐゴシック" charset="0"/>
              <a:cs typeface="ＭＳ Ｐゴシック" charset="0"/>
            </a:endParaRPr>
          </a:p>
        </p:txBody>
      </p:sp>
      <p:sp>
        <p:nvSpPr>
          <p:cNvPr id="9" name="Line 5">
            <a:extLst>
              <a:ext uri="{FF2B5EF4-FFF2-40B4-BE49-F238E27FC236}">
                <a16:creationId xmlns:a16="http://schemas.microsoft.com/office/drawing/2014/main" id="{839492C1-01F4-8941-B5BA-0E7F71308323}"/>
              </a:ext>
            </a:extLst>
          </p:cNvPr>
          <p:cNvSpPr>
            <a:spLocks noChangeShapeType="1"/>
          </p:cNvSpPr>
          <p:nvPr/>
        </p:nvSpPr>
        <p:spPr bwMode="auto">
          <a:xfrm>
            <a:off x="2667000" y="4495800"/>
            <a:ext cx="0" cy="2133600"/>
          </a:xfrm>
          <a:prstGeom prst="line">
            <a:avLst/>
          </a:prstGeom>
          <a:noFill/>
          <a:ln w="9525">
            <a:solidFill>
              <a:schemeClr val="tx1"/>
            </a:solidFill>
            <a:round/>
            <a:headEnd/>
            <a:tailEnd/>
          </a:ln>
          <a:extLst>
            <a:ext uri="{909E8E84-426E-40dd-AFC4-6F175D3DCCD1}"/>
          </a:extLst>
        </p:spPr>
        <p:txBody>
          <a:bodyPr/>
          <a:lstStyle/>
          <a:p>
            <a:pPr>
              <a:defRPr/>
            </a:pPr>
            <a:endParaRPr lang="it-IT">
              <a:latin typeface="+mn-lt"/>
              <a:ea typeface="ＭＳ Ｐゴシック" charset="0"/>
              <a:cs typeface="ＭＳ Ｐゴシック" charset="0"/>
            </a:endParaRPr>
          </a:p>
        </p:txBody>
      </p:sp>
      <p:sp>
        <p:nvSpPr>
          <p:cNvPr id="10" name="AutoShape 6">
            <a:extLst>
              <a:ext uri="{FF2B5EF4-FFF2-40B4-BE49-F238E27FC236}">
                <a16:creationId xmlns:a16="http://schemas.microsoft.com/office/drawing/2014/main" id="{EFD2F6F4-1026-BE4A-B29B-4EF1AA387ABC}"/>
              </a:ext>
            </a:extLst>
          </p:cNvPr>
          <p:cNvSpPr>
            <a:spLocks noChangeArrowheads="1"/>
          </p:cNvSpPr>
          <p:nvPr/>
        </p:nvSpPr>
        <p:spPr bwMode="auto">
          <a:xfrm>
            <a:off x="1600200" y="2659063"/>
            <a:ext cx="457200" cy="152400"/>
          </a:xfrm>
          <a:prstGeom prst="rightArrow">
            <a:avLst>
              <a:gd name="adj1" fmla="val 50000"/>
              <a:gd name="adj2" fmla="val 75000"/>
            </a:avLst>
          </a:prstGeom>
          <a:noFill/>
          <a:ln w="9525">
            <a:solidFill>
              <a:schemeClr val="tx1"/>
            </a:solidFill>
            <a:miter lim="800000"/>
            <a:headEnd/>
            <a:tailEnd/>
          </a:ln>
        </p:spPr>
        <p:txBody>
          <a:bodyPr wrap="none" anchor="ctr"/>
          <a:lstStyle/>
          <a:p>
            <a:pPr>
              <a:defRPr/>
            </a:pPr>
            <a:endParaRPr lang="it-IT">
              <a:latin typeface="+mn-lt"/>
              <a:ea typeface="ＭＳ Ｐゴシック" charset="0"/>
              <a:cs typeface="ＭＳ Ｐゴシック" charset="0"/>
            </a:endParaRPr>
          </a:p>
        </p:txBody>
      </p:sp>
      <p:sp>
        <p:nvSpPr>
          <p:cNvPr id="11" name="AutoShape 7">
            <a:extLst>
              <a:ext uri="{FF2B5EF4-FFF2-40B4-BE49-F238E27FC236}">
                <a16:creationId xmlns:a16="http://schemas.microsoft.com/office/drawing/2014/main" id="{E40B86DB-9D62-674C-84D6-040520BDCB53}"/>
              </a:ext>
            </a:extLst>
          </p:cNvPr>
          <p:cNvSpPr>
            <a:spLocks noChangeArrowheads="1"/>
          </p:cNvSpPr>
          <p:nvPr/>
        </p:nvSpPr>
        <p:spPr bwMode="auto">
          <a:xfrm>
            <a:off x="1681163" y="3151188"/>
            <a:ext cx="457200" cy="152400"/>
          </a:xfrm>
          <a:prstGeom prst="rightArrow">
            <a:avLst>
              <a:gd name="adj1" fmla="val 50000"/>
              <a:gd name="adj2" fmla="val 75000"/>
            </a:avLst>
          </a:prstGeom>
          <a:noFill/>
          <a:ln w="9525">
            <a:solidFill>
              <a:schemeClr val="tx1"/>
            </a:solidFill>
            <a:miter lim="800000"/>
            <a:headEnd/>
            <a:tailEnd/>
          </a:ln>
        </p:spPr>
        <p:txBody>
          <a:bodyPr wrap="none" anchor="ctr"/>
          <a:lstStyle/>
          <a:p>
            <a:pPr>
              <a:defRPr/>
            </a:pPr>
            <a:endParaRPr lang="it-IT">
              <a:latin typeface="+mn-lt"/>
              <a:ea typeface="ＭＳ Ｐゴシック" charset="0"/>
              <a:cs typeface="ＭＳ Ｐゴシック" charset="0"/>
            </a:endParaRPr>
          </a:p>
        </p:txBody>
      </p:sp>
      <p:sp>
        <p:nvSpPr>
          <p:cNvPr id="12" name="AutoShape 8">
            <a:extLst>
              <a:ext uri="{FF2B5EF4-FFF2-40B4-BE49-F238E27FC236}">
                <a16:creationId xmlns:a16="http://schemas.microsoft.com/office/drawing/2014/main" id="{84C7125B-DC51-3144-A142-CC8CAA304D58}"/>
              </a:ext>
            </a:extLst>
          </p:cNvPr>
          <p:cNvSpPr>
            <a:spLocks noChangeArrowheads="1"/>
          </p:cNvSpPr>
          <p:nvPr/>
        </p:nvSpPr>
        <p:spPr bwMode="auto">
          <a:xfrm>
            <a:off x="1876425" y="3703638"/>
            <a:ext cx="457200" cy="152400"/>
          </a:xfrm>
          <a:prstGeom prst="rightArrow">
            <a:avLst>
              <a:gd name="adj1" fmla="val 50000"/>
              <a:gd name="adj2" fmla="val 75000"/>
            </a:avLst>
          </a:prstGeom>
          <a:noFill/>
          <a:ln w="9525">
            <a:solidFill>
              <a:schemeClr val="tx1"/>
            </a:solidFill>
            <a:miter lim="800000"/>
            <a:headEnd/>
            <a:tailEnd/>
          </a:ln>
        </p:spPr>
        <p:txBody>
          <a:bodyPr wrap="none" anchor="ctr"/>
          <a:lstStyle/>
          <a:p>
            <a:pPr>
              <a:defRPr/>
            </a:pPr>
            <a:endParaRPr lang="it-IT">
              <a:latin typeface="+mn-lt"/>
              <a:ea typeface="ＭＳ Ｐゴシック" charset="0"/>
              <a:cs typeface="ＭＳ Ｐゴシック" charset="0"/>
            </a:endParaRPr>
          </a:p>
        </p:txBody>
      </p:sp>
      <p:sp>
        <p:nvSpPr>
          <p:cNvPr id="13" name="Text Box 9">
            <a:extLst>
              <a:ext uri="{FF2B5EF4-FFF2-40B4-BE49-F238E27FC236}">
                <a16:creationId xmlns:a16="http://schemas.microsoft.com/office/drawing/2014/main" id="{D71706D6-62FA-CA4F-AFD6-125A53E802DA}"/>
              </a:ext>
            </a:extLst>
          </p:cNvPr>
          <p:cNvSpPr txBox="1">
            <a:spLocks noChangeArrowheads="1"/>
          </p:cNvSpPr>
          <p:nvPr/>
        </p:nvSpPr>
        <p:spPr bwMode="auto">
          <a:xfrm>
            <a:off x="1143000" y="4122738"/>
            <a:ext cx="2895600" cy="457200"/>
          </a:xfrm>
          <a:prstGeom prst="rect">
            <a:avLst/>
          </a:prstGeom>
          <a:noFill/>
          <a:ln>
            <a:noFill/>
          </a:ln>
          <a:extLst>
            <a:ext uri="{909E8E84-426E-40dd-AFC4-6F175D3DCCD1}"/>
            <a:ext uri="{91240B29-F687-4f45-9708-019B960494DF}"/>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37931725" indent="-37474525">
              <a:defRPr sz="1200">
                <a:solidFill>
                  <a:schemeClr val="tx1"/>
                </a:solidFill>
                <a:latin typeface="Times New Roman" charset="0"/>
                <a:ea typeface="ＭＳ Ｐゴシック" charset="0"/>
              </a:defRPr>
            </a:lvl2pPr>
            <a:lvl3pPr>
              <a:defRPr sz="1200">
                <a:solidFill>
                  <a:schemeClr val="tx1"/>
                </a:solidFill>
                <a:latin typeface="Times New Roman" charset="0"/>
                <a:ea typeface="ＭＳ Ｐゴシック" charset="0"/>
              </a:defRPr>
            </a:lvl3pPr>
            <a:lvl4pPr>
              <a:defRPr sz="1200">
                <a:solidFill>
                  <a:schemeClr val="tx1"/>
                </a:solidFill>
                <a:latin typeface="Times New Roman" charset="0"/>
                <a:ea typeface="ＭＳ Ｐゴシック" charset="0"/>
              </a:defRPr>
            </a:lvl4pPr>
            <a:lvl5pPr>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spcBef>
                <a:spcPct val="50000"/>
              </a:spcBef>
              <a:defRPr/>
            </a:pPr>
            <a:r>
              <a:rPr lang="it-IT" sz="2400" dirty="0" err="1">
                <a:latin typeface="+mn-lt"/>
              </a:rPr>
              <a:t>Margin</a:t>
            </a:r>
            <a:r>
              <a:rPr lang="it-IT" sz="2400" dirty="0">
                <a:latin typeface="+mn-lt"/>
              </a:rPr>
              <a:t> Account $</a:t>
            </a:r>
          </a:p>
        </p:txBody>
      </p:sp>
      <p:sp>
        <p:nvSpPr>
          <p:cNvPr id="14" name="Text Box 10">
            <a:extLst>
              <a:ext uri="{FF2B5EF4-FFF2-40B4-BE49-F238E27FC236}">
                <a16:creationId xmlns:a16="http://schemas.microsoft.com/office/drawing/2014/main" id="{5AEDFBCE-385D-AF41-9C93-D81CFAB87307}"/>
              </a:ext>
            </a:extLst>
          </p:cNvPr>
          <p:cNvSpPr txBox="1">
            <a:spLocks noChangeArrowheads="1"/>
          </p:cNvSpPr>
          <p:nvPr/>
        </p:nvSpPr>
        <p:spPr bwMode="auto">
          <a:xfrm>
            <a:off x="2743200" y="4572000"/>
            <a:ext cx="1752600" cy="457200"/>
          </a:xfrm>
          <a:prstGeom prst="rect">
            <a:avLst/>
          </a:prstGeom>
          <a:noFill/>
          <a:ln>
            <a:noFill/>
          </a:ln>
          <a:extLst>
            <a:ext uri="{909E8E84-426E-40dd-AFC4-6F175D3DCCD1}"/>
            <a:ext uri="{91240B29-F687-4f45-9708-019B960494DF}"/>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37931725" indent="-37474525">
              <a:defRPr sz="1200">
                <a:solidFill>
                  <a:schemeClr val="tx1"/>
                </a:solidFill>
                <a:latin typeface="Times New Roman" charset="0"/>
                <a:ea typeface="ＭＳ Ｐゴシック" charset="0"/>
              </a:defRPr>
            </a:lvl2pPr>
            <a:lvl3pPr>
              <a:defRPr sz="1200">
                <a:solidFill>
                  <a:schemeClr val="tx1"/>
                </a:solidFill>
                <a:latin typeface="Times New Roman" charset="0"/>
                <a:ea typeface="ＭＳ Ｐゴシック" charset="0"/>
              </a:defRPr>
            </a:lvl3pPr>
            <a:lvl4pPr>
              <a:defRPr sz="1200">
                <a:solidFill>
                  <a:schemeClr val="tx1"/>
                </a:solidFill>
                <a:latin typeface="Times New Roman" charset="0"/>
                <a:ea typeface="ＭＳ Ｐゴシック" charset="0"/>
              </a:defRPr>
            </a:lvl4pPr>
            <a:lvl5pPr>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it-IT" sz="2400" b="1">
                <a:solidFill>
                  <a:srgbClr val="000099"/>
                </a:solidFill>
                <a:latin typeface="+mn-lt"/>
              </a:rPr>
              <a:t>4000 m.i.</a:t>
            </a:r>
            <a:r>
              <a:rPr lang="it-IT" sz="2400" b="1">
                <a:latin typeface="+mn-lt"/>
              </a:rPr>
              <a:t> </a:t>
            </a:r>
          </a:p>
        </p:txBody>
      </p:sp>
      <p:sp>
        <p:nvSpPr>
          <p:cNvPr id="15" name="Text Box 11">
            <a:extLst>
              <a:ext uri="{FF2B5EF4-FFF2-40B4-BE49-F238E27FC236}">
                <a16:creationId xmlns:a16="http://schemas.microsoft.com/office/drawing/2014/main" id="{1F2D9073-B822-0D42-8255-DABDA3AD50AC}"/>
              </a:ext>
            </a:extLst>
          </p:cNvPr>
          <p:cNvSpPr txBox="1">
            <a:spLocks noChangeArrowheads="1"/>
          </p:cNvSpPr>
          <p:nvPr/>
        </p:nvSpPr>
        <p:spPr bwMode="auto">
          <a:xfrm>
            <a:off x="2743200" y="5105400"/>
            <a:ext cx="1828800" cy="457200"/>
          </a:xfrm>
          <a:prstGeom prst="rect">
            <a:avLst/>
          </a:prstGeom>
          <a:noFill/>
          <a:ln>
            <a:noFill/>
          </a:ln>
          <a:extLst>
            <a:ext uri="{909E8E84-426E-40dd-AFC4-6F175D3DCCD1}"/>
            <a:ext uri="{91240B29-F687-4f45-9708-019B960494DF}"/>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37931725" indent="-37474525">
              <a:defRPr sz="1200">
                <a:solidFill>
                  <a:schemeClr val="tx1"/>
                </a:solidFill>
                <a:latin typeface="Times New Roman" charset="0"/>
                <a:ea typeface="ＭＳ Ｐゴシック" charset="0"/>
              </a:defRPr>
            </a:lvl2pPr>
            <a:lvl3pPr>
              <a:defRPr sz="1200">
                <a:solidFill>
                  <a:schemeClr val="tx1"/>
                </a:solidFill>
                <a:latin typeface="Times New Roman" charset="0"/>
                <a:ea typeface="ＭＳ Ｐゴシック" charset="0"/>
              </a:defRPr>
            </a:lvl3pPr>
            <a:lvl4pPr>
              <a:defRPr sz="1200">
                <a:solidFill>
                  <a:schemeClr val="tx1"/>
                </a:solidFill>
                <a:latin typeface="Times New Roman" charset="0"/>
                <a:ea typeface="ＭＳ Ｐゴシック" charset="0"/>
              </a:defRPr>
            </a:lvl4pPr>
            <a:lvl5pPr>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spcBef>
                <a:spcPct val="50000"/>
              </a:spcBef>
              <a:defRPr/>
            </a:pPr>
            <a:r>
              <a:rPr lang="it-IT" sz="2400" b="1" dirty="0">
                <a:latin typeface="+mn-lt"/>
              </a:rPr>
              <a:t>1000 t=2</a:t>
            </a:r>
          </a:p>
        </p:txBody>
      </p:sp>
      <p:sp>
        <p:nvSpPr>
          <p:cNvPr id="16" name="Text Box 12">
            <a:extLst>
              <a:ext uri="{FF2B5EF4-FFF2-40B4-BE49-F238E27FC236}">
                <a16:creationId xmlns:a16="http://schemas.microsoft.com/office/drawing/2014/main" id="{FC56E4C3-3AF3-1B4F-BB37-EFF758585752}"/>
              </a:ext>
            </a:extLst>
          </p:cNvPr>
          <p:cNvSpPr txBox="1">
            <a:spLocks noChangeArrowheads="1"/>
          </p:cNvSpPr>
          <p:nvPr/>
        </p:nvSpPr>
        <p:spPr bwMode="auto">
          <a:xfrm>
            <a:off x="533400" y="5867400"/>
            <a:ext cx="2057400" cy="457200"/>
          </a:xfrm>
          <a:prstGeom prst="rect">
            <a:avLst/>
          </a:prstGeom>
          <a:noFill/>
          <a:ln>
            <a:noFill/>
          </a:ln>
          <a:extLst>
            <a:ext uri="{909E8E84-426E-40dd-AFC4-6F175D3DCCD1}"/>
            <a:ext uri="{91240B29-F687-4f45-9708-019B960494DF}"/>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37931725" indent="-37474525">
              <a:defRPr sz="1200">
                <a:solidFill>
                  <a:schemeClr val="tx1"/>
                </a:solidFill>
                <a:latin typeface="Times New Roman" charset="0"/>
                <a:ea typeface="ＭＳ Ｐゴシック" charset="0"/>
              </a:defRPr>
            </a:lvl2pPr>
            <a:lvl3pPr>
              <a:defRPr sz="1200">
                <a:solidFill>
                  <a:schemeClr val="tx1"/>
                </a:solidFill>
                <a:latin typeface="Times New Roman" charset="0"/>
                <a:ea typeface="ＭＳ Ｐゴシック" charset="0"/>
              </a:defRPr>
            </a:lvl3pPr>
            <a:lvl4pPr>
              <a:defRPr sz="1200">
                <a:solidFill>
                  <a:schemeClr val="tx1"/>
                </a:solidFill>
                <a:latin typeface="Times New Roman" charset="0"/>
                <a:ea typeface="ＭＳ Ｐゴシック" charset="0"/>
              </a:defRPr>
            </a:lvl4pPr>
            <a:lvl5pPr>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it-IT" sz="2400" b="1">
                <a:latin typeface="+mn-lt"/>
              </a:rPr>
              <a:t> </a:t>
            </a:r>
            <a:r>
              <a:rPr lang="it-IT" sz="2400" b="1">
                <a:solidFill>
                  <a:srgbClr val="FF3300"/>
                </a:solidFill>
                <a:latin typeface="+mn-lt"/>
              </a:rPr>
              <a:t>t=4    700</a:t>
            </a:r>
          </a:p>
        </p:txBody>
      </p:sp>
      <p:sp>
        <p:nvSpPr>
          <p:cNvPr id="17" name="Text Box 13">
            <a:extLst>
              <a:ext uri="{FF2B5EF4-FFF2-40B4-BE49-F238E27FC236}">
                <a16:creationId xmlns:a16="http://schemas.microsoft.com/office/drawing/2014/main" id="{E8E8993B-1BB0-ED4F-8B74-59C2B88658FD}"/>
              </a:ext>
            </a:extLst>
          </p:cNvPr>
          <p:cNvSpPr txBox="1">
            <a:spLocks noChangeArrowheads="1"/>
          </p:cNvSpPr>
          <p:nvPr/>
        </p:nvSpPr>
        <p:spPr bwMode="auto">
          <a:xfrm>
            <a:off x="609600" y="4876800"/>
            <a:ext cx="1981200" cy="457200"/>
          </a:xfrm>
          <a:prstGeom prst="rect">
            <a:avLst/>
          </a:prstGeom>
          <a:noFill/>
          <a:ln>
            <a:noFill/>
          </a:ln>
          <a:extLst>
            <a:ext uri="{909E8E84-426E-40dd-AFC4-6F175D3DCCD1}"/>
            <a:ext uri="{91240B29-F687-4f45-9708-019B960494DF}"/>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37931725" indent="-37474525">
              <a:defRPr sz="1200">
                <a:solidFill>
                  <a:schemeClr val="tx1"/>
                </a:solidFill>
                <a:latin typeface="Times New Roman" charset="0"/>
                <a:ea typeface="ＭＳ Ｐゴシック" charset="0"/>
              </a:defRPr>
            </a:lvl2pPr>
            <a:lvl3pPr>
              <a:defRPr sz="1200">
                <a:solidFill>
                  <a:schemeClr val="tx1"/>
                </a:solidFill>
                <a:latin typeface="Times New Roman" charset="0"/>
                <a:ea typeface="ＭＳ Ｐゴシック" charset="0"/>
              </a:defRPr>
            </a:lvl3pPr>
            <a:lvl4pPr>
              <a:defRPr sz="1200">
                <a:solidFill>
                  <a:schemeClr val="tx1"/>
                </a:solidFill>
                <a:latin typeface="Times New Roman" charset="0"/>
                <a:ea typeface="ＭＳ Ｐゴシック" charset="0"/>
              </a:defRPr>
            </a:lvl4pPr>
            <a:lvl5pPr>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it-IT" sz="2400" b="1" dirty="0">
                <a:solidFill>
                  <a:srgbClr val="FF3300"/>
                </a:solidFill>
                <a:latin typeface="+mn-lt"/>
              </a:rPr>
              <a:t>t=1    600</a:t>
            </a:r>
          </a:p>
        </p:txBody>
      </p:sp>
      <p:sp>
        <p:nvSpPr>
          <p:cNvPr id="18" name="Text Box 14">
            <a:extLst>
              <a:ext uri="{FF2B5EF4-FFF2-40B4-BE49-F238E27FC236}">
                <a16:creationId xmlns:a16="http://schemas.microsoft.com/office/drawing/2014/main" id="{31622E30-2E46-1642-9F52-94D2A9F5DD06}"/>
              </a:ext>
            </a:extLst>
          </p:cNvPr>
          <p:cNvSpPr txBox="1">
            <a:spLocks noChangeArrowheads="1"/>
          </p:cNvSpPr>
          <p:nvPr/>
        </p:nvSpPr>
        <p:spPr bwMode="auto">
          <a:xfrm>
            <a:off x="2789238" y="6208713"/>
            <a:ext cx="2971800" cy="460375"/>
          </a:xfrm>
          <a:prstGeom prst="rect">
            <a:avLst/>
          </a:prstGeom>
          <a:noFill/>
          <a:ln>
            <a:noFill/>
          </a:ln>
          <a:extLst>
            <a:ext uri="{909E8E84-426E-40dd-AFC4-6F175D3DCCD1}"/>
            <a:ext uri="{91240B29-F687-4f45-9708-019B960494DF}"/>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37931725" indent="-37474525">
              <a:defRPr sz="1200">
                <a:solidFill>
                  <a:schemeClr val="tx1"/>
                </a:solidFill>
                <a:latin typeface="Times New Roman" charset="0"/>
                <a:ea typeface="ＭＳ Ｐゴシック" charset="0"/>
              </a:defRPr>
            </a:lvl2pPr>
            <a:lvl3pPr>
              <a:defRPr sz="1200">
                <a:solidFill>
                  <a:schemeClr val="tx1"/>
                </a:solidFill>
                <a:latin typeface="Times New Roman" charset="0"/>
                <a:ea typeface="ＭＳ Ｐゴシック" charset="0"/>
              </a:defRPr>
            </a:lvl3pPr>
            <a:lvl4pPr>
              <a:defRPr sz="1200">
                <a:solidFill>
                  <a:schemeClr val="tx1"/>
                </a:solidFill>
                <a:latin typeface="Times New Roman" charset="0"/>
                <a:ea typeface="ＭＳ Ｐゴシック" charset="0"/>
              </a:defRPr>
            </a:lvl4pPr>
            <a:lvl5pPr>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it-IT" sz="2400" b="1" dirty="0">
                <a:solidFill>
                  <a:srgbClr val="000099"/>
                </a:solidFill>
                <a:latin typeface="+mn-lt"/>
              </a:rPr>
              <a:t>1100 </a:t>
            </a:r>
            <a:r>
              <a:rPr lang="it-IT" sz="2400" b="1" dirty="0" err="1">
                <a:solidFill>
                  <a:srgbClr val="000099"/>
                </a:solidFill>
                <a:latin typeface="+mn-lt"/>
              </a:rPr>
              <a:t>Recall</a:t>
            </a:r>
            <a:endParaRPr lang="it-IT" sz="2400" b="1" dirty="0">
              <a:solidFill>
                <a:srgbClr val="000099"/>
              </a:solidFill>
              <a:latin typeface="+mn-lt"/>
            </a:endParaRPr>
          </a:p>
        </p:txBody>
      </p:sp>
      <p:sp>
        <p:nvSpPr>
          <p:cNvPr id="19" name="Text Box 15">
            <a:extLst>
              <a:ext uri="{FF2B5EF4-FFF2-40B4-BE49-F238E27FC236}">
                <a16:creationId xmlns:a16="http://schemas.microsoft.com/office/drawing/2014/main" id="{22E6855E-4C48-A048-A337-05F31B47097B}"/>
              </a:ext>
            </a:extLst>
          </p:cNvPr>
          <p:cNvSpPr txBox="1">
            <a:spLocks noChangeArrowheads="1"/>
          </p:cNvSpPr>
          <p:nvPr/>
        </p:nvSpPr>
        <p:spPr bwMode="auto">
          <a:xfrm>
            <a:off x="5791200" y="4800600"/>
            <a:ext cx="2362200" cy="457200"/>
          </a:xfrm>
          <a:prstGeom prst="rect">
            <a:avLst/>
          </a:prstGeom>
          <a:noFill/>
          <a:ln>
            <a:noFill/>
          </a:ln>
          <a:extLst>
            <a:ext uri="{909E8E84-426E-40dd-AFC4-6F175D3DCCD1}"/>
            <a:ext uri="{91240B29-F687-4f45-9708-019B960494DF}"/>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37931725" indent="-37474525">
              <a:defRPr sz="1200">
                <a:solidFill>
                  <a:schemeClr val="tx1"/>
                </a:solidFill>
                <a:latin typeface="Times New Roman" charset="0"/>
                <a:ea typeface="ＭＳ Ｐゴシック" charset="0"/>
              </a:defRPr>
            </a:lvl2pPr>
            <a:lvl3pPr>
              <a:defRPr sz="1200">
                <a:solidFill>
                  <a:schemeClr val="tx1"/>
                </a:solidFill>
                <a:latin typeface="Times New Roman" charset="0"/>
                <a:ea typeface="ＭＳ Ｐゴシック" charset="0"/>
              </a:defRPr>
            </a:lvl3pPr>
            <a:lvl4pPr>
              <a:defRPr sz="1200">
                <a:solidFill>
                  <a:schemeClr val="tx1"/>
                </a:solidFill>
                <a:latin typeface="Times New Roman" charset="0"/>
                <a:ea typeface="ＭＳ Ｐゴシック" charset="0"/>
              </a:defRPr>
            </a:lvl4pPr>
            <a:lvl5pPr>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spcBef>
                <a:spcPct val="50000"/>
              </a:spcBef>
              <a:defRPr/>
            </a:pPr>
            <a:r>
              <a:rPr lang="it-IT" sz="2400" b="1" dirty="0">
                <a:latin typeface="+mn-lt"/>
              </a:rPr>
              <a:t>B alance</a:t>
            </a:r>
            <a:r>
              <a:rPr lang="it-IT" sz="2600" b="1" baseline="-25000" dirty="0">
                <a:latin typeface="+mn-lt"/>
              </a:rPr>
              <a:t>1</a:t>
            </a:r>
            <a:r>
              <a:rPr lang="it-IT" sz="2400" b="1" dirty="0">
                <a:latin typeface="+mn-lt"/>
              </a:rPr>
              <a:t> = 3400</a:t>
            </a:r>
          </a:p>
        </p:txBody>
      </p:sp>
      <p:sp>
        <p:nvSpPr>
          <p:cNvPr id="20" name="Text Box 16">
            <a:extLst>
              <a:ext uri="{FF2B5EF4-FFF2-40B4-BE49-F238E27FC236}">
                <a16:creationId xmlns:a16="http://schemas.microsoft.com/office/drawing/2014/main" id="{7B2EF043-E7DE-2249-8703-A6A7EC90EA40}"/>
              </a:ext>
            </a:extLst>
          </p:cNvPr>
          <p:cNvSpPr txBox="1">
            <a:spLocks noChangeArrowheads="1"/>
          </p:cNvSpPr>
          <p:nvPr/>
        </p:nvSpPr>
        <p:spPr bwMode="auto">
          <a:xfrm>
            <a:off x="5791200" y="5105400"/>
            <a:ext cx="2362200" cy="457200"/>
          </a:xfrm>
          <a:prstGeom prst="rect">
            <a:avLst/>
          </a:prstGeom>
          <a:noFill/>
          <a:ln>
            <a:noFill/>
          </a:ln>
          <a:extLst>
            <a:ext uri="{909E8E84-426E-40dd-AFC4-6F175D3DCCD1}"/>
            <a:ext uri="{91240B29-F687-4f45-9708-019B960494DF}"/>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37931725" indent="-37474525">
              <a:defRPr sz="1200">
                <a:solidFill>
                  <a:schemeClr val="tx1"/>
                </a:solidFill>
                <a:latin typeface="Times New Roman" charset="0"/>
                <a:ea typeface="ＭＳ Ｐゴシック" charset="0"/>
              </a:defRPr>
            </a:lvl2pPr>
            <a:lvl3pPr>
              <a:defRPr sz="1200">
                <a:solidFill>
                  <a:schemeClr val="tx1"/>
                </a:solidFill>
                <a:latin typeface="Times New Roman" charset="0"/>
                <a:ea typeface="ＭＳ Ｐゴシック" charset="0"/>
              </a:defRPr>
            </a:lvl3pPr>
            <a:lvl4pPr>
              <a:defRPr sz="1200">
                <a:solidFill>
                  <a:schemeClr val="tx1"/>
                </a:solidFill>
                <a:latin typeface="Times New Roman" charset="0"/>
                <a:ea typeface="ＭＳ Ｐゴシック" charset="0"/>
              </a:defRPr>
            </a:lvl4pPr>
            <a:lvl5pPr>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it-IT" sz="2400" b="1" dirty="0">
                <a:latin typeface="+mn-lt"/>
              </a:rPr>
              <a:t>Balance</a:t>
            </a:r>
            <a:r>
              <a:rPr lang="it-IT" sz="2600" b="1" baseline="-25000" dirty="0">
                <a:latin typeface="+mn-lt"/>
              </a:rPr>
              <a:t>2</a:t>
            </a:r>
            <a:r>
              <a:rPr lang="it-IT" sz="2400" b="1" dirty="0">
                <a:latin typeface="+mn-lt"/>
              </a:rPr>
              <a:t> = 4400</a:t>
            </a:r>
          </a:p>
        </p:txBody>
      </p:sp>
      <p:sp>
        <p:nvSpPr>
          <p:cNvPr id="21" name="Text Box 17">
            <a:extLst>
              <a:ext uri="{FF2B5EF4-FFF2-40B4-BE49-F238E27FC236}">
                <a16:creationId xmlns:a16="http://schemas.microsoft.com/office/drawing/2014/main" id="{E3ABC980-F854-714F-BB79-B923DBAED751}"/>
              </a:ext>
            </a:extLst>
          </p:cNvPr>
          <p:cNvSpPr txBox="1">
            <a:spLocks noChangeArrowheads="1"/>
          </p:cNvSpPr>
          <p:nvPr/>
        </p:nvSpPr>
        <p:spPr bwMode="auto">
          <a:xfrm>
            <a:off x="5791200" y="5486400"/>
            <a:ext cx="2362200" cy="457200"/>
          </a:xfrm>
          <a:prstGeom prst="rect">
            <a:avLst/>
          </a:prstGeom>
          <a:noFill/>
          <a:ln>
            <a:noFill/>
          </a:ln>
          <a:extLst>
            <a:ext uri="{909E8E84-426E-40dd-AFC4-6F175D3DCCD1}"/>
            <a:ext uri="{91240B29-F687-4f45-9708-019B960494DF}"/>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37931725" indent="-37474525">
              <a:defRPr sz="1200">
                <a:solidFill>
                  <a:schemeClr val="tx1"/>
                </a:solidFill>
                <a:latin typeface="Times New Roman" charset="0"/>
                <a:ea typeface="ＭＳ Ｐゴシック" charset="0"/>
              </a:defRPr>
            </a:lvl2pPr>
            <a:lvl3pPr>
              <a:defRPr sz="1200">
                <a:solidFill>
                  <a:schemeClr val="tx1"/>
                </a:solidFill>
                <a:latin typeface="Times New Roman" charset="0"/>
                <a:ea typeface="ＭＳ Ｐゴシック" charset="0"/>
              </a:defRPr>
            </a:lvl3pPr>
            <a:lvl4pPr>
              <a:defRPr sz="1200">
                <a:solidFill>
                  <a:schemeClr val="tx1"/>
                </a:solidFill>
                <a:latin typeface="Times New Roman" charset="0"/>
                <a:ea typeface="ＭＳ Ｐゴシック" charset="0"/>
              </a:defRPr>
            </a:lvl4pPr>
            <a:lvl5pPr>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spcBef>
                <a:spcPct val="50000"/>
              </a:spcBef>
              <a:defRPr/>
            </a:pPr>
            <a:r>
              <a:rPr lang="it-IT" sz="2400" b="1" dirty="0">
                <a:latin typeface="+mn-lt"/>
              </a:rPr>
              <a:t>Balance</a:t>
            </a:r>
            <a:r>
              <a:rPr lang="it-IT" sz="2600" b="1" baseline="-25000" dirty="0">
                <a:latin typeface="+mn-lt"/>
              </a:rPr>
              <a:t>3</a:t>
            </a:r>
            <a:r>
              <a:rPr lang="it-IT" sz="2400" b="1" dirty="0">
                <a:latin typeface="+mn-lt"/>
              </a:rPr>
              <a:t> = 3600</a:t>
            </a:r>
          </a:p>
        </p:txBody>
      </p:sp>
      <p:sp>
        <p:nvSpPr>
          <p:cNvPr id="22" name="Text Box 18">
            <a:extLst>
              <a:ext uri="{FF2B5EF4-FFF2-40B4-BE49-F238E27FC236}">
                <a16:creationId xmlns:a16="http://schemas.microsoft.com/office/drawing/2014/main" id="{2CB440DF-5E5B-0940-932B-9BE1A061DD26}"/>
              </a:ext>
            </a:extLst>
          </p:cNvPr>
          <p:cNvSpPr txBox="1">
            <a:spLocks noChangeArrowheads="1"/>
          </p:cNvSpPr>
          <p:nvPr/>
        </p:nvSpPr>
        <p:spPr bwMode="auto">
          <a:xfrm>
            <a:off x="5867400" y="5867400"/>
            <a:ext cx="2362200" cy="457200"/>
          </a:xfrm>
          <a:prstGeom prst="rect">
            <a:avLst/>
          </a:prstGeom>
          <a:noFill/>
          <a:ln>
            <a:noFill/>
          </a:ln>
          <a:extLst>
            <a:ext uri="{909E8E84-426E-40dd-AFC4-6F175D3DCCD1}"/>
            <a:ext uri="{91240B29-F687-4f45-9708-019B960494DF}"/>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37931725" indent="-37474525">
              <a:defRPr sz="1200">
                <a:solidFill>
                  <a:schemeClr val="tx1"/>
                </a:solidFill>
                <a:latin typeface="Times New Roman" charset="0"/>
                <a:ea typeface="ＭＳ Ｐゴシック" charset="0"/>
              </a:defRPr>
            </a:lvl2pPr>
            <a:lvl3pPr>
              <a:defRPr sz="1200">
                <a:solidFill>
                  <a:schemeClr val="tx1"/>
                </a:solidFill>
                <a:latin typeface="Times New Roman" charset="0"/>
                <a:ea typeface="ＭＳ Ｐゴシック" charset="0"/>
              </a:defRPr>
            </a:lvl3pPr>
            <a:lvl4pPr>
              <a:defRPr sz="1200">
                <a:solidFill>
                  <a:schemeClr val="tx1"/>
                </a:solidFill>
                <a:latin typeface="Times New Roman" charset="0"/>
                <a:ea typeface="ＭＳ Ｐゴシック" charset="0"/>
              </a:defRPr>
            </a:lvl4pPr>
            <a:lvl5pPr>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it-IT" sz="2400" b="1" dirty="0">
                <a:latin typeface="+mn-lt"/>
              </a:rPr>
              <a:t>Balance</a:t>
            </a:r>
            <a:r>
              <a:rPr lang="it-IT" sz="2600" b="1" baseline="-25000" dirty="0">
                <a:latin typeface="+mn-lt"/>
              </a:rPr>
              <a:t>4</a:t>
            </a:r>
            <a:r>
              <a:rPr lang="it-IT" sz="2400" b="1" dirty="0">
                <a:latin typeface="+mn-lt"/>
              </a:rPr>
              <a:t> = 2900</a:t>
            </a:r>
          </a:p>
        </p:txBody>
      </p:sp>
      <p:sp>
        <p:nvSpPr>
          <p:cNvPr id="23" name="Text Box 19">
            <a:extLst>
              <a:ext uri="{FF2B5EF4-FFF2-40B4-BE49-F238E27FC236}">
                <a16:creationId xmlns:a16="http://schemas.microsoft.com/office/drawing/2014/main" id="{B342DD99-ED5A-DE4D-9AE9-26660F1CE3B6}"/>
              </a:ext>
            </a:extLst>
          </p:cNvPr>
          <p:cNvSpPr txBox="1">
            <a:spLocks noChangeArrowheads="1"/>
          </p:cNvSpPr>
          <p:nvPr/>
        </p:nvSpPr>
        <p:spPr bwMode="auto">
          <a:xfrm>
            <a:off x="609600" y="5486400"/>
            <a:ext cx="2133600" cy="457200"/>
          </a:xfrm>
          <a:prstGeom prst="rect">
            <a:avLst/>
          </a:prstGeom>
          <a:noFill/>
          <a:ln>
            <a:noFill/>
          </a:ln>
          <a:extLst>
            <a:ext uri="{909E8E84-426E-40dd-AFC4-6F175D3DCCD1}"/>
            <a:ext uri="{91240B29-F687-4f45-9708-019B960494DF}"/>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37931725" indent="-37474525">
              <a:defRPr sz="1200">
                <a:solidFill>
                  <a:schemeClr val="tx1"/>
                </a:solidFill>
                <a:latin typeface="Times New Roman" charset="0"/>
                <a:ea typeface="ＭＳ Ｐゴシック" charset="0"/>
              </a:defRPr>
            </a:lvl2pPr>
            <a:lvl3pPr>
              <a:defRPr sz="1200">
                <a:solidFill>
                  <a:schemeClr val="tx1"/>
                </a:solidFill>
                <a:latin typeface="Times New Roman" charset="0"/>
                <a:ea typeface="ＭＳ Ｐゴシック" charset="0"/>
              </a:defRPr>
            </a:lvl3pPr>
            <a:lvl4pPr>
              <a:defRPr sz="1200">
                <a:solidFill>
                  <a:schemeClr val="tx1"/>
                </a:solidFill>
                <a:latin typeface="Times New Roman" charset="0"/>
                <a:ea typeface="ＭＳ Ｐゴシック" charset="0"/>
              </a:defRPr>
            </a:lvl4pPr>
            <a:lvl5pPr>
              <a:defRPr sz="1200">
                <a:solidFill>
                  <a:schemeClr val="tx1"/>
                </a:solidFill>
                <a:latin typeface="Times New Roman" charset="0"/>
                <a:ea typeface="ＭＳ Ｐゴシック" charset="0"/>
              </a:defRPr>
            </a:lvl5pPr>
            <a:lvl6pPr marL="457200" eaLnBrk="0" fontAlgn="base" hangingPunct="0">
              <a:spcBef>
                <a:spcPct val="0"/>
              </a:spcBef>
              <a:spcAft>
                <a:spcPct val="0"/>
              </a:spcAft>
              <a:defRPr sz="1200">
                <a:solidFill>
                  <a:schemeClr val="tx1"/>
                </a:solidFill>
                <a:latin typeface="Times New Roman" charset="0"/>
                <a:ea typeface="ＭＳ Ｐゴシック" charset="0"/>
              </a:defRPr>
            </a:lvl6pPr>
            <a:lvl7pPr marL="914400" eaLnBrk="0" fontAlgn="base" hangingPunct="0">
              <a:spcBef>
                <a:spcPct val="0"/>
              </a:spcBef>
              <a:spcAft>
                <a:spcPct val="0"/>
              </a:spcAft>
              <a:defRPr sz="1200">
                <a:solidFill>
                  <a:schemeClr val="tx1"/>
                </a:solidFill>
                <a:latin typeface="Times New Roman" charset="0"/>
                <a:ea typeface="ＭＳ Ｐゴシック" charset="0"/>
              </a:defRPr>
            </a:lvl7pPr>
            <a:lvl8pPr marL="1371600" eaLnBrk="0" fontAlgn="base" hangingPunct="0">
              <a:spcBef>
                <a:spcPct val="0"/>
              </a:spcBef>
              <a:spcAft>
                <a:spcPct val="0"/>
              </a:spcAft>
              <a:defRPr sz="1200">
                <a:solidFill>
                  <a:schemeClr val="tx1"/>
                </a:solidFill>
                <a:latin typeface="Times New Roman" charset="0"/>
                <a:ea typeface="ＭＳ Ｐゴシック" charset="0"/>
              </a:defRPr>
            </a:lvl8pPr>
            <a:lvl9pPr marL="18288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it-IT" sz="2400" b="1">
                <a:solidFill>
                  <a:srgbClr val="FF3300"/>
                </a:solidFill>
                <a:latin typeface="+mn-lt"/>
              </a:rPr>
              <a:t>t=3    800</a:t>
            </a:r>
          </a:p>
        </p:txBody>
      </p:sp>
      <p:sp>
        <p:nvSpPr>
          <p:cNvPr id="24" name="Line 20">
            <a:extLst>
              <a:ext uri="{FF2B5EF4-FFF2-40B4-BE49-F238E27FC236}">
                <a16:creationId xmlns:a16="http://schemas.microsoft.com/office/drawing/2014/main" id="{C9B2750F-F82F-734C-A12E-C4F28DBD05F3}"/>
              </a:ext>
            </a:extLst>
          </p:cNvPr>
          <p:cNvSpPr>
            <a:spLocks noChangeShapeType="1"/>
          </p:cNvSpPr>
          <p:nvPr/>
        </p:nvSpPr>
        <p:spPr bwMode="auto">
          <a:xfrm>
            <a:off x="2438400" y="5105400"/>
            <a:ext cx="3276600" cy="0"/>
          </a:xfrm>
          <a:prstGeom prst="line">
            <a:avLst/>
          </a:prstGeom>
          <a:noFill/>
          <a:ln w="9525">
            <a:solidFill>
              <a:schemeClr val="tx1"/>
            </a:solidFill>
            <a:round/>
            <a:headEnd/>
            <a:tailEnd type="triangle" w="med" len="med"/>
          </a:ln>
          <a:extLst>
            <a:ext uri="{909E8E84-426E-40dd-AFC4-6F175D3DCCD1}"/>
          </a:extLst>
        </p:spPr>
        <p:txBody>
          <a:bodyPr/>
          <a:lstStyle/>
          <a:p>
            <a:pPr>
              <a:defRPr/>
            </a:pPr>
            <a:endParaRPr lang="it-IT">
              <a:latin typeface="+mn-lt"/>
              <a:ea typeface="ＭＳ Ｐゴシック" charset="0"/>
              <a:cs typeface="ＭＳ Ｐゴシック" charset="0"/>
            </a:endParaRPr>
          </a:p>
        </p:txBody>
      </p:sp>
      <p:sp>
        <p:nvSpPr>
          <p:cNvPr id="25" name="Line 21">
            <a:extLst>
              <a:ext uri="{FF2B5EF4-FFF2-40B4-BE49-F238E27FC236}">
                <a16:creationId xmlns:a16="http://schemas.microsoft.com/office/drawing/2014/main" id="{99807879-EFEA-1144-B9A1-A5781525B740}"/>
              </a:ext>
            </a:extLst>
          </p:cNvPr>
          <p:cNvSpPr>
            <a:spLocks noChangeShapeType="1"/>
          </p:cNvSpPr>
          <p:nvPr/>
        </p:nvSpPr>
        <p:spPr bwMode="auto">
          <a:xfrm>
            <a:off x="4343400" y="5334000"/>
            <a:ext cx="1371600" cy="0"/>
          </a:xfrm>
          <a:prstGeom prst="line">
            <a:avLst/>
          </a:prstGeom>
          <a:noFill/>
          <a:ln w="9525">
            <a:solidFill>
              <a:schemeClr val="tx1"/>
            </a:solidFill>
            <a:round/>
            <a:headEnd/>
            <a:tailEnd type="triangle" w="med" len="med"/>
          </a:ln>
          <a:extLst>
            <a:ext uri="{909E8E84-426E-40dd-AFC4-6F175D3DCCD1}"/>
          </a:extLst>
        </p:spPr>
        <p:txBody>
          <a:bodyPr/>
          <a:lstStyle/>
          <a:p>
            <a:pPr>
              <a:defRPr/>
            </a:pPr>
            <a:endParaRPr lang="it-IT">
              <a:latin typeface="+mn-lt"/>
              <a:ea typeface="ＭＳ Ｐゴシック" charset="0"/>
              <a:cs typeface="ＭＳ Ｐゴシック" charset="0"/>
            </a:endParaRPr>
          </a:p>
        </p:txBody>
      </p:sp>
      <p:sp>
        <p:nvSpPr>
          <p:cNvPr id="26" name="Line 22">
            <a:extLst>
              <a:ext uri="{FF2B5EF4-FFF2-40B4-BE49-F238E27FC236}">
                <a16:creationId xmlns:a16="http://schemas.microsoft.com/office/drawing/2014/main" id="{965CC615-5CE1-1842-B36F-D6F31DD0AF7B}"/>
              </a:ext>
            </a:extLst>
          </p:cNvPr>
          <p:cNvSpPr>
            <a:spLocks noChangeShapeType="1"/>
          </p:cNvSpPr>
          <p:nvPr/>
        </p:nvSpPr>
        <p:spPr bwMode="auto">
          <a:xfrm>
            <a:off x="2362200" y="5715000"/>
            <a:ext cx="3352800" cy="0"/>
          </a:xfrm>
          <a:prstGeom prst="line">
            <a:avLst/>
          </a:prstGeom>
          <a:noFill/>
          <a:ln w="9525">
            <a:solidFill>
              <a:schemeClr val="tx1"/>
            </a:solidFill>
            <a:round/>
            <a:headEnd/>
            <a:tailEnd type="triangle" w="med" len="med"/>
          </a:ln>
          <a:extLst>
            <a:ext uri="{909E8E84-426E-40dd-AFC4-6F175D3DCCD1}"/>
          </a:extLst>
        </p:spPr>
        <p:txBody>
          <a:bodyPr/>
          <a:lstStyle/>
          <a:p>
            <a:pPr>
              <a:defRPr/>
            </a:pPr>
            <a:endParaRPr lang="it-IT">
              <a:latin typeface="+mn-lt"/>
              <a:ea typeface="ＭＳ Ｐゴシック" charset="0"/>
              <a:cs typeface="ＭＳ Ｐゴシック" charset="0"/>
            </a:endParaRPr>
          </a:p>
        </p:txBody>
      </p:sp>
      <p:sp>
        <p:nvSpPr>
          <p:cNvPr id="27" name="Line 23">
            <a:extLst>
              <a:ext uri="{FF2B5EF4-FFF2-40B4-BE49-F238E27FC236}">
                <a16:creationId xmlns:a16="http://schemas.microsoft.com/office/drawing/2014/main" id="{3B2117FD-A6A1-2343-B151-C50D2121936C}"/>
              </a:ext>
            </a:extLst>
          </p:cNvPr>
          <p:cNvSpPr>
            <a:spLocks noChangeShapeType="1"/>
          </p:cNvSpPr>
          <p:nvPr/>
        </p:nvSpPr>
        <p:spPr bwMode="auto">
          <a:xfrm>
            <a:off x="2362200" y="6096000"/>
            <a:ext cx="3352800" cy="0"/>
          </a:xfrm>
          <a:prstGeom prst="line">
            <a:avLst/>
          </a:prstGeom>
          <a:noFill/>
          <a:ln w="9525">
            <a:solidFill>
              <a:schemeClr val="tx1"/>
            </a:solidFill>
            <a:round/>
            <a:headEnd/>
            <a:tailEnd type="triangle" w="med" len="med"/>
          </a:ln>
          <a:extLst>
            <a:ext uri="{909E8E84-426E-40dd-AFC4-6F175D3DCCD1}"/>
          </a:extLst>
        </p:spPr>
        <p:txBody>
          <a:bodyPr/>
          <a:lstStyle/>
          <a:p>
            <a:pPr>
              <a:defRPr/>
            </a:pPr>
            <a:endParaRPr lang="it-IT">
              <a:latin typeface="+mn-lt"/>
              <a:ea typeface="ＭＳ Ｐゴシック" charset="0"/>
              <a:cs typeface="ＭＳ Ｐゴシック"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5083B9E5-E5EA-43E2-AC92-1C370763B452}" type="slidenum">
              <a:rPr lang="en-US" altLang="it-IT" sz="1400" smtClean="0">
                <a:solidFill>
                  <a:schemeClr val="tx1"/>
                </a:solidFill>
                <a:latin typeface="Times New Roman" panose="02020603050405020304" pitchFamily="18" charset="0"/>
              </a:rPr>
              <a:pPr>
                <a:spcBef>
                  <a:spcPct val="0"/>
                </a:spcBef>
                <a:buClrTx/>
                <a:buSzTx/>
                <a:buFontTx/>
                <a:buNone/>
              </a:pPr>
              <a:t>27</a:t>
            </a:fld>
            <a:endParaRPr lang="en-US" altLang="it-IT" sz="1400" smtClean="0">
              <a:solidFill>
                <a:schemeClr val="tx1"/>
              </a:solidFill>
              <a:latin typeface="Times New Roman" panose="02020603050405020304" pitchFamily="18" charset="0"/>
            </a:endParaRPr>
          </a:p>
        </p:txBody>
      </p:sp>
      <p:sp>
        <p:nvSpPr>
          <p:cNvPr id="57346" name="Titolo 1"/>
          <p:cNvSpPr>
            <a:spLocks noGrp="1"/>
          </p:cNvSpPr>
          <p:nvPr>
            <p:ph type="title" idx="4294967295"/>
          </p:nvPr>
        </p:nvSpPr>
        <p:spPr>
          <a:xfrm>
            <a:off x="3171825" y="171450"/>
            <a:ext cx="5972175" cy="792163"/>
          </a:xfrm>
        </p:spPr>
        <p:txBody>
          <a:bodyPr/>
          <a:lstStyle/>
          <a:p>
            <a:r>
              <a:rPr lang="it-IT" altLang="it-IT" smtClean="0">
                <a:ea typeface="ＭＳ Ｐゴシック" panose="020B0600070205080204" pitchFamily="34" charset="-128"/>
              </a:rPr>
              <a:t>Currency Future</a:t>
            </a:r>
          </a:p>
        </p:txBody>
      </p:sp>
      <p:sp>
        <p:nvSpPr>
          <p:cNvPr id="5" name="Segnaposto contenuto 3">
            <a:extLst>
              <a:ext uri="{FF2B5EF4-FFF2-40B4-BE49-F238E27FC236}">
                <a16:creationId xmlns:a16="http://schemas.microsoft.com/office/drawing/2014/main" id="{F4F0E09C-1671-A948-B8C6-F0D44CB07E56}"/>
              </a:ext>
            </a:extLst>
          </p:cNvPr>
          <p:cNvSpPr>
            <a:spLocks noGrp="1"/>
          </p:cNvSpPr>
          <p:nvPr>
            <p:ph idx="4294967295"/>
          </p:nvPr>
        </p:nvSpPr>
        <p:spPr>
          <a:xfrm>
            <a:off x="0" y="1320800"/>
            <a:ext cx="8042275" cy="5327650"/>
          </a:xfrm>
        </p:spPr>
        <p:txBody>
          <a:bodyPr>
            <a:normAutofit lnSpcReduction="10000"/>
          </a:bodyPr>
          <a:lstStyle/>
          <a:p>
            <a:pPr marL="0" indent="0">
              <a:buFont typeface="Symbol" pitchFamily="2" charset="2"/>
              <a:buNone/>
              <a:defRPr/>
            </a:pPr>
            <a:r>
              <a:rPr lang="en-GB" sz="2600"/>
              <a:t>The underlying activity is the </a:t>
            </a:r>
            <a:r>
              <a:rPr lang="en-GB" sz="2600" b="1"/>
              <a:t>foreign currency</a:t>
            </a:r>
          </a:p>
          <a:p>
            <a:pPr marL="0" indent="0">
              <a:buFont typeface="Symbol" pitchFamily="2" charset="2"/>
              <a:buNone/>
              <a:defRPr/>
            </a:pPr>
            <a:r>
              <a:rPr lang="en-GB" sz="2600"/>
              <a:t>– the denomination is the standardized quantity of foreign currency  (e.g. $50.000)</a:t>
            </a:r>
          </a:p>
          <a:p>
            <a:pPr marL="0" indent="0">
              <a:buFont typeface="Symbol" pitchFamily="2" charset="2"/>
              <a:buNone/>
              <a:defRPr/>
            </a:pPr>
            <a:r>
              <a:rPr lang="en-GB" sz="2600"/>
              <a:t>– the quotation is the forward price of the foreign currency.</a:t>
            </a:r>
          </a:p>
          <a:p>
            <a:pPr lvl="1">
              <a:buFont typeface="Wingdings" pitchFamily="2" charset="2"/>
              <a:buChar char="Ø"/>
              <a:defRPr/>
            </a:pPr>
            <a:endParaRPr lang="en-GB" sz="2600"/>
          </a:p>
          <a:p>
            <a:pPr marL="0" indent="0">
              <a:buFont typeface="Symbol" pitchFamily="2" charset="2"/>
              <a:buNone/>
              <a:defRPr/>
            </a:pPr>
            <a:r>
              <a:rPr lang="en-GB" sz="2600" b="1"/>
              <a:t>To decide the position we need to know:</a:t>
            </a:r>
          </a:p>
          <a:p>
            <a:pPr marL="514350" indent="-514350">
              <a:buFont typeface="+mj-lt"/>
              <a:buAutoNum type="arabicPeriod"/>
              <a:defRPr/>
            </a:pPr>
            <a:r>
              <a:rPr lang="en-GB" sz="2600"/>
              <a:t>What is the variation feared by the subscriber?</a:t>
            </a:r>
          </a:p>
          <a:p>
            <a:pPr marL="514350" indent="-514350">
              <a:buFont typeface="+mj-lt"/>
              <a:buAutoNum type="arabicPeriod"/>
              <a:defRPr/>
            </a:pPr>
            <a:r>
              <a:rPr lang="en-GB" sz="2600"/>
              <a:t>How is the Q? Is it like the exchange rate or opposite?</a:t>
            </a:r>
          </a:p>
          <a:p>
            <a:pPr marL="514350" indent="-514350">
              <a:buFont typeface="+mj-lt"/>
              <a:buAutoNum type="arabicPeriod"/>
              <a:defRPr/>
            </a:pPr>
            <a:r>
              <a:rPr lang="en-GB" sz="2600"/>
              <a:t>What is the relationship between the VF and Q? Direct or indirect?</a:t>
            </a:r>
          </a:p>
        </p:txBody>
      </p:sp>
      <p:sp>
        <p:nvSpPr>
          <p:cNvPr id="2" name="Freccia giù 1">
            <a:extLst>
              <a:ext uri="{FF2B5EF4-FFF2-40B4-BE49-F238E27FC236}">
                <a16:creationId xmlns:a16="http://schemas.microsoft.com/office/drawing/2014/main" id="{A826A7BE-6464-694B-8C48-036800844D44}"/>
              </a:ext>
            </a:extLst>
          </p:cNvPr>
          <p:cNvSpPr/>
          <p:nvPr/>
        </p:nvSpPr>
        <p:spPr>
          <a:xfrm>
            <a:off x="4356100" y="3284538"/>
            <a:ext cx="576263" cy="5762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DF17B320-3623-4BC1-A675-2949E3DA4795}" type="slidenum">
              <a:rPr lang="it-IT" altLang="it-IT" sz="1400" smtClean="0">
                <a:solidFill>
                  <a:schemeClr val="tx1"/>
                </a:solidFill>
                <a:latin typeface="Arial" panose="020B0604020202020204" pitchFamily="34" charset="0"/>
              </a:rPr>
              <a:pPr>
                <a:spcBef>
                  <a:spcPct val="0"/>
                </a:spcBef>
                <a:buClrTx/>
                <a:buSzTx/>
                <a:buFontTx/>
                <a:buNone/>
              </a:pPr>
              <a:t>28</a:t>
            </a:fld>
            <a:endParaRPr lang="it-IT" altLang="it-IT" sz="1400" smtClean="0">
              <a:solidFill>
                <a:schemeClr val="tx1"/>
              </a:solidFill>
              <a:latin typeface="Arial" panose="020B0604020202020204" pitchFamily="34" charset="0"/>
            </a:endParaRPr>
          </a:p>
        </p:txBody>
      </p:sp>
      <p:sp>
        <p:nvSpPr>
          <p:cNvPr id="87041" name="Segnaposto contenuto 2">
            <a:extLst>
              <a:ext uri="{FF2B5EF4-FFF2-40B4-BE49-F238E27FC236}">
                <a16:creationId xmlns:a16="http://schemas.microsoft.com/office/drawing/2014/main" id="{B2C09215-B0F7-F544-ADF7-3AA41CEAB58C}"/>
              </a:ext>
            </a:extLst>
          </p:cNvPr>
          <p:cNvSpPr>
            <a:spLocks noGrp="1"/>
          </p:cNvSpPr>
          <p:nvPr>
            <p:ph idx="4294967295"/>
          </p:nvPr>
        </p:nvSpPr>
        <p:spPr>
          <a:xfrm>
            <a:off x="0" y="1773238"/>
            <a:ext cx="8002588" cy="4476750"/>
          </a:xfrm>
        </p:spPr>
        <p:txBody>
          <a:bodyPr>
            <a:normAutofit lnSpcReduction="10000"/>
          </a:bodyPr>
          <a:lstStyle/>
          <a:p>
            <a:pPr marL="0" indent="0">
              <a:buFont typeface="Symbol" pitchFamily="2" charset="2"/>
              <a:buNone/>
              <a:defRPr/>
            </a:pPr>
            <a:r>
              <a:rPr lang="en-GB" sz="2800"/>
              <a:t>An Italian exporter is owed a $50,000 debt by US customers,</a:t>
            </a:r>
          </a:p>
          <a:p>
            <a:pPr marL="0" indent="0">
              <a:buFont typeface="Symbol" pitchFamily="2" charset="2"/>
              <a:buNone/>
              <a:defRPr/>
            </a:pPr>
            <a:r>
              <a:rPr lang="en-GB" sz="2800"/>
              <a:t>and wishes to cover itself with a future having the following</a:t>
            </a:r>
          </a:p>
          <a:p>
            <a:pPr>
              <a:buFont typeface="Symbol" pitchFamily="2" charset="2"/>
              <a:buChar char=""/>
              <a:defRPr/>
            </a:pPr>
            <a:r>
              <a:rPr lang="en-GB" sz="2800"/>
              <a:t>characteristics:</a:t>
            </a:r>
          </a:p>
          <a:p>
            <a:pPr>
              <a:buFont typeface="Symbol" pitchFamily="2" charset="2"/>
              <a:buChar char=""/>
              <a:defRPr/>
            </a:pPr>
            <a:r>
              <a:rPr lang="en-GB" sz="2800" b="1"/>
              <a:t>T = $10,000</a:t>
            </a:r>
          </a:p>
          <a:p>
            <a:pPr>
              <a:buFont typeface="Symbol" pitchFamily="2" charset="2"/>
              <a:buChar char=""/>
              <a:defRPr/>
            </a:pPr>
            <a:r>
              <a:rPr lang="en-GB" sz="2800" b="1"/>
              <a:t>Q = $1.2 7</a:t>
            </a:r>
          </a:p>
          <a:p>
            <a:pPr>
              <a:buFont typeface="Wingdings" pitchFamily="2" charset="2"/>
              <a:buNone/>
              <a:defRPr/>
            </a:pPr>
            <a:endParaRPr lang="en-GB" altLang="it-IT" sz="2800" b="1">
              <a:solidFill>
                <a:srgbClr val="FF0000"/>
              </a:solidFill>
              <a:ea typeface="ＭＳ Ｐゴシック" panose="020B0600070205080204" pitchFamily="34" charset="-128"/>
              <a:sym typeface="Wingdings" pitchFamily="2" charset="2"/>
            </a:endParaRPr>
          </a:p>
          <a:p>
            <a:pPr algn="ctr">
              <a:buFont typeface="Wingdings" pitchFamily="2" charset="2"/>
              <a:buNone/>
              <a:defRPr/>
            </a:pPr>
            <a:r>
              <a:rPr lang="en-GB" altLang="it-IT" sz="2800" b="1" i="1">
                <a:solidFill>
                  <a:srgbClr val="FF0000"/>
                </a:solidFill>
                <a:ea typeface="ＭＳ Ｐゴシック" panose="020B0600070205080204" pitchFamily="34" charset="-128"/>
                <a:sym typeface="Wingdings" pitchFamily="2" charset="2"/>
              </a:rPr>
              <a:t>Which Position does he choose?</a:t>
            </a:r>
          </a:p>
          <a:p>
            <a:pPr>
              <a:buFont typeface="Wingdings" pitchFamily="2" charset="2"/>
              <a:buNone/>
              <a:defRPr/>
            </a:pPr>
            <a:endParaRPr lang="en-GB" altLang="it-IT" sz="2800" b="1">
              <a:solidFill>
                <a:srgbClr val="FF0000"/>
              </a:solidFill>
              <a:ea typeface="ＭＳ Ｐゴシック" panose="020B0600070205080204" pitchFamily="34" charset="-128"/>
              <a:sym typeface="Wingdings" pitchFamily="2" charset="2"/>
            </a:endParaRPr>
          </a:p>
          <a:p>
            <a:pPr>
              <a:buFont typeface="Symbol" pitchFamily="2" charset="2"/>
              <a:buChar char=""/>
              <a:defRPr/>
            </a:pPr>
            <a:endParaRPr lang="en-GB" altLang="it-IT" sz="2800">
              <a:ea typeface="ＭＳ Ｐゴシック" panose="020B0600070205080204" pitchFamily="34" charset="-128"/>
            </a:endParaRPr>
          </a:p>
        </p:txBody>
      </p:sp>
      <p:sp>
        <p:nvSpPr>
          <p:cNvPr id="2" name="CasellaDiTesto 1">
            <a:extLst>
              <a:ext uri="{FF2B5EF4-FFF2-40B4-BE49-F238E27FC236}">
                <a16:creationId xmlns:a16="http://schemas.microsoft.com/office/drawing/2014/main" id="{0954B3B6-0697-B549-980D-13A88C19DAA2}"/>
              </a:ext>
            </a:extLst>
          </p:cNvPr>
          <p:cNvSpPr txBox="1"/>
          <p:nvPr/>
        </p:nvSpPr>
        <p:spPr>
          <a:xfrm>
            <a:off x="5867400" y="260350"/>
            <a:ext cx="2592388" cy="769938"/>
          </a:xfrm>
          <a:prstGeom prst="rect">
            <a:avLst/>
          </a:prstGeom>
          <a:noFill/>
        </p:spPr>
        <p:txBody>
          <a:bodyPr>
            <a:spAutoFit/>
          </a:bodyPr>
          <a:lstStyle/>
          <a:p>
            <a:pPr>
              <a:defRPr/>
            </a:pPr>
            <a:r>
              <a:rPr lang="en-GB" sz="4400" dirty="0">
                <a:latin typeface="+mj-lt"/>
              </a:rPr>
              <a:t>Example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1092635-7463-4631-9F33-713914766E63}" type="slidenum">
              <a:rPr lang="it-IT" altLang="it-IT" smtClean="0">
                <a:solidFill>
                  <a:schemeClr val="tx2"/>
                </a:solidFill>
              </a:rPr>
              <a:pPr/>
              <a:t>29</a:t>
            </a:fld>
            <a:endParaRPr lang="it-IT" altLang="it-IT" smtClean="0">
              <a:solidFill>
                <a:schemeClr val="tx2"/>
              </a:solidFill>
            </a:endParaRPr>
          </a:p>
        </p:txBody>
      </p:sp>
      <p:sp>
        <p:nvSpPr>
          <p:cNvPr id="3" name="CasellaDiTesto 2">
            <a:extLst>
              <a:ext uri="{FF2B5EF4-FFF2-40B4-BE49-F238E27FC236}">
                <a16:creationId xmlns:a16="http://schemas.microsoft.com/office/drawing/2014/main" id="{8F602C95-8FE6-344A-BE53-0DFC927ABEAF}"/>
              </a:ext>
            </a:extLst>
          </p:cNvPr>
          <p:cNvSpPr txBox="1"/>
          <p:nvPr/>
        </p:nvSpPr>
        <p:spPr>
          <a:xfrm>
            <a:off x="250825" y="1628775"/>
            <a:ext cx="8642350" cy="5410200"/>
          </a:xfrm>
          <a:prstGeom prst="rect">
            <a:avLst/>
          </a:prstGeom>
          <a:noFill/>
        </p:spPr>
        <p:txBody>
          <a:bodyPr>
            <a:spAutoFit/>
          </a:bodyPr>
          <a:lstStyle/>
          <a:p>
            <a:pPr marL="514350" indent="-514350">
              <a:spcBef>
                <a:spcPct val="20000"/>
              </a:spcBef>
              <a:buClr>
                <a:schemeClr val="accent1"/>
              </a:buClr>
              <a:buSzPct val="100000"/>
              <a:buFont typeface="+mj-lt"/>
              <a:buAutoNum type="arabicPeriod"/>
              <a:defRPr/>
            </a:pPr>
            <a:r>
              <a:rPr lang="en-GB" sz="2600">
                <a:solidFill>
                  <a:schemeClr val="tx2"/>
                </a:solidFill>
                <a:latin typeface="+mn-lt"/>
                <a:ea typeface="ＭＳ Ｐゴシック" charset="0"/>
              </a:rPr>
              <a:t>The exporter fears an increase in the euro/dollar exchange; </a:t>
            </a:r>
          </a:p>
          <a:p>
            <a:pPr marL="514350" indent="-514350">
              <a:spcBef>
                <a:spcPct val="20000"/>
              </a:spcBef>
              <a:buClr>
                <a:schemeClr val="accent1"/>
              </a:buClr>
              <a:buSzPct val="100000"/>
              <a:buFont typeface="+mj-lt"/>
              <a:buAutoNum type="arabicPeriod"/>
              <a:defRPr/>
            </a:pPr>
            <a:r>
              <a:rPr lang="en-GB" sz="2600">
                <a:solidFill>
                  <a:schemeClr val="tx2"/>
                </a:solidFill>
                <a:latin typeface="+mn-lt"/>
                <a:ea typeface="ＭＳ Ｐゴシック" charset="0"/>
              </a:rPr>
              <a:t>The quotation is expressed as the exchange; </a:t>
            </a:r>
          </a:p>
          <a:p>
            <a:pPr marL="514350" indent="-514350">
              <a:spcBef>
                <a:spcPct val="20000"/>
              </a:spcBef>
              <a:buClr>
                <a:schemeClr val="accent1"/>
              </a:buClr>
              <a:buSzPct val="100000"/>
              <a:buFont typeface="+mj-lt"/>
              <a:buAutoNum type="arabicPeriod"/>
              <a:defRPr/>
            </a:pPr>
            <a:r>
              <a:rPr lang="en-GB" sz="2600">
                <a:solidFill>
                  <a:schemeClr val="tx2"/>
                </a:solidFill>
                <a:latin typeface="+mn-lt"/>
                <a:ea typeface="ＭＳ Ｐゴシック" charset="0"/>
              </a:rPr>
              <a:t>The exporter wagers precisely on the increase in Q.</a:t>
            </a:r>
          </a:p>
          <a:p>
            <a:pPr>
              <a:spcBef>
                <a:spcPct val="20000"/>
              </a:spcBef>
              <a:buClr>
                <a:schemeClr val="accent1"/>
              </a:buClr>
              <a:buSzPct val="100000"/>
              <a:defRPr/>
            </a:pPr>
            <a:r>
              <a:rPr lang="en-GB" sz="2600">
                <a:solidFill>
                  <a:schemeClr val="tx2"/>
                </a:solidFill>
                <a:latin typeface="+mn-lt"/>
                <a:ea typeface="ＭＳ Ｐゴシック" charset="0"/>
              </a:rPr>
              <a:t>We may calculate the number of futures </a:t>
            </a:r>
          </a:p>
          <a:p>
            <a:pPr algn="ctr">
              <a:spcBef>
                <a:spcPct val="20000"/>
              </a:spcBef>
              <a:buClr>
                <a:schemeClr val="accent1"/>
              </a:buClr>
              <a:buSzPct val="100000"/>
              <a:defRPr/>
            </a:pPr>
            <a:r>
              <a:rPr lang="en-GB" sz="2600" b="1">
                <a:solidFill>
                  <a:schemeClr val="tx2"/>
                </a:solidFill>
                <a:latin typeface="+mn-lt"/>
                <a:ea typeface="ＭＳ Ｐゴシック" charset="0"/>
              </a:rPr>
              <a:t>N=50,000/10,000 = 5</a:t>
            </a:r>
          </a:p>
          <a:p>
            <a:pPr marL="514350" indent="-514350">
              <a:spcBef>
                <a:spcPct val="20000"/>
              </a:spcBef>
              <a:buClr>
                <a:schemeClr val="accent1"/>
              </a:buClr>
              <a:buSzPct val="100000"/>
              <a:buFont typeface="+mj-lt"/>
              <a:buAutoNum type="arabicPeriod" startAt="4"/>
              <a:defRPr/>
            </a:pPr>
            <a:r>
              <a:rPr lang="en-GB" sz="2600">
                <a:solidFill>
                  <a:schemeClr val="tx2"/>
                </a:solidFill>
                <a:latin typeface="+mn-lt"/>
                <a:ea typeface="ＭＳ Ｐゴシック" charset="0"/>
              </a:rPr>
              <a:t>Let us use the proportion to calculate VF.</a:t>
            </a:r>
          </a:p>
          <a:p>
            <a:pPr algn="ctr">
              <a:spcBef>
                <a:spcPct val="20000"/>
              </a:spcBef>
              <a:buClr>
                <a:schemeClr val="accent1"/>
              </a:buClr>
              <a:buSzPct val="100000"/>
              <a:defRPr/>
            </a:pPr>
            <a:r>
              <a:rPr lang="en-GB" sz="2600" b="1">
                <a:solidFill>
                  <a:schemeClr val="tx2"/>
                </a:solidFill>
                <a:latin typeface="+mn-lt"/>
                <a:ea typeface="ＭＳ Ｐゴシック" charset="0"/>
              </a:rPr>
              <a:t>€1:$1.27=VF:VN.</a:t>
            </a:r>
          </a:p>
          <a:p>
            <a:pPr algn="ctr">
              <a:spcBef>
                <a:spcPct val="20000"/>
              </a:spcBef>
              <a:buClr>
                <a:schemeClr val="accent1"/>
              </a:buClr>
              <a:buSzPct val="100000"/>
              <a:defRPr/>
            </a:pPr>
            <a:r>
              <a:rPr lang="en-GB" sz="2600" b="1">
                <a:solidFill>
                  <a:schemeClr val="tx2"/>
                </a:solidFill>
                <a:latin typeface="+mn-lt"/>
                <a:ea typeface="ＭＳ Ｐゴシック" charset="0"/>
              </a:rPr>
              <a:t>VF = 50,000/1.27</a:t>
            </a:r>
          </a:p>
          <a:p>
            <a:pPr marL="514350" indent="-514350">
              <a:spcBef>
                <a:spcPct val="20000"/>
              </a:spcBef>
              <a:buClr>
                <a:schemeClr val="accent1"/>
              </a:buClr>
              <a:buSzPct val="100000"/>
              <a:buFont typeface="+mj-lt"/>
              <a:buAutoNum type="arabicPeriod" startAt="5"/>
              <a:defRPr/>
            </a:pPr>
            <a:r>
              <a:rPr lang="en-GB" sz="2600">
                <a:solidFill>
                  <a:schemeClr val="tx2"/>
                </a:solidFill>
                <a:latin typeface="+mn-lt"/>
                <a:ea typeface="ＭＳ Ｐゴシック" charset="0"/>
              </a:rPr>
              <a:t>increase in the quotation would entail a decrease of the VF short position</a:t>
            </a:r>
          </a:p>
          <a:p>
            <a:pPr>
              <a:defRPr/>
            </a:pPr>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9087E3B2-A9E5-46F4-81DA-8D65B2E6951D}" type="slidenum">
              <a:rPr lang="en-GB" altLang="it-IT" smtClean="0">
                <a:solidFill>
                  <a:schemeClr val="tx2"/>
                </a:solidFill>
              </a:rPr>
              <a:pPr/>
              <a:t>3</a:t>
            </a:fld>
            <a:endParaRPr lang="en-GB" altLang="it-IT" smtClean="0">
              <a:solidFill>
                <a:schemeClr val="tx2"/>
              </a:solidFill>
            </a:endParaRPr>
          </a:p>
        </p:txBody>
      </p:sp>
      <p:sp>
        <p:nvSpPr>
          <p:cNvPr id="60418" name="Rettangolo 2">
            <a:extLst>
              <a:ext uri="{FF2B5EF4-FFF2-40B4-BE49-F238E27FC236}">
                <a16:creationId xmlns:a16="http://schemas.microsoft.com/office/drawing/2014/main" id="{C0546BE5-0F5E-DD46-87C4-F9E8D4131C29}"/>
              </a:ext>
            </a:extLst>
          </p:cNvPr>
          <p:cNvSpPr>
            <a:spLocks noChangeArrowheads="1"/>
          </p:cNvSpPr>
          <p:nvPr/>
        </p:nvSpPr>
        <p:spPr bwMode="auto">
          <a:xfrm>
            <a:off x="376238" y="1196975"/>
            <a:ext cx="4776787" cy="4986338"/>
          </a:xfrm>
          <a:prstGeom prst="rect">
            <a:avLst/>
          </a:prstGeom>
          <a:noFill/>
          <a:ln w="9525">
            <a:solidFill>
              <a:srgbClr val="00206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lnSpc>
                <a:spcPct val="90000"/>
              </a:lnSpc>
              <a:spcBef>
                <a:spcPct val="20000"/>
              </a:spcBef>
              <a:buClr>
                <a:schemeClr val="accent1"/>
              </a:buClr>
              <a:buSzPct val="100000"/>
              <a:defRPr/>
            </a:pPr>
            <a:r>
              <a:rPr lang="en-GB" altLang="it-IT" sz="2800" u="sng" dirty="0">
                <a:solidFill>
                  <a:schemeClr val="tx2"/>
                </a:solidFill>
                <a:latin typeface="+mn-lt"/>
                <a:ea typeface="ＭＳ Ｐゴシック" charset="0"/>
              </a:rPr>
              <a:t>Macroeconomic factors</a:t>
            </a:r>
          </a:p>
          <a:p>
            <a:pPr marL="514350" indent="-514350" eaLnBrk="1" hangingPunct="1">
              <a:lnSpc>
                <a:spcPct val="90000"/>
              </a:lnSpc>
              <a:spcBef>
                <a:spcPct val="20000"/>
              </a:spcBef>
              <a:buClr>
                <a:schemeClr val="accent1"/>
              </a:buClr>
              <a:buSzPct val="100000"/>
              <a:buFont typeface="+mj-lt"/>
              <a:buAutoNum type="arabicPeriod"/>
              <a:defRPr/>
            </a:pPr>
            <a:r>
              <a:rPr lang="en-GB" altLang="it-IT" sz="2800" dirty="0">
                <a:solidFill>
                  <a:schemeClr val="tx2"/>
                </a:solidFill>
                <a:latin typeface="+mn-lt"/>
                <a:ea typeface="ＭＳ Ｐゴシック" charset="0"/>
              </a:rPr>
              <a:t>GDP</a:t>
            </a:r>
          </a:p>
          <a:p>
            <a:pPr marL="514350" indent="-514350" eaLnBrk="1" hangingPunct="1">
              <a:lnSpc>
                <a:spcPct val="90000"/>
              </a:lnSpc>
              <a:spcBef>
                <a:spcPct val="20000"/>
              </a:spcBef>
              <a:buClr>
                <a:schemeClr val="accent1"/>
              </a:buClr>
              <a:buSzPct val="100000"/>
              <a:buFont typeface="+mj-lt"/>
              <a:buAutoNum type="arabicPeriod"/>
              <a:defRPr/>
            </a:pPr>
            <a:r>
              <a:rPr lang="en-GB" altLang="it-IT" sz="2800" dirty="0">
                <a:solidFill>
                  <a:schemeClr val="tx2"/>
                </a:solidFill>
                <a:latin typeface="+mn-lt"/>
                <a:ea typeface="ＭＳ Ｐゴシック" charset="0"/>
              </a:rPr>
              <a:t> Pro-</a:t>
            </a:r>
            <a:r>
              <a:rPr lang="en-GB" altLang="it-IT" sz="2800" dirty="0" err="1">
                <a:solidFill>
                  <a:schemeClr val="tx2"/>
                </a:solidFill>
                <a:latin typeface="+mn-lt"/>
                <a:ea typeface="ＭＳ Ｐゴシック" charset="0"/>
              </a:rPr>
              <a:t>capite</a:t>
            </a:r>
            <a:r>
              <a:rPr lang="en-GB" altLang="it-IT" sz="2800" dirty="0">
                <a:solidFill>
                  <a:schemeClr val="tx2"/>
                </a:solidFill>
                <a:latin typeface="+mn-lt"/>
                <a:ea typeface="ＭＳ Ｐゴシック" charset="0"/>
              </a:rPr>
              <a:t> GDP</a:t>
            </a:r>
          </a:p>
          <a:p>
            <a:pPr marL="514350" indent="-514350" eaLnBrk="1" hangingPunct="1">
              <a:lnSpc>
                <a:spcPct val="90000"/>
              </a:lnSpc>
              <a:spcBef>
                <a:spcPct val="20000"/>
              </a:spcBef>
              <a:buClr>
                <a:schemeClr val="accent1"/>
              </a:buClr>
              <a:buSzPct val="100000"/>
              <a:buFont typeface="+mj-lt"/>
              <a:buAutoNum type="arabicPeriod"/>
              <a:defRPr/>
            </a:pPr>
            <a:r>
              <a:rPr lang="en-GB" altLang="it-IT" sz="2800" dirty="0">
                <a:solidFill>
                  <a:schemeClr val="tx2"/>
                </a:solidFill>
                <a:latin typeface="+mn-lt"/>
                <a:ea typeface="ＭＳ Ｐゴシック" charset="0"/>
              </a:rPr>
              <a:t>Unemployment rate</a:t>
            </a:r>
          </a:p>
          <a:p>
            <a:pPr marL="514350" indent="-514350" eaLnBrk="1" hangingPunct="1">
              <a:lnSpc>
                <a:spcPct val="90000"/>
              </a:lnSpc>
              <a:spcBef>
                <a:spcPct val="20000"/>
              </a:spcBef>
              <a:buClr>
                <a:schemeClr val="accent1"/>
              </a:buClr>
              <a:buSzPct val="100000"/>
              <a:buFont typeface="+mj-lt"/>
              <a:buAutoNum type="arabicPeriod"/>
              <a:defRPr/>
            </a:pPr>
            <a:r>
              <a:rPr lang="en-GB" altLang="it-IT" sz="2800" dirty="0">
                <a:solidFill>
                  <a:schemeClr val="tx2"/>
                </a:solidFill>
                <a:latin typeface="+mn-lt"/>
                <a:ea typeface="ＭＳ Ｐゴシック" charset="0"/>
              </a:rPr>
              <a:t>Inflation</a:t>
            </a:r>
          </a:p>
          <a:p>
            <a:pPr marL="514350" indent="-514350" eaLnBrk="1" hangingPunct="1">
              <a:lnSpc>
                <a:spcPct val="90000"/>
              </a:lnSpc>
              <a:spcBef>
                <a:spcPct val="20000"/>
              </a:spcBef>
              <a:buClr>
                <a:schemeClr val="accent1"/>
              </a:buClr>
              <a:buSzPct val="100000"/>
              <a:buFont typeface="+mj-lt"/>
              <a:buAutoNum type="arabicPeriod"/>
              <a:defRPr/>
            </a:pPr>
            <a:r>
              <a:rPr lang="en-GB" altLang="it-IT" sz="2800" dirty="0">
                <a:solidFill>
                  <a:schemeClr val="tx2"/>
                </a:solidFill>
                <a:latin typeface="+mn-lt"/>
                <a:ea typeface="ＭＳ Ｐゴシック" charset="0"/>
              </a:rPr>
              <a:t>State’s role</a:t>
            </a:r>
          </a:p>
          <a:p>
            <a:pPr marL="514350" indent="-514350" eaLnBrk="1" hangingPunct="1">
              <a:lnSpc>
                <a:spcPct val="90000"/>
              </a:lnSpc>
              <a:spcBef>
                <a:spcPct val="20000"/>
              </a:spcBef>
              <a:buClr>
                <a:schemeClr val="accent1"/>
              </a:buClr>
              <a:buSzPct val="100000"/>
              <a:buFont typeface="+mj-lt"/>
              <a:buAutoNum type="arabicPeriod"/>
              <a:defRPr/>
            </a:pPr>
            <a:r>
              <a:rPr lang="en-GB" altLang="it-IT" sz="2800" dirty="0">
                <a:solidFill>
                  <a:schemeClr val="tx2"/>
                </a:solidFill>
                <a:latin typeface="+mn-lt"/>
                <a:ea typeface="ＭＳ Ｐゴシック" charset="0"/>
              </a:rPr>
              <a:t>Laws facilitating or limiting entrance</a:t>
            </a:r>
          </a:p>
          <a:p>
            <a:pPr marL="514350" indent="-514350" eaLnBrk="1" hangingPunct="1">
              <a:lnSpc>
                <a:spcPct val="90000"/>
              </a:lnSpc>
              <a:spcBef>
                <a:spcPct val="20000"/>
              </a:spcBef>
              <a:buClr>
                <a:schemeClr val="accent1"/>
              </a:buClr>
              <a:buSzPct val="100000"/>
              <a:buFont typeface="+mj-lt"/>
              <a:buAutoNum type="arabicPeriod"/>
              <a:defRPr/>
            </a:pPr>
            <a:r>
              <a:rPr lang="en-GB" altLang="it-IT" sz="2800" dirty="0">
                <a:solidFill>
                  <a:schemeClr val="tx2"/>
                </a:solidFill>
                <a:latin typeface="+mn-lt"/>
                <a:ea typeface="ＭＳ Ｐゴシック" charset="0"/>
              </a:rPr>
              <a:t>Demographic data</a:t>
            </a:r>
            <a:endParaRPr lang="en-GB" altLang="it-IT" sz="2600" dirty="0">
              <a:solidFill>
                <a:schemeClr val="tx2"/>
              </a:solidFill>
              <a:latin typeface="+mn-lt"/>
              <a:ea typeface="ＭＳ Ｐゴシック" charset="0"/>
            </a:endParaRPr>
          </a:p>
          <a:p>
            <a:pPr lvl="1" indent="0" eaLnBrk="1" hangingPunct="1">
              <a:lnSpc>
                <a:spcPct val="90000"/>
              </a:lnSpc>
              <a:spcBef>
                <a:spcPct val="20000"/>
              </a:spcBef>
              <a:buClr>
                <a:schemeClr val="accent1"/>
              </a:buClr>
              <a:buSzPct val="100000"/>
              <a:defRPr/>
            </a:pPr>
            <a:r>
              <a:rPr lang="en-GB" altLang="it-IT" sz="2600" dirty="0">
                <a:solidFill>
                  <a:schemeClr val="tx2"/>
                </a:solidFill>
                <a:latin typeface="+mn-lt"/>
                <a:ea typeface="ＭＳ Ｐゴシック" charset="0"/>
              </a:rPr>
              <a:t>customers’ and workers’ profiles</a:t>
            </a:r>
          </a:p>
        </p:txBody>
      </p:sp>
      <p:sp>
        <p:nvSpPr>
          <p:cNvPr id="60419" name="CasellaDiTesto 3">
            <a:extLst>
              <a:ext uri="{FF2B5EF4-FFF2-40B4-BE49-F238E27FC236}">
                <a16:creationId xmlns:a16="http://schemas.microsoft.com/office/drawing/2014/main" id="{C2BD66DD-547C-E043-B3BF-0F1CC73BBED5}"/>
              </a:ext>
            </a:extLst>
          </p:cNvPr>
          <p:cNvSpPr txBox="1">
            <a:spLocks noChangeArrowheads="1"/>
          </p:cNvSpPr>
          <p:nvPr/>
        </p:nvSpPr>
        <p:spPr bwMode="auto">
          <a:xfrm>
            <a:off x="5724128" y="1755775"/>
            <a:ext cx="3265885" cy="3108543"/>
          </a:xfrm>
          <a:prstGeom prst="rect">
            <a:avLst/>
          </a:prstGeom>
          <a:noFill/>
          <a:ln w="9525">
            <a:solidFill>
              <a:srgbClr val="002060"/>
            </a:solidFill>
            <a:miter lim="800000"/>
            <a:headEnd/>
            <a:tailEnd/>
          </a:ln>
        </p:spPr>
        <p:txBody>
          <a:bodyPr wrap="square">
            <a:spAutoFit/>
          </a:bodyPr>
          <a:lstStyle>
            <a:lvl1pPr>
              <a:defRPr>
                <a:solidFill>
                  <a:schemeClr val="tx1"/>
                </a:solidFill>
                <a:latin typeface="Arial" panose="020B0604020202020204" pitchFamily="34" charset="0"/>
                <a:ea typeface="ＭＳ Ｐゴシック" panose="020B0600070205080204" pitchFamily="34" charset="-128"/>
              </a:defRPr>
            </a:lvl1pPr>
            <a:lvl2pPr>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lvl="1">
              <a:buClr>
                <a:schemeClr val="bg1"/>
              </a:buClr>
              <a:defRPr/>
            </a:pPr>
            <a:r>
              <a:rPr lang="en-GB" altLang="it-IT" sz="2800" u="sng" dirty="0">
                <a:solidFill>
                  <a:schemeClr val="tx2"/>
                </a:solidFill>
                <a:latin typeface="+mn-lt"/>
              </a:rPr>
              <a:t>Soft factors</a:t>
            </a:r>
          </a:p>
          <a:p>
            <a:pPr lvl="1" indent="-457200">
              <a:buClr>
                <a:schemeClr val="bg1"/>
              </a:buClr>
              <a:buFont typeface="Wingdings" pitchFamily="2" charset="2"/>
              <a:buChar char="Ø"/>
              <a:defRPr/>
            </a:pPr>
            <a:r>
              <a:rPr lang="en-GB" altLang="it-IT" sz="2800" dirty="0">
                <a:solidFill>
                  <a:schemeClr val="tx2"/>
                </a:solidFill>
                <a:latin typeface="+mn-lt"/>
              </a:rPr>
              <a:t>beliefs and values</a:t>
            </a:r>
          </a:p>
          <a:p>
            <a:pPr lvl="1" indent="-457200">
              <a:buClr>
                <a:schemeClr val="bg1"/>
              </a:buClr>
              <a:buFont typeface="Wingdings" pitchFamily="2" charset="2"/>
              <a:buChar char="Ø"/>
              <a:defRPr/>
            </a:pPr>
            <a:r>
              <a:rPr lang="en-GB" altLang="it-IT" sz="2800" dirty="0">
                <a:solidFill>
                  <a:schemeClr val="tx2"/>
                </a:solidFill>
                <a:latin typeface="+mn-lt"/>
              </a:rPr>
              <a:t>	work ethic</a:t>
            </a:r>
          </a:p>
          <a:p>
            <a:pPr lvl="1" indent="-457200">
              <a:buClr>
                <a:schemeClr val="bg1"/>
              </a:buClr>
              <a:buFont typeface="Wingdings" pitchFamily="2" charset="2"/>
              <a:buChar char="Ø"/>
              <a:defRPr/>
            </a:pPr>
            <a:r>
              <a:rPr lang="en-GB" altLang="it-IT" sz="2800" dirty="0">
                <a:solidFill>
                  <a:schemeClr val="tx2"/>
                </a:solidFill>
                <a:latin typeface="+mn-lt"/>
              </a:rPr>
              <a:t>	inclination to 	international 	cooperation</a:t>
            </a:r>
          </a:p>
        </p:txBody>
      </p:sp>
      <p:sp>
        <p:nvSpPr>
          <p:cNvPr id="2" name="CasellaDiTesto 1">
            <a:extLst>
              <a:ext uri="{FF2B5EF4-FFF2-40B4-BE49-F238E27FC236}">
                <a16:creationId xmlns:a16="http://schemas.microsoft.com/office/drawing/2014/main" id="{A898484B-852B-9649-99DA-F2A1B224DD6C}"/>
              </a:ext>
            </a:extLst>
          </p:cNvPr>
          <p:cNvSpPr txBox="1"/>
          <p:nvPr/>
        </p:nvSpPr>
        <p:spPr>
          <a:xfrm>
            <a:off x="376238" y="293985"/>
            <a:ext cx="3811588" cy="646112"/>
          </a:xfrm>
          <a:prstGeom prst="rect">
            <a:avLst/>
          </a:prstGeom>
          <a:noFill/>
        </p:spPr>
        <p:txBody>
          <a:bodyPr>
            <a:spAutoFit/>
          </a:bodyPr>
          <a:lstStyle/>
          <a:p>
            <a:pPr>
              <a:defRPr/>
            </a:pPr>
            <a:r>
              <a:rPr lang="en-GB" sz="3600" dirty="0">
                <a:latin typeface="+mj-lt"/>
              </a:rPr>
              <a:t>Analysis of what?</a:t>
            </a:r>
          </a:p>
        </p:txBody>
      </p:sp>
      <p:sp>
        <p:nvSpPr>
          <p:cNvPr id="3" name="Freccia circolare a destra 2">
            <a:extLst>
              <a:ext uri="{FF2B5EF4-FFF2-40B4-BE49-F238E27FC236}">
                <a16:creationId xmlns:a16="http://schemas.microsoft.com/office/drawing/2014/main" id="{0BB61AA0-CB0A-D346-A122-C13EB4424768}"/>
              </a:ext>
            </a:extLst>
          </p:cNvPr>
          <p:cNvSpPr/>
          <p:nvPr/>
        </p:nvSpPr>
        <p:spPr>
          <a:xfrm rot="20230724">
            <a:off x="769851" y="5386863"/>
            <a:ext cx="288925" cy="503238"/>
          </a:xfrm>
          <a:prstGeom prst="curv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chemeClr val="tx1"/>
              </a:solidFill>
            </a:endParaRPr>
          </a:p>
        </p:txBody>
      </p:sp>
      <p:sp>
        <p:nvSpPr>
          <p:cNvPr id="5" name="Freccia circolare a destra 4">
            <a:extLst>
              <a:ext uri="{FF2B5EF4-FFF2-40B4-BE49-F238E27FC236}">
                <a16:creationId xmlns:a16="http://schemas.microsoft.com/office/drawing/2014/main" id="{B422F22A-00D4-FC40-BC81-6631FDDF0A29}"/>
              </a:ext>
            </a:extLst>
          </p:cNvPr>
          <p:cNvSpPr/>
          <p:nvPr/>
        </p:nvSpPr>
        <p:spPr>
          <a:xfrm rot="19797081">
            <a:off x="6105525" y="2924175"/>
            <a:ext cx="504825" cy="936625"/>
          </a:xfrm>
          <a:prstGeom prst="curv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
        <p:nvSpPr>
          <p:cNvPr id="6" name="Freccia bidirezionale orizzontale 5">
            <a:extLst>
              <a:ext uri="{FF2B5EF4-FFF2-40B4-BE49-F238E27FC236}">
                <a16:creationId xmlns:a16="http://schemas.microsoft.com/office/drawing/2014/main" id="{54458328-977C-5E44-8573-19266991D50C}"/>
              </a:ext>
            </a:extLst>
          </p:cNvPr>
          <p:cNvSpPr/>
          <p:nvPr/>
        </p:nvSpPr>
        <p:spPr>
          <a:xfrm>
            <a:off x="4786313" y="2330450"/>
            <a:ext cx="1368425" cy="531813"/>
          </a:xfrm>
          <a:prstGeom prst="left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egnaposto numero diapositiva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4C5614C4-EC6B-4049-ABBE-75BB9FFE7AA7}" type="slidenum">
              <a:rPr lang="en-US" altLang="it-IT" sz="1400" smtClean="0">
                <a:solidFill>
                  <a:schemeClr val="tx1"/>
                </a:solidFill>
                <a:latin typeface="Times New Roman" panose="02020603050405020304" pitchFamily="18" charset="0"/>
              </a:rPr>
              <a:pPr>
                <a:spcBef>
                  <a:spcPct val="0"/>
                </a:spcBef>
                <a:buClrTx/>
                <a:buSzTx/>
                <a:buFontTx/>
                <a:buNone/>
              </a:pPr>
              <a:t>30</a:t>
            </a:fld>
            <a:endParaRPr lang="en-US" altLang="it-IT" sz="1400" smtClean="0">
              <a:solidFill>
                <a:schemeClr val="tx1"/>
              </a:solidFill>
              <a:latin typeface="Times New Roman" panose="02020603050405020304" pitchFamily="18" charset="0"/>
            </a:endParaRPr>
          </a:p>
        </p:txBody>
      </p:sp>
      <p:sp>
        <p:nvSpPr>
          <p:cNvPr id="59394" name="Titolo 2"/>
          <p:cNvSpPr>
            <a:spLocks noGrp="1"/>
          </p:cNvSpPr>
          <p:nvPr>
            <p:ph type="title" idx="4294967295"/>
          </p:nvPr>
        </p:nvSpPr>
        <p:spPr>
          <a:xfrm>
            <a:off x="4214813" y="260350"/>
            <a:ext cx="4929187" cy="865188"/>
          </a:xfrm>
        </p:spPr>
        <p:txBody>
          <a:bodyPr/>
          <a:lstStyle/>
          <a:p>
            <a:r>
              <a:rPr lang="it-IT" altLang="it-IT" smtClean="0">
                <a:ea typeface="ＭＳ Ｐゴシック" panose="020B0600070205080204" pitchFamily="34" charset="-128"/>
              </a:rPr>
              <a:t>Option</a:t>
            </a:r>
          </a:p>
        </p:txBody>
      </p:sp>
      <p:sp>
        <p:nvSpPr>
          <p:cNvPr id="94210" name="Segnaposto contenuto 3">
            <a:extLst>
              <a:ext uri="{FF2B5EF4-FFF2-40B4-BE49-F238E27FC236}">
                <a16:creationId xmlns:a16="http://schemas.microsoft.com/office/drawing/2014/main" id="{3B94602C-EA9E-E34E-93FE-6679D8F7C792}"/>
              </a:ext>
            </a:extLst>
          </p:cNvPr>
          <p:cNvSpPr>
            <a:spLocks noGrp="1"/>
          </p:cNvSpPr>
          <p:nvPr>
            <p:ph idx="4294967295"/>
          </p:nvPr>
        </p:nvSpPr>
        <p:spPr>
          <a:xfrm>
            <a:off x="0" y="1557338"/>
            <a:ext cx="8569325" cy="5543550"/>
          </a:xfrm>
        </p:spPr>
        <p:txBody>
          <a:bodyPr>
            <a:normAutofit lnSpcReduction="10000"/>
          </a:bodyPr>
          <a:lstStyle/>
          <a:p>
            <a:pPr marL="0" indent="0">
              <a:buFont typeface="Symbol" pitchFamily="2" charset="2"/>
              <a:buNone/>
              <a:defRPr/>
            </a:pPr>
            <a:r>
              <a:rPr lang="en-GB" sz="2600" b="1" dirty="0"/>
              <a:t>Options are contracts with which the right (not obligation) is taken on to purchase (call) or sell (put) a certain quantity of underlying activity (currency or commodities) at a pre-established price or by a pre-established deadline</a:t>
            </a:r>
          </a:p>
          <a:p>
            <a:pPr marL="0" indent="0">
              <a:buFont typeface="Symbol" pitchFamily="2" charset="2"/>
              <a:buNone/>
              <a:defRPr/>
            </a:pPr>
            <a:endParaRPr lang="en-GB" sz="2600" b="1" dirty="0"/>
          </a:p>
          <a:p>
            <a:pPr>
              <a:buFont typeface="Wingdings" pitchFamily="2" charset="2"/>
              <a:buChar char="Ø"/>
              <a:defRPr/>
            </a:pPr>
            <a:r>
              <a:rPr lang="en-GB" sz="2600" dirty="0"/>
              <a:t>There are American and European Options</a:t>
            </a:r>
          </a:p>
          <a:p>
            <a:pPr>
              <a:buFont typeface="Wingdings" pitchFamily="2" charset="2"/>
              <a:buChar char="Ø"/>
              <a:defRPr/>
            </a:pPr>
            <a:r>
              <a:rPr lang="en-GB" sz="2600" dirty="0"/>
              <a:t>They can be standardised or over the counter (OTC)</a:t>
            </a:r>
          </a:p>
          <a:p>
            <a:pPr>
              <a:buFont typeface="Wingdings" pitchFamily="2" charset="2"/>
              <a:buChar char="Ø"/>
              <a:defRPr/>
            </a:pPr>
            <a:r>
              <a:rPr lang="en-GB" sz="2600" dirty="0"/>
              <a:t>The can be classified as:</a:t>
            </a:r>
          </a:p>
          <a:p>
            <a:pPr lvl="1">
              <a:buFont typeface="Courier New" panose="02070309020205020404" pitchFamily="49" charset="0"/>
              <a:buChar char="o"/>
              <a:defRPr/>
            </a:pPr>
            <a:r>
              <a:rPr lang="en-GB" sz="2600" dirty="0"/>
              <a:t>in the money</a:t>
            </a:r>
          </a:p>
          <a:p>
            <a:pPr lvl="1">
              <a:buFont typeface="Courier New" panose="02070309020205020404" pitchFamily="49" charset="0"/>
              <a:buChar char="o"/>
              <a:defRPr/>
            </a:pPr>
            <a:r>
              <a:rPr lang="en-GB" sz="2600" dirty="0"/>
              <a:t>at the money</a:t>
            </a:r>
          </a:p>
          <a:p>
            <a:pPr lvl="1">
              <a:buFont typeface="Courier New" panose="02070309020205020404" pitchFamily="49" charset="0"/>
              <a:buChar char="o"/>
              <a:defRPr/>
            </a:pPr>
            <a:r>
              <a:rPr lang="en-GB" sz="2600" dirty="0"/>
              <a:t>out of the money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egnaposto numero diapositiva 1"/>
          <p:cNvSpPr txBox="1">
            <a:spLocks/>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lgn="r" eaLnBrk="1" hangingPunct="1">
              <a:spcBef>
                <a:spcPct val="0"/>
              </a:spcBef>
              <a:buClrTx/>
              <a:buSzTx/>
              <a:buFontTx/>
              <a:buNone/>
            </a:pPr>
            <a:fld id="{77C71A2C-A652-4FB7-95D1-5AB91839BA83}" type="slidenum">
              <a:rPr lang="en-US" altLang="it-IT" sz="1400">
                <a:solidFill>
                  <a:schemeClr val="tx1"/>
                </a:solidFill>
                <a:latin typeface="Times New Roman" panose="02020603050405020304" pitchFamily="18" charset="0"/>
              </a:rPr>
              <a:pPr algn="r" eaLnBrk="1" hangingPunct="1">
                <a:spcBef>
                  <a:spcPct val="0"/>
                </a:spcBef>
                <a:buClrTx/>
                <a:buSzTx/>
                <a:buFontTx/>
                <a:buNone/>
              </a:pPr>
              <a:t>31</a:t>
            </a:fld>
            <a:endParaRPr lang="en-US" altLang="it-IT" sz="1400">
              <a:solidFill>
                <a:schemeClr val="tx1"/>
              </a:solidFill>
              <a:latin typeface="Times New Roman" panose="02020603050405020304" pitchFamily="18" charset="0"/>
            </a:endParaRPr>
          </a:p>
        </p:txBody>
      </p:sp>
      <p:sp>
        <p:nvSpPr>
          <p:cNvPr id="60418" name="Segnaposto numero diapositiva 3"/>
          <p:cNvSpPr txBox="1">
            <a:spLocks/>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lgn="r" eaLnBrk="1" hangingPunct="1">
              <a:spcBef>
                <a:spcPct val="0"/>
              </a:spcBef>
              <a:buClrTx/>
              <a:buSzTx/>
              <a:buFontTx/>
              <a:buNone/>
            </a:pPr>
            <a:fld id="{9125AB3D-DE45-4430-B94C-D68B6C5624E3}" type="slidenum">
              <a:rPr lang="en-US" altLang="it-IT" sz="1400">
                <a:solidFill>
                  <a:schemeClr val="tx1"/>
                </a:solidFill>
                <a:latin typeface="Times New Roman" panose="02020603050405020304" pitchFamily="18" charset="0"/>
              </a:rPr>
              <a:pPr algn="r" eaLnBrk="1" hangingPunct="1">
                <a:spcBef>
                  <a:spcPct val="0"/>
                </a:spcBef>
                <a:buClrTx/>
                <a:buSzTx/>
                <a:buFontTx/>
                <a:buNone/>
              </a:pPr>
              <a:t>31</a:t>
            </a:fld>
            <a:endParaRPr lang="en-US" altLang="it-IT" sz="1400">
              <a:solidFill>
                <a:schemeClr val="tx1"/>
              </a:solidFill>
              <a:latin typeface="Times New Roman" panose="02020603050405020304" pitchFamily="18" charset="0"/>
            </a:endParaRPr>
          </a:p>
        </p:txBody>
      </p:sp>
      <p:sp>
        <p:nvSpPr>
          <p:cNvPr id="82947" name="Text Box 2">
            <a:extLst>
              <a:ext uri="{FF2B5EF4-FFF2-40B4-BE49-F238E27FC236}">
                <a16:creationId xmlns:a16="http://schemas.microsoft.com/office/drawing/2014/main" id="{F2877F41-5DE1-3945-8EDE-C0DE5E5EE322}"/>
              </a:ext>
            </a:extLst>
          </p:cNvPr>
          <p:cNvSpPr txBox="1">
            <a:spLocks noChangeArrowheads="1"/>
          </p:cNvSpPr>
          <p:nvPr/>
        </p:nvSpPr>
        <p:spPr bwMode="auto">
          <a:xfrm>
            <a:off x="293688" y="1547813"/>
            <a:ext cx="8610600" cy="521335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indent="1905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273050" indent="-273050">
              <a:spcBef>
                <a:spcPct val="20000"/>
              </a:spcBef>
              <a:buClr>
                <a:schemeClr val="accent1"/>
              </a:buClr>
              <a:buSzPct val="100000"/>
              <a:buFont typeface="Wingdings" pitchFamily="2" charset="2"/>
              <a:buChar char="Ø"/>
              <a:defRPr/>
            </a:pPr>
            <a:r>
              <a:rPr lang="en-GB" sz="2600" b="1">
                <a:solidFill>
                  <a:schemeClr val="tx2"/>
                </a:solidFill>
                <a:latin typeface="+mn-lt"/>
                <a:ea typeface="ＭＳ Ｐゴシック" charset="0"/>
              </a:rPr>
              <a:t>Strike price (X): </a:t>
            </a:r>
            <a:r>
              <a:rPr lang="en-GB" sz="2600">
                <a:solidFill>
                  <a:schemeClr val="tx2"/>
                </a:solidFill>
                <a:latin typeface="+mn-lt"/>
                <a:ea typeface="ＭＳ Ｐゴシック" charset="0"/>
              </a:rPr>
              <a:t>It’s the pre-established (forward) price at which the subscriber of the call (put) may buy (sell) the underlying activity;</a:t>
            </a:r>
          </a:p>
          <a:p>
            <a:pPr marL="273050" indent="-273050">
              <a:spcBef>
                <a:spcPct val="20000"/>
              </a:spcBef>
              <a:buClr>
                <a:schemeClr val="accent1"/>
              </a:buClr>
              <a:buSzPct val="100000"/>
              <a:buFont typeface="Wingdings" pitchFamily="2" charset="2"/>
              <a:buChar char="Ø"/>
              <a:defRPr/>
            </a:pPr>
            <a:r>
              <a:rPr lang="en-GB" sz="2600" b="1">
                <a:solidFill>
                  <a:schemeClr val="tx2"/>
                </a:solidFill>
                <a:latin typeface="+mn-lt"/>
                <a:ea typeface="ＭＳ Ｐゴシック" charset="0"/>
              </a:rPr>
              <a:t>Premium (Vo): I</a:t>
            </a:r>
            <a:r>
              <a:rPr lang="en-GB" sz="2600">
                <a:solidFill>
                  <a:schemeClr val="tx2"/>
                </a:solidFill>
                <a:latin typeface="+mn-lt"/>
                <a:ea typeface="ＭＳ Ｐゴシック" charset="0"/>
              </a:rPr>
              <a:t>t’s the price at which the subscriber may subscribe the option and is always owed by the operator when the contract is signed. It expresses the value of the option.</a:t>
            </a:r>
          </a:p>
          <a:p>
            <a:pPr marL="273050" indent="-273050">
              <a:spcBef>
                <a:spcPct val="20000"/>
              </a:spcBef>
              <a:buClr>
                <a:schemeClr val="accent1"/>
              </a:buClr>
              <a:buSzPct val="100000"/>
              <a:buFont typeface="Wingdings" pitchFamily="2" charset="2"/>
              <a:buChar char="Ø"/>
              <a:defRPr/>
            </a:pPr>
            <a:r>
              <a:rPr lang="en-GB" sz="2600" b="1">
                <a:solidFill>
                  <a:schemeClr val="tx2"/>
                </a:solidFill>
                <a:latin typeface="+mn-lt"/>
                <a:ea typeface="ＭＳ Ｐゴシック" charset="0"/>
              </a:rPr>
              <a:t>In the call option</a:t>
            </a:r>
            <a:r>
              <a:rPr lang="en-GB" sz="2600">
                <a:solidFill>
                  <a:schemeClr val="tx2"/>
                </a:solidFill>
                <a:latin typeface="+mn-lt"/>
                <a:ea typeface="ＭＳ Ｐゴシック" charset="0"/>
              </a:rPr>
              <a:t>, the maximum loss is the Premium, while the convenience depends on the difference </a:t>
            </a:r>
            <a:r>
              <a:rPr lang="en-GB" sz="2600" b="1">
                <a:solidFill>
                  <a:schemeClr val="tx2"/>
                </a:solidFill>
                <a:latin typeface="+mn-lt"/>
                <a:ea typeface="ＭＳ Ｐゴシック" charset="0"/>
              </a:rPr>
              <a:t>St-X</a:t>
            </a:r>
          </a:p>
          <a:p>
            <a:pPr marL="273050" indent="-273050">
              <a:spcBef>
                <a:spcPct val="20000"/>
              </a:spcBef>
              <a:buClr>
                <a:schemeClr val="accent1"/>
              </a:buClr>
              <a:buSzPct val="100000"/>
              <a:buFont typeface="Wingdings" pitchFamily="2" charset="2"/>
              <a:buChar char="Ø"/>
              <a:defRPr/>
            </a:pPr>
            <a:endParaRPr lang="en-GB" sz="2600">
              <a:solidFill>
                <a:schemeClr val="tx2"/>
              </a:solidFill>
              <a:latin typeface="+mn-lt"/>
              <a:ea typeface="ＭＳ Ｐゴシック" charset="0"/>
            </a:endParaRPr>
          </a:p>
          <a:p>
            <a:pPr marL="273050" indent="-273050">
              <a:spcBef>
                <a:spcPct val="20000"/>
              </a:spcBef>
              <a:buClr>
                <a:schemeClr val="accent1"/>
              </a:buClr>
              <a:buSzPct val="100000"/>
              <a:buFont typeface="Wingdings" pitchFamily="2" charset="2"/>
              <a:buChar char="Ø"/>
              <a:defRPr/>
            </a:pPr>
            <a:r>
              <a:rPr lang="en-GB" sz="2600" b="1">
                <a:solidFill>
                  <a:schemeClr val="tx2"/>
                </a:solidFill>
                <a:latin typeface="+mn-lt"/>
                <a:ea typeface="ＭＳ Ｐゴシック" charset="0"/>
              </a:rPr>
              <a:t>In the put </a:t>
            </a:r>
            <a:r>
              <a:rPr lang="en-GB" sz="2600">
                <a:solidFill>
                  <a:schemeClr val="tx2"/>
                </a:solidFill>
                <a:latin typeface="+mn-lt"/>
                <a:ea typeface="ＭＳ Ｐゴシック" charset="0"/>
              </a:rPr>
              <a:t>option, the maximum loss is the Premium, while the convenience depends on the difference </a:t>
            </a:r>
            <a:r>
              <a:rPr lang="en-GB" sz="2600" b="1">
                <a:solidFill>
                  <a:schemeClr val="tx2"/>
                </a:solidFill>
                <a:latin typeface="+mn-lt"/>
                <a:ea typeface="ＭＳ Ｐゴシック" charset="0"/>
              </a:rPr>
              <a:t>X-St</a:t>
            </a:r>
          </a:p>
        </p:txBody>
      </p:sp>
      <p:sp>
        <p:nvSpPr>
          <p:cNvPr id="82948" name="Text Box 3">
            <a:extLst>
              <a:ext uri="{FF2B5EF4-FFF2-40B4-BE49-F238E27FC236}">
                <a16:creationId xmlns:a16="http://schemas.microsoft.com/office/drawing/2014/main" id="{29A53E46-7AE2-AC43-8AE3-C664DA05FDCD}"/>
              </a:ext>
            </a:extLst>
          </p:cNvPr>
          <p:cNvSpPr txBox="1">
            <a:spLocks noChangeArrowheads="1"/>
          </p:cNvSpPr>
          <p:nvPr/>
        </p:nvSpPr>
        <p:spPr bwMode="auto">
          <a:xfrm>
            <a:off x="3563938" y="228600"/>
            <a:ext cx="5351462" cy="646113"/>
          </a:xfrm>
          <a:prstGeom prst="rect">
            <a:avLst/>
          </a:prstGeom>
          <a:noFill/>
          <a:ln>
            <a:noFill/>
          </a:ln>
        </p:spPr>
        <p:txBody>
          <a:bodyPr>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en-GB" altLang="it-IT" sz="3600" dirty="0">
                <a:latin typeface="+mj-lt"/>
              </a:rPr>
              <a:t>The main elements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347A632C-584A-4EF6-9D14-CCA61841FB5F}" type="slidenum">
              <a:rPr lang="en-US" altLang="it-IT" sz="1400" smtClean="0">
                <a:solidFill>
                  <a:schemeClr val="tx1"/>
                </a:solidFill>
                <a:latin typeface="Times New Roman" panose="02020603050405020304" pitchFamily="18" charset="0"/>
              </a:rPr>
              <a:pPr>
                <a:spcBef>
                  <a:spcPct val="0"/>
                </a:spcBef>
                <a:buClrTx/>
                <a:buSzTx/>
                <a:buFontTx/>
                <a:buNone/>
              </a:pPr>
              <a:t>32</a:t>
            </a:fld>
            <a:endParaRPr lang="en-US" altLang="it-IT" sz="1400" smtClean="0">
              <a:solidFill>
                <a:schemeClr val="tx1"/>
              </a:solidFill>
              <a:latin typeface="Times New Roman" panose="02020603050405020304" pitchFamily="18" charset="0"/>
            </a:endParaRPr>
          </a:p>
        </p:txBody>
      </p:sp>
      <p:sp>
        <p:nvSpPr>
          <p:cNvPr id="61442" name="Titolo 1"/>
          <p:cNvSpPr>
            <a:spLocks noGrp="1"/>
          </p:cNvSpPr>
          <p:nvPr>
            <p:ph type="title" idx="4294967295"/>
          </p:nvPr>
        </p:nvSpPr>
        <p:spPr>
          <a:xfrm>
            <a:off x="3171825" y="171450"/>
            <a:ext cx="5972175" cy="792163"/>
          </a:xfrm>
        </p:spPr>
        <p:txBody>
          <a:bodyPr/>
          <a:lstStyle/>
          <a:p>
            <a:r>
              <a:rPr lang="it-IT" altLang="it-IT" smtClean="0">
                <a:ea typeface="ＭＳ Ｐゴシック" panose="020B0600070205080204" pitchFamily="34" charset="-128"/>
              </a:rPr>
              <a:t>Currency Option</a:t>
            </a:r>
          </a:p>
        </p:txBody>
      </p:sp>
      <p:sp>
        <p:nvSpPr>
          <p:cNvPr id="5" name="Segnaposto contenuto 3">
            <a:extLst>
              <a:ext uri="{FF2B5EF4-FFF2-40B4-BE49-F238E27FC236}">
                <a16:creationId xmlns:a16="http://schemas.microsoft.com/office/drawing/2014/main" id="{F4F0E09C-1671-A948-B8C6-F0D44CB07E56}"/>
              </a:ext>
            </a:extLst>
          </p:cNvPr>
          <p:cNvSpPr>
            <a:spLocks noGrp="1"/>
          </p:cNvSpPr>
          <p:nvPr>
            <p:ph idx="4294967295"/>
          </p:nvPr>
        </p:nvSpPr>
        <p:spPr>
          <a:xfrm>
            <a:off x="0" y="1628775"/>
            <a:ext cx="8042275" cy="5019675"/>
          </a:xfrm>
        </p:spPr>
        <p:txBody>
          <a:bodyPr/>
          <a:lstStyle/>
          <a:p>
            <a:pPr marL="0" indent="0">
              <a:buFont typeface="Symbol" pitchFamily="2" charset="2"/>
              <a:buNone/>
              <a:defRPr/>
            </a:pPr>
            <a:r>
              <a:rPr lang="en-GB" sz="2600"/>
              <a:t>The underlying activity is the </a:t>
            </a:r>
            <a:r>
              <a:rPr lang="en-GB" sz="2600" b="1"/>
              <a:t>foreign currency</a:t>
            </a:r>
          </a:p>
          <a:p>
            <a:pPr marL="0" indent="0">
              <a:buFont typeface="Symbol" pitchFamily="2" charset="2"/>
              <a:buNone/>
              <a:defRPr/>
            </a:pPr>
            <a:endParaRPr lang="en-GB" sz="2600" b="1"/>
          </a:p>
          <a:p>
            <a:pPr marL="0" indent="0">
              <a:buFont typeface="Symbol" pitchFamily="2" charset="2"/>
              <a:buNone/>
              <a:defRPr/>
            </a:pPr>
            <a:endParaRPr lang="en-GB" sz="2600" b="1"/>
          </a:p>
          <a:p>
            <a:pPr marL="0" indent="0">
              <a:buFont typeface="Symbol" pitchFamily="2" charset="2"/>
              <a:buNone/>
              <a:defRPr/>
            </a:pPr>
            <a:r>
              <a:rPr lang="en-GB" sz="2600" b="1"/>
              <a:t>We need to convert all the elemnts in €</a:t>
            </a:r>
          </a:p>
          <a:p>
            <a:pPr marL="0" indent="0">
              <a:buFont typeface="Symbol" pitchFamily="2" charset="2"/>
              <a:buNone/>
              <a:defRPr/>
            </a:pPr>
            <a:endParaRPr lang="en-GB" sz="2600" b="1"/>
          </a:p>
          <a:p>
            <a:pPr>
              <a:buFont typeface="Symbol" pitchFamily="2" charset="2"/>
              <a:buChar char=""/>
              <a:defRPr/>
            </a:pPr>
            <a:r>
              <a:rPr lang="en-GB" b="1"/>
              <a:t>X = 1/SP</a:t>
            </a:r>
            <a:r>
              <a:rPr lang="en-GB"/>
              <a:t>, where SP is the strike price</a:t>
            </a:r>
          </a:p>
          <a:p>
            <a:pPr>
              <a:buFont typeface="Symbol" pitchFamily="2" charset="2"/>
              <a:buChar char=""/>
              <a:defRPr/>
            </a:pPr>
            <a:r>
              <a:rPr lang="en-GB" b="1"/>
              <a:t>St* = 1/Cpa</a:t>
            </a:r>
            <a:r>
              <a:rPr lang="en-GB"/>
              <a:t>, where Cpa is the spot exchange expected by the operator for maturity</a:t>
            </a:r>
          </a:p>
          <a:p>
            <a:pPr>
              <a:buFont typeface="Symbol" pitchFamily="2" charset="2"/>
              <a:buChar char=""/>
              <a:defRPr/>
            </a:pPr>
            <a:r>
              <a:rPr lang="en-GB" b="1"/>
              <a:t>St = 1/Cps</a:t>
            </a:r>
            <a:r>
              <a:rPr lang="en-GB"/>
              <a:t>, where Cps is the spot exchange at maturity</a:t>
            </a:r>
          </a:p>
          <a:p>
            <a:pPr>
              <a:buFont typeface="Symbol" pitchFamily="2" charset="2"/>
              <a:buChar char=""/>
              <a:defRPr/>
            </a:pPr>
            <a:r>
              <a:rPr lang="en-GB"/>
              <a:t>Vo can be in €, otherwise we have V€=Vo/Cp</a:t>
            </a:r>
          </a:p>
          <a:p>
            <a:pPr marL="0" indent="0">
              <a:buFont typeface="Symbol" pitchFamily="2" charset="2"/>
              <a:buNone/>
              <a:defRPr/>
            </a:pPr>
            <a:endParaRPr lang="en-GB" sz="2600" b="1"/>
          </a:p>
        </p:txBody>
      </p:sp>
      <p:sp>
        <p:nvSpPr>
          <p:cNvPr id="2" name="Freccia giù 1">
            <a:extLst>
              <a:ext uri="{FF2B5EF4-FFF2-40B4-BE49-F238E27FC236}">
                <a16:creationId xmlns:a16="http://schemas.microsoft.com/office/drawing/2014/main" id="{A826A7BE-6464-694B-8C48-036800844D44}"/>
              </a:ext>
            </a:extLst>
          </p:cNvPr>
          <p:cNvSpPr/>
          <p:nvPr/>
        </p:nvSpPr>
        <p:spPr>
          <a:xfrm>
            <a:off x="4284663" y="2349500"/>
            <a:ext cx="574675" cy="431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egnaposto numero diapositiva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9BA8DB23-E562-4A67-814B-1FEC82F3AC90}" type="slidenum">
              <a:rPr lang="en-US" altLang="it-IT" sz="1400" smtClean="0">
                <a:solidFill>
                  <a:schemeClr val="tx1"/>
                </a:solidFill>
                <a:latin typeface="Times New Roman" panose="02020603050405020304" pitchFamily="18" charset="0"/>
              </a:rPr>
              <a:pPr>
                <a:spcBef>
                  <a:spcPct val="0"/>
                </a:spcBef>
                <a:buClrTx/>
                <a:buSzTx/>
                <a:buFontTx/>
                <a:buNone/>
              </a:pPr>
              <a:t>33</a:t>
            </a:fld>
            <a:endParaRPr lang="en-US" altLang="it-IT" sz="1400" smtClean="0">
              <a:solidFill>
                <a:schemeClr val="tx1"/>
              </a:solidFill>
              <a:latin typeface="Times New Roman" panose="02020603050405020304" pitchFamily="18" charset="0"/>
            </a:endParaRPr>
          </a:p>
        </p:txBody>
      </p:sp>
      <p:sp>
        <p:nvSpPr>
          <p:cNvPr id="96258" name="Segnaposto contenuto 3">
            <a:extLst>
              <a:ext uri="{FF2B5EF4-FFF2-40B4-BE49-F238E27FC236}">
                <a16:creationId xmlns:a16="http://schemas.microsoft.com/office/drawing/2014/main" id="{2236A75A-F51B-4846-ADB8-99D6A8BE7066}"/>
              </a:ext>
            </a:extLst>
          </p:cNvPr>
          <p:cNvSpPr txBox="1">
            <a:spLocks/>
          </p:cNvSpPr>
          <p:nvPr/>
        </p:nvSpPr>
        <p:spPr bwMode="auto">
          <a:xfrm>
            <a:off x="419100" y="990600"/>
            <a:ext cx="83058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1905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indent="0">
              <a:spcBef>
                <a:spcPct val="20000"/>
              </a:spcBef>
              <a:buClr>
                <a:schemeClr val="accent1"/>
              </a:buClr>
              <a:buSzPct val="100000"/>
              <a:defRPr/>
            </a:pPr>
            <a:r>
              <a:rPr lang="en-GB" altLang="it-IT" sz="2600">
                <a:solidFill>
                  <a:schemeClr val="tx2"/>
                </a:solidFill>
                <a:latin typeface="+mn-lt"/>
                <a:ea typeface="ＭＳ Ｐゴシック" charset="0"/>
                <a:sym typeface="Wingdings" pitchFamily="2" charset="2"/>
              </a:rPr>
              <a:t>Importer’s hedge</a:t>
            </a:r>
          </a:p>
          <a:p>
            <a:pPr marL="0" indent="0">
              <a:spcBef>
                <a:spcPct val="20000"/>
              </a:spcBef>
              <a:buClr>
                <a:schemeClr val="accent1"/>
              </a:buClr>
              <a:buSzPct val="100000"/>
              <a:defRPr/>
            </a:pPr>
            <a:endParaRPr lang="en-GB" altLang="it-IT" sz="2600">
              <a:solidFill>
                <a:schemeClr val="tx2"/>
              </a:solidFill>
              <a:latin typeface="+mn-lt"/>
              <a:ea typeface="ＭＳ Ｐゴシック" charset="0"/>
              <a:sym typeface="Wingdings" pitchFamily="2" charset="2"/>
            </a:endParaRPr>
          </a:p>
          <a:p>
            <a:pPr marL="0" indent="0">
              <a:spcBef>
                <a:spcPct val="20000"/>
              </a:spcBef>
              <a:buClr>
                <a:schemeClr val="accent1"/>
              </a:buClr>
              <a:buSzPct val="100000"/>
              <a:defRPr/>
            </a:pPr>
            <a:r>
              <a:rPr lang="en-GB" altLang="it-IT" sz="2600">
                <a:solidFill>
                  <a:schemeClr val="tx2"/>
                </a:solidFill>
                <a:latin typeface="+mn-lt"/>
                <a:ea typeface="ＭＳ Ｐゴシック" charset="0"/>
                <a:sym typeface="Wingdings" pitchFamily="2" charset="2"/>
              </a:rPr>
              <a:t>Ex ante:  </a:t>
            </a:r>
            <a:r>
              <a:rPr lang="en-GB" sz="2600" b="1">
                <a:solidFill>
                  <a:schemeClr val="tx2"/>
                </a:solidFill>
                <a:latin typeface="+mn-lt"/>
                <a:ea typeface="ＭＳ Ｐゴシック" charset="0"/>
              </a:rPr>
              <a:t>St∗ −X −Vo&gt; 0</a:t>
            </a:r>
          </a:p>
          <a:p>
            <a:pPr marL="0" indent="0">
              <a:spcBef>
                <a:spcPct val="20000"/>
              </a:spcBef>
              <a:buClr>
                <a:schemeClr val="accent1"/>
              </a:buClr>
              <a:buSzPct val="100000"/>
              <a:defRPr/>
            </a:pPr>
            <a:r>
              <a:rPr lang="en-GB" sz="2600">
                <a:solidFill>
                  <a:schemeClr val="tx2"/>
                </a:solidFill>
                <a:latin typeface="+mn-lt"/>
                <a:ea typeface="ＭＳ Ｐゴシック" charset="0"/>
              </a:rPr>
              <a:t>The operator subscribes the call (SP&gt;Cpa)</a:t>
            </a:r>
          </a:p>
          <a:p>
            <a:pPr marL="0" indent="0">
              <a:spcBef>
                <a:spcPct val="20000"/>
              </a:spcBef>
              <a:buClr>
                <a:schemeClr val="accent1"/>
              </a:buClr>
              <a:buSzPct val="100000"/>
              <a:defRPr/>
            </a:pPr>
            <a:endParaRPr lang="en-GB" sz="2600">
              <a:solidFill>
                <a:schemeClr val="tx2"/>
              </a:solidFill>
              <a:latin typeface="+mn-lt"/>
              <a:ea typeface="ＭＳ Ｐゴシック" charset="0"/>
            </a:endParaRPr>
          </a:p>
          <a:p>
            <a:pPr marL="0" indent="0">
              <a:spcBef>
                <a:spcPct val="20000"/>
              </a:spcBef>
              <a:buClr>
                <a:schemeClr val="accent1"/>
              </a:buClr>
              <a:buSzPct val="100000"/>
              <a:defRPr/>
            </a:pPr>
            <a:r>
              <a:rPr lang="en-GB" sz="2600">
                <a:solidFill>
                  <a:schemeClr val="tx2"/>
                </a:solidFill>
                <a:latin typeface="+mn-lt"/>
                <a:ea typeface="ＭＳ Ｐゴシック" charset="0"/>
              </a:rPr>
              <a:t>At the maturity: </a:t>
            </a:r>
            <a:r>
              <a:rPr lang="en-GB" sz="2600" b="1">
                <a:solidFill>
                  <a:schemeClr val="tx2"/>
                </a:solidFill>
                <a:latin typeface="+mn-lt"/>
                <a:ea typeface="ＭＳ Ｐゴシック" charset="0"/>
              </a:rPr>
              <a:t>St −X &gt; 0</a:t>
            </a:r>
          </a:p>
          <a:p>
            <a:pPr marL="0" indent="0">
              <a:spcBef>
                <a:spcPct val="20000"/>
              </a:spcBef>
              <a:buClr>
                <a:schemeClr val="accent1"/>
              </a:buClr>
              <a:buSzPct val="100000"/>
              <a:defRPr/>
            </a:pPr>
            <a:r>
              <a:rPr lang="en-GB" sz="2600">
                <a:solidFill>
                  <a:schemeClr val="tx2"/>
                </a:solidFill>
                <a:latin typeface="+mn-lt"/>
                <a:ea typeface="ＭＳ Ｐゴシック" charset="0"/>
              </a:rPr>
              <a:t>The operator removes the premium (SP&gt;Cps)</a:t>
            </a:r>
          </a:p>
          <a:p>
            <a:pPr marL="0" indent="0">
              <a:spcBef>
                <a:spcPct val="20000"/>
              </a:spcBef>
              <a:buClr>
                <a:schemeClr val="accent1"/>
              </a:buClr>
              <a:buSzPct val="100000"/>
              <a:defRPr/>
            </a:pPr>
            <a:endParaRPr lang="en-GB" sz="2600">
              <a:solidFill>
                <a:schemeClr val="tx2"/>
              </a:solidFill>
              <a:latin typeface="+mn-lt"/>
              <a:ea typeface="ＭＳ Ｐゴシック" charset="0"/>
            </a:endParaRPr>
          </a:p>
          <a:p>
            <a:pPr marL="0" indent="0">
              <a:spcBef>
                <a:spcPct val="20000"/>
              </a:spcBef>
              <a:buClr>
                <a:schemeClr val="accent1"/>
              </a:buClr>
              <a:buSzPct val="100000"/>
              <a:defRPr/>
            </a:pPr>
            <a:r>
              <a:rPr lang="en-GB" sz="2600">
                <a:solidFill>
                  <a:schemeClr val="tx2"/>
                </a:solidFill>
                <a:latin typeface="+mn-lt"/>
                <a:ea typeface="ＭＳ Ｐゴシック" charset="0"/>
              </a:rPr>
              <a:t>Ex post: </a:t>
            </a:r>
            <a:r>
              <a:rPr lang="en-GB" sz="2600" b="1">
                <a:solidFill>
                  <a:schemeClr val="tx2"/>
                </a:solidFill>
                <a:latin typeface="+mn-lt"/>
                <a:ea typeface="ＭＳ Ｐゴシック" charset="0"/>
              </a:rPr>
              <a:t>St −X −Vo&gt; 0</a:t>
            </a:r>
          </a:p>
          <a:p>
            <a:pPr marL="0" indent="0">
              <a:spcBef>
                <a:spcPct val="20000"/>
              </a:spcBef>
              <a:buClr>
                <a:schemeClr val="accent1"/>
              </a:buClr>
              <a:buSzPct val="100000"/>
              <a:defRPr/>
            </a:pPr>
            <a:r>
              <a:rPr lang="en-GB" sz="2600">
                <a:solidFill>
                  <a:schemeClr val="tx2"/>
                </a:solidFill>
                <a:latin typeface="+mn-lt"/>
                <a:ea typeface="ＭＳ Ｐゴシック" charset="0"/>
              </a:rPr>
              <a:t>The operator has gained an advantage because it has saved, on the purchase of the foreign currency, an amount greater than the premium it paid.</a:t>
            </a:r>
          </a:p>
          <a:p>
            <a:pPr eaLnBrk="1" hangingPunct="1">
              <a:spcBef>
                <a:spcPct val="20000"/>
              </a:spcBef>
              <a:defRPr/>
            </a:pPr>
            <a:endParaRPr lang="en-GB" altLang="it-IT" sz="3200">
              <a:latin typeface="Times New Roman" panose="02020603050405020304" pitchFamily="18" charset="0"/>
              <a:sym typeface="Wingdings" pitchFamily="2" charset="2"/>
            </a:endParaRPr>
          </a:p>
        </p:txBody>
      </p:sp>
      <p:sp>
        <p:nvSpPr>
          <p:cNvPr id="62467" name="Titolo 1"/>
          <p:cNvSpPr txBox="1">
            <a:spLocks/>
          </p:cNvSpPr>
          <p:nvPr/>
        </p:nvSpPr>
        <p:spPr bwMode="auto">
          <a:xfrm>
            <a:off x="3419475" y="171450"/>
            <a:ext cx="597217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576263" indent="-2730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855663"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1430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1462088"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19192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3764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28336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2908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lgn="ctr">
              <a:spcBef>
                <a:spcPct val="0"/>
              </a:spcBef>
              <a:buClrTx/>
              <a:buSzTx/>
              <a:buFontTx/>
              <a:buNone/>
            </a:pPr>
            <a:r>
              <a:rPr lang="it-IT" altLang="it-IT" sz="4400" dirty="0" err="1">
                <a:solidFill>
                  <a:schemeClr val="tx1"/>
                </a:solidFill>
              </a:rPr>
              <a:t>Currency</a:t>
            </a:r>
            <a:r>
              <a:rPr lang="it-IT" altLang="it-IT" sz="4400" dirty="0">
                <a:solidFill>
                  <a:schemeClr val="tx1"/>
                </a:solidFill>
              </a:rPr>
              <a:t> Option Call</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egnaposto numero diapositiva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3A7601FB-F265-423C-A366-1BCF70EB250C}" type="slidenum">
              <a:rPr lang="en-US" altLang="it-IT" sz="1400" smtClean="0">
                <a:solidFill>
                  <a:schemeClr val="tx1"/>
                </a:solidFill>
                <a:latin typeface="Times New Roman" panose="02020603050405020304" pitchFamily="18" charset="0"/>
              </a:rPr>
              <a:pPr>
                <a:spcBef>
                  <a:spcPct val="0"/>
                </a:spcBef>
                <a:buClrTx/>
                <a:buSzTx/>
                <a:buFontTx/>
                <a:buNone/>
              </a:pPr>
              <a:t>34</a:t>
            </a:fld>
            <a:endParaRPr lang="en-US" altLang="it-IT" sz="1400" smtClean="0">
              <a:solidFill>
                <a:schemeClr val="tx1"/>
              </a:solidFill>
              <a:latin typeface="Times New Roman" panose="02020603050405020304" pitchFamily="18" charset="0"/>
            </a:endParaRPr>
          </a:p>
        </p:txBody>
      </p:sp>
      <p:sp>
        <p:nvSpPr>
          <p:cNvPr id="96258" name="Segnaposto contenuto 3">
            <a:extLst>
              <a:ext uri="{FF2B5EF4-FFF2-40B4-BE49-F238E27FC236}">
                <a16:creationId xmlns:a16="http://schemas.microsoft.com/office/drawing/2014/main" id="{2236A75A-F51B-4846-ADB8-99D6A8BE7066}"/>
              </a:ext>
            </a:extLst>
          </p:cNvPr>
          <p:cNvSpPr txBox="1">
            <a:spLocks/>
          </p:cNvSpPr>
          <p:nvPr/>
        </p:nvSpPr>
        <p:spPr bwMode="auto">
          <a:xfrm>
            <a:off x="419100" y="990600"/>
            <a:ext cx="8305800"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1905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indent="0">
              <a:spcBef>
                <a:spcPct val="20000"/>
              </a:spcBef>
              <a:buClr>
                <a:schemeClr val="accent1"/>
              </a:buClr>
              <a:buSzPct val="100000"/>
              <a:defRPr/>
            </a:pPr>
            <a:r>
              <a:rPr lang="en-GB" altLang="it-IT" sz="2600" dirty="0">
                <a:solidFill>
                  <a:schemeClr val="tx2"/>
                </a:solidFill>
                <a:latin typeface="+mn-lt"/>
                <a:ea typeface="ＭＳ Ｐゴシック" charset="0"/>
                <a:sym typeface="Wingdings" pitchFamily="2" charset="2"/>
              </a:rPr>
              <a:t>Exporter’s hedge</a:t>
            </a:r>
          </a:p>
          <a:p>
            <a:pPr marL="0" indent="0">
              <a:spcBef>
                <a:spcPct val="20000"/>
              </a:spcBef>
              <a:buClr>
                <a:schemeClr val="accent1"/>
              </a:buClr>
              <a:buSzPct val="100000"/>
              <a:defRPr/>
            </a:pPr>
            <a:endParaRPr lang="en-GB" altLang="it-IT" sz="2600" dirty="0">
              <a:solidFill>
                <a:schemeClr val="tx2"/>
              </a:solidFill>
              <a:latin typeface="+mn-lt"/>
              <a:ea typeface="ＭＳ Ｐゴシック" charset="0"/>
              <a:sym typeface="Wingdings" pitchFamily="2" charset="2"/>
            </a:endParaRPr>
          </a:p>
          <a:p>
            <a:pPr marL="0" indent="0">
              <a:spcBef>
                <a:spcPct val="20000"/>
              </a:spcBef>
              <a:buClr>
                <a:schemeClr val="accent1"/>
              </a:buClr>
              <a:buSzPct val="100000"/>
              <a:defRPr/>
            </a:pPr>
            <a:r>
              <a:rPr lang="en-GB" altLang="it-IT" sz="2600" dirty="0">
                <a:solidFill>
                  <a:schemeClr val="tx2"/>
                </a:solidFill>
                <a:latin typeface="+mn-lt"/>
                <a:ea typeface="ＭＳ Ｐゴシック" charset="0"/>
                <a:sym typeface="Wingdings" pitchFamily="2" charset="2"/>
              </a:rPr>
              <a:t>Ex ante:  </a:t>
            </a:r>
            <a:r>
              <a:rPr lang="en-GB" sz="2600" b="1" dirty="0">
                <a:solidFill>
                  <a:schemeClr val="tx2"/>
                </a:solidFill>
                <a:latin typeface="+mn-lt"/>
                <a:ea typeface="ＭＳ Ｐゴシック" charset="0"/>
              </a:rPr>
              <a:t>X −St*</a:t>
            </a:r>
            <a:r>
              <a:rPr lang="en-GB" sz="2600" b="1" dirty="0">
                <a:solidFill>
                  <a:schemeClr val="tx2"/>
                </a:solidFill>
                <a:ea typeface="ＭＳ Ｐゴシック" charset="0"/>
              </a:rPr>
              <a:t> − </a:t>
            </a:r>
            <a:r>
              <a:rPr lang="en-GB" sz="2600" b="1" dirty="0">
                <a:solidFill>
                  <a:schemeClr val="tx2"/>
                </a:solidFill>
                <a:latin typeface="+mn-lt"/>
                <a:ea typeface="ＭＳ Ｐゴシック" charset="0"/>
              </a:rPr>
              <a:t>Vo&gt; 0</a:t>
            </a:r>
          </a:p>
          <a:p>
            <a:pPr marL="0" indent="0">
              <a:spcBef>
                <a:spcPct val="20000"/>
              </a:spcBef>
              <a:buClr>
                <a:schemeClr val="accent1"/>
              </a:buClr>
              <a:buSzPct val="100000"/>
              <a:defRPr/>
            </a:pPr>
            <a:r>
              <a:rPr lang="en-GB" sz="2600" dirty="0">
                <a:solidFill>
                  <a:schemeClr val="tx2"/>
                </a:solidFill>
                <a:latin typeface="+mn-lt"/>
                <a:ea typeface="ＭＳ Ｐゴシック" charset="0"/>
              </a:rPr>
              <a:t>The operator subscribes the call (SP&lt;</a:t>
            </a:r>
            <a:r>
              <a:rPr lang="en-GB" sz="2600" dirty="0" err="1">
                <a:solidFill>
                  <a:schemeClr val="tx2"/>
                </a:solidFill>
                <a:latin typeface="+mn-lt"/>
                <a:ea typeface="ＭＳ Ｐゴシック" charset="0"/>
              </a:rPr>
              <a:t>Cpa</a:t>
            </a:r>
            <a:r>
              <a:rPr lang="en-GB" sz="2600" dirty="0">
                <a:solidFill>
                  <a:schemeClr val="tx2"/>
                </a:solidFill>
                <a:latin typeface="+mn-lt"/>
                <a:ea typeface="ＭＳ Ｐゴシック" charset="0"/>
              </a:rPr>
              <a:t>)</a:t>
            </a:r>
          </a:p>
          <a:p>
            <a:pPr marL="0" indent="0">
              <a:spcBef>
                <a:spcPct val="20000"/>
              </a:spcBef>
              <a:buClr>
                <a:schemeClr val="accent1"/>
              </a:buClr>
              <a:buSzPct val="100000"/>
              <a:defRPr/>
            </a:pPr>
            <a:endParaRPr lang="en-GB" sz="2600" dirty="0">
              <a:solidFill>
                <a:schemeClr val="tx2"/>
              </a:solidFill>
              <a:latin typeface="+mn-lt"/>
              <a:ea typeface="ＭＳ Ｐゴシック" charset="0"/>
            </a:endParaRPr>
          </a:p>
          <a:p>
            <a:pPr marL="0" indent="0">
              <a:spcBef>
                <a:spcPct val="20000"/>
              </a:spcBef>
              <a:buClr>
                <a:schemeClr val="accent1"/>
              </a:buClr>
              <a:buSzPct val="100000"/>
              <a:defRPr/>
            </a:pPr>
            <a:r>
              <a:rPr lang="en-GB" sz="2600" dirty="0">
                <a:solidFill>
                  <a:schemeClr val="tx2"/>
                </a:solidFill>
                <a:latin typeface="+mn-lt"/>
                <a:ea typeface="ＭＳ Ｐゴシック" charset="0"/>
              </a:rPr>
              <a:t>At the maturity: </a:t>
            </a:r>
            <a:r>
              <a:rPr lang="en-GB" sz="2600" b="1" dirty="0">
                <a:solidFill>
                  <a:schemeClr val="tx2"/>
                </a:solidFill>
                <a:latin typeface="+mn-lt"/>
                <a:ea typeface="ＭＳ Ｐゴシック" charset="0"/>
              </a:rPr>
              <a:t>X</a:t>
            </a:r>
            <a:r>
              <a:rPr lang="en-GB" sz="2600" b="1" dirty="0">
                <a:solidFill>
                  <a:schemeClr val="tx2"/>
                </a:solidFill>
                <a:ea typeface="ＭＳ Ｐゴシック" charset="0"/>
              </a:rPr>
              <a:t> − </a:t>
            </a:r>
            <a:r>
              <a:rPr lang="en-GB" sz="2600" b="1" dirty="0">
                <a:solidFill>
                  <a:schemeClr val="tx2"/>
                </a:solidFill>
                <a:latin typeface="+mn-lt"/>
                <a:ea typeface="ＭＳ Ｐゴシック" charset="0"/>
              </a:rPr>
              <a:t>St &gt; 0</a:t>
            </a:r>
          </a:p>
          <a:p>
            <a:pPr marL="0" indent="0">
              <a:spcBef>
                <a:spcPct val="20000"/>
              </a:spcBef>
              <a:buClr>
                <a:schemeClr val="accent1"/>
              </a:buClr>
              <a:buSzPct val="100000"/>
              <a:defRPr/>
            </a:pPr>
            <a:r>
              <a:rPr lang="en-GB" sz="2600" dirty="0">
                <a:solidFill>
                  <a:schemeClr val="tx2"/>
                </a:solidFill>
                <a:latin typeface="+mn-lt"/>
                <a:ea typeface="ＭＳ Ｐゴシック" charset="0"/>
              </a:rPr>
              <a:t>The operator removes the premium (SP&lt;Cps)</a:t>
            </a:r>
          </a:p>
          <a:p>
            <a:pPr marL="0" indent="0">
              <a:spcBef>
                <a:spcPct val="20000"/>
              </a:spcBef>
              <a:buClr>
                <a:schemeClr val="accent1"/>
              </a:buClr>
              <a:buSzPct val="100000"/>
              <a:defRPr/>
            </a:pPr>
            <a:endParaRPr lang="en-GB" sz="2600" dirty="0">
              <a:solidFill>
                <a:schemeClr val="tx2"/>
              </a:solidFill>
              <a:latin typeface="+mn-lt"/>
              <a:ea typeface="ＭＳ Ｐゴシック" charset="0"/>
            </a:endParaRPr>
          </a:p>
          <a:p>
            <a:pPr marL="0" indent="0">
              <a:spcBef>
                <a:spcPct val="20000"/>
              </a:spcBef>
              <a:buClr>
                <a:schemeClr val="accent1"/>
              </a:buClr>
              <a:buSzPct val="100000"/>
              <a:defRPr/>
            </a:pPr>
            <a:r>
              <a:rPr lang="en-GB" sz="2600" dirty="0">
                <a:solidFill>
                  <a:schemeClr val="tx2"/>
                </a:solidFill>
                <a:latin typeface="+mn-lt"/>
                <a:ea typeface="ＭＳ Ｐゴシック" charset="0"/>
              </a:rPr>
              <a:t>Ex post: </a:t>
            </a:r>
            <a:r>
              <a:rPr lang="en-GB" sz="2600" b="1" dirty="0">
                <a:solidFill>
                  <a:schemeClr val="tx2"/>
                </a:solidFill>
                <a:latin typeface="+mn-lt"/>
                <a:ea typeface="ＭＳ Ｐゴシック" charset="0"/>
              </a:rPr>
              <a:t>X − St </a:t>
            </a:r>
            <a:r>
              <a:rPr lang="en-GB" sz="2600" b="1" dirty="0">
                <a:solidFill>
                  <a:schemeClr val="tx2"/>
                </a:solidFill>
                <a:ea typeface="ＭＳ Ｐゴシック" charset="0"/>
              </a:rPr>
              <a:t>− </a:t>
            </a:r>
            <a:r>
              <a:rPr lang="en-GB" sz="2600" b="1" dirty="0">
                <a:solidFill>
                  <a:schemeClr val="tx2"/>
                </a:solidFill>
                <a:latin typeface="+mn-lt"/>
                <a:ea typeface="ＭＳ Ｐゴシック" charset="0"/>
              </a:rPr>
              <a:t>Vo&gt; 0</a:t>
            </a:r>
          </a:p>
          <a:p>
            <a:pPr marL="0" indent="0">
              <a:spcBef>
                <a:spcPct val="20000"/>
              </a:spcBef>
              <a:buClr>
                <a:schemeClr val="accent1"/>
              </a:buClr>
              <a:buSzPct val="100000"/>
              <a:defRPr/>
            </a:pPr>
            <a:r>
              <a:rPr lang="en-GB" sz="2600" dirty="0">
                <a:solidFill>
                  <a:schemeClr val="tx2"/>
                </a:solidFill>
                <a:latin typeface="+mn-lt"/>
                <a:ea typeface="ＭＳ Ｐゴシック" charset="0"/>
              </a:rPr>
              <a:t>The operator has gained an advantage because it has saved, on the purchase of the foreign currency, an amount greater than the premium it paid.</a:t>
            </a:r>
          </a:p>
          <a:p>
            <a:pPr eaLnBrk="1" hangingPunct="1">
              <a:spcBef>
                <a:spcPct val="20000"/>
              </a:spcBef>
              <a:defRPr/>
            </a:pPr>
            <a:endParaRPr lang="en-GB" altLang="it-IT" sz="3200" dirty="0">
              <a:latin typeface="Times New Roman" panose="02020603050405020304" pitchFamily="18" charset="0"/>
              <a:sym typeface="Wingdings" pitchFamily="2" charset="2"/>
            </a:endParaRPr>
          </a:p>
        </p:txBody>
      </p:sp>
      <p:sp>
        <p:nvSpPr>
          <p:cNvPr id="63491" name="Titolo 1"/>
          <p:cNvSpPr txBox="1">
            <a:spLocks/>
          </p:cNvSpPr>
          <p:nvPr/>
        </p:nvSpPr>
        <p:spPr bwMode="auto">
          <a:xfrm>
            <a:off x="3419475" y="171450"/>
            <a:ext cx="597217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576263" indent="-2730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855663"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1430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1462088"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19192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3764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28336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290888"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lgn="ctr">
              <a:spcBef>
                <a:spcPct val="0"/>
              </a:spcBef>
              <a:buClrTx/>
              <a:buSzTx/>
              <a:buFontTx/>
              <a:buNone/>
            </a:pPr>
            <a:r>
              <a:rPr lang="it-IT" altLang="it-IT" sz="4400" dirty="0" err="1">
                <a:solidFill>
                  <a:schemeClr val="tx1"/>
                </a:solidFill>
              </a:rPr>
              <a:t>Currency</a:t>
            </a:r>
            <a:r>
              <a:rPr lang="it-IT" altLang="it-IT" sz="4400" dirty="0">
                <a:solidFill>
                  <a:schemeClr val="tx1"/>
                </a:solidFill>
              </a:rPr>
              <a:t> Option Put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B9CCA2B3-18C7-4580-A130-0A2DA00AA781}" type="slidenum">
              <a:rPr lang="en-US" altLang="it-IT" sz="1400" smtClean="0">
                <a:solidFill>
                  <a:schemeClr val="tx1"/>
                </a:solidFill>
                <a:latin typeface="Times New Roman" panose="02020603050405020304" pitchFamily="18" charset="0"/>
              </a:rPr>
              <a:pPr>
                <a:spcBef>
                  <a:spcPct val="0"/>
                </a:spcBef>
                <a:buClrTx/>
                <a:buSzTx/>
                <a:buFontTx/>
                <a:buNone/>
              </a:pPr>
              <a:t>35</a:t>
            </a:fld>
            <a:endParaRPr lang="en-US" altLang="it-IT" sz="1400" smtClean="0">
              <a:solidFill>
                <a:schemeClr val="tx1"/>
              </a:solidFill>
              <a:latin typeface="Times New Roman" panose="02020603050405020304" pitchFamily="18" charset="0"/>
            </a:endParaRPr>
          </a:p>
        </p:txBody>
      </p:sp>
      <p:sp>
        <p:nvSpPr>
          <p:cNvPr id="64514" name="Titolo 1"/>
          <p:cNvSpPr>
            <a:spLocks noGrp="1"/>
          </p:cNvSpPr>
          <p:nvPr>
            <p:ph type="title" idx="4294967295"/>
          </p:nvPr>
        </p:nvSpPr>
        <p:spPr>
          <a:xfrm>
            <a:off x="3276600" y="290513"/>
            <a:ext cx="5867400" cy="720725"/>
          </a:xfrm>
        </p:spPr>
        <p:txBody>
          <a:bodyPr/>
          <a:lstStyle/>
          <a:p>
            <a:r>
              <a:rPr lang="it-IT" altLang="it-IT" smtClean="0">
                <a:ea typeface="ＭＳ Ｐゴシック" panose="020B0600070205080204" pitchFamily="34" charset="-128"/>
              </a:rPr>
              <a:t>Swap</a:t>
            </a:r>
          </a:p>
        </p:txBody>
      </p:sp>
      <p:sp>
        <p:nvSpPr>
          <p:cNvPr id="64515" name="Segnaposto contenuto 2"/>
          <p:cNvSpPr>
            <a:spLocks noGrp="1"/>
          </p:cNvSpPr>
          <p:nvPr>
            <p:ph idx="4294967295"/>
          </p:nvPr>
        </p:nvSpPr>
        <p:spPr>
          <a:xfrm>
            <a:off x="0" y="1412875"/>
            <a:ext cx="8715375" cy="5202238"/>
          </a:xfrm>
        </p:spPr>
        <p:txBody>
          <a:bodyPr/>
          <a:lstStyle/>
          <a:p>
            <a:pPr marL="0" indent="0">
              <a:buFont typeface="Symbol" panose="05050102010706020507" pitchFamily="18" charset="2"/>
              <a:buNone/>
            </a:pPr>
            <a:endParaRPr lang="en-GB" altLang="it-IT" smtClean="0">
              <a:ea typeface="ＭＳ Ｐゴシック" panose="020B0600070205080204" pitchFamily="34" charset="-128"/>
            </a:endParaRPr>
          </a:p>
          <a:p>
            <a:pPr marL="0" indent="0">
              <a:buFont typeface="Symbol" panose="05050102010706020507" pitchFamily="18" charset="2"/>
              <a:buNone/>
            </a:pPr>
            <a:r>
              <a:rPr lang="en-GB" altLang="it-IT" smtClean="0">
                <a:ea typeface="ＭＳ Ｐゴシック" panose="020B0600070205080204" pitchFamily="34" charset="-128"/>
              </a:rPr>
              <a:t>These are contracts signed between two parties, through which each party takes on the obligation to make fixed or variable periodic payments. They serve mainly to hedge against interest risk or currency risk</a:t>
            </a:r>
            <a:endParaRPr lang="en-GB" altLang="it-IT" sz="2600" smtClean="0">
              <a:ea typeface="ＭＳ Ｐゴシック" panose="020B0600070205080204" pitchFamily="34" charset="-128"/>
            </a:endParaRPr>
          </a:p>
          <a:p>
            <a:pPr lvl="1"/>
            <a:r>
              <a:rPr lang="en-GB" altLang="it-IT" sz="2600" b="1" smtClean="0">
                <a:ea typeface="ＭＳ Ｐゴシック" panose="020B0600070205080204" pitchFamily="34" charset="-128"/>
              </a:rPr>
              <a:t>IRS:</a:t>
            </a:r>
          </a:p>
          <a:p>
            <a:pPr lvl="2"/>
            <a:r>
              <a:rPr lang="en-GB" altLang="it-IT" sz="2600" smtClean="0">
                <a:ea typeface="ＭＳ Ｐゴシック" panose="020B0600070205080204" pitchFamily="34" charset="-128"/>
              </a:rPr>
              <a:t>Fix vs variable rate</a:t>
            </a:r>
          </a:p>
          <a:p>
            <a:pPr lvl="2"/>
            <a:r>
              <a:rPr lang="en-GB" altLang="it-IT" sz="2600" smtClean="0">
                <a:ea typeface="ＭＳ Ｐゴシック" panose="020B0600070205080204" pitchFamily="34" charset="-128"/>
              </a:rPr>
              <a:t>Variable vs fix rate</a:t>
            </a:r>
          </a:p>
          <a:p>
            <a:pPr lvl="2"/>
            <a:r>
              <a:rPr lang="en-GB" altLang="it-IT" sz="2600" smtClean="0">
                <a:ea typeface="ＭＳ Ｐゴシック" panose="020B0600070205080204" pitchFamily="34" charset="-128"/>
              </a:rPr>
              <a:t>Savings on interest: Fix vs fix – variable vs variable</a:t>
            </a:r>
          </a:p>
          <a:p>
            <a:pPr lvl="1"/>
            <a:r>
              <a:rPr lang="en-GB" altLang="it-IT" sz="2600" b="1" smtClean="0">
                <a:ea typeface="ＭＳ Ｐゴシック" panose="020B0600070205080204" pitchFamily="34" charset="-128"/>
              </a:rPr>
              <a:t>Cross-currency swap</a:t>
            </a:r>
            <a:r>
              <a:rPr lang="en-GB" altLang="it-IT" sz="2600" smtClean="0">
                <a:ea typeface="ＭＳ Ｐゴシック" panose="020B0600070205080204" pitchFamily="34" charset="-128"/>
              </a:rPr>
              <a:t>: payments of interest flows in different currencies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egnaposto numero diapositiva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0F2EF73D-31A1-49EB-A38A-3EB9D066877D}" type="slidenum">
              <a:rPr lang="en-US" altLang="it-IT" sz="1400" smtClean="0">
                <a:solidFill>
                  <a:schemeClr val="tx1"/>
                </a:solidFill>
                <a:latin typeface="Times New Roman" panose="02020603050405020304" pitchFamily="18" charset="0"/>
              </a:rPr>
              <a:pPr>
                <a:spcBef>
                  <a:spcPct val="0"/>
                </a:spcBef>
                <a:buClrTx/>
                <a:buSzTx/>
                <a:buFontTx/>
                <a:buNone/>
              </a:pPr>
              <a:t>36</a:t>
            </a:fld>
            <a:endParaRPr lang="en-US" altLang="it-IT" sz="1400" smtClean="0">
              <a:solidFill>
                <a:schemeClr val="tx1"/>
              </a:solidFill>
              <a:latin typeface="Times New Roman" panose="02020603050405020304" pitchFamily="18" charset="0"/>
            </a:endParaRPr>
          </a:p>
        </p:txBody>
      </p:sp>
      <p:sp>
        <p:nvSpPr>
          <p:cNvPr id="92162" name="Titolo 6">
            <a:extLst>
              <a:ext uri="{FF2B5EF4-FFF2-40B4-BE49-F238E27FC236}">
                <a16:creationId xmlns:a16="http://schemas.microsoft.com/office/drawing/2014/main" id="{A8AEF4F1-79B4-B845-80EE-20A9C13D5E8A}"/>
              </a:ext>
            </a:extLst>
          </p:cNvPr>
          <p:cNvSpPr txBox="1">
            <a:spLocks/>
          </p:cNvSpPr>
          <p:nvPr/>
        </p:nvSpPr>
        <p:spPr bwMode="auto">
          <a:xfrm>
            <a:off x="2987675" y="304800"/>
            <a:ext cx="5699125" cy="609600"/>
          </a:xfrm>
          <a:prstGeom prst="rect">
            <a:avLst/>
          </a:prstGeom>
          <a:noFill/>
          <a:ln>
            <a:noFill/>
          </a:ln>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it-IT" altLang="it-IT" sz="3600" dirty="0" err="1">
                <a:latin typeface="+mj-lt"/>
              </a:rPr>
              <a:t>Currency</a:t>
            </a:r>
            <a:r>
              <a:rPr lang="it-IT" altLang="it-IT" sz="3600" dirty="0">
                <a:latin typeface="+mj-lt"/>
              </a:rPr>
              <a:t> </a:t>
            </a:r>
            <a:r>
              <a:rPr lang="it-IT" altLang="it-IT" sz="3600" dirty="0" err="1">
                <a:latin typeface="+mj-lt"/>
              </a:rPr>
              <a:t>Swaps</a:t>
            </a:r>
            <a:endParaRPr lang="it-IT" altLang="it-IT" sz="3600" dirty="0">
              <a:latin typeface="+mj-lt"/>
            </a:endParaRPr>
          </a:p>
        </p:txBody>
      </p:sp>
      <p:sp>
        <p:nvSpPr>
          <p:cNvPr id="92163" name="Text Box 2">
            <a:extLst>
              <a:ext uri="{FF2B5EF4-FFF2-40B4-BE49-F238E27FC236}">
                <a16:creationId xmlns:a16="http://schemas.microsoft.com/office/drawing/2014/main" id="{54F426E0-AFD7-EB47-9B19-1F8C0CF45240}"/>
              </a:ext>
            </a:extLst>
          </p:cNvPr>
          <p:cNvSpPr txBox="1">
            <a:spLocks noChangeArrowheads="1"/>
          </p:cNvSpPr>
          <p:nvPr/>
        </p:nvSpPr>
        <p:spPr bwMode="auto">
          <a:xfrm>
            <a:off x="203200" y="1527175"/>
            <a:ext cx="8915400" cy="533717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indent="1905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342900" indent="-342900">
              <a:spcBef>
                <a:spcPct val="20000"/>
              </a:spcBef>
              <a:buClr>
                <a:schemeClr val="accent1"/>
              </a:buClr>
              <a:buSzPct val="100000"/>
              <a:buFont typeface="Wingdings" pitchFamily="2" charset="2"/>
              <a:buChar char="q"/>
              <a:defRPr/>
            </a:pPr>
            <a:r>
              <a:rPr lang="en-GB" dirty="0">
                <a:solidFill>
                  <a:schemeClr val="tx2"/>
                </a:solidFill>
                <a:latin typeface="+mn-lt"/>
                <a:ea typeface="ＭＳ Ｐゴシック" charset="0"/>
              </a:rPr>
              <a:t>Commitment to a pair of opposing operations on the same notional capital (foreign currency)</a:t>
            </a:r>
          </a:p>
          <a:p>
            <a:pPr marL="342900" indent="-342900">
              <a:spcBef>
                <a:spcPct val="20000"/>
              </a:spcBef>
              <a:buClr>
                <a:schemeClr val="accent1"/>
              </a:buClr>
              <a:buSzPct val="100000"/>
              <a:buFont typeface="Wingdings" pitchFamily="2" charset="2"/>
              <a:buChar char="q"/>
              <a:defRPr/>
            </a:pPr>
            <a:r>
              <a:rPr lang="en-GB" dirty="0">
                <a:solidFill>
                  <a:schemeClr val="tx2"/>
                </a:solidFill>
                <a:latin typeface="+mn-lt"/>
                <a:ea typeface="ＭＳ Ｐゴシック" charset="0"/>
              </a:rPr>
              <a:t>The elements are all known, so operators can make a calculation in advance in order to verify the benefit of the operation</a:t>
            </a:r>
            <a:endParaRPr lang="en-GB" altLang="it-IT" dirty="0">
              <a:solidFill>
                <a:schemeClr val="tx2"/>
              </a:solidFill>
              <a:latin typeface="+mn-lt"/>
              <a:ea typeface="ＭＳ Ｐゴシック" charset="0"/>
              <a:sym typeface="Wingdings" pitchFamily="2" charset="2"/>
            </a:endParaRPr>
          </a:p>
          <a:p>
            <a:pPr marL="342900" indent="-342900">
              <a:spcBef>
                <a:spcPct val="20000"/>
              </a:spcBef>
              <a:buClr>
                <a:schemeClr val="accent1"/>
              </a:buClr>
              <a:buSzPct val="100000"/>
              <a:buFont typeface="Wingdings" pitchFamily="2" charset="2"/>
              <a:buChar char="q"/>
              <a:defRPr/>
            </a:pPr>
            <a:r>
              <a:rPr lang="en-GB" dirty="0">
                <a:solidFill>
                  <a:schemeClr val="tx2"/>
                </a:solidFill>
                <a:latin typeface="+mn-lt"/>
                <a:ea typeface="ＭＳ Ｐゴシック" charset="0"/>
              </a:rPr>
              <a:t>Hedging: operators may plausibly choose, as a forward operation, the one that serves as a hedge.</a:t>
            </a:r>
          </a:p>
          <a:p>
            <a:pPr marL="342900" indent="-342900">
              <a:spcBef>
                <a:spcPct val="20000"/>
              </a:spcBef>
              <a:buClr>
                <a:schemeClr val="accent1"/>
              </a:buClr>
              <a:buSzPct val="100000"/>
              <a:buFont typeface="Wingdings" pitchFamily="2" charset="2"/>
              <a:buChar char="q"/>
              <a:defRPr/>
            </a:pPr>
            <a:endParaRPr lang="en-GB" dirty="0">
              <a:solidFill>
                <a:schemeClr val="tx2"/>
              </a:solidFill>
              <a:latin typeface="+mn-lt"/>
              <a:ea typeface="ＭＳ Ｐゴシック" charset="0"/>
            </a:endParaRPr>
          </a:p>
          <a:p>
            <a:pPr marL="342900" indent="-342900">
              <a:spcBef>
                <a:spcPct val="20000"/>
              </a:spcBef>
              <a:buClr>
                <a:schemeClr val="accent1"/>
              </a:buClr>
              <a:buSzPct val="100000"/>
              <a:buFont typeface="Wingdings" pitchFamily="2" charset="2"/>
              <a:buChar char="q"/>
              <a:defRPr/>
            </a:pPr>
            <a:endParaRPr lang="en-GB" dirty="0">
              <a:solidFill>
                <a:schemeClr val="tx2"/>
              </a:solidFill>
              <a:latin typeface="+mn-lt"/>
              <a:ea typeface="ＭＳ Ｐゴシック" charset="0"/>
            </a:endParaRPr>
          </a:p>
          <a:p>
            <a:pPr indent="0">
              <a:spcBef>
                <a:spcPct val="20000"/>
              </a:spcBef>
              <a:buClr>
                <a:schemeClr val="accent1"/>
              </a:buClr>
              <a:buSzPct val="100000"/>
              <a:defRPr/>
            </a:pPr>
            <a:r>
              <a:rPr lang="en-GB" dirty="0">
                <a:solidFill>
                  <a:schemeClr val="tx2"/>
                </a:solidFill>
                <a:latin typeface="+mn-lt"/>
                <a:ea typeface="ＭＳ Ｐゴシック" charset="0"/>
              </a:rPr>
              <a:t>The </a:t>
            </a:r>
            <a:r>
              <a:rPr lang="en-GB" b="1" dirty="0">
                <a:solidFill>
                  <a:schemeClr val="tx2"/>
                </a:solidFill>
                <a:latin typeface="+mn-lt"/>
                <a:ea typeface="ＭＳ Ｐゴシック" charset="0"/>
              </a:rPr>
              <a:t>importer</a:t>
            </a:r>
            <a:r>
              <a:rPr lang="en-GB" dirty="0">
                <a:solidFill>
                  <a:schemeClr val="tx2"/>
                </a:solidFill>
                <a:latin typeface="+mn-lt"/>
                <a:ea typeface="ＭＳ Ｐゴシック" charset="0"/>
              </a:rPr>
              <a:t> will verify the benefit of making a spot sale and a forward purchase of foreign currency.</a:t>
            </a:r>
          </a:p>
          <a:p>
            <a:pPr indent="0">
              <a:spcBef>
                <a:spcPct val="20000"/>
              </a:spcBef>
              <a:buClr>
                <a:schemeClr val="accent1"/>
              </a:buClr>
              <a:buSzPct val="100000"/>
              <a:defRPr/>
            </a:pPr>
            <a:r>
              <a:rPr lang="en-GB" dirty="0">
                <a:solidFill>
                  <a:schemeClr val="tx2"/>
                </a:solidFill>
                <a:latin typeface="+mn-lt"/>
                <a:ea typeface="ＭＳ Ｐゴシック" charset="0"/>
              </a:rPr>
              <a:t>The </a:t>
            </a:r>
            <a:r>
              <a:rPr lang="en-GB" b="1" dirty="0">
                <a:solidFill>
                  <a:schemeClr val="tx2"/>
                </a:solidFill>
                <a:latin typeface="+mn-lt"/>
                <a:ea typeface="ＭＳ Ｐゴシック" charset="0"/>
              </a:rPr>
              <a:t>exporter </a:t>
            </a:r>
            <a:r>
              <a:rPr lang="en-GB" dirty="0">
                <a:solidFill>
                  <a:schemeClr val="tx2"/>
                </a:solidFill>
                <a:latin typeface="+mn-lt"/>
                <a:ea typeface="ＭＳ Ｐゴシック" charset="0"/>
              </a:rPr>
              <a:t>will verify the benefit of making a spot purchase against a forward sale of foreign currency.</a:t>
            </a:r>
          </a:p>
          <a:p>
            <a:pPr>
              <a:defRPr/>
            </a:pPr>
            <a:endParaRPr lang="en-GB" dirty="0"/>
          </a:p>
        </p:txBody>
      </p:sp>
      <p:sp>
        <p:nvSpPr>
          <p:cNvPr id="2" name="Freccia giù 1">
            <a:extLst>
              <a:ext uri="{FF2B5EF4-FFF2-40B4-BE49-F238E27FC236}">
                <a16:creationId xmlns:a16="http://schemas.microsoft.com/office/drawing/2014/main" id="{C13F4A62-1C49-5247-B38C-620A59B9E530}"/>
              </a:ext>
            </a:extLst>
          </p:cNvPr>
          <p:cNvSpPr/>
          <p:nvPr/>
        </p:nvSpPr>
        <p:spPr>
          <a:xfrm>
            <a:off x="4427538" y="4149725"/>
            <a:ext cx="725487" cy="5032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egnaposto numero diapositiva 3"/>
          <p:cNvSpPr txBox="1">
            <a:spLocks/>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lgn="r" eaLnBrk="1" hangingPunct="1">
              <a:spcBef>
                <a:spcPct val="0"/>
              </a:spcBef>
              <a:buClrTx/>
              <a:buSzTx/>
              <a:buFontTx/>
              <a:buNone/>
            </a:pPr>
            <a:fld id="{C2F92E9E-0066-4E67-89DD-E90FA0EA22AD}" type="slidenum">
              <a:rPr lang="en-US" altLang="it-IT" sz="1400">
                <a:solidFill>
                  <a:schemeClr val="tx1"/>
                </a:solidFill>
                <a:latin typeface="Times New Roman" panose="02020603050405020304" pitchFamily="18" charset="0"/>
              </a:rPr>
              <a:pPr algn="r" eaLnBrk="1" hangingPunct="1">
                <a:spcBef>
                  <a:spcPct val="0"/>
                </a:spcBef>
                <a:buClrTx/>
                <a:buSzTx/>
                <a:buFontTx/>
                <a:buNone/>
              </a:pPr>
              <a:t>37</a:t>
            </a:fld>
            <a:endParaRPr lang="en-US" altLang="it-IT" sz="1400">
              <a:solidFill>
                <a:schemeClr val="tx1"/>
              </a:solidFill>
              <a:latin typeface="Times New Roman" panose="02020603050405020304" pitchFamily="18" charset="0"/>
            </a:endParaRPr>
          </a:p>
        </p:txBody>
      </p:sp>
      <p:sp>
        <p:nvSpPr>
          <p:cNvPr id="67586" name="Segnaposto numero diapositiva 3"/>
          <p:cNvSpPr txBox="1">
            <a:spLocks/>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lgn="r" eaLnBrk="1" hangingPunct="1">
              <a:spcBef>
                <a:spcPct val="0"/>
              </a:spcBef>
              <a:buClrTx/>
              <a:buSzTx/>
              <a:buFontTx/>
              <a:buNone/>
            </a:pPr>
            <a:fld id="{472653C2-89EF-4180-A69A-C84DA1625D18}" type="slidenum">
              <a:rPr lang="en-US" altLang="it-IT" sz="1400">
                <a:solidFill>
                  <a:schemeClr val="tx1"/>
                </a:solidFill>
                <a:latin typeface="Times New Roman" panose="02020603050405020304" pitchFamily="18" charset="0"/>
              </a:rPr>
              <a:pPr algn="r" eaLnBrk="1" hangingPunct="1">
                <a:spcBef>
                  <a:spcPct val="0"/>
                </a:spcBef>
                <a:buClrTx/>
                <a:buSzTx/>
                <a:buFontTx/>
                <a:buNone/>
              </a:pPr>
              <a:t>37</a:t>
            </a:fld>
            <a:endParaRPr lang="en-US" altLang="it-IT" sz="1400">
              <a:solidFill>
                <a:schemeClr val="tx1"/>
              </a:solidFill>
              <a:latin typeface="Times New Roman" panose="02020603050405020304" pitchFamily="18" charset="0"/>
            </a:endParaRPr>
          </a:p>
        </p:txBody>
      </p:sp>
      <p:sp>
        <p:nvSpPr>
          <p:cNvPr id="93187" name="Text Box 2">
            <a:extLst>
              <a:ext uri="{FF2B5EF4-FFF2-40B4-BE49-F238E27FC236}">
                <a16:creationId xmlns:a16="http://schemas.microsoft.com/office/drawing/2014/main" id="{4D6F8D02-5950-724A-AF9C-2A13C14A71A9}"/>
              </a:ext>
            </a:extLst>
          </p:cNvPr>
          <p:cNvSpPr txBox="1">
            <a:spLocks noChangeArrowheads="1"/>
          </p:cNvSpPr>
          <p:nvPr/>
        </p:nvSpPr>
        <p:spPr bwMode="auto">
          <a:xfrm>
            <a:off x="250825" y="1144588"/>
            <a:ext cx="9137650" cy="563086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indent="1905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indent="0">
              <a:spcBef>
                <a:spcPct val="20000"/>
              </a:spcBef>
              <a:buClr>
                <a:schemeClr val="accent1"/>
              </a:buClr>
              <a:buSzPct val="100000"/>
              <a:defRPr/>
            </a:pPr>
            <a:r>
              <a:rPr lang="en-GB" dirty="0">
                <a:solidFill>
                  <a:schemeClr val="tx2"/>
                </a:solidFill>
                <a:latin typeface="+mn-lt"/>
                <a:ea typeface="ＭＳ Ｐゴシック" charset="0"/>
              </a:rPr>
              <a:t>Example 1: </a:t>
            </a:r>
            <a:r>
              <a:rPr lang="en-GB" b="1" dirty="0">
                <a:solidFill>
                  <a:schemeClr val="tx2"/>
                </a:solidFill>
                <a:latin typeface="+mn-lt"/>
                <a:ea typeface="ＭＳ Ｐゴシック" charset="0"/>
              </a:rPr>
              <a:t>Spot sale of dollars and forward purchase of dollars</a:t>
            </a:r>
          </a:p>
          <a:p>
            <a:pPr indent="0">
              <a:spcBef>
                <a:spcPct val="20000"/>
              </a:spcBef>
              <a:buClr>
                <a:schemeClr val="accent1"/>
              </a:buClr>
              <a:buSzPct val="100000"/>
              <a:defRPr/>
            </a:pPr>
            <a:endParaRPr lang="en-GB" dirty="0">
              <a:solidFill>
                <a:schemeClr val="tx2"/>
              </a:solidFill>
              <a:latin typeface="+mn-lt"/>
              <a:ea typeface="ＭＳ Ｐゴシック" charset="0"/>
            </a:endParaRPr>
          </a:p>
          <a:p>
            <a:pPr indent="0">
              <a:spcBef>
                <a:spcPct val="20000"/>
              </a:spcBef>
              <a:buClr>
                <a:schemeClr val="accent1"/>
              </a:buClr>
              <a:buSzPct val="100000"/>
              <a:defRPr/>
            </a:pPr>
            <a:r>
              <a:rPr lang="en-GB" dirty="0">
                <a:solidFill>
                  <a:schemeClr val="tx2"/>
                </a:solidFill>
                <a:latin typeface="+mn-lt"/>
                <a:ea typeface="ＭＳ Ｐゴシック" charset="0"/>
              </a:rPr>
              <a:t>Supposing that the underlying activity is $1,</a:t>
            </a:r>
          </a:p>
          <a:p>
            <a:pPr indent="0">
              <a:spcBef>
                <a:spcPct val="20000"/>
              </a:spcBef>
              <a:buClr>
                <a:schemeClr val="accent1"/>
              </a:buClr>
              <a:buSzPct val="100000"/>
              <a:defRPr/>
            </a:pPr>
            <a:endParaRPr lang="en-GB" dirty="0">
              <a:solidFill>
                <a:schemeClr val="tx2"/>
              </a:solidFill>
              <a:latin typeface="+mn-lt"/>
              <a:ea typeface="ＭＳ Ｐゴシック" charset="0"/>
            </a:endParaRPr>
          </a:p>
          <a:p>
            <a:pPr indent="0" algn="ctr">
              <a:spcBef>
                <a:spcPct val="20000"/>
              </a:spcBef>
              <a:buClr>
                <a:schemeClr val="accent1"/>
              </a:buClr>
              <a:buSzPct val="100000"/>
              <a:defRPr/>
            </a:pPr>
            <a:r>
              <a:rPr lang="en-GB" altLang="it-IT" b="1" dirty="0">
                <a:solidFill>
                  <a:schemeClr val="tx2"/>
                </a:solidFill>
                <a:latin typeface="+mn-lt"/>
                <a:ea typeface="ＭＳ Ｐゴシック" charset="0"/>
                <a:sym typeface="Wingdings" pitchFamily="2" charset="2"/>
              </a:rPr>
              <a:t>R= 1/</a:t>
            </a:r>
            <a:r>
              <a:rPr lang="en-GB" altLang="it-IT" b="1" dirty="0" err="1">
                <a:solidFill>
                  <a:schemeClr val="tx2"/>
                </a:solidFill>
                <a:latin typeface="+mn-lt"/>
                <a:ea typeface="ＭＳ Ｐゴシック" charset="0"/>
                <a:sym typeface="Wingdings" pitchFamily="2" charset="2"/>
              </a:rPr>
              <a:t>Cp</a:t>
            </a:r>
            <a:r>
              <a:rPr lang="en-GB" altLang="it-IT" b="1" dirty="0">
                <a:solidFill>
                  <a:schemeClr val="tx2"/>
                </a:solidFill>
                <a:latin typeface="+mn-lt"/>
                <a:ea typeface="ＭＳ Ｐゴシック" charset="0"/>
                <a:sym typeface="Wingdings" pitchFamily="2" charset="2"/>
              </a:rPr>
              <a:t>  - 1/Ct + (1/ </a:t>
            </a:r>
            <a:r>
              <a:rPr lang="en-GB" altLang="it-IT" b="1" dirty="0" err="1">
                <a:solidFill>
                  <a:schemeClr val="tx2"/>
                </a:solidFill>
                <a:latin typeface="+mn-lt"/>
                <a:ea typeface="ＭＳ Ｐゴシック" charset="0"/>
                <a:sym typeface="Wingdings" pitchFamily="2" charset="2"/>
              </a:rPr>
              <a:t>Cp</a:t>
            </a:r>
            <a:r>
              <a:rPr lang="en-GB" altLang="it-IT" b="1" dirty="0">
                <a:solidFill>
                  <a:schemeClr val="tx2"/>
                </a:solidFill>
                <a:latin typeface="+mn-lt"/>
                <a:ea typeface="ＭＳ Ｐゴシック" charset="0"/>
                <a:sym typeface="Wingdings" pitchFamily="2" charset="2"/>
              </a:rPr>
              <a:t> ) </a:t>
            </a:r>
            <a:r>
              <a:rPr lang="en-GB" altLang="it-IT" b="1" dirty="0" err="1">
                <a:solidFill>
                  <a:schemeClr val="tx2"/>
                </a:solidFill>
                <a:latin typeface="+mn-lt"/>
                <a:ea typeface="ＭＳ Ｐゴシック" charset="0"/>
                <a:sym typeface="Wingdings" pitchFamily="2" charset="2"/>
              </a:rPr>
              <a:t>i€t</a:t>
            </a:r>
            <a:r>
              <a:rPr lang="en-GB" altLang="it-IT" b="1" dirty="0">
                <a:solidFill>
                  <a:schemeClr val="tx2"/>
                </a:solidFill>
                <a:latin typeface="+mn-lt"/>
                <a:ea typeface="ＭＳ Ｐゴシック" charset="0"/>
                <a:sym typeface="Wingdings" pitchFamily="2" charset="2"/>
              </a:rPr>
              <a:t> - (</a:t>
            </a:r>
            <a:r>
              <a:rPr lang="en-GB" altLang="it-IT" b="1" dirty="0" err="1">
                <a:solidFill>
                  <a:schemeClr val="tx2"/>
                </a:solidFill>
                <a:latin typeface="+mn-lt"/>
                <a:ea typeface="ＭＳ Ｐゴシック" charset="0"/>
                <a:sym typeface="Wingdings" pitchFamily="2" charset="2"/>
              </a:rPr>
              <a:t>i</a:t>
            </a:r>
            <a:r>
              <a:rPr lang="en-GB" altLang="it-IT" b="1" dirty="0">
                <a:solidFill>
                  <a:schemeClr val="tx2"/>
                </a:solidFill>
                <a:latin typeface="+mn-lt"/>
                <a:ea typeface="ＭＳ Ｐゴシック" charset="0"/>
                <a:sym typeface="Wingdings" pitchFamily="2" charset="2"/>
              </a:rPr>
              <a:t>$ t) 1/ Ct </a:t>
            </a:r>
          </a:p>
          <a:p>
            <a:pPr indent="0">
              <a:spcBef>
                <a:spcPct val="20000"/>
              </a:spcBef>
              <a:buClr>
                <a:schemeClr val="accent1"/>
              </a:buClr>
              <a:buSzPct val="100000"/>
              <a:defRPr/>
            </a:pPr>
            <a:r>
              <a:rPr lang="en-GB" dirty="0">
                <a:solidFill>
                  <a:schemeClr val="tx2"/>
                </a:solidFill>
                <a:latin typeface="+mn-lt"/>
                <a:ea typeface="ＭＳ Ｐゴシック" charset="0"/>
              </a:rPr>
              <a:t>Where :</a:t>
            </a:r>
          </a:p>
          <a:p>
            <a:pPr marL="342900" indent="-342900">
              <a:spcBef>
                <a:spcPct val="20000"/>
              </a:spcBef>
              <a:buClr>
                <a:schemeClr val="accent1"/>
              </a:buClr>
              <a:buSzPct val="100000"/>
              <a:buFont typeface="Wingdings" pitchFamily="2" charset="2"/>
              <a:buChar char="q"/>
              <a:defRPr/>
            </a:pPr>
            <a:r>
              <a:rPr lang="en-GB" dirty="0">
                <a:solidFill>
                  <a:schemeClr val="tx2"/>
                </a:solidFill>
                <a:latin typeface="+mn-lt"/>
                <a:ea typeface="ＭＳ Ｐゴシック" charset="0"/>
              </a:rPr>
              <a:t>1/</a:t>
            </a:r>
            <a:r>
              <a:rPr lang="en-GB" dirty="0" err="1">
                <a:solidFill>
                  <a:schemeClr val="tx2"/>
                </a:solidFill>
                <a:latin typeface="+mn-lt"/>
                <a:ea typeface="ＭＳ Ｐゴシック" charset="0"/>
              </a:rPr>
              <a:t>Cp</a:t>
            </a:r>
            <a:r>
              <a:rPr lang="en-GB" dirty="0">
                <a:solidFill>
                  <a:schemeClr val="tx2"/>
                </a:solidFill>
                <a:latin typeface="+mn-lt"/>
                <a:ea typeface="ＭＳ Ｐゴシック" charset="0"/>
              </a:rPr>
              <a:t> is the counter-value in euros of $1 calculated at the</a:t>
            </a:r>
          </a:p>
          <a:p>
            <a:pPr indent="0">
              <a:spcBef>
                <a:spcPct val="20000"/>
              </a:spcBef>
              <a:buClr>
                <a:schemeClr val="accent1"/>
              </a:buClr>
              <a:buSzPct val="100000"/>
              <a:defRPr/>
            </a:pPr>
            <a:r>
              <a:rPr lang="en-GB" dirty="0">
                <a:solidFill>
                  <a:schemeClr val="tx2"/>
                </a:solidFill>
                <a:latin typeface="+mn-lt"/>
                <a:ea typeface="ＭＳ Ｐゴシック" charset="0"/>
              </a:rPr>
              <a:t>exchange </a:t>
            </a:r>
            <a:r>
              <a:rPr lang="en-GB" dirty="0" err="1">
                <a:solidFill>
                  <a:schemeClr val="tx2"/>
                </a:solidFill>
                <a:latin typeface="+mn-lt"/>
                <a:ea typeface="ＭＳ Ｐゴシック" charset="0"/>
              </a:rPr>
              <a:t>Cp</a:t>
            </a:r>
            <a:endParaRPr lang="en-GB" dirty="0">
              <a:solidFill>
                <a:schemeClr val="tx2"/>
              </a:solidFill>
              <a:latin typeface="+mn-lt"/>
              <a:ea typeface="ＭＳ Ｐゴシック" charset="0"/>
            </a:endParaRPr>
          </a:p>
          <a:p>
            <a:pPr marL="342900" indent="-342900">
              <a:spcBef>
                <a:spcPct val="20000"/>
              </a:spcBef>
              <a:buClr>
                <a:schemeClr val="accent1"/>
              </a:buClr>
              <a:buSzPct val="100000"/>
              <a:buFont typeface="Wingdings" pitchFamily="2" charset="2"/>
              <a:buChar char="q"/>
              <a:defRPr/>
            </a:pPr>
            <a:r>
              <a:rPr lang="en-GB" dirty="0">
                <a:solidFill>
                  <a:schemeClr val="tx2"/>
                </a:solidFill>
                <a:latin typeface="+mn-lt"/>
                <a:ea typeface="ＭＳ Ｐゴシック" charset="0"/>
              </a:rPr>
              <a:t>– 1/Ct is the counter-value in euros that the importer pays for the forward purchase of $1.</a:t>
            </a:r>
          </a:p>
          <a:p>
            <a:pPr marL="342900" indent="-342900">
              <a:spcBef>
                <a:spcPct val="20000"/>
              </a:spcBef>
              <a:buClr>
                <a:schemeClr val="accent1"/>
              </a:buClr>
              <a:buSzPct val="100000"/>
              <a:buFont typeface="Wingdings" pitchFamily="2" charset="2"/>
              <a:buChar char="q"/>
              <a:defRPr/>
            </a:pPr>
            <a:r>
              <a:rPr lang="en-GB" dirty="0">
                <a:solidFill>
                  <a:schemeClr val="tx2"/>
                </a:solidFill>
                <a:latin typeface="+mn-lt"/>
                <a:ea typeface="ＭＳ Ｐゴシック" charset="0"/>
              </a:rPr>
              <a:t>–</a:t>
            </a:r>
            <a:r>
              <a:rPr lang="en-GB" altLang="it-IT" dirty="0" err="1">
                <a:solidFill>
                  <a:schemeClr val="tx2"/>
                </a:solidFill>
                <a:latin typeface="+mn-lt"/>
                <a:ea typeface="ＭＳ Ｐゴシック" charset="0"/>
                <a:sym typeface="Wingdings" pitchFamily="2" charset="2"/>
              </a:rPr>
              <a:t>i</a:t>
            </a:r>
            <a:r>
              <a:rPr lang="en-GB" altLang="it-IT" dirty="0">
                <a:solidFill>
                  <a:schemeClr val="tx2"/>
                </a:solidFill>
                <a:latin typeface="+mn-lt"/>
                <a:ea typeface="ＭＳ Ｐゴシック" charset="0"/>
                <a:sym typeface="Wingdings" pitchFamily="2" charset="2"/>
              </a:rPr>
              <a:t>€</a:t>
            </a:r>
            <a:r>
              <a:rPr lang="en-GB" dirty="0">
                <a:solidFill>
                  <a:schemeClr val="tx2"/>
                </a:solidFill>
                <a:latin typeface="+mn-lt"/>
                <a:ea typeface="ＭＳ Ｐゴシック" charset="0"/>
              </a:rPr>
              <a:t> is the interest rate on euros</a:t>
            </a:r>
          </a:p>
          <a:p>
            <a:pPr marL="342900" indent="-342900">
              <a:spcBef>
                <a:spcPct val="20000"/>
              </a:spcBef>
              <a:buClr>
                <a:schemeClr val="accent1"/>
              </a:buClr>
              <a:buSzPct val="100000"/>
              <a:buFont typeface="Wingdings" pitchFamily="2" charset="2"/>
              <a:buChar char="q"/>
              <a:defRPr/>
            </a:pPr>
            <a:r>
              <a:rPr lang="en-GB" dirty="0">
                <a:solidFill>
                  <a:schemeClr val="tx2"/>
                </a:solidFill>
                <a:latin typeface="+mn-lt"/>
                <a:ea typeface="ＭＳ Ｐゴシック" charset="0"/>
              </a:rPr>
              <a:t>– I$ /Ct (</a:t>
            </a:r>
            <a:r>
              <a:rPr lang="en-GB" altLang="it-IT" dirty="0" err="1">
                <a:solidFill>
                  <a:schemeClr val="tx2"/>
                </a:solidFill>
                <a:latin typeface="+mn-lt"/>
                <a:ea typeface="ＭＳ Ｐゴシック" charset="0"/>
                <a:sym typeface="Wingdings" pitchFamily="2" charset="2"/>
              </a:rPr>
              <a:t>i</a:t>
            </a:r>
            <a:r>
              <a:rPr lang="en-GB" altLang="it-IT" dirty="0">
                <a:solidFill>
                  <a:schemeClr val="tx2"/>
                </a:solidFill>
                <a:latin typeface="+mn-lt"/>
                <a:ea typeface="ＭＳ Ｐゴシック" charset="0"/>
                <a:sym typeface="Wingdings" pitchFamily="2" charset="2"/>
              </a:rPr>
              <a:t>$ t 1/Ct) </a:t>
            </a:r>
            <a:r>
              <a:rPr lang="en-GB" dirty="0">
                <a:solidFill>
                  <a:schemeClr val="tx2"/>
                </a:solidFill>
                <a:latin typeface="+mn-lt"/>
                <a:ea typeface="ＭＳ Ｐゴシック" charset="0"/>
              </a:rPr>
              <a:t>is the counter-value in euros of the interest in dollar he looses</a:t>
            </a:r>
            <a:endParaRPr lang="en-GB" altLang="it-IT" dirty="0">
              <a:solidFill>
                <a:schemeClr val="tx2"/>
              </a:solidFill>
              <a:latin typeface="+mn-lt"/>
              <a:ea typeface="ＭＳ Ｐゴシック" charset="0"/>
              <a:sym typeface="Wingdings" pitchFamily="2" charset="2"/>
            </a:endParaRPr>
          </a:p>
        </p:txBody>
      </p:sp>
      <p:sp>
        <p:nvSpPr>
          <p:cNvPr id="2" name="CasellaDiTesto 1">
            <a:extLst>
              <a:ext uri="{FF2B5EF4-FFF2-40B4-BE49-F238E27FC236}">
                <a16:creationId xmlns:a16="http://schemas.microsoft.com/office/drawing/2014/main" id="{BF801275-7D7F-9F4C-98E1-792E0B196AF0}"/>
              </a:ext>
            </a:extLst>
          </p:cNvPr>
          <p:cNvSpPr txBox="1"/>
          <p:nvPr/>
        </p:nvSpPr>
        <p:spPr>
          <a:xfrm>
            <a:off x="4927600" y="306388"/>
            <a:ext cx="4216400" cy="646112"/>
          </a:xfrm>
          <a:prstGeom prst="rect">
            <a:avLst/>
          </a:prstGeom>
          <a:noFill/>
        </p:spPr>
        <p:txBody>
          <a:bodyPr>
            <a:spAutoFit/>
          </a:bodyPr>
          <a:lstStyle/>
          <a:p>
            <a:pPr>
              <a:defRPr/>
            </a:pPr>
            <a:r>
              <a:rPr lang="en-GB" sz="3600" dirty="0">
                <a:latin typeface="+mj-lt"/>
              </a:rPr>
              <a:t>Importer’s</a:t>
            </a:r>
            <a:r>
              <a:rPr lang="en-GB" sz="3600" dirty="0">
                <a:solidFill>
                  <a:schemeClr val="bg1"/>
                </a:solidFill>
                <a:latin typeface="+mj-lt"/>
              </a:rPr>
              <a:t> </a:t>
            </a:r>
            <a:r>
              <a:rPr lang="en-GB" sz="3600" dirty="0">
                <a:latin typeface="+mj-lt"/>
              </a:rPr>
              <a:t>hedge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egnaposto numero diapositiva 3"/>
          <p:cNvSpPr txBox="1">
            <a:spLocks/>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lgn="r" eaLnBrk="1" hangingPunct="1">
              <a:spcBef>
                <a:spcPct val="0"/>
              </a:spcBef>
              <a:buClrTx/>
              <a:buSzTx/>
              <a:buFontTx/>
              <a:buNone/>
            </a:pPr>
            <a:fld id="{D6293920-F707-4347-A11E-697C59A74684}" type="slidenum">
              <a:rPr lang="en-US" altLang="it-IT" sz="1400">
                <a:solidFill>
                  <a:schemeClr val="tx1"/>
                </a:solidFill>
                <a:latin typeface="Times New Roman" panose="02020603050405020304" pitchFamily="18" charset="0"/>
              </a:rPr>
              <a:pPr algn="r" eaLnBrk="1" hangingPunct="1">
                <a:spcBef>
                  <a:spcPct val="0"/>
                </a:spcBef>
                <a:buClrTx/>
                <a:buSzTx/>
                <a:buFontTx/>
                <a:buNone/>
              </a:pPr>
              <a:t>38</a:t>
            </a:fld>
            <a:endParaRPr lang="en-US" altLang="it-IT" sz="1400">
              <a:solidFill>
                <a:schemeClr val="tx1"/>
              </a:solidFill>
              <a:latin typeface="Times New Roman" panose="02020603050405020304" pitchFamily="18" charset="0"/>
            </a:endParaRPr>
          </a:p>
        </p:txBody>
      </p:sp>
      <p:sp>
        <p:nvSpPr>
          <p:cNvPr id="68610" name="Segnaposto numero diapositiva 3"/>
          <p:cNvSpPr txBox="1">
            <a:spLocks/>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lgn="r" eaLnBrk="1" hangingPunct="1">
              <a:spcBef>
                <a:spcPct val="0"/>
              </a:spcBef>
              <a:buClrTx/>
              <a:buSzTx/>
              <a:buFontTx/>
              <a:buNone/>
            </a:pPr>
            <a:fld id="{52312BF5-E25B-4F02-9E18-72A9E0CC1AF6}" type="slidenum">
              <a:rPr lang="en-US" altLang="it-IT" sz="1400">
                <a:solidFill>
                  <a:schemeClr val="tx1"/>
                </a:solidFill>
                <a:latin typeface="Times New Roman" panose="02020603050405020304" pitchFamily="18" charset="0"/>
              </a:rPr>
              <a:pPr algn="r" eaLnBrk="1" hangingPunct="1">
                <a:spcBef>
                  <a:spcPct val="0"/>
                </a:spcBef>
                <a:buClrTx/>
                <a:buSzTx/>
                <a:buFontTx/>
                <a:buNone/>
              </a:pPr>
              <a:t>38</a:t>
            </a:fld>
            <a:endParaRPr lang="en-US" altLang="it-IT" sz="1400">
              <a:solidFill>
                <a:schemeClr val="tx1"/>
              </a:solidFill>
              <a:latin typeface="Times New Roman" panose="02020603050405020304" pitchFamily="18" charset="0"/>
            </a:endParaRPr>
          </a:p>
        </p:txBody>
      </p:sp>
      <p:sp>
        <p:nvSpPr>
          <p:cNvPr id="93187" name="Text Box 2">
            <a:extLst>
              <a:ext uri="{FF2B5EF4-FFF2-40B4-BE49-F238E27FC236}">
                <a16:creationId xmlns:a16="http://schemas.microsoft.com/office/drawing/2014/main" id="{4D6F8D02-5950-724A-AF9C-2A13C14A71A9}"/>
              </a:ext>
            </a:extLst>
          </p:cNvPr>
          <p:cNvSpPr txBox="1">
            <a:spLocks noChangeArrowheads="1"/>
          </p:cNvSpPr>
          <p:nvPr/>
        </p:nvSpPr>
        <p:spPr bwMode="auto">
          <a:xfrm>
            <a:off x="6350" y="1133475"/>
            <a:ext cx="9137650" cy="511492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indent="19050"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indent="0">
              <a:spcBef>
                <a:spcPct val="20000"/>
              </a:spcBef>
              <a:buClr>
                <a:schemeClr val="accent1"/>
              </a:buClr>
              <a:buSzPct val="100000"/>
              <a:defRPr/>
            </a:pPr>
            <a:r>
              <a:rPr lang="en-GB" dirty="0">
                <a:solidFill>
                  <a:schemeClr val="tx2"/>
                </a:solidFill>
                <a:latin typeface="+mn-lt"/>
                <a:ea typeface="ＭＳ Ｐゴシック" charset="0"/>
              </a:rPr>
              <a:t>Example 2: </a:t>
            </a:r>
            <a:r>
              <a:rPr lang="en-GB" b="1" dirty="0">
                <a:solidFill>
                  <a:schemeClr val="tx2"/>
                </a:solidFill>
                <a:latin typeface="+mn-lt"/>
                <a:ea typeface="ＭＳ Ｐゴシック" charset="0"/>
              </a:rPr>
              <a:t>Spot purchase of dollars and forward sell of dollars</a:t>
            </a:r>
            <a:endParaRPr lang="en-GB" dirty="0">
              <a:solidFill>
                <a:schemeClr val="tx2"/>
              </a:solidFill>
              <a:latin typeface="+mn-lt"/>
              <a:ea typeface="ＭＳ Ｐゴシック" charset="0"/>
            </a:endParaRPr>
          </a:p>
          <a:p>
            <a:pPr indent="0">
              <a:spcBef>
                <a:spcPct val="20000"/>
              </a:spcBef>
              <a:buClr>
                <a:schemeClr val="accent1"/>
              </a:buClr>
              <a:buSzPct val="100000"/>
              <a:defRPr/>
            </a:pPr>
            <a:r>
              <a:rPr lang="en-GB" dirty="0">
                <a:solidFill>
                  <a:schemeClr val="tx2"/>
                </a:solidFill>
                <a:latin typeface="+mn-lt"/>
                <a:ea typeface="ＭＳ Ｐゴシック" charset="0"/>
              </a:rPr>
              <a:t>Supposing that the underlying activity is $1,</a:t>
            </a:r>
          </a:p>
          <a:p>
            <a:pPr indent="0">
              <a:spcBef>
                <a:spcPct val="20000"/>
              </a:spcBef>
              <a:buClr>
                <a:schemeClr val="accent1"/>
              </a:buClr>
              <a:buSzPct val="100000"/>
              <a:defRPr/>
            </a:pPr>
            <a:endParaRPr lang="en-GB" dirty="0">
              <a:solidFill>
                <a:schemeClr val="tx2"/>
              </a:solidFill>
              <a:latin typeface="+mn-lt"/>
              <a:ea typeface="ＭＳ Ｐゴシック" charset="0"/>
            </a:endParaRPr>
          </a:p>
          <a:p>
            <a:pPr indent="0" algn="ctr">
              <a:spcBef>
                <a:spcPct val="20000"/>
              </a:spcBef>
              <a:buClr>
                <a:schemeClr val="accent1"/>
              </a:buClr>
              <a:buSzPct val="100000"/>
              <a:defRPr/>
            </a:pPr>
            <a:r>
              <a:rPr lang="en-GB" altLang="it-IT" b="1" dirty="0">
                <a:solidFill>
                  <a:schemeClr val="tx2"/>
                </a:solidFill>
                <a:latin typeface="+mn-lt"/>
                <a:ea typeface="ＭＳ Ｐゴシック" charset="0"/>
                <a:sym typeface="Wingdings" pitchFamily="2" charset="2"/>
              </a:rPr>
              <a:t>R= - 1/</a:t>
            </a:r>
            <a:r>
              <a:rPr lang="en-GB" altLang="it-IT" b="1" dirty="0" err="1">
                <a:solidFill>
                  <a:schemeClr val="tx2"/>
                </a:solidFill>
                <a:latin typeface="+mn-lt"/>
                <a:ea typeface="ＭＳ Ｐゴシック" charset="0"/>
                <a:sym typeface="Wingdings" pitchFamily="2" charset="2"/>
              </a:rPr>
              <a:t>Cp</a:t>
            </a:r>
            <a:r>
              <a:rPr lang="en-GB" altLang="it-IT" b="1" dirty="0">
                <a:solidFill>
                  <a:schemeClr val="tx2"/>
                </a:solidFill>
                <a:latin typeface="+mn-lt"/>
                <a:ea typeface="ＭＳ Ｐゴシック" charset="0"/>
                <a:sym typeface="Wingdings" pitchFamily="2" charset="2"/>
              </a:rPr>
              <a:t> + 1/Ct – I€ +I$</a:t>
            </a:r>
          </a:p>
          <a:p>
            <a:pPr indent="0">
              <a:spcBef>
                <a:spcPct val="20000"/>
              </a:spcBef>
              <a:buClr>
                <a:schemeClr val="accent1"/>
              </a:buClr>
              <a:buSzPct val="100000"/>
              <a:defRPr/>
            </a:pPr>
            <a:r>
              <a:rPr lang="en-GB" dirty="0">
                <a:solidFill>
                  <a:schemeClr val="tx2"/>
                </a:solidFill>
                <a:latin typeface="+mn-lt"/>
                <a:ea typeface="ＭＳ Ｐゴシック" charset="0"/>
              </a:rPr>
              <a:t>Where :</a:t>
            </a:r>
          </a:p>
          <a:p>
            <a:pPr marL="342900" indent="-342900">
              <a:spcBef>
                <a:spcPct val="20000"/>
              </a:spcBef>
              <a:buClr>
                <a:schemeClr val="accent1"/>
              </a:buClr>
              <a:buSzPct val="100000"/>
              <a:buFont typeface="Wingdings" pitchFamily="2" charset="2"/>
              <a:buChar char="q"/>
              <a:defRPr/>
            </a:pPr>
            <a:r>
              <a:rPr lang="en-GB" dirty="0">
                <a:solidFill>
                  <a:schemeClr val="tx2"/>
                </a:solidFill>
                <a:latin typeface="+mn-lt"/>
                <a:ea typeface="ＭＳ Ｐゴシック" charset="0"/>
              </a:rPr>
              <a:t>1/</a:t>
            </a:r>
            <a:r>
              <a:rPr lang="en-GB" dirty="0" err="1">
                <a:solidFill>
                  <a:schemeClr val="tx2"/>
                </a:solidFill>
                <a:latin typeface="+mn-lt"/>
                <a:ea typeface="ＭＳ Ｐゴシック" charset="0"/>
              </a:rPr>
              <a:t>Cp</a:t>
            </a:r>
            <a:r>
              <a:rPr lang="en-GB" dirty="0">
                <a:solidFill>
                  <a:schemeClr val="tx2"/>
                </a:solidFill>
                <a:latin typeface="+mn-lt"/>
                <a:ea typeface="ＭＳ Ｐゴシック" charset="0"/>
              </a:rPr>
              <a:t> is the counter-value in euros that the exporter pays to by the dollar</a:t>
            </a:r>
          </a:p>
          <a:p>
            <a:pPr marL="342900" indent="-342900">
              <a:spcBef>
                <a:spcPct val="20000"/>
              </a:spcBef>
              <a:buClr>
                <a:schemeClr val="accent1"/>
              </a:buClr>
              <a:buSzPct val="100000"/>
              <a:buFont typeface="Wingdings" pitchFamily="2" charset="2"/>
              <a:buChar char="q"/>
              <a:defRPr/>
            </a:pPr>
            <a:r>
              <a:rPr lang="en-GB" dirty="0">
                <a:solidFill>
                  <a:schemeClr val="tx2"/>
                </a:solidFill>
                <a:latin typeface="+mn-lt"/>
                <a:ea typeface="ＭＳ Ｐゴシック" charset="0"/>
              </a:rPr>
              <a:t>1/Ct is the counter-value in euros that the exporter obtains selling the dollar</a:t>
            </a:r>
          </a:p>
          <a:p>
            <a:pPr marL="342900" indent="-342900">
              <a:spcBef>
                <a:spcPct val="20000"/>
              </a:spcBef>
              <a:buClr>
                <a:schemeClr val="accent1"/>
              </a:buClr>
              <a:buSzPct val="100000"/>
              <a:buFont typeface="Wingdings" pitchFamily="2" charset="2"/>
              <a:buChar char="q"/>
              <a:defRPr/>
            </a:pPr>
            <a:r>
              <a:rPr lang="en-GB" dirty="0">
                <a:solidFill>
                  <a:schemeClr val="tx2"/>
                </a:solidFill>
                <a:latin typeface="+mn-lt"/>
                <a:ea typeface="ＭＳ Ｐゴシック" charset="0"/>
              </a:rPr>
              <a:t>I€ is the amount of interest that the exporter looses because of the purchasing (or financing)</a:t>
            </a:r>
          </a:p>
          <a:p>
            <a:pPr marL="342900" indent="-342900">
              <a:spcBef>
                <a:spcPct val="20000"/>
              </a:spcBef>
              <a:buClr>
                <a:schemeClr val="accent1"/>
              </a:buClr>
              <a:buSzPct val="100000"/>
              <a:buFont typeface="Wingdings" pitchFamily="2" charset="2"/>
              <a:buChar char="q"/>
              <a:defRPr/>
            </a:pPr>
            <a:r>
              <a:rPr lang="en-GB" dirty="0">
                <a:solidFill>
                  <a:schemeClr val="tx2"/>
                </a:solidFill>
                <a:latin typeface="+mn-lt"/>
                <a:ea typeface="ＭＳ Ｐゴシック" charset="0"/>
              </a:rPr>
              <a:t>I$/Ct is the counter-value in euros of the interest in dollars he gains</a:t>
            </a:r>
            <a:endParaRPr lang="en-GB" altLang="it-IT" dirty="0">
              <a:solidFill>
                <a:schemeClr val="tx2"/>
              </a:solidFill>
              <a:latin typeface="+mn-lt"/>
              <a:ea typeface="ＭＳ Ｐゴシック" charset="0"/>
              <a:sym typeface="Wingdings" pitchFamily="2" charset="2"/>
            </a:endParaRPr>
          </a:p>
        </p:txBody>
      </p:sp>
      <p:sp>
        <p:nvSpPr>
          <p:cNvPr id="2" name="CasellaDiTesto 1">
            <a:extLst>
              <a:ext uri="{FF2B5EF4-FFF2-40B4-BE49-F238E27FC236}">
                <a16:creationId xmlns:a16="http://schemas.microsoft.com/office/drawing/2014/main" id="{BF801275-7D7F-9F4C-98E1-792E0B196AF0}"/>
              </a:ext>
            </a:extLst>
          </p:cNvPr>
          <p:cNvSpPr txBox="1"/>
          <p:nvPr/>
        </p:nvSpPr>
        <p:spPr>
          <a:xfrm>
            <a:off x="4927600" y="306388"/>
            <a:ext cx="4216400" cy="646112"/>
          </a:xfrm>
          <a:prstGeom prst="rect">
            <a:avLst/>
          </a:prstGeom>
          <a:noFill/>
        </p:spPr>
        <p:txBody>
          <a:bodyPr>
            <a:spAutoFit/>
          </a:bodyPr>
          <a:lstStyle/>
          <a:p>
            <a:pPr>
              <a:defRPr/>
            </a:pPr>
            <a:r>
              <a:rPr lang="en-GB" sz="3600" dirty="0">
                <a:latin typeface="+mj-lt"/>
              </a:rPr>
              <a:t>Exporter’s hedge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EE8EEA8-7D56-41E9-B5DF-A5E7568457C6}" type="slidenum">
              <a:rPr lang="it-IT" altLang="it-IT" smtClean="0">
                <a:solidFill>
                  <a:schemeClr val="tx2"/>
                </a:solidFill>
              </a:rPr>
              <a:pPr/>
              <a:t>39</a:t>
            </a:fld>
            <a:endParaRPr lang="it-IT" altLang="it-IT" smtClean="0">
              <a:solidFill>
                <a:schemeClr val="tx2"/>
              </a:solidFill>
            </a:endParaRPr>
          </a:p>
        </p:txBody>
      </p:sp>
      <p:sp>
        <p:nvSpPr>
          <p:cNvPr id="3" name="CasellaDiTesto 2">
            <a:extLst>
              <a:ext uri="{FF2B5EF4-FFF2-40B4-BE49-F238E27FC236}">
                <a16:creationId xmlns:a16="http://schemas.microsoft.com/office/drawing/2014/main" id="{E20CC0B1-BE31-F045-B643-4978A7D086DF}"/>
              </a:ext>
            </a:extLst>
          </p:cNvPr>
          <p:cNvSpPr txBox="1"/>
          <p:nvPr/>
        </p:nvSpPr>
        <p:spPr>
          <a:xfrm>
            <a:off x="1908175" y="188913"/>
            <a:ext cx="7218363" cy="1200329"/>
          </a:xfrm>
          <a:prstGeom prst="rect">
            <a:avLst/>
          </a:prstGeom>
          <a:noFill/>
        </p:spPr>
        <p:txBody>
          <a:bodyPr>
            <a:spAutoFit/>
          </a:bodyPr>
          <a:lstStyle/>
          <a:p>
            <a:pPr>
              <a:defRPr/>
            </a:pPr>
            <a:r>
              <a:rPr lang="en-GB" sz="3600" dirty="0">
                <a:latin typeface="+mj-lt"/>
              </a:rPr>
              <a:t>Some evidence in the airline </a:t>
            </a:r>
            <a:r>
              <a:rPr lang="en-GB" sz="3600" dirty="0">
                <a:solidFill>
                  <a:schemeClr val="bg1"/>
                </a:solidFill>
                <a:latin typeface="+mj-lt"/>
              </a:rPr>
              <a:t>sector</a:t>
            </a:r>
          </a:p>
        </p:txBody>
      </p:sp>
      <p:sp>
        <p:nvSpPr>
          <p:cNvPr id="4" name="CasellaDiTesto 3">
            <a:extLst>
              <a:ext uri="{FF2B5EF4-FFF2-40B4-BE49-F238E27FC236}">
                <a16:creationId xmlns:a16="http://schemas.microsoft.com/office/drawing/2014/main" id="{70DD7BD5-4CB6-AF4E-9B4B-8F6A711CCEA3}"/>
              </a:ext>
            </a:extLst>
          </p:cNvPr>
          <p:cNvSpPr txBox="1"/>
          <p:nvPr/>
        </p:nvSpPr>
        <p:spPr>
          <a:xfrm>
            <a:off x="468313" y="1700213"/>
            <a:ext cx="8424862" cy="4918075"/>
          </a:xfrm>
          <a:prstGeom prst="rect">
            <a:avLst/>
          </a:prstGeom>
          <a:noFill/>
        </p:spPr>
        <p:txBody>
          <a:bodyPr>
            <a:spAutoFit/>
          </a:bodyPr>
          <a:lstStyle/>
          <a:p>
            <a:pPr>
              <a:spcBef>
                <a:spcPct val="20000"/>
              </a:spcBef>
              <a:buClr>
                <a:schemeClr val="accent1"/>
              </a:buClr>
              <a:buSzPct val="100000"/>
              <a:defRPr/>
            </a:pPr>
            <a:r>
              <a:rPr lang="en-GB" sz="2800">
                <a:solidFill>
                  <a:schemeClr val="tx2"/>
                </a:solidFill>
                <a:latin typeface="+mn-lt"/>
                <a:ea typeface="ＭＳ Ｐゴシック" charset="0"/>
              </a:rPr>
              <a:t>Rising oil prices have led many airlines to hedge prices</a:t>
            </a:r>
          </a:p>
          <a:p>
            <a:pPr>
              <a:spcBef>
                <a:spcPct val="20000"/>
              </a:spcBef>
              <a:buClr>
                <a:schemeClr val="accent1"/>
              </a:buClr>
              <a:buSzPct val="100000"/>
              <a:defRPr/>
            </a:pPr>
            <a:endParaRPr lang="en-GB" sz="2800">
              <a:solidFill>
                <a:schemeClr val="tx2"/>
              </a:solidFill>
              <a:latin typeface="+mn-lt"/>
              <a:ea typeface="ＭＳ Ｐゴシック" charset="0"/>
            </a:endParaRPr>
          </a:p>
          <a:p>
            <a:pPr marL="342900" indent="-342900">
              <a:spcBef>
                <a:spcPct val="20000"/>
              </a:spcBef>
              <a:buClr>
                <a:schemeClr val="accent1"/>
              </a:buClr>
              <a:buSzPct val="100000"/>
              <a:buFont typeface="Wingdings" pitchFamily="2" charset="2"/>
              <a:buChar char="Ø"/>
              <a:defRPr/>
            </a:pPr>
            <a:r>
              <a:rPr lang="en-GB" sz="2800">
                <a:solidFill>
                  <a:schemeClr val="tx2"/>
                </a:solidFill>
                <a:latin typeface="+mn-lt"/>
                <a:ea typeface="ＭＳ Ｐゴシック" charset="0"/>
              </a:rPr>
              <a:t>Fuel is these companies’ second largest cost tem.</a:t>
            </a:r>
          </a:p>
          <a:p>
            <a:pPr marL="342900" indent="-342900">
              <a:spcBef>
                <a:spcPct val="20000"/>
              </a:spcBef>
              <a:buClr>
                <a:schemeClr val="accent1"/>
              </a:buClr>
              <a:buSzPct val="100000"/>
              <a:buFont typeface="Wingdings" pitchFamily="2" charset="2"/>
              <a:buChar char="Ø"/>
              <a:defRPr/>
            </a:pPr>
            <a:r>
              <a:rPr lang="en-GB" sz="2800">
                <a:solidFill>
                  <a:schemeClr val="tx2"/>
                </a:solidFill>
                <a:latin typeface="+mn-lt"/>
                <a:ea typeface="ＭＳ Ｐゴシック" charset="0"/>
              </a:rPr>
              <a:t>Jet fuel price hedging increases the value of airlines throughout the world</a:t>
            </a:r>
          </a:p>
          <a:p>
            <a:pPr>
              <a:spcBef>
                <a:spcPct val="20000"/>
              </a:spcBef>
              <a:buClr>
                <a:schemeClr val="accent1"/>
              </a:buClr>
              <a:buSzPct val="100000"/>
              <a:defRPr/>
            </a:pPr>
            <a:r>
              <a:rPr lang="en-GB" sz="2800">
                <a:solidFill>
                  <a:schemeClr val="tx2"/>
                </a:solidFill>
                <a:latin typeface="+mn-lt"/>
                <a:ea typeface="ＭＳ Ｐゴシック" charset="0"/>
              </a:rPr>
              <a:t>Some airlines simply pass price increases along to the final customers</a:t>
            </a:r>
          </a:p>
          <a:p>
            <a:pPr>
              <a:spcBef>
                <a:spcPct val="20000"/>
              </a:spcBef>
              <a:buClr>
                <a:schemeClr val="accent1"/>
              </a:buClr>
              <a:buSzPct val="100000"/>
              <a:defRPr/>
            </a:pPr>
            <a:r>
              <a:rPr lang="en-GB" sz="2800">
                <a:solidFill>
                  <a:schemeClr val="tx2"/>
                </a:solidFill>
                <a:latin typeface="+mn-lt"/>
                <a:ea typeface="ＭＳ Ｐゴシック" charset="0"/>
              </a:rPr>
              <a:t>	</a:t>
            </a:r>
          </a:p>
          <a:p>
            <a:pPr>
              <a:spcBef>
                <a:spcPct val="20000"/>
              </a:spcBef>
              <a:buClr>
                <a:schemeClr val="accent1"/>
              </a:buClr>
              <a:buSzPct val="100000"/>
              <a:defRPr/>
            </a:pPr>
            <a:r>
              <a:rPr lang="en-GB" sz="2800">
                <a:solidFill>
                  <a:schemeClr val="tx2"/>
                </a:solidFill>
                <a:latin typeface="+mn-lt"/>
                <a:ea typeface="ＭＳ Ｐゴシック" charset="0"/>
              </a:rPr>
              <a:t>	Effects on competition??</a:t>
            </a:r>
          </a:p>
          <a:p>
            <a:pPr>
              <a:defRPr/>
            </a:pPr>
            <a:endParaRPr lang="en-GB" sz="2800"/>
          </a:p>
        </p:txBody>
      </p:sp>
      <p:sp>
        <p:nvSpPr>
          <p:cNvPr id="5" name="Freccia destra rientrata 4">
            <a:extLst>
              <a:ext uri="{FF2B5EF4-FFF2-40B4-BE49-F238E27FC236}">
                <a16:creationId xmlns:a16="http://schemas.microsoft.com/office/drawing/2014/main" id="{E99CB623-22EE-0A43-955C-109E0404E712}"/>
              </a:ext>
            </a:extLst>
          </p:cNvPr>
          <p:cNvSpPr/>
          <p:nvPr/>
        </p:nvSpPr>
        <p:spPr>
          <a:xfrm>
            <a:off x="827088" y="5732463"/>
            <a:ext cx="504825" cy="288925"/>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olo 4">
            <a:extLst>
              <a:ext uri="{FF2B5EF4-FFF2-40B4-BE49-F238E27FC236}">
                <a16:creationId xmlns:a16="http://schemas.microsoft.com/office/drawing/2014/main" id="{50CD0F1E-86A6-174E-AB87-2F9E4E1E0EDD}"/>
              </a:ext>
            </a:extLst>
          </p:cNvPr>
          <p:cNvSpPr txBox="1">
            <a:spLocks noChangeArrowheads="1"/>
          </p:cNvSpPr>
          <p:nvPr/>
        </p:nvSpPr>
        <p:spPr bwMode="auto">
          <a:xfrm>
            <a:off x="4287838" y="223838"/>
            <a:ext cx="4530725" cy="711200"/>
          </a:xfrm>
          <a:prstGeom prst="rect">
            <a:avLst/>
          </a:prstGeom>
          <a:noFill/>
          <a:ln>
            <a:noFill/>
          </a:ln>
        </p:spPr>
        <p:txBody>
          <a:bodyPr/>
          <a:lstStyle>
            <a:lvl1pPr defTabSz="457200">
              <a:defRPr>
                <a:solidFill>
                  <a:schemeClr val="tx1"/>
                </a:solidFill>
                <a:latin typeface="Arial" panose="020B0604020202020204" pitchFamily="34" charset="0"/>
                <a:ea typeface="ＭＳ Ｐゴシック" panose="020B0600070205080204" pitchFamily="34" charset="-128"/>
              </a:defRPr>
            </a:lvl1pPr>
            <a:lvl2pPr marL="742950" indent="-285750" defTabSz="457200">
              <a:defRPr>
                <a:solidFill>
                  <a:schemeClr val="tx1"/>
                </a:solidFill>
                <a:latin typeface="Arial" panose="020B0604020202020204" pitchFamily="34" charset="0"/>
                <a:ea typeface="ＭＳ Ｐゴシック" panose="020B0600070205080204" pitchFamily="34" charset="-128"/>
              </a:defRPr>
            </a:lvl2pPr>
            <a:lvl3pPr marL="1143000" indent="-228600" defTabSz="457200">
              <a:defRPr>
                <a:solidFill>
                  <a:schemeClr val="tx1"/>
                </a:solidFill>
                <a:latin typeface="Arial" panose="020B0604020202020204" pitchFamily="34" charset="0"/>
                <a:ea typeface="ＭＳ Ｐゴシック" panose="020B0600070205080204" pitchFamily="34" charset="-128"/>
              </a:defRPr>
            </a:lvl3pPr>
            <a:lvl4pPr marL="1600200" indent="-228600" defTabSz="457200">
              <a:defRPr>
                <a:solidFill>
                  <a:schemeClr val="tx1"/>
                </a:solidFill>
                <a:latin typeface="Arial" panose="020B0604020202020204" pitchFamily="34" charset="0"/>
                <a:ea typeface="ＭＳ Ｐゴシック" panose="020B0600070205080204" pitchFamily="34" charset="-128"/>
              </a:defRPr>
            </a:lvl4pPr>
            <a:lvl5pPr marL="2057400" indent="-228600" defTabSz="4572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en-GB" altLang="it-IT" sz="4400" dirty="0">
                <a:latin typeface="+mj-lt"/>
              </a:rPr>
              <a:t>1. Political risk</a:t>
            </a:r>
          </a:p>
        </p:txBody>
      </p:sp>
      <p:sp>
        <p:nvSpPr>
          <p:cNvPr id="3" name="Segnaposto contenuto 5">
            <a:extLst>
              <a:ext uri="{FF2B5EF4-FFF2-40B4-BE49-F238E27FC236}">
                <a16:creationId xmlns:a16="http://schemas.microsoft.com/office/drawing/2014/main" id="{81E57A15-4BA1-DE42-AD33-631E839FEA47}"/>
              </a:ext>
            </a:extLst>
          </p:cNvPr>
          <p:cNvSpPr txBox="1">
            <a:spLocks/>
          </p:cNvSpPr>
          <p:nvPr/>
        </p:nvSpPr>
        <p:spPr>
          <a:xfrm>
            <a:off x="5360988" y="1655763"/>
            <a:ext cx="3522662" cy="1781175"/>
          </a:xfrm>
          <a:prstGeom prst="rect">
            <a:avLst/>
          </a:prstGeom>
          <a:ln>
            <a:solidFill>
              <a:srgbClr val="000090"/>
            </a:solidFill>
          </a:ln>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90000"/>
              </a:lnSpc>
              <a:buClr>
                <a:schemeClr val="accent1"/>
              </a:buClr>
              <a:buSzPct val="100000"/>
              <a:buFont typeface="Arial"/>
              <a:buNone/>
              <a:defRPr/>
            </a:pPr>
            <a:r>
              <a:rPr lang="en-GB" sz="2800" dirty="0">
                <a:solidFill>
                  <a:schemeClr val="tx2"/>
                </a:solidFill>
                <a:ea typeface="ＭＳ Ｐゴシック" charset="0"/>
              </a:rPr>
              <a:t>It’s connected to:</a:t>
            </a:r>
          </a:p>
          <a:p>
            <a:pPr>
              <a:lnSpc>
                <a:spcPct val="90000"/>
              </a:lnSpc>
              <a:buClr>
                <a:schemeClr val="accent1"/>
              </a:buClr>
              <a:buSzPct val="100000"/>
              <a:buFont typeface="Wingdings" pitchFamily="2" charset="2"/>
              <a:buChar char="Ø"/>
              <a:defRPr/>
            </a:pPr>
            <a:r>
              <a:rPr lang="en-GB" sz="2800" dirty="0">
                <a:solidFill>
                  <a:schemeClr val="tx2"/>
                </a:solidFill>
                <a:ea typeface="ＭＳ Ｐゴシック" charset="0"/>
              </a:rPr>
              <a:t>Terrorism</a:t>
            </a:r>
          </a:p>
          <a:p>
            <a:pPr>
              <a:lnSpc>
                <a:spcPct val="90000"/>
              </a:lnSpc>
              <a:buClr>
                <a:schemeClr val="accent1"/>
              </a:buClr>
              <a:buSzPct val="100000"/>
              <a:buFont typeface="Wingdings" pitchFamily="2" charset="2"/>
              <a:buChar char="Ø"/>
              <a:defRPr/>
            </a:pPr>
            <a:r>
              <a:rPr lang="en-GB" sz="2800" dirty="0">
                <a:solidFill>
                  <a:schemeClr val="tx2"/>
                </a:solidFill>
                <a:ea typeface="ＭＳ Ｐゴシック" charset="0"/>
              </a:rPr>
              <a:t>Expropriation</a:t>
            </a:r>
          </a:p>
          <a:p>
            <a:pPr>
              <a:lnSpc>
                <a:spcPct val="90000"/>
              </a:lnSpc>
              <a:buClr>
                <a:schemeClr val="accent1"/>
              </a:buClr>
              <a:buSzPct val="100000"/>
              <a:buFont typeface="Wingdings" pitchFamily="2" charset="2"/>
              <a:buChar char="Ø"/>
              <a:defRPr/>
            </a:pPr>
            <a:r>
              <a:rPr lang="en-GB" sz="2800" dirty="0">
                <a:solidFill>
                  <a:schemeClr val="tx2"/>
                </a:solidFill>
                <a:ea typeface="ＭＳ Ｐゴシック" charset="0"/>
              </a:rPr>
              <a:t>Indigenization</a:t>
            </a:r>
          </a:p>
          <a:p>
            <a:pPr marL="0" indent="0">
              <a:lnSpc>
                <a:spcPct val="90000"/>
              </a:lnSpc>
              <a:buClr>
                <a:schemeClr val="accent1"/>
              </a:buClr>
              <a:buSzPct val="100000"/>
              <a:buFont typeface="Arial"/>
              <a:buNone/>
              <a:defRPr/>
            </a:pPr>
            <a:endParaRPr lang="en-GB" sz="2800" dirty="0">
              <a:solidFill>
                <a:schemeClr val="tx2"/>
              </a:solidFill>
              <a:ea typeface="ＭＳ Ｐゴシック" charset="0"/>
            </a:endParaRPr>
          </a:p>
          <a:p>
            <a:pPr marL="0" indent="0">
              <a:buFont typeface="Arial"/>
              <a:buNone/>
              <a:defRPr/>
            </a:pPr>
            <a:endParaRPr lang="en-GB" sz="2600" dirty="0"/>
          </a:p>
          <a:p>
            <a:pPr marL="0" indent="0">
              <a:buFont typeface="Arial"/>
              <a:buNone/>
              <a:defRPr/>
            </a:pPr>
            <a:r>
              <a:rPr lang="en-GB" sz="2600" dirty="0"/>
              <a:t>	</a:t>
            </a:r>
          </a:p>
        </p:txBody>
      </p:sp>
      <p:sp>
        <p:nvSpPr>
          <p:cNvPr id="32771" name="Segnaposto contenuto 6"/>
          <p:cNvSpPr txBox="1">
            <a:spLocks/>
          </p:cNvSpPr>
          <p:nvPr/>
        </p:nvSpPr>
        <p:spPr bwMode="auto">
          <a:xfrm>
            <a:off x="350838" y="935038"/>
            <a:ext cx="4470400" cy="2501900"/>
          </a:xfrm>
          <a:prstGeom prst="rect">
            <a:avLst/>
          </a:prstGeom>
          <a:noFill/>
          <a:ln w="9525">
            <a:solidFill>
              <a:srgbClr val="00009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defTabSz="45720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defTabSz="45720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defTabSz="4572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defTabSz="4572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defTabSz="4572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marL="0" lvl="1" eaLnBrk="1" hangingPunct="1">
              <a:lnSpc>
                <a:spcPct val="90000"/>
              </a:lnSpc>
              <a:buFont typeface="Arial" panose="020B0604020202020204" pitchFamily="34" charset="0"/>
              <a:buNone/>
            </a:pPr>
            <a:r>
              <a:rPr lang="en-US" altLang="zh-TW" sz="2800"/>
              <a:t>The unanticipated likelihood that a business’s foreign investment will be constrained by a host government’s policies</a:t>
            </a:r>
          </a:p>
        </p:txBody>
      </p:sp>
      <p:sp>
        <p:nvSpPr>
          <p:cNvPr id="32772" name="Segnaposto numero diapositiva 3"/>
          <p:cNvSpPr>
            <a:spLocks noGrp="1" noChangeArrowheads="1"/>
          </p:cNvSpPr>
          <p:nvPr>
            <p:ph type="sldNum" sz="quarter" idx="12"/>
          </p:nvPr>
        </p:nvSpPr>
        <p:spPr bwMode="auto">
          <a:xfrm>
            <a:off x="6553200" y="6248400"/>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D3C53D09-D80A-43B5-B066-583032BFDA40}" type="slidenum">
              <a:rPr lang="en-GB" altLang="it-IT" sz="1400" smtClean="0">
                <a:solidFill>
                  <a:schemeClr val="tx1"/>
                </a:solidFill>
                <a:latin typeface="Times New Roman" panose="02020603050405020304" pitchFamily="18" charset="0"/>
              </a:rPr>
              <a:pPr>
                <a:spcBef>
                  <a:spcPct val="0"/>
                </a:spcBef>
                <a:buClrTx/>
                <a:buSzTx/>
                <a:buFontTx/>
                <a:buNone/>
              </a:pPr>
              <a:t>4</a:t>
            </a:fld>
            <a:endParaRPr lang="en-GB" altLang="it-IT" sz="1400" smtClean="0">
              <a:solidFill>
                <a:schemeClr val="tx1"/>
              </a:solidFill>
              <a:latin typeface="Times New Roman" panose="02020603050405020304" pitchFamily="18" charset="0"/>
            </a:endParaRPr>
          </a:p>
        </p:txBody>
      </p:sp>
      <p:sp>
        <p:nvSpPr>
          <p:cNvPr id="6" name="Freccia destra rientrata 5">
            <a:extLst>
              <a:ext uri="{FF2B5EF4-FFF2-40B4-BE49-F238E27FC236}">
                <a16:creationId xmlns:a16="http://schemas.microsoft.com/office/drawing/2014/main" id="{0822146C-5097-A440-A233-18759A84B858}"/>
              </a:ext>
            </a:extLst>
          </p:cNvPr>
          <p:cNvSpPr/>
          <p:nvPr/>
        </p:nvSpPr>
        <p:spPr>
          <a:xfrm>
            <a:off x="4352925" y="2178050"/>
            <a:ext cx="1008063" cy="609600"/>
          </a:xfrm>
          <a:prstGeom prst="notchedRightArrow">
            <a:avLst/>
          </a:prstGeom>
          <a:noFill/>
          <a:ln>
            <a:solidFill>
              <a:srgbClr val="00206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9" name="CasellaDiTesto 8">
            <a:extLst>
              <a:ext uri="{FF2B5EF4-FFF2-40B4-BE49-F238E27FC236}">
                <a16:creationId xmlns:a16="http://schemas.microsoft.com/office/drawing/2014/main" id="{28D15004-E756-5F43-81D1-7A6E7337B0D8}"/>
              </a:ext>
            </a:extLst>
          </p:cNvPr>
          <p:cNvSpPr txBox="1"/>
          <p:nvPr/>
        </p:nvSpPr>
        <p:spPr>
          <a:xfrm>
            <a:off x="0" y="3794125"/>
            <a:ext cx="9144000" cy="3293209"/>
          </a:xfrm>
          <a:prstGeom prst="rect">
            <a:avLst/>
          </a:prstGeom>
          <a:noFill/>
          <a:ln>
            <a:noFill/>
          </a:ln>
        </p:spPr>
        <p:txBody>
          <a:bodyPr>
            <a:spAutoFit/>
          </a:bodyPr>
          <a:lstStyle/>
          <a:p>
            <a:pPr marL="0" lvl="1">
              <a:defRPr/>
            </a:pPr>
            <a:r>
              <a:rPr lang="en-US" altLang="zh-TW" sz="2600" b="1" dirty="0">
                <a:solidFill>
                  <a:schemeClr val="tx2"/>
                </a:solidFill>
                <a:latin typeface="+mn-lt"/>
                <a:ea typeface="ＭＳ Ｐゴシック" charset="0"/>
              </a:rPr>
              <a:t>Transfer risk: </a:t>
            </a:r>
            <a:r>
              <a:rPr lang="en-US" altLang="zh-TW" sz="2600" dirty="0">
                <a:solidFill>
                  <a:schemeClr val="tx2"/>
                </a:solidFill>
                <a:latin typeface="+mn-lt"/>
                <a:ea typeface="ＭＳ Ｐゴシック" charset="0"/>
              </a:rPr>
              <a:t>Government policies that limit the transfer of capital, payments, production, people, and technology in and out of country</a:t>
            </a:r>
          </a:p>
          <a:p>
            <a:pPr marL="0" lvl="1">
              <a:defRPr/>
            </a:pPr>
            <a:r>
              <a:rPr lang="en-US" altLang="zh-TW" sz="2600" b="1" dirty="0">
                <a:solidFill>
                  <a:schemeClr val="tx2"/>
                </a:solidFill>
                <a:latin typeface="+mn-lt"/>
                <a:ea typeface="ＭＳ Ｐゴシック" charset="0"/>
              </a:rPr>
              <a:t>Operational risk: </a:t>
            </a:r>
            <a:r>
              <a:rPr lang="en-US" altLang="zh-TW" sz="2600" dirty="0">
                <a:solidFill>
                  <a:schemeClr val="tx2"/>
                </a:solidFill>
                <a:ea typeface="ＭＳ Ｐゴシック" charset="0"/>
              </a:rPr>
              <a:t>Government policies that </a:t>
            </a:r>
            <a:r>
              <a:rPr lang="en-US" altLang="zh-TW" sz="2600" dirty="0">
                <a:solidFill>
                  <a:schemeClr val="tx2"/>
                </a:solidFill>
                <a:latin typeface="+mn-lt"/>
                <a:ea typeface="ＭＳ Ｐゴシック" charset="0"/>
              </a:rPr>
              <a:t>constrain management and performance of local operations</a:t>
            </a:r>
          </a:p>
          <a:p>
            <a:pPr marL="0" lvl="1">
              <a:defRPr/>
            </a:pPr>
            <a:r>
              <a:rPr lang="en-GB" sz="2600" b="1" dirty="0">
                <a:solidFill>
                  <a:schemeClr val="tx2"/>
                </a:solidFill>
                <a:latin typeface="+mn-lt"/>
                <a:ea typeface="ＭＳ Ｐゴシック" charset="0"/>
              </a:rPr>
              <a:t>Ownership control risk: </a:t>
            </a:r>
            <a:r>
              <a:rPr lang="en-US" altLang="zh-TW" sz="2600" dirty="0">
                <a:solidFill>
                  <a:schemeClr val="tx2"/>
                </a:solidFill>
                <a:latin typeface="+mn-lt"/>
                <a:ea typeface="ＭＳ Ｐゴシック" charset="0"/>
              </a:rPr>
              <a:t>Government policies or actions that inhibit ownership or control of local operations</a:t>
            </a:r>
          </a:p>
          <a:p>
            <a:pPr lvl="1">
              <a:defRPr/>
            </a:pPr>
            <a:endParaRPr lang="en-GB" sz="2600" dirty="0">
              <a:solidFill>
                <a:schemeClr val="tx2"/>
              </a:solidFill>
              <a:latin typeface="+mn-lt"/>
              <a:ea typeface="ＭＳ Ｐゴシック"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B247C061-5216-4672-A22D-AF37F69DCACC}" type="slidenum">
              <a:rPr lang="it-IT" altLang="it-IT" smtClean="0">
                <a:solidFill>
                  <a:schemeClr val="tx2"/>
                </a:solidFill>
              </a:rPr>
              <a:pPr/>
              <a:t>40</a:t>
            </a:fld>
            <a:endParaRPr lang="it-IT" altLang="it-IT" smtClean="0">
              <a:solidFill>
                <a:schemeClr val="tx2"/>
              </a:solidFill>
            </a:endParaRPr>
          </a:p>
        </p:txBody>
      </p:sp>
      <p:sp>
        <p:nvSpPr>
          <p:cNvPr id="3" name="Rettangolo 2">
            <a:extLst>
              <a:ext uri="{FF2B5EF4-FFF2-40B4-BE49-F238E27FC236}">
                <a16:creationId xmlns:a16="http://schemas.microsoft.com/office/drawing/2014/main" id="{51DDD27E-A97D-5940-A589-D24984601042}"/>
              </a:ext>
            </a:extLst>
          </p:cNvPr>
          <p:cNvSpPr/>
          <p:nvPr/>
        </p:nvSpPr>
        <p:spPr>
          <a:xfrm>
            <a:off x="390525" y="1439863"/>
            <a:ext cx="8640763" cy="4745037"/>
          </a:xfrm>
          <a:prstGeom prst="rect">
            <a:avLst/>
          </a:prstGeom>
        </p:spPr>
        <p:txBody>
          <a:bodyPr>
            <a:spAutoFit/>
          </a:bodyPr>
          <a:lstStyle/>
          <a:p>
            <a:pPr>
              <a:spcBef>
                <a:spcPct val="20000"/>
              </a:spcBef>
              <a:buClr>
                <a:schemeClr val="accent1"/>
              </a:buClr>
              <a:buSzPct val="100000"/>
              <a:defRPr/>
            </a:pPr>
            <a:r>
              <a:rPr lang="en-GB" sz="2400" dirty="0">
                <a:solidFill>
                  <a:schemeClr val="tx2"/>
                </a:solidFill>
                <a:latin typeface="+mn-lt"/>
                <a:ea typeface="ＭＳ Ｐゴシック" charset="0"/>
              </a:rPr>
              <a:t>Which hedging technique?</a:t>
            </a:r>
          </a:p>
          <a:p>
            <a:pPr marL="342900" indent="-342900">
              <a:spcBef>
                <a:spcPct val="20000"/>
              </a:spcBef>
              <a:buClr>
                <a:schemeClr val="accent1"/>
              </a:buClr>
              <a:buSzPct val="100000"/>
              <a:buFont typeface="Wingdings" pitchFamily="2" charset="2"/>
              <a:buChar char="q"/>
              <a:defRPr/>
            </a:pPr>
            <a:r>
              <a:rPr lang="en-GB" sz="2400" dirty="0">
                <a:solidFill>
                  <a:schemeClr val="tx2"/>
                </a:solidFill>
                <a:latin typeface="+mn-lt"/>
                <a:ea typeface="ＭＳ Ｐゴシック" charset="0"/>
              </a:rPr>
              <a:t>Jet fuel can only be traded OTC;</a:t>
            </a:r>
          </a:p>
          <a:p>
            <a:pPr marL="342900" indent="-342900">
              <a:spcBef>
                <a:spcPct val="20000"/>
              </a:spcBef>
              <a:buClr>
                <a:schemeClr val="accent1"/>
              </a:buClr>
              <a:buSzPct val="100000"/>
              <a:buFont typeface="Wingdings" pitchFamily="2" charset="2"/>
              <a:buChar char="q"/>
              <a:defRPr/>
            </a:pPr>
            <a:r>
              <a:rPr lang="en-GB" sz="2400" dirty="0">
                <a:solidFill>
                  <a:schemeClr val="tx2"/>
                </a:solidFill>
                <a:latin typeface="+mn-lt"/>
                <a:ea typeface="ＭＳ Ｐゴシック" charset="0"/>
              </a:rPr>
              <a:t>oil, which can be traded on the regulated markets NYMEX (United States) and IPE (Europe).</a:t>
            </a:r>
          </a:p>
          <a:p>
            <a:pPr marL="342900" indent="-342900">
              <a:spcBef>
                <a:spcPct val="20000"/>
              </a:spcBef>
              <a:buClr>
                <a:schemeClr val="accent1"/>
              </a:buClr>
              <a:buSzPct val="100000"/>
              <a:buFont typeface="Wingdings" pitchFamily="2" charset="2"/>
              <a:buChar char="q"/>
              <a:defRPr/>
            </a:pPr>
            <a:endParaRPr lang="en-GB" sz="2400" dirty="0">
              <a:solidFill>
                <a:schemeClr val="tx2"/>
              </a:solidFill>
              <a:latin typeface="+mn-lt"/>
              <a:ea typeface="ＭＳ Ｐゴシック" charset="0"/>
            </a:endParaRPr>
          </a:p>
          <a:p>
            <a:pPr lvl="1">
              <a:spcBef>
                <a:spcPct val="20000"/>
              </a:spcBef>
              <a:buClr>
                <a:schemeClr val="accent1"/>
              </a:buClr>
              <a:buSzPct val="100000"/>
              <a:defRPr/>
            </a:pPr>
            <a:r>
              <a:rPr lang="en-GB" sz="2400" dirty="0">
                <a:solidFill>
                  <a:schemeClr val="tx2"/>
                </a:solidFill>
                <a:latin typeface="+mn-lt"/>
                <a:ea typeface="ＭＳ Ｐゴシック" charset="0"/>
              </a:rPr>
              <a:t>Derivatives on Jet fuel are less liquid!</a:t>
            </a:r>
          </a:p>
          <a:p>
            <a:pPr>
              <a:spcBef>
                <a:spcPct val="20000"/>
              </a:spcBef>
              <a:buClr>
                <a:schemeClr val="accent1"/>
              </a:buClr>
              <a:buSzPct val="100000"/>
              <a:defRPr/>
            </a:pPr>
            <a:r>
              <a:rPr lang="en-GB" sz="2400" dirty="0">
                <a:solidFill>
                  <a:schemeClr val="tx2"/>
                </a:solidFill>
                <a:latin typeface="+mn-lt"/>
                <a:ea typeface="ＭＳ Ｐゴシック" charset="0"/>
              </a:rPr>
              <a:t>Companies use:</a:t>
            </a:r>
          </a:p>
          <a:p>
            <a:pPr marL="342900" indent="-342900">
              <a:spcBef>
                <a:spcPct val="20000"/>
              </a:spcBef>
              <a:buClr>
                <a:schemeClr val="accent1"/>
              </a:buClr>
              <a:buSzPct val="100000"/>
              <a:buFont typeface="Wingdings" pitchFamily="2" charset="2"/>
              <a:buChar char="q"/>
              <a:defRPr/>
            </a:pPr>
            <a:r>
              <a:rPr lang="en-GB" sz="2400" dirty="0">
                <a:solidFill>
                  <a:schemeClr val="tx2"/>
                </a:solidFill>
                <a:latin typeface="+mn-lt"/>
                <a:ea typeface="ＭＳ Ｐゴシック" charset="0"/>
              </a:rPr>
              <a:t>Forward contracts traded OTC which fix </a:t>
            </a:r>
            <a:r>
              <a:rPr lang="en-GB" sz="2400" dirty="0" err="1">
                <a:solidFill>
                  <a:schemeClr val="tx2"/>
                </a:solidFill>
                <a:latin typeface="+mn-lt"/>
                <a:ea typeface="ＭＳ Ｐゴシック" charset="0"/>
              </a:rPr>
              <a:t>proce</a:t>
            </a:r>
            <a:r>
              <a:rPr lang="en-GB" sz="2400" dirty="0">
                <a:solidFill>
                  <a:schemeClr val="tx2"/>
                </a:solidFill>
                <a:latin typeface="+mn-lt"/>
                <a:ea typeface="ＭＳ Ｐゴシック" charset="0"/>
              </a:rPr>
              <a:t> and quality  (jet fuel seller)</a:t>
            </a:r>
          </a:p>
          <a:p>
            <a:pPr lvl="1">
              <a:spcBef>
                <a:spcPct val="20000"/>
              </a:spcBef>
              <a:buClr>
                <a:schemeClr val="accent1"/>
              </a:buClr>
              <a:buSzPct val="100000"/>
              <a:defRPr/>
            </a:pPr>
            <a:endParaRPr lang="en-GB" sz="2400" dirty="0">
              <a:solidFill>
                <a:schemeClr val="tx2"/>
              </a:solidFill>
              <a:latin typeface="+mn-lt"/>
              <a:ea typeface="ＭＳ Ｐゴシック" charset="0"/>
            </a:endParaRPr>
          </a:p>
          <a:p>
            <a:pPr lvl="1">
              <a:spcBef>
                <a:spcPct val="20000"/>
              </a:spcBef>
              <a:buClr>
                <a:schemeClr val="accent1"/>
              </a:buClr>
              <a:buSzPct val="100000"/>
              <a:defRPr/>
            </a:pPr>
            <a:r>
              <a:rPr lang="en-GB" sz="2400" dirty="0">
                <a:solidFill>
                  <a:schemeClr val="tx2"/>
                </a:solidFill>
                <a:latin typeface="+mn-lt"/>
                <a:ea typeface="ＭＳ Ｐゴシック" charset="0"/>
              </a:rPr>
              <a:t>	counterparty risk?</a:t>
            </a:r>
          </a:p>
        </p:txBody>
      </p:sp>
      <p:sp>
        <p:nvSpPr>
          <p:cNvPr id="4" name="Freccia destra rientrata 3">
            <a:extLst>
              <a:ext uri="{FF2B5EF4-FFF2-40B4-BE49-F238E27FC236}">
                <a16:creationId xmlns:a16="http://schemas.microsoft.com/office/drawing/2014/main" id="{5178D96D-E917-3940-84B7-0A5B018238EA}"/>
              </a:ext>
            </a:extLst>
          </p:cNvPr>
          <p:cNvSpPr/>
          <p:nvPr/>
        </p:nvSpPr>
        <p:spPr>
          <a:xfrm>
            <a:off x="755650" y="5754688"/>
            <a:ext cx="431800" cy="36036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40065C6-AECB-4CCA-A2FD-9E398E03E1C5}" type="slidenum">
              <a:rPr lang="it-IT" altLang="it-IT" smtClean="0">
                <a:solidFill>
                  <a:schemeClr val="tx2"/>
                </a:solidFill>
              </a:rPr>
              <a:pPr/>
              <a:t>41</a:t>
            </a:fld>
            <a:endParaRPr lang="it-IT" altLang="it-IT" smtClean="0">
              <a:solidFill>
                <a:schemeClr val="tx2"/>
              </a:solidFill>
            </a:endParaRPr>
          </a:p>
        </p:txBody>
      </p:sp>
      <p:sp>
        <p:nvSpPr>
          <p:cNvPr id="3" name="Rettangolo 2">
            <a:extLst>
              <a:ext uri="{FF2B5EF4-FFF2-40B4-BE49-F238E27FC236}">
                <a16:creationId xmlns:a16="http://schemas.microsoft.com/office/drawing/2014/main" id="{DFA8D9A2-BEFA-7E43-8044-C9DD486B6495}"/>
              </a:ext>
            </a:extLst>
          </p:cNvPr>
          <p:cNvSpPr/>
          <p:nvPr/>
        </p:nvSpPr>
        <p:spPr>
          <a:xfrm>
            <a:off x="417513" y="1773238"/>
            <a:ext cx="8308975" cy="4524375"/>
          </a:xfrm>
          <a:prstGeom prst="rect">
            <a:avLst/>
          </a:prstGeom>
        </p:spPr>
        <p:txBody>
          <a:bodyPr>
            <a:spAutoFit/>
          </a:bodyPr>
          <a:lstStyle/>
          <a:p>
            <a:pPr marL="342900" indent="-342900">
              <a:spcBef>
                <a:spcPct val="20000"/>
              </a:spcBef>
              <a:buClr>
                <a:schemeClr val="accent1"/>
              </a:buClr>
              <a:buSzPct val="100000"/>
              <a:buFont typeface="Wingdings" pitchFamily="2" charset="2"/>
              <a:buChar char="q"/>
              <a:defRPr/>
            </a:pPr>
            <a:r>
              <a:rPr lang="en-GB" sz="2400" dirty="0">
                <a:solidFill>
                  <a:schemeClr val="tx2"/>
                </a:solidFill>
                <a:latin typeface="+mn-lt"/>
                <a:ea typeface="ＭＳ Ｐゴシック" charset="0"/>
              </a:rPr>
              <a:t>Futures contracts, designed both to hedge fuel risk and to provide protection from counterparty risk.</a:t>
            </a:r>
          </a:p>
          <a:p>
            <a:pPr marL="800100" lvl="1" indent="-342900">
              <a:spcBef>
                <a:spcPct val="20000"/>
              </a:spcBef>
              <a:buClr>
                <a:schemeClr val="accent1"/>
              </a:buClr>
              <a:buSzPct val="100000"/>
              <a:buFont typeface="Courier New" panose="02070309020205020404" pitchFamily="49" charset="0"/>
              <a:buChar char="o"/>
              <a:defRPr/>
            </a:pPr>
            <a:r>
              <a:rPr lang="en-GB" sz="2400" dirty="0">
                <a:solidFill>
                  <a:schemeClr val="tx2"/>
                </a:solidFill>
                <a:latin typeface="+mn-lt"/>
                <a:ea typeface="ＭＳ Ｐゴシック" charset="0"/>
              </a:rPr>
              <a:t>In the US, fewer than 1% of contracts end with the physical shipment of the underlying asset</a:t>
            </a:r>
          </a:p>
          <a:p>
            <a:pPr marL="800100" lvl="1" indent="-342900">
              <a:spcBef>
                <a:spcPct val="20000"/>
              </a:spcBef>
              <a:buClr>
                <a:schemeClr val="accent1"/>
              </a:buClr>
              <a:buSzPct val="100000"/>
              <a:buFont typeface="Courier New" panose="02070309020205020404" pitchFamily="49" charset="0"/>
              <a:buChar char="o"/>
              <a:defRPr/>
            </a:pPr>
            <a:r>
              <a:rPr lang="en-GB" sz="2400" dirty="0">
                <a:solidFill>
                  <a:schemeClr val="tx2"/>
                </a:solidFill>
                <a:latin typeface="+mn-lt"/>
                <a:ea typeface="ＭＳ Ｐゴシック" charset="0"/>
              </a:rPr>
              <a:t>Each futures contract that is signed corresponds to 1000 barrels of petroleum (West Texas Intermediate or Brent Crude Oil).</a:t>
            </a:r>
          </a:p>
          <a:p>
            <a:pPr marL="800100" lvl="1" indent="-342900">
              <a:spcBef>
                <a:spcPct val="20000"/>
              </a:spcBef>
              <a:buClr>
                <a:schemeClr val="accent1"/>
              </a:buClr>
              <a:buSzPct val="100000"/>
              <a:buFont typeface="Courier New" panose="02070309020205020404" pitchFamily="49" charset="0"/>
              <a:buChar char="o"/>
              <a:defRPr/>
            </a:pPr>
            <a:r>
              <a:rPr lang="en-GB" sz="2400" dirty="0">
                <a:solidFill>
                  <a:schemeClr val="tx2"/>
                </a:solidFill>
                <a:latin typeface="+mn-lt"/>
                <a:ea typeface="ＭＳ Ｐゴシック" charset="0"/>
              </a:rPr>
              <a:t>They may be signed every month, up to two years in advance and with a duration of up to three years</a:t>
            </a:r>
          </a:p>
          <a:p>
            <a:pPr lvl="1">
              <a:spcBef>
                <a:spcPct val="20000"/>
              </a:spcBef>
              <a:buClr>
                <a:schemeClr val="accent1"/>
              </a:buClr>
              <a:buSzPct val="100000"/>
              <a:defRPr/>
            </a:pPr>
            <a:endParaRPr lang="en-GB" sz="2400" dirty="0">
              <a:solidFill>
                <a:schemeClr val="tx2"/>
              </a:solidFill>
              <a:latin typeface="+mn-lt"/>
              <a:ea typeface="ＭＳ Ｐゴシック" charset="0"/>
            </a:endParaRPr>
          </a:p>
          <a:p>
            <a:pPr lvl="1">
              <a:spcBef>
                <a:spcPct val="20000"/>
              </a:spcBef>
              <a:buClr>
                <a:schemeClr val="accent1"/>
              </a:buClr>
              <a:buSzPct val="100000"/>
              <a:defRPr/>
            </a:pPr>
            <a:r>
              <a:rPr lang="en-GB" sz="2400" dirty="0">
                <a:solidFill>
                  <a:schemeClr val="tx2"/>
                </a:solidFill>
                <a:latin typeface="+mn-lt"/>
                <a:ea typeface="ＭＳ Ｐゴシック" charset="0"/>
              </a:rPr>
              <a:t>		position?</a:t>
            </a:r>
          </a:p>
        </p:txBody>
      </p:sp>
      <p:sp>
        <p:nvSpPr>
          <p:cNvPr id="4" name="Freccia destra rientrata 3">
            <a:extLst>
              <a:ext uri="{FF2B5EF4-FFF2-40B4-BE49-F238E27FC236}">
                <a16:creationId xmlns:a16="http://schemas.microsoft.com/office/drawing/2014/main" id="{14D82AFE-D6D0-E44D-8376-4E7A2C88FD36}"/>
              </a:ext>
            </a:extLst>
          </p:cNvPr>
          <p:cNvSpPr/>
          <p:nvPr/>
        </p:nvSpPr>
        <p:spPr>
          <a:xfrm>
            <a:off x="1692275" y="5876925"/>
            <a:ext cx="503238" cy="373063"/>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04A42F01-CC45-4CA4-BEDC-B3741BB3F538}" type="slidenum">
              <a:rPr lang="it-IT" altLang="it-IT" smtClean="0">
                <a:solidFill>
                  <a:schemeClr val="tx2"/>
                </a:solidFill>
              </a:rPr>
              <a:pPr/>
              <a:t>42</a:t>
            </a:fld>
            <a:endParaRPr lang="it-IT" altLang="it-IT" smtClean="0">
              <a:solidFill>
                <a:schemeClr val="tx2"/>
              </a:solidFill>
            </a:endParaRPr>
          </a:p>
        </p:txBody>
      </p:sp>
      <p:sp>
        <p:nvSpPr>
          <p:cNvPr id="3" name="Rettangolo 2">
            <a:extLst>
              <a:ext uri="{FF2B5EF4-FFF2-40B4-BE49-F238E27FC236}">
                <a16:creationId xmlns:a16="http://schemas.microsoft.com/office/drawing/2014/main" id="{48C067E4-C6A1-E145-8EFB-29127F68A3E0}"/>
              </a:ext>
            </a:extLst>
          </p:cNvPr>
          <p:cNvSpPr/>
          <p:nvPr/>
        </p:nvSpPr>
        <p:spPr>
          <a:xfrm>
            <a:off x="395536" y="579303"/>
            <a:ext cx="8424936" cy="5644622"/>
          </a:xfrm>
          <a:prstGeom prst="rect">
            <a:avLst/>
          </a:prstGeom>
        </p:spPr>
        <p:txBody>
          <a:bodyPr wrap="square">
            <a:spAutoFit/>
          </a:bodyPr>
          <a:lstStyle/>
          <a:p>
            <a:pPr indent="-342900">
              <a:spcBef>
                <a:spcPct val="20000"/>
              </a:spcBef>
              <a:buClr>
                <a:schemeClr val="accent1"/>
              </a:buClr>
              <a:buSzPct val="100000"/>
              <a:buFont typeface="Wingdings" pitchFamily="2" charset="2"/>
              <a:buChar char="q"/>
              <a:defRPr/>
            </a:pPr>
            <a:r>
              <a:rPr lang="en-GB" sz="2200" dirty="0">
                <a:solidFill>
                  <a:schemeClr val="tx2"/>
                </a:solidFill>
                <a:latin typeface="+mn-lt"/>
                <a:ea typeface="ＭＳ Ｐゴシック" charset="0"/>
              </a:rPr>
              <a:t>Jet fuel options  OTC. </a:t>
            </a:r>
          </a:p>
          <a:p>
            <a:pPr indent="-342900">
              <a:spcBef>
                <a:spcPct val="20000"/>
              </a:spcBef>
              <a:buClr>
                <a:schemeClr val="accent1"/>
              </a:buClr>
              <a:buSzPct val="100000"/>
              <a:buFont typeface="Wingdings" pitchFamily="2" charset="2"/>
              <a:buChar char="q"/>
              <a:defRPr/>
            </a:pPr>
            <a:r>
              <a:rPr lang="en-GB" sz="2200" dirty="0">
                <a:solidFill>
                  <a:schemeClr val="tx2"/>
                </a:solidFill>
                <a:latin typeface="+mn-lt"/>
                <a:ea typeface="ＭＳ Ｐゴシック" charset="0"/>
              </a:rPr>
              <a:t>Brent gas oil and crude oil options on the IPE regulated market</a:t>
            </a:r>
          </a:p>
          <a:p>
            <a:pPr>
              <a:spcBef>
                <a:spcPct val="20000"/>
              </a:spcBef>
              <a:buClr>
                <a:schemeClr val="accent1"/>
              </a:buClr>
              <a:buSzPct val="100000"/>
              <a:defRPr/>
            </a:pPr>
            <a:r>
              <a:rPr lang="en-GB" sz="2200" dirty="0">
                <a:solidFill>
                  <a:schemeClr val="tx2"/>
                </a:solidFill>
                <a:latin typeface="+mn-lt"/>
                <a:ea typeface="ＭＳ Ｐゴシック" charset="0"/>
              </a:rPr>
              <a:t>	Which option?</a:t>
            </a:r>
          </a:p>
          <a:p>
            <a:pPr indent="-342900">
              <a:spcBef>
                <a:spcPct val="20000"/>
              </a:spcBef>
              <a:buClr>
                <a:schemeClr val="accent1"/>
              </a:buClr>
              <a:buSzPct val="100000"/>
              <a:buFont typeface="Wingdings" pitchFamily="2" charset="2"/>
              <a:buChar char="q"/>
              <a:defRPr/>
            </a:pPr>
            <a:r>
              <a:rPr lang="en-GB" sz="2200" dirty="0">
                <a:solidFill>
                  <a:schemeClr val="tx2"/>
                </a:solidFill>
                <a:latin typeface="+mn-lt"/>
                <a:ea typeface="ＭＳ Ｐゴシック" charset="0"/>
              </a:rPr>
              <a:t>Collar: A call option is purchased for protection against price</a:t>
            </a:r>
          </a:p>
          <a:p>
            <a:pPr indent="-342900">
              <a:spcBef>
                <a:spcPct val="20000"/>
              </a:spcBef>
              <a:buClr>
                <a:schemeClr val="accent1"/>
              </a:buClr>
              <a:buSzPct val="100000"/>
              <a:defRPr/>
            </a:pPr>
            <a:r>
              <a:rPr lang="en-GB" sz="2200" dirty="0">
                <a:solidFill>
                  <a:schemeClr val="tx2"/>
                </a:solidFill>
                <a:latin typeface="+mn-lt"/>
                <a:ea typeface="ＭＳ Ｐゴシック" charset="0"/>
              </a:rPr>
              <a:t>increases, and at the same time a put option is purchased to protect also against the risk of the market going in the opposite direction.</a:t>
            </a:r>
          </a:p>
          <a:p>
            <a:pPr lvl="1" indent="-342900">
              <a:spcBef>
                <a:spcPct val="20000"/>
              </a:spcBef>
              <a:buClr>
                <a:schemeClr val="accent1"/>
              </a:buClr>
              <a:buSzPct val="100000"/>
              <a:buFont typeface="Courier New" panose="02070309020205020404" pitchFamily="49" charset="0"/>
              <a:buChar char="o"/>
              <a:defRPr/>
            </a:pPr>
            <a:r>
              <a:rPr lang="en-GB" sz="2200" dirty="0">
                <a:solidFill>
                  <a:schemeClr val="tx2"/>
                </a:solidFill>
                <a:latin typeface="+mn-lt"/>
                <a:ea typeface="ＭＳ Ｐゴシック" charset="0"/>
              </a:rPr>
              <a:t>The premium of the call option is higher than the put option,</a:t>
            </a:r>
          </a:p>
          <a:p>
            <a:pPr lvl="1" indent="-342900">
              <a:spcBef>
                <a:spcPct val="20000"/>
              </a:spcBef>
              <a:buClr>
                <a:schemeClr val="accent1"/>
              </a:buClr>
              <a:buSzPct val="100000"/>
              <a:buFont typeface="Courier New" panose="02070309020205020404" pitchFamily="49" charset="0"/>
              <a:buChar char="o"/>
              <a:defRPr/>
            </a:pPr>
            <a:r>
              <a:rPr lang="en-GB" sz="2200" dirty="0">
                <a:solidFill>
                  <a:schemeClr val="tx2"/>
                </a:solidFill>
                <a:latin typeface="+mn-lt"/>
                <a:ea typeface="ＭＳ Ｐゴシック" charset="0"/>
              </a:rPr>
              <a:t>where the call is exercised, the profit lies in the difference between what is collected by exercising the call option and the lost premium on the put option.</a:t>
            </a:r>
          </a:p>
          <a:p>
            <a:pPr lvl="1" indent="-342900">
              <a:spcBef>
                <a:spcPct val="20000"/>
              </a:spcBef>
              <a:buClr>
                <a:schemeClr val="accent1"/>
              </a:buClr>
              <a:buSzPct val="100000"/>
              <a:buFont typeface="Courier New" panose="02070309020205020404" pitchFamily="49" charset="0"/>
              <a:buChar char="o"/>
              <a:defRPr/>
            </a:pPr>
            <a:r>
              <a:rPr lang="en-GB" sz="2200" dirty="0">
                <a:solidFill>
                  <a:schemeClr val="tx2"/>
                </a:solidFill>
                <a:latin typeface="+mn-lt"/>
                <a:ea typeface="ＭＳ Ｐゴシック" charset="0"/>
              </a:rPr>
              <a:t>If the market trends in the reverse, the put option is exercised, and the earnings will partially hedge the loss paid on the call.</a:t>
            </a:r>
          </a:p>
          <a:p>
            <a:pPr>
              <a:defRPr/>
            </a:pPr>
            <a:endParaRPr lang="en-GB" sz="2200" dirty="0">
              <a:latin typeface="Helvetica" pitchFamily="2" charset="0"/>
            </a:endParaRPr>
          </a:p>
        </p:txBody>
      </p:sp>
      <p:sp>
        <p:nvSpPr>
          <p:cNvPr id="4" name="Freccia destra rientrata 3">
            <a:extLst>
              <a:ext uri="{FF2B5EF4-FFF2-40B4-BE49-F238E27FC236}">
                <a16:creationId xmlns:a16="http://schemas.microsoft.com/office/drawing/2014/main" id="{65328AD5-AAA3-8848-A8E7-A45146FFFC7C}"/>
              </a:ext>
            </a:extLst>
          </p:cNvPr>
          <p:cNvSpPr/>
          <p:nvPr/>
        </p:nvSpPr>
        <p:spPr>
          <a:xfrm>
            <a:off x="755576" y="1412776"/>
            <a:ext cx="431800" cy="288925"/>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87B8DE8E-20DC-452B-BC56-6A3C807C0EA1}" type="slidenum">
              <a:rPr lang="it-IT" altLang="it-IT" smtClean="0">
                <a:solidFill>
                  <a:schemeClr val="tx2"/>
                </a:solidFill>
              </a:rPr>
              <a:pPr/>
              <a:t>43</a:t>
            </a:fld>
            <a:endParaRPr lang="it-IT" altLang="it-IT" smtClean="0">
              <a:solidFill>
                <a:schemeClr val="tx2"/>
              </a:solidFill>
            </a:endParaRPr>
          </a:p>
        </p:txBody>
      </p:sp>
      <p:sp>
        <p:nvSpPr>
          <p:cNvPr id="3" name="Rettangolo 2">
            <a:extLst>
              <a:ext uri="{FF2B5EF4-FFF2-40B4-BE49-F238E27FC236}">
                <a16:creationId xmlns:a16="http://schemas.microsoft.com/office/drawing/2014/main" id="{423CBE24-4DF1-BF42-A2AC-5CF10C816627}"/>
              </a:ext>
            </a:extLst>
          </p:cNvPr>
          <p:cNvSpPr/>
          <p:nvPr/>
        </p:nvSpPr>
        <p:spPr>
          <a:xfrm>
            <a:off x="179512" y="620688"/>
            <a:ext cx="8642350" cy="5292725"/>
          </a:xfrm>
          <a:prstGeom prst="rect">
            <a:avLst/>
          </a:prstGeom>
        </p:spPr>
        <p:txBody>
          <a:bodyPr>
            <a:spAutoFit/>
          </a:bodyPr>
          <a:lstStyle/>
          <a:p>
            <a:pPr marL="114300" indent="-457200">
              <a:spcBef>
                <a:spcPct val="20000"/>
              </a:spcBef>
              <a:buClr>
                <a:schemeClr val="accent1"/>
              </a:buClr>
              <a:buSzPct val="100000"/>
              <a:buFont typeface="Wingdings" pitchFamily="2" charset="2"/>
              <a:buChar char="q"/>
              <a:defRPr/>
            </a:pPr>
            <a:r>
              <a:rPr lang="en-GB" sz="2600" dirty="0">
                <a:solidFill>
                  <a:schemeClr val="tx2"/>
                </a:solidFill>
                <a:latin typeface="+mn-lt"/>
                <a:ea typeface="ＭＳ Ｐゴシック" charset="0"/>
              </a:rPr>
              <a:t>Swaps</a:t>
            </a:r>
          </a:p>
          <a:p>
            <a:pPr indent="-342900">
              <a:spcBef>
                <a:spcPct val="20000"/>
              </a:spcBef>
              <a:buClr>
                <a:schemeClr val="accent1"/>
              </a:buClr>
              <a:buSzPct val="100000"/>
              <a:defRPr/>
            </a:pPr>
            <a:r>
              <a:rPr lang="en-GB" sz="2600" dirty="0">
                <a:solidFill>
                  <a:schemeClr val="tx2"/>
                </a:solidFill>
                <a:latin typeface="+mn-lt"/>
                <a:ea typeface="ＭＳ Ｐゴシック" charset="0"/>
              </a:rPr>
              <a:t>customized futures contracts through which airlines lock in the fuel price.</a:t>
            </a:r>
          </a:p>
          <a:p>
            <a:pPr marL="571500" lvl="1" indent="-457200">
              <a:spcBef>
                <a:spcPct val="20000"/>
              </a:spcBef>
              <a:buClr>
                <a:schemeClr val="accent1"/>
              </a:buClr>
              <a:buSzPct val="100000"/>
              <a:buFont typeface="Courier New" panose="02070309020205020404" pitchFamily="49" charset="0"/>
              <a:buChar char="o"/>
              <a:defRPr/>
            </a:pPr>
            <a:r>
              <a:rPr lang="en-GB" sz="2600" dirty="0">
                <a:solidFill>
                  <a:schemeClr val="tx2"/>
                </a:solidFill>
                <a:latin typeface="+mn-lt"/>
                <a:ea typeface="ＭＳ Ｐゴシック" charset="0"/>
              </a:rPr>
              <a:t>The airline purchases a swap at a given strike price for a given quantity of jet fuel per month.</a:t>
            </a:r>
          </a:p>
          <a:p>
            <a:pPr marL="571500" lvl="1" indent="-457200">
              <a:spcBef>
                <a:spcPct val="20000"/>
              </a:spcBef>
              <a:buClr>
                <a:schemeClr val="accent1"/>
              </a:buClr>
              <a:buSzPct val="100000"/>
              <a:buFont typeface="Courier New" panose="02070309020205020404" pitchFamily="49" charset="0"/>
              <a:buChar char="o"/>
              <a:defRPr/>
            </a:pPr>
            <a:r>
              <a:rPr lang="en-GB" sz="2600" dirty="0">
                <a:solidFill>
                  <a:schemeClr val="tx2"/>
                </a:solidFill>
                <a:latin typeface="+mn-lt"/>
                <a:ea typeface="ＭＳ Ｐゴシック" charset="0"/>
              </a:rPr>
              <a:t>The current price is compared every month with the strike price.</a:t>
            </a:r>
          </a:p>
          <a:p>
            <a:pPr marL="571500" lvl="1" indent="-457200">
              <a:spcBef>
                <a:spcPct val="20000"/>
              </a:spcBef>
              <a:buClr>
                <a:schemeClr val="accent1"/>
              </a:buClr>
              <a:buSzPct val="100000"/>
              <a:buFont typeface="Courier New" panose="02070309020205020404" pitchFamily="49" charset="0"/>
              <a:buChar char="o"/>
              <a:defRPr/>
            </a:pPr>
            <a:r>
              <a:rPr lang="en-GB" sz="2600" dirty="0">
                <a:solidFill>
                  <a:schemeClr val="tx2"/>
                </a:solidFill>
                <a:latin typeface="+mn-lt"/>
                <a:ea typeface="ＭＳ Ｐゴシック" charset="0"/>
              </a:rPr>
              <a:t>Where the current price is higher than the strike price, the airline receives the added value in comparison with the strike.</a:t>
            </a:r>
          </a:p>
          <a:p>
            <a:pPr marL="571500" lvl="1" indent="-457200">
              <a:spcBef>
                <a:spcPct val="20000"/>
              </a:spcBef>
              <a:buClr>
                <a:schemeClr val="accent1"/>
              </a:buClr>
              <a:buSzPct val="100000"/>
              <a:buFont typeface="Courier New" panose="02070309020205020404" pitchFamily="49" charset="0"/>
              <a:buChar char="o"/>
              <a:defRPr/>
            </a:pPr>
            <a:r>
              <a:rPr lang="en-GB" sz="2600" dirty="0">
                <a:solidFill>
                  <a:schemeClr val="tx2"/>
                </a:solidFill>
                <a:latin typeface="+mn-lt"/>
                <a:ea typeface="ＭＳ Ｐゴシック" charset="0"/>
              </a:rPr>
              <a:t>When it’s lower, the airline will pay the counterparty the loss on the strike where the price is lower that month.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olo 4">
            <a:extLst>
              <a:ext uri="{FF2B5EF4-FFF2-40B4-BE49-F238E27FC236}">
                <a16:creationId xmlns:a16="http://schemas.microsoft.com/office/drawing/2014/main" id="{50CD0F1E-86A6-174E-AB87-2F9E4E1E0EDD}"/>
              </a:ext>
            </a:extLst>
          </p:cNvPr>
          <p:cNvSpPr txBox="1">
            <a:spLocks noChangeArrowheads="1"/>
          </p:cNvSpPr>
          <p:nvPr/>
        </p:nvSpPr>
        <p:spPr bwMode="auto">
          <a:xfrm>
            <a:off x="4287838" y="223838"/>
            <a:ext cx="4530725" cy="711200"/>
          </a:xfrm>
          <a:prstGeom prst="rect">
            <a:avLst/>
          </a:prstGeom>
          <a:noFill/>
          <a:ln>
            <a:noFill/>
          </a:ln>
        </p:spPr>
        <p:txBody>
          <a:bodyPr/>
          <a:lstStyle>
            <a:lvl1pPr defTabSz="457200">
              <a:defRPr>
                <a:solidFill>
                  <a:schemeClr val="tx1"/>
                </a:solidFill>
                <a:latin typeface="Arial" panose="020B0604020202020204" pitchFamily="34" charset="0"/>
                <a:ea typeface="ＭＳ Ｐゴシック" panose="020B0600070205080204" pitchFamily="34" charset="-128"/>
              </a:defRPr>
            </a:lvl1pPr>
            <a:lvl2pPr marL="742950" indent="-285750" defTabSz="457200">
              <a:defRPr>
                <a:solidFill>
                  <a:schemeClr val="tx1"/>
                </a:solidFill>
                <a:latin typeface="Arial" panose="020B0604020202020204" pitchFamily="34" charset="0"/>
                <a:ea typeface="ＭＳ Ｐゴシック" panose="020B0600070205080204" pitchFamily="34" charset="-128"/>
              </a:defRPr>
            </a:lvl2pPr>
            <a:lvl3pPr marL="1143000" indent="-228600" defTabSz="457200">
              <a:defRPr>
                <a:solidFill>
                  <a:schemeClr val="tx1"/>
                </a:solidFill>
                <a:latin typeface="Arial" panose="020B0604020202020204" pitchFamily="34" charset="0"/>
                <a:ea typeface="ＭＳ Ｐゴシック" panose="020B0600070205080204" pitchFamily="34" charset="-128"/>
              </a:defRPr>
            </a:lvl3pPr>
            <a:lvl4pPr marL="1600200" indent="-228600" defTabSz="457200">
              <a:defRPr>
                <a:solidFill>
                  <a:schemeClr val="tx1"/>
                </a:solidFill>
                <a:latin typeface="Arial" panose="020B0604020202020204" pitchFamily="34" charset="0"/>
                <a:ea typeface="ＭＳ Ｐゴシック" panose="020B0600070205080204" pitchFamily="34" charset="-128"/>
              </a:defRPr>
            </a:lvl4pPr>
            <a:lvl5pPr marL="2057400" indent="-228600" defTabSz="4572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eaLnBrk="1" hangingPunct="1">
              <a:defRPr/>
            </a:pPr>
            <a:r>
              <a:rPr lang="en-GB" altLang="it-IT" sz="4400" dirty="0">
                <a:latin typeface="+mj-lt"/>
              </a:rPr>
              <a:t>2. Country risk</a:t>
            </a:r>
          </a:p>
        </p:txBody>
      </p:sp>
      <p:sp>
        <p:nvSpPr>
          <p:cNvPr id="3" name="Segnaposto contenuto 5">
            <a:extLst>
              <a:ext uri="{FF2B5EF4-FFF2-40B4-BE49-F238E27FC236}">
                <a16:creationId xmlns:a16="http://schemas.microsoft.com/office/drawing/2014/main" id="{81E57A15-4BA1-DE42-AD33-631E839FEA47}"/>
              </a:ext>
            </a:extLst>
          </p:cNvPr>
          <p:cNvSpPr txBox="1">
            <a:spLocks/>
          </p:cNvSpPr>
          <p:nvPr/>
        </p:nvSpPr>
        <p:spPr>
          <a:xfrm>
            <a:off x="277812" y="5245100"/>
            <a:ext cx="8866187" cy="1460500"/>
          </a:xfrm>
          <a:prstGeom prst="rect">
            <a:avLst/>
          </a:prstGeom>
          <a:ln>
            <a:solidFill>
              <a:srgbClr val="000090"/>
            </a:solidFill>
          </a:ln>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90000"/>
              </a:lnSpc>
              <a:buClr>
                <a:schemeClr val="accent1"/>
              </a:buClr>
              <a:buSzPct val="100000"/>
              <a:buFont typeface="Arial"/>
              <a:buNone/>
              <a:defRPr/>
            </a:pPr>
            <a:r>
              <a:rPr lang="en-GB" sz="2800" dirty="0">
                <a:solidFill>
                  <a:schemeClr val="tx2"/>
                </a:solidFill>
                <a:ea typeface="ＭＳ Ｐゴシック" charset="0"/>
              </a:rPr>
              <a:t>It affects:</a:t>
            </a:r>
          </a:p>
          <a:p>
            <a:pPr>
              <a:lnSpc>
                <a:spcPct val="90000"/>
              </a:lnSpc>
              <a:buClr>
                <a:schemeClr val="accent1"/>
              </a:buClr>
              <a:buSzPct val="100000"/>
              <a:buFont typeface="Wingdings" pitchFamily="2" charset="2"/>
              <a:buChar char="Ø"/>
              <a:defRPr/>
            </a:pPr>
            <a:r>
              <a:rPr lang="en-GB" sz="2800" dirty="0">
                <a:solidFill>
                  <a:schemeClr val="tx2"/>
                </a:solidFill>
                <a:ea typeface="ＭＳ Ｐゴシック" charset="0"/>
              </a:rPr>
              <a:t>The capacity of local debtors to honour their debts</a:t>
            </a:r>
          </a:p>
          <a:p>
            <a:pPr>
              <a:lnSpc>
                <a:spcPct val="90000"/>
              </a:lnSpc>
              <a:buClr>
                <a:schemeClr val="accent1"/>
              </a:buClr>
              <a:buSzPct val="100000"/>
              <a:buFont typeface="Wingdings" pitchFamily="2" charset="2"/>
              <a:buChar char="Ø"/>
              <a:defRPr/>
            </a:pPr>
            <a:r>
              <a:rPr lang="en-GB" sz="2800" dirty="0">
                <a:solidFill>
                  <a:schemeClr val="tx2"/>
                </a:solidFill>
                <a:ea typeface="ＭＳ Ｐゴシック" charset="0"/>
              </a:rPr>
              <a:t>the ability to recoup the investment</a:t>
            </a:r>
          </a:p>
          <a:p>
            <a:pPr marL="0" indent="0">
              <a:lnSpc>
                <a:spcPct val="90000"/>
              </a:lnSpc>
              <a:buClr>
                <a:schemeClr val="accent1"/>
              </a:buClr>
              <a:buSzPct val="100000"/>
              <a:buFont typeface="Arial"/>
              <a:buNone/>
              <a:defRPr/>
            </a:pPr>
            <a:endParaRPr lang="en-GB" sz="2800" dirty="0">
              <a:solidFill>
                <a:schemeClr val="tx2"/>
              </a:solidFill>
              <a:ea typeface="ＭＳ Ｐゴシック" charset="0"/>
            </a:endParaRPr>
          </a:p>
          <a:p>
            <a:pPr marL="0" indent="0">
              <a:buFont typeface="Arial"/>
              <a:buNone/>
              <a:defRPr/>
            </a:pPr>
            <a:endParaRPr lang="en-GB" sz="2600" dirty="0"/>
          </a:p>
          <a:p>
            <a:pPr marL="0" indent="0">
              <a:buFont typeface="Arial"/>
              <a:buNone/>
              <a:defRPr/>
            </a:pPr>
            <a:r>
              <a:rPr lang="en-GB" sz="2600" dirty="0"/>
              <a:t>	</a:t>
            </a:r>
          </a:p>
        </p:txBody>
      </p:sp>
      <p:sp>
        <p:nvSpPr>
          <p:cNvPr id="33795" name="Segnaposto contenuto 6"/>
          <p:cNvSpPr txBox="1">
            <a:spLocks/>
          </p:cNvSpPr>
          <p:nvPr/>
        </p:nvSpPr>
        <p:spPr bwMode="auto">
          <a:xfrm>
            <a:off x="323850" y="1227138"/>
            <a:ext cx="4470400" cy="3786187"/>
          </a:xfrm>
          <a:prstGeom prst="rect">
            <a:avLst/>
          </a:prstGeom>
          <a:noFill/>
          <a:ln w="9525">
            <a:solidFill>
              <a:srgbClr val="00009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defTabSz="45720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defTabSz="45720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defTabSz="4572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defTabSz="4572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defTabSz="4572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eaLnBrk="1" hangingPunct="1">
              <a:lnSpc>
                <a:spcPct val="90000"/>
              </a:lnSpc>
              <a:buFont typeface="Arial" panose="020B0604020202020204" pitchFamily="34" charset="0"/>
              <a:buChar char="•"/>
            </a:pPr>
            <a:r>
              <a:rPr lang="en-GB" altLang="it-IT" sz="2800"/>
              <a:t>It’s a broader case of counterpart risk.</a:t>
            </a:r>
          </a:p>
          <a:p>
            <a:pPr eaLnBrk="1" hangingPunct="1">
              <a:lnSpc>
                <a:spcPct val="90000"/>
              </a:lnSpc>
              <a:buFont typeface="Arial" panose="020B0604020202020204" pitchFamily="34" charset="0"/>
              <a:buChar char="•"/>
            </a:pPr>
            <a:r>
              <a:rPr lang="en-GB" altLang="it-IT" sz="2800"/>
              <a:t>Credit risk expresses the possibility that the counterpart of an obligation does not respect the deadline and/or the conditions for payment.</a:t>
            </a:r>
          </a:p>
        </p:txBody>
      </p:sp>
      <p:sp>
        <p:nvSpPr>
          <p:cNvPr id="33796" name="Segnaposto numero diapositiva 3"/>
          <p:cNvSpPr>
            <a:spLocks noGrp="1" noChangeArrowheads="1"/>
          </p:cNvSpPr>
          <p:nvPr>
            <p:ph type="sldNum" sz="quarter" idx="12"/>
          </p:nvPr>
        </p:nvSpPr>
        <p:spPr bwMode="auto">
          <a:xfrm>
            <a:off x="6553200" y="6248400"/>
            <a:ext cx="19050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ea typeface="ＭＳ Ｐゴシック" panose="020B0600070205080204" pitchFamily="34" charset="-128"/>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ea typeface="ＭＳ Ｐゴシック" panose="020B0600070205080204" pitchFamily="34" charset="-128"/>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ea typeface="ＭＳ Ｐゴシック" panose="020B0600070205080204" pitchFamily="34" charset="-128"/>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ea typeface="ＭＳ Ｐゴシック" panose="020B0600070205080204" pitchFamily="34" charset="-128"/>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ea typeface="ＭＳ Ｐゴシック" panose="020B0600070205080204" pitchFamily="34" charset="-128"/>
              </a:defRPr>
            </a:lvl9pPr>
          </a:lstStyle>
          <a:p>
            <a:pPr>
              <a:spcBef>
                <a:spcPct val="0"/>
              </a:spcBef>
              <a:buClrTx/>
              <a:buSzTx/>
              <a:buFontTx/>
              <a:buNone/>
            </a:pPr>
            <a:fld id="{D65DABB1-1092-4797-B7B1-A9F655A64F0D}" type="slidenum">
              <a:rPr lang="en-GB" altLang="it-IT" sz="1400" smtClean="0">
                <a:solidFill>
                  <a:schemeClr val="tx1"/>
                </a:solidFill>
                <a:latin typeface="Times New Roman" panose="02020603050405020304" pitchFamily="18" charset="0"/>
              </a:rPr>
              <a:pPr>
                <a:spcBef>
                  <a:spcPct val="0"/>
                </a:spcBef>
                <a:buClrTx/>
                <a:buSzTx/>
                <a:buFontTx/>
                <a:buNone/>
              </a:pPr>
              <a:t>5</a:t>
            </a:fld>
            <a:endParaRPr lang="en-GB" altLang="it-IT" sz="1400" smtClean="0">
              <a:solidFill>
                <a:schemeClr val="tx1"/>
              </a:solidFill>
              <a:latin typeface="Times New Roman" panose="02020603050405020304" pitchFamily="18" charset="0"/>
            </a:endParaRPr>
          </a:p>
        </p:txBody>
      </p:sp>
      <p:sp>
        <p:nvSpPr>
          <p:cNvPr id="10" name="CasellaDiTesto 9">
            <a:extLst>
              <a:ext uri="{FF2B5EF4-FFF2-40B4-BE49-F238E27FC236}">
                <a16:creationId xmlns:a16="http://schemas.microsoft.com/office/drawing/2014/main" id="{463D760F-871B-5F45-94C8-73465B71DCEF}"/>
              </a:ext>
            </a:extLst>
          </p:cNvPr>
          <p:cNvSpPr txBox="1"/>
          <p:nvPr/>
        </p:nvSpPr>
        <p:spPr>
          <a:xfrm>
            <a:off x="5381625" y="2184400"/>
            <a:ext cx="3436938" cy="2592388"/>
          </a:xfrm>
          <a:prstGeom prst="rect">
            <a:avLst/>
          </a:prstGeom>
          <a:noFill/>
          <a:ln>
            <a:solidFill>
              <a:srgbClr val="002060"/>
            </a:solidFill>
          </a:ln>
        </p:spPr>
        <p:txBody>
          <a:bodyPr>
            <a:spAutoFit/>
          </a:bodyPr>
          <a:lstStyle/>
          <a:p>
            <a:pPr marL="342900" indent="-342900" defTabSz="457200" eaLnBrk="1" hangingPunct="1">
              <a:lnSpc>
                <a:spcPct val="90000"/>
              </a:lnSpc>
              <a:spcBef>
                <a:spcPct val="20000"/>
              </a:spcBef>
              <a:buClr>
                <a:schemeClr val="accent1"/>
              </a:buClr>
              <a:buSzPct val="100000"/>
              <a:buFont typeface="Arial" panose="020B0604020202020204" pitchFamily="34" charset="0"/>
              <a:buChar char="•"/>
              <a:defRPr/>
            </a:pPr>
            <a:r>
              <a:rPr lang="en-GB" sz="2800" dirty="0">
                <a:solidFill>
                  <a:schemeClr val="tx2"/>
                </a:solidFill>
                <a:latin typeface="+mn-lt"/>
                <a:ea typeface="ＭＳ Ｐゴシック" charset="0"/>
              </a:rPr>
              <a:t>longer delays in making payment</a:t>
            </a:r>
          </a:p>
          <a:p>
            <a:pPr marL="342900" indent="-342900" defTabSz="457200" eaLnBrk="1" hangingPunct="1">
              <a:lnSpc>
                <a:spcPct val="90000"/>
              </a:lnSpc>
              <a:spcBef>
                <a:spcPct val="20000"/>
              </a:spcBef>
              <a:buClr>
                <a:schemeClr val="accent1"/>
              </a:buClr>
              <a:buSzPct val="100000"/>
              <a:buFont typeface="Arial" panose="020B0604020202020204" pitchFamily="34" charset="0"/>
              <a:buChar char="•"/>
              <a:defRPr/>
            </a:pPr>
            <a:r>
              <a:rPr lang="en-GB" sz="2800" dirty="0">
                <a:solidFill>
                  <a:schemeClr val="tx2"/>
                </a:solidFill>
                <a:latin typeface="+mn-lt"/>
                <a:ea typeface="ＭＳ Ｐゴシック" charset="0"/>
              </a:rPr>
              <a:t>the depreciation of the credit portfolio</a:t>
            </a:r>
          </a:p>
          <a:p>
            <a:pPr marL="342900" indent="-342900" defTabSz="457200" eaLnBrk="1" hangingPunct="1">
              <a:lnSpc>
                <a:spcPct val="90000"/>
              </a:lnSpc>
              <a:spcBef>
                <a:spcPct val="20000"/>
              </a:spcBef>
              <a:buClr>
                <a:schemeClr val="accent1"/>
              </a:buClr>
              <a:buSzPct val="100000"/>
              <a:buFont typeface="Arial" panose="020B0604020202020204" pitchFamily="34" charset="0"/>
              <a:buChar char="•"/>
              <a:defRPr/>
            </a:pPr>
            <a:r>
              <a:rPr lang="en-GB" sz="2800" dirty="0">
                <a:solidFill>
                  <a:schemeClr val="tx2"/>
                </a:solidFill>
                <a:latin typeface="+mn-lt"/>
                <a:ea typeface="ＭＳ Ｐゴシック" charset="0"/>
              </a:rPr>
              <a:t>increasing of instability</a:t>
            </a:r>
          </a:p>
        </p:txBody>
      </p:sp>
      <p:sp>
        <p:nvSpPr>
          <p:cNvPr id="6" name="Freccia destra rientrata 5">
            <a:extLst>
              <a:ext uri="{FF2B5EF4-FFF2-40B4-BE49-F238E27FC236}">
                <a16:creationId xmlns:a16="http://schemas.microsoft.com/office/drawing/2014/main" id="{0822146C-5097-A440-A233-18759A84B858}"/>
              </a:ext>
            </a:extLst>
          </p:cNvPr>
          <p:cNvSpPr/>
          <p:nvPr/>
        </p:nvSpPr>
        <p:spPr>
          <a:xfrm>
            <a:off x="4572000" y="3087688"/>
            <a:ext cx="1008063" cy="609600"/>
          </a:xfrm>
          <a:prstGeom prst="notchedRightArrow">
            <a:avLst/>
          </a:prstGeom>
          <a:noFill/>
          <a:ln>
            <a:solidFill>
              <a:srgbClr val="00206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F0109BDD-16AD-4EF5-8BE5-D102252A9D98}" type="slidenum">
              <a:rPr lang="it-IT" altLang="it-IT" smtClean="0">
                <a:solidFill>
                  <a:schemeClr val="tx2"/>
                </a:solidFill>
              </a:rPr>
              <a:pPr/>
              <a:t>6</a:t>
            </a:fld>
            <a:endParaRPr lang="it-IT" altLang="it-IT" smtClean="0">
              <a:solidFill>
                <a:schemeClr val="tx2"/>
              </a:solidFill>
            </a:endParaRPr>
          </a:p>
        </p:txBody>
      </p:sp>
      <p:sp>
        <p:nvSpPr>
          <p:cNvPr id="3" name="CasellaDiTesto 2">
            <a:extLst>
              <a:ext uri="{FF2B5EF4-FFF2-40B4-BE49-F238E27FC236}">
                <a16:creationId xmlns:a16="http://schemas.microsoft.com/office/drawing/2014/main" id="{42809444-745A-C544-8ACD-44E9A22549AC}"/>
              </a:ext>
            </a:extLst>
          </p:cNvPr>
          <p:cNvSpPr txBox="1"/>
          <p:nvPr/>
        </p:nvSpPr>
        <p:spPr>
          <a:xfrm>
            <a:off x="467544" y="1260476"/>
            <a:ext cx="7991475" cy="1255712"/>
          </a:xfrm>
          <a:prstGeom prst="rect">
            <a:avLst/>
          </a:prstGeom>
          <a:noFill/>
        </p:spPr>
        <p:txBody>
          <a:bodyPr>
            <a:spAutoFit/>
          </a:bodyPr>
          <a:lstStyle/>
          <a:p>
            <a:pPr defTabSz="457200" eaLnBrk="1" hangingPunct="1">
              <a:lnSpc>
                <a:spcPct val="90000"/>
              </a:lnSpc>
              <a:spcBef>
                <a:spcPct val="20000"/>
              </a:spcBef>
              <a:buClr>
                <a:schemeClr val="accent1"/>
              </a:buClr>
              <a:buSzPct val="100000"/>
              <a:defRPr/>
            </a:pPr>
            <a:r>
              <a:rPr lang="en-GB" sz="2800" dirty="0">
                <a:solidFill>
                  <a:schemeClr val="tx2"/>
                </a:solidFill>
                <a:latin typeface="+mn-lt"/>
                <a:ea typeface="ＭＳ Ｐゴシック" charset="0"/>
              </a:rPr>
              <a:t>Risks connected to the variability of market process of financial activities (exchange rates, commodity prices, interest rates) 		Market risks</a:t>
            </a:r>
          </a:p>
        </p:txBody>
      </p:sp>
      <p:sp>
        <p:nvSpPr>
          <p:cNvPr id="4" name="CasellaDiTesto 3">
            <a:extLst>
              <a:ext uri="{FF2B5EF4-FFF2-40B4-BE49-F238E27FC236}">
                <a16:creationId xmlns:a16="http://schemas.microsoft.com/office/drawing/2014/main" id="{74D8E93D-7D7C-C44F-912B-AC3A461E55DF}"/>
              </a:ext>
            </a:extLst>
          </p:cNvPr>
          <p:cNvSpPr txBox="1"/>
          <p:nvPr/>
        </p:nvSpPr>
        <p:spPr>
          <a:xfrm>
            <a:off x="467544" y="3393818"/>
            <a:ext cx="7991475" cy="3065462"/>
          </a:xfrm>
          <a:prstGeom prst="rect">
            <a:avLst/>
          </a:prstGeom>
          <a:noFill/>
        </p:spPr>
        <p:txBody>
          <a:bodyPr>
            <a:spAutoFit/>
          </a:bodyPr>
          <a:lstStyle/>
          <a:p>
            <a:pPr defTabSz="457200" eaLnBrk="1" hangingPunct="1">
              <a:lnSpc>
                <a:spcPct val="90000"/>
              </a:lnSpc>
              <a:spcBef>
                <a:spcPct val="20000"/>
              </a:spcBef>
              <a:buClr>
                <a:schemeClr val="accent1"/>
              </a:buClr>
              <a:buSzPct val="100000"/>
              <a:defRPr/>
            </a:pPr>
            <a:r>
              <a:rPr lang="en-GB" sz="2800" u="sng" dirty="0">
                <a:solidFill>
                  <a:schemeClr val="tx2"/>
                </a:solidFill>
                <a:latin typeface="+mn-lt"/>
                <a:ea typeface="ＭＳ Ｐゴシック" charset="0"/>
              </a:rPr>
              <a:t>It’s a two way risk</a:t>
            </a:r>
          </a:p>
          <a:p>
            <a:pPr marL="342900" indent="-342900" defTabSz="457200" eaLnBrk="1" hangingPunct="1">
              <a:lnSpc>
                <a:spcPct val="90000"/>
              </a:lnSpc>
              <a:spcBef>
                <a:spcPct val="20000"/>
              </a:spcBef>
              <a:buClr>
                <a:schemeClr val="accent1"/>
              </a:buClr>
              <a:buSzPct val="100000"/>
              <a:buFont typeface="Arial" panose="020B0604020202020204" pitchFamily="34" charset="0"/>
              <a:buChar char="•"/>
              <a:defRPr/>
            </a:pPr>
            <a:r>
              <a:rPr lang="en-GB" sz="2800" dirty="0">
                <a:solidFill>
                  <a:schemeClr val="tx2"/>
                </a:solidFill>
                <a:latin typeface="+mn-lt"/>
                <a:ea typeface="ＭＳ Ｐゴシック" charset="0"/>
              </a:rPr>
              <a:t>Firms need to protect from unfavourable variation</a:t>
            </a:r>
          </a:p>
          <a:p>
            <a:pPr marL="342900" indent="-342900" defTabSz="457200" eaLnBrk="1" hangingPunct="1">
              <a:lnSpc>
                <a:spcPct val="90000"/>
              </a:lnSpc>
              <a:spcBef>
                <a:spcPct val="20000"/>
              </a:spcBef>
              <a:buClr>
                <a:schemeClr val="accent1"/>
              </a:buClr>
              <a:buSzPct val="100000"/>
              <a:buFont typeface="Arial" panose="020B0604020202020204" pitchFamily="34" charset="0"/>
              <a:buChar char="•"/>
              <a:defRPr/>
            </a:pPr>
            <a:r>
              <a:rPr lang="en-GB" sz="2800" dirty="0">
                <a:solidFill>
                  <a:schemeClr val="tx2"/>
                </a:solidFill>
                <a:latin typeface="+mn-lt"/>
                <a:ea typeface="ＭＳ Ｐゴシック" charset="0"/>
              </a:rPr>
              <a:t>But also to to consider the opportunity cost of any hedging</a:t>
            </a:r>
          </a:p>
          <a:p>
            <a:pPr marL="342900" indent="-342900" defTabSz="457200" eaLnBrk="1" hangingPunct="1">
              <a:lnSpc>
                <a:spcPct val="90000"/>
              </a:lnSpc>
              <a:spcBef>
                <a:spcPct val="20000"/>
              </a:spcBef>
              <a:buClr>
                <a:schemeClr val="accent1"/>
              </a:buClr>
              <a:buSzPct val="100000"/>
              <a:buFont typeface="Arial" panose="020B0604020202020204" pitchFamily="34" charset="0"/>
              <a:buChar char="•"/>
              <a:defRPr/>
            </a:pPr>
            <a:r>
              <a:rPr lang="en-GB" sz="2800" dirty="0">
                <a:solidFill>
                  <a:schemeClr val="tx2"/>
                </a:solidFill>
                <a:latin typeface="+mn-lt"/>
                <a:ea typeface="ＭＳ Ｐゴシック" charset="0"/>
              </a:rPr>
              <a:t>The aim is transforming unpredictable events in calculated risks</a:t>
            </a:r>
          </a:p>
        </p:txBody>
      </p:sp>
      <p:sp>
        <p:nvSpPr>
          <p:cNvPr id="5" name="CasellaDiTesto 4">
            <a:extLst>
              <a:ext uri="{FF2B5EF4-FFF2-40B4-BE49-F238E27FC236}">
                <a16:creationId xmlns:a16="http://schemas.microsoft.com/office/drawing/2014/main" id="{490574DA-1AA1-B34A-8B03-C21C4A5BBB1B}"/>
              </a:ext>
            </a:extLst>
          </p:cNvPr>
          <p:cNvSpPr txBox="1"/>
          <p:nvPr/>
        </p:nvSpPr>
        <p:spPr>
          <a:xfrm>
            <a:off x="4211638" y="203200"/>
            <a:ext cx="4603750" cy="769938"/>
          </a:xfrm>
          <a:prstGeom prst="rect">
            <a:avLst/>
          </a:prstGeom>
          <a:noFill/>
        </p:spPr>
        <p:txBody>
          <a:bodyPr>
            <a:spAutoFit/>
          </a:bodyPr>
          <a:lstStyle/>
          <a:p>
            <a:pPr algn="ctr" defTabSz="457200" eaLnBrk="1" hangingPunct="1">
              <a:defRPr/>
            </a:pPr>
            <a:r>
              <a:rPr lang="en-GB" sz="4400" dirty="0">
                <a:solidFill>
                  <a:srgbClr val="FFFFFF"/>
                </a:solidFill>
                <a:latin typeface="+mj-lt"/>
              </a:rPr>
              <a:t>3. </a:t>
            </a:r>
            <a:r>
              <a:rPr lang="en-GB" sz="4400" dirty="0">
                <a:latin typeface="+mj-lt"/>
              </a:rPr>
              <a:t>Financial</a:t>
            </a:r>
            <a:r>
              <a:rPr lang="en-GB" sz="4400" dirty="0">
                <a:solidFill>
                  <a:srgbClr val="FFFFFF"/>
                </a:solidFill>
                <a:latin typeface="+mj-lt"/>
              </a:rPr>
              <a:t> </a:t>
            </a:r>
            <a:r>
              <a:rPr lang="en-GB" sz="4400" dirty="0">
                <a:latin typeface="+mj-lt"/>
              </a:rPr>
              <a:t>risks</a:t>
            </a:r>
          </a:p>
        </p:txBody>
      </p:sp>
      <p:sp>
        <p:nvSpPr>
          <p:cNvPr id="6" name="Freccia destra rientrata 5">
            <a:extLst>
              <a:ext uri="{FF2B5EF4-FFF2-40B4-BE49-F238E27FC236}">
                <a16:creationId xmlns:a16="http://schemas.microsoft.com/office/drawing/2014/main" id="{3ABCDDD9-9083-3244-B000-FD7876AE48E0}"/>
              </a:ext>
            </a:extLst>
          </p:cNvPr>
          <p:cNvSpPr/>
          <p:nvPr/>
        </p:nvSpPr>
        <p:spPr>
          <a:xfrm>
            <a:off x="5868144" y="2130102"/>
            <a:ext cx="576532" cy="386086"/>
          </a:xfrm>
          <a:prstGeom prst="notched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p:txBody>
          <a:bodyPr/>
          <a:lstStyle/>
          <a:p>
            <a:r>
              <a:rPr lang="en-US" altLang="zh-TW" smtClean="0">
                <a:ea typeface="ＭＳ Ｐゴシック" panose="020B0600070205080204" pitchFamily="34" charset="-128"/>
              </a:rPr>
              <a:t>The financialization</a:t>
            </a:r>
          </a:p>
        </p:txBody>
      </p:sp>
      <p:sp>
        <p:nvSpPr>
          <p:cNvPr id="33794" name="Segnaposto contenuto 2">
            <a:extLst>
              <a:ext uri="{FF2B5EF4-FFF2-40B4-BE49-F238E27FC236}">
                <a16:creationId xmlns:a16="http://schemas.microsoft.com/office/drawing/2014/main" id="{BE0664C0-3FA2-FF46-86A2-9BD50BDA4528}"/>
              </a:ext>
            </a:extLst>
          </p:cNvPr>
          <p:cNvSpPr>
            <a:spLocks noGrp="1"/>
          </p:cNvSpPr>
          <p:nvPr>
            <p:ph idx="1"/>
          </p:nvPr>
        </p:nvSpPr>
        <p:spPr>
          <a:xfrm>
            <a:off x="858838" y="2478088"/>
            <a:ext cx="7426325" cy="4062412"/>
          </a:xfrm>
        </p:spPr>
        <p:txBody>
          <a:bodyPr>
            <a:normAutofit lnSpcReduction="10000"/>
          </a:bodyPr>
          <a:lstStyle/>
          <a:p>
            <a:pPr marL="0" indent="0">
              <a:buFont typeface="Symbol" pitchFamily="2" charset="2"/>
              <a:buNone/>
              <a:defRPr/>
            </a:pPr>
            <a:r>
              <a:rPr lang="en-GB" altLang="it-IT" sz="2800" dirty="0">
                <a:ea typeface="ＭＳ Ｐゴシック" panose="020B0600070205080204" pitchFamily="34" charset="-128"/>
              </a:rPr>
              <a:t>At the </a:t>
            </a:r>
            <a:r>
              <a:rPr lang="en-GB" altLang="it-IT" sz="2800" b="1" dirty="0">
                <a:ea typeface="ＭＳ Ｐゴシック" panose="020B0600070205080204" pitchFamily="34" charset="-128"/>
              </a:rPr>
              <a:t>macroeconomic level</a:t>
            </a:r>
            <a:r>
              <a:rPr lang="en-GB" altLang="it-IT" sz="2800" dirty="0">
                <a:ea typeface="ＭＳ Ｐゴシック" panose="020B0600070205080204" pitchFamily="34" charset="-128"/>
              </a:rPr>
              <a:t>: development of financial markets and disconnection between financial and real flows. </a:t>
            </a:r>
          </a:p>
          <a:p>
            <a:pPr marL="0" indent="0">
              <a:buFont typeface="Symbol" pitchFamily="2" charset="2"/>
              <a:buNone/>
              <a:defRPr/>
            </a:pPr>
            <a:endParaRPr lang="en-GB" altLang="it-IT" sz="2800" dirty="0">
              <a:ea typeface="ＭＳ Ｐゴシック" panose="020B0600070205080204" pitchFamily="34" charset="-128"/>
            </a:endParaRPr>
          </a:p>
          <a:p>
            <a:pPr marL="514350" indent="-514350">
              <a:buFont typeface="+mj-lt"/>
              <a:buAutoNum type="arabicPeriod"/>
              <a:defRPr/>
            </a:pPr>
            <a:endParaRPr lang="en-GB" altLang="it-IT" sz="2800" dirty="0">
              <a:ea typeface="ＭＳ Ｐゴシック" panose="020B0600070205080204" pitchFamily="34" charset="-128"/>
            </a:endParaRPr>
          </a:p>
          <a:p>
            <a:pPr marL="514350" indent="-514350">
              <a:buFont typeface="+mj-lt"/>
              <a:buAutoNum type="arabicPeriod"/>
              <a:defRPr/>
            </a:pPr>
            <a:r>
              <a:rPr lang="en-GB" altLang="it-IT" sz="2800" dirty="0">
                <a:ea typeface="ＭＳ Ｐゴシック" panose="020B0600070205080204" pitchFamily="34" charset="-128"/>
              </a:rPr>
              <a:t>Development of ICT</a:t>
            </a:r>
          </a:p>
          <a:p>
            <a:pPr marL="514350" indent="-514350">
              <a:buFont typeface="+mj-lt"/>
              <a:buAutoNum type="arabicPeriod"/>
              <a:defRPr/>
            </a:pPr>
            <a:r>
              <a:rPr lang="en-GB" altLang="it-IT" sz="2800" dirty="0">
                <a:ea typeface="ＭＳ Ｐゴシック" panose="020B0600070205080204" pitchFamily="34" charset="-128"/>
              </a:rPr>
              <a:t>Deregulation</a:t>
            </a:r>
          </a:p>
          <a:p>
            <a:pPr marL="514350" indent="-514350">
              <a:buFont typeface="+mj-lt"/>
              <a:buAutoNum type="arabicPeriod"/>
              <a:defRPr/>
            </a:pPr>
            <a:r>
              <a:rPr lang="en-GB" altLang="it-IT" sz="2800" dirty="0">
                <a:ea typeface="ＭＳ Ｐゴシック" panose="020B0600070205080204" pitchFamily="34" charset="-128"/>
              </a:rPr>
              <a:t>Globalization </a:t>
            </a:r>
          </a:p>
        </p:txBody>
      </p:sp>
      <p:sp>
        <p:nvSpPr>
          <p:cNvPr id="2" name="Freccia su 1">
            <a:extLst>
              <a:ext uri="{FF2B5EF4-FFF2-40B4-BE49-F238E27FC236}">
                <a16:creationId xmlns:a16="http://schemas.microsoft.com/office/drawing/2014/main" id="{11593272-A278-B642-AD28-F8F4D46A2729}"/>
              </a:ext>
            </a:extLst>
          </p:cNvPr>
          <p:cNvSpPr/>
          <p:nvPr/>
        </p:nvSpPr>
        <p:spPr>
          <a:xfrm>
            <a:off x="4140200" y="3860800"/>
            <a:ext cx="863600" cy="647700"/>
          </a:xfrm>
          <a:prstGeom prst="up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CasellaDiTesto 2">
            <a:extLst>
              <a:ext uri="{FF2B5EF4-FFF2-40B4-BE49-F238E27FC236}">
                <a16:creationId xmlns:a16="http://schemas.microsoft.com/office/drawing/2014/main" id="{36B81A53-D1FF-2F40-AC5C-4649D1911382}"/>
              </a:ext>
            </a:extLst>
          </p:cNvPr>
          <p:cNvSpPr txBox="1"/>
          <p:nvPr/>
        </p:nvSpPr>
        <p:spPr>
          <a:xfrm>
            <a:off x="5683250" y="4140200"/>
            <a:ext cx="2846388" cy="1384300"/>
          </a:xfrm>
          <a:prstGeom prst="rect">
            <a:avLst/>
          </a:prstGeom>
          <a:noFill/>
          <a:ln>
            <a:solidFill>
              <a:srgbClr val="002060"/>
            </a:solidFill>
          </a:ln>
        </p:spPr>
        <p:txBody>
          <a:bodyPr wrap="square">
            <a:spAutoFit/>
          </a:bodyPr>
          <a:lstStyle/>
          <a:p>
            <a:pPr>
              <a:spcBef>
                <a:spcPct val="20000"/>
              </a:spcBef>
              <a:buClr>
                <a:schemeClr val="accent1"/>
              </a:buClr>
              <a:buSzPct val="100000"/>
              <a:defRPr/>
            </a:pPr>
            <a:r>
              <a:rPr lang="en-GB" sz="2800" dirty="0">
                <a:solidFill>
                  <a:schemeClr val="tx2"/>
                </a:solidFill>
                <a:latin typeface="+mn-lt"/>
              </a:rPr>
              <a:t>From an atomistic to a systemic vision</a:t>
            </a:r>
          </a:p>
        </p:txBody>
      </p:sp>
      <p:sp>
        <p:nvSpPr>
          <p:cNvPr id="6" name="Freccia destra 5">
            <a:extLst>
              <a:ext uri="{FF2B5EF4-FFF2-40B4-BE49-F238E27FC236}">
                <a16:creationId xmlns:a16="http://schemas.microsoft.com/office/drawing/2014/main" id="{2BB2CBFE-3B9D-8C46-9D6E-2DC6FE747F3B}"/>
              </a:ext>
            </a:extLst>
          </p:cNvPr>
          <p:cNvSpPr/>
          <p:nvPr/>
        </p:nvSpPr>
        <p:spPr>
          <a:xfrm>
            <a:off x="4748213" y="5272088"/>
            <a:ext cx="935037" cy="504825"/>
          </a:xfrm>
          <a:prstGeom prst="rightArrow">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9" name="CasellaDiTesto 8">
            <a:extLst>
              <a:ext uri="{FF2B5EF4-FFF2-40B4-BE49-F238E27FC236}">
                <a16:creationId xmlns:a16="http://schemas.microsoft.com/office/drawing/2014/main" id="{39330DD8-3758-5D40-A05A-5B2E8E1688F5}"/>
              </a:ext>
            </a:extLst>
          </p:cNvPr>
          <p:cNvSpPr txBox="1"/>
          <p:nvPr/>
        </p:nvSpPr>
        <p:spPr>
          <a:xfrm>
            <a:off x="5683250" y="5792788"/>
            <a:ext cx="2846388" cy="954087"/>
          </a:xfrm>
          <a:prstGeom prst="rect">
            <a:avLst/>
          </a:prstGeom>
          <a:noFill/>
          <a:ln>
            <a:solidFill>
              <a:srgbClr val="002060"/>
            </a:solidFill>
          </a:ln>
        </p:spPr>
        <p:txBody>
          <a:bodyPr wrap="square">
            <a:spAutoFit/>
          </a:bodyPr>
          <a:lstStyle/>
          <a:p>
            <a:pPr>
              <a:defRPr/>
            </a:pPr>
            <a:r>
              <a:rPr lang="en-GB" sz="2800" dirty="0">
                <a:solidFill>
                  <a:schemeClr val="tx2"/>
                </a:solidFill>
                <a:latin typeface="+mn-lt"/>
              </a:rPr>
              <a:t>Speculation and arbitrages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3ED2CFD-A3F9-974C-BDE0-126CC8E61B3D}"/>
              </a:ext>
            </a:extLst>
          </p:cNvPr>
          <p:cNvSpPr txBox="1"/>
          <p:nvPr/>
        </p:nvSpPr>
        <p:spPr>
          <a:xfrm>
            <a:off x="395288" y="1341438"/>
            <a:ext cx="8569325" cy="5797550"/>
          </a:xfrm>
          <a:prstGeom prst="rect">
            <a:avLst/>
          </a:prstGeom>
          <a:noFill/>
        </p:spPr>
        <p:txBody>
          <a:bodyPr>
            <a:spAutoFit/>
          </a:bodyPr>
          <a:lstStyle/>
          <a:p>
            <a:pPr>
              <a:spcBef>
                <a:spcPct val="20000"/>
              </a:spcBef>
              <a:buClr>
                <a:schemeClr val="accent1"/>
              </a:buClr>
              <a:buSzPct val="100000"/>
              <a:defRPr/>
            </a:pPr>
            <a:r>
              <a:rPr lang="en-GB" sz="2800" dirty="0">
                <a:solidFill>
                  <a:schemeClr val="tx2"/>
                </a:solidFill>
                <a:latin typeface="+mn-lt"/>
                <a:ea typeface="ＭＳ Ｐゴシック" charset="0"/>
              </a:rPr>
              <a:t>At the microeconomic level: increasing focus on financial assets and financial investments</a:t>
            </a:r>
          </a:p>
          <a:p>
            <a:pPr>
              <a:spcBef>
                <a:spcPct val="20000"/>
              </a:spcBef>
              <a:buClr>
                <a:schemeClr val="accent1"/>
              </a:buClr>
              <a:buSzPct val="100000"/>
              <a:defRPr/>
            </a:pPr>
            <a:endParaRPr lang="en-GB" sz="2800" dirty="0">
              <a:solidFill>
                <a:schemeClr val="tx2"/>
              </a:solidFill>
              <a:latin typeface="+mn-lt"/>
              <a:ea typeface="ＭＳ Ｐゴシック" charset="0"/>
            </a:endParaRPr>
          </a:p>
          <a:p>
            <a:pPr marL="457200" indent="-457200">
              <a:spcBef>
                <a:spcPct val="20000"/>
              </a:spcBef>
              <a:buClr>
                <a:schemeClr val="accent1"/>
              </a:buClr>
              <a:buSzPct val="100000"/>
              <a:buFont typeface="Wingdings" pitchFamily="2" charset="2"/>
              <a:buChar char="Ø"/>
              <a:defRPr/>
            </a:pPr>
            <a:r>
              <a:rPr lang="en-GB" sz="2800" dirty="0">
                <a:solidFill>
                  <a:schemeClr val="tx2"/>
                </a:solidFill>
                <a:latin typeface="+mn-lt"/>
                <a:ea typeface="ＭＳ Ｐゴシック" charset="0"/>
              </a:rPr>
              <a:t>Transfer of liquidity and capitals</a:t>
            </a:r>
          </a:p>
          <a:p>
            <a:pPr marL="457200" indent="-457200">
              <a:spcBef>
                <a:spcPct val="20000"/>
              </a:spcBef>
              <a:buClr>
                <a:schemeClr val="accent1"/>
              </a:buClr>
              <a:buSzPct val="100000"/>
              <a:buFont typeface="Wingdings" pitchFamily="2" charset="2"/>
              <a:buChar char="Ø"/>
              <a:defRPr/>
            </a:pPr>
            <a:r>
              <a:rPr lang="en-GB" sz="2800" dirty="0">
                <a:solidFill>
                  <a:schemeClr val="tx2"/>
                </a:solidFill>
                <a:latin typeface="+mn-lt"/>
                <a:ea typeface="ＭＳ Ｐゴシック" charset="0"/>
              </a:rPr>
              <a:t>Optimization of accounting</a:t>
            </a:r>
          </a:p>
          <a:p>
            <a:pPr marL="457200" indent="-457200">
              <a:spcBef>
                <a:spcPct val="20000"/>
              </a:spcBef>
              <a:buClr>
                <a:schemeClr val="accent1"/>
              </a:buClr>
              <a:buSzPct val="100000"/>
              <a:buFont typeface="Wingdings" pitchFamily="2" charset="2"/>
              <a:buChar char="Ø"/>
              <a:defRPr/>
            </a:pPr>
            <a:r>
              <a:rPr lang="en-GB" sz="2800" dirty="0">
                <a:solidFill>
                  <a:schemeClr val="tx2"/>
                </a:solidFill>
                <a:latin typeface="+mn-lt"/>
                <a:ea typeface="ＭＳ Ｐゴシック" charset="0"/>
              </a:rPr>
              <a:t>New sources of profits</a:t>
            </a:r>
          </a:p>
          <a:p>
            <a:pPr marL="457200" indent="-457200">
              <a:spcBef>
                <a:spcPct val="20000"/>
              </a:spcBef>
              <a:buClr>
                <a:schemeClr val="accent1"/>
              </a:buClr>
              <a:buSzPct val="100000"/>
              <a:buFont typeface="Wingdings" pitchFamily="2" charset="2"/>
              <a:buChar char="Ø"/>
              <a:defRPr/>
            </a:pPr>
            <a:r>
              <a:rPr lang="en-GB" sz="2800" dirty="0">
                <a:solidFill>
                  <a:schemeClr val="tx2"/>
                </a:solidFill>
                <a:latin typeface="+mn-lt"/>
                <a:ea typeface="ＭＳ Ｐゴシック" charset="0"/>
              </a:rPr>
              <a:t>Hedging</a:t>
            </a:r>
          </a:p>
          <a:p>
            <a:pPr algn="ctr">
              <a:spcBef>
                <a:spcPct val="20000"/>
              </a:spcBef>
              <a:buClr>
                <a:schemeClr val="accent1"/>
              </a:buClr>
              <a:buSzPct val="100000"/>
              <a:defRPr/>
            </a:pPr>
            <a:r>
              <a:rPr lang="en-GB" sz="2800" b="1" dirty="0">
                <a:solidFill>
                  <a:srgbClr val="FF0000"/>
                </a:solidFill>
                <a:latin typeface="+mn-lt"/>
                <a:ea typeface="ＭＳ Ｐゴシック" charset="0"/>
              </a:rPr>
              <a:t>BUT</a:t>
            </a:r>
          </a:p>
          <a:p>
            <a:pPr marL="457200" indent="-457200">
              <a:spcBef>
                <a:spcPct val="20000"/>
              </a:spcBef>
              <a:buClr>
                <a:schemeClr val="accent1"/>
              </a:buClr>
              <a:buSzPct val="100000"/>
              <a:buFont typeface="Wingdings" pitchFamily="2" charset="2"/>
              <a:buChar char="Ø"/>
              <a:defRPr/>
            </a:pPr>
            <a:r>
              <a:rPr lang="en-GB" sz="2800" dirty="0">
                <a:solidFill>
                  <a:schemeClr val="tx2"/>
                </a:solidFill>
                <a:latin typeface="+mn-lt"/>
                <a:ea typeface="ＭＳ Ｐゴシック" charset="0"/>
              </a:rPr>
              <a:t>Risk to detach resources from the core activities</a:t>
            </a:r>
          </a:p>
          <a:p>
            <a:pPr marL="457200" indent="-457200">
              <a:spcBef>
                <a:spcPct val="20000"/>
              </a:spcBef>
              <a:buClr>
                <a:schemeClr val="accent1"/>
              </a:buClr>
              <a:buSzPct val="100000"/>
              <a:buFont typeface="Wingdings" pitchFamily="2" charset="2"/>
              <a:buChar char="Ø"/>
              <a:defRPr/>
            </a:pPr>
            <a:r>
              <a:rPr lang="en-GB" sz="2800" dirty="0">
                <a:solidFill>
                  <a:schemeClr val="tx2"/>
                </a:solidFill>
                <a:latin typeface="+mn-lt"/>
                <a:ea typeface="ＭＳ Ｐゴシック" charset="0"/>
              </a:rPr>
              <a:t>Risk to consider comparative advantages as sources of competitive advantages</a:t>
            </a:r>
          </a:p>
          <a:p>
            <a:pPr>
              <a:defRPr/>
            </a:pPr>
            <a:endParaRPr lang="en-GB" dirty="0"/>
          </a:p>
        </p:txBody>
      </p:sp>
      <p:sp>
        <p:nvSpPr>
          <p:cNvPr id="6" name="Freccia giù 5">
            <a:extLst>
              <a:ext uri="{FF2B5EF4-FFF2-40B4-BE49-F238E27FC236}">
                <a16:creationId xmlns:a16="http://schemas.microsoft.com/office/drawing/2014/main" id="{2350CDE8-45F6-894C-B75E-365C690FFB94}"/>
              </a:ext>
            </a:extLst>
          </p:cNvPr>
          <p:cNvSpPr/>
          <p:nvPr/>
        </p:nvSpPr>
        <p:spPr>
          <a:xfrm>
            <a:off x="4356100" y="2492375"/>
            <a:ext cx="647700" cy="360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4" name="CasellaDiTesto 3">
            <a:extLst>
              <a:ext uri="{FF2B5EF4-FFF2-40B4-BE49-F238E27FC236}">
                <a16:creationId xmlns:a16="http://schemas.microsoft.com/office/drawing/2014/main" id="{860271A0-6D08-0A43-8B7F-9C234C1BFF72}"/>
              </a:ext>
            </a:extLst>
          </p:cNvPr>
          <p:cNvSpPr txBox="1"/>
          <p:nvPr/>
        </p:nvSpPr>
        <p:spPr>
          <a:xfrm>
            <a:off x="4589463" y="188913"/>
            <a:ext cx="4895850" cy="769937"/>
          </a:xfrm>
          <a:prstGeom prst="rect">
            <a:avLst/>
          </a:prstGeom>
          <a:noFill/>
        </p:spPr>
        <p:txBody>
          <a:bodyPr>
            <a:spAutoFit/>
          </a:bodyPr>
          <a:lstStyle/>
          <a:p>
            <a:pPr>
              <a:defRPr/>
            </a:pPr>
            <a:r>
              <a:rPr lang="en-GB" sz="4400" dirty="0">
                <a:latin typeface="+mj-lt"/>
              </a:rPr>
              <a:t>Financialization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egnaposto numero diapositiva 1"/>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3BD803E-E3F7-44C1-AFCB-421E82E1292B}" type="slidenum">
              <a:rPr lang="it-IT" altLang="it-IT" smtClean="0">
                <a:solidFill>
                  <a:schemeClr val="tx2"/>
                </a:solidFill>
              </a:rPr>
              <a:pPr/>
              <a:t>9</a:t>
            </a:fld>
            <a:endParaRPr lang="it-IT" altLang="it-IT" smtClean="0">
              <a:solidFill>
                <a:schemeClr val="tx2"/>
              </a:solidFill>
            </a:endParaRPr>
          </a:p>
        </p:txBody>
      </p:sp>
      <p:sp>
        <p:nvSpPr>
          <p:cNvPr id="3" name="CasellaDiTesto 2">
            <a:extLst>
              <a:ext uri="{FF2B5EF4-FFF2-40B4-BE49-F238E27FC236}">
                <a16:creationId xmlns:a16="http://schemas.microsoft.com/office/drawing/2014/main" id="{547A325B-3160-3349-9F9E-DB5C898B7885}"/>
              </a:ext>
            </a:extLst>
          </p:cNvPr>
          <p:cNvSpPr txBox="1"/>
          <p:nvPr/>
        </p:nvSpPr>
        <p:spPr>
          <a:xfrm>
            <a:off x="611188" y="1292225"/>
            <a:ext cx="8135937" cy="5527675"/>
          </a:xfrm>
          <a:prstGeom prst="rect">
            <a:avLst/>
          </a:prstGeom>
          <a:noFill/>
        </p:spPr>
        <p:txBody>
          <a:bodyPr>
            <a:spAutoFit/>
          </a:bodyPr>
          <a:lstStyle/>
          <a:p>
            <a:pPr>
              <a:spcBef>
                <a:spcPct val="20000"/>
              </a:spcBef>
              <a:buClr>
                <a:schemeClr val="accent1"/>
              </a:buClr>
              <a:buSzPct val="100000"/>
              <a:defRPr/>
            </a:pPr>
            <a:r>
              <a:rPr lang="en-GB" sz="3400" b="1">
                <a:solidFill>
                  <a:schemeClr val="tx2"/>
                </a:solidFill>
                <a:latin typeface="+mn-lt"/>
                <a:ea typeface="ＭＳ Ｐゴシック" charset="0"/>
              </a:rPr>
              <a:t>Firms must:</a:t>
            </a:r>
          </a:p>
          <a:p>
            <a:pPr marL="457200" indent="-457200">
              <a:spcBef>
                <a:spcPct val="20000"/>
              </a:spcBef>
              <a:buClr>
                <a:schemeClr val="accent1"/>
              </a:buClr>
              <a:buSzPct val="100000"/>
              <a:buFont typeface="Wingdings" pitchFamily="2" charset="2"/>
              <a:buChar char="q"/>
              <a:defRPr/>
            </a:pPr>
            <a:r>
              <a:rPr lang="en-GB" sz="2800">
                <a:solidFill>
                  <a:schemeClr val="tx2"/>
                </a:solidFill>
                <a:latin typeface="+mn-lt"/>
                <a:ea typeface="ＭＳ Ｐゴシック" charset="0"/>
              </a:rPr>
              <a:t>plan medium- and long-term financial flows</a:t>
            </a:r>
          </a:p>
          <a:p>
            <a:pPr marL="457200" indent="-457200">
              <a:spcBef>
                <a:spcPct val="20000"/>
              </a:spcBef>
              <a:buClr>
                <a:schemeClr val="accent1"/>
              </a:buClr>
              <a:buSzPct val="100000"/>
              <a:buFont typeface="Wingdings" pitchFamily="2" charset="2"/>
              <a:buChar char="q"/>
              <a:defRPr/>
            </a:pPr>
            <a:r>
              <a:rPr lang="en-GB" sz="2800">
                <a:solidFill>
                  <a:schemeClr val="tx2"/>
                </a:solidFill>
                <a:latin typeface="+mn-lt"/>
                <a:ea typeface="ＭＳ Ｐゴシック" charset="0"/>
              </a:rPr>
              <a:t>choose the sources and types of financing;</a:t>
            </a:r>
          </a:p>
          <a:p>
            <a:pPr marL="457200" indent="-457200">
              <a:spcBef>
                <a:spcPct val="20000"/>
              </a:spcBef>
              <a:buClr>
                <a:schemeClr val="accent1"/>
              </a:buClr>
              <a:buSzPct val="100000"/>
              <a:buFont typeface="Wingdings" pitchFamily="2" charset="2"/>
              <a:buChar char="q"/>
              <a:defRPr/>
            </a:pPr>
            <a:r>
              <a:rPr lang="en-GB" sz="2800">
                <a:solidFill>
                  <a:schemeClr val="tx2"/>
                </a:solidFill>
                <a:latin typeface="+mn-lt"/>
                <a:ea typeface="ＭＳ Ｐゴシック" charset="0"/>
              </a:rPr>
              <a:t>choose the criteria for assessing the current and prospective conduct</a:t>
            </a:r>
          </a:p>
          <a:p>
            <a:pPr marL="457200" indent="-457200">
              <a:spcBef>
                <a:spcPct val="20000"/>
              </a:spcBef>
              <a:buClr>
                <a:schemeClr val="accent1"/>
              </a:buClr>
              <a:buSzPct val="100000"/>
              <a:buFont typeface="Wingdings" pitchFamily="2" charset="2"/>
              <a:buChar char="q"/>
              <a:defRPr/>
            </a:pPr>
            <a:r>
              <a:rPr lang="en-GB" sz="2800">
                <a:solidFill>
                  <a:schemeClr val="tx2"/>
                </a:solidFill>
                <a:latin typeface="+mn-lt"/>
                <a:ea typeface="ＭＳ Ｐゴシック" charset="0"/>
              </a:rPr>
              <a:t>manage the multi-currency treasury</a:t>
            </a:r>
          </a:p>
          <a:p>
            <a:pPr marL="457200" indent="-457200">
              <a:spcBef>
                <a:spcPct val="20000"/>
              </a:spcBef>
              <a:buClr>
                <a:schemeClr val="accent1"/>
              </a:buClr>
              <a:buSzPct val="100000"/>
              <a:buFont typeface="Wingdings" pitchFamily="2" charset="2"/>
              <a:buChar char="q"/>
              <a:defRPr/>
            </a:pPr>
            <a:r>
              <a:rPr lang="en-GB" sz="2800">
                <a:solidFill>
                  <a:schemeClr val="tx2"/>
                </a:solidFill>
                <a:latin typeface="+mn-lt"/>
                <a:ea typeface="ＭＳ Ｐゴシック" charset="0"/>
              </a:rPr>
              <a:t>manage the cash surplus/deficit generated by financial movements;</a:t>
            </a:r>
          </a:p>
          <a:p>
            <a:pPr marL="457200" indent="-457200">
              <a:spcBef>
                <a:spcPct val="20000"/>
              </a:spcBef>
              <a:buClr>
                <a:schemeClr val="accent1"/>
              </a:buClr>
              <a:buSzPct val="100000"/>
              <a:buFont typeface="Wingdings" pitchFamily="2" charset="2"/>
              <a:buChar char="q"/>
              <a:defRPr/>
            </a:pPr>
            <a:r>
              <a:rPr lang="en-GB" sz="2800">
                <a:solidFill>
                  <a:schemeClr val="tx2"/>
                </a:solidFill>
                <a:latin typeface="+mn-lt"/>
                <a:ea typeface="ＭＳ Ｐゴシック" charset="0"/>
              </a:rPr>
              <a:t>choose the hedging techniques;</a:t>
            </a:r>
          </a:p>
          <a:p>
            <a:pPr marL="457200" indent="-457200">
              <a:spcBef>
                <a:spcPct val="20000"/>
              </a:spcBef>
              <a:buClr>
                <a:schemeClr val="accent1"/>
              </a:buClr>
              <a:buSzPct val="100000"/>
              <a:buFont typeface="Wingdings" pitchFamily="2" charset="2"/>
              <a:buChar char="q"/>
              <a:defRPr/>
            </a:pPr>
            <a:r>
              <a:rPr lang="en-GB" sz="2800">
                <a:solidFill>
                  <a:schemeClr val="tx2"/>
                </a:solidFill>
                <a:latin typeface="+mn-lt"/>
                <a:ea typeface="ＭＳ Ｐゴシック" charset="0"/>
              </a:rPr>
              <a:t>exploit the anomalies of financial markets; taking advantage of different tax</a:t>
            </a:r>
          </a:p>
        </p:txBody>
      </p:sp>
      <p:sp>
        <p:nvSpPr>
          <p:cNvPr id="2" name="CasellaDiTesto 1">
            <a:extLst>
              <a:ext uri="{FF2B5EF4-FFF2-40B4-BE49-F238E27FC236}">
                <a16:creationId xmlns:a16="http://schemas.microsoft.com/office/drawing/2014/main" id="{554BEF14-A581-B341-8FBA-7D745165BBBD}"/>
              </a:ext>
            </a:extLst>
          </p:cNvPr>
          <p:cNvSpPr txBox="1"/>
          <p:nvPr/>
        </p:nvSpPr>
        <p:spPr>
          <a:xfrm>
            <a:off x="539750" y="260350"/>
            <a:ext cx="8207375" cy="769938"/>
          </a:xfrm>
          <a:prstGeom prst="rect">
            <a:avLst/>
          </a:prstGeom>
          <a:noFill/>
        </p:spPr>
        <p:txBody>
          <a:bodyPr>
            <a:spAutoFit/>
          </a:bodyPr>
          <a:lstStyle/>
          <a:p>
            <a:pPr>
              <a:defRPr/>
            </a:pPr>
            <a:r>
              <a:rPr lang="en-GB" sz="4400" dirty="0">
                <a:solidFill>
                  <a:srgbClr val="FFFFFF"/>
                </a:solidFill>
                <a:latin typeface="+mj-lt"/>
              </a:rPr>
              <a:t>			The Financial Function</a:t>
            </a:r>
          </a:p>
        </p:txBody>
      </p:sp>
    </p:spTree>
  </p:cSld>
  <p:clrMapOvr>
    <a:masterClrMapping/>
  </p:clrMapOvr>
</p:sld>
</file>

<file path=ppt/theme/theme1.xml><?xml version="1.0" encoding="utf-8"?>
<a:theme xmlns:a="http://schemas.openxmlformats.org/drawingml/2006/main" name="Struttura personalizza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faccettatura">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Genesi.thmx</Template>
  <TotalTime>7115</TotalTime>
  <Words>2761</Words>
  <Application>Microsoft Office PowerPoint</Application>
  <PresentationFormat>Presentazione su schermo (4:3)</PresentationFormat>
  <Paragraphs>423</Paragraphs>
  <Slides>43</Slides>
  <Notes>3</Notes>
  <HiddenSlides>0</HiddenSlides>
  <MMClips>0</MMClips>
  <ScaleCrop>false</ScaleCrop>
  <HeadingPairs>
    <vt:vector size="6" baseType="variant">
      <vt:variant>
        <vt:lpstr>Caratteri utilizzati</vt:lpstr>
      </vt:variant>
      <vt:variant>
        <vt:i4>12</vt:i4>
      </vt:variant>
      <vt:variant>
        <vt:lpstr>Tema</vt:lpstr>
      </vt:variant>
      <vt:variant>
        <vt:i4>2</vt:i4>
      </vt:variant>
      <vt:variant>
        <vt:lpstr>Titoli diapositive</vt:lpstr>
      </vt:variant>
      <vt:variant>
        <vt:i4>43</vt:i4>
      </vt:variant>
    </vt:vector>
  </HeadingPairs>
  <TitlesOfParts>
    <vt:vector size="57" baseType="lpstr">
      <vt:lpstr>ＭＳ Ｐゴシック</vt:lpstr>
      <vt:lpstr>Arial</vt:lpstr>
      <vt:lpstr>Calibri</vt:lpstr>
      <vt:lpstr>Calisto MT</vt:lpstr>
      <vt:lpstr>Candara</vt:lpstr>
      <vt:lpstr>Courier New</vt:lpstr>
      <vt:lpstr>Helvetica</vt:lpstr>
      <vt:lpstr>Symbol</vt:lpstr>
      <vt:lpstr>Times New Roman</vt:lpstr>
      <vt:lpstr>Trebuchet MS</vt:lpstr>
      <vt:lpstr>Wingdings</vt:lpstr>
      <vt:lpstr>Wingdings 3</vt:lpstr>
      <vt:lpstr>Struttura personalizzata</vt:lpstr>
      <vt:lpstr>Sfaccettatura</vt:lpstr>
      <vt:lpstr>Risks of Internationalization</vt:lpstr>
      <vt:lpstr>The risks of internationalization</vt:lpstr>
      <vt:lpstr>Presentazione standard di PowerPoint</vt:lpstr>
      <vt:lpstr>Presentazione standard di PowerPoint</vt:lpstr>
      <vt:lpstr>Presentazione standard di PowerPoint</vt:lpstr>
      <vt:lpstr>Presentazione standard di PowerPoint</vt:lpstr>
      <vt:lpstr>The financialization</vt:lpstr>
      <vt:lpstr>Presentazione standard di PowerPoint</vt:lpstr>
      <vt:lpstr>Presentazione standard di PowerPoint</vt:lpstr>
      <vt:lpstr>Presentazione standard di PowerPoint</vt:lpstr>
      <vt:lpstr>The supervision nodes</vt:lpstr>
      <vt:lpstr>Presentazione standard di PowerPoint</vt:lpstr>
      <vt:lpstr>Currency risks</vt:lpstr>
      <vt:lpstr>Hedging instruments</vt:lpstr>
      <vt:lpstr>Price  risks</vt:lpstr>
      <vt:lpstr>Hedging instruments</vt:lpstr>
      <vt:lpstr>Presentazione standard di PowerPoint</vt:lpstr>
      <vt:lpstr>Hedging instruments</vt:lpstr>
      <vt:lpstr>Presentazione standard di PowerPoint</vt:lpstr>
      <vt:lpstr>Presentazione standard di PowerPoint</vt:lpstr>
      <vt:lpstr>Future</vt:lpstr>
      <vt:lpstr>Presentazione standard di PowerPoint</vt:lpstr>
      <vt:lpstr>Presentazione standard di PowerPoint</vt:lpstr>
      <vt:lpstr>Presentazione standard di PowerPoint</vt:lpstr>
      <vt:lpstr>Presentazione standard di PowerPoint</vt:lpstr>
      <vt:lpstr>Presentazione standard di PowerPoint</vt:lpstr>
      <vt:lpstr>Currency Future</vt:lpstr>
      <vt:lpstr>Presentazione standard di PowerPoint</vt:lpstr>
      <vt:lpstr>Presentazione standard di PowerPoint</vt:lpstr>
      <vt:lpstr>Option</vt:lpstr>
      <vt:lpstr>Presentazione standard di PowerPoint</vt:lpstr>
      <vt:lpstr>Currency Option</vt:lpstr>
      <vt:lpstr>Presentazione standard di PowerPoint</vt:lpstr>
      <vt:lpstr>Presentazione standard di PowerPoint</vt:lpstr>
      <vt:lpstr>Swap</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UNIVERSITA</dc:creator>
  <cp:lastModifiedBy>ilaria tutore</cp:lastModifiedBy>
  <cp:revision>290</cp:revision>
  <cp:lastPrinted>2020-03-20T11:21:32Z</cp:lastPrinted>
  <dcterms:created xsi:type="dcterms:W3CDTF">2015-09-16T07:34:16Z</dcterms:created>
  <dcterms:modified xsi:type="dcterms:W3CDTF">2020-09-09T12:11:37Z</dcterms:modified>
</cp:coreProperties>
</file>