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1"/>
    <p:sldMasterId id="2147484500" r:id="rId2"/>
  </p:sldMasterIdLst>
  <p:notesMasterIdLst>
    <p:notesMasterId r:id="rId35"/>
  </p:notesMasterIdLst>
  <p:handoutMasterIdLst>
    <p:handoutMasterId r:id="rId36"/>
  </p:handoutMasterIdLst>
  <p:sldIdLst>
    <p:sldId id="306" r:id="rId3"/>
    <p:sldId id="496" r:id="rId4"/>
    <p:sldId id="498" r:id="rId5"/>
    <p:sldId id="499" r:id="rId6"/>
    <p:sldId id="500" r:id="rId7"/>
    <p:sldId id="501" r:id="rId8"/>
    <p:sldId id="309" r:id="rId9"/>
    <p:sldId id="406" r:id="rId10"/>
    <p:sldId id="269" r:id="rId11"/>
    <p:sldId id="275" r:id="rId12"/>
    <p:sldId id="486" r:id="rId13"/>
    <p:sldId id="487" r:id="rId14"/>
    <p:sldId id="488" r:id="rId15"/>
    <p:sldId id="489" r:id="rId16"/>
    <p:sldId id="490" r:id="rId17"/>
    <p:sldId id="491" r:id="rId18"/>
    <p:sldId id="492" r:id="rId19"/>
    <p:sldId id="493" r:id="rId20"/>
    <p:sldId id="331" r:id="rId21"/>
    <p:sldId id="277" r:id="rId22"/>
    <p:sldId id="494" r:id="rId23"/>
    <p:sldId id="495" r:id="rId24"/>
    <p:sldId id="261" r:id="rId25"/>
    <p:sldId id="477" r:id="rId26"/>
    <p:sldId id="478" r:id="rId27"/>
    <p:sldId id="479" r:id="rId28"/>
    <p:sldId id="480" r:id="rId29"/>
    <p:sldId id="481" r:id="rId30"/>
    <p:sldId id="482" r:id="rId31"/>
    <p:sldId id="483" r:id="rId32"/>
    <p:sldId id="484" r:id="rId33"/>
    <p:sldId id="485" r:id="rId34"/>
  </p:sldIdLst>
  <p:sldSz cx="9144000" cy="6858000" type="screen4x3"/>
  <p:notesSz cx="7099300" cy="10234613"/>
  <p:defaultTextStyle>
    <a:defPPr>
      <a:defRPr lang="it-IT"/>
    </a:defPPr>
    <a:lvl1pPr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8"/>
    <p:restoredTop sz="94633"/>
  </p:normalViewPr>
  <p:slideViewPr>
    <p:cSldViewPr>
      <p:cViewPr varScale="1">
        <p:scale>
          <a:sx n="61" d="100"/>
          <a:sy n="61" d="100"/>
        </p:scale>
        <p:origin x="1368"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44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 Id="rId8" Type="http://schemas.openxmlformats.org/officeDocument/2006/relationships/slide" Target="slides/slide6.xml"/><Relationship Id="rId3" Type="http://schemas.openxmlformats.org/officeDocument/2006/relationships/slide" Target="slides/slid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6172E40-F79E-45E4-B0E8-ABE214DF71A9}" type="doc">
      <dgm:prSet loTypeId="urn:microsoft.com/office/officeart/2005/8/layout/default" loCatId="list" qsTypeId="urn:microsoft.com/office/officeart/2005/8/quickstyle/simple1" qsCatId="simple" csTypeId="urn:microsoft.com/office/officeart/2005/8/colors/colorful5" csCatId="colorful" phldr="1"/>
      <dgm:spPr/>
      <dgm:t>
        <a:bodyPr/>
        <a:lstStyle/>
        <a:p>
          <a:endParaRPr lang="it-IT"/>
        </a:p>
      </dgm:t>
    </dgm:pt>
    <dgm:pt modelId="{EDA4BC97-DA80-4260-A80E-2F5E1DA13A85}">
      <dgm:prSet phldrT="[Testo]"/>
      <dgm:spPr/>
      <dgm:t>
        <a:bodyPr/>
        <a:lstStyle/>
        <a:p>
          <a:r>
            <a:rPr lang="it-IT" dirty="0" smtClean="0"/>
            <a:t>BORN GLOBAL FIRMS</a:t>
          </a:r>
          <a:endParaRPr lang="it-IT" dirty="0"/>
        </a:p>
      </dgm:t>
    </dgm:pt>
    <dgm:pt modelId="{26AD6512-5636-43FA-BD45-639D9131D017}" type="parTrans" cxnId="{B11E0A70-1603-4D3D-A79E-4F138DD75400}">
      <dgm:prSet/>
      <dgm:spPr/>
      <dgm:t>
        <a:bodyPr/>
        <a:lstStyle/>
        <a:p>
          <a:endParaRPr lang="it-IT"/>
        </a:p>
      </dgm:t>
    </dgm:pt>
    <dgm:pt modelId="{9AD71ABE-8E2B-4C75-B637-6CAA1C079008}" type="sibTrans" cxnId="{B11E0A70-1603-4D3D-A79E-4F138DD75400}">
      <dgm:prSet/>
      <dgm:spPr/>
      <dgm:t>
        <a:bodyPr/>
        <a:lstStyle/>
        <a:p>
          <a:endParaRPr lang="it-IT"/>
        </a:p>
      </dgm:t>
    </dgm:pt>
    <dgm:pt modelId="{FCCC5DB8-F55B-4DFB-AB01-E3140A9F2AA6}" type="pres">
      <dgm:prSet presAssocID="{56172E40-F79E-45E4-B0E8-ABE214DF71A9}" presName="diagram" presStyleCnt="0">
        <dgm:presLayoutVars>
          <dgm:dir/>
          <dgm:resizeHandles val="exact"/>
        </dgm:presLayoutVars>
      </dgm:prSet>
      <dgm:spPr/>
      <dgm:t>
        <a:bodyPr/>
        <a:lstStyle/>
        <a:p>
          <a:endParaRPr lang="it-IT"/>
        </a:p>
      </dgm:t>
    </dgm:pt>
    <dgm:pt modelId="{35D54A89-3A3C-4575-9384-FA254C8206F9}" type="pres">
      <dgm:prSet presAssocID="{EDA4BC97-DA80-4260-A80E-2F5E1DA13A85}" presName="node" presStyleLbl="node1" presStyleIdx="0" presStyleCnt="1">
        <dgm:presLayoutVars>
          <dgm:bulletEnabled val="1"/>
        </dgm:presLayoutVars>
      </dgm:prSet>
      <dgm:spPr/>
      <dgm:t>
        <a:bodyPr/>
        <a:lstStyle/>
        <a:p>
          <a:endParaRPr lang="it-IT"/>
        </a:p>
      </dgm:t>
    </dgm:pt>
  </dgm:ptLst>
  <dgm:cxnLst>
    <dgm:cxn modelId="{C3EFB566-BB7B-460C-8707-5B3F500CF19E}" type="presOf" srcId="{56172E40-F79E-45E4-B0E8-ABE214DF71A9}" destId="{FCCC5DB8-F55B-4DFB-AB01-E3140A9F2AA6}" srcOrd="0" destOrd="0" presId="urn:microsoft.com/office/officeart/2005/8/layout/default"/>
    <dgm:cxn modelId="{B11E0A70-1603-4D3D-A79E-4F138DD75400}" srcId="{56172E40-F79E-45E4-B0E8-ABE214DF71A9}" destId="{EDA4BC97-DA80-4260-A80E-2F5E1DA13A85}" srcOrd="0" destOrd="0" parTransId="{26AD6512-5636-43FA-BD45-639D9131D017}" sibTransId="{9AD71ABE-8E2B-4C75-B637-6CAA1C079008}"/>
    <dgm:cxn modelId="{CABD4C7A-1783-41B1-A707-52FE598468E8}" type="presOf" srcId="{EDA4BC97-DA80-4260-A80E-2F5E1DA13A85}" destId="{35D54A89-3A3C-4575-9384-FA254C8206F9}" srcOrd="0" destOrd="0" presId="urn:microsoft.com/office/officeart/2005/8/layout/default"/>
    <dgm:cxn modelId="{560F0486-8C30-439B-9158-64427C504C8D}" type="presParOf" srcId="{FCCC5DB8-F55B-4DFB-AB01-E3140A9F2AA6}" destId="{35D54A89-3A3C-4575-9384-FA254C8206F9}" srcOrd="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7EE2443-1776-4312-9C78-343FC61944F6}" type="doc">
      <dgm:prSet loTypeId="urn:microsoft.com/office/officeart/2005/8/layout/radial6" loCatId="relationship" qsTypeId="urn:microsoft.com/office/officeart/2005/8/quickstyle/simple1" qsCatId="simple" csTypeId="urn:microsoft.com/office/officeart/2005/8/colors/colorful1" csCatId="colorful" phldr="1"/>
      <dgm:spPr/>
      <dgm:t>
        <a:bodyPr/>
        <a:lstStyle/>
        <a:p>
          <a:endParaRPr lang="it-IT"/>
        </a:p>
      </dgm:t>
    </dgm:pt>
    <dgm:pt modelId="{24A5FE64-D266-4906-96C0-6EA312408519}">
      <dgm:prSet phldrT="[Testo]"/>
      <dgm:spPr/>
      <dgm:t>
        <a:bodyPr/>
        <a:lstStyle/>
        <a:p>
          <a:r>
            <a:rPr lang="it-IT" dirty="0" smtClean="0"/>
            <a:t>BORN GLOBAL </a:t>
          </a:r>
          <a:endParaRPr lang="it-IT" dirty="0"/>
        </a:p>
      </dgm:t>
    </dgm:pt>
    <dgm:pt modelId="{A9ACE2C2-6033-4C15-AB61-55E59F4137AE}" type="parTrans" cxnId="{E99F2E9A-0D0D-4974-BB9E-10607686F5E8}">
      <dgm:prSet/>
      <dgm:spPr/>
      <dgm:t>
        <a:bodyPr/>
        <a:lstStyle/>
        <a:p>
          <a:endParaRPr lang="it-IT"/>
        </a:p>
      </dgm:t>
    </dgm:pt>
    <dgm:pt modelId="{387F062F-C34D-4585-9A3D-E69FF99461AF}" type="sibTrans" cxnId="{E99F2E9A-0D0D-4974-BB9E-10607686F5E8}">
      <dgm:prSet/>
      <dgm:spPr/>
      <dgm:t>
        <a:bodyPr/>
        <a:lstStyle/>
        <a:p>
          <a:endParaRPr lang="it-IT"/>
        </a:p>
      </dgm:t>
    </dgm:pt>
    <dgm:pt modelId="{D317D5F9-8A0A-407E-82F0-5A178EE6DAAD}">
      <dgm:prSet phldrT="[Testo]"/>
      <dgm:spPr/>
      <dgm:t>
        <a:bodyPr/>
        <a:lstStyle/>
        <a:p>
          <a:r>
            <a:rPr lang="it-IT" dirty="0" err="1" smtClean="0"/>
            <a:t>Entrepreneurs</a:t>
          </a:r>
          <a:endParaRPr lang="it-IT" dirty="0" smtClean="0"/>
        </a:p>
      </dgm:t>
    </dgm:pt>
    <dgm:pt modelId="{1B9E1C0C-7D95-49E0-8A59-DC7C6486A667}" type="parTrans" cxnId="{07E5F9E2-EC0C-4AD5-88EE-DB0D814C887D}">
      <dgm:prSet/>
      <dgm:spPr/>
      <dgm:t>
        <a:bodyPr/>
        <a:lstStyle/>
        <a:p>
          <a:endParaRPr lang="it-IT"/>
        </a:p>
      </dgm:t>
    </dgm:pt>
    <dgm:pt modelId="{0F3F0A3E-26E2-43F5-B6A4-6610E6E9060D}" type="sibTrans" cxnId="{07E5F9E2-EC0C-4AD5-88EE-DB0D814C887D}">
      <dgm:prSet/>
      <dgm:spPr/>
      <dgm:t>
        <a:bodyPr/>
        <a:lstStyle/>
        <a:p>
          <a:endParaRPr lang="it-IT"/>
        </a:p>
      </dgm:t>
    </dgm:pt>
    <dgm:pt modelId="{B07B6C4F-E610-4943-8AF6-A110D1F31567}">
      <dgm:prSet phldrT="[Testo]"/>
      <dgm:spPr/>
      <dgm:t>
        <a:bodyPr/>
        <a:lstStyle/>
        <a:p>
          <a:r>
            <a:rPr lang="it-IT" dirty="0" err="1" smtClean="0"/>
            <a:t>Industry</a:t>
          </a:r>
          <a:endParaRPr lang="it-IT" dirty="0"/>
        </a:p>
      </dgm:t>
    </dgm:pt>
    <dgm:pt modelId="{A48D4E3D-7758-4525-A097-FBE5579489B7}" type="parTrans" cxnId="{1335283B-D537-4246-A133-018CECFC4AA4}">
      <dgm:prSet/>
      <dgm:spPr/>
      <dgm:t>
        <a:bodyPr/>
        <a:lstStyle/>
        <a:p>
          <a:endParaRPr lang="it-IT"/>
        </a:p>
      </dgm:t>
    </dgm:pt>
    <dgm:pt modelId="{DC518BF4-1513-450B-8C7A-A0F2C4EBB281}" type="sibTrans" cxnId="{1335283B-D537-4246-A133-018CECFC4AA4}">
      <dgm:prSet/>
      <dgm:spPr/>
      <dgm:t>
        <a:bodyPr/>
        <a:lstStyle/>
        <a:p>
          <a:endParaRPr lang="it-IT"/>
        </a:p>
      </dgm:t>
    </dgm:pt>
    <dgm:pt modelId="{C35CDBDF-7FEF-412B-83F5-0CE3B332126E}">
      <dgm:prSet phldrT="[Testo]"/>
      <dgm:spPr/>
      <dgm:t>
        <a:bodyPr/>
        <a:lstStyle/>
        <a:p>
          <a:r>
            <a:rPr lang="it-IT" dirty="0" err="1" smtClean="0"/>
            <a:t>Globalization</a:t>
          </a:r>
          <a:endParaRPr lang="it-IT" dirty="0"/>
        </a:p>
      </dgm:t>
    </dgm:pt>
    <dgm:pt modelId="{820C53EE-BC46-4814-BB66-5CD05C6BAFF7}" type="parTrans" cxnId="{68E321E0-2864-4F21-8CA0-3D983E63545E}">
      <dgm:prSet/>
      <dgm:spPr/>
      <dgm:t>
        <a:bodyPr/>
        <a:lstStyle/>
        <a:p>
          <a:endParaRPr lang="it-IT"/>
        </a:p>
      </dgm:t>
    </dgm:pt>
    <dgm:pt modelId="{3A68C79B-63D7-49D2-BB3F-2B9A773202BD}" type="sibTrans" cxnId="{68E321E0-2864-4F21-8CA0-3D983E63545E}">
      <dgm:prSet/>
      <dgm:spPr/>
      <dgm:t>
        <a:bodyPr/>
        <a:lstStyle/>
        <a:p>
          <a:endParaRPr lang="it-IT"/>
        </a:p>
      </dgm:t>
    </dgm:pt>
    <dgm:pt modelId="{B95C5D13-9E86-4A71-9A33-CB8DB0BFBA4C}">
      <dgm:prSet phldrT="[Testo]"/>
      <dgm:spPr/>
      <dgm:t>
        <a:bodyPr/>
        <a:lstStyle/>
        <a:p>
          <a:r>
            <a:rPr lang="it-IT" dirty="0" smtClean="0"/>
            <a:t>Network</a:t>
          </a:r>
          <a:endParaRPr lang="it-IT" dirty="0"/>
        </a:p>
      </dgm:t>
    </dgm:pt>
    <dgm:pt modelId="{5BBFB690-6325-4EE5-9154-7B4D1DF3A136}" type="parTrans" cxnId="{91565E0D-BE33-45B5-B25D-889EDF2B8A3A}">
      <dgm:prSet/>
      <dgm:spPr/>
      <dgm:t>
        <a:bodyPr/>
        <a:lstStyle/>
        <a:p>
          <a:endParaRPr lang="it-IT"/>
        </a:p>
      </dgm:t>
    </dgm:pt>
    <dgm:pt modelId="{5A53EC0D-52DF-4B38-A9D1-2AAF5B0FBF90}" type="sibTrans" cxnId="{91565E0D-BE33-45B5-B25D-889EDF2B8A3A}">
      <dgm:prSet/>
      <dgm:spPr/>
      <dgm:t>
        <a:bodyPr/>
        <a:lstStyle/>
        <a:p>
          <a:endParaRPr lang="it-IT"/>
        </a:p>
      </dgm:t>
    </dgm:pt>
    <dgm:pt modelId="{D89AC46B-4488-4258-9CCE-FB2C1BEAE5D7}" type="pres">
      <dgm:prSet presAssocID="{C7EE2443-1776-4312-9C78-343FC61944F6}" presName="Name0" presStyleCnt="0">
        <dgm:presLayoutVars>
          <dgm:chMax val="1"/>
          <dgm:dir/>
          <dgm:animLvl val="ctr"/>
          <dgm:resizeHandles val="exact"/>
        </dgm:presLayoutVars>
      </dgm:prSet>
      <dgm:spPr/>
      <dgm:t>
        <a:bodyPr/>
        <a:lstStyle/>
        <a:p>
          <a:endParaRPr lang="it-IT"/>
        </a:p>
      </dgm:t>
    </dgm:pt>
    <dgm:pt modelId="{0264C168-2B6E-4FBF-9133-B414A185BD00}" type="pres">
      <dgm:prSet presAssocID="{24A5FE64-D266-4906-96C0-6EA312408519}" presName="centerShape" presStyleLbl="node0" presStyleIdx="0" presStyleCnt="1"/>
      <dgm:spPr/>
      <dgm:t>
        <a:bodyPr/>
        <a:lstStyle/>
        <a:p>
          <a:endParaRPr lang="it-IT"/>
        </a:p>
      </dgm:t>
    </dgm:pt>
    <dgm:pt modelId="{BEA4AC45-C050-4AB0-A023-AD550BF85DEF}" type="pres">
      <dgm:prSet presAssocID="{D317D5F9-8A0A-407E-82F0-5A178EE6DAAD}" presName="node" presStyleLbl="node1" presStyleIdx="0" presStyleCnt="4">
        <dgm:presLayoutVars>
          <dgm:bulletEnabled val="1"/>
        </dgm:presLayoutVars>
      </dgm:prSet>
      <dgm:spPr/>
      <dgm:t>
        <a:bodyPr/>
        <a:lstStyle/>
        <a:p>
          <a:endParaRPr lang="it-IT"/>
        </a:p>
      </dgm:t>
    </dgm:pt>
    <dgm:pt modelId="{2B13F860-5461-4561-8C5E-F12595989AF5}" type="pres">
      <dgm:prSet presAssocID="{D317D5F9-8A0A-407E-82F0-5A178EE6DAAD}" presName="dummy" presStyleCnt="0"/>
      <dgm:spPr/>
    </dgm:pt>
    <dgm:pt modelId="{B48E2C0A-882A-410B-BB5C-CB8021564FE5}" type="pres">
      <dgm:prSet presAssocID="{0F3F0A3E-26E2-43F5-B6A4-6610E6E9060D}" presName="sibTrans" presStyleLbl="sibTrans2D1" presStyleIdx="0" presStyleCnt="4"/>
      <dgm:spPr/>
      <dgm:t>
        <a:bodyPr/>
        <a:lstStyle/>
        <a:p>
          <a:endParaRPr lang="it-IT"/>
        </a:p>
      </dgm:t>
    </dgm:pt>
    <dgm:pt modelId="{958101FD-3959-4DB9-B786-3ABE153CC639}" type="pres">
      <dgm:prSet presAssocID="{B07B6C4F-E610-4943-8AF6-A110D1F31567}" presName="node" presStyleLbl="node1" presStyleIdx="1" presStyleCnt="4">
        <dgm:presLayoutVars>
          <dgm:bulletEnabled val="1"/>
        </dgm:presLayoutVars>
      </dgm:prSet>
      <dgm:spPr/>
      <dgm:t>
        <a:bodyPr/>
        <a:lstStyle/>
        <a:p>
          <a:endParaRPr lang="it-IT"/>
        </a:p>
      </dgm:t>
    </dgm:pt>
    <dgm:pt modelId="{8E2AB846-0BF4-458C-94BB-5EB72C13CDD4}" type="pres">
      <dgm:prSet presAssocID="{B07B6C4F-E610-4943-8AF6-A110D1F31567}" presName="dummy" presStyleCnt="0"/>
      <dgm:spPr/>
    </dgm:pt>
    <dgm:pt modelId="{3A9BB6FA-E44B-474A-978A-B15B9F00DD88}" type="pres">
      <dgm:prSet presAssocID="{DC518BF4-1513-450B-8C7A-A0F2C4EBB281}" presName="sibTrans" presStyleLbl="sibTrans2D1" presStyleIdx="1" presStyleCnt="4"/>
      <dgm:spPr/>
      <dgm:t>
        <a:bodyPr/>
        <a:lstStyle/>
        <a:p>
          <a:endParaRPr lang="it-IT"/>
        </a:p>
      </dgm:t>
    </dgm:pt>
    <dgm:pt modelId="{CF6E8DA7-9B49-4C1D-A77E-3CB2619D6C86}" type="pres">
      <dgm:prSet presAssocID="{C35CDBDF-7FEF-412B-83F5-0CE3B332126E}" presName="node" presStyleLbl="node1" presStyleIdx="2" presStyleCnt="4">
        <dgm:presLayoutVars>
          <dgm:bulletEnabled val="1"/>
        </dgm:presLayoutVars>
      </dgm:prSet>
      <dgm:spPr/>
      <dgm:t>
        <a:bodyPr/>
        <a:lstStyle/>
        <a:p>
          <a:endParaRPr lang="it-IT"/>
        </a:p>
      </dgm:t>
    </dgm:pt>
    <dgm:pt modelId="{F271FF9A-A851-4AA5-97D0-E22081BF41F7}" type="pres">
      <dgm:prSet presAssocID="{C35CDBDF-7FEF-412B-83F5-0CE3B332126E}" presName="dummy" presStyleCnt="0"/>
      <dgm:spPr/>
    </dgm:pt>
    <dgm:pt modelId="{78BDD9F8-E677-44A3-8A9D-BE772315AD16}" type="pres">
      <dgm:prSet presAssocID="{3A68C79B-63D7-49D2-BB3F-2B9A773202BD}" presName="sibTrans" presStyleLbl="sibTrans2D1" presStyleIdx="2" presStyleCnt="4"/>
      <dgm:spPr/>
      <dgm:t>
        <a:bodyPr/>
        <a:lstStyle/>
        <a:p>
          <a:endParaRPr lang="it-IT"/>
        </a:p>
      </dgm:t>
    </dgm:pt>
    <dgm:pt modelId="{B07DC47F-D964-4CE0-9B5F-071291780567}" type="pres">
      <dgm:prSet presAssocID="{B95C5D13-9E86-4A71-9A33-CB8DB0BFBA4C}" presName="node" presStyleLbl="node1" presStyleIdx="3" presStyleCnt="4">
        <dgm:presLayoutVars>
          <dgm:bulletEnabled val="1"/>
        </dgm:presLayoutVars>
      </dgm:prSet>
      <dgm:spPr/>
      <dgm:t>
        <a:bodyPr/>
        <a:lstStyle/>
        <a:p>
          <a:endParaRPr lang="it-IT"/>
        </a:p>
      </dgm:t>
    </dgm:pt>
    <dgm:pt modelId="{F40375C0-1B4A-4633-BA0B-A0BB9BA7CB0B}" type="pres">
      <dgm:prSet presAssocID="{B95C5D13-9E86-4A71-9A33-CB8DB0BFBA4C}" presName="dummy" presStyleCnt="0"/>
      <dgm:spPr/>
    </dgm:pt>
    <dgm:pt modelId="{F8EC6FF5-59B0-42BB-A4E4-6D6BFA4986AD}" type="pres">
      <dgm:prSet presAssocID="{5A53EC0D-52DF-4B38-A9D1-2AAF5B0FBF90}" presName="sibTrans" presStyleLbl="sibTrans2D1" presStyleIdx="3" presStyleCnt="4"/>
      <dgm:spPr/>
      <dgm:t>
        <a:bodyPr/>
        <a:lstStyle/>
        <a:p>
          <a:endParaRPr lang="it-IT"/>
        </a:p>
      </dgm:t>
    </dgm:pt>
  </dgm:ptLst>
  <dgm:cxnLst>
    <dgm:cxn modelId="{978959F7-12D7-499E-82E3-4F6FFF08F1B5}" type="presOf" srcId="{C7EE2443-1776-4312-9C78-343FC61944F6}" destId="{D89AC46B-4488-4258-9CCE-FB2C1BEAE5D7}" srcOrd="0" destOrd="0" presId="urn:microsoft.com/office/officeart/2005/8/layout/radial6"/>
    <dgm:cxn modelId="{A9F89777-F133-4F90-9B79-4E661C4B4BD4}" type="presOf" srcId="{0F3F0A3E-26E2-43F5-B6A4-6610E6E9060D}" destId="{B48E2C0A-882A-410B-BB5C-CB8021564FE5}" srcOrd="0" destOrd="0" presId="urn:microsoft.com/office/officeart/2005/8/layout/radial6"/>
    <dgm:cxn modelId="{A61F6687-379D-4F50-930C-43E10BCC89A2}" type="presOf" srcId="{B07B6C4F-E610-4943-8AF6-A110D1F31567}" destId="{958101FD-3959-4DB9-B786-3ABE153CC639}" srcOrd="0" destOrd="0" presId="urn:microsoft.com/office/officeart/2005/8/layout/radial6"/>
    <dgm:cxn modelId="{DD9484A8-5045-432B-BF8D-D2DB24ABEED5}" type="presOf" srcId="{C35CDBDF-7FEF-412B-83F5-0CE3B332126E}" destId="{CF6E8DA7-9B49-4C1D-A77E-3CB2619D6C86}" srcOrd="0" destOrd="0" presId="urn:microsoft.com/office/officeart/2005/8/layout/radial6"/>
    <dgm:cxn modelId="{04D272A9-16FA-4D07-B355-9CEC6C3C6036}" type="presOf" srcId="{3A68C79B-63D7-49D2-BB3F-2B9A773202BD}" destId="{78BDD9F8-E677-44A3-8A9D-BE772315AD16}" srcOrd="0" destOrd="0" presId="urn:microsoft.com/office/officeart/2005/8/layout/radial6"/>
    <dgm:cxn modelId="{984E7C0A-171D-41DA-BCDD-DDB45DCE217B}" type="presOf" srcId="{24A5FE64-D266-4906-96C0-6EA312408519}" destId="{0264C168-2B6E-4FBF-9133-B414A185BD00}" srcOrd="0" destOrd="0" presId="urn:microsoft.com/office/officeart/2005/8/layout/radial6"/>
    <dgm:cxn modelId="{68E321E0-2864-4F21-8CA0-3D983E63545E}" srcId="{24A5FE64-D266-4906-96C0-6EA312408519}" destId="{C35CDBDF-7FEF-412B-83F5-0CE3B332126E}" srcOrd="2" destOrd="0" parTransId="{820C53EE-BC46-4814-BB66-5CD05C6BAFF7}" sibTransId="{3A68C79B-63D7-49D2-BB3F-2B9A773202BD}"/>
    <dgm:cxn modelId="{4F6BDEEE-7FD8-4E04-8FE4-D16FBA2F46E9}" type="presOf" srcId="{DC518BF4-1513-450B-8C7A-A0F2C4EBB281}" destId="{3A9BB6FA-E44B-474A-978A-B15B9F00DD88}" srcOrd="0" destOrd="0" presId="urn:microsoft.com/office/officeart/2005/8/layout/radial6"/>
    <dgm:cxn modelId="{F2482ED5-A2A2-4C6E-A797-16CCD1B3143D}" type="presOf" srcId="{B95C5D13-9E86-4A71-9A33-CB8DB0BFBA4C}" destId="{B07DC47F-D964-4CE0-9B5F-071291780567}" srcOrd="0" destOrd="0" presId="urn:microsoft.com/office/officeart/2005/8/layout/radial6"/>
    <dgm:cxn modelId="{E168F304-FC92-4E53-B350-875A9F9B2ED8}" type="presOf" srcId="{5A53EC0D-52DF-4B38-A9D1-2AAF5B0FBF90}" destId="{F8EC6FF5-59B0-42BB-A4E4-6D6BFA4986AD}" srcOrd="0" destOrd="0" presId="urn:microsoft.com/office/officeart/2005/8/layout/radial6"/>
    <dgm:cxn modelId="{07E5F9E2-EC0C-4AD5-88EE-DB0D814C887D}" srcId="{24A5FE64-D266-4906-96C0-6EA312408519}" destId="{D317D5F9-8A0A-407E-82F0-5A178EE6DAAD}" srcOrd="0" destOrd="0" parTransId="{1B9E1C0C-7D95-49E0-8A59-DC7C6486A667}" sibTransId="{0F3F0A3E-26E2-43F5-B6A4-6610E6E9060D}"/>
    <dgm:cxn modelId="{557BBBF8-5FF1-4B76-B9E1-85A69BE161CB}" type="presOf" srcId="{D317D5F9-8A0A-407E-82F0-5A178EE6DAAD}" destId="{BEA4AC45-C050-4AB0-A023-AD550BF85DEF}" srcOrd="0" destOrd="0" presId="urn:microsoft.com/office/officeart/2005/8/layout/radial6"/>
    <dgm:cxn modelId="{E99F2E9A-0D0D-4974-BB9E-10607686F5E8}" srcId="{C7EE2443-1776-4312-9C78-343FC61944F6}" destId="{24A5FE64-D266-4906-96C0-6EA312408519}" srcOrd="0" destOrd="0" parTransId="{A9ACE2C2-6033-4C15-AB61-55E59F4137AE}" sibTransId="{387F062F-C34D-4585-9A3D-E69FF99461AF}"/>
    <dgm:cxn modelId="{1335283B-D537-4246-A133-018CECFC4AA4}" srcId="{24A5FE64-D266-4906-96C0-6EA312408519}" destId="{B07B6C4F-E610-4943-8AF6-A110D1F31567}" srcOrd="1" destOrd="0" parTransId="{A48D4E3D-7758-4525-A097-FBE5579489B7}" sibTransId="{DC518BF4-1513-450B-8C7A-A0F2C4EBB281}"/>
    <dgm:cxn modelId="{91565E0D-BE33-45B5-B25D-889EDF2B8A3A}" srcId="{24A5FE64-D266-4906-96C0-6EA312408519}" destId="{B95C5D13-9E86-4A71-9A33-CB8DB0BFBA4C}" srcOrd="3" destOrd="0" parTransId="{5BBFB690-6325-4EE5-9154-7B4D1DF3A136}" sibTransId="{5A53EC0D-52DF-4B38-A9D1-2AAF5B0FBF90}"/>
    <dgm:cxn modelId="{37385107-F474-48F6-8177-32B7D5BCDEB1}" type="presParOf" srcId="{D89AC46B-4488-4258-9CCE-FB2C1BEAE5D7}" destId="{0264C168-2B6E-4FBF-9133-B414A185BD00}" srcOrd="0" destOrd="0" presId="urn:microsoft.com/office/officeart/2005/8/layout/radial6"/>
    <dgm:cxn modelId="{FAE0ECD7-20B1-41FD-A1EA-ECBFB7203428}" type="presParOf" srcId="{D89AC46B-4488-4258-9CCE-FB2C1BEAE5D7}" destId="{BEA4AC45-C050-4AB0-A023-AD550BF85DEF}" srcOrd="1" destOrd="0" presId="urn:microsoft.com/office/officeart/2005/8/layout/radial6"/>
    <dgm:cxn modelId="{888C6F16-9176-4615-A2C6-24B77DBB1EE3}" type="presParOf" srcId="{D89AC46B-4488-4258-9CCE-FB2C1BEAE5D7}" destId="{2B13F860-5461-4561-8C5E-F12595989AF5}" srcOrd="2" destOrd="0" presId="urn:microsoft.com/office/officeart/2005/8/layout/radial6"/>
    <dgm:cxn modelId="{80E0588D-BF1C-4840-ACCC-89E1A5F67F61}" type="presParOf" srcId="{D89AC46B-4488-4258-9CCE-FB2C1BEAE5D7}" destId="{B48E2C0A-882A-410B-BB5C-CB8021564FE5}" srcOrd="3" destOrd="0" presId="urn:microsoft.com/office/officeart/2005/8/layout/radial6"/>
    <dgm:cxn modelId="{F57502CE-E1D0-45C5-8DD1-87A65B3D9FE4}" type="presParOf" srcId="{D89AC46B-4488-4258-9CCE-FB2C1BEAE5D7}" destId="{958101FD-3959-4DB9-B786-3ABE153CC639}" srcOrd="4" destOrd="0" presId="urn:microsoft.com/office/officeart/2005/8/layout/radial6"/>
    <dgm:cxn modelId="{1E233F76-0970-4DA2-B587-DF918FAC1F44}" type="presParOf" srcId="{D89AC46B-4488-4258-9CCE-FB2C1BEAE5D7}" destId="{8E2AB846-0BF4-458C-94BB-5EB72C13CDD4}" srcOrd="5" destOrd="0" presId="urn:microsoft.com/office/officeart/2005/8/layout/radial6"/>
    <dgm:cxn modelId="{723013C3-2A4E-4282-BFDD-3703CBD39E50}" type="presParOf" srcId="{D89AC46B-4488-4258-9CCE-FB2C1BEAE5D7}" destId="{3A9BB6FA-E44B-474A-978A-B15B9F00DD88}" srcOrd="6" destOrd="0" presId="urn:microsoft.com/office/officeart/2005/8/layout/radial6"/>
    <dgm:cxn modelId="{765F52C0-482A-4AE6-913A-BB1D9E108ED4}" type="presParOf" srcId="{D89AC46B-4488-4258-9CCE-FB2C1BEAE5D7}" destId="{CF6E8DA7-9B49-4C1D-A77E-3CB2619D6C86}" srcOrd="7" destOrd="0" presId="urn:microsoft.com/office/officeart/2005/8/layout/radial6"/>
    <dgm:cxn modelId="{371EA5CF-EC9A-4D8E-9412-87AB7CD747AE}" type="presParOf" srcId="{D89AC46B-4488-4258-9CCE-FB2C1BEAE5D7}" destId="{F271FF9A-A851-4AA5-97D0-E22081BF41F7}" srcOrd="8" destOrd="0" presId="urn:microsoft.com/office/officeart/2005/8/layout/radial6"/>
    <dgm:cxn modelId="{53295FD3-CFD3-4B17-AF26-D3A4EC7637F5}" type="presParOf" srcId="{D89AC46B-4488-4258-9CCE-FB2C1BEAE5D7}" destId="{78BDD9F8-E677-44A3-8A9D-BE772315AD16}" srcOrd="9" destOrd="0" presId="urn:microsoft.com/office/officeart/2005/8/layout/radial6"/>
    <dgm:cxn modelId="{A42F181B-CE4A-4C43-BC1E-7F70CAD2E2C4}" type="presParOf" srcId="{D89AC46B-4488-4258-9CCE-FB2C1BEAE5D7}" destId="{B07DC47F-D964-4CE0-9B5F-071291780567}" srcOrd="10" destOrd="0" presId="urn:microsoft.com/office/officeart/2005/8/layout/radial6"/>
    <dgm:cxn modelId="{1DEA7474-0A64-4D37-8B1D-8265274BDEE0}" type="presParOf" srcId="{D89AC46B-4488-4258-9CCE-FB2C1BEAE5D7}" destId="{F40375C0-1B4A-4633-BA0B-A0BB9BA7CB0B}" srcOrd="11" destOrd="0" presId="urn:microsoft.com/office/officeart/2005/8/layout/radial6"/>
    <dgm:cxn modelId="{E8235399-2B87-448E-88BB-39154791E3D6}" type="presParOf" srcId="{D89AC46B-4488-4258-9CCE-FB2C1BEAE5D7}" destId="{F8EC6FF5-59B0-42BB-A4E4-6D6BFA4986AD}" srcOrd="12"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72B362C-D9DE-47AB-BE49-0F0677A1E25E}" type="doc">
      <dgm:prSet loTypeId="urn:microsoft.com/office/officeart/2005/8/layout/chevron2" loCatId="process" qsTypeId="urn:microsoft.com/office/officeart/2005/8/quickstyle/simple1" qsCatId="simple" csTypeId="urn:microsoft.com/office/officeart/2005/8/colors/colorful1" csCatId="colorful" phldr="1"/>
      <dgm:spPr/>
      <dgm:t>
        <a:bodyPr/>
        <a:lstStyle/>
        <a:p>
          <a:endParaRPr lang="it-IT"/>
        </a:p>
      </dgm:t>
    </dgm:pt>
    <dgm:pt modelId="{F854BB6B-7195-4F67-9892-00091EB85C28}">
      <dgm:prSet phldrT="[Testo]" custT="1"/>
      <dgm:spPr/>
      <dgm:t>
        <a:bodyPr/>
        <a:lstStyle/>
        <a:p>
          <a:r>
            <a:rPr lang="it-IT" sz="3200" dirty="0" smtClean="0"/>
            <a:t>I </a:t>
          </a:r>
          <a:r>
            <a:rPr lang="it-IT" sz="3200" dirty="0" err="1" smtClean="0"/>
            <a:t>phase</a:t>
          </a:r>
          <a:endParaRPr lang="it-IT" sz="3200" dirty="0"/>
        </a:p>
      </dgm:t>
    </dgm:pt>
    <dgm:pt modelId="{92A749B6-8580-4DE7-A7C2-5710F4C7FCC6}" type="parTrans" cxnId="{4DEE5891-66AF-4196-A3A0-BB64385F2978}">
      <dgm:prSet/>
      <dgm:spPr/>
      <dgm:t>
        <a:bodyPr/>
        <a:lstStyle/>
        <a:p>
          <a:endParaRPr lang="it-IT" sz="2800"/>
        </a:p>
      </dgm:t>
    </dgm:pt>
    <dgm:pt modelId="{D44C26FD-3A59-4E81-9149-9B58D34AB40D}" type="sibTrans" cxnId="{4DEE5891-66AF-4196-A3A0-BB64385F2978}">
      <dgm:prSet/>
      <dgm:spPr/>
      <dgm:t>
        <a:bodyPr/>
        <a:lstStyle/>
        <a:p>
          <a:endParaRPr lang="it-IT" sz="2800"/>
        </a:p>
      </dgm:t>
    </dgm:pt>
    <dgm:pt modelId="{30E3901B-208C-4E55-AAC0-8CB162E97B16}">
      <dgm:prSet phldrT="[Testo]" custT="1"/>
      <dgm:spPr/>
      <dgm:t>
        <a:bodyPr/>
        <a:lstStyle/>
        <a:p>
          <a:r>
            <a:rPr lang="en-US" sz="1200" dirty="0" smtClean="0"/>
            <a:t>Do I want to build the brand around the world right from the start? </a:t>
          </a:r>
          <a:endParaRPr lang="it-IT" sz="1200" dirty="0"/>
        </a:p>
      </dgm:t>
    </dgm:pt>
    <dgm:pt modelId="{5D679072-60DB-4603-B18D-4EFDAA9A1EEB}" type="parTrans" cxnId="{F83941AA-BB97-4199-A454-E19F5F9A0C59}">
      <dgm:prSet/>
      <dgm:spPr/>
      <dgm:t>
        <a:bodyPr/>
        <a:lstStyle/>
        <a:p>
          <a:endParaRPr lang="it-IT" sz="2800"/>
        </a:p>
      </dgm:t>
    </dgm:pt>
    <dgm:pt modelId="{611497F1-A273-46DD-A66E-8FBBB2CDA613}" type="sibTrans" cxnId="{F83941AA-BB97-4199-A454-E19F5F9A0C59}">
      <dgm:prSet/>
      <dgm:spPr/>
      <dgm:t>
        <a:bodyPr/>
        <a:lstStyle/>
        <a:p>
          <a:endParaRPr lang="it-IT" sz="2800"/>
        </a:p>
      </dgm:t>
    </dgm:pt>
    <dgm:pt modelId="{CCFB643C-A5F4-4F4A-AF1D-C74A3FA18838}">
      <dgm:prSet phldrT="[Testo]" custT="1"/>
      <dgm:spPr/>
      <dgm:t>
        <a:bodyPr/>
        <a:lstStyle/>
        <a:p>
          <a:r>
            <a:rPr lang="it-IT" sz="3200" dirty="0" smtClean="0"/>
            <a:t>II </a:t>
          </a:r>
          <a:r>
            <a:rPr lang="it-IT" sz="3200" dirty="0" err="1" smtClean="0"/>
            <a:t>phase</a:t>
          </a:r>
          <a:endParaRPr lang="it-IT" sz="3200" dirty="0"/>
        </a:p>
      </dgm:t>
    </dgm:pt>
    <dgm:pt modelId="{EFAD1493-ED6C-461D-8CC7-D732AB76AF07}" type="parTrans" cxnId="{29DBACAB-6D11-4C43-BCBE-D4605068B97C}">
      <dgm:prSet/>
      <dgm:spPr/>
      <dgm:t>
        <a:bodyPr/>
        <a:lstStyle/>
        <a:p>
          <a:endParaRPr lang="it-IT" sz="2800"/>
        </a:p>
      </dgm:t>
    </dgm:pt>
    <dgm:pt modelId="{D44C5670-50ED-483C-B435-A0E37C63BA6C}" type="sibTrans" cxnId="{29DBACAB-6D11-4C43-BCBE-D4605068B97C}">
      <dgm:prSet/>
      <dgm:spPr/>
      <dgm:t>
        <a:bodyPr/>
        <a:lstStyle/>
        <a:p>
          <a:endParaRPr lang="it-IT" sz="2800"/>
        </a:p>
      </dgm:t>
    </dgm:pt>
    <dgm:pt modelId="{B9DF4325-F167-40E5-A503-81BDE92B002F}">
      <dgm:prSet phldrT="[Testo]" custT="1"/>
      <dgm:spPr/>
      <dgm:t>
        <a:bodyPr/>
        <a:lstStyle/>
        <a:p>
          <a:r>
            <a:rPr lang="en-US" sz="1200" dirty="0" smtClean="0"/>
            <a:t>A strong management team with international experience</a:t>
          </a:r>
          <a:endParaRPr lang="it-IT" sz="1200" dirty="0"/>
        </a:p>
      </dgm:t>
    </dgm:pt>
    <dgm:pt modelId="{A72EC1F8-7A3E-44AB-968D-F61CBA30A380}" type="parTrans" cxnId="{28B36A79-F2C3-4EE1-8F1C-48AA46B5328B}">
      <dgm:prSet/>
      <dgm:spPr/>
      <dgm:t>
        <a:bodyPr/>
        <a:lstStyle/>
        <a:p>
          <a:endParaRPr lang="it-IT" sz="2800"/>
        </a:p>
      </dgm:t>
    </dgm:pt>
    <dgm:pt modelId="{93DA7513-FF0B-495C-B640-C9B423DF92C1}" type="sibTrans" cxnId="{28B36A79-F2C3-4EE1-8F1C-48AA46B5328B}">
      <dgm:prSet/>
      <dgm:spPr/>
      <dgm:t>
        <a:bodyPr/>
        <a:lstStyle/>
        <a:p>
          <a:endParaRPr lang="it-IT" sz="2800"/>
        </a:p>
      </dgm:t>
    </dgm:pt>
    <dgm:pt modelId="{5AB8C3CA-E4C9-4861-92BE-7A41501F204D}">
      <dgm:prSet phldrT="[Testo]" custT="1"/>
      <dgm:spPr/>
      <dgm:t>
        <a:bodyPr/>
        <a:lstStyle/>
        <a:p>
          <a:r>
            <a:rPr lang="en-US" sz="1200" dirty="0" smtClean="0"/>
            <a:t> Do I need human resources from other countries for my company to succeed? </a:t>
          </a:r>
          <a:endParaRPr lang="it-IT" sz="1200" dirty="0"/>
        </a:p>
      </dgm:t>
    </dgm:pt>
    <dgm:pt modelId="{1672A1E4-CA4F-4F96-BCD1-417D8777B366}" type="parTrans" cxnId="{B180B1A3-C427-46C3-A6DE-3D91619645FB}">
      <dgm:prSet/>
      <dgm:spPr/>
      <dgm:t>
        <a:bodyPr/>
        <a:lstStyle/>
        <a:p>
          <a:endParaRPr lang="it-IT" sz="2800"/>
        </a:p>
      </dgm:t>
    </dgm:pt>
    <dgm:pt modelId="{431BB580-9778-4571-B94D-0413CECBBA22}" type="sibTrans" cxnId="{B180B1A3-C427-46C3-A6DE-3D91619645FB}">
      <dgm:prSet/>
      <dgm:spPr/>
      <dgm:t>
        <a:bodyPr/>
        <a:lstStyle/>
        <a:p>
          <a:endParaRPr lang="it-IT" sz="2800"/>
        </a:p>
      </dgm:t>
    </dgm:pt>
    <dgm:pt modelId="{2486EB5E-D4D6-4AAC-8ADD-CDAE53479EAF}">
      <dgm:prSet phldrT="[Testo]" custT="1"/>
      <dgm:spPr/>
      <dgm:t>
        <a:bodyPr/>
        <a:lstStyle/>
        <a:p>
          <a:r>
            <a:rPr lang="en-US" sz="1200" dirty="0" smtClean="0"/>
            <a:t>Do I need financial capital from other countries for my company to succeed? </a:t>
          </a:r>
          <a:endParaRPr lang="it-IT" sz="1200" dirty="0"/>
        </a:p>
      </dgm:t>
    </dgm:pt>
    <dgm:pt modelId="{605E3814-EB59-413C-AF4F-2ED77A6744AC}" type="parTrans" cxnId="{D676A7DB-9B90-4809-BEEE-9DB9094B4EB5}">
      <dgm:prSet/>
      <dgm:spPr/>
      <dgm:t>
        <a:bodyPr/>
        <a:lstStyle/>
        <a:p>
          <a:endParaRPr lang="it-IT" sz="2800"/>
        </a:p>
      </dgm:t>
    </dgm:pt>
    <dgm:pt modelId="{88817945-DD08-4541-8F14-1D9BC33A8BB8}" type="sibTrans" cxnId="{D676A7DB-9B90-4809-BEEE-9DB9094B4EB5}">
      <dgm:prSet/>
      <dgm:spPr/>
      <dgm:t>
        <a:bodyPr/>
        <a:lstStyle/>
        <a:p>
          <a:endParaRPr lang="it-IT" sz="2800"/>
        </a:p>
      </dgm:t>
    </dgm:pt>
    <dgm:pt modelId="{AB578BD3-C0D8-4E7A-81C4-F20886C957DC}">
      <dgm:prSet phldrT="[Testo]" custT="1"/>
      <dgm:spPr/>
      <dgm:t>
        <a:bodyPr/>
        <a:lstStyle/>
        <a:p>
          <a:r>
            <a:rPr lang="en-US" sz="1200" dirty="0" smtClean="0"/>
            <a:t>Will my target customers prefer the services of my company to the services of my competitors if I am global? </a:t>
          </a:r>
          <a:endParaRPr lang="it-IT" sz="1200" dirty="0"/>
        </a:p>
      </dgm:t>
    </dgm:pt>
    <dgm:pt modelId="{330BB2BD-B22B-4417-A07E-571D58D406F3}" type="parTrans" cxnId="{74D8C2AE-606D-42E5-9975-A2D7E6621466}">
      <dgm:prSet/>
      <dgm:spPr/>
      <dgm:t>
        <a:bodyPr/>
        <a:lstStyle/>
        <a:p>
          <a:endParaRPr lang="it-IT" sz="2800"/>
        </a:p>
      </dgm:t>
    </dgm:pt>
    <dgm:pt modelId="{F1C3DE91-2401-4726-9E05-62563FCF80FE}" type="sibTrans" cxnId="{74D8C2AE-606D-42E5-9975-A2D7E6621466}">
      <dgm:prSet/>
      <dgm:spPr/>
      <dgm:t>
        <a:bodyPr/>
        <a:lstStyle/>
        <a:p>
          <a:endParaRPr lang="it-IT" sz="2800"/>
        </a:p>
      </dgm:t>
    </dgm:pt>
    <dgm:pt modelId="{67ED6B21-1002-475B-9EAC-04F297ED52C6}">
      <dgm:prSet phldrT="[Testo]" custT="1"/>
      <dgm:spPr/>
      <dgm:t>
        <a:bodyPr/>
        <a:lstStyle/>
        <a:p>
          <a:r>
            <a:rPr lang="en-US" sz="1200" dirty="0" smtClean="0"/>
            <a:t>Can I put an international system in place more quickly than domestic competitors? </a:t>
          </a:r>
          <a:endParaRPr lang="it-IT" sz="1200" dirty="0"/>
        </a:p>
      </dgm:t>
    </dgm:pt>
    <dgm:pt modelId="{258C52E7-CC97-4547-914B-FC3C6E4B9B97}" type="parTrans" cxnId="{EB7FB4F7-3401-4A72-B840-DDF82AEA6135}">
      <dgm:prSet/>
      <dgm:spPr/>
      <dgm:t>
        <a:bodyPr/>
        <a:lstStyle/>
        <a:p>
          <a:endParaRPr lang="it-IT" sz="2800"/>
        </a:p>
      </dgm:t>
    </dgm:pt>
    <dgm:pt modelId="{6576F184-1376-4605-BA9F-9C442E0ABE88}" type="sibTrans" cxnId="{EB7FB4F7-3401-4A72-B840-DDF82AEA6135}">
      <dgm:prSet/>
      <dgm:spPr/>
      <dgm:t>
        <a:bodyPr/>
        <a:lstStyle/>
        <a:p>
          <a:endParaRPr lang="it-IT" sz="2800"/>
        </a:p>
      </dgm:t>
    </dgm:pt>
    <dgm:pt modelId="{3DBCAD37-B295-4596-AFEF-BBB0F739AF1E}">
      <dgm:prSet phldrT="[Testo]" custT="1"/>
      <dgm:spPr/>
      <dgm:t>
        <a:bodyPr/>
        <a:lstStyle/>
        <a:p>
          <a:r>
            <a:rPr lang="en-US" sz="1200" dirty="0" smtClean="0"/>
            <a:t>Do I need global scale and scope to justify the financial and human capital investment in the venture? </a:t>
          </a:r>
          <a:endParaRPr lang="it-IT" sz="1200" dirty="0"/>
        </a:p>
      </dgm:t>
    </dgm:pt>
    <dgm:pt modelId="{30BF7A93-D811-421A-A561-69324401F6FA}" type="parTrans" cxnId="{B780958B-F026-4928-AF9D-97949B23607B}">
      <dgm:prSet/>
      <dgm:spPr/>
      <dgm:t>
        <a:bodyPr/>
        <a:lstStyle/>
        <a:p>
          <a:endParaRPr lang="it-IT" sz="2800"/>
        </a:p>
      </dgm:t>
    </dgm:pt>
    <dgm:pt modelId="{961F58FC-0613-48E6-BF11-E6D9FFB56EA4}" type="sibTrans" cxnId="{B780958B-F026-4928-AF9D-97949B23607B}">
      <dgm:prSet/>
      <dgm:spPr/>
      <dgm:t>
        <a:bodyPr/>
        <a:lstStyle/>
        <a:p>
          <a:endParaRPr lang="it-IT" sz="2800"/>
        </a:p>
      </dgm:t>
    </dgm:pt>
    <dgm:pt modelId="{918EA3F7-AF65-46EB-9948-7148F1C1EE34}">
      <dgm:prSet phldrT="[Testo]" custT="1"/>
      <dgm:spPr/>
      <dgm:t>
        <a:bodyPr/>
        <a:lstStyle/>
        <a:p>
          <a:r>
            <a:rPr lang="en-US" sz="1200" dirty="0" smtClean="0"/>
            <a:t>Will a purely domestic focus now make it harder for me to go global in the future?</a:t>
          </a:r>
          <a:endParaRPr lang="it-IT" sz="1200" dirty="0"/>
        </a:p>
      </dgm:t>
    </dgm:pt>
    <dgm:pt modelId="{275E2CE6-904E-46BF-A752-BC99803520F6}" type="parTrans" cxnId="{B9BB44C1-7611-4F1A-92E5-A3B64791FEBF}">
      <dgm:prSet/>
      <dgm:spPr/>
      <dgm:t>
        <a:bodyPr/>
        <a:lstStyle/>
        <a:p>
          <a:endParaRPr lang="it-IT" sz="2800"/>
        </a:p>
      </dgm:t>
    </dgm:pt>
    <dgm:pt modelId="{9CBDCC0D-5A22-48EF-B8CE-399ED7EAEA9C}" type="sibTrans" cxnId="{B9BB44C1-7611-4F1A-92E5-A3B64791FEBF}">
      <dgm:prSet/>
      <dgm:spPr/>
      <dgm:t>
        <a:bodyPr/>
        <a:lstStyle/>
        <a:p>
          <a:endParaRPr lang="it-IT" sz="2800"/>
        </a:p>
      </dgm:t>
    </dgm:pt>
    <dgm:pt modelId="{D8155AAF-907F-4CBB-A9EE-7B19A8D31EFD}">
      <dgm:prSet custT="1"/>
      <dgm:spPr/>
      <dgm:t>
        <a:bodyPr/>
        <a:lstStyle/>
        <a:p>
          <a:r>
            <a:rPr lang="en-US" sz="1200" dirty="0" smtClean="0"/>
            <a:t>A broad and deep international network among suppliers, customers, and </a:t>
          </a:r>
          <a:r>
            <a:rPr lang="it-IT" sz="1200" dirty="0" err="1" smtClean="0"/>
            <a:t>complements</a:t>
          </a:r>
          <a:endParaRPr lang="it-IT" sz="1200" dirty="0"/>
        </a:p>
      </dgm:t>
    </dgm:pt>
    <dgm:pt modelId="{9DBB3DD8-4D89-4C18-B0F9-F8417E84E6E3}" type="parTrans" cxnId="{225DC945-1AD3-4C80-8B2F-CEAE7DD5D750}">
      <dgm:prSet/>
      <dgm:spPr/>
      <dgm:t>
        <a:bodyPr/>
        <a:lstStyle/>
        <a:p>
          <a:endParaRPr lang="it-IT" sz="2800"/>
        </a:p>
      </dgm:t>
    </dgm:pt>
    <dgm:pt modelId="{BB88C734-A203-4935-BAF9-1D1AE89A48F8}" type="sibTrans" cxnId="{225DC945-1AD3-4C80-8B2F-CEAE7DD5D750}">
      <dgm:prSet/>
      <dgm:spPr/>
      <dgm:t>
        <a:bodyPr/>
        <a:lstStyle/>
        <a:p>
          <a:endParaRPr lang="it-IT" sz="2800"/>
        </a:p>
      </dgm:t>
    </dgm:pt>
    <dgm:pt modelId="{10E6EADB-5BB1-4298-AD11-84B02FA41CDE}">
      <dgm:prSet custT="1"/>
      <dgm:spPr/>
      <dgm:t>
        <a:bodyPr/>
        <a:lstStyle/>
        <a:p>
          <a:r>
            <a:rPr lang="en-US" sz="1200" dirty="0" smtClean="0"/>
            <a:t>Preemptive marketing or technology that provides you with a first-mover advantage with customers and can lock out competitors from key suppliers and </a:t>
          </a:r>
          <a:r>
            <a:rPr lang="it-IT" sz="1200" dirty="0" err="1" smtClean="0"/>
            <a:t>complements</a:t>
          </a:r>
          <a:endParaRPr lang="it-IT" sz="1200" dirty="0"/>
        </a:p>
      </dgm:t>
    </dgm:pt>
    <dgm:pt modelId="{05F7B7D5-1E40-4C45-8878-E36E2D532179}" type="parTrans" cxnId="{906C7791-66EC-4255-818D-E4407ACFF149}">
      <dgm:prSet/>
      <dgm:spPr/>
      <dgm:t>
        <a:bodyPr/>
        <a:lstStyle/>
        <a:p>
          <a:endParaRPr lang="it-IT" sz="2800"/>
        </a:p>
      </dgm:t>
    </dgm:pt>
    <dgm:pt modelId="{5A268E01-2D70-40B0-B22F-551BF25708F2}" type="sibTrans" cxnId="{906C7791-66EC-4255-818D-E4407ACFF149}">
      <dgm:prSet/>
      <dgm:spPr/>
      <dgm:t>
        <a:bodyPr/>
        <a:lstStyle/>
        <a:p>
          <a:endParaRPr lang="it-IT" sz="2800"/>
        </a:p>
      </dgm:t>
    </dgm:pt>
    <dgm:pt modelId="{8420900F-EDF2-4111-A0E6-360762D02352}">
      <dgm:prSet custT="1"/>
      <dgm:spPr/>
      <dgm:t>
        <a:bodyPr/>
        <a:lstStyle/>
        <a:p>
          <a:r>
            <a:rPr lang="en-US" sz="1200" dirty="0" smtClean="0"/>
            <a:t>Strong intangible assets (e.g., both Logitech and Skype have style, hipness, and </a:t>
          </a:r>
          <a:r>
            <a:rPr lang="it-IT" sz="1200" dirty="0" err="1" smtClean="0"/>
            <a:t>mindshare</a:t>
          </a:r>
          <a:r>
            <a:rPr lang="it-IT" sz="1200" dirty="0" smtClean="0"/>
            <a:t> via </a:t>
          </a:r>
          <a:r>
            <a:rPr lang="it-IT" sz="1200" dirty="0" err="1" smtClean="0"/>
            <a:t>their</a:t>
          </a:r>
          <a:r>
            <a:rPr lang="it-IT" sz="1200" dirty="0" smtClean="0"/>
            <a:t> </a:t>
          </a:r>
          <a:r>
            <a:rPr lang="it-IT" sz="1200" dirty="0" err="1" smtClean="0"/>
            <a:t>brands</a:t>
          </a:r>
          <a:r>
            <a:rPr lang="it-IT" sz="1200" dirty="0" smtClean="0"/>
            <a:t>)</a:t>
          </a:r>
          <a:endParaRPr lang="it-IT" sz="1200" dirty="0"/>
        </a:p>
      </dgm:t>
    </dgm:pt>
    <dgm:pt modelId="{5856ADF2-0CEF-4722-81A2-4B5B84D83537}" type="parTrans" cxnId="{670192D7-4950-4472-8EEE-8EB2A07AFB09}">
      <dgm:prSet/>
      <dgm:spPr/>
      <dgm:t>
        <a:bodyPr/>
        <a:lstStyle/>
        <a:p>
          <a:endParaRPr lang="it-IT" sz="2800"/>
        </a:p>
      </dgm:t>
    </dgm:pt>
    <dgm:pt modelId="{8540EA1C-A6D9-4E75-92D8-BE9BF4F20F0F}" type="sibTrans" cxnId="{670192D7-4950-4472-8EEE-8EB2A07AFB09}">
      <dgm:prSet/>
      <dgm:spPr/>
      <dgm:t>
        <a:bodyPr/>
        <a:lstStyle/>
        <a:p>
          <a:endParaRPr lang="it-IT" sz="2800"/>
        </a:p>
      </dgm:t>
    </dgm:pt>
    <dgm:pt modelId="{F0CA541C-A76B-4331-880C-C465A399609F}">
      <dgm:prSet custT="1"/>
      <dgm:spPr/>
      <dgm:t>
        <a:bodyPr/>
        <a:lstStyle/>
        <a:p>
          <a:r>
            <a:rPr lang="en-US" sz="1200" dirty="0" smtClean="0"/>
            <a:t>The ability to keep customers locked in by linking new products and services to the core business while constantly innovating in the core product or service </a:t>
          </a:r>
          <a:r>
            <a:rPr lang="it-IT" sz="1200" dirty="0" err="1" smtClean="0"/>
            <a:t>itself</a:t>
          </a:r>
          <a:endParaRPr lang="it-IT" sz="1200" dirty="0"/>
        </a:p>
      </dgm:t>
    </dgm:pt>
    <dgm:pt modelId="{AC3F0FD1-17FB-4004-94F2-64A1E43FC627}" type="parTrans" cxnId="{D8E41075-3D1B-46BC-AAB4-ECC68BE82644}">
      <dgm:prSet/>
      <dgm:spPr/>
      <dgm:t>
        <a:bodyPr/>
        <a:lstStyle/>
        <a:p>
          <a:endParaRPr lang="it-IT" sz="2800"/>
        </a:p>
      </dgm:t>
    </dgm:pt>
    <dgm:pt modelId="{7DC4FDF9-E67A-4AAC-8F47-38988411205F}" type="sibTrans" cxnId="{D8E41075-3D1B-46BC-AAB4-ECC68BE82644}">
      <dgm:prSet/>
      <dgm:spPr/>
      <dgm:t>
        <a:bodyPr/>
        <a:lstStyle/>
        <a:p>
          <a:endParaRPr lang="it-IT" sz="2800"/>
        </a:p>
      </dgm:t>
    </dgm:pt>
    <dgm:pt modelId="{D5113487-0413-4933-9698-C4378FA904CB}">
      <dgm:prSet custT="1"/>
      <dgm:spPr/>
      <dgm:t>
        <a:bodyPr/>
        <a:lstStyle/>
        <a:p>
          <a:r>
            <a:rPr lang="en-US" sz="1200" dirty="0" smtClean="0"/>
            <a:t>Close worldwide coordination and communication among business units, s</a:t>
          </a:r>
          <a:r>
            <a:rPr lang="it-IT" sz="1200" dirty="0" err="1" smtClean="0"/>
            <a:t>uppliers</a:t>
          </a:r>
          <a:r>
            <a:rPr lang="it-IT" sz="1200" dirty="0" smtClean="0"/>
            <a:t>, </a:t>
          </a:r>
          <a:r>
            <a:rPr lang="it-IT" sz="1200" dirty="0" err="1" smtClean="0"/>
            <a:t>complements</a:t>
          </a:r>
          <a:r>
            <a:rPr lang="it-IT" sz="1200" dirty="0" smtClean="0"/>
            <a:t>, and </a:t>
          </a:r>
          <a:r>
            <a:rPr lang="it-IT" sz="1200" dirty="0" err="1" smtClean="0"/>
            <a:t>customers</a:t>
          </a:r>
          <a:endParaRPr lang="it-IT" sz="1200" dirty="0"/>
        </a:p>
      </dgm:t>
    </dgm:pt>
    <dgm:pt modelId="{0FCB9935-68D7-4321-BE35-1D24BE164522}" type="parTrans" cxnId="{4198267E-7A5A-4B85-9A5A-86244A565705}">
      <dgm:prSet/>
      <dgm:spPr/>
      <dgm:t>
        <a:bodyPr/>
        <a:lstStyle/>
        <a:p>
          <a:endParaRPr lang="it-IT" sz="2800"/>
        </a:p>
      </dgm:t>
    </dgm:pt>
    <dgm:pt modelId="{CFE1D1EA-2AF2-4BA0-ACA7-2FD35902F0D5}" type="sibTrans" cxnId="{4198267E-7A5A-4B85-9A5A-86244A565705}">
      <dgm:prSet/>
      <dgm:spPr/>
      <dgm:t>
        <a:bodyPr/>
        <a:lstStyle/>
        <a:p>
          <a:endParaRPr lang="it-IT" sz="2800"/>
        </a:p>
      </dgm:t>
    </dgm:pt>
    <dgm:pt modelId="{A85C44AC-6D65-4524-8C07-36362D52A97C}" type="pres">
      <dgm:prSet presAssocID="{F72B362C-D9DE-47AB-BE49-0F0677A1E25E}" presName="linearFlow" presStyleCnt="0">
        <dgm:presLayoutVars>
          <dgm:dir/>
          <dgm:animLvl val="lvl"/>
          <dgm:resizeHandles val="exact"/>
        </dgm:presLayoutVars>
      </dgm:prSet>
      <dgm:spPr/>
      <dgm:t>
        <a:bodyPr/>
        <a:lstStyle/>
        <a:p>
          <a:endParaRPr lang="it-IT"/>
        </a:p>
      </dgm:t>
    </dgm:pt>
    <dgm:pt modelId="{3DBC7399-0BC9-42B1-8B78-396503309902}" type="pres">
      <dgm:prSet presAssocID="{F854BB6B-7195-4F67-9892-00091EB85C28}" presName="composite" presStyleCnt="0"/>
      <dgm:spPr/>
    </dgm:pt>
    <dgm:pt modelId="{E83A3FFD-5F23-4E51-865A-3DA972265454}" type="pres">
      <dgm:prSet presAssocID="{F854BB6B-7195-4F67-9892-00091EB85C28}" presName="parentText" presStyleLbl="alignNode1" presStyleIdx="0" presStyleCnt="2">
        <dgm:presLayoutVars>
          <dgm:chMax val="1"/>
          <dgm:bulletEnabled val="1"/>
        </dgm:presLayoutVars>
      </dgm:prSet>
      <dgm:spPr/>
      <dgm:t>
        <a:bodyPr/>
        <a:lstStyle/>
        <a:p>
          <a:endParaRPr lang="it-IT"/>
        </a:p>
      </dgm:t>
    </dgm:pt>
    <dgm:pt modelId="{AA722C0C-39B3-4604-AE25-A48C59C00988}" type="pres">
      <dgm:prSet presAssocID="{F854BB6B-7195-4F67-9892-00091EB85C28}" presName="descendantText" presStyleLbl="alignAcc1" presStyleIdx="0" presStyleCnt="2" custScaleX="91386" custScaleY="153813">
        <dgm:presLayoutVars>
          <dgm:bulletEnabled val="1"/>
        </dgm:presLayoutVars>
      </dgm:prSet>
      <dgm:spPr/>
      <dgm:t>
        <a:bodyPr/>
        <a:lstStyle/>
        <a:p>
          <a:endParaRPr lang="it-IT"/>
        </a:p>
      </dgm:t>
    </dgm:pt>
    <dgm:pt modelId="{9BFCE09B-3DE6-4841-85DA-5F9D8659F65B}" type="pres">
      <dgm:prSet presAssocID="{D44C26FD-3A59-4E81-9149-9B58D34AB40D}" presName="sp" presStyleCnt="0"/>
      <dgm:spPr/>
    </dgm:pt>
    <dgm:pt modelId="{460FF05E-96BF-4229-9EA5-7B793E49C721}" type="pres">
      <dgm:prSet presAssocID="{CCFB643C-A5F4-4F4A-AF1D-C74A3FA18838}" presName="composite" presStyleCnt="0"/>
      <dgm:spPr/>
    </dgm:pt>
    <dgm:pt modelId="{A9DA6D1E-24EB-47F8-B43D-A7CE43ACE102}" type="pres">
      <dgm:prSet presAssocID="{CCFB643C-A5F4-4F4A-AF1D-C74A3FA18838}" presName="parentText" presStyleLbl="alignNode1" presStyleIdx="1" presStyleCnt="2">
        <dgm:presLayoutVars>
          <dgm:chMax val="1"/>
          <dgm:bulletEnabled val="1"/>
        </dgm:presLayoutVars>
      </dgm:prSet>
      <dgm:spPr/>
      <dgm:t>
        <a:bodyPr/>
        <a:lstStyle/>
        <a:p>
          <a:endParaRPr lang="it-IT"/>
        </a:p>
      </dgm:t>
    </dgm:pt>
    <dgm:pt modelId="{40AEBE16-8676-4410-8054-46A02046E375}" type="pres">
      <dgm:prSet presAssocID="{CCFB643C-A5F4-4F4A-AF1D-C74A3FA18838}" presName="descendantText" presStyleLbl="alignAcc1" presStyleIdx="1" presStyleCnt="2" custScaleX="91724" custScaleY="180913">
        <dgm:presLayoutVars>
          <dgm:bulletEnabled val="1"/>
        </dgm:presLayoutVars>
      </dgm:prSet>
      <dgm:spPr/>
      <dgm:t>
        <a:bodyPr/>
        <a:lstStyle/>
        <a:p>
          <a:endParaRPr lang="it-IT"/>
        </a:p>
      </dgm:t>
    </dgm:pt>
  </dgm:ptLst>
  <dgm:cxnLst>
    <dgm:cxn modelId="{D8E41075-3D1B-46BC-AAB4-ECC68BE82644}" srcId="{CCFB643C-A5F4-4F4A-AF1D-C74A3FA18838}" destId="{F0CA541C-A76B-4331-880C-C465A399609F}" srcOrd="4" destOrd="0" parTransId="{AC3F0FD1-17FB-4004-94F2-64A1E43FC627}" sibTransId="{7DC4FDF9-E67A-4AAC-8F47-38988411205F}"/>
    <dgm:cxn modelId="{92E8EA42-5B51-47AE-BCAB-6F8DDB663DA5}" type="presOf" srcId="{D8155AAF-907F-4CBB-A9EE-7B19A8D31EFD}" destId="{40AEBE16-8676-4410-8054-46A02046E375}" srcOrd="0" destOrd="1" presId="urn:microsoft.com/office/officeart/2005/8/layout/chevron2"/>
    <dgm:cxn modelId="{F83941AA-BB97-4199-A454-E19F5F9A0C59}" srcId="{F854BB6B-7195-4F67-9892-00091EB85C28}" destId="{30E3901B-208C-4E55-AAC0-8CB162E97B16}" srcOrd="0" destOrd="0" parTransId="{5D679072-60DB-4603-B18D-4EFDAA9A1EEB}" sibTransId="{611497F1-A273-46DD-A66E-8FBBB2CDA613}"/>
    <dgm:cxn modelId="{4DEE5891-66AF-4196-A3A0-BB64385F2978}" srcId="{F72B362C-D9DE-47AB-BE49-0F0677A1E25E}" destId="{F854BB6B-7195-4F67-9892-00091EB85C28}" srcOrd="0" destOrd="0" parTransId="{92A749B6-8580-4DE7-A7C2-5710F4C7FCC6}" sibTransId="{D44C26FD-3A59-4E81-9149-9B58D34AB40D}"/>
    <dgm:cxn modelId="{28B36A79-F2C3-4EE1-8F1C-48AA46B5328B}" srcId="{CCFB643C-A5F4-4F4A-AF1D-C74A3FA18838}" destId="{B9DF4325-F167-40E5-A503-81BDE92B002F}" srcOrd="0" destOrd="0" parTransId="{A72EC1F8-7A3E-44AB-968D-F61CBA30A380}" sibTransId="{93DA7513-FF0B-495C-B640-C9B423DF92C1}"/>
    <dgm:cxn modelId="{906C7791-66EC-4255-818D-E4407ACFF149}" srcId="{CCFB643C-A5F4-4F4A-AF1D-C74A3FA18838}" destId="{10E6EADB-5BB1-4298-AD11-84B02FA41CDE}" srcOrd="2" destOrd="0" parTransId="{05F7B7D5-1E40-4C45-8878-E36E2D532179}" sibTransId="{5A268E01-2D70-40B0-B22F-551BF25708F2}"/>
    <dgm:cxn modelId="{3AE49C7F-3415-4BF8-A7C9-41F0C22BA133}" type="presOf" srcId="{67ED6B21-1002-475B-9EAC-04F297ED52C6}" destId="{AA722C0C-39B3-4604-AE25-A48C59C00988}" srcOrd="0" destOrd="4" presId="urn:microsoft.com/office/officeart/2005/8/layout/chevron2"/>
    <dgm:cxn modelId="{670192D7-4950-4472-8EEE-8EB2A07AFB09}" srcId="{CCFB643C-A5F4-4F4A-AF1D-C74A3FA18838}" destId="{8420900F-EDF2-4111-A0E6-360762D02352}" srcOrd="3" destOrd="0" parTransId="{5856ADF2-0CEF-4722-81A2-4B5B84D83537}" sibTransId="{8540EA1C-A6D9-4E75-92D8-BE9BF4F20F0F}"/>
    <dgm:cxn modelId="{9785F7BB-99A5-43F8-93A7-4A84501BF0FA}" type="presOf" srcId="{F854BB6B-7195-4F67-9892-00091EB85C28}" destId="{E83A3FFD-5F23-4E51-865A-3DA972265454}" srcOrd="0" destOrd="0" presId="urn:microsoft.com/office/officeart/2005/8/layout/chevron2"/>
    <dgm:cxn modelId="{B780958B-F026-4928-AF9D-97949B23607B}" srcId="{F854BB6B-7195-4F67-9892-00091EB85C28}" destId="{3DBCAD37-B295-4596-AFEF-BBB0F739AF1E}" srcOrd="5" destOrd="0" parTransId="{30BF7A93-D811-421A-A561-69324401F6FA}" sibTransId="{961F58FC-0613-48E6-BF11-E6D9FFB56EA4}"/>
    <dgm:cxn modelId="{4198267E-7A5A-4B85-9A5A-86244A565705}" srcId="{CCFB643C-A5F4-4F4A-AF1D-C74A3FA18838}" destId="{D5113487-0413-4933-9698-C4378FA904CB}" srcOrd="5" destOrd="0" parTransId="{0FCB9935-68D7-4321-BE35-1D24BE164522}" sibTransId="{CFE1D1EA-2AF2-4BA0-ACA7-2FD35902F0D5}"/>
    <dgm:cxn modelId="{B9BB44C1-7611-4F1A-92E5-A3B64791FEBF}" srcId="{F854BB6B-7195-4F67-9892-00091EB85C28}" destId="{918EA3F7-AF65-46EB-9948-7148F1C1EE34}" srcOrd="6" destOrd="0" parTransId="{275E2CE6-904E-46BF-A752-BC99803520F6}" sibTransId="{9CBDCC0D-5A22-48EF-B8CE-399ED7EAEA9C}"/>
    <dgm:cxn modelId="{8EC93A24-6B57-4B3D-AC19-0419D00E28D3}" type="presOf" srcId="{3DBCAD37-B295-4596-AFEF-BBB0F739AF1E}" destId="{AA722C0C-39B3-4604-AE25-A48C59C00988}" srcOrd="0" destOrd="5" presId="urn:microsoft.com/office/officeart/2005/8/layout/chevron2"/>
    <dgm:cxn modelId="{A4581677-BD7B-455D-87B3-DE16394F970C}" type="presOf" srcId="{F0CA541C-A76B-4331-880C-C465A399609F}" destId="{40AEBE16-8676-4410-8054-46A02046E375}" srcOrd="0" destOrd="4" presId="urn:microsoft.com/office/officeart/2005/8/layout/chevron2"/>
    <dgm:cxn modelId="{EB7FB4F7-3401-4A72-B840-DDF82AEA6135}" srcId="{F854BB6B-7195-4F67-9892-00091EB85C28}" destId="{67ED6B21-1002-475B-9EAC-04F297ED52C6}" srcOrd="4" destOrd="0" parTransId="{258C52E7-CC97-4547-914B-FC3C6E4B9B97}" sibTransId="{6576F184-1376-4605-BA9F-9C442E0ABE88}"/>
    <dgm:cxn modelId="{EB84534C-562D-41F8-A916-5BFF9D90B659}" type="presOf" srcId="{CCFB643C-A5F4-4F4A-AF1D-C74A3FA18838}" destId="{A9DA6D1E-24EB-47F8-B43D-A7CE43ACE102}" srcOrd="0" destOrd="0" presId="urn:microsoft.com/office/officeart/2005/8/layout/chevron2"/>
    <dgm:cxn modelId="{D676A7DB-9B90-4809-BEEE-9DB9094B4EB5}" srcId="{F854BB6B-7195-4F67-9892-00091EB85C28}" destId="{2486EB5E-D4D6-4AAC-8ADD-CDAE53479EAF}" srcOrd="2" destOrd="0" parTransId="{605E3814-EB59-413C-AF4F-2ED77A6744AC}" sibTransId="{88817945-DD08-4541-8F14-1D9BC33A8BB8}"/>
    <dgm:cxn modelId="{90BB97A9-C11D-4909-8A01-74C621F2731C}" type="presOf" srcId="{918EA3F7-AF65-46EB-9948-7148F1C1EE34}" destId="{AA722C0C-39B3-4604-AE25-A48C59C00988}" srcOrd="0" destOrd="6" presId="urn:microsoft.com/office/officeart/2005/8/layout/chevron2"/>
    <dgm:cxn modelId="{3E6FD547-590C-4369-9F52-D10102EBEC31}" type="presOf" srcId="{8420900F-EDF2-4111-A0E6-360762D02352}" destId="{40AEBE16-8676-4410-8054-46A02046E375}" srcOrd="0" destOrd="3" presId="urn:microsoft.com/office/officeart/2005/8/layout/chevron2"/>
    <dgm:cxn modelId="{74D8C2AE-606D-42E5-9975-A2D7E6621466}" srcId="{F854BB6B-7195-4F67-9892-00091EB85C28}" destId="{AB578BD3-C0D8-4E7A-81C4-F20886C957DC}" srcOrd="3" destOrd="0" parTransId="{330BB2BD-B22B-4417-A07E-571D58D406F3}" sibTransId="{F1C3DE91-2401-4726-9E05-62563FCF80FE}"/>
    <dgm:cxn modelId="{B180B1A3-C427-46C3-A6DE-3D91619645FB}" srcId="{F854BB6B-7195-4F67-9892-00091EB85C28}" destId="{5AB8C3CA-E4C9-4861-92BE-7A41501F204D}" srcOrd="1" destOrd="0" parTransId="{1672A1E4-CA4F-4F96-BCD1-417D8777B366}" sibTransId="{431BB580-9778-4571-B94D-0413CECBBA22}"/>
    <dgm:cxn modelId="{004415B5-B1DD-4A04-AE92-DBD80A75A5D9}" type="presOf" srcId="{D5113487-0413-4933-9698-C4378FA904CB}" destId="{40AEBE16-8676-4410-8054-46A02046E375}" srcOrd="0" destOrd="5" presId="urn:microsoft.com/office/officeart/2005/8/layout/chevron2"/>
    <dgm:cxn modelId="{225DC945-1AD3-4C80-8B2F-CEAE7DD5D750}" srcId="{CCFB643C-A5F4-4F4A-AF1D-C74A3FA18838}" destId="{D8155AAF-907F-4CBB-A9EE-7B19A8D31EFD}" srcOrd="1" destOrd="0" parTransId="{9DBB3DD8-4D89-4C18-B0F9-F8417E84E6E3}" sibTransId="{BB88C734-A203-4935-BAF9-1D1AE89A48F8}"/>
    <dgm:cxn modelId="{10D0E174-A191-45A9-98C9-4B24969FA308}" type="presOf" srcId="{30E3901B-208C-4E55-AAC0-8CB162E97B16}" destId="{AA722C0C-39B3-4604-AE25-A48C59C00988}" srcOrd="0" destOrd="0" presId="urn:microsoft.com/office/officeart/2005/8/layout/chevron2"/>
    <dgm:cxn modelId="{16E991FB-1B27-48AA-8968-F48F89462BF8}" type="presOf" srcId="{AB578BD3-C0D8-4E7A-81C4-F20886C957DC}" destId="{AA722C0C-39B3-4604-AE25-A48C59C00988}" srcOrd="0" destOrd="3" presId="urn:microsoft.com/office/officeart/2005/8/layout/chevron2"/>
    <dgm:cxn modelId="{29DBACAB-6D11-4C43-BCBE-D4605068B97C}" srcId="{F72B362C-D9DE-47AB-BE49-0F0677A1E25E}" destId="{CCFB643C-A5F4-4F4A-AF1D-C74A3FA18838}" srcOrd="1" destOrd="0" parTransId="{EFAD1493-ED6C-461D-8CC7-D732AB76AF07}" sibTransId="{D44C5670-50ED-483C-B435-A0E37C63BA6C}"/>
    <dgm:cxn modelId="{12C99B19-D154-4DA8-AC60-214264091235}" type="presOf" srcId="{2486EB5E-D4D6-4AAC-8ADD-CDAE53479EAF}" destId="{AA722C0C-39B3-4604-AE25-A48C59C00988}" srcOrd="0" destOrd="2" presId="urn:microsoft.com/office/officeart/2005/8/layout/chevron2"/>
    <dgm:cxn modelId="{85FA7A7C-53FE-4561-86E4-25AF8FE2A034}" type="presOf" srcId="{5AB8C3CA-E4C9-4861-92BE-7A41501F204D}" destId="{AA722C0C-39B3-4604-AE25-A48C59C00988}" srcOrd="0" destOrd="1" presId="urn:microsoft.com/office/officeart/2005/8/layout/chevron2"/>
    <dgm:cxn modelId="{4CD834E0-664A-48DC-B3FD-024F757B25BB}" type="presOf" srcId="{10E6EADB-5BB1-4298-AD11-84B02FA41CDE}" destId="{40AEBE16-8676-4410-8054-46A02046E375}" srcOrd="0" destOrd="2" presId="urn:microsoft.com/office/officeart/2005/8/layout/chevron2"/>
    <dgm:cxn modelId="{A5BECE3E-FEBF-4F6C-B1BB-5B6C0E923647}" type="presOf" srcId="{F72B362C-D9DE-47AB-BE49-0F0677A1E25E}" destId="{A85C44AC-6D65-4524-8C07-36362D52A97C}" srcOrd="0" destOrd="0" presId="urn:microsoft.com/office/officeart/2005/8/layout/chevron2"/>
    <dgm:cxn modelId="{8A1C48BB-F18F-451A-8E66-DBA3F0869E76}" type="presOf" srcId="{B9DF4325-F167-40E5-A503-81BDE92B002F}" destId="{40AEBE16-8676-4410-8054-46A02046E375}" srcOrd="0" destOrd="0" presId="urn:microsoft.com/office/officeart/2005/8/layout/chevron2"/>
    <dgm:cxn modelId="{12DF1092-16AD-481B-8606-855612B4896C}" type="presParOf" srcId="{A85C44AC-6D65-4524-8C07-36362D52A97C}" destId="{3DBC7399-0BC9-42B1-8B78-396503309902}" srcOrd="0" destOrd="0" presId="urn:microsoft.com/office/officeart/2005/8/layout/chevron2"/>
    <dgm:cxn modelId="{695FD0CF-FC23-4359-B434-751B78D20634}" type="presParOf" srcId="{3DBC7399-0BC9-42B1-8B78-396503309902}" destId="{E83A3FFD-5F23-4E51-865A-3DA972265454}" srcOrd="0" destOrd="0" presId="urn:microsoft.com/office/officeart/2005/8/layout/chevron2"/>
    <dgm:cxn modelId="{A0C902C0-61EC-42E5-988D-53F5318A58B2}" type="presParOf" srcId="{3DBC7399-0BC9-42B1-8B78-396503309902}" destId="{AA722C0C-39B3-4604-AE25-A48C59C00988}" srcOrd="1" destOrd="0" presId="urn:microsoft.com/office/officeart/2005/8/layout/chevron2"/>
    <dgm:cxn modelId="{A7943AF8-2DE9-4C43-AA35-A0E2B978F738}" type="presParOf" srcId="{A85C44AC-6D65-4524-8C07-36362D52A97C}" destId="{9BFCE09B-3DE6-4841-85DA-5F9D8659F65B}" srcOrd="1" destOrd="0" presId="urn:microsoft.com/office/officeart/2005/8/layout/chevron2"/>
    <dgm:cxn modelId="{0B81491C-DB02-4F2F-A320-EDB41C3E829D}" type="presParOf" srcId="{A85C44AC-6D65-4524-8C07-36362D52A97C}" destId="{460FF05E-96BF-4229-9EA5-7B793E49C721}" srcOrd="2" destOrd="0" presId="urn:microsoft.com/office/officeart/2005/8/layout/chevron2"/>
    <dgm:cxn modelId="{AEBE1781-880B-44AE-A781-1F427EE9F361}" type="presParOf" srcId="{460FF05E-96BF-4229-9EA5-7B793E49C721}" destId="{A9DA6D1E-24EB-47F8-B43D-A7CE43ACE102}" srcOrd="0" destOrd="0" presId="urn:microsoft.com/office/officeart/2005/8/layout/chevron2"/>
    <dgm:cxn modelId="{CE5C7257-ADD6-41B5-B38B-EC39ABF8A765}" type="presParOf" srcId="{460FF05E-96BF-4229-9EA5-7B793E49C721}" destId="{40AEBE16-8676-4410-8054-46A02046E375}"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D54A89-3A3C-4575-9384-FA254C8206F9}">
      <dsp:nvSpPr>
        <dsp:cNvPr id="0" name=""/>
        <dsp:cNvSpPr/>
      </dsp:nvSpPr>
      <dsp:spPr>
        <a:xfrm>
          <a:off x="2260594" y="660"/>
          <a:ext cx="2662205" cy="1597323"/>
        </a:xfrm>
        <a:prstGeom prst="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it-IT" sz="3300" kern="1200" dirty="0" smtClean="0"/>
            <a:t>BORN GLOBAL FIRMS</a:t>
          </a:r>
          <a:endParaRPr lang="it-IT" sz="3300" kern="1200" dirty="0"/>
        </a:p>
      </dsp:txBody>
      <dsp:txXfrm>
        <a:off x="2260594" y="660"/>
        <a:ext cx="2662205" cy="159732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EC6FF5-59B0-42BB-A4E4-6D6BFA4986AD}">
      <dsp:nvSpPr>
        <dsp:cNvPr id="0" name=""/>
        <dsp:cNvSpPr/>
      </dsp:nvSpPr>
      <dsp:spPr>
        <a:xfrm>
          <a:off x="2357274" y="557074"/>
          <a:ext cx="3710386" cy="3710386"/>
        </a:xfrm>
        <a:prstGeom prst="blockArc">
          <a:avLst>
            <a:gd name="adj1" fmla="val 10800000"/>
            <a:gd name="adj2" fmla="val 16200000"/>
            <a:gd name="adj3" fmla="val 4644"/>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8BDD9F8-E677-44A3-8A9D-BE772315AD16}">
      <dsp:nvSpPr>
        <dsp:cNvPr id="0" name=""/>
        <dsp:cNvSpPr/>
      </dsp:nvSpPr>
      <dsp:spPr>
        <a:xfrm>
          <a:off x="2357274" y="557074"/>
          <a:ext cx="3710386" cy="3710386"/>
        </a:xfrm>
        <a:prstGeom prst="blockArc">
          <a:avLst>
            <a:gd name="adj1" fmla="val 5400000"/>
            <a:gd name="adj2" fmla="val 10800000"/>
            <a:gd name="adj3" fmla="val 4644"/>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A9BB6FA-E44B-474A-978A-B15B9F00DD88}">
      <dsp:nvSpPr>
        <dsp:cNvPr id="0" name=""/>
        <dsp:cNvSpPr/>
      </dsp:nvSpPr>
      <dsp:spPr>
        <a:xfrm>
          <a:off x="2357274" y="557074"/>
          <a:ext cx="3710386" cy="3710386"/>
        </a:xfrm>
        <a:prstGeom prst="blockArc">
          <a:avLst>
            <a:gd name="adj1" fmla="val 0"/>
            <a:gd name="adj2" fmla="val 5400000"/>
            <a:gd name="adj3" fmla="val 4644"/>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48E2C0A-882A-410B-BB5C-CB8021564FE5}">
      <dsp:nvSpPr>
        <dsp:cNvPr id="0" name=""/>
        <dsp:cNvSpPr/>
      </dsp:nvSpPr>
      <dsp:spPr>
        <a:xfrm>
          <a:off x="2357274" y="557074"/>
          <a:ext cx="3710386" cy="3710386"/>
        </a:xfrm>
        <a:prstGeom prst="blockArc">
          <a:avLst>
            <a:gd name="adj1" fmla="val 16200000"/>
            <a:gd name="adj2" fmla="val 0"/>
            <a:gd name="adj3" fmla="val 4644"/>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264C168-2B6E-4FBF-9133-B414A185BD00}">
      <dsp:nvSpPr>
        <dsp:cNvPr id="0" name=""/>
        <dsp:cNvSpPr/>
      </dsp:nvSpPr>
      <dsp:spPr>
        <a:xfrm>
          <a:off x="3357838" y="1557638"/>
          <a:ext cx="1709258" cy="1709258"/>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r>
            <a:rPr lang="it-IT" sz="2500" kern="1200" dirty="0" smtClean="0"/>
            <a:t>BORN GLOBAL </a:t>
          </a:r>
          <a:endParaRPr lang="it-IT" sz="2500" kern="1200" dirty="0"/>
        </a:p>
      </dsp:txBody>
      <dsp:txXfrm>
        <a:off x="3608153" y="1807953"/>
        <a:ext cx="1208628" cy="1208628"/>
      </dsp:txXfrm>
    </dsp:sp>
    <dsp:sp modelId="{BEA4AC45-C050-4AB0-A023-AD550BF85DEF}">
      <dsp:nvSpPr>
        <dsp:cNvPr id="0" name=""/>
        <dsp:cNvSpPr/>
      </dsp:nvSpPr>
      <dsp:spPr>
        <a:xfrm>
          <a:off x="3614227" y="1907"/>
          <a:ext cx="1196480" cy="1196480"/>
        </a:xfrm>
        <a:prstGeom prst="ellipse">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it-IT" sz="1000" kern="1200" dirty="0" err="1" smtClean="0"/>
            <a:t>Entrepreneurs</a:t>
          </a:r>
          <a:endParaRPr lang="it-IT" sz="1000" kern="1200" dirty="0" smtClean="0"/>
        </a:p>
      </dsp:txBody>
      <dsp:txXfrm>
        <a:off x="3789447" y="177127"/>
        <a:ext cx="846040" cy="846040"/>
      </dsp:txXfrm>
    </dsp:sp>
    <dsp:sp modelId="{958101FD-3959-4DB9-B786-3ABE153CC639}">
      <dsp:nvSpPr>
        <dsp:cNvPr id="0" name=""/>
        <dsp:cNvSpPr/>
      </dsp:nvSpPr>
      <dsp:spPr>
        <a:xfrm>
          <a:off x="5426347" y="1814027"/>
          <a:ext cx="1196480" cy="1196480"/>
        </a:xfrm>
        <a:prstGeom prst="ellipse">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it-IT" sz="1000" kern="1200" dirty="0" err="1" smtClean="0"/>
            <a:t>Industry</a:t>
          </a:r>
          <a:endParaRPr lang="it-IT" sz="1000" kern="1200" dirty="0"/>
        </a:p>
      </dsp:txBody>
      <dsp:txXfrm>
        <a:off x="5601567" y="1989247"/>
        <a:ext cx="846040" cy="846040"/>
      </dsp:txXfrm>
    </dsp:sp>
    <dsp:sp modelId="{CF6E8DA7-9B49-4C1D-A77E-3CB2619D6C86}">
      <dsp:nvSpPr>
        <dsp:cNvPr id="0" name=""/>
        <dsp:cNvSpPr/>
      </dsp:nvSpPr>
      <dsp:spPr>
        <a:xfrm>
          <a:off x="3614227" y="3626147"/>
          <a:ext cx="1196480" cy="1196480"/>
        </a:xfrm>
        <a:prstGeom prst="ellipse">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it-IT" sz="1000" kern="1200" dirty="0" err="1" smtClean="0"/>
            <a:t>Globalization</a:t>
          </a:r>
          <a:endParaRPr lang="it-IT" sz="1000" kern="1200" dirty="0"/>
        </a:p>
      </dsp:txBody>
      <dsp:txXfrm>
        <a:off x="3789447" y="3801367"/>
        <a:ext cx="846040" cy="846040"/>
      </dsp:txXfrm>
    </dsp:sp>
    <dsp:sp modelId="{B07DC47F-D964-4CE0-9B5F-071291780567}">
      <dsp:nvSpPr>
        <dsp:cNvPr id="0" name=""/>
        <dsp:cNvSpPr/>
      </dsp:nvSpPr>
      <dsp:spPr>
        <a:xfrm>
          <a:off x="1802107" y="1814027"/>
          <a:ext cx="1196480" cy="1196480"/>
        </a:xfrm>
        <a:prstGeom prst="ellipse">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it-IT" sz="1000" kern="1200" dirty="0" smtClean="0"/>
            <a:t>Network</a:t>
          </a:r>
          <a:endParaRPr lang="it-IT" sz="1000" kern="1200" dirty="0"/>
        </a:p>
      </dsp:txBody>
      <dsp:txXfrm>
        <a:off x="1977327" y="1989247"/>
        <a:ext cx="846040" cy="8460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3A3FFD-5F23-4E51-865A-3DA972265454}">
      <dsp:nvSpPr>
        <dsp:cNvPr id="0" name=""/>
        <dsp:cNvSpPr/>
      </dsp:nvSpPr>
      <dsp:spPr>
        <a:xfrm rot="5400000">
          <a:off x="-190031" y="734337"/>
          <a:ext cx="2164734" cy="1515313"/>
        </a:xfrm>
        <a:prstGeom prst="chevron">
          <a:avLst/>
        </a:prstGeom>
        <a:solidFill>
          <a:schemeClr val="accent2">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it-IT" sz="3200" kern="1200" dirty="0" smtClean="0"/>
            <a:t>I </a:t>
          </a:r>
          <a:r>
            <a:rPr lang="it-IT" sz="3200" kern="1200" dirty="0" err="1" smtClean="0"/>
            <a:t>phase</a:t>
          </a:r>
          <a:endParaRPr lang="it-IT" sz="3200" kern="1200" dirty="0"/>
        </a:p>
      </dsp:txBody>
      <dsp:txXfrm rot="-5400000">
        <a:off x="134680" y="1167284"/>
        <a:ext cx="1515313" cy="649421"/>
      </dsp:txXfrm>
    </dsp:sp>
    <dsp:sp modelId="{AA722C0C-39B3-4604-AE25-A48C59C00988}">
      <dsp:nvSpPr>
        <dsp:cNvPr id="0" name=""/>
        <dsp:cNvSpPr/>
      </dsp:nvSpPr>
      <dsp:spPr>
        <a:xfrm rot="5400000">
          <a:off x="3822533" y="-1861150"/>
          <a:ext cx="2164267" cy="5948633"/>
        </a:xfrm>
        <a:prstGeom prst="round2SameRect">
          <a:avLst/>
        </a:prstGeom>
        <a:solidFill>
          <a:schemeClr val="lt1">
            <a:alpha val="90000"/>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smtClean="0"/>
            <a:t>Do I want to build the brand around the world right from the start? </a:t>
          </a:r>
          <a:endParaRPr lang="it-IT" sz="1200" kern="1200" dirty="0"/>
        </a:p>
        <a:p>
          <a:pPr marL="114300" lvl="1" indent="-114300" algn="l" defTabSz="533400">
            <a:lnSpc>
              <a:spcPct val="90000"/>
            </a:lnSpc>
            <a:spcBef>
              <a:spcPct val="0"/>
            </a:spcBef>
            <a:spcAft>
              <a:spcPct val="15000"/>
            </a:spcAft>
            <a:buChar char="••"/>
          </a:pPr>
          <a:r>
            <a:rPr lang="en-US" sz="1200" kern="1200" dirty="0" smtClean="0"/>
            <a:t> Do I need human resources from other countries for my company to succeed? </a:t>
          </a:r>
          <a:endParaRPr lang="it-IT" sz="1200" kern="1200" dirty="0"/>
        </a:p>
        <a:p>
          <a:pPr marL="114300" lvl="1" indent="-114300" algn="l" defTabSz="533400">
            <a:lnSpc>
              <a:spcPct val="90000"/>
            </a:lnSpc>
            <a:spcBef>
              <a:spcPct val="0"/>
            </a:spcBef>
            <a:spcAft>
              <a:spcPct val="15000"/>
            </a:spcAft>
            <a:buChar char="••"/>
          </a:pPr>
          <a:r>
            <a:rPr lang="en-US" sz="1200" kern="1200" dirty="0" smtClean="0"/>
            <a:t>Do I need financial capital from other countries for my company to succeed? </a:t>
          </a:r>
          <a:endParaRPr lang="it-IT" sz="1200" kern="1200" dirty="0"/>
        </a:p>
        <a:p>
          <a:pPr marL="114300" lvl="1" indent="-114300" algn="l" defTabSz="533400">
            <a:lnSpc>
              <a:spcPct val="90000"/>
            </a:lnSpc>
            <a:spcBef>
              <a:spcPct val="0"/>
            </a:spcBef>
            <a:spcAft>
              <a:spcPct val="15000"/>
            </a:spcAft>
            <a:buChar char="••"/>
          </a:pPr>
          <a:r>
            <a:rPr lang="en-US" sz="1200" kern="1200" dirty="0" smtClean="0"/>
            <a:t>Will my target customers prefer the services of my company to the services of my competitors if I am global? </a:t>
          </a:r>
          <a:endParaRPr lang="it-IT" sz="1200" kern="1200" dirty="0"/>
        </a:p>
        <a:p>
          <a:pPr marL="114300" lvl="1" indent="-114300" algn="l" defTabSz="533400">
            <a:lnSpc>
              <a:spcPct val="90000"/>
            </a:lnSpc>
            <a:spcBef>
              <a:spcPct val="0"/>
            </a:spcBef>
            <a:spcAft>
              <a:spcPct val="15000"/>
            </a:spcAft>
            <a:buChar char="••"/>
          </a:pPr>
          <a:r>
            <a:rPr lang="en-US" sz="1200" kern="1200" dirty="0" smtClean="0"/>
            <a:t>Can I put an international system in place more quickly than domestic competitors? </a:t>
          </a:r>
          <a:endParaRPr lang="it-IT" sz="1200" kern="1200" dirty="0"/>
        </a:p>
        <a:p>
          <a:pPr marL="114300" lvl="1" indent="-114300" algn="l" defTabSz="533400">
            <a:lnSpc>
              <a:spcPct val="90000"/>
            </a:lnSpc>
            <a:spcBef>
              <a:spcPct val="0"/>
            </a:spcBef>
            <a:spcAft>
              <a:spcPct val="15000"/>
            </a:spcAft>
            <a:buChar char="••"/>
          </a:pPr>
          <a:r>
            <a:rPr lang="en-US" sz="1200" kern="1200" dirty="0" smtClean="0"/>
            <a:t>Do I need global scale and scope to justify the financial and human capital investment in the venture? </a:t>
          </a:r>
          <a:endParaRPr lang="it-IT" sz="1200" kern="1200" dirty="0"/>
        </a:p>
        <a:p>
          <a:pPr marL="114300" lvl="1" indent="-114300" algn="l" defTabSz="533400">
            <a:lnSpc>
              <a:spcPct val="90000"/>
            </a:lnSpc>
            <a:spcBef>
              <a:spcPct val="0"/>
            </a:spcBef>
            <a:spcAft>
              <a:spcPct val="15000"/>
            </a:spcAft>
            <a:buChar char="••"/>
          </a:pPr>
          <a:r>
            <a:rPr lang="en-US" sz="1200" kern="1200" dirty="0" smtClean="0"/>
            <a:t>Will a purely domestic focus now make it harder for me to go global in the future?</a:t>
          </a:r>
          <a:endParaRPr lang="it-IT" sz="1200" kern="1200" dirty="0"/>
        </a:p>
      </dsp:txBody>
      <dsp:txXfrm rot="-5400000">
        <a:off x="1930351" y="136683"/>
        <a:ext cx="5842982" cy="1952965"/>
      </dsp:txXfrm>
    </dsp:sp>
    <dsp:sp modelId="{A9DA6D1E-24EB-47F8-B43D-A7CE43ACE102}">
      <dsp:nvSpPr>
        <dsp:cNvPr id="0" name=""/>
        <dsp:cNvSpPr/>
      </dsp:nvSpPr>
      <dsp:spPr>
        <a:xfrm rot="5400000">
          <a:off x="-190031" y="3241511"/>
          <a:ext cx="2164734" cy="1515313"/>
        </a:xfrm>
        <a:prstGeom prst="chevron">
          <a:avLst/>
        </a:prstGeom>
        <a:solidFill>
          <a:schemeClr val="accent3">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it-IT" sz="3200" kern="1200" dirty="0" smtClean="0"/>
            <a:t>II </a:t>
          </a:r>
          <a:r>
            <a:rPr lang="it-IT" sz="3200" kern="1200" dirty="0" err="1" smtClean="0"/>
            <a:t>phase</a:t>
          </a:r>
          <a:endParaRPr lang="it-IT" sz="3200" kern="1200" dirty="0"/>
        </a:p>
      </dsp:txBody>
      <dsp:txXfrm rot="-5400000">
        <a:off x="134680" y="3674458"/>
        <a:ext cx="1515313" cy="649421"/>
      </dsp:txXfrm>
    </dsp:sp>
    <dsp:sp modelId="{40AEBE16-8676-4410-8054-46A02046E375}">
      <dsp:nvSpPr>
        <dsp:cNvPr id="0" name=""/>
        <dsp:cNvSpPr/>
      </dsp:nvSpPr>
      <dsp:spPr>
        <a:xfrm rot="5400000">
          <a:off x="3631874" y="635022"/>
          <a:ext cx="2545585" cy="5970635"/>
        </a:xfrm>
        <a:prstGeom prst="round2SameRect">
          <a:avLst/>
        </a:prstGeom>
        <a:solidFill>
          <a:schemeClr val="lt1">
            <a:alpha val="90000"/>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smtClean="0"/>
            <a:t>A strong management team with international experience</a:t>
          </a:r>
          <a:endParaRPr lang="it-IT" sz="1200" kern="1200" dirty="0"/>
        </a:p>
        <a:p>
          <a:pPr marL="114300" lvl="1" indent="-114300" algn="l" defTabSz="533400">
            <a:lnSpc>
              <a:spcPct val="90000"/>
            </a:lnSpc>
            <a:spcBef>
              <a:spcPct val="0"/>
            </a:spcBef>
            <a:spcAft>
              <a:spcPct val="15000"/>
            </a:spcAft>
            <a:buChar char="••"/>
          </a:pPr>
          <a:r>
            <a:rPr lang="en-US" sz="1200" kern="1200" dirty="0" smtClean="0"/>
            <a:t>A broad and deep international network among suppliers, customers, and </a:t>
          </a:r>
          <a:r>
            <a:rPr lang="it-IT" sz="1200" kern="1200" dirty="0" err="1" smtClean="0"/>
            <a:t>complements</a:t>
          </a:r>
          <a:endParaRPr lang="it-IT" sz="1200" kern="1200" dirty="0"/>
        </a:p>
        <a:p>
          <a:pPr marL="114300" lvl="1" indent="-114300" algn="l" defTabSz="533400">
            <a:lnSpc>
              <a:spcPct val="90000"/>
            </a:lnSpc>
            <a:spcBef>
              <a:spcPct val="0"/>
            </a:spcBef>
            <a:spcAft>
              <a:spcPct val="15000"/>
            </a:spcAft>
            <a:buChar char="••"/>
          </a:pPr>
          <a:r>
            <a:rPr lang="en-US" sz="1200" kern="1200" dirty="0" smtClean="0"/>
            <a:t>Preemptive marketing or technology that provides you with a first-mover advantage with customers and can lock out competitors from key suppliers and </a:t>
          </a:r>
          <a:r>
            <a:rPr lang="it-IT" sz="1200" kern="1200" dirty="0" err="1" smtClean="0"/>
            <a:t>complements</a:t>
          </a:r>
          <a:endParaRPr lang="it-IT" sz="1200" kern="1200" dirty="0"/>
        </a:p>
        <a:p>
          <a:pPr marL="114300" lvl="1" indent="-114300" algn="l" defTabSz="533400">
            <a:lnSpc>
              <a:spcPct val="90000"/>
            </a:lnSpc>
            <a:spcBef>
              <a:spcPct val="0"/>
            </a:spcBef>
            <a:spcAft>
              <a:spcPct val="15000"/>
            </a:spcAft>
            <a:buChar char="••"/>
          </a:pPr>
          <a:r>
            <a:rPr lang="en-US" sz="1200" kern="1200" dirty="0" smtClean="0"/>
            <a:t>Strong intangible assets (e.g., both Logitech and Skype have style, hipness, and </a:t>
          </a:r>
          <a:r>
            <a:rPr lang="it-IT" sz="1200" kern="1200" dirty="0" err="1" smtClean="0"/>
            <a:t>mindshare</a:t>
          </a:r>
          <a:r>
            <a:rPr lang="it-IT" sz="1200" kern="1200" dirty="0" smtClean="0"/>
            <a:t> via </a:t>
          </a:r>
          <a:r>
            <a:rPr lang="it-IT" sz="1200" kern="1200" dirty="0" err="1" smtClean="0"/>
            <a:t>their</a:t>
          </a:r>
          <a:r>
            <a:rPr lang="it-IT" sz="1200" kern="1200" dirty="0" smtClean="0"/>
            <a:t> </a:t>
          </a:r>
          <a:r>
            <a:rPr lang="it-IT" sz="1200" kern="1200" dirty="0" err="1" smtClean="0"/>
            <a:t>brands</a:t>
          </a:r>
          <a:r>
            <a:rPr lang="it-IT" sz="1200" kern="1200" dirty="0" smtClean="0"/>
            <a:t>)</a:t>
          </a:r>
          <a:endParaRPr lang="it-IT" sz="1200" kern="1200" dirty="0"/>
        </a:p>
        <a:p>
          <a:pPr marL="114300" lvl="1" indent="-114300" algn="l" defTabSz="533400">
            <a:lnSpc>
              <a:spcPct val="90000"/>
            </a:lnSpc>
            <a:spcBef>
              <a:spcPct val="0"/>
            </a:spcBef>
            <a:spcAft>
              <a:spcPct val="15000"/>
            </a:spcAft>
            <a:buChar char="••"/>
          </a:pPr>
          <a:r>
            <a:rPr lang="en-US" sz="1200" kern="1200" dirty="0" smtClean="0"/>
            <a:t>The ability to keep customers locked in by linking new products and services to the core business while constantly innovating in the core product or service </a:t>
          </a:r>
          <a:r>
            <a:rPr lang="it-IT" sz="1200" kern="1200" dirty="0" err="1" smtClean="0"/>
            <a:t>itself</a:t>
          </a:r>
          <a:endParaRPr lang="it-IT" sz="1200" kern="1200" dirty="0"/>
        </a:p>
        <a:p>
          <a:pPr marL="114300" lvl="1" indent="-114300" algn="l" defTabSz="533400">
            <a:lnSpc>
              <a:spcPct val="90000"/>
            </a:lnSpc>
            <a:spcBef>
              <a:spcPct val="0"/>
            </a:spcBef>
            <a:spcAft>
              <a:spcPct val="15000"/>
            </a:spcAft>
            <a:buChar char="••"/>
          </a:pPr>
          <a:r>
            <a:rPr lang="en-US" sz="1200" kern="1200" dirty="0" smtClean="0"/>
            <a:t>Close worldwide coordination and communication among business units, s</a:t>
          </a:r>
          <a:r>
            <a:rPr lang="it-IT" sz="1200" kern="1200" dirty="0" err="1" smtClean="0"/>
            <a:t>uppliers</a:t>
          </a:r>
          <a:r>
            <a:rPr lang="it-IT" sz="1200" kern="1200" dirty="0" smtClean="0"/>
            <a:t>, </a:t>
          </a:r>
          <a:r>
            <a:rPr lang="it-IT" sz="1200" kern="1200" dirty="0" err="1" smtClean="0"/>
            <a:t>complements</a:t>
          </a:r>
          <a:r>
            <a:rPr lang="it-IT" sz="1200" kern="1200" dirty="0" smtClean="0"/>
            <a:t>, and </a:t>
          </a:r>
          <a:r>
            <a:rPr lang="it-IT" sz="1200" kern="1200" dirty="0" err="1" smtClean="0"/>
            <a:t>customers</a:t>
          </a:r>
          <a:endParaRPr lang="it-IT" sz="1200" kern="1200" dirty="0"/>
        </a:p>
      </dsp:txBody>
      <dsp:txXfrm rot="-5400000">
        <a:off x="1919350" y="2471812"/>
        <a:ext cx="5846370" cy="2297055"/>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640B59D2-08C4-6A46-902C-F3E703B347E0}"/>
              </a:ext>
            </a:extLst>
          </p:cNvPr>
          <p:cNvSpPr>
            <a:spLocks noGrp="1"/>
          </p:cNvSpPr>
          <p:nvPr>
            <p:ph type="hdr" sz="quarter"/>
          </p:nvPr>
        </p:nvSpPr>
        <p:spPr>
          <a:xfrm>
            <a:off x="0" y="0"/>
            <a:ext cx="3076575" cy="512763"/>
          </a:xfrm>
          <a:prstGeom prst="rect">
            <a:avLst/>
          </a:prstGeom>
        </p:spPr>
        <p:txBody>
          <a:bodyPr vert="horz" lIns="91440" tIns="45720" rIns="91440" bIns="45720" rtlCol="0"/>
          <a:lstStyle>
            <a:lvl1pPr algn="l">
              <a:defRPr sz="1200"/>
            </a:lvl1pPr>
          </a:lstStyle>
          <a:p>
            <a:pPr>
              <a:defRPr/>
            </a:pPr>
            <a:endParaRPr lang="en-GB"/>
          </a:p>
        </p:txBody>
      </p:sp>
      <p:sp>
        <p:nvSpPr>
          <p:cNvPr id="3" name="Segnaposto data 2">
            <a:extLst>
              <a:ext uri="{FF2B5EF4-FFF2-40B4-BE49-F238E27FC236}">
                <a16:creationId xmlns:a16="http://schemas.microsoft.com/office/drawing/2014/main" id="{5105706A-9D76-C741-81EC-54C8E9FA42F3}"/>
              </a:ext>
            </a:extLst>
          </p:cNvPr>
          <p:cNvSpPr>
            <a:spLocks noGrp="1"/>
          </p:cNvSpPr>
          <p:nvPr>
            <p:ph type="dt" sz="quarter" idx="1"/>
          </p:nvPr>
        </p:nvSpPr>
        <p:spPr>
          <a:xfrm>
            <a:off x="4021138" y="0"/>
            <a:ext cx="3076575" cy="512763"/>
          </a:xfrm>
          <a:prstGeom prst="rect">
            <a:avLst/>
          </a:prstGeom>
        </p:spPr>
        <p:txBody>
          <a:bodyPr vert="horz" lIns="91440" tIns="45720" rIns="91440" bIns="45720" rtlCol="0"/>
          <a:lstStyle>
            <a:lvl1pPr algn="r">
              <a:defRPr sz="1200"/>
            </a:lvl1pPr>
          </a:lstStyle>
          <a:p>
            <a:pPr>
              <a:defRPr/>
            </a:pPr>
            <a:fld id="{04011C3C-5C3B-41DE-B4EA-20602AC58E5B}" type="datetimeFigureOut">
              <a:rPr lang="en-GB"/>
              <a:pPr>
                <a:defRPr/>
              </a:pPr>
              <a:t>24/09/2020</a:t>
            </a:fld>
            <a:endParaRPr lang="en-GB"/>
          </a:p>
        </p:txBody>
      </p:sp>
      <p:sp>
        <p:nvSpPr>
          <p:cNvPr id="4" name="Segnaposto piè di pagina 3">
            <a:extLst>
              <a:ext uri="{FF2B5EF4-FFF2-40B4-BE49-F238E27FC236}">
                <a16:creationId xmlns:a16="http://schemas.microsoft.com/office/drawing/2014/main" id="{AB86AB4F-3372-254E-9AB7-73CA3A8573E9}"/>
              </a:ext>
            </a:extLst>
          </p:cNvPr>
          <p:cNvSpPr>
            <a:spLocks noGrp="1"/>
          </p:cNvSpPr>
          <p:nvPr>
            <p:ph type="ftr" sz="quarter" idx="2"/>
          </p:nvPr>
        </p:nvSpPr>
        <p:spPr>
          <a:xfrm>
            <a:off x="0" y="9721850"/>
            <a:ext cx="3076575" cy="512763"/>
          </a:xfrm>
          <a:prstGeom prst="rect">
            <a:avLst/>
          </a:prstGeom>
        </p:spPr>
        <p:txBody>
          <a:bodyPr vert="horz" lIns="91440" tIns="45720" rIns="91440" bIns="45720" rtlCol="0" anchor="b"/>
          <a:lstStyle>
            <a:lvl1pPr algn="l">
              <a:defRPr sz="1200"/>
            </a:lvl1pPr>
          </a:lstStyle>
          <a:p>
            <a:pPr>
              <a:defRPr/>
            </a:pPr>
            <a:endParaRPr lang="en-GB"/>
          </a:p>
        </p:txBody>
      </p:sp>
      <p:sp>
        <p:nvSpPr>
          <p:cNvPr id="5" name="Segnaposto numero diapositiva 4">
            <a:extLst>
              <a:ext uri="{FF2B5EF4-FFF2-40B4-BE49-F238E27FC236}">
                <a16:creationId xmlns:a16="http://schemas.microsoft.com/office/drawing/2014/main" id="{B0B4151D-7E1B-704F-99A2-9325A67C8B2D}"/>
              </a:ext>
            </a:extLst>
          </p:cNvPr>
          <p:cNvSpPr>
            <a:spLocks noGrp="1"/>
          </p:cNvSpPr>
          <p:nvPr>
            <p:ph type="sldNum" sz="quarter" idx="3"/>
          </p:nvPr>
        </p:nvSpPr>
        <p:spPr>
          <a:xfrm>
            <a:off x="4021138" y="9721850"/>
            <a:ext cx="3076575" cy="512763"/>
          </a:xfrm>
          <a:prstGeom prst="rect">
            <a:avLst/>
          </a:prstGeom>
        </p:spPr>
        <p:txBody>
          <a:bodyPr vert="horz" lIns="91440" tIns="45720" rIns="91440" bIns="45720" rtlCol="0" anchor="b"/>
          <a:lstStyle>
            <a:lvl1pPr algn="r">
              <a:defRPr sz="1200"/>
            </a:lvl1pPr>
          </a:lstStyle>
          <a:p>
            <a:pPr>
              <a:defRPr/>
            </a:pPr>
            <a:fld id="{69FC5DAC-E238-47A3-9332-A75DB2916441}" type="slidenum">
              <a:rPr lang="en-GB"/>
              <a:pPr>
                <a:defRPr/>
              </a:pPr>
              <a:t>‹N›</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BDAD52A0-ABFF-0B4B-B826-E02A871EA649}"/>
              </a:ext>
            </a:extLst>
          </p:cNvPr>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eaLnBrk="1" hangingPunct="1">
              <a:defRPr sz="1300">
                <a:latin typeface="Arial" charset="0"/>
                <a:ea typeface="ＭＳ Ｐゴシック" charset="0"/>
                <a:cs typeface="ＭＳ Ｐゴシック" charset="0"/>
              </a:defRPr>
            </a:lvl1pPr>
          </a:lstStyle>
          <a:p>
            <a:pPr>
              <a:defRPr/>
            </a:pPr>
            <a:endParaRPr lang="it-IT"/>
          </a:p>
        </p:txBody>
      </p:sp>
      <p:sp>
        <p:nvSpPr>
          <p:cNvPr id="8195" name="Rectangle 3">
            <a:extLst>
              <a:ext uri="{FF2B5EF4-FFF2-40B4-BE49-F238E27FC236}">
                <a16:creationId xmlns:a16="http://schemas.microsoft.com/office/drawing/2014/main" id="{ECD5057A-621E-E940-88BA-CB355A43F33E}"/>
              </a:ext>
            </a:extLst>
          </p:cNvPr>
          <p:cNvSpPr>
            <a:spLocks noGrp="1" noChangeArrowheads="1"/>
          </p:cNvSpPr>
          <p:nvPr>
            <p:ph type="dt" idx="1"/>
          </p:nvPr>
        </p:nvSpPr>
        <p:spPr bwMode="auto">
          <a:xfrm>
            <a:off x="4021138"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eaLnBrk="1" hangingPunct="1">
              <a:defRPr sz="1300">
                <a:latin typeface="Arial" charset="0"/>
                <a:ea typeface="ＭＳ Ｐゴシック" charset="0"/>
                <a:cs typeface="ＭＳ Ｐゴシック" charset="0"/>
              </a:defRPr>
            </a:lvl1pPr>
          </a:lstStyle>
          <a:p>
            <a:pPr>
              <a:defRPr/>
            </a:pPr>
            <a:endParaRPr lang="it-IT"/>
          </a:p>
        </p:txBody>
      </p:sp>
      <p:sp>
        <p:nvSpPr>
          <p:cNvPr id="26628"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a:extLst>
              <a:ext uri="{FF2B5EF4-FFF2-40B4-BE49-F238E27FC236}">
                <a16:creationId xmlns:a16="http://schemas.microsoft.com/office/drawing/2014/main" id="{0E4FF974-7104-9F4E-93CC-3049614C57E5}"/>
              </a:ext>
            </a:extLst>
          </p:cNvPr>
          <p:cNvSpPr>
            <a:spLocks noGrp="1" noChangeArrowheads="1"/>
          </p:cNvSpPr>
          <p:nvPr>
            <p:ph type="body" sz="quarter" idx="3"/>
          </p:nvPr>
        </p:nvSpPr>
        <p:spPr bwMode="auto">
          <a:xfrm>
            <a:off x="709613" y="4860925"/>
            <a:ext cx="5680075" cy="4605338"/>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it-IT" noProof="0"/>
              <a:t>Fare clic per modificare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8198" name="Rectangle 6">
            <a:extLst>
              <a:ext uri="{FF2B5EF4-FFF2-40B4-BE49-F238E27FC236}">
                <a16:creationId xmlns:a16="http://schemas.microsoft.com/office/drawing/2014/main" id="{1B149B9B-E1DA-4F45-ABBD-61A84280BFE2}"/>
              </a:ext>
            </a:extLst>
          </p:cNvPr>
          <p:cNvSpPr>
            <a:spLocks noGrp="1" noChangeArrowheads="1"/>
          </p:cNvSpPr>
          <p:nvPr>
            <p:ph type="ftr" sz="quarter" idx="4"/>
          </p:nvPr>
        </p:nvSpPr>
        <p:spPr bwMode="auto">
          <a:xfrm>
            <a:off x="0"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eaLnBrk="1" hangingPunct="1">
              <a:defRPr sz="1300">
                <a:latin typeface="Arial" charset="0"/>
                <a:ea typeface="ＭＳ Ｐゴシック" charset="0"/>
                <a:cs typeface="ＭＳ Ｐゴシック" charset="0"/>
              </a:defRPr>
            </a:lvl1pPr>
          </a:lstStyle>
          <a:p>
            <a:pPr>
              <a:defRPr/>
            </a:pPr>
            <a:endParaRPr lang="it-IT"/>
          </a:p>
        </p:txBody>
      </p:sp>
      <p:sp>
        <p:nvSpPr>
          <p:cNvPr id="8199" name="Rectangle 7">
            <a:extLst>
              <a:ext uri="{FF2B5EF4-FFF2-40B4-BE49-F238E27FC236}">
                <a16:creationId xmlns:a16="http://schemas.microsoft.com/office/drawing/2014/main" id="{CC66BF03-12CE-A249-A66D-9D63B102F1F6}"/>
              </a:ext>
            </a:extLst>
          </p:cNvPr>
          <p:cNvSpPr>
            <a:spLocks noGrp="1" noChangeArrowheads="1"/>
          </p:cNvSpPr>
          <p:nvPr>
            <p:ph type="sldNum" sz="quarter" idx="5"/>
          </p:nvPr>
        </p:nvSpPr>
        <p:spPr bwMode="auto">
          <a:xfrm>
            <a:off x="4021138"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eaLnBrk="1" hangingPunct="1">
              <a:defRPr sz="1300"/>
            </a:lvl1pPr>
          </a:lstStyle>
          <a:p>
            <a:pPr>
              <a:defRPr/>
            </a:pPr>
            <a:fld id="{025867B2-2DF0-434A-9A8C-5A8E9DB5C705}" type="slidenum">
              <a:rPr lang="it-IT" altLang="it-IT"/>
              <a:pPr>
                <a:defRPr/>
              </a:pPr>
              <a:t>‹N›</a:t>
            </a:fld>
            <a:endParaRPr lang="it-IT" alt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08" charset="-128"/>
        <a:cs typeface="ＭＳ Ｐゴシック" pitchFamily="-108"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08"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08"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08"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08"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egnaposto immagine diapositiva 1"/>
          <p:cNvSpPr>
            <a:spLocks noGrp="1" noRot="1" noChangeAspect="1" noChangeArrowheads="1" noTextEdit="1"/>
          </p:cNvSpPr>
          <p:nvPr>
            <p:ph type="sldImg"/>
          </p:nvPr>
        </p:nvSpPr>
        <p:spPr>
          <a:ln/>
        </p:spPr>
      </p:sp>
      <p:sp>
        <p:nvSpPr>
          <p:cNvPr id="31746" name="Segnaposto not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it-IT" smtClean="0">
              <a:latin typeface="Arial" panose="020B0604020202020204" pitchFamily="34" charset="0"/>
              <a:ea typeface="ＭＳ Ｐゴシック" panose="020B0600070205080204" pitchFamily="34" charset="-128"/>
            </a:endParaRPr>
          </a:p>
        </p:txBody>
      </p:sp>
      <p:sp>
        <p:nvSpPr>
          <p:cNvPr id="31747" name="Segnaposto numero diapositiva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4D3395CB-1FA4-4CD3-9ED7-2EB05391A457}" type="slidenum">
              <a:rPr lang="it-IT" altLang="it-IT" smtClean="0"/>
              <a:pPr/>
              <a:t>8</a:t>
            </a:fld>
            <a:endParaRPr lang="it-IT" altLang="it-IT"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SWOT analysis is an extremely useful tool for understanding and reviewing the company’s position prior to making decisions about future company direction or the implementation of a new business idea. A SWOT analysis can be completed by an individual within the organization (provided they can take an overview of the current situation) but is often best completed in a team or group. The discussion itself is informative, and the quality of the output is better if perceptions are gathered from a number of people. The PEST analysis is a tool to evaluate external factors. It is often helpful to complete a PEST analysis prior to a SWOT analysis, although it may be more useful to complete a PEST analysis as part of, or after, a SWOT analysis. A SWOT analysis measures a business unit; a PEST analysis measures trends and changes in the market. </a:t>
            </a:r>
            <a:endParaRPr lang="it-IT" dirty="0" smtClean="0"/>
          </a:p>
        </p:txBody>
      </p:sp>
      <p:sp>
        <p:nvSpPr>
          <p:cNvPr id="4" name="Segnaposto numero diapositiva 3"/>
          <p:cNvSpPr>
            <a:spLocks noGrp="1"/>
          </p:cNvSpPr>
          <p:nvPr>
            <p:ph type="sldNum" sz="quarter" idx="10"/>
          </p:nvPr>
        </p:nvSpPr>
        <p:spPr/>
        <p:txBody>
          <a:bodyPr/>
          <a:lstStyle/>
          <a:p>
            <a:fld id="{81225DD7-BAB8-4303-B79D-4BCAFFD76196}" type="slidenum">
              <a:rPr lang="it-IT" smtClean="0"/>
              <a:t>21</a:t>
            </a:fld>
            <a:endParaRPr lang="it-IT"/>
          </a:p>
        </p:txBody>
      </p:sp>
    </p:spTree>
    <p:extLst>
      <p:ext uri="{BB962C8B-B14F-4D97-AF65-F5344CB8AC3E}">
        <p14:creationId xmlns:p14="http://schemas.microsoft.com/office/powerpoint/2010/main" val="37335689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Here </a:t>
            </a:r>
            <a:r>
              <a:rPr lang="it-IT" dirty="0" err="1" smtClean="0"/>
              <a:t>we</a:t>
            </a:r>
            <a:r>
              <a:rPr lang="it-IT" dirty="0" smtClean="0"/>
              <a:t> </a:t>
            </a:r>
            <a:r>
              <a:rPr lang="it-IT" dirty="0" err="1" smtClean="0"/>
              <a:t>have</a:t>
            </a:r>
            <a:r>
              <a:rPr lang="it-IT" dirty="0" smtClean="0"/>
              <a:t> an </a:t>
            </a:r>
            <a:r>
              <a:rPr lang="it-IT" dirty="0" err="1" smtClean="0"/>
              <a:t>example</a:t>
            </a:r>
            <a:r>
              <a:rPr lang="it-IT" baseline="0" dirty="0" smtClean="0"/>
              <a:t> of SWOT </a:t>
            </a:r>
            <a:r>
              <a:rPr lang="it-IT" baseline="0" dirty="0" err="1" smtClean="0"/>
              <a:t>analysis</a:t>
            </a:r>
            <a:r>
              <a:rPr lang="it-IT" baseline="0" dirty="0" smtClean="0"/>
              <a:t> </a:t>
            </a:r>
            <a:r>
              <a:rPr lang="it-IT" baseline="0" dirty="0" err="1" smtClean="0"/>
              <a:t>used</a:t>
            </a:r>
            <a:r>
              <a:rPr lang="it-IT" baseline="0" dirty="0" smtClean="0"/>
              <a:t> to </a:t>
            </a:r>
            <a:r>
              <a:rPr lang="it-IT" baseline="0" dirty="0" err="1" smtClean="0"/>
              <a:t>evaluate</a:t>
            </a:r>
            <a:r>
              <a:rPr lang="it-IT" baseline="0" dirty="0" smtClean="0"/>
              <a:t> the </a:t>
            </a:r>
            <a:r>
              <a:rPr lang="it-IT" baseline="0" dirty="0" err="1" smtClean="0"/>
              <a:t>international</a:t>
            </a:r>
            <a:r>
              <a:rPr lang="it-IT" baseline="0" dirty="0" smtClean="0"/>
              <a:t> entry in Argentina. The </a:t>
            </a:r>
            <a:r>
              <a:rPr lang="it-IT" baseline="0" dirty="0" err="1" smtClean="0"/>
              <a:t>internal</a:t>
            </a:r>
            <a:r>
              <a:rPr lang="it-IT" baseline="0" dirty="0" smtClean="0"/>
              <a:t> </a:t>
            </a:r>
            <a:r>
              <a:rPr lang="it-IT" baseline="0" dirty="0" err="1" smtClean="0"/>
              <a:t>environment</a:t>
            </a:r>
            <a:r>
              <a:rPr lang="it-IT" baseline="0" dirty="0" smtClean="0"/>
              <a:t> </a:t>
            </a:r>
            <a:r>
              <a:rPr lang="it-IT" baseline="0" dirty="0" err="1" smtClean="0"/>
              <a:t>is</a:t>
            </a:r>
            <a:r>
              <a:rPr lang="it-IT" baseline="0" dirty="0" smtClean="0"/>
              <a:t> </a:t>
            </a:r>
            <a:r>
              <a:rPr lang="it-IT" baseline="0" dirty="0" err="1" smtClean="0"/>
              <a:t>analyzed</a:t>
            </a:r>
            <a:r>
              <a:rPr lang="it-IT" baseline="0" dirty="0" smtClean="0"/>
              <a:t> by </a:t>
            </a:r>
            <a:r>
              <a:rPr lang="it-IT" baseline="0" dirty="0" err="1" smtClean="0"/>
              <a:t>focusing</a:t>
            </a:r>
            <a:r>
              <a:rPr lang="it-IT" baseline="0" dirty="0" smtClean="0"/>
              <a:t> on </a:t>
            </a:r>
            <a:r>
              <a:rPr lang="it-IT" baseline="0" dirty="0" err="1" smtClean="0"/>
              <a:t>both</a:t>
            </a:r>
            <a:r>
              <a:rPr lang="it-IT" baseline="0" dirty="0" smtClean="0"/>
              <a:t> </a:t>
            </a:r>
            <a:r>
              <a:rPr lang="it-IT" baseline="0" dirty="0" err="1" smtClean="0"/>
              <a:t>strengh</a:t>
            </a:r>
            <a:r>
              <a:rPr lang="it-IT" baseline="0" dirty="0" smtClean="0"/>
              <a:t> and </a:t>
            </a:r>
            <a:r>
              <a:rPr lang="it-IT" baseline="0" dirty="0" err="1" smtClean="0"/>
              <a:t>weakness</a:t>
            </a:r>
            <a:r>
              <a:rPr lang="it-IT" baseline="0" dirty="0" smtClean="0"/>
              <a:t> </a:t>
            </a:r>
            <a:r>
              <a:rPr lang="it-IT" baseline="0" dirty="0" err="1" smtClean="0"/>
              <a:t>points</a:t>
            </a:r>
            <a:r>
              <a:rPr lang="it-IT" baseline="0" dirty="0" smtClean="0"/>
              <a:t>. Innovative design and </a:t>
            </a:r>
            <a:r>
              <a:rPr lang="it-IT" baseline="0" dirty="0" err="1" smtClean="0"/>
              <a:t>technology</a:t>
            </a:r>
            <a:r>
              <a:rPr lang="it-IT" baseline="0" dirty="0" smtClean="0"/>
              <a:t> or high </a:t>
            </a:r>
            <a:r>
              <a:rPr lang="it-IT" baseline="0" dirty="0" err="1" smtClean="0"/>
              <a:t>productivity</a:t>
            </a:r>
            <a:r>
              <a:rPr lang="it-IT" baseline="0" dirty="0" smtClean="0"/>
              <a:t> can </a:t>
            </a:r>
            <a:r>
              <a:rPr lang="it-IT" baseline="0" dirty="0" err="1" smtClean="0"/>
              <a:t>represent</a:t>
            </a:r>
            <a:r>
              <a:rPr lang="it-IT" baseline="0" dirty="0" smtClean="0"/>
              <a:t> a </a:t>
            </a:r>
            <a:r>
              <a:rPr lang="it-IT" baseline="0" dirty="0" err="1" smtClean="0"/>
              <a:t>strenght</a:t>
            </a:r>
            <a:r>
              <a:rPr lang="it-IT" baseline="0" dirty="0" smtClean="0"/>
              <a:t> </a:t>
            </a:r>
            <a:r>
              <a:rPr lang="it-IT" baseline="0" dirty="0" err="1" smtClean="0"/>
              <a:t>point</a:t>
            </a:r>
            <a:r>
              <a:rPr lang="it-IT" baseline="0" dirty="0" smtClean="0"/>
              <a:t>, </a:t>
            </a:r>
            <a:r>
              <a:rPr lang="it-IT" baseline="0" dirty="0" err="1" smtClean="0"/>
              <a:t>while</a:t>
            </a:r>
            <a:r>
              <a:rPr lang="it-IT" baseline="0" dirty="0" smtClean="0"/>
              <a:t> high advertising </a:t>
            </a:r>
            <a:r>
              <a:rPr lang="it-IT" baseline="0" dirty="0" err="1" smtClean="0"/>
              <a:t>costs</a:t>
            </a:r>
            <a:r>
              <a:rPr lang="it-IT" baseline="0" dirty="0" smtClean="0"/>
              <a:t> can be a </a:t>
            </a:r>
            <a:r>
              <a:rPr lang="it-IT" baseline="0" dirty="0" err="1" smtClean="0"/>
              <a:t>weakeness</a:t>
            </a:r>
            <a:r>
              <a:rPr lang="it-IT" baseline="0" dirty="0" smtClean="0"/>
              <a:t> of </a:t>
            </a:r>
            <a:r>
              <a:rPr lang="it-IT" baseline="0" dirty="0" err="1" smtClean="0"/>
              <a:t>internazionalization</a:t>
            </a:r>
            <a:r>
              <a:rPr lang="it-IT" baseline="0" dirty="0" smtClean="0"/>
              <a:t> </a:t>
            </a:r>
            <a:r>
              <a:rPr lang="it-IT" baseline="0" dirty="0" err="1" smtClean="0"/>
              <a:t>project</a:t>
            </a:r>
            <a:r>
              <a:rPr lang="it-IT" baseline="0" dirty="0" smtClean="0"/>
              <a:t>.</a:t>
            </a:r>
          </a:p>
          <a:p>
            <a:endParaRPr lang="it-IT" baseline="0" dirty="0" smtClean="0"/>
          </a:p>
          <a:p>
            <a:r>
              <a:rPr lang="it-IT" baseline="0" dirty="0" smtClean="0"/>
              <a:t>With </a:t>
            </a:r>
            <a:r>
              <a:rPr lang="it-IT" baseline="0" dirty="0" err="1" smtClean="0"/>
              <a:t>regards</a:t>
            </a:r>
            <a:r>
              <a:rPr lang="it-IT" baseline="0" dirty="0" smtClean="0"/>
              <a:t> to </a:t>
            </a:r>
            <a:r>
              <a:rPr lang="it-IT" baseline="0" dirty="0" err="1" smtClean="0"/>
              <a:t>external</a:t>
            </a:r>
            <a:r>
              <a:rPr lang="it-IT" baseline="0" dirty="0" smtClean="0"/>
              <a:t> </a:t>
            </a:r>
            <a:r>
              <a:rPr lang="it-IT" baseline="0" dirty="0" err="1" smtClean="0"/>
              <a:t>environment</a:t>
            </a:r>
            <a:r>
              <a:rPr lang="it-IT" baseline="0" dirty="0" smtClean="0"/>
              <a:t>, PEST </a:t>
            </a:r>
            <a:r>
              <a:rPr lang="it-IT" baseline="0" dirty="0" err="1" smtClean="0"/>
              <a:t>analyses</a:t>
            </a:r>
            <a:r>
              <a:rPr lang="it-IT" baseline="0" dirty="0" smtClean="0"/>
              <a:t> </a:t>
            </a:r>
            <a:r>
              <a:rPr lang="it-IT" baseline="0" dirty="0" err="1" smtClean="0"/>
              <a:t>helped</a:t>
            </a:r>
            <a:r>
              <a:rPr lang="it-IT" baseline="0" dirty="0" smtClean="0"/>
              <a:t> to </a:t>
            </a:r>
            <a:r>
              <a:rPr lang="it-IT" baseline="0" dirty="0" err="1" smtClean="0"/>
              <a:t>identify</a:t>
            </a:r>
            <a:r>
              <a:rPr lang="it-IT" baseline="0" dirty="0" smtClean="0"/>
              <a:t> </a:t>
            </a:r>
            <a:r>
              <a:rPr lang="it-IT" baseline="0" dirty="0" err="1" smtClean="0"/>
              <a:t>both</a:t>
            </a:r>
            <a:r>
              <a:rPr lang="it-IT" baseline="0" dirty="0" smtClean="0"/>
              <a:t> </a:t>
            </a:r>
            <a:r>
              <a:rPr lang="it-IT" baseline="0" dirty="0" err="1" smtClean="0"/>
              <a:t>project</a:t>
            </a:r>
            <a:r>
              <a:rPr lang="it-IT" baseline="0" dirty="0" smtClean="0"/>
              <a:t> </a:t>
            </a:r>
            <a:r>
              <a:rPr lang="it-IT" baseline="0" dirty="0" err="1" smtClean="0"/>
              <a:t>opportunities</a:t>
            </a:r>
            <a:r>
              <a:rPr lang="it-IT" baseline="0" dirty="0" smtClean="0"/>
              <a:t>, </a:t>
            </a:r>
            <a:r>
              <a:rPr lang="it-IT" baseline="0" dirty="0" err="1" smtClean="0"/>
              <a:t>such</a:t>
            </a:r>
            <a:r>
              <a:rPr lang="it-IT" baseline="0" dirty="0" smtClean="0"/>
              <a:t> </a:t>
            </a:r>
            <a:r>
              <a:rPr lang="it-IT" baseline="0" dirty="0" err="1" smtClean="0"/>
              <a:t>as</a:t>
            </a:r>
            <a:r>
              <a:rPr lang="it-IT" baseline="0" dirty="0" smtClean="0"/>
              <a:t> </a:t>
            </a:r>
            <a:r>
              <a:rPr lang="it-IT" baseline="0" dirty="0" err="1" smtClean="0"/>
              <a:t>availability</a:t>
            </a:r>
            <a:r>
              <a:rPr lang="it-IT" baseline="0" dirty="0" smtClean="0"/>
              <a:t> of </a:t>
            </a:r>
            <a:r>
              <a:rPr lang="it-IT" baseline="0" dirty="0" err="1" smtClean="0"/>
              <a:t>raw</a:t>
            </a:r>
            <a:r>
              <a:rPr lang="it-IT" baseline="0" dirty="0" smtClean="0"/>
              <a:t> </a:t>
            </a:r>
            <a:r>
              <a:rPr lang="it-IT" baseline="0" dirty="0" err="1" smtClean="0"/>
              <a:t>materials</a:t>
            </a:r>
            <a:r>
              <a:rPr lang="it-IT" baseline="0" dirty="0" smtClean="0"/>
              <a:t> (</a:t>
            </a:r>
            <a:r>
              <a:rPr lang="it-IT" baseline="0" dirty="0" err="1" smtClean="0"/>
              <a:t>economic</a:t>
            </a:r>
            <a:r>
              <a:rPr lang="it-IT" baseline="0" dirty="0" smtClean="0"/>
              <a:t> </a:t>
            </a:r>
            <a:r>
              <a:rPr lang="it-IT" baseline="0" dirty="0" err="1" smtClean="0"/>
              <a:t>factor</a:t>
            </a:r>
            <a:r>
              <a:rPr lang="it-IT" baseline="0" dirty="0" smtClean="0"/>
              <a:t>) or </a:t>
            </a:r>
            <a:r>
              <a:rPr lang="it-IT" baseline="0" dirty="0" err="1" smtClean="0"/>
              <a:t>government</a:t>
            </a:r>
            <a:r>
              <a:rPr lang="it-IT" baseline="0" dirty="0" smtClean="0"/>
              <a:t> policy (</a:t>
            </a:r>
            <a:r>
              <a:rPr lang="it-IT" baseline="0" dirty="0" err="1" smtClean="0"/>
              <a:t>political</a:t>
            </a:r>
            <a:r>
              <a:rPr lang="it-IT" baseline="0" dirty="0" smtClean="0"/>
              <a:t> </a:t>
            </a:r>
            <a:r>
              <a:rPr lang="it-IT" baseline="0" dirty="0" err="1" smtClean="0"/>
              <a:t>factor</a:t>
            </a:r>
            <a:r>
              <a:rPr lang="it-IT" baseline="0" dirty="0" smtClean="0"/>
              <a:t>) and </a:t>
            </a:r>
            <a:r>
              <a:rPr lang="it-IT" baseline="0" dirty="0" err="1" smtClean="0"/>
              <a:t>Threats</a:t>
            </a:r>
            <a:r>
              <a:rPr lang="it-IT" baseline="0" dirty="0" smtClean="0"/>
              <a:t>, </a:t>
            </a:r>
            <a:r>
              <a:rPr lang="it-IT" baseline="0" dirty="0" err="1" smtClean="0"/>
              <a:t>such</a:t>
            </a:r>
            <a:r>
              <a:rPr lang="it-IT" baseline="0" dirty="0" smtClean="0"/>
              <a:t> </a:t>
            </a:r>
            <a:r>
              <a:rPr lang="it-IT" baseline="0" dirty="0" err="1" smtClean="0"/>
              <a:t>as</a:t>
            </a:r>
            <a:r>
              <a:rPr lang="it-IT" baseline="0" dirty="0" smtClean="0"/>
              <a:t> </a:t>
            </a:r>
            <a:r>
              <a:rPr lang="it-IT" baseline="0" dirty="0" err="1" smtClean="0"/>
              <a:t>political</a:t>
            </a:r>
            <a:r>
              <a:rPr lang="it-IT" baseline="0" dirty="0" smtClean="0"/>
              <a:t> </a:t>
            </a:r>
            <a:r>
              <a:rPr lang="it-IT" baseline="0" dirty="0" err="1" smtClean="0"/>
              <a:t>risk</a:t>
            </a:r>
            <a:r>
              <a:rPr lang="it-IT" baseline="0" dirty="0" smtClean="0"/>
              <a:t> for </a:t>
            </a:r>
            <a:r>
              <a:rPr lang="it-IT" baseline="0" dirty="0" err="1" smtClean="0"/>
              <a:t>instability</a:t>
            </a:r>
            <a:r>
              <a:rPr lang="it-IT" baseline="0" dirty="0" smtClean="0"/>
              <a:t> or </a:t>
            </a:r>
            <a:r>
              <a:rPr lang="it-IT" baseline="0" dirty="0" err="1" smtClean="0"/>
              <a:t>regulation</a:t>
            </a:r>
            <a:r>
              <a:rPr lang="it-IT" baseline="0" dirty="0" smtClean="0"/>
              <a:t> on </a:t>
            </a:r>
            <a:r>
              <a:rPr lang="it-IT" baseline="0" dirty="0" err="1" smtClean="0"/>
              <a:t>foreign</a:t>
            </a:r>
            <a:r>
              <a:rPr lang="it-IT" baseline="0" dirty="0" smtClean="0"/>
              <a:t> </a:t>
            </a:r>
            <a:r>
              <a:rPr lang="it-IT" baseline="0" dirty="0" err="1" smtClean="0"/>
              <a:t>currency</a:t>
            </a:r>
            <a:r>
              <a:rPr lang="it-IT" baseline="0" smtClean="0"/>
              <a:t>.</a:t>
            </a:r>
            <a:endParaRPr lang="it-IT" baseline="0" dirty="0" smtClean="0"/>
          </a:p>
        </p:txBody>
      </p:sp>
      <p:sp>
        <p:nvSpPr>
          <p:cNvPr id="4" name="Segnaposto numero diapositiva 3"/>
          <p:cNvSpPr>
            <a:spLocks noGrp="1"/>
          </p:cNvSpPr>
          <p:nvPr>
            <p:ph type="sldNum" sz="quarter" idx="10"/>
          </p:nvPr>
        </p:nvSpPr>
        <p:spPr/>
        <p:txBody>
          <a:bodyPr/>
          <a:lstStyle/>
          <a:p>
            <a:fld id="{81225DD7-BAB8-4303-B79D-4BCAFFD76196}" type="slidenum">
              <a:rPr lang="it-IT" smtClean="0"/>
              <a:t>22</a:t>
            </a:fld>
            <a:endParaRPr lang="it-IT"/>
          </a:p>
        </p:txBody>
      </p:sp>
    </p:spTree>
    <p:extLst>
      <p:ext uri="{BB962C8B-B14F-4D97-AF65-F5344CB8AC3E}">
        <p14:creationId xmlns:p14="http://schemas.microsoft.com/office/powerpoint/2010/main" val="25365613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dirty="0" smtClean="0"/>
              <a:t>For many years, it was natural to first target the domestic market and then </a:t>
            </a:r>
            <a:r>
              <a:rPr lang="en-US" dirty="0" err="1" smtClean="0"/>
              <a:t>internationalise</a:t>
            </a:r>
            <a:r>
              <a:rPr lang="en-US" dirty="0" smtClean="0"/>
              <a:t> gradually to culturally similar nearby countries. This development has earlier been explained through the Uppsala model.</a:t>
            </a:r>
            <a:r>
              <a:rPr lang="en-US" baseline="0" dirty="0" smtClean="0"/>
              <a:t> </a:t>
            </a:r>
            <a:r>
              <a:rPr lang="en-US" dirty="0" smtClean="0"/>
              <a:t>This model starts from the point that the company has no </a:t>
            </a:r>
            <a:r>
              <a:rPr lang="en-US" dirty="0" err="1" smtClean="0"/>
              <a:t>organised</a:t>
            </a:r>
            <a:r>
              <a:rPr lang="en-US" dirty="0" smtClean="0"/>
              <a:t> exports and gradually establishes new markets through agents/distributors. </a:t>
            </a:r>
          </a:p>
          <a:p>
            <a:r>
              <a:rPr lang="en-US" dirty="0" smtClean="0"/>
              <a:t>Accordingly, the decision for an enterprise to go global is influenced mainly by age and size, the learning experience of the enterprise or innovative activity.</a:t>
            </a:r>
            <a:r>
              <a:rPr lang="en-US" baseline="0" dirty="0" smtClean="0"/>
              <a:t> </a:t>
            </a:r>
            <a:r>
              <a:rPr lang="en-US" dirty="0" smtClean="0"/>
              <a:t>Firms are observed firstly to build a domestic market, before gradually starting to export to </a:t>
            </a:r>
            <a:r>
              <a:rPr lang="en-US" dirty="0" err="1" smtClean="0"/>
              <a:t>neighbouring</a:t>
            </a:r>
            <a:r>
              <a:rPr lang="en-US" dirty="0" smtClean="0"/>
              <a:t> or culturally close markets, thereby reducing risk and uncertainty. Only later do they consider engaging in markets that are culturally or geographically further away.</a:t>
            </a:r>
          </a:p>
          <a:p>
            <a:endParaRPr lang="en-US" dirty="0" smtClean="0"/>
          </a:p>
          <a:p>
            <a:r>
              <a:rPr lang="en-US" dirty="0" smtClean="0"/>
              <a:t>However, about 20 years ago, a new type of company was identified by a study developed by Rennie, showing that, due to </a:t>
            </a:r>
            <a:r>
              <a:rPr lang="en-US" dirty="0" err="1" smtClean="0"/>
              <a:t>globalisation</a:t>
            </a:r>
            <a:r>
              <a:rPr lang="en-US" dirty="0" smtClean="0"/>
              <a:t> and technological advances, many firms began to export within a couple of years of their inception. These findings, which contradicted traditional </a:t>
            </a:r>
            <a:r>
              <a:rPr lang="en-US" dirty="0" err="1" smtClean="0"/>
              <a:t>internationalisation</a:t>
            </a:r>
            <a:r>
              <a:rPr lang="en-US" dirty="0" smtClean="0"/>
              <a:t> theory, sparked further research on this topic. The available research mainly investigates the specific features of this type of enterprise, the reasons for their emergence and the main challenges they face. </a:t>
            </a:r>
          </a:p>
          <a:p>
            <a:r>
              <a:rPr lang="en-US" dirty="0" smtClean="0"/>
              <a:t>Born </a:t>
            </a:r>
            <a:r>
              <a:rPr lang="en-US" dirty="0" err="1" smtClean="0"/>
              <a:t>Globals</a:t>
            </a:r>
            <a:r>
              <a:rPr lang="en-US" dirty="0" smtClean="0"/>
              <a:t> acquire a substantial, fundamental base of international experience and knowledge that traditional multinational companies typically have taken longer to acquire. In this sense, Born </a:t>
            </a:r>
            <a:r>
              <a:rPr lang="en-US" dirty="0" err="1" smtClean="0"/>
              <a:t>Globals</a:t>
            </a:r>
            <a:r>
              <a:rPr lang="en-US" dirty="0" smtClean="0"/>
              <a:t> pose an important new challenge to traditional views on the internationalization of the firm.</a:t>
            </a:r>
            <a:endParaRPr lang="it-IT" dirty="0"/>
          </a:p>
        </p:txBody>
      </p:sp>
      <p:sp>
        <p:nvSpPr>
          <p:cNvPr id="4" name="Segnaposto numero diapositiva 3"/>
          <p:cNvSpPr>
            <a:spLocks noGrp="1"/>
          </p:cNvSpPr>
          <p:nvPr>
            <p:ph type="sldNum" sz="quarter" idx="10"/>
          </p:nvPr>
        </p:nvSpPr>
        <p:spPr/>
        <p:txBody>
          <a:bodyPr/>
          <a:lstStyle/>
          <a:p>
            <a:fld id="{E07DD865-F2C8-4164-9474-F084F1FCBC15}" type="slidenum">
              <a:rPr lang="it-IT" smtClean="0"/>
              <a:t>24</a:t>
            </a:fld>
            <a:endParaRPr lang="it-IT"/>
          </a:p>
        </p:txBody>
      </p:sp>
    </p:spTree>
    <p:extLst>
      <p:ext uri="{BB962C8B-B14F-4D97-AF65-F5344CB8AC3E}">
        <p14:creationId xmlns:p14="http://schemas.microsoft.com/office/powerpoint/2010/main" val="25687873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dirty="0" smtClean="0"/>
              <a:t>Being a relatively new concept, there is no single, generally accepted definition of born </a:t>
            </a:r>
            <a:r>
              <a:rPr lang="en-US" dirty="0" err="1" smtClean="0"/>
              <a:t>globals</a:t>
            </a:r>
            <a:r>
              <a:rPr lang="en-US" dirty="0" smtClean="0"/>
              <a:t> in the literature. Nevertheless, most existing definitions describe them as being young enterprises that rapidly achieve a high percentage of exports</a:t>
            </a:r>
          </a:p>
          <a:p>
            <a:r>
              <a:rPr lang="en-US" dirty="0" smtClean="0"/>
              <a:t>This phenomenon has been researched under different concepts, such as Born </a:t>
            </a:r>
            <a:r>
              <a:rPr lang="en-US" dirty="0" err="1" smtClean="0"/>
              <a:t>Globals</a:t>
            </a:r>
            <a:r>
              <a:rPr lang="en-US" dirty="0" smtClean="0"/>
              <a:t>, Innovative</a:t>
            </a:r>
            <a:r>
              <a:rPr lang="en-US" baseline="0" dirty="0" smtClean="0"/>
              <a:t> new ventures</a:t>
            </a:r>
            <a:r>
              <a:rPr lang="en-US" dirty="0" smtClean="0"/>
              <a:t> and global start-ups. Other keywords associated with the phenomenon are international entrepreneurship and early, rapid or accelerated </a:t>
            </a:r>
            <a:r>
              <a:rPr lang="en-US" dirty="0" err="1" smtClean="0"/>
              <a:t>internationalisatioN</a:t>
            </a:r>
            <a:r>
              <a:rPr lang="en-US" dirty="0" smtClean="0"/>
              <a:t>.</a:t>
            </a:r>
          </a:p>
          <a:p>
            <a:r>
              <a:rPr lang="en-US" dirty="0" smtClean="0"/>
              <a:t>Born Global companies were characterized according to Rennie in 1993 as follows: They exported at least 25% of their production and started exporting no later than two years after their inception, The management looked on the world as one market, Companies were relatively small with a turnover under $100 million, The main part of Born Global companies was created by active entrepreneurs and was mainly based on a technical breakthrough, They applied leading-edge technology either in manufacturing or in the way that they were doing business,</a:t>
            </a:r>
            <a:r>
              <a:rPr lang="en-US" baseline="0" dirty="0" smtClean="0"/>
              <a:t> </a:t>
            </a:r>
            <a:r>
              <a:rPr lang="en-US" dirty="0" smtClean="0"/>
              <a:t>The products that Born Global companies offered were mainly addressed to other companies.</a:t>
            </a:r>
          </a:p>
          <a:p>
            <a:endParaRPr lang="en-US" dirty="0" smtClean="0"/>
          </a:p>
          <a:p>
            <a:r>
              <a:rPr lang="en-US" dirty="0" err="1" smtClean="0"/>
              <a:t>Ingemar</a:t>
            </a:r>
            <a:r>
              <a:rPr lang="en-US" dirty="0" smtClean="0"/>
              <a:t> in</a:t>
            </a:r>
            <a:r>
              <a:rPr lang="en-US" baseline="0" dirty="0" smtClean="0"/>
              <a:t> 2006 </a:t>
            </a:r>
            <a:r>
              <a:rPr lang="en-US" dirty="0" smtClean="0"/>
              <a:t>defines a born global company as “A company that has achieved a foreign sales volume of at least 25% within three years of its inception and that seeks to derive significant competitive advantage from the use of resources and the sales of outputs in multiple countries”</a:t>
            </a:r>
            <a:endParaRPr lang="it-IT" dirty="0"/>
          </a:p>
        </p:txBody>
      </p:sp>
      <p:sp>
        <p:nvSpPr>
          <p:cNvPr id="4" name="Segnaposto numero diapositiva 3"/>
          <p:cNvSpPr>
            <a:spLocks noGrp="1"/>
          </p:cNvSpPr>
          <p:nvPr>
            <p:ph type="sldNum" sz="quarter" idx="10"/>
          </p:nvPr>
        </p:nvSpPr>
        <p:spPr/>
        <p:txBody>
          <a:bodyPr/>
          <a:lstStyle/>
          <a:p>
            <a:fld id="{E07DD865-F2C8-4164-9474-F084F1FCBC15}" type="slidenum">
              <a:rPr lang="it-IT" smtClean="0"/>
              <a:t>25</a:t>
            </a:fld>
            <a:endParaRPr lang="it-IT"/>
          </a:p>
        </p:txBody>
      </p:sp>
    </p:spTree>
    <p:extLst>
      <p:ext uri="{BB962C8B-B14F-4D97-AF65-F5344CB8AC3E}">
        <p14:creationId xmlns:p14="http://schemas.microsoft.com/office/powerpoint/2010/main" val="12307984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dirty="0" smtClean="0"/>
              <a:t>Born-global firms possess the following distinctive characteristics: </a:t>
            </a:r>
          </a:p>
          <a:p>
            <a:pPr marL="228600" indent="-228600">
              <a:buAutoNum type="arabicPeriod"/>
            </a:pPr>
            <a:r>
              <a:rPr lang="en-US" dirty="0" smtClean="0"/>
              <a:t>High activity in international markets from or near the founding.</a:t>
            </a:r>
            <a:r>
              <a:rPr lang="en-US" baseline="0" dirty="0" smtClean="0"/>
              <a:t> </a:t>
            </a:r>
            <a:r>
              <a:rPr lang="en-US" dirty="0" smtClean="0"/>
              <a:t> Born-global firms begin exporting their products or services within a couple of years after their founding and may export a quarter or more of their total production. Most of them advance through subsequent stages of internationalization, collaboration with foreign partners, or undertaking of direct foreign investment. Findings from Denmark and Australia show that, although born global firms are presumed to have the intent to internationalize from inception; internationalization is not necessarily an objective in the founding process. The decision to engage the firm into a systematic internationalization process is usually determined by the nature of the new firm; the type of technology that is being developed or the firm’s specialization within the specific industry sector, value chain, or market. Other studies from Norway and France show slightly different results, indicating that, although the specific market situation is important, the extent to which a firm is a born global rather than a “born local” or a “late global” depends on the firm’s own early decisions. Similar findings were reported in Sweden and Finland, where the founder’s vision at the time of the incorporation was found to be a key factor for a firm’s early internationalization patterns.</a:t>
            </a:r>
          </a:p>
          <a:p>
            <a:pPr marL="228600" indent="-228600">
              <a:buAutoNum type="arabicPeriod"/>
            </a:pPr>
            <a:r>
              <a:rPr lang="en-US" dirty="0" smtClean="0"/>
              <a:t>Limited financial and tangible resources. Born-global firms tend to be relatively small and have far fewer financial, human, and tangible resources as compared to large multinational enterprises that have been considered as dominant in global trade and investment.</a:t>
            </a:r>
          </a:p>
          <a:p>
            <a:pPr marL="228600" indent="-228600">
              <a:buAutoNum type="arabicPeriod"/>
            </a:pPr>
            <a:r>
              <a:rPr lang="en-US" dirty="0" smtClean="0"/>
              <a:t> 3. Present across most industries Many born-global firms are technology firms. However, recent evidence suggests that the born global phenomenon is widely spread beyond the technology sector .</a:t>
            </a:r>
            <a:r>
              <a:rPr lang="en-US" baseline="0" dirty="0" smtClean="0"/>
              <a:t> </a:t>
            </a:r>
            <a:r>
              <a:rPr lang="en-US" dirty="0" smtClean="0"/>
              <a:t>For example, in Denmark, Madsen, and </a:t>
            </a:r>
            <a:r>
              <a:rPr lang="en-US" dirty="0" err="1" smtClean="0"/>
              <a:t>Servais</a:t>
            </a:r>
            <a:r>
              <a:rPr lang="en-US" dirty="0" smtClean="0"/>
              <a:t> have found born global firms in industries such as metal fabrication, furniture, processed food, and consumer products. </a:t>
            </a:r>
          </a:p>
          <a:p>
            <a:pPr marL="228600" indent="-228600">
              <a:buAutoNum type="arabicPeriod"/>
            </a:pPr>
            <a:r>
              <a:rPr lang="en-US" dirty="0" smtClean="0"/>
              <a:t>Managers have a strong international outlook and international entrepreneurial orientation. The managers of born-global firms do not see foreign markets as a mere addition to their domestic markets. They possess a strong entrepreneurial mindset. They proactively and aggressively compete in international markets, they take risks, and innovate. Findings from the United States, the United Kingdom, Australia, Canada, Ireland, and New Zealand highlight the importance of the combined role of the creativity, knowledge, and resourcefulness of the top management team and not just of the personal qualities of a single entrepreneur. The skills of top management teams have been found important for a more dynamic form of internationalization, particularly in the knowledge-based sectors. </a:t>
            </a:r>
          </a:p>
          <a:p>
            <a:pPr marL="228600" indent="-228600">
              <a:buAutoNum type="arabicPeriod"/>
            </a:pPr>
            <a:r>
              <a:rPr lang="en-US" dirty="0" smtClean="0"/>
              <a:t>Emphasis on differentiation strategy. Born-global firms tend to adopt differentiation strategies by developing differentiated designs and highly distinctive products that target niche markets, which may be too small for the tastes of larger firms. The focus is on stimulating customer loyalty by uniquely meeting particular needs. “People and firms increasingly demand specialized and customized products, and niche markets have become an important source of opportunities for small firms”. </a:t>
            </a:r>
          </a:p>
          <a:p>
            <a:pPr marL="228600" indent="-228600">
              <a:buAutoNum type="arabicPeriod"/>
            </a:pPr>
            <a:r>
              <a:rPr lang="en-US" dirty="0" smtClean="0"/>
              <a:t>Emphasis on superior product quality. Born-global firms are often at the leading technological edge of their industry or product category. They are founded to exploit business opportunities based on the development of new products or services that are better designed and higher quality than competitors’ offerings. Typically, these firms do not operate in “commodity” markets.</a:t>
            </a:r>
          </a:p>
          <a:p>
            <a:pPr marL="228600" indent="-228600">
              <a:buAutoNum type="arabicPeriod"/>
            </a:pPr>
            <a:r>
              <a:rPr lang="en-US" dirty="0" smtClean="0"/>
              <a:t>Leveraging advanced information and communications technology.</a:t>
            </a:r>
            <a:r>
              <a:rPr lang="en-US" baseline="0" dirty="0" smtClean="0"/>
              <a:t> </a:t>
            </a:r>
            <a:r>
              <a:rPr lang="en-US" dirty="0" smtClean="0"/>
              <a:t>Many born-global firms leverage ICT to segment customers into narrow global-market niches and skillfully serve highly specialized buyer needs. ICT allows them to process information efficiently and communicate with partners and customers worldwide at practically zero cost.</a:t>
            </a:r>
          </a:p>
          <a:p>
            <a:pPr marL="228600" indent="-228600">
              <a:buAutoNum type="arabicPeriod"/>
            </a:pPr>
            <a:r>
              <a:rPr lang="en-US" dirty="0" smtClean="0"/>
              <a:t>Using external, independent intermediaries for distribution in foreign markets. Most born-global firms expand internationally through exports by engaging in direct international sales or leveraging the resources of independent intermediaries located abroad. Many of them rely on external facilitators to organize international shipments. Exporting and leveraging independent intermediaries enables flexible international operations including the ability to enter or withdraw from foreign markets relatively quickly and easily. More experienced born-global firms appear to adopt additional strategies, such as joint ventures and foreign direct investment.</a:t>
            </a:r>
            <a:endParaRPr lang="it-IT" dirty="0"/>
          </a:p>
        </p:txBody>
      </p:sp>
      <p:sp>
        <p:nvSpPr>
          <p:cNvPr id="4" name="Segnaposto numero diapositiva 3"/>
          <p:cNvSpPr>
            <a:spLocks noGrp="1"/>
          </p:cNvSpPr>
          <p:nvPr>
            <p:ph type="sldNum" sz="quarter" idx="10"/>
          </p:nvPr>
        </p:nvSpPr>
        <p:spPr/>
        <p:txBody>
          <a:bodyPr/>
          <a:lstStyle/>
          <a:p>
            <a:fld id="{E07DD865-F2C8-4164-9474-F084F1FCBC15}" type="slidenum">
              <a:rPr lang="it-IT" smtClean="0"/>
              <a:t>26</a:t>
            </a:fld>
            <a:endParaRPr lang="it-IT"/>
          </a:p>
        </p:txBody>
      </p:sp>
    </p:spTree>
    <p:extLst>
      <p:ext uri="{BB962C8B-B14F-4D97-AF65-F5344CB8AC3E}">
        <p14:creationId xmlns:p14="http://schemas.microsoft.com/office/powerpoint/2010/main" val="18742416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The</a:t>
            </a:r>
            <a:r>
              <a:rPr lang="it-IT" baseline="0" dirty="0" smtClean="0"/>
              <a:t> </a:t>
            </a:r>
            <a:r>
              <a:rPr lang="it-IT" baseline="0" dirty="0" err="1" smtClean="0"/>
              <a:t>globalization</a:t>
            </a:r>
            <a:r>
              <a:rPr lang="it-IT" baseline="0" dirty="0" smtClean="0"/>
              <a:t> trends </a:t>
            </a:r>
            <a:r>
              <a:rPr lang="it-IT" baseline="0" dirty="0" err="1" smtClean="0"/>
              <a:t>including</a:t>
            </a:r>
            <a:r>
              <a:rPr lang="it-IT" baseline="0" dirty="0" smtClean="0"/>
              <a:t> </a:t>
            </a:r>
            <a:r>
              <a:rPr lang="it-IT" baseline="0" dirty="0" err="1" smtClean="0"/>
              <a:t>development</a:t>
            </a:r>
            <a:r>
              <a:rPr lang="it-IT" baseline="0" dirty="0" smtClean="0"/>
              <a:t> in </a:t>
            </a:r>
            <a:r>
              <a:rPr lang="it-IT" baseline="0" dirty="0" err="1" smtClean="0"/>
              <a:t>communication</a:t>
            </a:r>
            <a:r>
              <a:rPr lang="it-IT" baseline="0" dirty="0" smtClean="0"/>
              <a:t> </a:t>
            </a:r>
            <a:r>
              <a:rPr lang="it-IT" baseline="0" dirty="0" err="1" smtClean="0"/>
              <a:t>technology</a:t>
            </a:r>
            <a:r>
              <a:rPr lang="it-IT" baseline="0" dirty="0" smtClean="0"/>
              <a:t> and </a:t>
            </a:r>
            <a:r>
              <a:rPr lang="it-IT" baseline="0" dirty="0" err="1" smtClean="0"/>
              <a:t>trasnportation</a:t>
            </a:r>
            <a:r>
              <a:rPr lang="it-IT" baseline="0" dirty="0" smtClean="0"/>
              <a:t> </a:t>
            </a:r>
            <a:r>
              <a:rPr lang="it-IT" baseline="0" dirty="0" err="1" smtClean="0"/>
              <a:t>globalization</a:t>
            </a:r>
            <a:r>
              <a:rPr lang="it-IT" baseline="0" dirty="0" smtClean="0"/>
              <a:t> of marketing </a:t>
            </a:r>
            <a:r>
              <a:rPr lang="it-IT" baseline="0" dirty="0" err="1" smtClean="0"/>
              <a:t>demand</a:t>
            </a:r>
            <a:r>
              <a:rPr lang="it-IT" baseline="0" dirty="0" smtClean="0"/>
              <a:t> and marketing </a:t>
            </a:r>
            <a:r>
              <a:rPr lang="it-IT" baseline="0" dirty="0" err="1" smtClean="0"/>
              <a:t>strategy</a:t>
            </a:r>
            <a:r>
              <a:rPr lang="it-IT" baseline="0" dirty="0" smtClean="0"/>
              <a:t>, and </a:t>
            </a:r>
            <a:r>
              <a:rPr lang="it-IT" baseline="0" dirty="0" err="1" smtClean="0"/>
              <a:t>decreasing</a:t>
            </a:r>
            <a:r>
              <a:rPr lang="it-IT" baseline="0" dirty="0" smtClean="0"/>
              <a:t> </a:t>
            </a:r>
            <a:r>
              <a:rPr lang="it-IT" baseline="0" dirty="0" err="1" smtClean="0"/>
              <a:t>trade</a:t>
            </a:r>
            <a:r>
              <a:rPr lang="it-IT" baseline="0" dirty="0" smtClean="0"/>
              <a:t> </a:t>
            </a:r>
            <a:r>
              <a:rPr lang="it-IT" baseline="0" dirty="0" err="1" smtClean="0"/>
              <a:t>barriers</a:t>
            </a:r>
            <a:r>
              <a:rPr lang="it-IT" baseline="0" dirty="0" smtClean="0"/>
              <a:t> </a:t>
            </a:r>
            <a:r>
              <a:rPr lang="it-IT" baseline="0" dirty="0" err="1" smtClean="0"/>
              <a:t>make</a:t>
            </a:r>
            <a:r>
              <a:rPr lang="it-IT" baseline="0" dirty="0" smtClean="0"/>
              <a:t> </a:t>
            </a:r>
            <a:r>
              <a:rPr lang="it-IT" baseline="0" dirty="0" err="1" smtClean="0"/>
              <a:t>it</a:t>
            </a:r>
            <a:r>
              <a:rPr lang="it-IT" baseline="0" dirty="0" smtClean="0"/>
              <a:t> </a:t>
            </a:r>
            <a:r>
              <a:rPr lang="it-IT" baseline="0" dirty="0" err="1" smtClean="0"/>
              <a:t>easier</a:t>
            </a:r>
            <a:r>
              <a:rPr lang="it-IT" baseline="0" dirty="0" smtClean="0"/>
              <a:t> to </a:t>
            </a:r>
            <a:r>
              <a:rPr lang="it-IT" baseline="0" dirty="0" err="1" smtClean="0"/>
              <a:t>pursue</a:t>
            </a:r>
            <a:r>
              <a:rPr lang="it-IT" baseline="0" dirty="0" smtClean="0"/>
              <a:t> an </a:t>
            </a:r>
            <a:r>
              <a:rPr lang="it-IT" baseline="0" dirty="0" err="1" smtClean="0"/>
              <a:t>international</a:t>
            </a:r>
            <a:r>
              <a:rPr lang="it-IT" baseline="0" dirty="0" smtClean="0"/>
              <a:t> </a:t>
            </a:r>
            <a:r>
              <a:rPr lang="it-IT" baseline="0" dirty="0" err="1" smtClean="0"/>
              <a:t>strategy</a:t>
            </a:r>
            <a:r>
              <a:rPr lang="it-IT" baseline="0" dirty="0" smtClean="0"/>
              <a:t>. </a:t>
            </a:r>
            <a:r>
              <a:rPr lang="it-IT" baseline="0" dirty="0" err="1" smtClean="0"/>
              <a:t>These</a:t>
            </a:r>
            <a:r>
              <a:rPr lang="it-IT" baseline="0" dirty="0" smtClean="0"/>
              <a:t> </a:t>
            </a:r>
            <a:r>
              <a:rPr lang="it-IT" baseline="0" dirty="0" err="1" smtClean="0"/>
              <a:t>factors</a:t>
            </a:r>
            <a:r>
              <a:rPr lang="it-IT" baseline="0" dirty="0" smtClean="0"/>
              <a:t> facilitate the </a:t>
            </a:r>
            <a:r>
              <a:rPr lang="it-IT" baseline="0" dirty="0" err="1" smtClean="0"/>
              <a:t>emergence</a:t>
            </a:r>
            <a:r>
              <a:rPr lang="it-IT" baseline="0" dirty="0" smtClean="0"/>
              <a:t> of </a:t>
            </a:r>
            <a:r>
              <a:rPr lang="it-IT" baseline="0" dirty="0" err="1" smtClean="0"/>
              <a:t>Born</a:t>
            </a:r>
            <a:r>
              <a:rPr lang="it-IT" baseline="0" dirty="0" smtClean="0"/>
              <a:t> </a:t>
            </a:r>
            <a:r>
              <a:rPr lang="it-IT" baseline="0" dirty="0" err="1" smtClean="0"/>
              <a:t>globals</a:t>
            </a:r>
            <a:r>
              <a:rPr lang="it-IT" baseline="0" dirty="0" smtClean="0"/>
              <a:t> </a:t>
            </a:r>
            <a:r>
              <a:rPr lang="it-IT" baseline="0" dirty="0" err="1" smtClean="0"/>
              <a:t>but</a:t>
            </a:r>
            <a:r>
              <a:rPr lang="it-IT" baseline="0" dirty="0" smtClean="0"/>
              <a:t> </a:t>
            </a:r>
            <a:r>
              <a:rPr lang="it-IT" baseline="0" dirty="0" err="1" smtClean="0"/>
              <a:t>they</a:t>
            </a:r>
            <a:r>
              <a:rPr lang="it-IT" baseline="0" dirty="0" smtClean="0"/>
              <a:t> alone </a:t>
            </a:r>
            <a:r>
              <a:rPr lang="it-IT" baseline="0" dirty="0" err="1" smtClean="0"/>
              <a:t>cannot</a:t>
            </a:r>
            <a:r>
              <a:rPr lang="it-IT" baseline="0" dirty="0" smtClean="0"/>
              <a:t> </a:t>
            </a:r>
            <a:r>
              <a:rPr lang="it-IT" baseline="0" dirty="0" err="1" smtClean="0"/>
              <a:t>explain</a:t>
            </a:r>
            <a:r>
              <a:rPr lang="it-IT" baseline="0" dirty="0" smtClean="0"/>
              <a:t> the </a:t>
            </a:r>
            <a:r>
              <a:rPr lang="it-IT" baseline="0" dirty="0" err="1" smtClean="0"/>
              <a:t>phenomenon</a:t>
            </a:r>
            <a:r>
              <a:rPr lang="it-IT" baseline="0" dirty="0" smtClean="0"/>
              <a:t>. Culture, </a:t>
            </a:r>
            <a:r>
              <a:rPr lang="it-IT" baseline="0" dirty="0" err="1" smtClean="0"/>
              <a:t>language</a:t>
            </a:r>
            <a:r>
              <a:rPr lang="it-IT" baseline="0" dirty="0" smtClean="0"/>
              <a:t> and market </a:t>
            </a:r>
            <a:r>
              <a:rPr lang="it-IT" baseline="0" dirty="0" err="1" smtClean="0"/>
              <a:t>channels</a:t>
            </a:r>
            <a:r>
              <a:rPr lang="it-IT" baseline="0" dirty="0" smtClean="0"/>
              <a:t> </a:t>
            </a:r>
            <a:r>
              <a:rPr lang="it-IT" baseline="0" dirty="0" err="1" smtClean="0"/>
              <a:t>differs</a:t>
            </a:r>
            <a:r>
              <a:rPr lang="it-IT" baseline="0" dirty="0" smtClean="0"/>
              <a:t> </a:t>
            </a:r>
            <a:r>
              <a:rPr lang="it-IT" baseline="0" dirty="0" err="1" smtClean="0"/>
              <a:t>between</a:t>
            </a:r>
            <a:r>
              <a:rPr lang="it-IT" baseline="0" dirty="0" smtClean="0"/>
              <a:t> </a:t>
            </a:r>
            <a:r>
              <a:rPr lang="it-IT" baseline="0" dirty="0" err="1" smtClean="0"/>
              <a:t>countries</a:t>
            </a:r>
            <a:r>
              <a:rPr lang="it-IT" baseline="0" dirty="0" smtClean="0"/>
              <a:t> and </a:t>
            </a:r>
            <a:r>
              <a:rPr lang="it-IT" baseline="0" dirty="0" err="1" smtClean="0"/>
              <a:t>regions</a:t>
            </a:r>
            <a:r>
              <a:rPr lang="it-IT" baseline="0" dirty="0" smtClean="0"/>
              <a:t> and </a:t>
            </a:r>
            <a:r>
              <a:rPr lang="it-IT" baseline="0" dirty="0" err="1" smtClean="0"/>
              <a:t>many</a:t>
            </a:r>
            <a:r>
              <a:rPr lang="it-IT" baseline="0" dirty="0" smtClean="0"/>
              <a:t> companies </a:t>
            </a:r>
            <a:r>
              <a:rPr lang="it-IT" baseline="0" dirty="0" err="1" smtClean="0"/>
              <a:t>still</a:t>
            </a:r>
            <a:r>
              <a:rPr lang="it-IT" baseline="0" dirty="0" smtClean="0"/>
              <a:t> focus on the home market. The </a:t>
            </a:r>
            <a:r>
              <a:rPr lang="it-IT" baseline="0" dirty="0" err="1" smtClean="0"/>
              <a:t>globalization</a:t>
            </a:r>
            <a:r>
              <a:rPr lang="it-IT" baseline="0" dirty="0" smtClean="0"/>
              <a:t> trends </a:t>
            </a:r>
            <a:r>
              <a:rPr lang="it-IT" baseline="0" dirty="0" err="1" smtClean="0"/>
              <a:t>provide</a:t>
            </a:r>
            <a:r>
              <a:rPr lang="it-IT" baseline="0" dirty="0" smtClean="0"/>
              <a:t> </a:t>
            </a:r>
            <a:r>
              <a:rPr lang="it-IT" baseline="0" dirty="0" err="1" smtClean="0"/>
              <a:t>grater</a:t>
            </a:r>
            <a:r>
              <a:rPr lang="it-IT" baseline="0" dirty="0" smtClean="0"/>
              <a:t> </a:t>
            </a:r>
            <a:r>
              <a:rPr lang="it-IT" baseline="0" dirty="0" err="1" smtClean="0"/>
              <a:t>opportunities</a:t>
            </a:r>
            <a:r>
              <a:rPr lang="it-IT" baseline="0" dirty="0" smtClean="0"/>
              <a:t> for single </a:t>
            </a:r>
            <a:r>
              <a:rPr lang="it-IT" baseline="0" dirty="0" err="1" smtClean="0"/>
              <a:t>firms</a:t>
            </a:r>
            <a:r>
              <a:rPr lang="it-IT" baseline="0" dirty="0" smtClean="0"/>
              <a:t>, </a:t>
            </a:r>
            <a:r>
              <a:rPr lang="it-IT" baseline="0" dirty="0" err="1" smtClean="0"/>
              <a:t>but</a:t>
            </a:r>
            <a:r>
              <a:rPr lang="it-IT" baseline="0" dirty="0" smtClean="0"/>
              <a:t> </a:t>
            </a:r>
            <a:r>
              <a:rPr lang="it-IT" baseline="0" dirty="0" err="1" smtClean="0"/>
              <a:t>this</a:t>
            </a:r>
            <a:r>
              <a:rPr lang="it-IT" baseline="0" dirty="0" smtClean="0"/>
              <a:t> </a:t>
            </a:r>
            <a:r>
              <a:rPr lang="it-IT" baseline="0" dirty="0" err="1" smtClean="0"/>
              <a:t>is</a:t>
            </a:r>
            <a:r>
              <a:rPr lang="it-IT" baseline="0" dirty="0" smtClean="0"/>
              <a:t> </a:t>
            </a:r>
            <a:r>
              <a:rPr lang="it-IT" baseline="0" dirty="0" err="1" smtClean="0"/>
              <a:t>not</a:t>
            </a:r>
            <a:r>
              <a:rPr lang="it-IT" baseline="0" dirty="0" smtClean="0"/>
              <a:t> </a:t>
            </a:r>
            <a:r>
              <a:rPr lang="it-IT" baseline="0" dirty="0" err="1" smtClean="0"/>
              <a:t>enough</a:t>
            </a:r>
            <a:r>
              <a:rPr lang="it-IT" baseline="0" dirty="0" smtClean="0"/>
              <a:t> to create a </a:t>
            </a:r>
            <a:r>
              <a:rPr lang="it-IT" baseline="0" dirty="0" err="1" smtClean="0"/>
              <a:t>successful</a:t>
            </a:r>
            <a:r>
              <a:rPr lang="it-IT" baseline="0" dirty="0" smtClean="0"/>
              <a:t> </a:t>
            </a:r>
            <a:r>
              <a:rPr lang="it-IT" baseline="0" dirty="0" err="1" smtClean="0"/>
              <a:t>international</a:t>
            </a:r>
            <a:r>
              <a:rPr lang="it-IT" baseline="0" dirty="0" smtClean="0"/>
              <a:t> venture. For </a:t>
            </a:r>
            <a:r>
              <a:rPr lang="it-IT" baseline="0" dirty="0" err="1" smtClean="0"/>
              <a:t>that</a:t>
            </a:r>
            <a:r>
              <a:rPr lang="it-IT" baseline="0" dirty="0" smtClean="0"/>
              <a:t> </a:t>
            </a:r>
            <a:r>
              <a:rPr lang="it-IT" baseline="0" dirty="0" err="1" smtClean="0"/>
              <a:t>we</a:t>
            </a:r>
            <a:r>
              <a:rPr lang="it-IT" baseline="0" dirty="0" smtClean="0"/>
              <a:t> </a:t>
            </a:r>
            <a:r>
              <a:rPr lang="it-IT" baseline="0" dirty="0" err="1" smtClean="0"/>
              <a:t>need</a:t>
            </a:r>
            <a:r>
              <a:rPr lang="it-IT" baseline="0" dirty="0" smtClean="0"/>
              <a:t> </a:t>
            </a:r>
            <a:r>
              <a:rPr lang="it-IT" baseline="0" dirty="0" err="1" smtClean="0"/>
              <a:t>individuals</a:t>
            </a:r>
            <a:r>
              <a:rPr lang="it-IT" baseline="0" dirty="0" smtClean="0"/>
              <a:t> and </a:t>
            </a:r>
            <a:r>
              <a:rPr lang="it-IT" baseline="0" dirty="0" err="1" smtClean="0"/>
              <a:t>firms</a:t>
            </a:r>
            <a:r>
              <a:rPr lang="it-IT" baseline="0" dirty="0" smtClean="0"/>
              <a:t> full of </a:t>
            </a:r>
            <a:r>
              <a:rPr lang="it-IT" baseline="0" dirty="0" err="1" smtClean="0"/>
              <a:t>resources</a:t>
            </a:r>
            <a:r>
              <a:rPr lang="it-IT" baseline="0" dirty="0" smtClean="0"/>
              <a:t> </a:t>
            </a:r>
            <a:r>
              <a:rPr lang="it-IT" baseline="0" dirty="0" err="1" smtClean="0"/>
              <a:t>that</a:t>
            </a:r>
            <a:r>
              <a:rPr lang="it-IT" baseline="0" dirty="0" smtClean="0"/>
              <a:t> </a:t>
            </a:r>
            <a:r>
              <a:rPr lang="it-IT" baseline="0" dirty="0" err="1" smtClean="0"/>
              <a:t>choose</a:t>
            </a:r>
            <a:r>
              <a:rPr lang="it-IT" baseline="0" dirty="0" smtClean="0"/>
              <a:t> to </a:t>
            </a:r>
            <a:r>
              <a:rPr lang="it-IT" baseline="0" dirty="0" err="1" smtClean="0"/>
              <a:t>recognise</a:t>
            </a:r>
            <a:r>
              <a:rPr lang="it-IT" baseline="0" dirty="0" smtClean="0"/>
              <a:t> the </a:t>
            </a:r>
            <a:r>
              <a:rPr lang="it-IT" baseline="0" dirty="0" err="1" smtClean="0"/>
              <a:t>opportunity</a:t>
            </a:r>
            <a:r>
              <a:rPr lang="it-IT" baseline="0" dirty="0" smtClean="0"/>
              <a:t> </a:t>
            </a:r>
            <a:r>
              <a:rPr lang="it-IT" baseline="0" dirty="0" err="1" smtClean="0"/>
              <a:t>offered</a:t>
            </a:r>
            <a:r>
              <a:rPr lang="it-IT" baseline="0" dirty="0" smtClean="0"/>
              <a:t> by </a:t>
            </a:r>
            <a:r>
              <a:rPr lang="it-IT" baseline="0" dirty="0" err="1" smtClean="0"/>
              <a:t>globalization</a:t>
            </a:r>
            <a:r>
              <a:rPr lang="it-IT" baseline="0" dirty="0" smtClean="0"/>
              <a:t>.</a:t>
            </a:r>
          </a:p>
          <a:p>
            <a:endParaRPr lang="it-IT" baseline="0" dirty="0" smtClean="0"/>
          </a:p>
          <a:p>
            <a:r>
              <a:rPr lang="it-IT" baseline="0" dirty="0" smtClean="0"/>
              <a:t>The </a:t>
            </a:r>
            <a:r>
              <a:rPr lang="it-IT" baseline="0" dirty="0" err="1" smtClean="0"/>
              <a:t>entrepreneur</a:t>
            </a:r>
            <a:r>
              <a:rPr lang="it-IT" baseline="0" dirty="0" smtClean="0"/>
              <a:t> cover a </a:t>
            </a:r>
            <a:r>
              <a:rPr lang="it-IT" baseline="0" dirty="0" err="1" smtClean="0"/>
              <a:t>relevant</a:t>
            </a:r>
            <a:r>
              <a:rPr lang="it-IT" baseline="0" dirty="0" smtClean="0"/>
              <a:t> </a:t>
            </a:r>
            <a:r>
              <a:rPr lang="it-IT" baseline="0" dirty="0" err="1" smtClean="0"/>
              <a:t>role</a:t>
            </a:r>
            <a:r>
              <a:rPr lang="it-IT" baseline="0" dirty="0" smtClean="0"/>
              <a:t> </a:t>
            </a:r>
            <a:r>
              <a:rPr lang="it-IT" baseline="0" dirty="0" err="1" smtClean="0"/>
              <a:t>into</a:t>
            </a:r>
            <a:r>
              <a:rPr lang="it-IT" baseline="0" dirty="0" smtClean="0"/>
              <a:t> </a:t>
            </a:r>
            <a:r>
              <a:rPr lang="it-IT" baseline="0" dirty="0" err="1" smtClean="0"/>
              <a:t>born</a:t>
            </a:r>
            <a:r>
              <a:rPr lang="it-IT" baseline="0" dirty="0" smtClean="0"/>
              <a:t> global </a:t>
            </a:r>
            <a:r>
              <a:rPr lang="it-IT" baseline="0" dirty="0" err="1" smtClean="0"/>
              <a:t>development</a:t>
            </a:r>
            <a:r>
              <a:rPr lang="it-IT" baseline="0" dirty="0" smtClean="0"/>
              <a:t>. </a:t>
            </a:r>
            <a:r>
              <a:rPr lang="it-IT" baseline="0" dirty="0" err="1" smtClean="0"/>
              <a:t>Indeed</a:t>
            </a:r>
            <a:r>
              <a:rPr lang="it-IT" baseline="0" dirty="0" smtClean="0"/>
              <a:t> , the </a:t>
            </a:r>
            <a:r>
              <a:rPr lang="it-IT" baseline="0" dirty="0" err="1" smtClean="0"/>
              <a:t>analysis</a:t>
            </a:r>
            <a:r>
              <a:rPr lang="it-IT" baseline="0" dirty="0" smtClean="0"/>
              <a:t> on an </a:t>
            </a:r>
            <a:r>
              <a:rPr lang="it-IT" baseline="0" dirty="0" err="1" smtClean="0"/>
              <a:t>individual</a:t>
            </a:r>
            <a:r>
              <a:rPr lang="it-IT" baseline="0" dirty="0" smtClean="0"/>
              <a:t> </a:t>
            </a:r>
            <a:r>
              <a:rPr lang="it-IT" baseline="0" dirty="0" err="1" smtClean="0"/>
              <a:t>level</a:t>
            </a:r>
            <a:r>
              <a:rPr lang="it-IT" baseline="0" dirty="0" smtClean="0"/>
              <a:t> </a:t>
            </a:r>
            <a:r>
              <a:rPr lang="it-IT" baseline="0" dirty="0" err="1" smtClean="0"/>
              <a:t>is</a:t>
            </a:r>
            <a:r>
              <a:rPr lang="it-IT" baseline="0" dirty="0" smtClean="0"/>
              <a:t> </a:t>
            </a:r>
            <a:r>
              <a:rPr lang="it-IT" baseline="0" dirty="0" err="1" smtClean="0"/>
              <a:t>important</a:t>
            </a:r>
            <a:r>
              <a:rPr lang="it-IT" baseline="0" dirty="0" smtClean="0"/>
              <a:t> for an </a:t>
            </a:r>
            <a:r>
              <a:rPr lang="it-IT" baseline="0" dirty="0" err="1" smtClean="0"/>
              <a:t>understanding</a:t>
            </a:r>
            <a:r>
              <a:rPr lang="it-IT" baseline="0" dirty="0" smtClean="0"/>
              <a:t> of </a:t>
            </a:r>
            <a:r>
              <a:rPr lang="it-IT" baseline="0" dirty="0" err="1" smtClean="0"/>
              <a:t>firms</a:t>
            </a:r>
            <a:r>
              <a:rPr lang="it-IT" baseline="0" dirty="0" smtClean="0"/>
              <a:t>’ </a:t>
            </a:r>
            <a:r>
              <a:rPr lang="it-IT" baseline="0" dirty="0" err="1" smtClean="0"/>
              <a:t>international</a:t>
            </a:r>
            <a:r>
              <a:rPr lang="it-IT" baseline="0" dirty="0" smtClean="0"/>
              <a:t> </a:t>
            </a:r>
            <a:r>
              <a:rPr lang="it-IT" baseline="0" dirty="0" err="1" smtClean="0"/>
              <a:t>behaviour</a:t>
            </a:r>
            <a:r>
              <a:rPr lang="it-IT" baseline="0" dirty="0" smtClean="0"/>
              <a:t> </a:t>
            </a:r>
            <a:r>
              <a:rPr lang="it-IT" baseline="0" dirty="0" err="1" smtClean="0"/>
              <a:t>highlights</a:t>
            </a:r>
            <a:r>
              <a:rPr lang="it-IT" baseline="0" dirty="0" smtClean="0"/>
              <a:t> </a:t>
            </a:r>
            <a:r>
              <a:rPr lang="it-IT" baseline="0" dirty="0" err="1" smtClean="0"/>
              <a:t>that</a:t>
            </a:r>
            <a:r>
              <a:rPr lang="it-IT" baseline="0" dirty="0" smtClean="0"/>
              <a:t> global </a:t>
            </a:r>
            <a:r>
              <a:rPr lang="it-IT" baseline="0" dirty="0" err="1" smtClean="0"/>
              <a:t>vision</a:t>
            </a:r>
            <a:r>
              <a:rPr lang="it-IT" baseline="0" dirty="0" smtClean="0"/>
              <a:t> </a:t>
            </a:r>
            <a:r>
              <a:rPr lang="it-IT" baseline="0" dirty="0" err="1" smtClean="0"/>
              <a:t>is</a:t>
            </a:r>
            <a:r>
              <a:rPr lang="it-IT" baseline="0" dirty="0" smtClean="0"/>
              <a:t> </a:t>
            </a:r>
            <a:r>
              <a:rPr lang="it-IT" baseline="0" dirty="0" err="1" smtClean="0"/>
              <a:t>probably</a:t>
            </a:r>
            <a:r>
              <a:rPr lang="it-IT" baseline="0" dirty="0" smtClean="0"/>
              <a:t> the </a:t>
            </a:r>
            <a:r>
              <a:rPr lang="it-IT" baseline="0" dirty="0" err="1" smtClean="0"/>
              <a:t>most</a:t>
            </a:r>
            <a:r>
              <a:rPr lang="it-IT" baseline="0" dirty="0" smtClean="0"/>
              <a:t> </a:t>
            </a:r>
            <a:r>
              <a:rPr lang="it-IT" baseline="0" dirty="0" err="1" smtClean="0"/>
              <a:t>important</a:t>
            </a:r>
            <a:r>
              <a:rPr lang="it-IT" baseline="0" dirty="0" smtClean="0"/>
              <a:t> </a:t>
            </a:r>
            <a:r>
              <a:rPr lang="it-IT" baseline="0" dirty="0" err="1" smtClean="0"/>
              <a:t>characteristic</a:t>
            </a:r>
            <a:r>
              <a:rPr lang="it-IT" baseline="0" dirty="0" smtClean="0"/>
              <a:t> of </a:t>
            </a:r>
            <a:r>
              <a:rPr lang="it-IT" baseline="0" dirty="0" err="1" smtClean="0"/>
              <a:t>Born</a:t>
            </a:r>
            <a:r>
              <a:rPr lang="it-IT" baseline="0" dirty="0" smtClean="0"/>
              <a:t> global </a:t>
            </a:r>
            <a:r>
              <a:rPr lang="it-IT" baseline="0" dirty="0" err="1" smtClean="0"/>
              <a:t>entrepreneurs</a:t>
            </a:r>
            <a:r>
              <a:rPr lang="it-IT" baseline="0" dirty="0" smtClean="0"/>
              <a:t>. </a:t>
            </a:r>
            <a:r>
              <a:rPr lang="it-IT" baseline="0" dirty="0" err="1" smtClean="0"/>
              <a:t>This</a:t>
            </a:r>
            <a:r>
              <a:rPr lang="it-IT" baseline="0" dirty="0" smtClean="0"/>
              <a:t> </a:t>
            </a:r>
            <a:r>
              <a:rPr lang="it-IT" baseline="0" dirty="0" err="1" smtClean="0"/>
              <a:t>is</a:t>
            </a:r>
            <a:r>
              <a:rPr lang="it-IT" baseline="0" dirty="0" smtClean="0"/>
              <a:t> </a:t>
            </a:r>
            <a:r>
              <a:rPr lang="it-IT" baseline="0" dirty="0" err="1" smtClean="0"/>
              <a:t>connected</a:t>
            </a:r>
            <a:r>
              <a:rPr lang="it-IT" baseline="0" dirty="0" smtClean="0"/>
              <a:t> with the </a:t>
            </a:r>
            <a:r>
              <a:rPr lang="it-IT" baseline="0" dirty="0" err="1" smtClean="0"/>
              <a:t>entrepreneurs</a:t>
            </a:r>
            <a:r>
              <a:rPr lang="it-IT" baseline="0" dirty="0" smtClean="0"/>
              <a:t>’ </a:t>
            </a:r>
            <a:r>
              <a:rPr lang="it-IT" baseline="0" dirty="0" err="1" smtClean="0"/>
              <a:t>level</a:t>
            </a:r>
            <a:r>
              <a:rPr lang="it-IT" baseline="0" dirty="0" smtClean="0"/>
              <a:t> of </a:t>
            </a:r>
            <a:r>
              <a:rPr lang="it-IT" baseline="0" dirty="0" err="1" smtClean="0"/>
              <a:t>ambition</a:t>
            </a:r>
            <a:r>
              <a:rPr lang="it-IT" baseline="0" dirty="0" smtClean="0"/>
              <a:t> and general </a:t>
            </a:r>
            <a:r>
              <a:rPr lang="it-IT" baseline="0" dirty="0" err="1" smtClean="0"/>
              <a:t>motivation</a:t>
            </a:r>
            <a:r>
              <a:rPr lang="it-IT" baseline="0" dirty="0" smtClean="0"/>
              <a:t>.  </a:t>
            </a:r>
            <a:r>
              <a:rPr lang="it-IT" baseline="0" dirty="0" err="1" smtClean="0"/>
              <a:t>Another</a:t>
            </a:r>
            <a:r>
              <a:rPr lang="it-IT" baseline="0" dirty="0" smtClean="0"/>
              <a:t> </a:t>
            </a:r>
            <a:r>
              <a:rPr lang="it-IT" baseline="0" dirty="0" err="1" smtClean="0"/>
              <a:t>important</a:t>
            </a:r>
            <a:r>
              <a:rPr lang="it-IT" baseline="0" dirty="0" smtClean="0"/>
              <a:t> </a:t>
            </a:r>
            <a:r>
              <a:rPr lang="it-IT" baseline="0" dirty="0" err="1" smtClean="0"/>
              <a:t>characteristic</a:t>
            </a:r>
            <a:r>
              <a:rPr lang="it-IT" baseline="0" dirty="0" smtClean="0"/>
              <a:t> </a:t>
            </a:r>
            <a:r>
              <a:rPr lang="it-IT" baseline="0" dirty="0" err="1" smtClean="0"/>
              <a:t>is</a:t>
            </a:r>
            <a:r>
              <a:rPr lang="it-IT" baseline="0" dirty="0" smtClean="0"/>
              <a:t> the </a:t>
            </a:r>
            <a:r>
              <a:rPr lang="it-IT" baseline="0" dirty="0" err="1" smtClean="0"/>
              <a:t>international</a:t>
            </a:r>
            <a:r>
              <a:rPr lang="it-IT" baseline="0" dirty="0" smtClean="0"/>
              <a:t> </a:t>
            </a:r>
            <a:r>
              <a:rPr lang="it-IT" baseline="0" dirty="0" err="1" smtClean="0"/>
              <a:t>experience</a:t>
            </a:r>
            <a:r>
              <a:rPr lang="it-IT" baseline="0" dirty="0" smtClean="0"/>
              <a:t> of top management.</a:t>
            </a:r>
          </a:p>
          <a:p>
            <a:endParaRPr lang="it-IT" baseline="0" dirty="0" smtClean="0"/>
          </a:p>
          <a:p>
            <a:r>
              <a:rPr lang="it-IT" baseline="0" dirty="0" smtClean="0"/>
              <a:t>Network are </a:t>
            </a:r>
            <a:r>
              <a:rPr lang="it-IT" baseline="0" dirty="0" err="1" smtClean="0"/>
              <a:t>relevant</a:t>
            </a:r>
            <a:r>
              <a:rPr lang="it-IT" baseline="0" dirty="0" smtClean="0"/>
              <a:t> </a:t>
            </a:r>
            <a:r>
              <a:rPr lang="it-IT" baseline="0" dirty="0" err="1" smtClean="0"/>
              <a:t>at</a:t>
            </a:r>
            <a:r>
              <a:rPr lang="it-IT" baseline="0" dirty="0" smtClean="0"/>
              <a:t> </a:t>
            </a:r>
            <a:r>
              <a:rPr lang="it-IT" baseline="0" dirty="0" err="1" smtClean="0"/>
              <a:t>both</a:t>
            </a:r>
            <a:r>
              <a:rPr lang="it-IT" baseline="0" dirty="0" smtClean="0"/>
              <a:t> personal and </a:t>
            </a:r>
            <a:r>
              <a:rPr lang="it-IT" baseline="0" dirty="0" err="1" smtClean="0"/>
              <a:t>organizational</a:t>
            </a:r>
            <a:r>
              <a:rPr lang="it-IT" baseline="0" dirty="0" smtClean="0"/>
              <a:t> </a:t>
            </a:r>
            <a:r>
              <a:rPr lang="it-IT" baseline="0" dirty="0" err="1" smtClean="0"/>
              <a:t>level</a:t>
            </a:r>
            <a:r>
              <a:rPr lang="it-IT" baseline="0" dirty="0" smtClean="0"/>
              <a:t>. New </a:t>
            </a:r>
            <a:r>
              <a:rPr lang="it-IT" baseline="0" dirty="0" err="1" smtClean="0"/>
              <a:t>firms</a:t>
            </a:r>
            <a:r>
              <a:rPr lang="it-IT" baseline="0" dirty="0" smtClean="0"/>
              <a:t> are </a:t>
            </a:r>
            <a:r>
              <a:rPr lang="it-IT" baseline="0" dirty="0" err="1" smtClean="0"/>
              <a:t>dependent</a:t>
            </a:r>
            <a:r>
              <a:rPr lang="it-IT" baseline="0" dirty="0" smtClean="0"/>
              <a:t> on </a:t>
            </a:r>
            <a:r>
              <a:rPr lang="it-IT" baseline="0" dirty="0" err="1" smtClean="0"/>
              <a:t>relationships</a:t>
            </a:r>
            <a:r>
              <a:rPr lang="it-IT" baseline="0" dirty="0" smtClean="0"/>
              <a:t> with, for </a:t>
            </a:r>
            <a:r>
              <a:rPr lang="it-IT" baseline="0" dirty="0" err="1" smtClean="0"/>
              <a:t>example</a:t>
            </a:r>
            <a:r>
              <a:rPr lang="it-IT" baseline="0" dirty="0" smtClean="0"/>
              <a:t>, </a:t>
            </a:r>
            <a:r>
              <a:rPr lang="it-IT" baseline="0" dirty="0" err="1" smtClean="0"/>
              <a:t>financiers</a:t>
            </a:r>
            <a:r>
              <a:rPr lang="it-IT" baseline="0" dirty="0" smtClean="0"/>
              <a:t>, </a:t>
            </a:r>
            <a:r>
              <a:rPr lang="it-IT" baseline="0" dirty="0" err="1" smtClean="0"/>
              <a:t>suppliers</a:t>
            </a:r>
            <a:r>
              <a:rPr lang="it-IT" baseline="0" dirty="0" smtClean="0"/>
              <a:t> and </a:t>
            </a:r>
            <a:r>
              <a:rPr lang="it-IT" baseline="0" dirty="0" err="1" smtClean="0"/>
              <a:t>customers</a:t>
            </a:r>
            <a:r>
              <a:rPr lang="it-IT" baseline="0" dirty="0" smtClean="0"/>
              <a:t>. Network are </a:t>
            </a:r>
            <a:r>
              <a:rPr lang="it-IT" baseline="0" dirty="0" err="1" smtClean="0"/>
              <a:t>used</a:t>
            </a:r>
            <a:r>
              <a:rPr lang="it-IT" baseline="0" dirty="0" smtClean="0"/>
              <a:t> in </a:t>
            </a:r>
            <a:r>
              <a:rPr lang="it-IT" baseline="0" dirty="0" err="1" smtClean="0"/>
              <a:t>both</a:t>
            </a:r>
            <a:r>
              <a:rPr lang="it-IT" baseline="0" dirty="0" smtClean="0"/>
              <a:t> </a:t>
            </a:r>
            <a:r>
              <a:rPr lang="it-IT" baseline="0" dirty="0" err="1" smtClean="0"/>
              <a:t>formal</a:t>
            </a:r>
            <a:r>
              <a:rPr lang="it-IT" baseline="0" dirty="0" smtClean="0"/>
              <a:t> and </a:t>
            </a:r>
            <a:r>
              <a:rPr lang="it-IT" baseline="0" dirty="0" err="1" smtClean="0"/>
              <a:t>informal</a:t>
            </a:r>
            <a:r>
              <a:rPr lang="it-IT" baseline="0" dirty="0" smtClean="0"/>
              <a:t> way </a:t>
            </a:r>
            <a:r>
              <a:rPr lang="it-IT" baseline="0" dirty="0" err="1" smtClean="0"/>
              <a:t>at</a:t>
            </a:r>
            <a:r>
              <a:rPr lang="it-IT" baseline="0" dirty="0" smtClean="0"/>
              <a:t> </a:t>
            </a:r>
            <a:r>
              <a:rPr lang="it-IT" baseline="0" dirty="0" err="1" smtClean="0"/>
              <a:t>both</a:t>
            </a:r>
            <a:r>
              <a:rPr lang="it-IT" baseline="0" dirty="0" smtClean="0"/>
              <a:t> </a:t>
            </a:r>
            <a:r>
              <a:rPr lang="it-IT" baseline="0" dirty="0" err="1" smtClean="0"/>
              <a:t>international</a:t>
            </a:r>
            <a:r>
              <a:rPr lang="it-IT" baseline="0" dirty="0" smtClean="0"/>
              <a:t> and </a:t>
            </a:r>
            <a:r>
              <a:rPr lang="it-IT" baseline="0" dirty="0" err="1" smtClean="0"/>
              <a:t>local</a:t>
            </a:r>
            <a:r>
              <a:rPr lang="it-IT" baseline="0" dirty="0" smtClean="0"/>
              <a:t> </a:t>
            </a:r>
            <a:r>
              <a:rPr lang="it-IT" baseline="0" dirty="0" err="1" smtClean="0"/>
              <a:t>level</a:t>
            </a:r>
            <a:r>
              <a:rPr lang="it-IT" baseline="0" dirty="0" smtClean="0"/>
              <a:t>.</a:t>
            </a:r>
          </a:p>
          <a:p>
            <a:endParaRPr lang="it-IT" baseline="0" dirty="0" smtClean="0"/>
          </a:p>
          <a:p>
            <a:r>
              <a:rPr lang="it-IT" baseline="0" dirty="0" err="1" smtClean="0"/>
              <a:t>Industry</a:t>
            </a:r>
            <a:r>
              <a:rPr lang="it-IT" baseline="0" dirty="0" smtClean="0"/>
              <a:t> </a:t>
            </a:r>
            <a:r>
              <a:rPr lang="it-IT" baseline="0" dirty="0" err="1" smtClean="0"/>
              <a:t>characteristics</a:t>
            </a:r>
            <a:r>
              <a:rPr lang="it-IT" baseline="0" dirty="0" smtClean="0"/>
              <a:t> are </a:t>
            </a:r>
            <a:r>
              <a:rPr lang="it-IT" baseline="0" dirty="0" err="1" smtClean="0"/>
              <a:t>important</a:t>
            </a:r>
            <a:r>
              <a:rPr lang="it-IT" baseline="0" dirty="0" smtClean="0"/>
              <a:t> for the </a:t>
            </a:r>
            <a:r>
              <a:rPr lang="it-IT" baseline="0" dirty="0" err="1" smtClean="0"/>
              <a:t>international</a:t>
            </a:r>
            <a:r>
              <a:rPr lang="it-IT" baseline="0" dirty="0" smtClean="0"/>
              <a:t> </a:t>
            </a:r>
            <a:r>
              <a:rPr lang="it-IT" baseline="0" dirty="0" err="1" smtClean="0"/>
              <a:t>development</a:t>
            </a:r>
            <a:r>
              <a:rPr lang="it-IT" baseline="0" dirty="0" smtClean="0"/>
              <a:t>. </a:t>
            </a:r>
            <a:r>
              <a:rPr lang="it-IT" baseline="0" dirty="0" err="1" smtClean="0"/>
              <a:t>Indeed</a:t>
            </a:r>
            <a:r>
              <a:rPr lang="it-IT" baseline="0" dirty="0" smtClean="0"/>
              <a:t>, </a:t>
            </a:r>
            <a:r>
              <a:rPr lang="it-IT" baseline="0" dirty="0" err="1" smtClean="0"/>
              <a:t>several</a:t>
            </a:r>
            <a:r>
              <a:rPr lang="it-IT" baseline="0" dirty="0" smtClean="0"/>
              <a:t> </a:t>
            </a:r>
            <a:r>
              <a:rPr lang="it-IT" baseline="0" dirty="0" err="1" smtClean="0"/>
              <a:t>studies</a:t>
            </a:r>
            <a:r>
              <a:rPr lang="it-IT" baseline="0" dirty="0" smtClean="0"/>
              <a:t> </a:t>
            </a:r>
            <a:r>
              <a:rPr lang="it-IT" baseline="0" dirty="0" err="1" smtClean="0"/>
              <a:t>highlighted</a:t>
            </a:r>
            <a:r>
              <a:rPr lang="it-IT" baseline="0" dirty="0" smtClean="0"/>
              <a:t> </a:t>
            </a:r>
            <a:r>
              <a:rPr lang="it-IT" baseline="0" dirty="0" err="1" smtClean="0"/>
              <a:t>that</a:t>
            </a:r>
            <a:r>
              <a:rPr lang="it-IT" baseline="0" dirty="0" smtClean="0"/>
              <a:t> innovative companies </a:t>
            </a:r>
            <a:r>
              <a:rPr lang="it-IT" baseline="0" dirty="0" err="1" smtClean="0"/>
              <a:t>had</a:t>
            </a:r>
            <a:r>
              <a:rPr lang="it-IT" baseline="0" dirty="0" smtClean="0"/>
              <a:t> a global focus and </a:t>
            </a:r>
            <a:r>
              <a:rPr lang="it-IT" baseline="0" dirty="0" err="1" smtClean="0"/>
              <a:t>these</a:t>
            </a:r>
            <a:r>
              <a:rPr lang="it-IT" baseline="0" dirty="0" smtClean="0"/>
              <a:t> companies </a:t>
            </a:r>
            <a:r>
              <a:rPr lang="it-IT" baseline="0" dirty="0" err="1" smtClean="0"/>
              <a:t>were</a:t>
            </a:r>
            <a:r>
              <a:rPr lang="it-IT" baseline="0" dirty="0" smtClean="0"/>
              <a:t> </a:t>
            </a:r>
            <a:r>
              <a:rPr lang="it-IT" baseline="0" dirty="0" err="1" smtClean="0"/>
              <a:t>not</a:t>
            </a:r>
            <a:r>
              <a:rPr lang="it-IT" baseline="0" dirty="0" smtClean="0"/>
              <a:t> </a:t>
            </a:r>
            <a:r>
              <a:rPr lang="it-IT" baseline="0" dirty="0" err="1" smtClean="0"/>
              <a:t>restricted</a:t>
            </a:r>
            <a:r>
              <a:rPr lang="it-IT" baseline="0" dirty="0" smtClean="0"/>
              <a:t> by industrial </a:t>
            </a:r>
            <a:r>
              <a:rPr lang="it-IT" baseline="0" dirty="0" err="1" smtClean="0"/>
              <a:t>wisdom</a:t>
            </a:r>
            <a:r>
              <a:rPr lang="it-IT" baseline="0" dirty="0" smtClean="0"/>
              <a:t>. </a:t>
            </a:r>
            <a:r>
              <a:rPr lang="it-IT" baseline="0" dirty="0" err="1" smtClean="0"/>
              <a:t>Born</a:t>
            </a:r>
            <a:r>
              <a:rPr lang="it-IT" baseline="0" dirty="0" smtClean="0"/>
              <a:t> global, </a:t>
            </a:r>
            <a:r>
              <a:rPr lang="it-IT" baseline="0" dirty="0" err="1" smtClean="0"/>
              <a:t>indeed</a:t>
            </a:r>
            <a:r>
              <a:rPr lang="it-IT" baseline="0" dirty="0" smtClean="0"/>
              <a:t>, are more </a:t>
            </a:r>
            <a:r>
              <a:rPr lang="it-IT" baseline="0" dirty="0" err="1" smtClean="0"/>
              <a:t>specialised</a:t>
            </a:r>
            <a:r>
              <a:rPr lang="it-IT" baseline="0" dirty="0" smtClean="0"/>
              <a:t> and </a:t>
            </a:r>
            <a:r>
              <a:rPr lang="it-IT" baseline="0" dirty="0" err="1" smtClean="0"/>
              <a:t>niche</a:t>
            </a:r>
            <a:r>
              <a:rPr lang="it-IT" baseline="0" dirty="0" smtClean="0"/>
              <a:t> </a:t>
            </a:r>
            <a:r>
              <a:rPr lang="it-IT" baseline="0" dirty="0" err="1" smtClean="0"/>
              <a:t>oriented</a:t>
            </a:r>
            <a:r>
              <a:rPr lang="it-IT" baseline="0" dirty="0" smtClean="0"/>
              <a:t> </a:t>
            </a:r>
            <a:r>
              <a:rPr lang="it-IT" baseline="0" dirty="0" err="1" smtClean="0"/>
              <a:t>than</a:t>
            </a:r>
            <a:r>
              <a:rPr lang="it-IT" baseline="0" dirty="0" smtClean="0"/>
              <a:t> </a:t>
            </a:r>
            <a:r>
              <a:rPr lang="it-IT" baseline="0" dirty="0" err="1" smtClean="0"/>
              <a:t>other</a:t>
            </a:r>
            <a:r>
              <a:rPr lang="it-IT" baseline="0" dirty="0" smtClean="0"/>
              <a:t> </a:t>
            </a:r>
            <a:r>
              <a:rPr lang="it-IT" baseline="0" dirty="0" err="1" smtClean="0"/>
              <a:t>firms</a:t>
            </a:r>
            <a:r>
              <a:rPr lang="it-IT" baseline="0" dirty="0" smtClean="0"/>
              <a:t>. Industrial </a:t>
            </a:r>
            <a:r>
              <a:rPr lang="it-IT" baseline="0" dirty="0" err="1" smtClean="0"/>
              <a:t>factors</a:t>
            </a:r>
            <a:r>
              <a:rPr lang="it-IT" baseline="0" dirty="0" smtClean="0"/>
              <a:t> </a:t>
            </a:r>
            <a:r>
              <a:rPr lang="it-IT" baseline="0" dirty="0" err="1" smtClean="0"/>
              <a:t>such</a:t>
            </a:r>
            <a:r>
              <a:rPr lang="it-IT" baseline="0" dirty="0" smtClean="0"/>
              <a:t> </a:t>
            </a:r>
            <a:r>
              <a:rPr lang="it-IT" baseline="0" dirty="0" err="1" smtClean="0"/>
              <a:t>as</a:t>
            </a:r>
            <a:r>
              <a:rPr lang="it-IT" baseline="0" dirty="0" smtClean="0"/>
              <a:t> the </a:t>
            </a:r>
            <a:r>
              <a:rPr lang="it-IT" baseline="0" dirty="0" err="1" smtClean="0"/>
              <a:t>growth</a:t>
            </a:r>
            <a:r>
              <a:rPr lang="it-IT" baseline="0" dirty="0" smtClean="0"/>
              <a:t> rate in the </a:t>
            </a:r>
            <a:r>
              <a:rPr lang="it-IT" baseline="0" dirty="0" err="1" smtClean="0"/>
              <a:t>industry</a:t>
            </a:r>
            <a:r>
              <a:rPr lang="it-IT" baseline="0" dirty="0" smtClean="0"/>
              <a:t> or </a:t>
            </a:r>
            <a:r>
              <a:rPr lang="it-IT" baseline="0" dirty="0" err="1" smtClean="0"/>
              <a:t>whether</a:t>
            </a:r>
            <a:r>
              <a:rPr lang="it-IT" baseline="0" dirty="0" smtClean="0"/>
              <a:t> the </a:t>
            </a:r>
            <a:r>
              <a:rPr lang="it-IT" baseline="0" dirty="0" err="1" smtClean="0"/>
              <a:t>sector</a:t>
            </a:r>
            <a:r>
              <a:rPr lang="it-IT" baseline="0" dirty="0" smtClean="0"/>
              <a:t> </a:t>
            </a:r>
            <a:r>
              <a:rPr lang="it-IT" baseline="0" dirty="0" err="1" smtClean="0"/>
              <a:t>is</a:t>
            </a:r>
            <a:r>
              <a:rPr lang="it-IT" baseline="0" dirty="0" smtClean="0"/>
              <a:t> </a:t>
            </a:r>
            <a:r>
              <a:rPr lang="it-IT" baseline="0" dirty="0" err="1" smtClean="0"/>
              <a:t>dominated</a:t>
            </a:r>
            <a:r>
              <a:rPr lang="it-IT" baseline="0" dirty="0" smtClean="0"/>
              <a:t> by hard </a:t>
            </a:r>
            <a:r>
              <a:rPr lang="it-IT" baseline="0" dirty="0" err="1" smtClean="0"/>
              <a:t>products</a:t>
            </a:r>
            <a:r>
              <a:rPr lang="it-IT" baseline="0" dirty="0" smtClean="0"/>
              <a:t> or </a:t>
            </a:r>
            <a:r>
              <a:rPr lang="it-IT" baseline="0" dirty="0" err="1" smtClean="0"/>
              <a:t>services</a:t>
            </a:r>
            <a:r>
              <a:rPr lang="it-IT" baseline="0" dirty="0" smtClean="0"/>
              <a:t> are </a:t>
            </a:r>
            <a:r>
              <a:rPr lang="it-IT" baseline="0" dirty="0" err="1" smtClean="0"/>
              <a:t>still</a:t>
            </a:r>
            <a:r>
              <a:rPr lang="it-IT" baseline="0" dirty="0" smtClean="0"/>
              <a:t> </a:t>
            </a:r>
            <a:r>
              <a:rPr lang="it-IT" baseline="0" dirty="0" err="1" smtClean="0"/>
              <a:t>important</a:t>
            </a:r>
            <a:r>
              <a:rPr lang="it-IT" baseline="0" dirty="0" smtClean="0"/>
              <a:t>. </a:t>
            </a:r>
            <a:endParaRPr lang="it-IT" dirty="0"/>
          </a:p>
        </p:txBody>
      </p:sp>
      <p:sp>
        <p:nvSpPr>
          <p:cNvPr id="4" name="Segnaposto numero diapositiva 3"/>
          <p:cNvSpPr>
            <a:spLocks noGrp="1"/>
          </p:cNvSpPr>
          <p:nvPr>
            <p:ph type="sldNum" sz="quarter" idx="10"/>
          </p:nvPr>
        </p:nvSpPr>
        <p:spPr/>
        <p:txBody>
          <a:bodyPr/>
          <a:lstStyle/>
          <a:p>
            <a:fld id="{E07DD865-F2C8-4164-9474-F084F1FCBC15}" type="slidenum">
              <a:rPr lang="it-IT" smtClean="0"/>
              <a:t>27</a:t>
            </a:fld>
            <a:endParaRPr lang="it-IT"/>
          </a:p>
        </p:txBody>
      </p:sp>
    </p:spTree>
    <p:extLst>
      <p:ext uri="{BB962C8B-B14F-4D97-AF65-F5344CB8AC3E}">
        <p14:creationId xmlns:p14="http://schemas.microsoft.com/office/powerpoint/2010/main" val="33457771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dirty="0" smtClean="0"/>
              <a:t>Although a born global is not necessarily a high-tech industry phenomenon, many of the publications tend to focus solely on high-technology sectors or high-value-added sectors such as biotechnology, </a:t>
            </a:r>
            <a:r>
              <a:rPr lang="en-US" dirty="0" err="1" smtClean="0"/>
              <a:t>highservice</a:t>
            </a:r>
            <a:r>
              <a:rPr lang="en-US" dirty="0" smtClean="0"/>
              <a:t> or high-design sectors  or come to the conclusion that born </a:t>
            </a:r>
            <a:r>
              <a:rPr lang="en-US" dirty="0" err="1" smtClean="0"/>
              <a:t>globals</a:t>
            </a:r>
            <a:r>
              <a:rPr lang="en-US" dirty="0" smtClean="0"/>
              <a:t> are more common among technological companies.</a:t>
            </a:r>
            <a:r>
              <a:rPr lang="en-US" baseline="0" dirty="0" smtClean="0"/>
              <a:t> </a:t>
            </a:r>
            <a:r>
              <a:rPr lang="en-US" dirty="0" smtClean="0"/>
              <a:t>The main reason for this is that these sectors are arguably more international than others by their very nature. Thus enterprises operating here tend to internationalize quickly from inception. Moreover, high-tech and niche sectors enable the firm to test and improve the product quickly.</a:t>
            </a:r>
            <a:r>
              <a:rPr lang="en-US" baseline="0" dirty="0" smtClean="0"/>
              <a:t> </a:t>
            </a:r>
            <a:r>
              <a:rPr lang="en-US" dirty="0" smtClean="0"/>
              <a:t>Limited demand in one regional market may also push firms into rapid international expansion.</a:t>
            </a:r>
          </a:p>
          <a:p>
            <a:endParaRPr lang="it-IT" dirty="0" smtClean="0"/>
          </a:p>
          <a:p>
            <a:endParaRPr lang="it-IT" dirty="0" smtClean="0"/>
          </a:p>
          <a:p>
            <a:r>
              <a:rPr lang="en-US" dirty="0" smtClean="0"/>
              <a:t>Even if it cannot be considered to be representative, the distribution of the born global firms for France, shown by the Amadeus database, shows their heterogeneity concerning sectors. The highest shares of born </a:t>
            </a:r>
            <a:r>
              <a:rPr lang="en-US" dirty="0" err="1" smtClean="0"/>
              <a:t>globals</a:t>
            </a:r>
            <a:r>
              <a:rPr lang="en-US" dirty="0" smtClean="0"/>
              <a:t> in the sample (36%) are active in the trade sector. While this can be assumed to be a rather ‘traditional’ sector – as is manufacturing, which also has a comparatively high share – high numbers are found in more modern sectors such as professional, scientific and technical activities (22%) or information and communication (10%). </a:t>
            </a:r>
          </a:p>
          <a:p>
            <a:endParaRPr lang="en-US" dirty="0" smtClean="0"/>
          </a:p>
          <a:p>
            <a:endParaRPr lang="en-US" dirty="0" smtClean="0"/>
          </a:p>
          <a:p>
            <a:r>
              <a:rPr lang="en-US" dirty="0" smtClean="0"/>
              <a:t>Today, technology makes it possible for companies with limited resources to perform functions that previously needed to be done by hundreds of employees. Born </a:t>
            </a:r>
            <a:r>
              <a:rPr lang="en-US" dirty="0" err="1" smtClean="0"/>
              <a:t>globals</a:t>
            </a:r>
            <a:r>
              <a:rPr lang="en-US" dirty="0" smtClean="0"/>
              <a:t> are heavy users of internet-based services like Google Apps, Skype and Amazon or FedEx delivery in their communication, distribution, marketing and knowledge management. As social capital built up through networks is essential for such companies, the recent rise of social media, networking and online collaboration tools provides new opportunities and is used more readily by them than by large multinational corporations</a:t>
            </a:r>
            <a:endParaRPr lang="it-IT" dirty="0"/>
          </a:p>
        </p:txBody>
      </p:sp>
      <p:sp>
        <p:nvSpPr>
          <p:cNvPr id="4" name="Segnaposto numero diapositiva 3"/>
          <p:cNvSpPr>
            <a:spLocks noGrp="1"/>
          </p:cNvSpPr>
          <p:nvPr>
            <p:ph type="sldNum" sz="quarter" idx="10"/>
          </p:nvPr>
        </p:nvSpPr>
        <p:spPr/>
        <p:txBody>
          <a:bodyPr/>
          <a:lstStyle/>
          <a:p>
            <a:fld id="{E07DD865-F2C8-4164-9474-F084F1FCBC15}" type="slidenum">
              <a:rPr lang="it-IT" smtClean="0"/>
              <a:t>28</a:t>
            </a:fld>
            <a:endParaRPr lang="it-IT"/>
          </a:p>
        </p:txBody>
      </p:sp>
    </p:spTree>
    <p:extLst>
      <p:ext uri="{BB962C8B-B14F-4D97-AF65-F5344CB8AC3E}">
        <p14:creationId xmlns:p14="http://schemas.microsoft.com/office/powerpoint/2010/main" val="27970561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dirty="0" smtClean="0"/>
              <a:t>Researchers have identified a number of organizational capabilities that enable internationalization and increase the international performance of born-global firms. According some</a:t>
            </a:r>
            <a:r>
              <a:rPr lang="en-US" baseline="0" dirty="0" smtClean="0"/>
              <a:t> authors </a:t>
            </a:r>
            <a:r>
              <a:rPr lang="en-US" dirty="0" smtClean="0"/>
              <a:t>the success of firms, especially the</a:t>
            </a:r>
            <a:r>
              <a:rPr lang="en-US" baseline="0" dirty="0" smtClean="0"/>
              <a:t> technology ones</a:t>
            </a:r>
            <a:r>
              <a:rPr lang="en-US" dirty="0" smtClean="0"/>
              <a:t> that are born global to their effective use of three types of ecosystems: </a:t>
            </a:r>
          </a:p>
          <a:p>
            <a:pPr marL="228600" indent="-228600">
              <a:buAutoNum type="arabicPeriod"/>
            </a:pPr>
            <a:r>
              <a:rPr lang="en-US" dirty="0" smtClean="0"/>
              <a:t>The first type of ecosystem is anchored around universities and firms operating in the same industry as the focal firm. Being part of such ecosystems results in a flow of technological knowledge, experienced people, and contacts with local venture capitalists that benefit the focal firm. The knowledge and expertise developed within such ecosystems provide a global competitive advantage. </a:t>
            </a:r>
          </a:p>
          <a:p>
            <a:pPr marL="228600" indent="-228600">
              <a:buAutoNum type="arabicPeriod"/>
            </a:pPr>
            <a:r>
              <a:rPr lang="en-US" dirty="0" smtClean="0"/>
              <a:t>The second type of ecosystem establishes and strengthens relationships between the local operations of firms and their foreign sales subsidiaries. Such networks are important sources of knowledge from experts that are spread out internationally. The ecosystem facilitates direct contacts between engineers and clients to satisfy the specific needs of clients and provides a mechanism for winning additional business. </a:t>
            </a:r>
          </a:p>
          <a:p>
            <a:pPr marL="228600" indent="-228600">
              <a:buAutoNum type="arabicPeriod"/>
            </a:pPr>
            <a:r>
              <a:rPr lang="en-US" dirty="0" smtClean="0"/>
              <a:t>The third type of ecosystem is anchored around foreign sales subsidiaries and local clients that are important for high-quality service. Such ecosystems involve customers and provide highly relevant information about client needs in relation to product development. These contacts help firms to obtain technological knowledge from the client or through the client’s business partners that they would otherwise have to develop themselves. The success of a firm is conditional on its ability to create an ecosystem of firms beyond its clients. The ecosystem comprises firms in the industry in which it has clients, as well as firms in many other related industries. Such an arrangement helps the firm to secure clients in a more systematic way as part of its ecosystem</a:t>
            </a:r>
            <a:endParaRPr lang="it-IT" dirty="0"/>
          </a:p>
        </p:txBody>
      </p:sp>
      <p:sp>
        <p:nvSpPr>
          <p:cNvPr id="4" name="Segnaposto numero diapositiva 3"/>
          <p:cNvSpPr>
            <a:spLocks noGrp="1"/>
          </p:cNvSpPr>
          <p:nvPr>
            <p:ph type="sldNum" sz="quarter" idx="10"/>
          </p:nvPr>
        </p:nvSpPr>
        <p:spPr/>
        <p:txBody>
          <a:bodyPr/>
          <a:lstStyle/>
          <a:p>
            <a:fld id="{E07DD865-F2C8-4164-9474-F084F1FCBC15}" type="slidenum">
              <a:rPr lang="it-IT" smtClean="0"/>
              <a:t>29</a:t>
            </a:fld>
            <a:endParaRPr lang="it-IT"/>
          </a:p>
        </p:txBody>
      </p:sp>
    </p:spTree>
    <p:extLst>
      <p:ext uri="{BB962C8B-B14F-4D97-AF65-F5344CB8AC3E}">
        <p14:creationId xmlns:p14="http://schemas.microsoft.com/office/powerpoint/2010/main" val="34711682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Here </a:t>
            </a:r>
            <a:r>
              <a:rPr lang="it-IT" dirty="0" err="1" smtClean="0"/>
              <a:t>we</a:t>
            </a:r>
            <a:r>
              <a:rPr lang="it-IT" dirty="0" smtClean="0"/>
              <a:t> </a:t>
            </a:r>
            <a:r>
              <a:rPr lang="it-IT" dirty="0" err="1" smtClean="0"/>
              <a:t>have</a:t>
            </a:r>
            <a:r>
              <a:rPr lang="it-IT" dirty="0" smtClean="0"/>
              <a:t> FOUR </a:t>
            </a:r>
            <a:r>
              <a:rPr lang="it-IT" dirty="0" err="1" smtClean="0"/>
              <a:t>cases</a:t>
            </a:r>
            <a:r>
              <a:rPr lang="it-IT" dirty="0" smtClean="0"/>
              <a:t> of </a:t>
            </a:r>
            <a:r>
              <a:rPr lang="it-IT" dirty="0" err="1" smtClean="0"/>
              <a:t>born</a:t>
            </a:r>
            <a:r>
              <a:rPr lang="it-IT" dirty="0" smtClean="0"/>
              <a:t> global </a:t>
            </a:r>
            <a:r>
              <a:rPr lang="it-IT" dirty="0" err="1" smtClean="0"/>
              <a:t>firms</a:t>
            </a:r>
            <a:r>
              <a:rPr lang="it-IT" dirty="0" smtClean="0"/>
              <a:t> in ICT</a:t>
            </a:r>
            <a:r>
              <a:rPr lang="it-IT" baseline="0" dirty="0" smtClean="0"/>
              <a:t> </a:t>
            </a:r>
            <a:r>
              <a:rPr lang="it-IT" baseline="0" dirty="0" err="1" smtClean="0"/>
              <a:t>industry</a:t>
            </a:r>
            <a:r>
              <a:rPr lang="it-IT" baseline="0" dirty="0" smtClean="0"/>
              <a:t>.</a:t>
            </a:r>
          </a:p>
          <a:p>
            <a:endParaRPr lang="en-US" dirty="0" smtClean="0"/>
          </a:p>
          <a:p>
            <a:r>
              <a:rPr lang="en-US" dirty="0" smtClean="0"/>
              <a:t>Logitech, the computer peripherals company, is perhaps one of the best early examples of a successful born-global firm.  Focusing first on the PC mouse, the company was founded by two Italians and a Swiss. The company’s operations and research and development were initially split between California and Switzerland, and then it expanded rapidly with production in Ireland and Taiwan. With its stylish and ergonomic products, Logitech captured 30 percent of the global computer mouse business by 1989, garnering the start-up a healthy $140 million in revenues. Its innovative and stylish products have made Logitech a global leader in computer peripheral devices. Today, Logitech is an industry leader in the design and manufacture of computer peripheral devices; has manufacturing facilities in Asia and offices in major cities in North America, Europe, and the Asia-Pacific region; and directly employs more than 6,000 people worldwide.</a:t>
            </a:r>
          </a:p>
          <a:p>
            <a:endParaRPr lang="en-US" dirty="0" smtClean="0"/>
          </a:p>
          <a:p>
            <a:r>
              <a:rPr lang="en-US" dirty="0" smtClean="0"/>
              <a:t>Skype Limited is a more recent born-global firm. You may already have its software on your laptop or desktop computer to take advantage of this free Internet phone technology, called voice-over Internet protocol, or VoIP. At any point in time, there are millions of users logged in on Skype; the program and service has made such a strong impression that the term “Skype me” has replaced “call me” in some circles. </a:t>
            </a:r>
            <a:r>
              <a:rPr lang="en-US" dirty="0" err="1" smtClean="0"/>
              <a:t>Zennstrom</a:t>
            </a:r>
            <a:r>
              <a:rPr lang="en-US" dirty="0" smtClean="0"/>
              <a:t> and </a:t>
            </a:r>
            <a:r>
              <a:rPr lang="en-US" dirty="0" err="1" smtClean="0"/>
              <a:t>Friis</a:t>
            </a:r>
            <a:r>
              <a:rPr lang="en-US" dirty="0" smtClean="0"/>
              <a:t>, the same two entrepreneurs who invented </a:t>
            </a:r>
            <a:r>
              <a:rPr lang="en-US" dirty="0" err="1" smtClean="0"/>
              <a:t>KaZaA</a:t>
            </a:r>
            <a:r>
              <a:rPr lang="en-US" dirty="0" smtClean="0"/>
              <a:t> (one of the most popular Internet file-sharing software programs in the world) also developed Skype. Initially founded in Sweden as Tele2, Skype is now headquartered in Luxembourg and has offices in Europe, the United States, and Asia. Skype and has received significant funding from some of the largest venture-capital firms in the world. </a:t>
            </a:r>
          </a:p>
          <a:p>
            <a:r>
              <a:rPr lang="en-US" dirty="0" smtClean="0"/>
              <a:t>Both Logitech and Skype share certain characteristics—ripe conditions for global start-ups, what it takes to build them, and what it takes to make them succeed. Skype’s video calling capabilities have enabled businesses to connect with team members around the world economically and efficiently</a:t>
            </a:r>
          </a:p>
          <a:p>
            <a:endParaRPr lang="en-US" dirty="0" smtClean="0"/>
          </a:p>
          <a:p>
            <a:r>
              <a:rPr lang="en-US" dirty="0" err="1" smtClean="0"/>
              <a:t>Fluidmesh</a:t>
            </a:r>
            <a:r>
              <a:rPr lang="en-US" dirty="0" smtClean="0"/>
              <a:t> Networks develops a set of wireless transmitters useful for many different applications in the security field, from video surveillance to data transfer. They are operable by several kinds of customers: municipalities, industrial plants, schools, seaports and marinas, archaeological sites, resorts, theme parks and racing tracks. The company was founded in 2005 in Boston by a 13 team of Italian researchers and engineers graduated at the Massachusetts Institute of Technology (MIT) in Cambridge and the Polytechnic University of Milan, Italy. The </a:t>
            </a:r>
            <a:r>
              <a:rPr lang="en-US" dirty="0" err="1" smtClean="0"/>
              <a:t>RandD</a:t>
            </a:r>
            <a:r>
              <a:rPr lang="en-US" dirty="0" smtClean="0"/>
              <a:t> activities are performed by the Italian subsidiary that is located in Milan. Since the product development is located in Italy, </a:t>
            </a:r>
            <a:r>
              <a:rPr lang="en-US" dirty="0" err="1" smtClean="0"/>
              <a:t>Fluidmesh</a:t>
            </a:r>
            <a:r>
              <a:rPr lang="en-US" dirty="0" smtClean="0"/>
              <a:t> was able to access to different public sources of funding, made available by Italian institutions to Italian hi-tech companies. Moreover the assembly for </a:t>
            </a:r>
            <a:r>
              <a:rPr lang="en-US" dirty="0" err="1" smtClean="0"/>
              <a:t>Fluidmesh’s</a:t>
            </a:r>
            <a:r>
              <a:rPr lang="en-US" dirty="0" smtClean="0"/>
              <a:t> has been initially carried out by an Italian supplier (though they have currently chosen another assembler in the USA to reduce the logistics costs), so the interaction with the product’s design engineers was made easier by proximity. The Italian subsidiary acts also as the main European headquarter of the company, to support the sales in U.K. and France. The marketing and sales team is, indeed, dislocated among the firm’s main markets (Europe, USA and Latin America) to assure the proximity to the needs of the customers.</a:t>
            </a:r>
          </a:p>
          <a:p>
            <a:endParaRPr lang="en-US" dirty="0" smtClean="0"/>
          </a:p>
          <a:p>
            <a:r>
              <a:rPr lang="en-US" dirty="0" err="1" smtClean="0"/>
              <a:t>Funambol</a:t>
            </a:r>
            <a:r>
              <a:rPr lang="en-US" dirty="0" smtClean="0"/>
              <a:t> produces white-label software (Media Hub), which is a cloud digital locker that wirelessly syncs rich media (pictures, video and music), files and PIM data (e.g. contacts and calendar) across smartphones, tablets, PCs and connected devices, so they are available from any source. </a:t>
            </a:r>
            <a:r>
              <a:rPr lang="en-US" dirty="0" err="1" smtClean="0"/>
              <a:t>Funambol</a:t>
            </a:r>
            <a:r>
              <a:rPr lang="en-US" dirty="0" smtClean="0"/>
              <a:t> was founded in Pavia, Italy in 2002 from a serial entrepreneur, </a:t>
            </a:r>
            <a:r>
              <a:rPr lang="en-US" dirty="0" err="1" smtClean="0"/>
              <a:t>Fabrizio</a:t>
            </a:r>
            <a:r>
              <a:rPr lang="en-US" dirty="0" smtClean="0"/>
              <a:t> Capobianco, a Computer Science Ph.D. graduated at University of Pavia. The company’s headquarter was moved to San Francisco in 2004, after two years from its inception. In order to leverage on the greater potential for equity capital in the US market, Capobianco founded </a:t>
            </a:r>
            <a:r>
              <a:rPr lang="en-US" dirty="0" err="1" smtClean="0"/>
              <a:t>Funambol</a:t>
            </a:r>
            <a:r>
              <a:rPr lang="en-US" dirty="0" smtClean="0"/>
              <a:t> Inc. and transferred to the new company the Italian company’s ownership (</a:t>
            </a:r>
            <a:r>
              <a:rPr lang="en-US" dirty="0" err="1" smtClean="0"/>
              <a:t>Presutti</a:t>
            </a:r>
            <a:r>
              <a:rPr lang="en-US" dirty="0" smtClean="0"/>
              <a:t> et al., 2008). This decision helped the company to go through different rounds of funding for over $20 Million.</a:t>
            </a:r>
            <a:endParaRPr lang="it-IT" dirty="0"/>
          </a:p>
        </p:txBody>
      </p:sp>
      <p:sp>
        <p:nvSpPr>
          <p:cNvPr id="4" name="Segnaposto numero diapositiva 3"/>
          <p:cNvSpPr>
            <a:spLocks noGrp="1"/>
          </p:cNvSpPr>
          <p:nvPr>
            <p:ph type="sldNum" sz="quarter" idx="10"/>
          </p:nvPr>
        </p:nvSpPr>
        <p:spPr/>
        <p:txBody>
          <a:bodyPr/>
          <a:lstStyle/>
          <a:p>
            <a:fld id="{E07DD865-F2C8-4164-9474-F084F1FCBC15}" type="slidenum">
              <a:rPr lang="it-IT" smtClean="0"/>
              <a:t>30</a:t>
            </a:fld>
            <a:endParaRPr lang="it-IT"/>
          </a:p>
        </p:txBody>
      </p:sp>
    </p:spTree>
    <p:extLst>
      <p:ext uri="{BB962C8B-B14F-4D97-AF65-F5344CB8AC3E}">
        <p14:creationId xmlns:p14="http://schemas.microsoft.com/office/powerpoint/2010/main" val="5933683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dirty="0" smtClean="0"/>
              <a:t>There are two phases of global start-up assessment: The first consists on deciding if a firm should become a global start-up and the</a:t>
            </a:r>
            <a:r>
              <a:rPr lang="en-US" baseline="0" dirty="0" smtClean="0"/>
              <a:t> second on </a:t>
            </a:r>
            <a:r>
              <a:rPr lang="en-US" dirty="0" smtClean="0"/>
              <a:t>deciding what the firm needs to do to make that happen.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If you can answer yes to all or most of the questions from Phase 1, such</a:t>
            </a:r>
            <a:r>
              <a:rPr lang="en-US" sz="1200" b="0" i="0" kern="1200" baseline="0" dirty="0" smtClean="0">
                <a:solidFill>
                  <a:schemeClr val="tx1"/>
                </a:solidFill>
                <a:effectLst/>
                <a:latin typeface="+mn-lt"/>
                <a:ea typeface="+mn-ea"/>
                <a:cs typeface="+mn-cs"/>
              </a:rPr>
              <a:t> as </a:t>
            </a:r>
            <a:r>
              <a:rPr lang="en-US" dirty="0" smtClean="0"/>
              <a:t>Do I want to build the brand around the world right from the start? Or  Do I need human resources from other countries for my company to succeed? Or Do I need global scale and scope to justify the financial and human capital investment in the venture? </a:t>
            </a:r>
            <a:endParaRPr lang="it-IT" dirty="0" smtClean="0"/>
          </a:p>
          <a:p>
            <a:pPr lvl="0"/>
            <a:r>
              <a:rPr lang="en-US" sz="1200" b="0" i="0" kern="1200" dirty="0" smtClean="0">
                <a:solidFill>
                  <a:schemeClr val="tx1"/>
                </a:solidFill>
                <a:effectLst/>
                <a:latin typeface="+mn-lt"/>
                <a:ea typeface="+mn-ea"/>
                <a:cs typeface="+mn-cs"/>
              </a:rPr>
              <a:t>then you need to be sure that you can quickly build the resources and capabilities identified in Phase 2: </a:t>
            </a:r>
            <a:r>
              <a:rPr lang="en-US" dirty="0" smtClean="0"/>
              <a:t>A strong management team with international experience, A broad and deep international network,</a:t>
            </a:r>
            <a:r>
              <a:rPr lang="en-US" baseline="0" dirty="0" smtClean="0"/>
              <a:t> </a:t>
            </a:r>
            <a:r>
              <a:rPr lang="en-US" dirty="0" smtClean="0"/>
              <a:t>Preemptive marketing or technology,</a:t>
            </a:r>
            <a:r>
              <a:rPr lang="en-US" baseline="0" dirty="0" smtClean="0"/>
              <a:t> </a:t>
            </a:r>
            <a:r>
              <a:rPr lang="en-US" dirty="0" smtClean="0"/>
              <a:t>Strong intangible assets The ability to keep customers locked in by linking new products and services </a:t>
            </a:r>
            <a:r>
              <a:rPr lang="en-US" baseline="0" dirty="0" smtClean="0"/>
              <a:t> and </a:t>
            </a:r>
            <a:r>
              <a:rPr lang="en-US" dirty="0" smtClean="0"/>
              <a:t>Close worldwide coordination and communication.</a:t>
            </a:r>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 Research has shown that firms unable to connect the dots in Phase 2 are forced to cease operations after a short, but lively, period of time.</a:t>
            </a:r>
            <a:endParaRPr lang="it-IT" dirty="0"/>
          </a:p>
        </p:txBody>
      </p:sp>
      <p:sp>
        <p:nvSpPr>
          <p:cNvPr id="4" name="Segnaposto numero diapositiva 3"/>
          <p:cNvSpPr>
            <a:spLocks noGrp="1"/>
          </p:cNvSpPr>
          <p:nvPr>
            <p:ph type="sldNum" sz="quarter" idx="10"/>
          </p:nvPr>
        </p:nvSpPr>
        <p:spPr/>
        <p:txBody>
          <a:bodyPr/>
          <a:lstStyle/>
          <a:p>
            <a:fld id="{E07DD865-F2C8-4164-9474-F084F1FCBC15}" type="slidenum">
              <a:rPr lang="it-IT" smtClean="0"/>
              <a:t>31</a:t>
            </a:fld>
            <a:endParaRPr lang="it-IT"/>
          </a:p>
        </p:txBody>
      </p:sp>
    </p:spTree>
    <p:extLst>
      <p:ext uri="{BB962C8B-B14F-4D97-AF65-F5344CB8AC3E}">
        <p14:creationId xmlns:p14="http://schemas.microsoft.com/office/powerpoint/2010/main" val="35232980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dirty="0" smtClean="0"/>
              <a:t>There are many tools available to conduct an external and internal analysis of the current environment in which an organization operates. The most useful for building are: </a:t>
            </a:r>
            <a:endParaRPr lang="it-IT" sz="1200" dirty="0" smtClean="0"/>
          </a:p>
          <a:p>
            <a:pPr marL="800100" indent="-357188">
              <a:buFont typeface="Wingdings" panose="05000000000000000000" pitchFamily="2" charset="2"/>
              <a:buChar char="ü"/>
            </a:pPr>
            <a:r>
              <a:rPr lang="en-US" sz="1400" dirty="0" smtClean="0"/>
              <a:t>PEST Analysis,</a:t>
            </a:r>
            <a:r>
              <a:rPr lang="en-US" sz="1400" baseline="0" dirty="0" smtClean="0"/>
              <a:t> that focus on </a:t>
            </a:r>
            <a:r>
              <a:rPr lang="en-US" sz="1400" dirty="0" smtClean="0"/>
              <a:t>external environment</a:t>
            </a:r>
            <a:endParaRPr lang="it-IT" sz="1400" dirty="0" smtClean="0"/>
          </a:p>
          <a:p>
            <a:pPr marL="800100" indent="-357188">
              <a:buFont typeface="Wingdings" panose="05000000000000000000" pitchFamily="2" charset="2"/>
              <a:buChar char="ü"/>
            </a:pPr>
            <a:r>
              <a:rPr lang="en-US" sz="1400" dirty="0" smtClean="0"/>
              <a:t>SWOT Analysis that</a:t>
            </a:r>
            <a:r>
              <a:rPr lang="en-US" sz="1400" baseline="0" dirty="0" smtClean="0"/>
              <a:t> employs results of PEST analysis, crossing external environmental factors with internal analysis in order to define the </a:t>
            </a:r>
            <a:r>
              <a:rPr lang="en-US" sz="1400" baseline="0" dirty="0" err="1" smtClean="0"/>
              <a:t>vialability</a:t>
            </a:r>
            <a:r>
              <a:rPr lang="en-US" sz="1400" baseline="0" dirty="0" smtClean="0"/>
              <a:t> of a project or a new market entry. </a:t>
            </a:r>
            <a:endParaRPr lang="it-IT" sz="1400" dirty="0" smtClean="0"/>
          </a:p>
          <a:p>
            <a:r>
              <a:rPr lang="en-US" sz="1200" dirty="0" smtClean="0"/>
              <a:t>The results of these strategy analysis tools should be used to review the lobbying objectives set for the organization. Where necessary, the objectives will be amended to reflect the reality of the current situation. However, more often the analysis affects how the objectives are achieved rather than resulting in a change of objectives.</a:t>
            </a:r>
            <a:endParaRPr lang="it-IT"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it-IT" sz="1200" kern="1200" dirty="0" err="1" smtClean="0">
                <a:solidFill>
                  <a:schemeClr val="tx1"/>
                </a:solidFill>
                <a:effectLst/>
                <a:latin typeface="+mn-lt"/>
                <a:ea typeface="+mn-ea"/>
                <a:cs typeface="+mn-cs"/>
              </a:rPr>
              <a:t>It’s</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important</a:t>
            </a:r>
            <a:r>
              <a:rPr lang="it-IT" sz="1200" kern="1200" dirty="0" smtClean="0">
                <a:solidFill>
                  <a:schemeClr val="tx1"/>
                </a:solidFill>
                <a:effectLst/>
                <a:latin typeface="+mn-lt"/>
                <a:ea typeface="+mn-ea"/>
                <a:cs typeface="+mn-cs"/>
              </a:rPr>
              <a:t> to </a:t>
            </a:r>
            <a:r>
              <a:rPr lang="it-IT" sz="1200" kern="1200" dirty="0" err="1" smtClean="0">
                <a:solidFill>
                  <a:schemeClr val="tx1"/>
                </a:solidFill>
                <a:effectLst/>
                <a:latin typeface="+mn-lt"/>
                <a:ea typeface="+mn-ea"/>
                <a:cs typeface="+mn-cs"/>
              </a:rPr>
              <a:t>remember</a:t>
            </a:r>
            <a:r>
              <a:rPr lang="it-IT" sz="1200" kern="1200" dirty="0" smtClean="0">
                <a:solidFill>
                  <a:schemeClr val="tx1"/>
                </a:solidFill>
                <a:effectLst/>
                <a:latin typeface="+mn-lt"/>
                <a:ea typeface="+mn-ea"/>
                <a:cs typeface="+mn-cs"/>
              </a:rPr>
              <a:t> the </a:t>
            </a:r>
            <a:r>
              <a:rPr lang="it-IT" sz="1200" kern="1200" dirty="0" err="1" smtClean="0">
                <a:solidFill>
                  <a:schemeClr val="tx1"/>
                </a:solidFill>
                <a:effectLst/>
                <a:latin typeface="+mn-lt"/>
                <a:ea typeface="+mn-ea"/>
                <a:cs typeface="+mn-cs"/>
              </a:rPr>
              <a:t>different</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level</a:t>
            </a:r>
            <a:r>
              <a:rPr lang="it-IT" sz="1200" kern="1200" dirty="0" smtClean="0">
                <a:solidFill>
                  <a:schemeClr val="tx1"/>
                </a:solidFill>
                <a:effectLst/>
                <a:latin typeface="+mn-lt"/>
                <a:ea typeface="+mn-ea"/>
                <a:cs typeface="+mn-cs"/>
              </a:rPr>
              <a:t> of </a:t>
            </a:r>
            <a:r>
              <a:rPr lang="it-IT" sz="1200" kern="1200" dirty="0" err="1" smtClean="0">
                <a:solidFill>
                  <a:schemeClr val="tx1"/>
                </a:solidFill>
                <a:effectLst/>
                <a:latin typeface="+mn-lt"/>
                <a:ea typeface="+mn-ea"/>
                <a:cs typeface="+mn-cs"/>
              </a:rPr>
              <a:t>analysis</a:t>
            </a:r>
            <a:r>
              <a:rPr lang="it-IT" sz="1200" kern="1200" dirty="0" smtClean="0">
                <a:solidFill>
                  <a:schemeClr val="tx1"/>
                </a:solidFill>
                <a:effectLst/>
                <a:latin typeface="+mn-lt"/>
                <a:ea typeface="+mn-ea"/>
                <a:cs typeface="+mn-cs"/>
              </a:rPr>
              <a:t> of the</a:t>
            </a:r>
            <a:r>
              <a:rPr lang="it-IT" sz="1200" kern="1200" baseline="0" dirty="0" smtClean="0">
                <a:solidFill>
                  <a:schemeClr val="tx1"/>
                </a:solidFill>
                <a:effectLst/>
                <a:latin typeface="+mn-lt"/>
                <a:ea typeface="+mn-ea"/>
                <a:cs typeface="+mn-cs"/>
              </a:rPr>
              <a:t> </a:t>
            </a:r>
            <a:r>
              <a:rPr lang="it-IT" sz="1200" kern="1200" baseline="0" dirty="0" err="1" smtClean="0">
                <a:solidFill>
                  <a:schemeClr val="tx1"/>
                </a:solidFill>
                <a:effectLst/>
                <a:latin typeface="+mn-lt"/>
                <a:ea typeface="+mn-ea"/>
                <a:cs typeface="+mn-cs"/>
              </a:rPr>
              <a:t>tools</a:t>
            </a:r>
            <a:r>
              <a:rPr lang="it-IT" sz="1200" kern="1200" baseline="0" dirty="0" smtClean="0">
                <a:solidFill>
                  <a:schemeClr val="tx1"/>
                </a:solidFill>
                <a:effectLst/>
                <a:latin typeface="+mn-lt"/>
                <a:ea typeface="+mn-ea"/>
                <a:cs typeface="+mn-cs"/>
              </a:rPr>
              <a:t>. </a:t>
            </a:r>
            <a:r>
              <a:rPr lang="it-IT" sz="1200" kern="1200" baseline="0" dirty="0" err="1" smtClean="0">
                <a:solidFill>
                  <a:schemeClr val="tx1"/>
                </a:solidFill>
                <a:effectLst/>
                <a:latin typeface="+mn-lt"/>
                <a:ea typeface="+mn-ea"/>
                <a:cs typeface="+mn-cs"/>
              </a:rPr>
              <a:t>Indeed</a:t>
            </a:r>
            <a:r>
              <a:rPr lang="it-IT" sz="1200" kern="1200" baseline="0" dirty="0" smtClean="0">
                <a:solidFill>
                  <a:schemeClr val="tx1"/>
                </a:solidFill>
                <a:effectLst/>
                <a:latin typeface="+mn-lt"/>
                <a:ea typeface="+mn-ea"/>
                <a:cs typeface="+mn-cs"/>
              </a:rPr>
              <a:t>, </a:t>
            </a:r>
            <a:r>
              <a:rPr lang="it-IT" sz="1200" kern="1200" baseline="0" dirty="0" err="1" smtClean="0">
                <a:solidFill>
                  <a:schemeClr val="tx1"/>
                </a:solidFill>
                <a:effectLst/>
                <a:latin typeface="+mn-lt"/>
                <a:ea typeface="+mn-ea"/>
                <a:cs typeface="+mn-cs"/>
              </a:rPr>
              <a:t>while</a:t>
            </a:r>
            <a:r>
              <a:rPr lang="it-IT" sz="1200" kern="1200" baseline="0" dirty="0" smtClean="0">
                <a:solidFill>
                  <a:schemeClr val="tx1"/>
                </a:solidFill>
                <a:effectLst/>
                <a:latin typeface="+mn-lt"/>
                <a:ea typeface="+mn-ea"/>
                <a:cs typeface="+mn-cs"/>
              </a:rPr>
              <a:t> </a:t>
            </a:r>
            <a:r>
              <a:rPr lang="it-IT" sz="1200" kern="1200" dirty="0" smtClean="0">
                <a:solidFill>
                  <a:schemeClr val="tx1"/>
                </a:solidFill>
                <a:effectLst/>
                <a:latin typeface="+mn-lt"/>
                <a:ea typeface="+mn-ea"/>
                <a:cs typeface="+mn-cs"/>
              </a:rPr>
              <a:t>PEST </a:t>
            </a:r>
            <a:r>
              <a:rPr lang="it-IT" sz="1200" kern="1200" dirty="0" err="1" smtClean="0">
                <a:solidFill>
                  <a:schemeClr val="tx1"/>
                </a:solidFill>
                <a:effectLst/>
                <a:latin typeface="+mn-lt"/>
                <a:ea typeface="+mn-ea"/>
                <a:cs typeface="+mn-cs"/>
              </a:rPr>
              <a:t>analysis</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measures</a:t>
            </a:r>
            <a:r>
              <a:rPr lang="it-IT" sz="1200" kern="1200" dirty="0" smtClean="0">
                <a:solidFill>
                  <a:schemeClr val="tx1"/>
                </a:solidFill>
                <a:effectLst/>
                <a:latin typeface="+mn-lt"/>
                <a:ea typeface="+mn-ea"/>
                <a:cs typeface="+mn-cs"/>
              </a:rPr>
              <a:t> a market,</a:t>
            </a:r>
            <a:r>
              <a:rPr lang="it-IT" sz="1200" kern="1200" baseline="0" dirty="0" smtClean="0">
                <a:solidFill>
                  <a:schemeClr val="tx1"/>
                </a:solidFill>
                <a:effectLst/>
                <a:latin typeface="+mn-lt"/>
                <a:ea typeface="+mn-ea"/>
                <a:cs typeface="+mn-cs"/>
              </a:rPr>
              <a:t> a</a:t>
            </a:r>
            <a:r>
              <a:rPr lang="it-IT" sz="1200" kern="1200" dirty="0" smtClean="0">
                <a:solidFill>
                  <a:schemeClr val="tx1"/>
                </a:solidFill>
                <a:effectLst/>
                <a:latin typeface="+mn-lt"/>
                <a:ea typeface="+mn-ea"/>
                <a:cs typeface="+mn-cs"/>
              </a:rPr>
              <a:t> SWOT </a:t>
            </a:r>
            <a:r>
              <a:rPr lang="it-IT" sz="1200" kern="1200" dirty="0" err="1" smtClean="0">
                <a:solidFill>
                  <a:schemeClr val="tx1"/>
                </a:solidFill>
                <a:effectLst/>
                <a:latin typeface="+mn-lt"/>
                <a:ea typeface="+mn-ea"/>
                <a:cs typeface="+mn-cs"/>
              </a:rPr>
              <a:t>analysis</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measures</a:t>
            </a:r>
            <a:r>
              <a:rPr lang="it-IT" sz="1200" kern="1200" dirty="0" smtClean="0">
                <a:solidFill>
                  <a:schemeClr val="tx1"/>
                </a:solidFill>
                <a:effectLst/>
                <a:latin typeface="+mn-lt"/>
                <a:ea typeface="+mn-ea"/>
                <a:cs typeface="+mn-cs"/>
              </a:rPr>
              <a:t> a business </a:t>
            </a:r>
            <a:r>
              <a:rPr lang="it-IT" sz="1200" kern="1200" dirty="0" err="1" smtClean="0">
                <a:solidFill>
                  <a:schemeClr val="tx1"/>
                </a:solidFill>
                <a:effectLst/>
                <a:latin typeface="+mn-lt"/>
                <a:ea typeface="+mn-ea"/>
                <a:cs typeface="+mn-cs"/>
              </a:rPr>
              <a:t>unit</a:t>
            </a:r>
            <a:r>
              <a:rPr lang="it-IT" sz="1200" kern="1200" dirty="0" smtClean="0">
                <a:solidFill>
                  <a:schemeClr val="tx1"/>
                </a:solidFill>
                <a:effectLst/>
                <a:latin typeface="+mn-lt"/>
                <a:ea typeface="+mn-ea"/>
                <a:cs typeface="+mn-cs"/>
              </a:rPr>
              <a:t>, a </a:t>
            </a:r>
            <a:r>
              <a:rPr lang="it-IT" sz="1200" kern="1200" dirty="0" err="1" smtClean="0">
                <a:solidFill>
                  <a:schemeClr val="tx1"/>
                </a:solidFill>
                <a:effectLst/>
                <a:latin typeface="+mn-lt"/>
                <a:ea typeface="+mn-ea"/>
                <a:cs typeface="+mn-cs"/>
              </a:rPr>
              <a:t>proposition</a:t>
            </a:r>
            <a:r>
              <a:rPr lang="it-IT" sz="1200" kern="1200" dirty="0" smtClean="0">
                <a:solidFill>
                  <a:schemeClr val="tx1"/>
                </a:solidFill>
                <a:effectLst/>
                <a:latin typeface="+mn-lt"/>
                <a:ea typeface="+mn-ea"/>
                <a:cs typeface="+mn-cs"/>
              </a:rPr>
              <a:t> or idea.</a:t>
            </a:r>
            <a:endParaRPr lang="it-IT" dirty="0"/>
          </a:p>
        </p:txBody>
      </p:sp>
      <p:sp>
        <p:nvSpPr>
          <p:cNvPr id="4" name="Segnaposto numero diapositiva 3"/>
          <p:cNvSpPr>
            <a:spLocks noGrp="1"/>
          </p:cNvSpPr>
          <p:nvPr>
            <p:ph type="sldNum" sz="quarter" idx="10"/>
          </p:nvPr>
        </p:nvSpPr>
        <p:spPr/>
        <p:txBody>
          <a:bodyPr/>
          <a:lstStyle/>
          <a:p>
            <a:fld id="{81225DD7-BAB8-4303-B79D-4BCAFFD76196}" type="slidenum">
              <a:rPr lang="it-IT" smtClean="0"/>
              <a:t>11</a:t>
            </a:fld>
            <a:endParaRPr lang="it-IT"/>
          </a:p>
        </p:txBody>
      </p:sp>
    </p:spTree>
    <p:extLst>
      <p:ext uri="{BB962C8B-B14F-4D97-AF65-F5344CB8AC3E}">
        <p14:creationId xmlns:p14="http://schemas.microsoft.com/office/powerpoint/2010/main" val="39804338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dirty="0" smtClean="0"/>
              <a:t>Born global firms, like the most of Small and Medium enterprises,</a:t>
            </a:r>
            <a:r>
              <a:rPr lang="en-US" baseline="0" dirty="0" smtClean="0"/>
              <a:t> would meet some important challenges able to mine their survival. </a:t>
            </a:r>
            <a:endParaRPr lang="en-US" dirty="0" smtClean="0"/>
          </a:p>
          <a:p>
            <a:r>
              <a:rPr lang="en-US" dirty="0" smtClean="0"/>
              <a:t>The liability of foreignness is a broad concept that has been studied both with reference to large multinational companies, born global and start-up firms. The liability of foreignness refers to the fact that foreign firms incur additional costs when operating internationally, compared to local firms that have better information about their country, economy, laws, culture, politics etc. </a:t>
            </a:r>
            <a:r>
              <a:rPr lang="en-US" dirty="0" err="1" smtClean="0"/>
              <a:t>Zaheer</a:t>
            </a:r>
            <a:r>
              <a:rPr lang="en-US" dirty="0" smtClean="0"/>
              <a:t> in 1995 classified sources of liability of foreignness  into four categories: (1) costs directly associated with spatial distance between parent and subsidiaries; (2) specific costs incurred exclusively by foreign subsidiaries due to unfamiliarity with host-country environments; (3) costs resulting from economic nationalism and a lack of legitimacy in the host country; and (4) costs from sales restrictions imposed by the home country. While this list is not exhaustive, it identifies the key sources of additional costs facing by foreign firms operating abroad. </a:t>
            </a:r>
          </a:p>
          <a:p>
            <a:endParaRPr lang="en-US" dirty="0" smtClean="0"/>
          </a:p>
          <a:p>
            <a:pPr marL="0" indent="0">
              <a:buFont typeface="+mj-lt"/>
              <a:buNone/>
            </a:pPr>
            <a:r>
              <a:rPr lang="en-US" dirty="0" smtClean="0"/>
              <a:t>A liability of newness is caused by the costs of establishing new structures and procedures; attracting, training and retaining new employees; and building a stable portfolio of clients (which often implies building a reputation for quality and reliability). </a:t>
            </a:r>
            <a:r>
              <a:rPr lang="en-US" sz="1200" b="0" i="0" kern="1200" dirty="0" smtClean="0">
                <a:solidFill>
                  <a:schemeClr val="tx1"/>
                </a:solidFill>
                <a:effectLst/>
                <a:latin typeface="+mn-lt"/>
                <a:ea typeface="+mn-ea"/>
                <a:cs typeface="+mn-cs"/>
              </a:rPr>
              <a:t>The liability of newness phenomenon describes the different risks of dying of an organization during its life course. It states that at the point of founding of an organization the risk of dying is highest and decreases with growing age of the organization. There are </a:t>
            </a:r>
            <a:r>
              <a:rPr lang="en-US" sz="1200" b="0" i="0" kern="1200" dirty="0" err="1" smtClean="0">
                <a:solidFill>
                  <a:schemeClr val="tx1"/>
                </a:solidFill>
                <a:effectLst/>
                <a:latin typeface="+mn-lt"/>
                <a:ea typeface="+mn-ea"/>
                <a:cs typeface="+mn-cs"/>
              </a:rPr>
              <a:t>basicly</a:t>
            </a:r>
            <a:r>
              <a:rPr lang="en-US" sz="1200" b="0" i="0" kern="1200" dirty="0" smtClean="0">
                <a:solidFill>
                  <a:schemeClr val="tx1"/>
                </a:solidFill>
                <a:effectLst/>
                <a:latin typeface="+mn-lt"/>
                <a:ea typeface="+mn-ea"/>
                <a:cs typeface="+mn-cs"/>
              </a:rPr>
              <a:t> three reasons why this might be the case: </a:t>
            </a:r>
            <a:r>
              <a:rPr lang="en-US" dirty="0" smtClean="0"/>
              <a:t/>
            </a:r>
            <a:br>
              <a:rPr lang="en-US" dirty="0" smtClean="0"/>
            </a:br>
            <a:r>
              <a:rPr lang="en-US" sz="1200" b="0" i="0" kern="1200" dirty="0" smtClean="0">
                <a:solidFill>
                  <a:schemeClr val="tx1"/>
                </a:solidFill>
                <a:effectLst/>
                <a:latin typeface="+mn-lt"/>
                <a:ea typeface="+mn-ea"/>
                <a:cs typeface="+mn-cs"/>
              </a:rPr>
              <a:t>New organizations which are acting in new areas ask for new roles to be performed by their members. The learning of the new roles takes time and leads to economic inefficiencies,  Trust among the organizational members has yet to be developed since in most cases the new employees of a firm do not know each other when the organization is founded,</a:t>
            </a:r>
            <a:r>
              <a:rPr lang="en-US" sz="1200" b="0" i="0" kern="1200" baseline="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 New organizations have not yet built stable portfolios of clients.</a:t>
            </a:r>
            <a:endParaRPr lang="en-US" dirty="0" smtClean="0"/>
          </a:p>
          <a:p>
            <a:endParaRPr lang="en-US" dirty="0" smtClean="0"/>
          </a:p>
          <a:p>
            <a:r>
              <a:rPr lang="en-US" dirty="0" smtClean="0"/>
              <a:t>The liability of smallness is the additional costs a small firm must incur over a large firm. The liability of smallness refers to limitedness in terms of resources and capabilities, and thus vulnerability to environmental changes. Initial size may be measured in terms of either the amount of financial capital or the number of people employed at the time of founding</a:t>
            </a:r>
            <a:endParaRPr lang="it-IT" dirty="0"/>
          </a:p>
        </p:txBody>
      </p:sp>
      <p:sp>
        <p:nvSpPr>
          <p:cNvPr id="4" name="Segnaposto numero diapositiva 3"/>
          <p:cNvSpPr>
            <a:spLocks noGrp="1"/>
          </p:cNvSpPr>
          <p:nvPr>
            <p:ph type="sldNum" sz="quarter" idx="10"/>
          </p:nvPr>
        </p:nvSpPr>
        <p:spPr/>
        <p:txBody>
          <a:bodyPr/>
          <a:lstStyle/>
          <a:p>
            <a:fld id="{E07DD865-F2C8-4164-9474-F084F1FCBC15}" type="slidenum">
              <a:rPr lang="it-IT" smtClean="0"/>
              <a:t>32</a:t>
            </a:fld>
            <a:endParaRPr lang="it-IT"/>
          </a:p>
        </p:txBody>
      </p:sp>
    </p:spTree>
    <p:extLst>
      <p:ext uri="{BB962C8B-B14F-4D97-AF65-F5344CB8AC3E}">
        <p14:creationId xmlns:p14="http://schemas.microsoft.com/office/powerpoint/2010/main" val="10642177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PEST analysis is a simple and effective tool used in situation analysis to identify the key external (macro environment level) forces that might affect an organization. </a:t>
            </a:r>
            <a:r>
              <a:rPr lang="en-US" dirty="0" smtClean="0"/>
              <a:t>This is used to map out particular competitive environments or investment contexts for firms at the regional or national level, compare country conditions, and build future scenarios to understand short-term and long-term threats and opportunities. Influential factors are divided into political, economic, social or sociocultural, and technological (PEST), which in combination create particular opportunities and threats for firms. Clearly, there are strong interactions between the categories of factors. Political developments have a strong influence over economic change, particularly in emerging markets like China. Similarly, economic, social, and technological factors are interdependent. However, the PEST breakdown makes the task of analyzing a complex range of influences more manageable.</a:t>
            </a:r>
            <a:endParaRPr lang="it-IT" dirty="0" smtClean="0"/>
          </a:p>
          <a:p>
            <a:endParaRPr lang="en-US" dirty="0" smtClean="0"/>
          </a:p>
          <a:p>
            <a:r>
              <a:rPr lang="en-US" sz="1200" b="0" i="0" kern="1200" dirty="0" smtClean="0">
                <a:solidFill>
                  <a:schemeClr val="tx1"/>
                </a:solidFill>
                <a:effectLst/>
                <a:latin typeface="+mn-lt"/>
                <a:ea typeface="+mn-ea"/>
                <a:cs typeface="+mn-cs"/>
              </a:rPr>
              <a:t>Therefore, the aim of doing PEST is to:</a:t>
            </a:r>
          </a:p>
          <a:p>
            <a:r>
              <a:rPr lang="en-US" sz="1200" b="0" i="0" kern="1200" dirty="0" smtClean="0">
                <a:solidFill>
                  <a:schemeClr val="tx1"/>
                </a:solidFill>
                <a:effectLst/>
                <a:latin typeface="+mn-lt"/>
                <a:ea typeface="+mn-ea"/>
                <a:cs typeface="+mn-cs"/>
              </a:rPr>
              <a:t>find out the current external factors affecting an organization;</a:t>
            </a:r>
          </a:p>
          <a:p>
            <a:r>
              <a:rPr lang="en-US" sz="1200" b="0" i="0" kern="1200" dirty="0" smtClean="0">
                <a:solidFill>
                  <a:schemeClr val="tx1"/>
                </a:solidFill>
                <a:effectLst/>
                <a:latin typeface="+mn-lt"/>
                <a:ea typeface="+mn-ea"/>
                <a:cs typeface="+mn-cs"/>
              </a:rPr>
              <a:t>identify the external factors that may change in the future;</a:t>
            </a:r>
          </a:p>
          <a:p>
            <a:r>
              <a:rPr lang="en-US" sz="1200" b="0" i="0" kern="1200" dirty="0" smtClean="0">
                <a:solidFill>
                  <a:schemeClr val="tx1"/>
                </a:solidFill>
                <a:effectLst/>
                <a:latin typeface="+mn-lt"/>
                <a:ea typeface="+mn-ea"/>
                <a:cs typeface="+mn-cs"/>
              </a:rPr>
              <a:t>to exploit the changes (opportunities) or defend against them (threats) better than competitors would do.</a:t>
            </a:r>
          </a:p>
          <a:p>
            <a:r>
              <a:rPr lang="en-US" sz="1200" b="0" i="0" kern="1200" dirty="0" smtClean="0">
                <a:solidFill>
                  <a:schemeClr val="tx1"/>
                </a:solidFill>
                <a:effectLst/>
                <a:latin typeface="+mn-lt"/>
                <a:ea typeface="+mn-ea"/>
                <a:cs typeface="+mn-cs"/>
              </a:rPr>
              <a:t>The outcome of PEST is an understanding of the overall picture surrounding the company</a:t>
            </a:r>
          </a:p>
          <a:p>
            <a:endParaRPr lang="it-IT" dirty="0" smtClean="0"/>
          </a:p>
          <a:p>
            <a:endParaRPr lang="it-IT" dirty="0" smtClean="0"/>
          </a:p>
          <a:p>
            <a:endParaRPr lang="it-IT" dirty="0"/>
          </a:p>
        </p:txBody>
      </p:sp>
      <p:sp>
        <p:nvSpPr>
          <p:cNvPr id="4" name="Segnaposto numero diapositiva 3"/>
          <p:cNvSpPr>
            <a:spLocks noGrp="1"/>
          </p:cNvSpPr>
          <p:nvPr>
            <p:ph type="sldNum" sz="quarter" idx="10"/>
          </p:nvPr>
        </p:nvSpPr>
        <p:spPr/>
        <p:txBody>
          <a:bodyPr/>
          <a:lstStyle/>
          <a:p>
            <a:fld id="{81225DD7-BAB8-4303-B79D-4BCAFFD76196}" type="slidenum">
              <a:rPr lang="it-IT" smtClean="0"/>
              <a:t>12</a:t>
            </a:fld>
            <a:endParaRPr lang="it-IT"/>
          </a:p>
        </p:txBody>
      </p:sp>
    </p:spTree>
    <p:extLst>
      <p:ext uri="{BB962C8B-B14F-4D97-AF65-F5344CB8AC3E}">
        <p14:creationId xmlns:p14="http://schemas.microsoft.com/office/powerpoint/2010/main" val="42423506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err="1" smtClean="0"/>
              <a:t>Let’s</a:t>
            </a:r>
            <a:r>
              <a:rPr lang="it-IT" dirty="0" smtClean="0"/>
              <a:t> take a look on the </a:t>
            </a:r>
            <a:r>
              <a:rPr lang="it-IT" dirty="0" err="1" smtClean="0"/>
              <a:t>different</a:t>
            </a:r>
            <a:r>
              <a:rPr lang="it-IT" dirty="0" smtClean="0"/>
              <a:t> </a:t>
            </a:r>
            <a:r>
              <a:rPr lang="it-IT" dirty="0" err="1" smtClean="0"/>
              <a:t>factor</a:t>
            </a:r>
            <a:r>
              <a:rPr lang="it-IT" dirty="0" smtClean="0"/>
              <a:t> </a:t>
            </a:r>
            <a:r>
              <a:rPr lang="it-IT" dirty="0" err="1" smtClean="0"/>
              <a:t>analyzed</a:t>
            </a:r>
            <a:r>
              <a:rPr lang="it-IT" baseline="0" dirty="0" smtClean="0"/>
              <a:t> in the model.</a:t>
            </a:r>
          </a:p>
          <a:p>
            <a:r>
              <a:rPr lang="it-IT" baseline="0" dirty="0" err="1" smtClean="0"/>
              <a:t>Political</a:t>
            </a:r>
            <a:r>
              <a:rPr lang="it-IT" baseline="0" dirty="0" smtClean="0"/>
              <a:t> </a:t>
            </a:r>
            <a:r>
              <a:rPr lang="it-IT" baseline="0" dirty="0" err="1" smtClean="0"/>
              <a:t>factors</a:t>
            </a:r>
            <a:r>
              <a:rPr lang="it-IT" baseline="0" dirty="0" smtClean="0"/>
              <a:t> </a:t>
            </a:r>
            <a:r>
              <a:rPr lang="it-IT" baseline="0" dirty="0" err="1" smtClean="0"/>
              <a:t>rely</a:t>
            </a:r>
            <a:r>
              <a:rPr lang="it-IT" baseline="0" dirty="0" smtClean="0"/>
              <a:t> on </a:t>
            </a:r>
            <a:r>
              <a:rPr lang="en-US" dirty="0" smtClean="0"/>
              <a:t>the probability that political forces will negatively affect a firm’s profit or impede the attainment of other critical business objectives. The study of political risk addresses changes in the environment that are difficult to anticipate.</a:t>
            </a:r>
            <a:r>
              <a:rPr lang="en-US" baseline="0" dirty="0" smtClean="0"/>
              <a:t> For instance, </a:t>
            </a:r>
            <a:r>
              <a:rPr lang="en-US" dirty="0" smtClean="0"/>
              <a:t>the election of a government that is committed to nationalization of major industries or one that insists on reducing foreign participation in business ventures. It</a:t>
            </a:r>
            <a:r>
              <a:rPr lang="en-US" baseline="0" dirty="0" smtClean="0"/>
              <a:t> is common in both developed and undeveloped countries.</a:t>
            </a:r>
          </a:p>
          <a:p>
            <a:r>
              <a:rPr lang="en-US" baseline="0" dirty="0" smtClean="0"/>
              <a:t>Typical factors to considers are:</a:t>
            </a:r>
          </a:p>
          <a:p>
            <a:pPr fontAlgn="base"/>
            <a:r>
              <a:rPr lang="en-US" sz="1200" b="0" i="0" kern="1200" dirty="0" smtClean="0">
                <a:solidFill>
                  <a:schemeClr val="tx1"/>
                </a:solidFill>
                <a:effectLst/>
                <a:latin typeface="+mn-lt"/>
                <a:ea typeface="+mn-ea"/>
                <a:cs typeface="+mn-cs"/>
              </a:rPr>
              <a:t>When is the country's next local, state, or national election? How could this change government or regional policy?</a:t>
            </a:r>
          </a:p>
          <a:p>
            <a:pPr fontAlgn="base"/>
            <a:r>
              <a:rPr lang="en-US" sz="1200" b="0" i="0" kern="1200" dirty="0" smtClean="0">
                <a:solidFill>
                  <a:schemeClr val="tx1"/>
                </a:solidFill>
                <a:effectLst/>
                <a:latin typeface="+mn-lt"/>
                <a:ea typeface="+mn-ea"/>
                <a:cs typeface="+mn-cs"/>
              </a:rPr>
              <a:t>Who are the most likely contenders for power? What are their views on business policy, and on other policies that affect your organization?</a:t>
            </a:r>
          </a:p>
          <a:p>
            <a:pPr fontAlgn="base"/>
            <a:r>
              <a:rPr lang="en-US" sz="1200" b="0" i="0" kern="1200" dirty="0" smtClean="0">
                <a:solidFill>
                  <a:schemeClr val="tx1"/>
                </a:solidFill>
                <a:effectLst/>
                <a:latin typeface="+mn-lt"/>
                <a:ea typeface="+mn-ea"/>
                <a:cs typeface="+mn-cs"/>
              </a:rPr>
              <a:t>Depending on the country, how well developed are property rights and the rule of law, and how widespread are corruption and organized crime? How are these situations likely to change, and how is this likely to affect you?</a:t>
            </a:r>
            <a:r>
              <a:rPr lang="en-US" sz="1200" b="0" i="0" kern="1200" baseline="0" dirty="0" smtClean="0">
                <a:solidFill>
                  <a:schemeClr val="tx1"/>
                </a:solidFill>
                <a:effectLst/>
                <a:latin typeface="+mn-lt"/>
                <a:ea typeface="+mn-ea"/>
                <a:cs typeface="+mn-cs"/>
              </a:rPr>
              <a:t> And so on.</a:t>
            </a:r>
            <a:endParaRPr lang="it-IT" dirty="0"/>
          </a:p>
        </p:txBody>
      </p:sp>
      <p:sp>
        <p:nvSpPr>
          <p:cNvPr id="4" name="Segnaposto numero diapositiva 3"/>
          <p:cNvSpPr>
            <a:spLocks noGrp="1"/>
          </p:cNvSpPr>
          <p:nvPr>
            <p:ph type="sldNum" sz="quarter" idx="10"/>
          </p:nvPr>
        </p:nvSpPr>
        <p:spPr/>
        <p:txBody>
          <a:bodyPr/>
          <a:lstStyle/>
          <a:p>
            <a:fld id="{81225DD7-BAB8-4303-B79D-4BCAFFD76196}" type="slidenum">
              <a:rPr lang="it-IT" smtClean="0"/>
              <a:t>13</a:t>
            </a:fld>
            <a:endParaRPr lang="it-IT"/>
          </a:p>
        </p:txBody>
      </p:sp>
    </p:spTree>
    <p:extLst>
      <p:ext uri="{BB962C8B-B14F-4D97-AF65-F5344CB8AC3E}">
        <p14:creationId xmlns:p14="http://schemas.microsoft.com/office/powerpoint/2010/main" val="41494659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b="0" i="0" kern="1200" dirty="0" smtClean="0">
                <a:solidFill>
                  <a:schemeClr val="tx1"/>
                </a:solidFill>
                <a:effectLst/>
                <a:latin typeface="+mn-lt"/>
                <a:ea typeface="+mn-ea"/>
                <a:cs typeface="+mn-cs"/>
              </a:rPr>
              <a:t>Economic factors have a significant impact on how an </a:t>
            </a:r>
            <a:r>
              <a:rPr lang="en-US" sz="1200" b="0" i="0" kern="1200" dirty="0" err="1" smtClean="0">
                <a:solidFill>
                  <a:schemeClr val="tx1"/>
                </a:solidFill>
                <a:effectLst/>
                <a:latin typeface="+mn-lt"/>
                <a:ea typeface="+mn-ea"/>
                <a:cs typeface="+mn-cs"/>
              </a:rPr>
              <a:t>organisation</a:t>
            </a:r>
            <a:r>
              <a:rPr lang="en-US" sz="1200" b="0" i="0" kern="1200" dirty="0" smtClean="0">
                <a:solidFill>
                  <a:schemeClr val="tx1"/>
                </a:solidFill>
                <a:effectLst/>
                <a:latin typeface="+mn-lt"/>
                <a:ea typeface="+mn-ea"/>
                <a:cs typeface="+mn-cs"/>
              </a:rPr>
              <a:t> does business and also how profitable they are. Factors include - economic growth, interest rates, exchange rates, inflation, disposable income of consumers and businesses and so on.</a:t>
            </a:r>
          </a:p>
          <a:p>
            <a:r>
              <a:rPr lang="en-US" sz="1200" b="0" i="0" kern="1200" dirty="0" smtClean="0">
                <a:solidFill>
                  <a:schemeClr val="tx1"/>
                </a:solidFill>
                <a:effectLst/>
                <a:latin typeface="+mn-lt"/>
                <a:ea typeface="+mn-ea"/>
                <a:cs typeface="+mn-cs"/>
              </a:rPr>
              <a:t>These factors can be further broken down into macro-economical and micro-economical factors. Macro-economic factors deal with the management of demand in any given economy. Governments use interest rate control, taxation policy and government expenditure as their main mechanisms for managing macro-economic factors.</a:t>
            </a:r>
          </a:p>
          <a:p>
            <a:r>
              <a:rPr lang="en-US" sz="1200" b="0" i="0" kern="1200" dirty="0" smtClean="0">
                <a:solidFill>
                  <a:schemeClr val="tx1"/>
                </a:solidFill>
                <a:effectLst/>
                <a:latin typeface="+mn-lt"/>
                <a:ea typeface="+mn-ea"/>
                <a:cs typeface="+mn-cs"/>
              </a:rPr>
              <a:t>Micro-economic factors are all about the way people spend their incomes. This has a large impact on B2C </a:t>
            </a:r>
            <a:r>
              <a:rPr lang="en-US" sz="1200" b="0" i="0" kern="1200" dirty="0" err="1" smtClean="0">
                <a:solidFill>
                  <a:schemeClr val="tx1"/>
                </a:solidFill>
                <a:effectLst/>
                <a:latin typeface="+mn-lt"/>
                <a:ea typeface="+mn-ea"/>
                <a:cs typeface="+mn-cs"/>
              </a:rPr>
              <a:t>organisations</a:t>
            </a:r>
            <a:r>
              <a:rPr lang="en-US" sz="1200" b="0" i="0" kern="1200" dirty="0" smtClean="0">
                <a:solidFill>
                  <a:schemeClr val="tx1"/>
                </a:solidFill>
                <a:effectLst/>
                <a:latin typeface="+mn-lt"/>
                <a:ea typeface="+mn-ea"/>
                <a:cs typeface="+mn-cs"/>
              </a:rPr>
              <a:t> in particular.</a:t>
            </a:r>
          </a:p>
          <a:p>
            <a:pPr marL="0" marR="0" indent="0" algn="l" defTabSz="914400" rtl="0" eaLnBrk="1" fontAlgn="base" latinLnBrk="0" hangingPunct="1">
              <a:lnSpc>
                <a:spcPct val="100000"/>
              </a:lnSpc>
              <a:spcBef>
                <a:spcPts val="0"/>
              </a:spcBef>
              <a:spcAft>
                <a:spcPts val="0"/>
              </a:spcAft>
              <a:buClrTx/>
              <a:buSzTx/>
              <a:buFontTx/>
              <a:buNone/>
              <a:tabLst/>
              <a:defRPr/>
            </a:pPr>
            <a:r>
              <a:rPr lang="en-US" baseline="0" dirty="0" smtClean="0"/>
              <a:t>Typical factors to considers are:</a:t>
            </a:r>
          </a:p>
          <a:p>
            <a:pPr fontAlgn="base"/>
            <a:r>
              <a:rPr lang="en-US" sz="1200" b="0" i="0" kern="1200" dirty="0" smtClean="0">
                <a:solidFill>
                  <a:schemeClr val="tx1"/>
                </a:solidFill>
                <a:effectLst/>
                <a:latin typeface="+mn-lt"/>
                <a:ea typeface="+mn-ea"/>
                <a:cs typeface="+mn-cs"/>
              </a:rPr>
              <a:t>How stable is the current economy? Is it growing, stagnating, or declining?</a:t>
            </a:r>
          </a:p>
          <a:p>
            <a:pPr fontAlgn="base"/>
            <a:r>
              <a:rPr lang="en-US" sz="1200" b="0" i="0" kern="1200" dirty="0" smtClean="0">
                <a:solidFill>
                  <a:schemeClr val="tx1"/>
                </a:solidFill>
                <a:effectLst/>
                <a:latin typeface="+mn-lt"/>
                <a:ea typeface="+mn-ea"/>
                <a:cs typeface="+mn-cs"/>
              </a:rPr>
              <a:t>Are key exchange rates stable, or do they tend to vary significantly?</a:t>
            </a:r>
          </a:p>
          <a:p>
            <a:pPr fontAlgn="base"/>
            <a:r>
              <a:rPr lang="en-US" sz="1200" b="0" i="0" kern="1200" dirty="0" smtClean="0">
                <a:solidFill>
                  <a:schemeClr val="tx1"/>
                </a:solidFill>
                <a:effectLst/>
                <a:latin typeface="+mn-lt"/>
                <a:ea typeface="+mn-ea"/>
                <a:cs typeface="+mn-cs"/>
              </a:rPr>
              <a:t>Are customers' levels of disposable income rising or falling? How is this likely to change in the next few years?</a:t>
            </a:r>
          </a:p>
          <a:p>
            <a:pPr fontAlgn="base"/>
            <a:r>
              <a:rPr lang="en-US" sz="1200" b="0" i="0" kern="1200" dirty="0" smtClean="0">
                <a:solidFill>
                  <a:schemeClr val="tx1"/>
                </a:solidFill>
                <a:effectLst/>
                <a:latin typeface="+mn-lt"/>
                <a:ea typeface="+mn-ea"/>
                <a:cs typeface="+mn-cs"/>
              </a:rPr>
              <a:t>What is the unemployment rate? Will it be easy to build a skilled workforce? Or will it be expensive to hire skilled labor?</a:t>
            </a:r>
          </a:p>
          <a:p>
            <a:pPr fontAlgn="base"/>
            <a:r>
              <a:rPr lang="en-US" sz="1200" b="0" i="0" kern="1200" dirty="0" smtClean="0">
                <a:solidFill>
                  <a:schemeClr val="tx1"/>
                </a:solidFill>
                <a:effectLst/>
                <a:latin typeface="+mn-lt"/>
                <a:ea typeface="+mn-ea"/>
                <a:cs typeface="+mn-cs"/>
              </a:rPr>
              <a:t>Do consumers and businesses have easy access to credit? If not, how will this affect your organization? and so on.</a:t>
            </a:r>
          </a:p>
          <a:p>
            <a:endParaRPr lang="it-IT" dirty="0"/>
          </a:p>
        </p:txBody>
      </p:sp>
      <p:sp>
        <p:nvSpPr>
          <p:cNvPr id="4" name="Segnaposto numero diapositiva 3"/>
          <p:cNvSpPr>
            <a:spLocks noGrp="1"/>
          </p:cNvSpPr>
          <p:nvPr>
            <p:ph type="sldNum" sz="quarter" idx="10"/>
          </p:nvPr>
        </p:nvSpPr>
        <p:spPr/>
        <p:txBody>
          <a:bodyPr/>
          <a:lstStyle/>
          <a:p>
            <a:fld id="{81225DD7-BAB8-4303-B79D-4BCAFFD76196}" type="slidenum">
              <a:rPr lang="it-IT" smtClean="0"/>
              <a:t>14</a:t>
            </a:fld>
            <a:endParaRPr lang="it-IT"/>
          </a:p>
        </p:txBody>
      </p:sp>
    </p:spTree>
    <p:extLst>
      <p:ext uri="{BB962C8B-B14F-4D97-AF65-F5344CB8AC3E}">
        <p14:creationId xmlns:p14="http://schemas.microsoft.com/office/powerpoint/2010/main" val="11029345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indent="0" algn="l" defTabSz="914400" rtl="0" eaLnBrk="1" fontAlgn="base" latinLnBrk="0" hangingPunct="1">
              <a:lnSpc>
                <a:spcPct val="1000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Social factors are the areas that involve the shared belief and attitudes of the population. These factors include - population growth, age distribution, health consciousness, career attitudes and so on. These factors are of particular interest as they have a direct effect on how marketers understand customers and what drives them.</a:t>
            </a:r>
            <a:endParaRPr lang="en-US" baseline="0" dirty="0" smtClean="0"/>
          </a:p>
          <a:p>
            <a:pPr marL="0" marR="0" indent="0" algn="l" defTabSz="914400" rtl="0" eaLnBrk="1" fontAlgn="base" latinLnBrk="0" hangingPunct="1">
              <a:lnSpc>
                <a:spcPct val="100000"/>
              </a:lnSpc>
              <a:spcBef>
                <a:spcPts val="0"/>
              </a:spcBef>
              <a:spcAft>
                <a:spcPts val="0"/>
              </a:spcAft>
              <a:buClrTx/>
              <a:buSzTx/>
              <a:buFontTx/>
              <a:buNone/>
              <a:tabLst/>
              <a:defRPr/>
            </a:pPr>
            <a:r>
              <a:rPr lang="en-US" baseline="0" dirty="0" smtClean="0"/>
              <a:t>Typical factors to considers are:</a:t>
            </a:r>
          </a:p>
          <a:p>
            <a:pPr fontAlgn="base"/>
            <a:r>
              <a:rPr lang="en-US" dirty="0" smtClean="0"/>
              <a:t>What are your society's levels of health, education, and social mobility? How are these changing, and what impact does this have?</a:t>
            </a:r>
          </a:p>
          <a:p>
            <a:pPr fontAlgn="base"/>
            <a:r>
              <a:rPr lang="en-US" dirty="0" smtClean="0"/>
              <a:t>What employment patterns, job market trends, and attitudes toward work can you observe? Are these different for different age groups?</a:t>
            </a:r>
          </a:p>
          <a:p>
            <a:pPr fontAlgn="base"/>
            <a:r>
              <a:rPr lang="en-US" dirty="0" smtClean="0"/>
              <a:t>What social attitudes and social taboos could affect your business? Have there been recent socio-cultural changes that might affect this?</a:t>
            </a:r>
          </a:p>
          <a:p>
            <a:endParaRPr lang="it-IT" dirty="0"/>
          </a:p>
        </p:txBody>
      </p:sp>
      <p:sp>
        <p:nvSpPr>
          <p:cNvPr id="4" name="Segnaposto numero diapositiva 3"/>
          <p:cNvSpPr>
            <a:spLocks noGrp="1"/>
          </p:cNvSpPr>
          <p:nvPr>
            <p:ph type="sldNum" sz="quarter" idx="10"/>
          </p:nvPr>
        </p:nvSpPr>
        <p:spPr/>
        <p:txBody>
          <a:bodyPr/>
          <a:lstStyle/>
          <a:p>
            <a:fld id="{81225DD7-BAB8-4303-B79D-4BCAFFD76196}" type="slidenum">
              <a:rPr lang="it-IT" smtClean="0"/>
              <a:t>15</a:t>
            </a:fld>
            <a:endParaRPr lang="it-IT"/>
          </a:p>
        </p:txBody>
      </p:sp>
    </p:spTree>
    <p:extLst>
      <p:ext uri="{BB962C8B-B14F-4D97-AF65-F5344CB8AC3E}">
        <p14:creationId xmlns:p14="http://schemas.microsoft.com/office/powerpoint/2010/main" val="2445672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b="0" i="0" kern="1200" dirty="0" smtClean="0">
                <a:solidFill>
                  <a:schemeClr val="tx1"/>
                </a:solidFill>
                <a:effectLst/>
                <a:latin typeface="+mn-lt"/>
                <a:ea typeface="+mn-ea"/>
                <a:cs typeface="+mn-cs"/>
              </a:rPr>
              <a:t>We all know how fast the technological landscape changes and how this impacts the way we market our products. Technological factors affect marketing and the management thereof in three distinct ways:</a:t>
            </a:r>
          </a:p>
          <a:p>
            <a:pPr marL="171450" indent="-171450">
              <a:buFont typeface="Arial" panose="020B0604020202020204" pitchFamily="34" charset="0"/>
              <a:buChar char="•"/>
            </a:pPr>
            <a:r>
              <a:rPr lang="en-US" sz="1200" b="0" i="0" kern="1200" dirty="0" smtClean="0">
                <a:solidFill>
                  <a:schemeClr val="tx1"/>
                </a:solidFill>
                <a:effectLst/>
                <a:latin typeface="+mn-lt"/>
                <a:ea typeface="+mn-ea"/>
                <a:cs typeface="+mn-cs"/>
              </a:rPr>
              <a:t>New ways of producing goods and services</a:t>
            </a:r>
          </a:p>
          <a:p>
            <a:pPr marL="171450" indent="-171450">
              <a:buFont typeface="Arial" panose="020B0604020202020204" pitchFamily="34" charset="0"/>
              <a:buChar char="•"/>
            </a:pPr>
            <a:r>
              <a:rPr lang="en-US" sz="1200" b="0" i="0" kern="1200" dirty="0" smtClean="0">
                <a:solidFill>
                  <a:schemeClr val="tx1"/>
                </a:solidFill>
                <a:effectLst/>
                <a:latin typeface="+mn-lt"/>
                <a:ea typeface="+mn-ea"/>
                <a:cs typeface="+mn-cs"/>
              </a:rPr>
              <a:t>New ways of distributing goods and services</a:t>
            </a:r>
          </a:p>
          <a:p>
            <a:pPr marL="171450" indent="-171450">
              <a:buFont typeface="Arial" panose="020B0604020202020204" pitchFamily="34" charset="0"/>
              <a:buChar char="•"/>
            </a:pPr>
            <a:r>
              <a:rPr lang="en-US" sz="1200" b="0" i="0" kern="1200" dirty="0" smtClean="0">
                <a:solidFill>
                  <a:schemeClr val="tx1"/>
                </a:solidFill>
                <a:effectLst/>
                <a:latin typeface="+mn-lt"/>
                <a:ea typeface="+mn-ea"/>
                <a:cs typeface="+mn-cs"/>
              </a:rPr>
              <a:t>New ways of communicating with target markets</a:t>
            </a:r>
          </a:p>
          <a:p>
            <a:r>
              <a:rPr lang="en-US" sz="1200" b="0" i="0" kern="1200" dirty="0" smtClean="0">
                <a:solidFill>
                  <a:schemeClr val="tx1"/>
                </a:solidFill>
                <a:effectLst/>
                <a:latin typeface="+mn-lt"/>
                <a:ea typeface="+mn-ea"/>
                <a:cs typeface="+mn-cs"/>
              </a:rPr>
              <a:t>Analyzing these factors will help you and your team gain a comprehensive understanding of the external (macro environmental) factors that may positively or negatively affect your company's strategic planning process. With access to such knowledge, you can quickly come up with strategies that would put the company on the fast track to achieving its goals.</a:t>
            </a:r>
          </a:p>
          <a:p>
            <a:endParaRPr lang="en-US" sz="1200" b="0" i="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Typical factors to considers are:</a:t>
            </a:r>
          </a:p>
          <a:p>
            <a:pPr fontAlgn="base"/>
            <a:r>
              <a:rPr lang="en-US" sz="1200" b="0" i="0" kern="1200" dirty="0" smtClean="0">
                <a:solidFill>
                  <a:schemeClr val="tx1"/>
                </a:solidFill>
                <a:effectLst/>
                <a:latin typeface="+mn-lt"/>
                <a:ea typeface="+mn-ea"/>
                <a:cs typeface="+mn-cs"/>
              </a:rPr>
              <a:t>Are there any new technologies that you could be using?</a:t>
            </a:r>
          </a:p>
          <a:p>
            <a:pPr fontAlgn="base"/>
            <a:r>
              <a:rPr lang="en-US" sz="1200" b="0" i="0" kern="1200" dirty="0" smtClean="0">
                <a:solidFill>
                  <a:schemeClr val="tx1"/>
                </a:solidFill>
                <a:effectLst/>
                <a:latin typeface="+mn-lt"/>
                <a:ea typeface="+mn-ea"/>
                <a:cs typeface="+mn-cs"/>
              </a:rPr>
              <a:t>Are there any new technologies on the horizon that could radically affect your work or your industry?</a:t>
            </a:r>
          </a:p>
          <a:p>
            <a:pPr fontAlgn="base"/>
            <a:r>
              <a:rPr lang="en-US" sz="1200" b="0" i="0" kern="1200" dirty="0" smtClean="0">
                <a:solidFill>
                  <a:schemeClr val="tx1"/>
                </a:solidFill>
                <a:effectLst/>
                <a:latin typeface="+mn-lt"/>
                <a:ea typeface="+mn-ea"/>
                <a:cs typeface="+mn-cs"/>
              </a:rPr>
              <a:t>Do any of your competitors have access to new technologies that could redefine their products?</a:t>
            </a:r>
          </a:p>
          <a:p>
            <a:pPr fontAlgn="base"/>
            <a:r>
              <a:rPr lang="en-US" sz="1200" b="0" i="0" kern="1200" dirty="0" smtClean="0">
                <a:solidFill>
                  <a:schemeClr val="tx1"/>
                </a:solidFill>
                <a:effectLst/>
                <a:latin typeface="+mn-lt"/>
                <a:ea typeface="+mn-ea"/>
                <a:cs typeface="+mn-cs"/>
              </a:rPr>
              <a:t>In which areas do governments and educational institutions focus their research? Is there anything you can do to take advantage of this?</a:t>
            </a:r>
          </a:p>
          <a:p>
            <a:pPr fontAlgn="base"/>
            <a:r>
              <a:rPr lang="en-US" sz="1200" b="0" i="0" kern="1200" dirty="0" smtClean="0">
                <a:solidFill>
                  <a:schemeClr val="tx1"/>
                </a:solidFill>
                <a:effectLst/>
                <a:latin typeface="+mn-lt"/>
                <a:ea typeface="+mn-ea"/>
                <a:cs typeface="+mn-cs"/>
              </a:rPr>
              <a:t>How have infrastructure changes affected work patterns (for example, levels of remote working)?</a:t>
            </a:r>
          </a:p>
          <a:p>
            <a:pPr fontAlgn="base"/>
            <a:r>
              <a:rPr lang="en-US" sz="1200" b="0" i="0" kern="1200" dirty="0" smtClean="0">
                <a:solidFill>
                  <a:schemeClr val="tx1"/>
                </a:solidFill>
                <a:effectLst/>
                <a:latin typeface="+mn-lt"/>
                <a:ea typeface="+mn-ea"/>
                <a:cs typeface="+mn-cs"/>
              </a:rPr>
              <a:t>Are there existing technological hubs that you could work with or learn from?</a:t>
            </a:r>
          </a:p>
          <a:p>
            <a:pPr fontAlgn="base"/>
            <a:r>
              <a:rPr lang="en-US" sz="1200" b="0" i="0" kern="1200" dirty="0" smtClean="0">
                <a:solidFill>
                  <a:schemeClr val="tx1"/>
                </a:solidFill>
                <a:effectLst/>
                <a:latin typeface="+mn-lt"/>
                <a:ea typeface="+mn-ea"/>
                <a:cs typeface="+mn-cs"/>
              </a:rPr>
              <a:t>Are there any other technological factors that you should consider</a:t>
            </a:r>
          </a:p>
          <a:p>
            <a:endParaRPr lang="en-US" sz="1200" b="0" i="0" kern="1200" dirty="0" smtClean="0">
              <a:solidFill>
                <a:schemeClr val="tx1"/>
              </a:solidFill>
              <a:effectLst/>
              <a:latin typeface="+mn-lt"/>
              <a:ea typeface="+mn-ea"/>
              <a:cs typeface="+mn-cs"/>
            </a:endParaRPr>
          </a:p>
          <a:p>
            <a:endParaRPr lang="en-US" sz="1200" b="0" i="0" kern="1200" dirty="0" smtClean="0">
              <a:solidFill>
                <a:schemeClr val="tx1"/>
              </a:solidFill>
              <a:effectLst/>
              <a:latin typeface="+mn-lt"/>
              <a:ea typeface="+mn-ea"/>
              <a:cs typeface="+mn-cs"/>
            </a:endParaRPr>
          </a:p>
          <a:p>
            <a:endParaRPr lang="it-IT" dirty="0"/>
          </a:p>
        </p:txBody>
      </p:sp>
      <p:sp>
        <p:nvSpPr>
          <p:cNvPr id="4" name="Segnaposto numero diapositiva 3"/>
          <p:cNvSpPr>
            <a:spLocks noGrp="1"/>
          </p:cNvSpPr>
          <p:nvPr>
            <p:ph type="sldNum" sz="quarter" idx="10"/>
          </p:nvPr>
        </p:nvSpPr>
        <p:spPr/>
        <p:txBody>
          <a:bodyPr/>
          <a:lstStyle/>
          <a:p>
            <a:fld id="{81225DD7-BAB8-4303-B79D-4BCAFFD76196}" type="slidenum">
              <a:rPr lang="it-IT" smtClean="0"/>
              <a:t>16</a:t>
            </a:fld>
            <a:endParaRPr lang="it-IT"/>
          </a:p>
        </p:txBody>
      </p:sp>
    </p:spTree>
    <p:extLst>
      <p:ext uri="{BB962C8B-B14F-4D97-AF65-F5344CB8AC3E}">
        <p14:creationId xmlns:p14="http://schemas.microsoft.com/office/powerpoint/2010/main" val="41102018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5B45EA-68C4-4077-9F60-B14AC6415C6C}" type="slidenum">
              <a:rPr lang="en-US" altLang="it-IT"/>
              <a:pPr/>
              <a:t>17</a:t>
            </a:fld>
            <a:endParaRPr lang="en-US" altLang="it-IT"/>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p:txBody>
          <a:bodyPr/>
          <a:lstStyle/>
          <a:p>
            <a:r>
              <a:rPr lang="it-IT" altLang="it-IT" b="0" dirty="0" err="1" smtClean="0">
                <a:solidFill>
                  <a:schemeClr val="tx1"/>
                </a:solidFill>
              </a:rPr>
              <a:t>Despite</a:t>
            </a:r>
            <a:r>
              <a:rPr lang="it-IT" altLang="it-IT" b="0" baseline="0" dirty="0" smtClean="0">
                <a:solidFill>
                  <a:schemeClr val="tx1"/>
                </a:solidFill>
              </a:rPr>
              <a:t> the </a:t>
            </a:r>
            <a:r>
              <a:rPr lang="it-IT" altLang="it-IT" b="0" baseline="0" dirty="0" err="1" smtClean="0">
                <a:solidFill>
                  <a:schemeClr val="tx1"/>
                </a:solidFill>
              </a:rPr>
              <a:t>real</a:t>
            </a:r>
            <a:r>
              <a:rPr lang="it-IT" altLang="it-IT" b="0" baseline="0" dirty="0" smtClean="0">
                <a:solidFill>
                  <a:schemeClr val="tx1"/>
                </a:solidFill>
              </a:rPr>
              <a:t> </a:t>
            </a:r>
            <a:r>
              <a:rPr lang="it-IT" altLang="it-IT" b="0" baseline="0" dirty="0" err="1" smtClean="0">
                <a:solidFill>
                  <a:schemeClr val="tx1"/>
                </a:solidFill>
              </a:rPr>
              <a:t>advantages</a:t>
            </a:r>
            <a:r>
              <a:rPr lang="it-IT" altLang="it-IT" b="0" baseline="0" dirty="0" smtClean="0">
                <a:solidFill>
                  <a:schemeClr val="tx1"/>
                </a:solidFill>
              </a:rPr>
              <a:t> of </a:t>
            </a:r>
            <a:r>
              <a:rPr lang="it-IT" altLang="it-IT" b="0" baseline="0" dirty="0" err="1" smtClean="0">
                <a:solidFill>
                  <a:schemeClr val="tx1"/>
                </a:solidFill>
              </a:rPr>
              <a:t>this</a:t>
            </a:r>
            <a:r>
              <a:rPr lang="it-IT" altLang="it-IT" b="0" baseline="0" dirty="0" smtClean="0">
                <a:solidFill>
                  <a:schemeClr val="tx1"/>
                </a:solidFill>
              </a:rPr>
              <a:t> </a:t>
            </a:r>
            <a:r>
              <a:rPr lang="it-IT" altLang="it-IT" b="0" baseline="0" dirty="0" err="1" smtClean="0">
                <a:solidFill>
                  <a:schemeClr val="tx1"/>
                </a:solidFill>
              </a:rPr>
              <a:t>tool</a:t>
            </a:r>
            <a:r>
              <a:rPr lang="it-IT" altLang="it-IT" b="0" baseline="0" dirty="0" smtClean="0">
                <a:solidFill>
                  <a:schemeClr val="tx1"/>
                </a:solidFill>
              </a:rPr>
              <a:t> to </a:t>
            </a:r>
            <a:r>
              <a:rPr lang="it-IT" altLang="it-IT" b="0" baseline="0" dirty="0" err="1" smtClean="0">
                <a:solidFill>
                  <a:schemeClr val="tx1"/>
                </a:solidFill>
              </a:rPr>
              <a:t>analyze</a:t>
            </a:r>
            <a:r>
              <a:rPr lang="it-IT" altLang="it-IT" b="0" baseline="0" dirty="0" smtClean="0">
                <a:solidFill>
                  <a:schemeClr val="tx1"/>
                </a:solidFill>
              </a:rPr>
              <a:t> </a:t>
            </a:r>
            <a:r>
              <a:rPr lang="it-IT" altLang="it-IT" b="0" baseline="0" dirty="0" err="1" smtClean="0">
                <a:solidFill>
                  <a:schemeClr val="tx1"/>
                </a:solidFill>
              </a:rPr>
              <a:t>external</a:t>
            </a:r>
            <a:r>
              <a:rPr lang="it-IT" altLang="it-IT" b="0" baseline="0" dirty="0" smtClean="0">
                <a:solidFill>
                  <a:schemeClr val="tx1"/>
                </a:solidFill>
              </a:rPr>
              <a:t> </a:t>
            </a:r>
            <a:r>
              <a:rPr lang="it-IT" altLang="it-IT" b="0" baseline="0" dirty="0" err="1" smtClean="0">
                <a:solidFill>
                  <a:schemeClr val="tx1"/>
                </a:solidFill>
              </a:rPr>
              <a:t>environment</a:t>
            </a:r>
            <a:r>
              <a:rPr lang="it-IT" altLang="it-IT" b="0" baseline="0" dirty="0" smtClean="0">
                <a:solidFill>
                  <a:schemeClr val="tx1"/>
                </a:solidFill>
              </a:rPr>
              <a:t> to </a:t>
            </a:r>
            <a:r>
              <a:rPr lang="it-IT" altLang="it-IT" b="0" baseline="0" dirty="0" err="1" smtClean="0">
                <a:solidFill>
                  <a:schemeClr val="tx1"/>
                </a:solidFill>
              </a:rPr>
              <a:t>develop</a:t>
            </a:r>
            <a:r>
              <a:rPr lang="it-IT" altLang="it-IT" b="0" baseline="0" dirty="0" smtClean="0">
                <a:solidFill>
                  <a:schemeClr val="tx1"/>
                </a:solidFill>
              </a:rPr>
              <a:t> an </a:t>
            </a:r>
            <a:r>
              <a:rPr lang="it-IT" altLang="it-IT" b="0" baseline="0" dirty="0" err="1" smtClean="0">
                <a:solidFill>
                  <a:schemeClr val="tx1"/>
                </a:solidFill>
              </a:rPr>
              <a:t>international</a:t>
            </a:r>
            <a:r>
              <a:rPr lang="it-IT" altLang="it-IT" b="0" baseline="0" dirty="0" smtClean="0">
                <a:solidFill>
                  <a:schemeClr val="tx1"/>
                </a:solidFill>
              </a:rPr>
              <a:t> </a:t>
            </a:r>
            <a:r>
              <a:rPr lang="it-IT" altLang="it-IT" b="0" baseline="0" dirty="0" err="1" smtClean="0">
                <a:solidFill>
                  <a:schemeClr val="tx1"/>
                </a:solidFill>
              </a:rPr>
              <a:t>strategy</a:t>
            </a:r>
            <a:r>
              <a:rPr lang="it-IT" altLang="it-IT" b="0" baseline="0" dirty="0" smtClean="0">
                <a:solidFill>
                  <a:schemeClr val="tx1"/>
                </a:solidFill>
              </a:rPr>
              <a:t>, </a:t>
            </a:r>
            <a:r>
              <a:rPr lang="it-IT" altLang="it-IT" b="0" baseline="0" dirty="0" err="1" smtClean="0">
                <a:solidFill>
                  <a:schemeClr val="tx1"/>
                </a:solidFill>
              </a:rPr>
              <a:t>there</a:t>
            </a:r>
            <a:r>
              <a:rPr lang="it-IT" altLang="it-IT" b="0" baseline="0" dirty="0" smtClean="0">
                <a:solidFill>
                  <a:schemeClr val="tx1"/>
                </a:solidFill>
              </a:rPr>
              <a:t> are </a:t>
            </a:r>
            <a:r>
              <a:rPr lang="it-IT" altLang="it-IT" b="0" baseline="0" dirty="0" err="1" smtClean="0">
                <a:solidFill>
                  <a:schemeClr val="tx1"/>
                </a:solidFill>
              </a:rPr>
              <a:t>many</a:t>
            </a:r>
            <a:r>
              <a:rPr lang="it-IT" altLang="it-IT" b="0" baseline="0" dirty="0" smtClean="0">
                <a:solidFill>
                  <a:schemeClr val="tx1"/>
                </a:solidFill>
              </a:rPr>
              <a:t> </a:t>
            </a:r>
            <a:r>
              <a:rPr lang="it-IT" altLang="it-IT" b="0" baseline="0" dirty="0" err="1" smtClean="0">
                <a:solidFill>
                  <a:schemeClr val="tx1"/>
                </a:solidFill>
              </a:rPr>
              <a:t>issues</a:t>
            </a:r>
            <a:r>
              <a:rPr lang="it-IT" altLang="it-IT" b="0" baseline="0" dirty="0" smtClean="0">
                <a:solidFill>
                  <a:schemeClr val="tx1"/>
                </a:solidFill>
              </a:rPr>
              <a:t> of </a:t>
            </a:r>
            <a:r>
              <a:rPr lang="it-IT" altLang="it-IT" b="0" baseline="0" dirty="0" err="1" smtClean="0">
                <a:solidFill>
                  <a:schemeClr val="tx1"/>
                </a:solidFill>
              </a:rPr>
              <a:t>concern</a:t>
            </a:r>
            <a:r>
              <a:rPr lang="it-IT" altLang="it-IT" b="0" baseline="0" dirty="0" smtClean="0">
                <a:solidFill>
                  <a:schemeClr val="tx1"/>
                </a:solidFill>
              </a:rPr>
              <a:t>.</a:t>
            </a:r>
          </a:p>
          <a:p>
            <a:endParaRPr lang="it-IT" altLang="it-IT" b="0" baseline="0" dirty="0" smtClean="0">
              <a:solidFill>
                <a:schemeClr val="tx1"/>
              </a:solidFill>
            </a:endParaRPr>
          </a:p>
          <a:p>
            <a:r>
              <a:rPr lang="it-IT" altLang="it-IT" b="0" baseline="0" dirty="0" smtClean="0">
                <a:solidFill>
                  <a:schemeClr val="tx1"/>
                </a:solidFill>
              </a:rPr>
              <a:t>The first </a:t>
            </a:r>
            <a:r>
              <a:rPr lang="it-IT" altLang="it-IT" b="0" baseline="0" dirty="0" err="1" smtClean="0">
                <a:solidFill>
                  <a:schemeClr val="tx1"/>
                </a:solidFill>
              </a:rPr>
              <a:t>main</a:t>
            </a:r>
            <a:r>
              <a:rPr lang="it-IT" altLang="it-IT" b="0" baseline="0" dirty="0" smtClean="0">
                <a:solidFill>
                  <a:schemeClr val="tx1"/>
                </a:solidFill>
              </a:rPr>
              <a:t> </a:t>
            </a:r>
            <a:r>
              <a:rPr lang="it-IT" altLang="it-IT" b="0" baseline="0" dirty="0" err="1" smtClean="0">
                <a:solidFill>
                  <a:schemeClr val="tx1"/>
                </a:solidFill>
              </a:rPr>
              <a:t>problem</a:t>
            </a:r>
            <a:r>
              <a:rPr lang="it-IT" altLang="it-IT" b="0" baseline="0" dirty="0" smtClean="0">
                <a:solidFill>
                  <a:schemeClr val="tx1"/>
                </a:solidFill>
              </a:rPr>
              <a:t> </a:t>
            </a:r>
            <a:r>
              <a:rPr lang="it-IT" altLang="it-IT" b="0" baseline="0" dirty="0" err="1" smtClean="0">
                <a:solidFill>
                  <a:schemeClr val="tx1"/>
                </a:solidFill>
              </a:rPr>
              <a:t>is</a:t>
            </a:r>
            <a:r>
              <a:rPr lang="it-IT" altLang="it-IT" b="0" baseline="0" dirty="0" smtClean="0">
                <a:solidFill>
                  <a:schemeClr val="tx1"/>
                </a:solidFill>
              </a:rPr>
              <a:t> </a:t>
            </a:r>
            <a:r>
              <a:rPr lang="it-IT" altLang="it-IT" b="0" baseline="0" dirty="0" err="1" smtClean="0">
                <a:solidFill>
                  <a:schemeClr val="tx1"/>
                </a:solidFill>
              </a:rPr>
              <a:t>connected</a:t>
            </a:r>
            <a:r>
              <a:rPr lang="it-IT" altLang="it-IT" b="0" baseline="0" dirty="0" smtClean="0">
                <a:solidFill>
                  <a:schemeClr val="tx1"/>
                </a:solidFill>
              </a:rPr>
              <a:t> to the </a:t>
            </a:r>
            <a:r>
              <a:rPr lang="it-IT" altLang="it-IT" b="0" baseline="0" dirty="0" err="1" smtClean="0">
                <a:solidFill>
                  <a:schemeClr val="tx1"/>
                </a:solidFill>
              </a:rPr>
              <a:t>fact</a:t>
            </a:r>
            <a:r>
              <a:rPr lang="it-IT" altLang="it-IT" b="0" baseline="0" dirty="0" smtClean="0">
                <a:solidFill>
                  <a:schemeClr val="tx1"/>
                </a:solidFill>
              </a:rPr>
              <a:t> </a:t>
            </a:r>
            <a:r>
              <a:rPr lang="it-IT" altLang="it-IT" b="0" baseline="0" dirty="0" err="1" smtClean="0">
                <a:solidFill>
                  <a:schemeClr val="tx1"/>
                </a:solidFill>
              </a:rPr>
              <a:t>that</a:t>
            </a:r>
            <a:r>
              <a:rPr lang="it-IT" altLang="it-IT" b="0" baseline="0" dirty="0" smtClean="0">
                <a:solidFill>
                  <a:schemeClr val="tx1"/>
                </a:solidFill>
              </a:rPr>
              <a:t> </a:t>
            </a:r>
            <a:r>
              <a:rPr lang="it-IT" altLang="it-IT" b="0" baseline="0" dirty="0" err="1" smtClean="0">
                <a:solidFill>
                  <a:schemeClr val="tx1"/>
                </a:solidFill>
              </a:rPr>
              <a:t>all</a:t>
            </a:r>
            <a:r>
              <a:rPr lang="it-IT" altLang="it-IT" b="0" baseline="0" dirty="0" smtClean="0">
                <a:solidFill>
                  <a:schemeClr val="tx1"/>
                </a:solidFill>
              </a:rPr>
              <a:t> the </a:t>
            </a:r>
            <a:r>
              <a:rPr lang="it-IT" altLang="it-IT" b="0" baseline="0" dirty="0" err="1" smtClean="0">
                <a:solidFill>
                  <a:schemeClr val="tx1"/>
                </a:solidFill>
              </a:rPr>
              <a:t>factors</a:t>
            </a:r>
            <a:r>
              <a:rPr lang="it-IT" altLang="it-IT" b="0" baseline="0" dirty="0" smtClean="0">
                <a:solidFill>
                  <a:schemeClr val="tx1"/>
                </a:solidFill>
              </a:rPr>
              <a:t> </a:t>
            </a:r>
            <a:r>
              <a:rPr lang="it-IT" altLang="it-IT" b="0" baseline="0" dirty="0" err="1" smtClean="0">
                <a:solidFill>
                  <a:schemeClr val="tx1"/>
                </a:solidFill>
              </a:rPr>
              <a:t>analyzed</a:t>
            </a:r>
            <a:r>
              <a:rPr lang="it-IT" altLang="it-IT" b="0" baseline="0" dirty="0" smtClean="0">
                <a:solidFill>
                  <a:schemeClr val="tx1"/>
                </a:solidFill>
              </a:rPr>
              <a:t> in the model are </a:t>
            </a:r>
            <a:r>
              <a:rPr lang="en-US" altLang="it-IT" sz="1200" dirty="0" smtClean="0"/>
              <a:t>continuously</a:t>
            </a:r>
            <a:r>
              <a:rPr lang="it-IT" altLang="it-IT" b="0" baseline="0" dirty="0" smtClean="0">
                <a:solidFill>
                  <a:schemeClr val="tx1"/>
                </a:solidFill>
              </a:rPr>
              <a:t> </a:t>
            </a:r>
            <a:r>
              <a:rPr lang="it-IT" altLang="it-IT" b="0" baseline="0" dirty="0" err="1" smtClean="0">
                <a:solidFill>
                  <a:schemeClr val="tx1"/>
                </a:solidFill>
              </a:rPr>
              <a:t>changing</a:t>
            </a:r>
            <a:r>
              <a:rPr lang="it-IT" altLang="it-IT" b="0" baseline="0" dirty="0" smtClean="0">
                <a:solidFill>
                  <a:schemeClr val="tx1"/>
                </a:solidFill>
              </a:rPr>
              <a:t>. </a:t>
            </a:r>
            <a:r>
              <a:rPr lang="it-IT" altLang="it-IT" b="0" baseline="0" dirty="0" err="1" smtClean="0">
                <a:solidFill>
                  <a:schemeClr val="tx1"/>
                </a:solidFill>
              </a:rPr>
              <a:t>Indeed</a:t>
            </a:r>
            <a:r>
              <a:rPr lang="it-IT" altLang="it-IT" b="0" baseline="0" dirty="0" smtClean="0">
                <a:solidFill>
                  <a:schemeClr val="tx1"/>
                </a:solidFill>
              </a:rPr>
              <a:t>, the model </a:t>
            </a:r>
            <a:r>
              <a:rPr lang="it-IT" altLang="it-IT" b="0" baseline="0" dirty="0" err="1" smtClean="0">
                <a:solidFill>
                  <a:schemeClr val="tx1"/>
                </a:solidFill>
              </a:rPr>
              <a:t>is</a:t>
            </a:r>
            <a:r>
              <a:rPr lang="it-IT" altLang="it-IT" b="0" baseline="0" dirty="0" smtClean="0">
                <a:solidFill>
                  <a:schemeClr val="tx1"/>
                </a:solidFill>
              </a:rPr>
              <a:t> </a:t>
            </a:r>
            <a:r>
              <a:rPr lang="it-IT" altLang="it-IT" b="0" baseline="0" dirty="0" err="1" smtClean="0">
                <a:solidFill>
                  <a:schemeClr val="tx1"/>
                </a:solidFill>
              </a:rPr>
              <a:t>able</a:t>
            </a:r>
            <a:r>
              <a:rPr lang="it-IT" altLang="it-IT" b="0" baseline="0" dirty="0" smtClean="0">
                <a:solidFill>
                  <a:schemeClr val="tx1"/>
                </a:solidFill>
              </a:rPr>
              <a:t> to </a:t>
            </a:r>
            <a:r>
              <a:rPr lang="it-IT" altLang="it-IT" b="0" baseline="0" dirty="0" err="1" smtClean="0">
                <a:solidFill>
                  <a:schemeClr val="tx1"/>
                </a:solidFill>
              </a:rPr>
              <a:t>describe</a:t>
            </a:r>
            <a:r>
              <a:rPr lang="it-IT" altLang="it-IT" b="0" baseline="0" dirty="0" smtClean="0">
                <a:solidFill>
                  <a:schemeClr val="tx1"/>
                </a:solidFill>
              </a:rPr>
              <a:t> the situation in </a:t>
            </a:r>
            <a:r>
              <a:rPr lang="it-IT" altLang="it-IT" b="0" baseline="0" dirty="0" err="1" smtClean="0">
                <a:solidFill>
                  <a:schemeClr val="tx1"/>
                </a:solidFill>
              </a:rPr>
              <a:t>this</a:t>
            </a:r>
            <a:r>
              <a:rPr lang="it-IT" altLang="it-IT" b="0" baseline="0" dirty="0" smtClean="0">
                <a:solidFill>
                  <a:schemeClr val="tx1"/>
                </a:solidFill>
              </a:rPr>
              <a:t> moment and can </a:t>
            </a:r>
            <a:r>
              <a:rPr lang="it-IT" altLang="it-IT" b="0" baseline="0" dirty="0" err="1" smtClean="0">
                <a:solidFill>
                  <a:schemeClr val="tx1"/>
                </a:solidFill>
              </a:rPr>
              <a:t>give</a:t>
            </a:r>
            <a:r>
              <a:rPr lang="it-IT" altLang="it-IT" b="0" baseline="0" dirty="0" smtClean="0">
                <a:solidFill>
                  <a:schemeClr val="tx1"/>
                </a:solidFill>
              </a:rPr>
              <a:t> an idea of </a:t>
            </a:r>
            <a:r>
              <a:rPr lang="it-IT" altLang="it-IT" b="0" baseline="0" dirty="0" err="1" smtClean="0">
                <a:solidFill>
                  <a:schemeClr val="tx1"/>
                </a:solidFill>
              </a:rPr>
              <a:t>what</a:t>
            </a:r>
            <a:r>
              <a:rPr lang="it-IT" altLang="it-IT" b="0" baseline="0" dirty="0" smtClean="0">
                <a:solidFill>
                  <a:schemeClr val="tx1"/>
                </a:solidFill>
              </a:rPr>
              <a:t> the future </a:t>
            </a:r>
            <a:r>
              <a:rPr lang="it-IT" altLang="it-IT" b="0" baseline="0" dirty="0" err="1" smtClean="0">
                <a:solidFill>
                  <a:schemeClr val="tx1"/>
                </a:solidFill>
              </a:rPr>
              <a:t>will</a:t>
            </a:r>
            <a:r>
              <a:rPr lang="it-IT" altLang="it-IT" b="0" baseline="0" dirty="0" smtClean="0">
                <a:solidFill>
                  <a:schemeClr val="tx1"/>
                </a:solidFill>
              </a:rPr>
              <a:t> be, </a:t>
            </a:r>
            <a:r>
              <a:rPr lang="it-IT" altLang="it-IT" b="0" baseline="0" dirty="0" err="1" smtClean="0">
                <a:solidFill>
                  <a:schemeClr val="tx1"/>
                </a:solidFill>
              </a:rPr>
              <a:t>but</a:t>
            </a:r>
            <a:r>
              <a:rPr lang="it-IT" altLang="it-IT" b="0" baseline="0" dirty="0" smtClean="0">
                <a:solidFill>
                  <a:schemeClr val="tx1"/>
                </a:solidFill>
              </a:rPr>
              <a:t> </a:t>
            </a:r>
            <a:r>
              <a:rPr lang="it-IT" altLang="it-IT" b="0" baseline="0" dirty="0" err="1" smtClean="0">
                <a:solidFill>
                  <a:schemeClr val="tx1"/>
                </a:solidFill>
              </a:rPr>
              <a:t>not</a:t>
            </a:r>
            <a:r>
              <a:rPr lang="it-IT" altLang="it-IT" b="0" baseline="0" dirty="0" smtClean="0">
                <a:solidFill>
                  <a:schemeClr val="tx1"/>
                </a:solidFill>
              </a:rPr>
              <a:t> the </a:t>
            </a:r>
            <a:r>
              <a:rPr lang="it-IT" altLang="it-IT" b="0" baseline="0" dirty="0" err="1" smtClean="0">
                <a:solidFill>
                  <a:schemeClr val="tx1"/>
                </a:solidFill>
              </a:rPr>
              <a:t>certainty</a:t>
            </a:r>
            <a:r>
              <a:rPr lang="it-IT" altLang="it-IT" b="0" baseline="0" dirty="0" smtClean="0">
                <a:solidFill>
                  <a:schemeClr val="tx1"/>
                </a:solidFill>
              </a:rPr>
              <a:t>.</a:t>
            </a:r>
          </a:p>
          <a:p>
            <a:r>
              <a:rPr lang="it-IT" altLang="it-IT" b="0" baseline="0" dirty="0" err="1" smtClean="0">
                <a:solidFill>
                  <a:schemeClr val="tx1"/>
                </a:solidFill>
              </a:rPr>
              <a:t>Moreover</a:t>
            </a:r>
            <a:r>
              <a:rPr lang="it-IT" altLang="it-IT" b="0" baseline="0" dirty="0" smtClean="0">
                <a:solidFill>
                  <a:schemeClr val="tx1"/>
                </a:solidFill>
              </a:rPr>
              <a:t>, </a:t>
            </a:r>
            <a:r>
              <a:rPr lang="it-IT" altLang="it-IT" b="0" baseline="0" dirty="0" err="1" smtClean="0">
                <a:solidFill>
                  <a:schemeClr val="tx1"/>
                </a:solidFill>
              </a:rPr>
              <a:t>it</a:t>
            </a:r>
            <a:r>
              <a:rPr lang="it-IT" altLang="it-IT" b="0" baseline="0" dirty="0" smtClean="0">
                <a:solidFill>
                  <a:schemeClr val="tx1"/>
                </a:solidFill>
              </a:rPr>
              <a:t> </a:t>
            </a:r>
            <a:r>
              <a:rPr lang="it-IT" altLang="it-IT" b="0" baseline="0" dirty="0" err="1" smtClean="0">
                <a:solidFill>
                  <a:schemeClr val="tx1"/>
                </a:solidFill>
              </a:rPr>
              <a:t>is</a:t>
            </a:r>
            <a:r>
              <a:rPr lang="it-IT" altLang="it-IT" b="0" baseline="0" dirty="0" smtClean="0">
                <a:solidFill>
                  <a:schemeClr val="tx1"/>
                </a:solidFill>
              </a:rPr>
              <a:t> a </a:t>
            </a:r>
            <a:r>
              <a:rPr lang="it-IT" altLang="it-IT" b="0" baseline="0" dirty="0" err="1" smtClean="0">
                <a:solidFill>
                  <a:schemeClr val="tx1"/>
                </a:solidFill>
              </a:rPr>
              <a:t>subjective</a:t>
            </a:r>
            <a:r>
              <a:rPr lang="it-IT" altLang="it-IT" b="0" baseline="0" dirty="0" smtClean="0">
                <a:solidFill>
                  <a:schemeClr val="tx1"/>
                </a:solidFill>
              </a:rPr>
              <a:t> </a:t>
            </a:r>
            <a:r>
              <a:rPr lang="it-IT" altLang="it-IT" b="0" baseline="0" dirty="0" err="1" smtClean="0">
                <a:solidFill>
                  <a:schemeClr val="tx1"/>
                </a:solidFill>
              </a:rPr>
              <a:t>analysis</a:t>
            </a:r>
            <a:r>
              <a:rPr lang="it-IT" altLang="it-IT" b="0" baseline="0" dirty="0" smtClean="0">
                <a:solidFill>
                  <a:schemeClr val="tx1"/>
                </a:solidFill>
              </a:rPr>
              <a:t>, </a:t>
            </a:r>
            <a:r>
              <a:rPr lang="it-IT" altLang="it-IT" b="0" baseline="0" dirty="0" err="1" smtClean="0">
                <a:solidFill>
                  <a:schemeClr val="tx1"/>
                </a:solidFill>
              </a:rPr>
              <a:t>not</a:t>
            </a:r>
            <a:r>
              <a:rPr lang="it-IT" altLang="it-IT" b="0" baseline="0" dirty="0" smtClean="0">
                <a:solidFill>
                  <a:schemeClr val="tx1"/>
                </a:solidFill>
              </a:rPr>
              <a:t> a </a:t>
            </a:r>
            <a:r>
              <a:rPr lang="it-IT" altLang="it-IT" b="0" baseline="0" dirty="0" err="1" smtClean="0">
                <a:solidFill>
                  <a:schemeClr val="tx1"/>
                </a:solidFill>
              </a:rPr>
              <a:t>mathematical</a:t>
            </a:r>
            <a:r>
              <a:rPr lang="it-IT" altLang="it-IT" b="0" baseline="0" dirty="0" smtClean="0">
                <a:solidFill>
                  <a:schemeClr val="tx1"/>
                </a:solidFill>
              </a:rPr>
              <a:t> </a:t>
            </a:r>
            <a:r>
              <a:rPr lang="it-IT" altLang="it-IT" b="0" baseline="0" dirty="0" err="1" smtClean="0">
                <a:solidFill>
                  <a:schemeClr val="tx1"/>
                </a:solidFill>
              </a:rPr>
              <a:t>result</a:t>
            </a:r>
            <a:r>
              <a:rPr lang="it-IT" altLang="it-IT" b="0" baseline="0" dirty="0" smtClean="0">
                <a:solidFill>
                  <a:schemeClr val="tx1"/>
                </a:solidFill>
              </a:rPr>
              <a:t>.</a:t>
            </a:r>
          </a:p>
          <a:p>
            <a:r>
              <a:rPr lang="it-IT" altLang="it-IT" b="0" baseline="0" dirty="0" smtClean="0">
                <a:solidFill>
                  <a:schemeClr val="tx1"/>
                </a:solidFill>
              </a:rPr>
              <a:t>The </a:t>
            </a:r>
            <a:r>
              <a:rPr lang="it-IT" altLang="it-IT" b="0" baseline="0" dirty="0" err="1" smtClean="0">
                <a:solidFill>
                  <a:schemeClr val="tx1"/>
                </a:solidFill>
              </a:rPr>
              <a:t>results</a:t>
            </a:r>
            <a:r>
              <a:rPr lang="it-IT" altLang="it-IT" b="0" baseline="0" dirty="0" smtClean="0">
                <a:solidFill>
                  <a:schemeClr val="tx1"/>
                </a:solidFill>
              </a:rPr>
              <a:t> of </a:t>
            </a:r>
            <a:r>
              <a:rPr lang="it-IT" altLang="it-IT" b="0" baseline="0" dirty="0" err="1" smtClean="0">
                <a:solidFill>
                  <a:schemeClr val="tx1"/>
                </a:solidFill>
              </a:rPr>
              <a:t>pest</a:t>
            </a:r>
            <a:r>
              <a:rPr lang="it-IT" altLang="it-IT" b="0" baseline="0" dirty="0" smtClean="0">
                <a:solidFill>
                  <a:schemeClr val="tx1"/>
                </a:solidFill>
              </a:rPr>
              <a:t> </a:t>
            </a:r>
            <a:r>
              <a:rPr lang="it-IT" altLang="it-IT" b="0" baseline="0" dirty="0" err="1" smtClean="0">
                <a:solidFill>
                  <a:schemeClr val="tx1"/>
                </a:solidFill>
              </a:rPr>
              <a:t>analysis</a:t>
            </a:r>
            <a:r>
              <a:rPr lang="it-IT" altLang="it-IT" b="0" baseline="0" dirty="0" smtClean="0">
                <a:solidFill>
                  <a:schemeClr val="tx1"/>
                </a:solidFill>
              </a:rPr>
              <a:t> </a:t>
            </a:r>
            <a:r>
              <a:rPr lang="it-IT" altLang="it-IT" b="0" baseline="0" dirty="0" err="1" smtClean="0">
                <a:solidFill>
                  <a:schemeClr val="tx1"/>
                </a:solidFill>
              </a:rPr>
              <a:t>is</a:t>
            </a:r>
            <a:r>
              <a:rPr lang="it-IT" altLang="it-IT" b="0" baseline="0" dirty="0" smtClean="0">
                <a:solidFill>
                  <a:schemeClr val="tx1"/>
                </a:solidFill>
              </a:rPr>
              <a:t> a list of positive and negative </a:t>
            </a:r>
            <a:r>
              <a:rPr lang="it-IT" altLang="it-IT" b="0" baseline="0" dirty="0" err="1" smtClean="0">
                <a:solidFill>
                  <a:schemeClr val="tx1"/>
                </a:solidFill>
              </a:rPr>
              <a:t>factors</a:t>
            </a:r>
            <a:r>
              <a:rPr lang="it-IT" altLang="it-IT" b="0" baseline="0" dirty="0" smtClean="0">
                <a:solidFill>
                  <a:schemeClr val="tx1"/>
                </a:solidFill>
              </a:rPr>
              <a:t> </a:t>
            </a:r>
            <a:r>
              <a:rPr lang="it-IT" altLang="it-IT" b="0" baseline="0" dirty="0" err="1" smtClean="0">
                <a:solidFill>
                  <a:schemeClr val="tx1"/>
                </a:solidFill>
              </a:rPr>
              <a:t>that</a:t>
            </a:r>
            <a:r>
              <a:rPr lang="it-IT" altLang="it-IT" b="0" baseline="0" dirty="0" smtClean="0">
                <a:solidFill>
                  <a:schemeClr val="tx1"/>
                </a:solidFill>
              </a:rPr>
              <a:t> are </a:t>
            </a:r>
            <a:r>
              <a:rPr lang="it-IT" altLang="it-IT" b="0" baseline="0" dirty="0" err="1" smtClean="0">
                <a:solidFill>
                  <a:schemeClr val="tx1"/>
                </a:solidFill>
              </a:rPr>
              <a:t>able</a:t>
            </a:r>
            <a:r>
              <a:rPr lang="it-IT" altLang="it-IT" b="0" baseline="0" dirty="0" smtClean="0">
                <a:solidFill>
                  <a:schemeClr val="tx1"/>
                </a:solidFill>
              </a:rPr>
              <a:t> to </a:t>
            </a:r>
            <a:r>
              <a:rPr lang="it-IT" altLang="it-IT" b="0" baseline="0" dirty="0" err="1" smtClean="0">
                <a:solidFill>
                  <a:schemeClr val="tx1"/>
                </a:solidFill>
              </a:rPr>
              <a:t>affect</a:t>
            </a:r>
            <a:r>
              <a:rPr lang="it-IT" altLang="it-IT" b="0" baseline="0" dirty="0" smtClean="0">
                <a:solidFill>
                  <a:schemeClr val="tx1"/>
                </a:solidFill>
              </a:rPr>
              <a:t> a </a:t>
            </a:r>
            <a:r>
              <a:rPr lang="it-IT" altLang="it-IT" b="0" baseline="0" dirty="0" err="1" smtClean="0">
                <a:solidFill>
                  <a:schemeClr val="tx1"/>
                </a:solidFill>
              </a:rPr>
              <a:t>project</a:t>
            </a:r>
            <a:r>
              <a:rPr lang="it-IT" altLang="it-IT" b="0" baseline="0" dirty="0" smtClean="0">
                <a:solidFill>
                  <a:schemeClr val="tx1"/>
                </a:solidFill>
              </a:rPr>
              <a:t>.</a:t>
            </a:r>
          </a:p>
          <a:p>
            <a:pPr marL="0" marR="0" lvl="1" indent="0" algn="l" defTabSz="914400" rtl="0" eaLnBrk="1" fontAlgn="auto" latinLnBrk="0" hangingPunct="1">
              <a:lnSpc>
                <a:spcPct val="100000"/>
              </a:lnSpc>
              <a:spcBef>
                <a:spcPts val="0"/>
              </a:spcBef>
              <a:spcAft>
                <a:spcPts val="0"/>
              </a:spcAft>
              <a:buClrTx/>
              <a:buSzTx/>
              <a:buFontTx/>
              <a:buNone/>
              <a:tabLst/>
              <a:defRPr/>
            </a:pPr>
            <a:r>
              <a:rPr lang="en-US" altLang="it-IT" sz="2000" dirty="0" smtClean="0"/>
              <a:t>However, by themselves, theses factors they mean very little.</a:t>
            </a:r>
            <a:r>
              <a:rPr lang="en-US" altLang="it-IT" sz="2000" baseline="0" dirty="0" smtClean="0"/>
              <a:t> </a:t>
            </a:r>
            <a:r>
              <a:rPr lang="en-US" altLang="it-IT" sz="2000" dirty="0" smtClean="0"/>
              <a:t>It is important to bear in mind, that PEST analysis requires careful </a:t>
            </a:r>
            <a:r>
              <a:rPr lang="en-US" altLang="it-IT" sz="2000" b="1" dirty="0" smtClean="0"/>
              <a:t>Application </a:t>
            </a:r>
            <a:r>
              <a:rPr lang="en-US" altLang="it-IT" sz="2000" dirty="0" smtClean="0"/>
              <a:t>of results.</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altLang="it-IT" sz="2000" dirty="0" smtClean="0"/>
          </a:p>
          <a:p>
            <a:r>
              <a:rPr lang="en-US" dirty="0" smtClean="0"/>
              <a:t>On the face of it this kind of framework may look too general and simple to guide management strategy. The general PEST overview shown above, however, is just a starting point to organize more focused analyses. Rigor can be added and accuracy improved in two ways:</a:t>
            </a:r>
          </a:p>
          <a:p>
            <a:r>
              <a:rPr lang="it-IT" dirty="0" smtClean="0"/>
              <a:t>The first </a:t>
            </a:r>
            <a:r>
              <a:rPr lang="it-IT" dirty="0" err="1" smtClean="0"/>
              <a:t>is</a:t>
            </a:r>
            <a:r>
              <a:rPr lang="it-IT" dirty="0" smtClean="0"/>
              <a:t> to </a:t>
            </a:r>
            <a:r>
              <a:rPr lang="it-IT" dirty="0" err="1" smtClean="0"/>
              <a:t>add</a:t>
            </a:r>
            <a:r>
              <a:rPr lang="it-IT" dirty="0" smtClean="0"/>
              <a:t> </a:t>
            </a:r>
            <a:r>
              <a:rPr lang="it-IT" dirty="0" err="1" smtClean="0"/>
              <a:t>depth</a:t>
            </a:r>
            <a:r>
              <a:rPr lang="it-IT" dirty="0" smtClean="0"/>
              <a:t> </a:t>
            </a:r>
            <a:r>
              <a:rPr lang="it-IT" dirty="0" err="1" smtClean="0"/>
              <a:t>tp</a:t>
            </a:r>
            <a:r>
              <a:rPr lang="it-IT" dirty="0" smtClean="0"/>
              <a:t> the </a:t>
            </a:r>
            <a:r>
              <a:rPr lang="it-IT" dirty="0" err="1" smtClean="0"/>
              <a:t>analysis</a:t>
            </a:r>
            <a:r>
              <a:rPr lang="it-IT" dirty="0" smtClean="0"/>
              <a:t>.</a:t>
            </a:r>
          </a:p>
          <a:p>
            <a:r>
              <a:rPr lang="en-US" dirty="0" smtClean="0"/>
              <a:t>To fully understand the nature of the changes taking place within each of the categories, further tools and techniques are needed.</a:t>
            </a:r>
          </a:p>
          <a:p>
            <a:r>
              <a:rPr lang="en-US" dirty="0" smtClean="0"/>
              <a:t>The second is to add foresight.</a:t>
            </a:r>
            <a:r>
              <a:rPr lang="en-US" baseline="0" dirty="0" smtClean="0"/>
              <a:t> Indeed, even if </a:t>
            </a:r>
            <a:r>
              <a:rPr lang="en-US" dirty="0" smtClean="0"/>
              <a:t>the most difficult challenge facing any decision maker is to predict the future,</a:t>
            </a:r>
            <a:r>
              <a:rPr lang="en-US" baseline="0" dirty="0" smtClean="0"/>
              <a:t> a</a:t>
            </a:r>
            <a:r>
              <a:rPr lang="en-US" dirty="0" smtClean="0"/>
              <a:t>ccurate scenario-building is central to the strategic planning and future success of any firm and can be done using the PEST framework as a starting point. </a:t>
            </a:r>
            <a:endParaRPr lang="it-IT" dirty="0" smtClean="0"/>
          </a:p>
          <a:p>
            <a:pPr marL="0" marR="0" lvl="1" indent="0" algn="l" defTabSz="914400" rtl="0" eaLnBrk="1" fontAlgn="auto" latinLnBrk="0" hangingPunct="1">
              <a:lnSpc>
                <a:spcPct val="100000"/>
              </a:lnSpc>
              <a:spcBef>
                <a:spcPts val="0"/>
              </a:spcBef>
              <a:spcAft>
                <a:spcPts val="0"/>
              </a:spcAft>
              <a:buClrTx/>
              <a:buSzTx/>
              <a:buFontTx/>
              <a:buNone/>
              <a:tabLst/>
              <a:defRPr/>
            </a:pPr>
            <a:endParaRPr lang="en-US" altLang="it-IT" sz="2000" dirty="0" smtClean="0"/>
          </a:p>
          <a:p>
            <a:endParaRPr lang="en-US" altLang="it-IT" sz="2000" dirty="0"/>
          </a:p>
        </p:txBody>
      </p:sp>
    </p:spTree>
    <p:extLst>
      <p:ext uri="{BB962C8B-B14F-4D97-AF65-F5344CB8AC3E}">
        <p14:creationId xmlns:p14="http://schemas.microsoft.com/office/powerpoint/2010/main" val="42403888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C1221D3-3571-4FA6-8ADB-828025AC0D95}" type="slidenum">
              <a:rPr lang="en-US" altLang="it-IT"/>
              <a:pPr/>
              <a:t>18</a:t>
            </a:fld>
            <a:endParaRPr lang="en-US" altLang="it-IT"/>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it-IT" dirty="0" smtClean="0"/>
              <a:t>Other</a:t>
            </a:r>
            <a:r>
              <a:rPr lang="en-GB" altLang="it-IT" baseline="0" dirty="0" smtClean="0"/>
              <a:t> forms of PEST ANALYSIS have been developed during the years. </a:t>
            </a:r>
            <a:r>
              <a:rPr lang="en-US" altLang="it-IT" sz="1200" dirty="0" smtClean="0"/>
              <a:t>Some people prefer to use different flavors of PEST analysis, using other factors for different situations. The variants are:</a:t>
            </a:r>
          </a:p>
          <a:p>
            <a:r>
              <a:rPr lang="en-US" altLang="it-IT" sz="1200" b="0" dirty="0" smtClean="0"/>
              <a:t>PESTLE/PESTEL, that</a:t>
            </a:r>
            <a:r>
              <a:rPr lang="en-US" altLang="it-IT" sz="1200" b="0" baseline="0" dirty="0" smtClean="0"/>
              <a:t> identifies a specific label for legal factors;</a:t>
            </a:r>
          </a:p>
          <a:p>
            <a:r>
              <a:rPr lang="en-US" altLang="it-IT" sz="1200" b="0" dirty="0" smtClean="0"/>
              <a:t>PESTLIED, that also includes international and Demographic dimensions</a:t>
            </a:r>
          </a:p>
          <a:p>
            <a:r>
              <a:rPr lang="en-US" altLang="it-IT" sz="1200" b="0" dirty="0" smtClean="0"/>
              <a:t>STEEPLE that also includes ethical dimension</a:t>
            </a:r>
          </a:p>
          <a:p>
            <a:r>
              <a:rPr lang="en-US" altLang="it-IT" sz="1200" b="0" dirty="0" smtClean="0"/>
              <a:t>And SLEPT,</a:t>
            </a:r>
            <a:r>
              <a:rPr lang="en-US" altLang="it-IT" sz="1200" b="0" baseline="0" dirty="0" smtClean="0"/>
              <a:t> that covers all the dimension of PESTL analysis but with a different order.</a:t>
            </a:r>
            <a:endParaRPr lang="en-GB" altLang="it-IT" b="0" dirty="0"/>
          </a:p>
        </p:txBody>
      </p:sp>
    </p:spTree>
    <p:extLst>
      <p:ext uri="{BB962C8B-B14F-4D97-AF65-F5344CB8AC3E}">
        <p14:creationId xmlns:p14="http://schemas.microsoft.com/office/powerpoint/2010/main" val="2265635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stile</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0EF1A2B7-C66D-BC46-982B-1C1E520DBFB2}"/>
              </a:ext>
            </a:extLst>
          </p:cNvPr>
          <p:cNvSpPr>
            <a:spLocks noGrp="1"/>
          </p:cNvSpPr>
          <p:nvPr>
            <p:ph type="dt" sz="half" idx="10"/>
          </p:nvPr>
        </p:nvSpPr>
        <p:spPr/>
        <p:txBody>
          <a:bodyPr wrap="square" numCol="1" anchorCtr="0" compatLnSpc="1">
            <a:prstTxWarp prst="textNoShape">
              <a:avLst/>
            </a:prstTxWarp>
          </a:bodyPr>
          <a:lstStyle>
            <a:lvl1pPr>
              <a:defRPr>
                <a:solidFill>
                  <a:srgbClr val="898989"/>
                </a:solidFill>
                <a:latin typeface="Arial" panose="020B0604020202020204" pitchFamily="34" charset="0"/>
                <a:ea typeface="ＭＳ Ｐゴシック" panose="020B0600070205080204" pitchFamily="34" charset="-128"/>
              </a:defRPr>
            </a:lvl1pPr>
          </a:lstStyle>
          <a:p>
            <a:pPr>
              <a:defRPr/>
            </a:pPr>
            <a:fld id="{87FEDC1D-7865-4311-B975-C4D3B02DFE62}" type="datetimeFigureOut">
              <a:rPr lang="it-IT" altLang="it-IT"/>
              <a:pPr>
                <a:defRPr/>
              </a:pPr>
              <a:t>24/09/2020</a:t>
            </a:fld>
            <a:endParaRPr lang="it-IT" altLang="it-IT"/>
          </a:p>
        </p:txBody>
      </p:sp>
      <p:sp>
        <p:nvSpPr>
          <p:cNvPr id="5" name="Segnaposto piè di pagina 4">
            <a:extLst>
              <a:ext uri="{FF2B5EF4-FFF2-40B4-BE49-F238E27FC236}">
                <a16:creationId xmlns:a16="http://schemas.microsoft.com/office/drawing/2014/main" id="{288CC5E2-872D-804B-AA0F-076F76FE5CCD}"/>
              </a:ext>
            </a:extLst>
          </p:cNvPr>
          <p:cNvSpPr>
            <a:spLocks noGrp="1"/>
          </p:cNvSpPr>
          <p:nvPr>
            <p:ph type="ftr" sz="quarter" idx="11"/>
          </p:nvPr>
        </p:nvSpPr>
        <p:spPr/>
        <p:txBody>
          <a:bodyPr/>
          <a:lstStyle>
            <a:lvl1pPr>
              <a:defRPr>
                <a:latin typeface="Arial" charset="0"/>
                <a:ea typeface="ＭＳ Ｐゴシック" charset="0"/>
                <a:cs typeface="ＭＳ Ｐゴシック" charset="0"/>
              </a:defRPr>
            </a:lvl1pPr>
          </a:lstStyle>
          <a:p>
            <a:pPr>
              <a:defRPr/>
            </a:pPr>
            <a:endParaRPr lang="it-IT"/>
          </a:p>
        </p:txBody>
      </p:sp>
      <p:sp>
        <p:nvSpPr>
          <p:cNvPr id="6" name="Segnaposto numero diapositiva 5">
            <a:extLst>
              <a:ext uri="{FF2B5EF4-FFF2-40B4-BE49-F238E27FC236}">
                <a16:creationId xmlns:a16="http://schemas.microsoft.com/office/drawing/2014/main" id="{EC44BF43-3D5C-2041-A2DF-8171EF9F93B4}"/>
              </a:ext>
            </a:extLst>
          </p:cNvPr>
          <p:cNvSpPr>
            <a:spLocks noGrp="1"/>
          </p:cNvSpPr>
          <p:nvPr>
            <p:ph type="sldNum" sz="quarter" idx="12"/>
          </p:nvPr>
        </p:nvSpPr>
        <p:spPr/>
        <p:txBody>
          <a:bodyPr/>
          <a:lstStyle>
            <a:lvl1pPr>
              <a:defRPr/>
            </a:lvl1pPr>
          </a:lstStyle>
          <a:p>
            <a:pPr>
              <a:defRPr/>
            </a:pPr>
            <a:fld id="{1E38C8FE-67FC-4E8A-BC6B-9BC745EE000C}" type="slidenum">
              <a:rPr lang="it-IT" altLang="it-IT"/>
              <a:pPr>
                <a:defRPr/>
              </a:pPr>
              <a:t>‹N›</a:t>
            </a:fld>
            <a:endParaRPr lang="it-IT" altLang="it-IT"/>
          </a:p>
        </p:txBody>
      </p:sp>
    </p:spTree>
    <p:extLst>
      <p:ext uri="{BB962C8B-B14F-4D97-AF65-F5344CB8AC3E}">
        <p14:creationId xmlns:p14="http://schemas.microsoft.com/office/powerpoint/2010/main" val="4031759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stile</a:t>
            </a:r>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3">
            <a:extLst>
              <a:ext uri="{FF2B5EF4-FFF2-40B4-BE49-F238E27FC236}">
                <a16:creationId xmlns:a16="http://schemas.microsoft.com/office/drawing/2014/main" id="{E2EFE7FB-BC3D-1145-80CA-5453A065B066}"/>
              </a:ext>
            </a:extLst>
          </p:cNvPr>
          <p:cNvSpPr>
            <a:spLocks noGrp="1"/>
          </p:cNvSpPr>
          <p:nvPr>
            <p:ph type="dt" sz="half" idx="10"/>
          </p:nvPr>
        </p:nvSpPr>
        <p:spPr/>
        <p:txBody>
          <a:bodyPr wrap="square" numCol="1" anchorCtr="0" compatLnSpc="1">
            <a:prstTxWarp prst="textNoShape">
              <a:avLst/>
            </a:prstTxWarp>
          </a:bodyPr>
          <a:lstStyle>
            <a:lvl1pPr>
              <a:defRPr>
                <a:solidFill>
                  <a:srgbClr val="898989"/>
                </a:solidFill>
                <a:latin typeface="Arial" panose="020B0604020202020204" pitchFamily="34" charset="0"/>
                <a:ea typeface="ＭＳ Ｐゴシック" panose="020B0600070205080204" pitchFamily="34" charset="-128"/>
              </a:defRPr>
            </a:lvl1pPr>
          </a:lstStyle>
          <a:p>
            <a:pPr>
              <a:defRPr/>
            </a:pPr>
            <a:fld id="{79D474D7-3EE6-4240-860D-CA6DCAC72356}" type="datetimeFigureOut">
              <a:rPr lang="it-IT" altLang="it-IT"/>
              <a:pPr>
                <a:defRPr/>
              </a:pPr>
              <a:t>24/09/2020</a:t>
            </a:fld>
            <a:endParaRPr lang="it-IT" altLang="it-IT"/>
          </a:p>
        </p:txBody>
      </p:sp>
      <p:sp>
        <p:nvSpPr>
          <p:cNvPr id="6" name="Segnaposto piè di pagina 4">
            <a:extLst>
              <a:ext uri="{FF2B5EF4-FFF2-40B4-BE49-F238E27FC236}">
                <a16:creationId xmlns:a16="http://schemas.microsoft.com/office/drawing/2014/main" id="{C41FF6F6-A1CF-244E-B0F8-A3E769D72E12}"/>
              </a:ext>
            </a:extLst>
          </p:cNvPr>
          <p:cNvSpPr>
            <a:spLocks noGrp="1"/>
          </p:cNvSpPr>
          <p:nvPr>
            <p:ph type="ftr" sz="quarter" idx="11"/>
          </p:nvPr>
        </p:nvSpPr>
        <p:spPr/>
        <p:txBody>
          <a:bodyPr/>
          <a:lstStyle>
            <a:lvl1pPr>
              <a:defRPr>
                <a:latin typeface="Arial" charset="0"/>
                <a:ea typeface="ＭＳ Ｐゴシック" charset="0"/>
                <a:cs typeface="ＭＳ Ｐゴシック" charset="0"/>
              </a:defRPr>
            </a:lvl1pPr>
          </a:lstStyle>
          <a:p>
            <a:pPr>
              <a:defRPr/>
            </a:pPr>
            <a:endParaRPr lang="it-IT"/>
          </a:p>
        </p:txBody>
      </p:sp>
      <p:sp>
        <p:nvSpPr>
          <p:cNvPr id="7" name="Segnaposto numero diapositiva 5">
            <a:extLst>
              <a:ext uri="{FF2B5EF4-FFF2-40B4-BE49-F238E27FC236}">
                <a16:creationId xmlns:a16="http://schemas.microsoft.com/office/drawing/2014/main" id="{582FA6F8-7E1A-5945-8499-ACBB376C4CF3}"/>
              </a:ext>
            </a:extLst>
          </p:cNvPr>
          <p:cNvSpPr>
            <a:spLocks noGrp="1"/>
          </p:cNvSpPr>
          <p:nvPr>
            <p:ph type="sldNum" sz="quarter" idx="12"/>
          </p:nvPr>
        </p:nvSpPr>
        <p:spPr/>
        <p:txBody>
          <a:bodyPr/>
          <a:lstStyle>
            <a:lvl1pPr>
              <a:defRPr/>
            </a:lvl1pPr>
          </a:lstStyle>
          <a:p>
            <a:pPr>
              <a:defRPr/>
            </a:pPr>
            <a:fld id="{E009684C-FFA8-4F14-A081-1E23300AE6F4}" type="slidenum">
              <a:rPr lang="it-IT" altLang="it-IT"/>
              <a:pPr>
                <a:defRPr/>
              </a:pPr>
              <a:t>‹N›</a:t>
            </a:fld>
            <a:endParaRPr lang="it-IT" altLang="it-IT"/>
          </a:p>
        </p:txBody>
      </p:sp>
    </p:spTree>
    <p:extLst>
      <p:ext uri="{BB962C8B-B14F-4D97-AF65-F5344CB8AC3E}">
        <p14:creationId xmlns:p14="http://schemas.microsoft.com/office/powerpoint/2010/main" val="4256474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9C8B40D-7AD0-DA4B-A21D-1D9E1180D82A}"/>
              </a:ext>
            </a:extLst>
          </p:cNvPr>
          <p:cNvSpPr>
            <a:spLocks noGrp="1"/>
          </p:cNvSpPr>
          <p:nvPr>
            <p:ph type="dt" sz="half" idx="10"/>
          </p:nvPr>
        </p:nvSpPr>
        <p:spPr/>
        <p:txBody>
          <a:bodyPr wrap="square" numCol="1" anchorCtr="0" compatLnSpc="1">
            <a:prstTxWarp prst="textNoShape">
              <a:avLst/>
            </a:prstTxWarp>
          </a:bodyPr>
          <a:lstStyle>
            <a:lvl1pPr>
              <a:defRPr>
                <a:solidFill>
                  <a:srgbClr val="898989"/>
                </a:solidFill>
                <a:latin typeface="Arial" panose="020B0604020202020204" pitchFamily="34" charset="0"/>
                <a:ea typeface="ＭＳ Ｐゴシック" panose="020B0600070205080204" pitchFamily="34" charset="-128"/>
              </a:defRPr>
            </a:lvl1pPr>
          </a:lstStyle>
          <a:p>
            <a:pPr>
              <a:defRPr/>
            </a:pPr>
            <a:fld id="{C5A1E09E-3413-48FA-AF81-ADF7A1FAF5FE}" type="datetimeFigureOut">
              <a:rPr lang="it-IT" altLang="it-IT"/>
              <a:pPr>
                <a:defRPr/>
              </a:pPr>
              <a:t>24/09/2020</a:t>
            </a:fld>
            <a:endParaRPr lang="it-IT" altLang="it-IT"/>
          </a:p>
        </p:txBody>
      </p:sp>
      <p:sp>
        <p:nvSpPr>
          <p:cNvPr id="5" name="Segnaposto piè di pagina 4">
            <a:extLst>
              <a:ext uri="{FF2B5EF4-FFF2-40B4-BE49-F238E27FC236}">
                <a16:creationId xmlns:a16="http://schemas.microsoft.com/office/drawing/2014/main" id="{FA846071-DE5A-EA4C-A322-C311155DCCCB}"/>
              </a:ext>
            </a:extLst>
          </p:cNvPr>
          <p:cNvSpPr>
            <a:spLocks noGrp="1"/>
          </p:cNvSpPr>
          <p:nvPr>
            <p:ph type="ftr" sz="quarter" idx="11"/>
          </p:nvPr>
        </p:nvSpPr>
        <p:spPr/>
        <p:txBody>
          <a:bodyPr/>
          <a:lstStyle>
            <a:lvl1pPr>
              <a:defRPr>
                <a:latin typeface="Arial" charset="0"/>
                <a:ea typeface="ＭＳ Ｐゴシック" charset="0"/>
                <a:cs typeface="ＭＳ Ｐゴシック" charset="0"/>
              </a:defRPr>
            </a:lvl1pPr>
          </a:lstStyle>
          <a:p>
            <a:pPr>
              <a:defRPr/>
            </a:pPr>
            <a:endParaRPr lang="it-IT"/>
          </a:p>
        </p:txBody>
      </p:sp>
      <p:sp>
        <p:nvSpPr>
          <p:cNvPr id="6" name="Segnaposto numero diapositiva 5">
            <a:extLst>
              <a:ext uri="{FF2B5EF4-FFF2-40B4-BE49-F238E27FC236}">
                <a16:creationId xmlns:a16="http://schemas.microsoft.com/office/drawing/2014/main" id="{5C1AD721-D0B0-B941-A90D-91BFBA1A9BB7}"/>
              </a:ext>
            </a:extLst>
          </p:cNvPr>
          <p:cNvSpPr>
            <a:spLocks noGrp="1"/>
          </p:cNvSpPr>
          <p:nvPr>
            <p:ph type="sldNum" sz="quarter" idx="12"/>
          </p:nvPr>
        </p:nvSpPr>
        <p:spPr/>
        <p:txBody>
          <a:bodyPr/>
          <a:lstStyle>
            <a:lvl1pPr>
              <a:defRPr/>
            </a:lvl1pPr>
          </a:lstStyle>
          <a:p>
            <a:pPr>
              <a:defRPr/>
            </a:pPr>
            <a:fld id="{B82AC142-30A9-43D3-B3FE-17CC1FFB825A}" type="slidenum">
              <a:rPr lang="it-IT" altLang="it-IT"/>
              <a:pPr>
                <a:defRPr/>
              </a:pPr>
              <a:t>‹N›</a:t>
            </a:fld>
            <a:endParaRPr lang="it-IT" altLang="it-IT"/>
          </a:p>
        </p:txBody>
      </p:sp>
    </p:spTree>
    <p:extLst>
      <p:ext uri="{BB962C8B-B14F-4D97-AF65-F5344CB8AC3E}">
        <p14:creationId xmlns:p14="http://schemas.microsoft.com/office/powerpoint/2010/main" val="22635390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stile</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3D925CC-EE8D-2649-860C-5F466EF2CD8E}"/>
              </a:ext>
            </a:extLst>
          </p:cNvPr>
          <p:cNvSpPr>
            <a:spLocks noGrp="1"/>
          </p:cNvSpPr>
          <p:nvPr>
            <p:ph type="dt" sz="half" idx="10"/>
          </p:nvPr>
        </p:nvSpPr>
        <p:spPr/>
        <p:txBody>
          <a:bodyPr wrap="square" numCol="1" anchorCtr="0" compatLnSpc="1">
            <a:prstTxWarp prst="textNoShape">
              <a:avLst/>
            </a:prstTxWarp>
          </a:bodyPr>
          <a:lstStyle>
            <a:lvl1pPr>
              <a:defRPr>
                <a:solidFill>
                  <a:srgbClr val="898989"/>
                </a:solidFill>
                <a:latin typeface="Arial" panose="020B0604020202020204" pitchFamily="34" charset="0"/>
                <a:ea typeface="ＭＳ Ｐゴシック" panose="020B0600070205080204" pitchFamily="34" charset="-128"/>
              </a:defRPr>
            </a:lvl1pPr>
          </a:lstStyle>
          <a:p>
            <a:pPr>
              <a:defRPr/>
            </a:pPr>
            <a:fld id="{C6542C8F-60E5-4630-96F2-D4FA1440F27E}" type="datetimeFigureOut">
              <a:rPr lang="it-IT" altLang="it-IT"/>
              <a:pPr>
                <a:defRPr/>
              </a:pPr>
              <a:t>24/09/2020</a:t>
            </a:fld>
            <a:endParaRPr lang="it-IT" altLang="it-IT"/>
          </a:p>
        </p:txBody>
      </p:sp>
      <p:sp>
        <p:nvSpPr>
          <p:cNvPr id="5" name="Segnaposto piè di pagina 4">
            <a:extLst>
              <a:ext uri="{FF2B5EF4-FFF2-40B4-BE49-F238E27FC236}">
                <a16:creationId xmlns:a16="http://schemas.microsoft.com/office/drawing/2014/main" id="{C767220E-7101-A049-B470-C898E6053AB9}"/>
              </a:ext>
            </a:extLst>
          </p:cNvPr>
          <p:cNvSpPr>
            <a:spLocks noGrp="1"/>
          </p:cNvSpPr>
          <p:nvPr>
            <p:ph type="ftr" sz="quarter" idx="11"/>
          </p:nvPr>
        </p:nvSpPr>
        <p:spPr/>
        <p:txBody>
          <a:bodyPr/>
          <a:lstStyle>
            <a:lvl1pPr>
              <a:defRPr>
                <a:latin typeface="Arial" charset="0"/>
                <a:ea typeface="ＭＳ Ｐゴシック" charset="0"/>
                <a:cs typeface="ＭＳ Ｐゴシック" charset="0"/>
              </a:defRPr>
            </a:lvl1pPr>
          </a:lstStyle>
          <a:p>
            <a:pPr>
              <a:defRPr/>
            </a:pPr>
            <a:endParaRPr lang="it-IT"/>
          </a:p>
        </p:txBody>
      </p:sp>
      <p:sp>
        <p:nvSpPr>
          <p:cNvPr id="6" name="Segnaposto numero diapositiva 5">
            <a:extLst>
              <a:ext uri="{FF2B5EF4-FFF2-40B4-BE49-F238E27FC236}">
                <a16:creationId xmlns:a16="http://schemas.microsoft.com/office/drawing/2014/main" id="{4E86427E-B1A5-D84E-92CA-05D3B1A8FA80}"/>
              </a:ext>
            </a:extLst>
          </p:cNvPr>
          <p:cNvSpPr>
            <a:spLocks noGrp="1"/>
          </p:cNvSpPr>
          <p:nvPr>
            <p:ph type="sldNum" sz="quarter" idx="12"/>
          </p:nvPr>
        </p:nvSpPr>
        <p:spPr/>
        <p:txBody>
          <a:bodyPr/>
          <a:lstStyle>
            <a:lvl1pPr>
              <a:defRPr/>
            </a:lvl1pPr>
          </a:lstStyle>
          <a:p>
            <a:pPr>
              <a:defRPr/>
            </a:pPr>
            <a:fld id="{518E645C-118A-488B-9B71-31DD0FB29E71}" type="slidenum">
              <a:rPr lang="it-IT" altLang="it-IT"/>
              <a:pPr>
                <a:defRPr/>
              </a:pPr>
              <a:t>‹N›</a:t>
            </a:fld>
            <a:endParaRPr lang="it-IT" altLang="it-IT"/>
          </a:p>
        </p:txBody>
      </p:sp>
    </p:spTree>
    <p:extLst>
      <p:ext uri="{BB962C8B-B14F-4D97-AF65-F5344CB8AC3E}">
        <p14:creationId xmlns:p14="http://schemas.microsoft.com/office/powerpoint/2010/main" val="35581018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5B87F73A-6064-45CD-909A-4F85E493F971}" type="slidenum">
              <a:rPr lang="it-IT" altLang="it-IT" smtClean="0"/>
              <a:pPr>
                <a:defRPr/>
              </a:pPr>
              <a:t>‹N›</a:t>
            </a:fld>
            <a:endParaRPr lang="it-IT" altLang="it-IT"/>
          </a:p>
        </p:txBody>
      </p:sp>
    </p:spTree>
    <p:extLst>
      <p:ext uri="{BB962C8B-B14F-4D97-AF65-F5344CB8AC3E}">
        <p14:creationId xmlns:p14="http://schemas.microsoft.com/office/powerpoint/2010/main" val="39432306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5322B820-E5DA-4E57-9EDF-545A35A52C7F}" type="slidenum">
              <a:rPr lang="it-IT" altLang="it-IT" smtClean="0"/>
              <a:pPr>
                <a:defRPr/>
              </a:pPr>
              <a:t>‹N›</a:t>
            </a:fld>
            <a:endParaRPr lang="it-IT" altLang="it-IT"/>
          </a:p>
        </p:txBody>
      </p:sp>
    </p:spTree>
    <p:extLst>
      <p:ext uri="{BB962C8B-B14F-4D97-AF65-F5344CB8AC3E}">
        <p14:creationId xmlns:p14="http://schemas.microsoft.com/office/powerpoint/2010/main" val="14669906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7909E498-2FF4-4215-BA9A-39B7158F9282}" type="slidenum">
              <a:rPr lang="it-IT" altLang="it-IT" smtClean="0"/>
              <a:pPr>
                <a:defRPr/>
              </a:pPr>
              <a:t>‹N›</a:t>
            </a:fld>
            <a:endParaRPr lang="it-IT" altLang="it-IT"/>
          </a:p>
        </p:txBody>
      </p:sp>
    </p:spTree>
    <p:extLst>
      <p:ext uri="{BB962C8B-B14F-4D97-AF65-F5344CB8AC3E}">
        <p14:creationId xmlns:p14="http://schemas.microsoft.com/office/powerpoint/2010/main" val="1056839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pPr>
              <a:defRPr/>
            </a:pPr>
            <a:endParaRPr lang="it-IT"/>
          </a:p>
        </p:txBody>
      </p:sp>
      <p:sp>
        <p:nvSpPr>
          <p:cNvPr id="6" name="Footer Placeholder 5"/>
          <p:cNvSpPr>
            <a:spLocks noGrp="1"/>
          </p:cNvSpPr>
          <p:nvPr>
            <p:ph type="ftr" sz="quarter" idx="11"/>
          </p:nvPr>
        </p:nvSpPr>
        <p:spPr/>
        <p:txBody>
          <a:bodyPr/>
          <a:lstStyle/>
          <a:p>
            <a:pPr>
              <a:defRPr/>
            </a:pPr>
            <a:endParaRPr lang="it-IT"/>
          </a:p>
        </p:txBody>
      </p:sp>
      <p:sp>
        <p:nvSpPr>
          <p:cNvPr id="7" name="Slide Number Placeholder 6"/>
          <p:cNvSpPr>
            <a:spLocks noGrp="1"/>
          </p:cNvSpPr>
          <p:nvPr>
            <p:ph type="sldNum" sz="quarter" idx="12"/>
          </p:nvPr>
        </p:nvSpPr>
        <p:spPr/>
        <p:txBody>
          <a:bodyPr/>
          <a:lstStyle/>
          <a:p>
            <a:pPr>
              <a:defRPr/>
            </a:pPr>
            <a:fld id="{1B959E08-1F46-41B2-930B-2D34397774FB}" type="slidenum">
              <a:rPr lang="it-IT" altLang="it-IT" smtClean="0"/>
              <a:pPr>
                <a:defRPr/>
              </a:pPr>
              <a:t>‹N›</a:t>
            </a:fld>
            <a:endParaRPr lang="it-IT" altLang="it-IT"/>
          </a:p>
        </p:txBody>
      </p:sp>
    </p:spTree>
    <p:extLst>
      <p:ext uri="{BB962C8B-B14F-4D97-AF65-F5344CB8AC3E}">
        <p14:creationId xmlns:p14="http://schemas.microsoft.com/office/powerpoint/2010/main" val="3815860232"/>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pPr>
              <a:defRPr/>
            </a:pPr>
            <a:endParaRPr lang="it-IT"/>
          </a:p>
        </p:txBody>
      </p:sp>
      <p:sp>
        <p:nvSpPr>
          <p:cNvPr id="8" name="Footer Placeholder 7"/>
          <p:cNvSpPr>
            <a:spLocks noGrp="1"/>
          </p:cNvSpPr>
          <p:nvPr>
            <p:ph type="ftr" sz="quarter" idx="11"/>
          </p:nvPr>
        </p:nvSpPr>
        <p:spPr/>
        <p:txBody>
          <a:bodyPr/>
          <a:lstStyle/>
          <a:p>
            <a:pPr>
              <a:defRPr/>
            </a:pPr>
            <a:endParaRPr lang="it-IT"/>
          </a:p>
        </p:txBody>
      </p:sp>
      <p:sp>
        <p:nvSpPr>
          <p:cNvPr id="9" name="Slide Number Placeholder 8"/>
          <p:cNvSpPr>
            <a:spLocks noGrp="1"/>
          </p:cNvSpPr>
          <p:nvPr>
            <p:ph type="sldNum" sz="quarter" idx="12"/>
          </p:nvPr>
        </p:nvSpPr>
        <p:spPr/>
        <p:txBody>
          <a:bodyPr/>
          <a:lstStyle/>
          <a:p>
            <a:pPr>
              <a:defRPr/>
            </a:pPr>
            <a:fld id="{86F424CA-FB49-461C-9C90-3E79B04E5CD0}" type="slidenum">
              <a:rPr lang="it-IT" altLang="it-IT" smtClean="0"/>
              <a:pPr>
                <a:defRPr/>
              </a:pPr>
              <a:t>‹N›</a:t>
            </a:fld>
            <a:endParaRPr lang="it-IT" altLang="it-IT"/>
          </a:p>
        </p:txBody>
      </p:sp>
    </p:spTree>
    <p:extLst>
      <p:ext uri="{BB962C8B-B14F-4D97-AF65-F5344CB8AC3E}">
        <p14:creationId xmlns:p14="http://schemas.microsoft.com/office/powerpoint/2010/main" val="13524256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pPr>
              <a:defRPr/>
            </a:pPr>
            <a:endParaRPr lang="it-IT"/>
          </a:p>
        </p:txBody>
      </p:sp>
      <p:sp>
        <p:nvSpPr>
          <p:cNvPr id="4" name="Footer Placeholder 3"/>
          <p:cNvSpPr>
            <a:spLocks noGrp="1"/>
          </p:cNvSpPr>
          <p:nvPr>
            <p:ph type="ftr" sz="quarter" idx="11"/>
          </p:nvPr>
        </p:nvSpPr>
        <p:spPr/>
        <p:txBody>
          <a:bodyPr/>
          <a:lstStyle/>
          <a:p>
            <a:pPr>
              <a:defRPr/>
            </a:pPr>
            <a:endParaRPr lang="it-IT"/>
          </a:p>
        </p:txBody>
      </p:sp>
      <p:sp>
        <p:nvSpPr>
          <p:cNvPr id="5" name="Slide Number Placeholder 4"/>
          <p:cNvSpPr>
            <a:spLocks noGrp="1"/>
          </p:cNvSpPr>
          <p:nvPr>
            <p:ph type="sldNum" sz="quarter" idx="12"/>
          </p:nvPr>
        </p:nvSpPr>
        <p:spPr/>
        <p:txBody>
          <a:bodyPr/>
          <a:lstStyle/>
          <a:p>
            <a:pPr>
              <a:defRPr/>
            </a:pPr>
            <a:fld id="{2D7E40BE-DF83-45C8-9257-8E6EE8BE704D}" type="slidenum">
              <a:rPr lang="it-IT" altLang="it-IT" smtClean="0"/>
              <a:pPr>
                <a:defRPr/>
              </a:pPr>
              <a:t>‹N›</a:t>
            </a:fld>
            <a:endParaRPr lang="it-IT" altLang="it-IT"/>
          </a:p>
        </p:txBody>
      </p:sp>
    </p:spTree>
    <p:extLst>
      <p:ext uri="{BB962C8B-B14F-4D97-AF65-F5344CB8AC3E}">
        <p14:creationId xmlns:p14="http://schemas.microsoft.com/office/powerpoint/2010/main" val="23261022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it-IT"/>
          </a:p>
        </p:txBody>
      </p:sp>
      <p:sp>
        <p:nvSpPr>
          <p:cNvPr id="3" name="Footer Placeholder 2"/>
          <p:cNvSpPr>
            <a:spLocks noGrp="1"/>
          </p:cNvSpPr>
          <p:nvPr>
            <p:ph type="ftr" sz="quarter" idx="11"/>
          </p:nvPr>
        </p:nvSpPr>
        <p:spPr/>
        <p:txBody>
          <a:bodyPr/>
          <a:lstStyle/>
          <a:p>
            <a:pPr>
              <a:defRPr/>
            </a:pPr>
            <a:endParaRPr lang="it-IT"/>
          </a:p>
        </p:txBody>
      </p:sp>
      <p:sp>
        <p:nvSpPr>
          <p:cNvPr id="4" name="Slide Number Placeholder 3"/>
          <p:cNvSpPr>
            <a:spLocks noGrp="1"/>
          </p:cNvSpPr>
          <p:nvPr>
            <p:ph type="sldNum" sz="quarter" idx="12"/>
          </p:nvPr>
        </p:nvSpPr>
        <p:spPr/>
        <p:txBody>
          <a:bodyPr/>
          <a:lstStyle/>
          <a:p>
            <a:pPr>
              <a:defRPr/>
            </a:pPr>
            <a:fld id="{1B959E08-1F46-41B2-930B-2D34397774FB}" type="slidenum">
              <a:rPr lang="it-IT" altLang="it-IT" smtClean="0"/>
              <a:pPr>
                <a:defRPr/>
              </a:pPr>
              <a:t>‹N›</a:t>
            </a:fld>
            <a:endParaRPr lang="it-IT" altLang="it-IT"/>
          </a:p>
        </p:txBody>
      </p:sp>
    </p:spTree>
    <p:extLst>
      <p:ext uri="{BB962C8B-B14F-4D97-AF65-F5344CB8AC3E}">
        <p14:creationId xmlns:p14="http://schemas.microsoft.com/office/powerpoint/2010/main" val="2214345087"/>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743A53B-9670-2943-9C76-1D8CA75BE6FF}"/>
              </a:ext>
            </a:extLst>
          </p:cNvPr>
          <p:cNvSpPr>
            <a:spLocks noGrp="1"/>
          </p:cNvSpPr>
          <p:nvPr>
            <p:ph type="dt" sz="half" idx="10"/>
          </p:nvPr>
        </p:nvSpPr>
        <p:spPr/>
        <p:txBody>
          <a:bodyPr wrap="square" numCol="1" anchorCtr="0" compatLnSpc="1">
            <a:prstTxWarp prst="textNoShape">
              <a:avLst/>
            </a:prstTxWarp>
          </a:bodyPr>
          <a:lstStyle>
            <a:lvl1pPr>
              <a:defRPr>
                <a:solidFill>
                  <a:srgbClr val="898989"/>
                </a:solidFill>
                <a:latin typeface="Arial" panose="020B0604020202020204" pitchFamily="34" charset="0"/>
                <a:ea typeface="ＭＳ Ｐゴシック" panose="020B0600070205080204" pitchFamily="34" charset="-128"/>
              </a:defRPr>
            </a:lvl1pPr>
          </a:lstStyle>
          <a:p>
            <a:pPr>
              <a:defRPr/>
            </a:pPr>
            <a:fld id="{763B209B-C6F4-49A0-AF33-D5EA65F653CD}" type="datetimeFigureOut">
              <a:rPr lang="it-IT" altLang="it-IT"/>
              <a:pPr>
                <a:defRPr/>
              </a:pPr>
              <a:t>24/09/2020</a:t>
            </a:fld>
            <a:endParaRPr lang="it-IT" altLang="it-IT"/>
          </a:p>
        </p:txBody>
      </p:sp>
      <p:sp>
        <p:nvSpPr>
          <p:cNvPr id="5" name="Segnaposto piè di pagina 4">
            <a:extLst>
              <a:ext uri="{FF2B5EF4-FFF2-40B4-BE49-F238E27FC236}">
                <a16:creationId xmlns:a16="http://schemas.microsoft.com/office/drawing/2014/main" id="{E11FA2D8-6ADE-B340-BB61-D05192C2D3C6}"/>
              </a:ext>
            </a:extLst>
          </p:cNvPr>
          <p:cNvSpPr>
            <a:spLocks noGrp="1"/>
          </p:cNvSpPr>
          <p:nvPr>
            <p:ph type="ftr" sz="quarter" idx="11"/>
          </p:nvPr>
        </p:nvSpPr>
        <p:spPr/>
        <p:txBody>
          <a:bodyPr/>
          <a:lstStyle>
            <a:lvl1pPr>
              <a:defRPr>
                <a:latin typeface="Arial" charset="0"/>
                <a:ea typeface="ＭＳ Ｐゴシック" charset="0"/>
                <a:cs typeface="ＭＳ Ｐゴシック" charset="0"/>
              </a:defRPr>
            </a:lvl1pPr>
          </a:lstStyle>
          <a:p>
            <a:pPr>
              <a:defRPr/>
            </a:pPr>
            <a:endParaRPr lang="it-IT"/>
          </a:p>
        </p:txBody>
      </p:sp>
      <p:sp>
        <p:nvSpPr>
          <p:cNvPr id="6" name="Segnaposto numero diapositiva 5">
            <a:extLst>
              <a:ext uri="{FF2B5EF4-FFF2-40B4-BE49-F238E27FC236}">
                <a16:creationId xmlns:a16="http://schemas.microsoft.com/office/drawing/2014/main" id="{3E5C31CA-93EE-A743-80C5-5CF56150A28D}"/>
              </a:ext>
            </a:extLst>
          </p:cNvPr>
          <p:cNvSpPr>
            <a:spLocks noGrp="1"/>
          </p:cNvSpPr>
          <p:nvPr>
            <p:ph type="sldNum" sz="quarter" idx="12"/>
          </p:nvPr>
        </p:nvSpPr>
        <p:spPr/>
        <p:txBody>
          <a:bodyPr/>
          <a:lstStyle>
            <a:lvl1pPr>
              <a:defRPr/>
            </a:lvl1pPr>
          </a:lstStyle>
          <a:p>
            <a:pPr>
              <a:defRPr/>
            </a:pPr>
            <a:fld id="{4DD628FA-7CE4-41B4-A1D4-CDBABCABA7A0}" type="slidenum">
              <a:rPr lang="it-IT" altLang="it-IT"/>
              <a:pPr>
                <a:defRPr/>
              </a:pPr>
              <a:t>‹N›</a:t>
            </a:fld>
            <a:endParaRPr lang="it-IT" altLang="it-IT"/>
          </a:p>
        </p:txBody>
      </p:sp>
    </p:spTree>
    <p:extLst>
      <p:ext uri="{BB962C8B-B14F-4D97-AF65-F5344CB8AC3E}">
        <p14:creationId xmlns:p14="http://schemas.microsoft.com/office/powerpoint/2010/main" val="42609385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it-IT" smtClean="0"/>
              <a:t>Fare clic per modificare lo stile del titolo</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pPr>
              <a:defRPr/>
            </a:pPr>
            <a:endParaRPr lang="it-IT"/>
          </a:p>
        </p:txBody>
      </p:sp>
      <p:sp>
        <p:nvSpPr>
          <p:cNvPr id="6" name="Footer Placeholder 5"/>
          <p:cNvSpPr>
            <a:spLocks noGrp="1"/>
          </p:cNvSpPr>
          <p:nvPr>
            <p:ph type="ftr" sz="quarter" idx="11"/>
          </p:nvPr>
        </p:nvSpPr>
        <p:spPr/>
        <p:txBody>
          <a:bodyPr/>
          <a:lstStyle/>
          <a:p>
            <a:pPr>
              <a:defRPr/>
            </a:pPr>
            <a:endParaRPr lang="it-IT"/>
          </a:p>
        </p:txBody>
      </p:sp>
      <p:sp>
        <p:nvSpPr>
          <p:cNvPr id="7" name="Slide Number Placeholder 6"/>
          <p:cNvSpPr>
            <a:spLocks noGrp="1"/>
          </p:cNvSpPr>
          <p:nvPr>
            <p:ph type="sldNum" sz="quarter" idx="12"/>
          </p:nvPr>
        </p:nvSpPr>
        <p:spPr/>
        <p:txBody>
          <a:bodyPr/>
          <a:lstStyle/>
          <a:p>
            <a:pPr>
              <a:defRPr/>
            </a:pPr>
            <a:fld id="{FE330C45-83AB-4406-86F7-E171902A6DDF}" type="slidenum">
              <a:rPr lang="it-IT" altLang="it-IT" smtClean="0"/>
              <a:pPr>
                <a:defRPr/>
              </a:pPr>
              <a:t>‹N›</a:t>
            </a:fld>
            <a:endParaRPr lang="it-IT" altLang="it-IT"/>
          </a:p>
        </p:txBody>
      </p:sp>
    </p:spTree>
    <p:extLst>
      <p:ext uri="{BB962C8B-B14F-4D97-AF65-F5344CB8AC3E}">
        <p14:creationId xmlns:p14="http://schemas.microsoft.com/office/powerpoint/2010/main" val="3987666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pPr>
              <a:defRPr/>
            </a:pPr>
            <a:endParaRPr lang="it-IT"/>
          </a:p>
        </p:txBody>
      </p:sp>
      <p:sp>
        <p:nvSpPr>
          <p:cNvPr id="6" name="Footer Placeholder 5"/>
          <p:cNvSpPr>
            <a:spLocks noGrp="1"/>
          </p:cNvSpPr>
          <p:nvPr>
            <p:ph type="ftr" sz="quarter" idx="11"/>
          </p:nvPr>
        </p:nvSpPr>
        <p:spPr/>
        <p:txBody>
          <a:bodyPr/>
          <a:lstStyle/>
          <a:p>
            <a:pPr>
              <a:defRPr/>
            </a:pPr>
            <a:endParaRPr lang="it-IT"/>
          </a:p>
        </p:txBody>
      </p:sp>
      <p:sp>
        <p:nvSpPr>
          <p:cNvPr id="7" name="Slide Number Placeholder 6"/>
          <p:cNvSpPr>
            <a:spLocks noGrp="1"/>
          </p:cNvSpPr>
          <p:nvPr>
            <p:ph type="sldNum" sz="quarter" idx="12"/>
          </p:nvPr>
        </p:nvSpPr>
        <p:spPr/>
        <p:txBody>
          <a:bodyPr/>
          <a:lstStyle/>
          <a:p>
            <a:pPr>
              <a:defRPr/>
            </a:pPr>
            <a:fld id="{7C713C4A-BFCB-43E5-992E-2A183C4BE841}" type="slidenum">
              <a:rPr lang="it-IT" altLang="it-IT" smtClean="0"/>
              <a:pPr>
                <a:defRPr/>
              </a:pPr>
              <a:t>‹N›</a:t>
            </a:fld>
            <a:endParaRPr lang="it-IT" altLang="it-IT"/>
          </a:p>
        </p:txBody>
      </p:sp>
    </p:spTree>
    <p:extLst>
      <p:ext uri="{BB962C8B-B14F-4D97-AF65-F5344CB8AC3E}">
        <p14:creationId xmlns:p14="http://schemas.microsoft.com/office/powerpoint/2010/main" val="10015572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1B959E08-1F46-41B2-930B-2D34397774FB}" type="slidenum">
              <a:rPr lang="it-IT" altLang="it-IT" smtClean="0"/>
              <a:pPr>
                <a:defRPr/>
              </a:pPr>
              <a:t>‹N›</a:t>
            </a:fld>
            <a:endParaRPr lang="it-IT" altLang="it-IT"/>
          </a:p>
        </p:txBody>
      </p:sp>
    </p:spTree>
    <p:extLst>
      <p:ext uri="{BB962C8B-B14F-4D97-AF65-F5344CB8AC3E}">
        <p14:creationId xmlns:p14="http://schemas.microsoft.com/office/powerpoint/2010/main" val="324151745"/>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it-IT" smtClean="0"/>
              <a:t>Fare clic per modificare lo stile del titolo</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1B959E08-1F46-41B2-930B-2D34397774FB}" type="slidenum">
              <a:rPr lang="it-IT" altLang="it-IT" smtClean="0"/>
              <a:pPr>
                <a:defRPr/>
              </a:pPr>
              <a:t>‹N›</a:t>
            </a:fld>
            <a:endParaRPr lang="it-IT" altLang="it-IT"/>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21954208"/>
      </p:ext>
    </p:extLst>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1B959E08-1F46-41B2-930B-2D34397774FB}" type="slidenum">
              <a:rPr lang="it-IT" altLang="it-IT" smtClean="0"/>
              <a:pPr>
                <a:defRPr/>
              </a:pPr>
              <a:t>‹N›</a:t>
            </a:fld>
            <a:endParaRPr lang="it-IT" altLang="it-IT"/>
          </a:p>
        </p:txBody>
      </p:sp>
    </p:spTree>
    <p:extLst>
      <p:ext uri="{BB962C8B-B14F-4D97-AF65-F5344CB8AC3E}">
        <p14:creationId xmlns:p14="http://schemas.microsoft.com/office/powerpoint/2010/main" val="368560954"/>
      </p:ext>
    </p:extLst>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it-IT" smtClean="0"/>
              <a:t>Fare clic per modificare lo stile del titolo</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1B959E08-1F46-41B2-930B-2D34397774FB}" type="slidenum">
              <a:rPr lang="it-IT" altLang="it-IT" smtClean="0"/>
              <a:pPr>
                <a:defRPr/>
              </a:pPr>
              <a:t>‹N›</a:t>
            </a:fld>
            <a:endParaRPr lang="it-IT" altLang="it-IT"/>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4806810"/>
      </p:ext>
    </p:extLst>
  </p:cSld>
  <p:clrMapOvr>
    <a:masterClrMapping/>
  </p:clrMapOvr>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it-IT" smtClean="0"/>
              <a:t>Fare clic per modificare lo stile del titolo</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1B959E08-1F46-41B2-930B-2D34397774FB}" type="slidenum">
              <a:rPr lang="it-IT" altLang="it-IT" smtClean="0"/>
              <a:pPr>
                <a:defRPr/>
              </a:pPr>
              <a:t>‹N›</a:t>
            </a:fld>
            <a:endParaRPr lang="it-IT" altLang="it-IT"/>
          </a:p>
        </p:txBody>
      </p:sp>
    </p:spTree>
    <p:extLst>
      <p:ext uri="{BB962C8B-B14F-4D97-AF65-F5344CB8AC3E}">
        <p14:creationId xmlns:p14="http://schemas.microsoft.com/office/powerpoint/2010/main" val="2379326621"/>
      </p:ext>
    </p:extLst>
  </p:cSld>
  <p:clrMapOvr>
    <a:masterClrMapping/>
  </p:clrMapOvr>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F8D32189-BE2F-4E1E-AB67-74227189D14F}" type="slidenum">
              <a:rPr lang="it-IT" altLang="it-IT" smtClean="0"/>
              <a:pPr>
                <a:defRPr/>
              </a:pPr>
              <a:t>‹N›</a:t>
            </a:fld>
            <a:endParaRPr lang="it-IT" altLang="it-IT"/>
          </a:p>
        </p:txBody>
      </p:sp>
    </p:spTree>
    <p:extLst>
      <p:ext uri="{BB962C8B-B14F-4D97-AF65-F5344CB8AC3E}">
        <p14:creationId xmlns:p14="http://schemas.microsoft.com/office/powerpoint/2010/main" val="302181824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1B959E08-1F46-41B2-930B-2D34397774FB}" type="slidenum">
              <a:rPr lang="it-IT" altLang="it-IT" smtClean="0"/>
              <a:pPr>
                <a:defRPr/>
              </a:pPr>
              <a:t>‹N›</a:t>
            </a:fld>
            <a:endParaRPr lang="it-IT" altLang="it-IT"/>
          </a:p>
        </p:txBody>
      </p:sp>
    </p:spTree>
    <p:extLst>
      <p:ext uri="{BB962C8B-B14F-4D97-AF65-F5344CB8AC3E}">
        <p14:creationId xmlns:p14="http://schemas.microsoft.com/office/powerpoint/2010/main" val="2779570029"/>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stile</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9031B992-D0A4-8B4A-8C55-BA94F6B0D11A}"/>
              </a:ext>
            </a:extLst>
          </p:cNvPr>
          <p:cNvSpPr>
            <a:spLocks noGrp="1"/>
          </p:cNvSpPr>
          <p:nvPr>
            <p:ph type="dt" sz="half" idx="10"/>
          </p:nvPr>
        </p:nvSpPr>
        <p:spPr/>
        <p:txBody>
          <a:bodyPr wrap="square" numCol="1" anchorCtr="0" compatLnSpc="1">
            <a:prstTxWarp prst="textNoShape">
              <a:avLst/>
            </a:prstTxWarp>
          </a:bodyPr>
          <a:lstStyle>
            <a:lvl1pPr>
              <a:defRPr>
                <a:solidFill>
                  <a:srgbClr val="898989"/>
                </a:solidFill>
                <a:latin typeface="Arial" panose="020B0604020202020204" pitchFamily="34" charset="0"/>
                <a:ea typeface="ＭＳ Ｐゴシック" panose="020B0600070205080204" pitchFamily="34" charset="-128"/>
              </a:defRPr>
            </a:lvl1pPr>
          </a:lstStyle>
          <a:p>
            <a:pPr>
              <a:defRPr/>
            </a:pPr>
            <a:fld id="{D201B2BB-8345-4328-8F05-726F82DAA6EC}" type="datetimeFigureOut">
              <a:rPr lang="it-IT" altLang="it-IT"/>
              <a:pPr>
                <a:defRPr/>
              </a:pPr>
              <a:t>24/09/2020</a:t>
            </a:fld>
            <a:endParaRPr lang="it-IT" altLang="it-IT"/>
          </a:p>
        </p:txBody>
      </p:sp>
      <p:sp>
        <p:nvSpPr>
          <p:cNvPr id="5" name="Segnaposto piè di pagina 4">
            <a:extLst>
              <a:ext uri="{FF2B5EF4-FFF2-40B4-BE49-F238E27FC236}">
                <a16:creationId xmlns:a16="http://schemas.microsoft.com/office/drawing/2014/main" id="{1F2AAEC0-EE4B-BD40-B8AF-D49061AACEAA}"/>
              </a:ext>
            </a:extLst>
          </p:cNvPr>
          <p:cNvSpPr>
            <a:spLocks noGrp="1"/>
          </p:cNvSpPr>
          <p:nvPr>
            <p:ph type="ftr" sz="quarter" idx="11"/>
          </p:nvPr>
        </p:nvSpPr>
        <p:spPr/>
        <p:txBody>
          <a:bodyPr/>
          <a:lstStyle>
            <a:lvl1pPr>
              <a:defRPr>
                <a:latin typeface="Arial" charset="0"/>
                <a:ea typeface="ＭＳ Ｐゴシック" charset="0"/>
                <a:cs typeface="ＭＳ Ｐゴシック" charset="0"/>
              </a:defRPr>
            </a:lvl1pPr>
          </a:lstStyle>
          <a:p>
            <a:pPr>
              <a:defRPr/>
            </a:pPr>
            <a:endParaRPr lang="it-IT"/>
          </a:p>
        </p:txBody>
      </p:sp>
      <p:sp>
        <p:nvSpPr>
          <p:cNvPr id="6" name="Segnaposto numero diapositiva 5">
            <a:extLst>
              <a:ext uri="{FF2B5EF4-FFF2-40B4-BE49-F238E27FC236}">
                <a16:creationId xmlns:a16="http://schemas.microsoft.com/office/drawing/2014/main" id="{DEC0A45D-4260-2C48-A95D-5E93A51D572A}"/>
              </a:ext>
            </a:extLst>
          </p:cNvPr>
          <p:cNvSpPr>
            <a:spLocks noGrp="1"/>
          </p:cNvSpPr>
          <p:nvPr>
            <p:ph type="sldNum" sz="quarter" idx="12"/>
          </p:nvPr>
        </p:nvSpPr>
        <p:spPr/>
        <p:txBody>
          <a:bodyPr/>
          <a:lstStyle>
            <a:lvl1pPr>
              <a:defRPr/>
            </a:lvl1pPr>
          </a:lstStyle>
          <a:p>
            <a:pPr>
              <a:defRPr/>
            </a:pPr>
            <a:fld id="{76FB8FFE-F236-4086-B52D-ABA6357DC846}" type="slidenum">
              <a:rPr lang="it-IT" altLang="it-IT"/>
              <a:pPr>
                <a:defRPr/>
              </a:pPr>
              <a:t>‹N›</a:t>
            </a:fld>
            <a:endParaRPr lang="it-IT" altLang="it-IT"/>
          </a:p>
        </p:txBody>
      </p:sp>
    </p:spTree>
    <p:extLst>
      <p:ext uri="{BB962C8B-B14F-4D97-AF65-F5344CB8AC3E}">
        <p14:creationId xmlns:p14="http://schemas.microsoft.com/office/powerpoint/2010/main" val="3705624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3">
            <a:extLst>
              <a:ext uri="{FF2B5EF4-FFF2-40B4-BE49-F238E27FC236}">
                <a16:creationId xmlns:a16="http://schemas.microsoft.com/office/drawing/2014/main" id="{308B24A0-FF7F-984C-B374-E2DFAF36BA93}"/>
              </a:ext>
            </a:extLst>
          </p:cNvPr>
          <p:cNvSpPr>
            <a:spLocks noGrp="1"/>
          </p:cNvSpPr>
          <p:nvPr>
            <p:ph type="dt" sz="half" idx="10"/>
          </p:nvPr>
        </p:nvSpPr>
        <p:spPr/>
        <p:txBody>
          <a:bodyPr wrap="square" numCol="1" anchorCtr="0" compatLnSpc="1">
            <a:prstTxWarp prst="textNoShape">
              <a:avLst/>
            </a:prstTxWarp>
          </a:bodyPr>
          <a:lstStyle>
            <a:lvl1pPr>
              <a:defRPr>
                <a:solidFill>
                  <a:srgbClr val="898989"/>
                </a:solidFill>
                <a:latin typeface="Arial" panose="020B0604020202020204" pitchFamily="34" charset="0"/>
                <a:ea typeface="ＭＳ Ｐゴシック" panose="020B0600070205080204" pitchFamily="34" charset="-128"/>
              </a:defRPr>
            </a:lvl1pPr>
          </a:lstStyle>
          <a:p>
            <a:pPr>
              <a:defRPr/>
            </a:pPr>
            <a:fld id="{6B646DE2-EFA7-4A92-B10E-7E7DEB50B375}" type="datetimeFigureOut">
              <a:rPr lang="it-IT" altLang="it-IT"/>
              <a:pPr>
                <a:defRPr/>
              </a:pPr>
              <a:t>24/09/2020</a:t>
            </a:fld>
            <a:endParaRPr lang="it-IT" altLang="it-IT"/>
          </a:p>
        </p:txBody>
      </p:sp>
      <p:sp>
        <p:nvSpPr>
          <p:cNvPr id="6" name="Segnaposto piè di pagina 4">
            <a:extLst>
              <a:ext uri="{FF2B5EF4-FFF2-40B4-BE49-F238E27FC236}">
                <a16:creationId xmlns:a16="http://schemas.microsoft.com/office/drawing/2014/main" id="{745423D7-378B-D34A-B4EF-A6D01B77DF76}"/>
              </a:ext>
            </a:extLst>
          </p:cNvPr>
          <p:cNvSpPr>
            <a:spLocks noGrp="1"/>
          </p:cNvSpPr>
          <p:nvPr>
            <p:ph type="ftr" sz="quarter" idx="11"/>
          </p:nvPr>
        </p:nvSpPr>
        <p:spPr/>
        <p:txBody>
          <a:bodyPr/>
          <a:lstStyle>
            <a:lvl1pPr>
              <a:defRPr>
                <a:latin typeface="Arial" charset="0"/>
                <a:ea typeface="ＭＳ Ｐゴシック" charset="0"/>
                <a:cs typeface="ＭＳ Ｐゴシック" charset="0"/>
              </a:defRPr>
            </a:lvl1pPr>
          </a:lstStyle>
          <a:p>
            <a:pPr>
              <a:defRPr/>
            </a:pPr>
            <a:endParaRPr lang="it-IT"/>
          </a:p>
        </p:txBody>
      </p:sp>
      <p:sp>
        <p:nvSpPr>
          <p:cNvPr id="7" name="Segnaposto numero diapositiva 5">
            <a:extLst>
              <a:ext uri="{FF2B5EF4-FFF2-40B4-BE49-F238E27FC236}">
                <a16:creationId xmlns:a16="http://schemas.microsoft.com/office/drawing/2014/main" id="{A3B22B9E-BBAB-D74D-A8EF-C2A5732C5E7B}"/>
              </a:ext>
            </a:extLst>
          </p:cNvPr>
          <p:cNvSpPr>
            <a:spLocks noGrp="1"/>
          </p:cNvSpPr>
          <p:nvPr>
            <p:ph type="sldNum" sz="quarter" idx="12"/>
          </p:nvPr>
        </p:nvSpPr>
        <p:spPr/>
        <p:txBody>
          <a:bodyPr/>
          <a:lstStyle>
            <a:lvl1pPr>
              <a:defRPr/>
            </a:lvl1pPr>
          </a:lstStyle>
          <a:p>
            <a:pPr>
              <a:defRPr/>
            </a:pPr>
            <a:fld id="{509C3C90-15DB-4333-99D7-5C4485748027}" type="slidenum">
              <a:rPr lang="it-IT" altLang="it-IT"/>
              <a:pPr>
                <a:defRPr/>
              </a:pPr>
              <a:t>‹N›</a:t>
            </a:fld>
            <a:endParaRPr lang="it-IT" altLang="it-IT"/>
          </a:p>
        </p:txBody>
      </p:sp>
    </p:spTree>
    <p:extLst>
      <p:ext uri="{BB962C8B-B14F-4D97-AF65-F5344CB8AC3E}">
        <p14:creationId xmlns:p14="http://schemas.microsoft.com/office/powerpoint/2010/main" val="981317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stile</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3">
            <a:extLst>
              <a:ext uri="{FF2B5EF4-FFF2-40B4-BE49-F238E27FC236}">
                <a16:creationId xmlns:a16="http://schemas.microsoft.com/office/drawing/2014/main" id="{BD2C0272-2AFF-C945-A1C5-91F7C426DFEA}"/>
              </a:ext>
            </a:extLst>
          </p:cNvPr>
          <p:cNvSpPr>
            <a:spLocks noGrp="1"/>
          </p:cNvSpPr>
          <p:nvPr>
            <p:ph type="dt" sz="half" idx="10"/>
          </p:nvPr>
        </p:nvSpPr>
        <p:spPr/>
        <p:txBody>
          <a:bodyPr wrap="square" numCol="1" anchorCtr="0" compatLnSpc="1">
            <a:prstTxWarp prst="textNoShape">
              <a:avLst/>
            </a:prstTxWarp>
          </a:bodyPr>
          <a:lstStyle>
            <a:lvl1pPr>
              <a:defRPr>
                <a:solidFill>
                  <a:srgbClr val="898989"/>
                </a:solidFill>
                <a:latin typeface="Arial" panose="020B0604020202020204" pitchFamily="34" charset="0"/>
                <a:ea typeface="ＭＳ Ｐゴシック" panose="020B0600070205080204" pitchFamily="34" charset="-128"/>
              </a:defRPr>
            </a:lvl1pPr>
          </a:lstStyle>
          <a:p>
            <a:pPr>
              <a:defRPr/>
            </a:pPr>
            <a:fld id="{5C652FC7-933D-4436-B58F-6BD843BB24E7}" type="datetimeFigureOut">
              <a:rPr lang="it-IT" altLang="it-IT"/>
              <a:pPr>
                <a:defRPr/>
              </a:pPr>
              <a:t>24/09/2020</a:t>
            </a:fld>
            <a:endParaRPr lang="it-IT" altLang="it-IT"/>
          </a:p>
        </p:txBody>
      </p:sp>
      <p:sp>
        <p:nvSpPr>
          <p:cNvPr id="8" name="Segnaposto piè di pagina 4">
            <a:extLst>
              <a:ext uri="{FF2B5EF4-FFF2-40B4-BE49-F238E27FC236}">
                <a16:creationId xmlns:a16="http://schemas.microsoft.com/office/drawing/2014/main" id="{2420618B-35CA-4E4E-9E94-23F6B22045CA}"/>
              </a:ext>
            </a:extLst>
          </p:cNvPr>
          <p:cNvSpPr>
            <a:spLocks noGrp="1"/>
          </p:cNvSpPr>
          <p:nvPr>
            <p:ph type="ftr" sz="quarter" idx="11"/>
          </p:nvPr>
        </p:nvSpPr>
        <p:spPr/>
        <p:txBody>
          <a:bodyPr/>
          <a:lstStyle>
            <a:lvl1pPr>
              <a:defRPr>
                <a:latin typeface="Arial" charset="0"/>
                <a:ea typeface="ＭＳ Ｐゴシック" charset="0"/>
                <a:cs typeface="ＭＳ Ｐゴシック" charset="0"/>
              </a:defRPr>
            </a:lvl1pPr>
          </a:lstStyle>
          <a:p>
            <a:pPr>
              <a:defRPr/>
            </a:pPr>
            <a:endParaRPr lang="it-IT"/>
          </a:p>
        </p:txBody>
      </p:sp>
      <p:sp>
        <p:nvSpPr>
          <p:cNvPr id="9" name="Segnaposto numero diapositiva 5">
            <a:extLst>
              <a:ext uri="{FF2B5EF4-FFF2-40B4-BE49-F238E27FC236}">
                <a16:creationId xmlns:a16="http://schemas.microsoft.com/office/drawing/2014/main" id="{AAD76F7D-14E1-7B4B-88DB-4EB455BFA25E}"/>
              </a:ext>
            </a:extLst>
          </p:cNvPr>
          <p:cNvSpPr>
            <a:spLocks noGrp="1"/>
          </p:cNvSpPr>
          <p:nvPr>
            <p:ph type="sldNum" sz="quarter" idx="12"/>
          </p:nvPr>
        </p:nvSpPr>
        <p:spPr/>
        <p:txBody>
          <a:bodyPr/>
          <a:lstStyle>
            <a:lvl1pPr>
              <a:defRPr/>
            </a:lvl1pPr>
          </a:lstStyle>
          <a:p>
            <a:pPr>
              <a:defRPr/>
            </a:pPr>
            <a:fld id="{634AFD47-C429-439C-9081-47AA25CEE623}" type="slidenum">
              <a:rPr lang="it-IT" altLang="it-IT"/>
              <a:pPr>
                <a:defRPr/>
              </a:pPr>
              <a:t>‹N›</a:t>
            </a:fld>
            <a:endParaRPr lang="it-IT" altLang="it-IT"/>
          </a:p>
        </p:txBody>
      </p:sp>
    </p:spTree>
    <p:extLst>
      <p:ext uri="{BB962C8B-B14F-4D97-AF65-F5344CB8AC3E}">
        <p14:creationId xmlns:p14="http://schemas.microsoft.com/office/powerpoint/2010/main" val="2882638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data 3">
            <a:extLst>
              <a:ext uri="{FF2B5EF4-FFF2-40B4-BE49-F238E27FC236}">
                <a16:creationId xmlns:a16="http://schemas.microsoft.com/office/drawing/2014/main" id="{EDB494AF-2D34-B141-B0EC-EA453CE4C17F}"/>
              </a:ext>
            </a:extLst>
          </p:cNvPr>
          <p:cNvSpPr>
            <a:spLocks noGrp="1"/>
          </p:cNvSpPr>
          <p:nvPr>
            <p:ph type="dt" sz="half" idx="10"/>
          </p:nvPr>
        </p:nvSpPr>
        <p:spPr/>
        <p:txBody>
          <a:bodyPr wrap="square" numCol="1" anchorCtr="0" compatLnSpc="1">
            <a:prstTxWarp prst="textNoShape">
              <a:avLst/>
            </a:prstTxWarp>
          </a:bodyPr>
          <a:lstStyle>
            <a:lvl1pPr>
              <a:defRPr>
                <a:solidFill>
                  <a:srgbClr val="898989"/>
                </a:solidFill>
                <a:latin typeface="Arial" panose="020B0604020202020204" pitchFamily="34" charset="0"/>
                <a:ea typeface="ＭＳ Ｐゴシック" panose="020B0600070205080204" pitchFamily="34" charset="-128"/>
              </a:defRPr>
            </a:lvl1pPr>
          </a:lstStyle>
          <a:p>
            <a:pPr>
              <a:defRPr/>
            </a:pPr>
            <a:fld id="{E245E372-CD14-4F3C-9450-8A8833124C27}" type="datetimeFigureOut">
              <a:rPr lang="it-IT" altLang="it-IT"/>
              <a:pPr>
                <a:defRPr/>
              </a:pPr>
              <a:t>24/09/2020</a:t>
            </a:fld>
            <a:endParaRPr lang="it-IT" altLang="it-IT"/>
          </a:p>
        </p:txBody>
      </p:sp>
      <p:sp>
        <p:nvSpPr>
          <p:cNvPr id="4" name="Segnaposto piè di pagina 4">
            <a:extLst>
              <a:ext uri="{FF2B5EF4-FFF2-40B4-BE49-F238E27FC236}">
                <a16:creationId xmlns:a16="http://schemas.microsoft.com/office/drawing/2014/main" id="{82F84482-8171-BB46-8EAE-080E98277E30}"/>
              </a:ext>
            </a:extLst>
          </p:cNvPr>
          <p:cNvSpPr>
            <a:spLocks noGrp="1"/>
          </p:cNvSpPr>
          <p:nvPr>
            <p:ph type="ftr" sz="quarter" idx="11"/>
          </p:nvPr>
        </p:nvSpPr>
        <p:spPr/>
        <p:txBody>
          <a:bodyPr/>
          <a:lstStyle>
            <a:lvl1pPr>
              <a:defRPr>
                <a:latin typeface="Arial" charset="0"/>
                <a:ea typeface="ＭＳ Ｐゴシック" charset="0"/>
                <a:cs typeface="ＭＳ Ｐゴシック" charset="0"/>
              </a:defRPr>
            </a:lvl1pPr>
          </a:lstStyle>
          <a:p>
            <a:pPr>
              <a:defRPr/>
            </a:pPr>
            <a:endParaRPr lang="it-IT"/>
          </a:p>
        </p:txBody>
      </p:sp>
      <p:sp>
        <p:nvSpPr>
          <p:cNvPr id="5" name="Segnaposto numero diapositiva 5">
            <a:extLst>
              <a:ext uri="{FF2B5EF4-FFF2-40B4-BE49-F238E27FC236}">
                <a16:creationId xmlns:a16="http://schemas.microsoft.com/office/drawing/2014/main" id="{6E68FBCD-8367-E341-A592-ABDB95D39D86}"/>
              </a:ext>
            </a:extLst>
          </p:cNvPr>
          <p:cNvSpPr>
            <a:spLocks noGrp="1"/>
          </p:cNvSpPr>
          <p:nvPr>
            <p:ph type="sldNum" sz="quarter" idx="12"/>
          </p:nvPr>
        </p:nvSpPr>
        <p:spPr/>
        <p:txBody>
          <a:bodyPr/>
          <a:lstStyle>
            <a:lvl1pPr>
              <a:defRPr/>
            </a:lvl1pPr>
          </a:lstStyle>
          <a:p>
            <a:pPr>
              <a:defRPr/>
            </a:pPr>
            <a:fld id="{62ABB466-D745-4E45-9116-FBF5ED5E8EA5}" type="slidenum">
              <a:rPr lang="it-IT" altLang="it-IT"/>
              <a:pPr>
                <a:defRPr/>
              </a:pPr>
              <a:t>‹N›</a:t>
            </a:fld>
            <a:endParaRPr lang="it-IT" altLang="it-IT"/>
          </a:p>
        </p:txBody>
      </p:sp>
    </p:spTree>
    <p:extLst>
      <p:ext uri="{BB962C8B-B14F-4D97-AF65-F5344CB8AC3E}">
        <p14:creationId xmlns:p14="http://schemas.microsoft.com/office/powerpoint/2010/main" val="3634312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3">
            <a:extLst>
              <a:ext uri="{FF2B5EF4-FFF2-40B4-BE49-F238E27FC236}">
                <a16:creationId xmlns:a16="http://schemas.microsoft.com/office/drawing/2014/main" id="{0F3AB634-7285-A246-943F-8F66B5F94C9A}"/>
              </a:ext>
            </a:extLst>
          </p:cNvPr>
          <p:cNvSpPr>
            <a:spLocks noGrp="1"/>
          </p:cNvSpPr>
          <p:nvPr>
            <p:ph type="dt" sz="half" idx="10"/>
          </p:nvPr>
        </p:nvSpPr>
        <p:spPr/>
        <p:txBody>
          <a:bodyPr wrap="square" numCol="1" anchorCtr="0" compatLnSpc="1">
            <a:prstTxWarp prst="textNoShape">
              <a:avLst/>
            </a:prstTxWarp>
          </a:bodyPr>
          <a:lstStyle>
            <a:lvl1pPr>
              <a:defRPr>
                <a:solidFill>
                  <a:srgbClr val="898989"/>
                </a:solidFill>
                <a:latin typeface="Arial" panose="020B0604020202020204" pitchFamily="34" charset="0"/>
                <a:ea typeface="ＭＳ Ｐゴシック" panose="020B0600070205080204" pitchFamily="34" charset="-128"/>
              </a:defRPr>
            </a:lvl1pPr>
          </a:lstStyle>
          <a:p>
            <a:pPr>
              <a:defRPr/>
            </a:pPr>
            <a:fld id="{A6F7ACA1-914A-4D93-807E-9ACDCE9B86A9}" type="datetimeFigureOut">
              <a:rPr lang="it-IT" altLang="it-IT"/>
              <a:pPr>
                <a:defRPr/>
              </a:pPr>
              <a:t>24/09/2020</a:t>
            </a:fld>
            <a:endParaRPr lang="it-IT" altLang="it-IT"/>
          </a:p>
        </p:txBody>
      </p:sp>
      <p:sp>
        <p:nvSpPr>
          <p:cNvPr id="3" name="Segnaposto piè di pagina 4">
            <a:extLst>
              <a:ext uri="{FF2B5EF4-FFF2-40B4-BE49-F238E27FC236}">
                <a16:creationId xmlns:a16="http://schemas.microsoft.com/office/drawing/2014/main" id="{3440E7AB-3371-0842-B8E0-9F8EAD244ACE}"/>
              </a:ext>
            </a:extLst>
          </p:cNvPr>
          <p:cNvSpPr>
            <a:spLocks noGrp="1"/>
          </p:cNvSpPr>
          <p:nvPr>
            <p:ph type="ftr" sz="quarter" idx="11"/>
          </p:nvPr>
        </p:nvSpPr>
        <p:spPr/>
        <p:txBody>
          <a:bodyPr/>
          <a:lstStyle>
            <a:lvl1pPr>
              <a:defRPr>
                <a:latin typeface="Arial" charset="0"/>
                <a:ea typeface="ＭＳ Ｐゴシック" charset="0"/>
                <a:cs typeface="ＭＳ Ｐゴシック" charset="0"/>
              </a:defRPr>
            </a:lvl1pPr>
          </a:lstStyle>
          <a:p>
            <a:pPr>
              <a:defRPr/>
            </a:pPr>
            <a:endParaRPr lang="it-IT"/>
          </a:p>
        </p:txBody>
      </p:sp>
      <p:sp>
        <p:nvSpPr>
          <p:cNvPr id="4" name="Segnaposto numero diapositiva 5">
            <a:extLst>
              <a:ext uri="{FF2B5EF4-FFF2-40B4-BE49-F238E27FC236}">
                <a16:creationId xmlns:a16="http://schemas.microsoft.com/office/drawing/2014/main" id="{E3DEE8AB-42EF-3441-A86E-F4613BF231F5}"/>
              </a:ext>
            </a:extLst>
          </p:cNvPr>
          <p:cNvSpPr>
            <a:spLocks noGrp="1"/>
          </p:cNvSpPr>
          <p:nvPr>
            <p:ph type="sldNum" sz="quarter" idx="12"/>
          </p:nvPr>
        </p:nvSpPr>
        <p:spPr/>
        <p:txBody>
          <a:bodyPr/>
          <a:lstStyle>
            <a:lvl1pPr>
              <a:defRPr/>
            </a:lvl1pPr>
          </a:lstStyle>
          <a:p>
            <a:pPr>
              <a:defRPr/>
            </a:pPr>
            <a:fld id="{CEC2457D-1394-4D1B-AB70-212323F4DD80}" type="slidenum">
              <a:rPr lang="it-IT" altLang="it-IT"/>
              <a:pPr>
                <a:defRPr/>
              </a:pPr>
              <a:t>‹N›</a:t>
            </a:fld>
            <a:endParaRPr lang="it-IT" altLang="it-IT"/>
          </a:p>
        </p:txBody>
      </p:sp>
    </p:spTree>
    <p:extLst>
      <p:ext uri="{BB962C8B-B14F-4D97-AF65-F5344CB8AC3E}">
        <p14:creationId xmlns:p14="http://schemas.microsoft.com/office/powerpoint/2010/main" val="3715440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stile</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3">
            <a:extLst>
              <a:ext uri="{FF2B5EF4-FFF2-40B4-BE49-F238E27FC236}">
                <a16:creationId xmlns:a16="http://schemas.microsoft.com/office/drawing/2014/main" id="{2DEAFF42-64EF-F94D-B68D-7E5CCCA54C1B}"/>
              </a:ext>
            </a:extLst>
          </p:cNvPr>
          <p:cNvSpPr>
            <a:spLocks noGrp="1"/>
          </p:cNvSpPr>
          <p:nvPr>
            <p:ph type="dt" sz="half" idx="10"/>
          </p:nvPr>
        </p:nvSpPr>
        <p:spPr/>
        <p:txBody>
          <a:bodyPr wrap="square" numCol="1" anchorCtr="0" compatLnSpc="1">
            <a:prstTxWarp prst="textNoShape">
              <a:avLst/>
            </a:prstTxWarp>
          </a:bodyPr>
          <a:lstStyle>
            <a:lvl1pPr>
              <a:defRPr>
                <a:solidFill>
                  <a:srgbClr val="898989"/>
                </a:solidFill>
                <a:latin typeface="Arial" panose="020B0604020202020204" pitchFamily="34" charset="0"/>
                <a:ea typeface="ＭＳ Ｐゴシック" panose="020B0600070205080204" pitchFamily="34" charset="-128"/>
              </a:defRPr>
            </a:lvl1pPr>
          </a:lstStyle>
          <a:p>
            <a:pPr>
              <a:defRPr/>
            </a:pPr>
            <a:fld id="{DB8F3598-A684-41EB-BEDF-AACE2C925E33}" type="datetimeFigureOut">
              <a:rPr lang="it-IT" altLang="it-IT"/>
              <a:pPr>
                <a:defRPr/>
              </a:pPr>
              <a:t>24/09/2020</a:t>
            </a:fld>
            <a:endParaRPr lang="it-IT" altLang="it-IT"/>
          </a:p>
        </p:txBody>
      </p:sp>
      <p:sp>
        <p:nvSpPr>
          <p:cNvPr id="6" name="Segnaposto piè di pagina 4">
            <a:extLst>
              <a:ext uri="{FF2B5EF4-FFF2-40B4-BE49-F238E27FC236}">
                <a16:creationId xmlns:a16="http://schemas.microsoft.com/office/drawing/2014/main" id="{85E8CAF8-A5FB-FE42-B1F2-F43B267BF60F}"/>
              </a:ext>
            </a:extLst>
          </p:cNvPr>
          <p:cNvSpPr>
            <a:spLocks noGrp="1"/>
          </p:cNvSpPr>
          <p:nvPr>
            <p:ph type="ftr" sz="quarter" idx="11"/>
          </p:nvPr>
        </p:nvSpPr>
        <p:spPr/>
        <p:txBody>
          <a:bodyPr/>
          <a:lstStyle>
            <a:lvl1pPr>
              <a:defRPr>
                <a:latin typeface="Arial" charset="0"/>
                <a:ea typeface="ＭＳ Ｐゴシック" charset="0"/>
                <a:cs typeface="ＭＳ Ｐゴシック" charset="0"/>
              </a:defRPr>
            </a:lvl1pPr>
          </a:lstStyle>
          <a:p>
            <a:pPr>
              <a:defRPr/>
            </a:pPr>
            <a:endParaRPr lang="it-IT"/>
          </a:p>
        </p:txBody>
      </p:sp>
      <p:sp>
        <p:nvSpPr>
          <p:cNvPr id="7" name="Segnaposto numero diapositiva 5">
            <a:extLst>
              <a:ext uri="{FF2B5EF4-FFF2-40B4-BE49-F238E27FC236}">
                <a16:creationId xmlns:a16="http://schemas.microsoft.com/office/drawing/2014/main" id="{C05F2A77-B80E-264C-8F2B-DC16BD6B646E}"/>
              </a:ext>
            </a:extLst>
          </p:cNvPr>
          <p:cNvSpPr>
            <a:spLocks noGrp="1"/>
          </p:cNvSpPr>
          <p:nvPr>
            <p:ph type="sldNum" sz="quarter" idx="12"/>
          </p:nvPr>
        </p:nvSpPr>
        <p:spPr/>
        <p:txBody>
          <a:bodyPr/>
          <a:lstStyle>
            <a:lvl1pPr>
              <a:defRPr/>
            </a:lvl1pPr>
          </a:lstStyle>
          <a:p>
            <a:pPr>
              <a:defRPr/>
            </a:pPr>
            <a:fld id="{1D96B555-7677-4041-92C4-6F9018E66E5A}" type="slidenum">
              <a:rPr lang="it-IT" altLang="it-IT"/>
              <a:pPr>
                <a:defRPr/>
              </a:pPr>
              <a:t>‹N›</a:t>
            </a:fld>
            <a:endParaRPr lang="it-IT" altLang="it-IT"/>
          </a:p>
        </p:txBody>
      </p:sp>
    </p:spTree>
    <p:extLst>
      <p:ext uri="{BB962C8B-B14F-4D97-AF65-F5344CB8AC3E}">
        <p14:creationId xmlns:p14="http://schemas.microsoft.com/office/powerpoint/2010/main" val="2015134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data 3">
            <a:extLst>
              <a:ext uri="{FF2B5EF4-FFF2-40B4-BE49-F238E27FC236}">
                <a16:creationId xmlns:a16="http://schemas.microsoft.com/office/drawing/2014/main" id="{9BEC6180-1B4B-4C4C-9DF9-4354A76105A9}"/>
              </a:ext>
            </a:extLst>
          </p:cNvPr>
          <p:cNvSpPr>
            <a:spLocks noGrp="1"/>
          </p:cNvSpPr>
          <p:nvPr>
            <p:ph type="dt" sz="half" idx="10"/>
          </p:nvPr>
        </p:nvSpPr>
        <p:spPr/>
        <p:txBody>
          <a:bodyPr/>
          <a:lstStyle>
            <a:lvl1pPr>
              <a:defRPr/>
            </a:lvl1pPr>
          </a:lstStyle>
          <a:p>
            <a:pPr>
              <a:defRPr/>
            </a:pPr>
            <a:r>
              <a:rPr lang="it-IT"/>
              <a:t>Febbraio 2015</a:t>
            </a:r>
          </a:p>
        </p:txBody>
      </p:sp>
      <p:sp>
        <p:nvSpPr>
          <p:cNvPr id="4" name="Segnaposto piè di pagina 4">
            <a:extLst>
              <a:ext uri="{FF2B5EF4-FFF2-40B4-BE49-F238E27FC236}">
                <a16:creationId xmlns:a16="http://schemas.microsoft.com/office/drawing/2014/main" id="{A4A12288-79E7-7448-A7DE-91A099C75526}"/>
              </a:ext>
            </a:extLst>
          </p:cNvPr>
          <p:cNvSpPr>
            <a:spLocks noGrp="1"/>
          </p:cNvSpPr>
          <p:nvPr>
            <p:ph type="ftr" sz="quarter" idx="11"/>
          </p:nvPr>
        </p:nvSpPr>
        <p:spPr/>
        <p:txBody>
          <a:bodyPr/>
          <a:lstStyle>
            <a:lvl1pPr>
              <a:defRPr/>
            </a:lvl1pPr>
          </a:lstStyle>
          <a:p>
            <a:pPr>
              <a:defRPr/>
            </a:pPr>
            <a:r>
              <a:rPr lang="it-IT" altLang="it-IT"/>
              <a:t>Dottorato Interuniversitario di Management – prof.ssa Chiara Cannavale </a:t>
            </a:r>
          </a:p>
        </p:txBody>
      </p:sp>
      <p:sp>
        <p:nvSpPr>
          <p:cNvPr id="5" name="Segnaposto numero diapositiva 5">
            <a:extLst>
              <a:ext uri="{FF2B5EF4-FFF2-40B4-BE49-F238E27FC236}">
                <a16:creationId xmlns:a16="http://schemas.microsoft.com/office/drawing/2014/main" id="{5998728F-4F51-3448-978F-2E67D2FF278C}"/>
              </a:ext>
            </a:extLst>
          </p:cNvPr>
          <p:cNvSpPr>
            <a:spLocks noGrp="1"/>
          </p:cNvSpPr>
          <p:nvPr>
            <p:ph type="sldNum" sz="quarter" idx="12"/>
          </p:nvPr>
        </p:nvSpPr>
        <p:spPr/>
        <p:txBody>
          <a:bodyPr/>
          <a:lstStyle>
            <a:lvl1pPr>
              <a:defRPr/>
            </a:lvl1pPr>
          </a:lstStyle>
          <a:p>
            <a:pPr>
              <a:defRPr/>
            </a:pPr>
            <a:fld id="{4E7360AA-E072-4E42-9CFE-7502A5E17618}" type="slidenum">
              <a:rPr lang="it-IT" altLang="it-IT"/>
              <a:pPr>
                <a:defRPr/>
              </a:pPr>
              <a:t>‹N›</a:t>
            </a:fld>
            <a:endParaRPr lang="it-IT" altLang="it-IT"/>
          </a:p>
        </p:txBody>
      </p:sp>
    </p:spTree>
    <p:extLst>
      <p:ext uri="{BB962C8B-B14F-4D97-AF65-F5344CB8AC3E}">
        <p14:creationId xmlns:p14="http://schemas.microsoft.com/office/powerpoint/2010/main" val="3576007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theme" Target="../theme/theme2.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ltLang="it-IT" smtClean="0"/>
              <a:t>Fare clic per modificare stile</a:t>
            </a:r>
          </a:p>
        </p:txBody>
      </p:sp>
      <p:sp>
        <p:nvSpPr>
          <p:cNvPr id="1027" name="Segnaposto testo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smtClean="0"/>
              <a:t>Fare clic per modificare gli stili del testo dello schema</a:t>
            </a:r>
          </a:p>
          <a:p>
            <a:pPr lvl="1"/>
            <a:r>
              <a:rPr lang="it-IT" altLang="it-IT" smtClean="0"/>
              <a:t>Secondo livello</a:t>
            </a:r>
          </a:p>
          <a:p>
            <a:pPr lvl="2"/>
            <a:r>
              <a:rPr lang="it-IT" altLang="it-IT" smtClean="0"/>
              <a:t>Terzo livello</a:t>
            </a:r>
          </a:p>
          <a:p>
            <a:pPr lvl="3"/>
            <a:r>
              <a:rPr lang="it-IT" altLang="it-IT" smtClean="0"/>
              <a:t>Quarto livello</a:t>
            </a:r>
          </a:p>
          <a:p>
            <a:pPr lvl="4"/>
            <a:r>
              <a:rPr lang="it-IT" altLang="it-IT" smtClean="0"/>
              <a:t>Quinto livello</a:t>
            </a:r>
          </a:p>
        </p:txBody>
      </p:sp>
      <p:sp>
        <p:nvSpPr>
          <p:cNvPr id="4" name="Segnaposto data 3">
            <a:extLst>
              <a:ext uri="{FF2B5EF4-FFF2-40B4-BE49-F238E27FC236}">
                <a16:creationId xmlns:a16="http://schemas.microsoft.com/office/drawing/2014/main" id="{9BEC6180-1B4B-4C4C-9DF9-4354A76105A9}"/>
              </a:ext>
            </a:extLst>
          </p:cNvPr>
          <p:cNvSpPr>
            <a:spLocks noGrp="1"/>
          </p:cNvSpPr>
          <p:nvPr>
            <p:ph type="dt" sz="half" idx="2"/>
          </p:nvPr>
        </p:nvSpPr>
        <p:spPr>
          <a:xfrm>
            <a:off x="323850" y="6308725"/>
            <a:ext cx="1377950" cy="433388"/>
          </a:xfrm>
          <a:prstGeom prst="rect">
            <a:avLst/>
          </a:prstGeom>
        </p:spPr>
        <p:txBody>
          <a:bodyPr vert="horz" lIns="91440" tIns="45720" rIns="91440" bIns="45720" rtlCol="0" anchor="ctr"/>
          <a:lstStyle>
            <a:lvl1pPr algn="l" eaLnBrk="1" hangingPunct="1">
              <a:defRPr sz="1200">
                <a:solidFill>
                  <a:schemeClr val="tx1">
                    <a:tint val="75000"/>
                  </a:schemeClr>
                </a:solidFill>
                <a:latin typeface="Arial" charset="0"/>
                <a:ea typeface="ＭＳ Ｐゴシック" charset="0"/>
                <a:cs typeface="ＭＳ Ｐゴシック" charset="0"/>
              </a:defRPr>
            </a:lvl1pPr>
          </a:lstStyle>
          <a:p>
            <a:pPr>
              <a:defRPr/>
            </a:pPr>
            <a:r>
              <a:rPr lang="it-IT"/>
              <a:t>Febbraio 2015</a:t>
            </a:r>
          </a:p>
        </p:txBody>
      </p:sp>
      <p:sp>
        <p:nvSpPr>
          <p:cNvPr id="5" name="Segnaposto piè di pagina 4">
            <a:extLst>
              <a:ext uri="{FF2B5EF4-FFF2-40B4-BE49-F238E27FC236}">
                <a16:creationId xmlns:a16="http://schemas.microsoft.com/office/drawing/2014/main" id="{A4A12288-79E7-7448-A7DE-91A099C75526}"/>
              </a:ext>
            </a:extLst>
          </p:cNvPr>
          <p:cNvSpPr>
            <a:spLocks noGrp="1"/>
          </p:cNvSpPr>
          <p:nvPr>
            <p:ph type="ftr" sz="quarter" idx="3"/>
          </p:nvPr>
        </p:nvSpPr>
        <p:spPr>
          <a:xfrm>
            <a:off x="1908175" y="6308725"/>
            <a:ext cx="5256213" cy="360363"/>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defRPr>
            </a:lvl1pPr>
          </a:lstStyle>
          <a:p>
            <a:pPr>
              <a:defRPr/>
            </a:pPr>
            <a:r>
              <a:rPr lang="it-IT" altLang="it-IT"/>
              <a:t>Dottorato Interuniversitario di Management – prof.ssa Chiara Cannavale </a:t>
            </a:r>
          </a:p>
        </p:txBody>
      </p:sp>
      <p:sp>
        <p:nvSpPr>
          <p:cNvPr id="6" name="Segnaposto numero diapositiva 5">
            <a:extLst>
              <a:ext uri="{FF2B5EF4-FFF2-40B4-BE49-F238E27FC236}">
                <a16:creationId xmlns:a16="http://schemas.microsoft.com/office/drawing/2014/main" id="{5998728F-4F51-3448-978F-2E67D2FF278C}"/>
              </a:ext>
            </a:extLst>
          </p:cNvPr>
          <p:cNvSpPr>
            <a:spLocks noGrp="1"/>
          </p:cNvSpPr>
          <p:nvPr>
            <p:ph type="sldNum" sz="quarter" idx="4"/>
          </p:nvPr>
        </p:nvSpPr>
        <p:spPr>
          <a:xfrm>
            <a:off x="7667625" y="6308725"/>
            <a:ext cx="1019175" cy="412750"/>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6AB6206D-5EA9-4AE7-B8A6-7E19DC06B911}" type="slidenum">
              <a:rPr lang="it-IT" altLang="it-IT"/>
              <a:pPr>
                <a:defRPr/>
              </a:pPr>
              <a:t>‹N›</a:t>
            </a:fld>
            <a:endParaRPr lang="it-IT" altLang="it-IT"/>
          </a:p>
        </p:txBody>
      </p:sp>
    </p:spTree>
  </p:cSld>
  <p:clrMap bg1="lt1" tx1="dk1" bg2="lt2" tx2="dk2" accent1="accent1" accent2="accent2" accent3="accent3" accent4="accent4" accent5="accent5" accent6="accent6" hlink="hlink" folHlink="folHlink"/>
  <p:sldLayoutIdLst>
    <p:sldLayoutId id="2147484483" r:id="rId1"/>
    <p:sldLayoutId id="2147484484" r:id="rId2"/>
    <p:sldLayoutId id="2147484485" r:id="rId3"/>
    <p:sldLayoutId id="2147484486" r:id="rId4"/>
    <p:sldLayoutId id="2147484487" r:id="rId5"/>
    <p:sldLayoutId id="2147484488" r:id="rId6"/>
    <p:sldLayoutId id="2147484489" r:id="rId7"/>
    <p:sldLayoutId id="2147484490" r:id="rId8"/>
    <p:sldLayoutId id="2147484477" r:id="rId9"/>
    <p:sldLayoutId id="2147484491" r:id="rId10"/>
    <p:sldLayoutId id="2147484492" r:id="rId11"/>
    <p:sldLayoutId id="2147484493" r:id="rId12"/>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r>
              <a:rPr lang="it-IT" smtClean="0"/>
              <a:t>Febbraio 2015</a:t>
            </a:r>
            <a:endParaRPr lang="it-IT"/>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r>
              <a:rPr lang="it-IT" altLang="it-IT" smtClean="0"/>
              <a:t>Dottorato Interuniversitario di Management – prof.ssa Chiara Cannavale </a:t>
            </a:r>
            <a:endParaRPr lang="it-IT" altLang="it-IT"/>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pPr>
              <a:defRPr/>
            </a:pPr>
            <a:fld id="{6AB6206D-5EA9-4AE7-B8A6-7E19DC06B911}" type="slidenum">
              <a:rPr lang="it-IT" altLang="it-IT" smtClean="0"/>
              <a:pPr>
                <a:defRPr/>
              </a:pPr>
              <a:t>‹N›</a:t>
            </a:fld>
            <a:endParaRPr lang="it-IT" altLang="it-IT"/>
          </a:p>
        </p:txBody>
      </p:sp>
    </p:spTree>
    <p:extLst>
      <p:ext uri="{BB962C8B-B14F-4D97-AF65-F5344CB8AC3E}">
        <p14:creationId xmlns:p14="http://schemas.microsoft.com/office/powerpoint/2010/main" val="2850986370"/>
      </p:ext>
    </p:extLst>
  </p:cSld>
  <p:clrMap bg1="lt1" tx1="dk1" bg2="lt2" tx2="dk2" accent1="accent1" accent2="accent2" accent3="accent3" accent4="accent4" accent5="accent5" accent6="accent6" hlink="hlink" folHlink="folHlink"/>
  <p:sldLayoutIdLst>
    <p:sldLayoutId id="2147484501" r:id="rId1"/>
    <p:sldLayoutId id="2147484502" r:id="rId2"/>
    <p:sldLayoutId id="2147484503" r:id="rId3"/>
    <p:sldLayoutId id="2147484504" r:id="rId4"/>
    <p:sldLayoutId id="2147484505" r:id="rId5"/>
    <p:sldLayoutId id="2147484506" r:id="rId6"/>
    <p:sldLayoutId id="2147484507" r:id="rId7"/>
    <p:sldLayoutId id="2147484508" r:id="rId8"/>
    <p:sldLayoutId id="2147484509" r:id="rId9"/>
    <p:sldLayoutId id="2147484510" r:id="rId10"/>
    <p:sldLayoutId id="2147484511" r:id="rId11"/>
    <p:sldLayoutId id="2147484512" r:id="rId12"/>
    <p:sldLayoutId id="2147484513" r:id="rId13"/>
    <p:sldLayoutId id="2147484514" r:id="rId14"/>
    <p:sldLayoutId id="2147484515" r:id="rId15"/>
    <p:sldLayoutId id="214748451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Ilaria.tutore@uniparthenope.it" TargetMode="Externa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2.xml"/><Relationship Id="rId1" Type="http://schemas.openxmlformats.org/officeDocument/2006/relationships/slideLayout" Target="../slideLayouts/slideLayout1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5.xml"/><Relationship Id="rId1" Type="http://schemas.openxmlformats.org/officeDocument/2006/relationships/slideLayout" Target="../slideLayouts/slideLayout1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14.xml"/><Relationship Id="rId6" Type="http://schemas.openxmlformats.org/officeDocument/2006/relationships/image" Target="../media/image10.jpg"/><Relationship Id="rId5" Type="http://schemas.openxmlformats.org/officeDocument/2006/relationships/image" Target="../media/image9.png"/><Relationship Id="rId4" Type="http://schemas.openxmlformats.org/officeDocument/2006/relationships/image" Target="../media/image8.jpg"/></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9.xml"/><Relationship Id="rId1" Type="http://schemas.openxmlformats.org/officeDocument/2006/relationships/slideLayout" Target="../slideLayouts/slideLayout1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olo 1"/>
          <p:cNvSpPr>
            <a:spLocks noGrp="1"/>
          </p:cNvSpPr>
          <p:nvPr>
            <p:ph type="ctrTitle"/>
          </p:nvPr>
        </p:nvSpPr>
        <p:spPr>
          <a:xfrm>
            <a:off x="539553" y="2404534"/>
            <a:ext cx="6417762" cy="1646302"/>
          </a:xfrm>
        </p:spPr>
        <p:txBody>
          <a:bodyPr/>
          <a:lstStyle/>
          <a:p>
            <a:r>
              <a:rPr lang="en-GB" altLang="it-IT" dirty="0" smtClean="0"/>
              <a:t>Internationalization process</a:t>
            </a:r>
          </a:p>
        </p:txBody>
      </p:sp>
      <p:sp>
        <p:nvSpPr>
          <p:cNvPr id="28674" name="Sottotitolo 2"/>
          <p:cNvSpPr>
            <a:spLocks noGrp="1"/>
          </p:cNvSpPr>
          <p:nvPr>
            <p:ph type="subTitle" idx="1"/>
          </p:nvPr>
        </p:nvSpPr>
        <p:spPr/>
        <p:txBody>
          <a:bodyPr>
            <a:normAutofit lnSpcReduction="10000"/>
          </a:bodyPr>
          <a:lstStyle/>
          <a:p>
            <a:endParaRPr lang="it-IT" altLang="it-IT" dirty="0" smtClean="0"/>
          </a:p>
          <a:p>
            <a:r>
              <a:rPr lang="it-IT" altLang="it-IT" dirty="0" smtClean="0"/>
              <a:t>Prof. Ilaria Tutore</a:t>
            </a:r>
          </a:p>
          <a:p>
            <a:r>
              <a:rPr lang="it-IT" altLang="it-IT" smtClean="0">
                <a:hlinkClick r:id="rId2"/>
              </a:rPr>
              <a:t>Ilaria.tutore@uniparthenope.it</a:t>
            </a:r>
            <a:r>
              <a:rPr lang="it-IT" altLang="it-IT" smtClean="0"/>
              <a:t> </a:t>
            </a:r>
          </a:p>
          <a:p>
            <a:endParaRPr lang="it-IT" altLang="it-IT" dirty="0" smtClean="0"/>
          </a:p>
        </p:txBody>
      </p:sp>
      <p:sp>
        <p:nvSpPr>
          <p:cNvPr id="28675" name="Segnaposto numero diapositiva 3"/>
          <p:cNvSpPr>
            <a:spLocks noGrp="1"/>
          </p:cNvSpPr>
          <p:nvPr>
            <p:ph type="sldNum" sz="quarter" idx="12"/>
          </p:nvPr>
        </p:nvSpPr>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829A1A4C-8F6E-4468-A30F-B399389B2982}" type="slidenum">
              <a:rPr lang="it-IT" altLang="it-IT" smtClean="0"/>
              <a:pPr/>
              <a:t>1</a:t>
            </a:fld>
            <a:endParaRPr lang="it-IT" altLang="it-IT"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p:cNvSpPr>
          <p:nvPr>
            <p:ph type="title"/>
          </p:nvPr>
        </p:nvSpPr>
        <p:spPr/>
        <p:txBody>
          <a:bodyPr/>
          <a:lstStyle/>
          <a:p>
            <a:r>
              <a:rPr lang="en-US" altLang="zh-TW" smtClean="0">
                <a:ea typeface="ＭＳ Ｐゴシック" panose="020B0600070205080204" pitchFamily="34" charset="-128"/>
              </a:rPr>
              <a:t>Environmental Factors Affecting Organizations</a:t>
            </a:r>
          </a:p>
        </p:txBody>
      </p:sp>
      <p:pic>
        <p:nvPicPr>
          <p:cNvPr id="33794" name="Content Placeholder 1" descr="Screen Clippi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989013" y="2492375"/>
            <a:ext cx="7165975" cy="4006850"/>
          </a:xfr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395536" y="548580"/>
            <a:ext cx="7416824" cy="6309420"/>
          </a:xfrm>
          <a:prstGeom prst="rect">
            <a:avLst/>
          </a:prstGeom>
        </p:spPr>
        <p:txBody>
          <a:bodyPr wrap="square">
            <a:spAutoFit/>
          </a:bodyPr>
          <a:lstStyle/>
          <a:p>
            <a:r>
              <a:rPr lang="en-US" sz="2400" dirty="0">
                <a:latin typeface="+mj-lt"/>
              </a:rPr>
              <a:t>There are many tools available to conduct an external and internal analysis of the current environment in which an organization operates. </a:t>
            </a:r>
            <a:endParaRPr lang="en-US" sz="2400" dirty="0" smtClean="0">
              <a:latin typeface="+mj-lt"/>
            </a:endParaRPr>
          </a:p>
          <a:p>
            <a:r>
              <a:rPr lang="en-US" sz="2400" dirty="0" smtClean="0">
                <a:latin typeface="+mj-lt"/>
              </a:rPr>
              <a:t>The </a:t>
            </a:r>
            <a:r>
              <a:rPr lang="en-US" sz="2400" dirty="0">
                <a:latin typeface="+mj-lt"/>
              </a:rPr>
              <a:t>most useful for building are: </a:t>
            </a:r>
            <a:endParaRPr lang="it-IT" sz="2400" dirty="0">
              <a:latin typeface="+mj-lt"/>
            </a:endParaRPr>
          </a:p>
          <a:p>
            <a:pPr marL="600075" indent="-267891">
              <a:buFont typeface="Wingdings" panose="05000000000000000000" pitchFamily="2" charset="2"/>
              <a:buChar char="ü"/>
            </a:pPr>
            <a:r>
              <a:rPr lang="en-US" sz="2800" dirty="0">
                <a:latin typeface="+mj-lt"/>
              </a:rPr>
              <a:t>PEST Analysis (external environment) </a:t>
            </a:r>
            <a:endParaRPr lang="it-IT" sz="2800" dirty="0">
              <a:latin typeface="+mj-lt"/>
            </a:endParaRPr>
          </a:p>
          <a:p>
            <a:pPr marL="600075" indent="-267891">
              <a:buFont typeface="Wingdings" panose="05000000000000000000" pitchFamily="2" charset="2"/>
              <a:buChar char="ü"/>
            </a:pPr>
            <a:r>
              <a:rPr lang="en-US" sz="2800" dirty="0">
                <a:latin typeface="+mj-lt"/>
              </a:rPr>
              <a:t>SWOT Analysis (internal &amp; external environment) </a:t>
            </a:r>
            <a:endParaRPr lang="it-IT" sz="2800" dirty="0">
              <a:latin typeface="+mj-lt"/>
            </a:endParaRPr>
          </a:p>
          <a:p>
            <a:endParaRPr lang="en-US" sz="2400" dirty="0">
              <a:latin typeface="+mj-lt"/>
            </a:endParaRPr>
          </a:p>
          <a:p>
            <a:r>
              <a:rPr lang="en-US" sz="2400" dirty="0">
                <a:latin typeface="+mj-lt"/>
              </a:rPr>
              <a:t>The results of these strategy analysis tools should be used to review the lobbying objectives set for the organization. Where necessary, the objectives will be amended to reflect the reality of the current situation. However, more often the analysis affects how the objectives are achieved rather than resulting in a change of objectives.</a:t>
            </a:r>
            <a:endParaRPr lang="it-IT" sz="2400" dirty="0">
              <a:latin typeface="+mj-lt"/>
            </a:endParaRPr>
          </a:p>
          <a:p>
            <a:endParaRPr lang="it-IT" sz="3200" dirty="0">
              <a:latin typeface="+mj-lt"/>
            </a:endParaRPr>
          </a:p>
        </p:txBody>
      </p:sp>
    </p:spTree>
    <p:extLst>
      <p:ext uri="{BB962C8B-B14F-4D97-AF65-F5344CB8AC3E}">
        <p14:creationId xmlns:p14="http://schemas.microsoft.com/office/powerpoint/2010/main" val="17285605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000" dirty="0"/>
              <a:t>PEST ANALYSIS</a:t>
            </a:r>
          </a:p>
        </p:txBody>
      </p:sp>
      <p:sp>
        <p:nvSpPr>
          <p:cNvPr id="3" name="Segnaposto contenuto 2"/>
          <p:cNvSpPr>
            <a:spLocks noGrp="1"/>
          </p:cNvSpPr>
          <p:nvPr>
            <p:ph idx="1"/>
          </p:nvPr>
        </p:nvSpPr>
        <p:spPr>
          <a:xfrm>
            <a:off x="4211960" y="2467288"/>
            <a:ext cx="4464496" cy="3361466"/>
          </a:xfrm>
        </p:spPr>
        <p:txBody>
          <a:bodyPr>
            <a:noAutofit/>
          </a:bodyPr>
          <a:lstStyle/>
          <a:p>
            <a:pPr>
              <a:buFont typeface="Wingdings" panose="05000000000000000000" pitchFamily="2" charset="2"/>
              <a:buChar char="Ø"/>
            </a:pPr>
            <a:r>
              <a:rPr lang="en-US" sz="1800" dirty="0">
                <a:solidFill>
                  <a:schemeClr val="tx1"/>
                </a:solidFill>
              </a:rPr>
              <a:t>find out the current external factors affecting an organization;</a:t>
            </a:r>
          </a:p>
          <a:p>
            <a:pPr>
              <a:buFont typeface="Wingdings" panose="05000000000000000000" pitchFamily="2" charset="2"/>
              <a:buChar char="Ø"/>
            </a:pPr>
            <a:r>
              <a:rPr lang="en-US" sz="1800" dirty="0">
                <a:solidFill>
                  <a:schemeClr val="tx1"/>
                </a:solidFill>
              </a:rPr>
              <a:t>identify the external factors that may change in the future;</a:t>
            </a:r>
          </a:p>
          <a:p>
            <a:pPr>
              <a:buFont typeface="Wingdings" panose="05000000000000000000" pitchFamily="2" charset="2"/>
              <a:buChar char="Ø"/>
            </a:pPr>
            <a:r>
              <a:rPr lang="en-US" sz="1800" dirty="0">
                <a:solidFill>
                  <a:schemeClr val="tx1"/>
                </a:solidFill>
              </a:rPr>
              <a:t>to exploit the changes (opportunities) or defend against them (threats) better than competitors would do.</a:t>
            </a:r>
          </a:p>
          <a:p>
            <a:pPr>
              <a:buFont typeface="Wingdings" panose="05000000000000000000" pitchFamily="2" charset="2"/>
              <a:buChar char="Ø"/>
            </a:pPr>
            <a:r>
              <a:rPr lang="en-US" sz="1800" dirty="0">
                <a:solidFill>
                  <a:schemeClr val="tx1"/>
                </a:solidFill>
              </a:rPr>
              <a:t>The outcome of PEST is an understanding of the overall picture surrounding the company</a:t>
            </a:r>
          </a:p>
          <a:p>
            <a:pPr>
              <a:buFont typeface="Wingdings" panose="05000000000000000000" pitchFamily="2" charset="2"/>
              <a:buChar char="Ø"/>
            </a:pPr>
            <a:endParaRPr lang="it-IT" sz="1800" dirty="0"/>
          </a:p>
        </p:txBody>
      </p:sp>
      <p:pic>
        <p:nvPicPr>
          <p:cNvPr id="4" name="Picture 4" descr="pest_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6497" y="2492622"/>
            <a:ext cx="3336132" cy="3336132"/>
          </a:xfrm>
          <a:prstGeom prst="rect">
            <a:avLst/>
          </a:prstGeom>
          <a:noFill/>
          <a:ln w="76200">
            <a:solidFill>
              <a:srgbClr val="00FFFF"/>
            </a:solidFill>
            <a:prstDash val="lgDash"/>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19286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317918" y="476672"/>
            <a:ext cx="6172200" cy="854869"/>
          </a:xfrm>
        </p:spPr>
        <p:txBody>
          <a:bodyPr/>
          <a:lstStyle/>
          <a:p>
            <a:r>
              <a:rPr lang="en-US" altLang="it-IT" sz="3600" dirty="0">
                <a:solidFill>
                  <a:srgbClr val="00CCFF"/>
                </a:solidFill>
              </a:rPr>
              <a:t>Political Factors</a:t>
            </a:r>
            <a:endParaRPr lang="th-TH" altLang="it-IT" sz="3600" dirty="0">
              <a:solidFill>
                <a:srgbClr val="00CCFF"/>
              </a:solidFill>
            </a:endParaRPr>
          </a:p>
        </p:txBody>
      </p:sp>
      <p:sp>
        <p:nvSpPr>
          <p:cNvPr id="41987" name="Rectangle 3"/>
          <p:cNvSpPr>
            <a:spLocks noGrp="1" noChangeArrowheads="1"/>
          </p:cNvSpPr>
          <p:nvPr>
            <p:ph idx="1"/>
          </p:nvPr>
        </p:nvSpPr>
        <p:spPr>
          <a:xfrm>
            <a:off x="282179" y="2765384"/>
            <a:ext cx="7674197" cy="3183896"/>
          </a:xfrm>
        </p:spPr>
        <p:txBody>
          <a:bodyPr>
            <a:noAutofit/>
          </a:bodyPr>
          <a:lstStyle/>
          <a:p>
            <a:pPr marL="0" indent="0">
              <a:buNone/>
            </a:pPr>
            <a:r>
              <a:rPr lang="en-US" i="1" dirty="0"/>
              <a:t>SOME EXAMPLES:</a:t>
            </a:r>
          </a:p>
          <a:p>
            <a:pPr fontAlgn="base">
              <a:buFont typeface="Wingdings" panose="05000000000000000000" pitchFamily="2" charset="2"/>
              <a:buChar char="Ø"/>
            </a:pPr>
            <a:r>
              <a:rPr lang="en-US" dirty="0"/>
              <a:t>When is the country's next local, state, or national election? How could this change government or regional policy?</a:t>
            </a:r>
          </a:p>
          <a:p>
            <a:pPr fontAlgn="base">
              <a:buFont typeface="Wingdings" panose="05000000000000000000" pitchFamily="2" charset="2"/>
              <a:buChar char="Ø"/>
            </a:pPr>
            <a:r>
              <a:rPr lang="en-US" dirty="0"/>
              <a:t>Who are the most likely contenders for power? What are their views on business policy, and on other policies that affect your organization?</a:t>
            </a:r>
          </a:p>
          <a:p>
            <a:pPr fontAlgn="base">
              <a:buFont typeface="Wingdings" panose="05000000000000000000" pitchFamily="2" charset="2"/>
              <a:buChar char="Ø"/>
            </a:pPr>
            <a:r>
              <a:rPr lang="en-US" dirty="0"/>
              <a:t>Could any pending legislation or taxation changes affect your business, either positively or negatively?</a:t>
            </a:r>
          </a:p>
          <a:p>
            <a:pPr fontAlgn="base">
              <a:buFont typeface="Wingdings" panose="05000000000000000000" pitchFamily="2" charset="2"/>
              <a:buChar char="Ø"/>
            </a:pPr>
            <a:r>
              <a:rPr lang="en-US" dirty="0"/>
              <a:t>How will business regulation, along with any planned changes to it, affect your business? And is there a trend towards regulation or deregulation?</a:t>
            </a:r>
          </a:p>
        </p:txBody>
      </p:sp>
      <p:sp>
        <p:nvSpPr>
          <p:cNvPr id="2" name="Rettangolo 1"/>
          <p:cNvSpPr/>
          <p:nvPr/>
        </p:nvSpPr>
        <p:spPr>
          <a:xfrm>
            <a:off x="-180528" y="1706830"/>
            <a:ext cx="8733236" cy="781752"/>
          </a:xfrm>
          <a:prstGeom prst="rect">
            <a:avLst/>
          </a:prstGeom>
        </p:spPr>
        <p:txBody>
          <a:bodyPr wrap="square">
            <a:spAutoFit/>
          </a:bodyPr>
          <a:lstStyle/>
          <a:p>
            <a:pPr lvl="1">
              <a:lnSpc>
                <a:spcPct val="80000"/>
              </a:lnSpc>
            </a:pPr>
            <a:r>
              <a:rPr lang="en-US" altLang="it-IT" sz="2800" b="1" dirty="0">
                <a:latin typeface="+mj-lt"/>
              </a:rPr>
              <a:t>The current and potential influences from political pressures</a:t>
            </a:r>
            <a:endParaRPr lang="en-US" altLang="it-IT" sz="2000" b="1" dirty="0">
              <a:latin typeface="+mj-lt"/>
            </a:endParaRPr>
          </a:p>
        </p:txBody>
      </p:sp>
    </p:spTree>
    <p:extLst>
      <p:ext uri="{BB962C8B-B14F-4D97-AF65-F5344CB8AC3E}">
        <p14:creationId xmlns:p14="http://schemas.microsoft.com/office/powerpoint/2010/main" val="34273096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267891" y="647148"/>
            <a:ext cx="6172200" cy="854869"/>
          </a:xfrm>
        </p:spPr>
        <p:txBody>
          <a:bodyPr vert="horz" lIns="91440" tIns="45720" rIns="91440" bIns="45720" rtlCol="0" anchor="t">
            <a:normAutofit/>
          </a:bodyPr>
          <a:lstStyle/>
          <a:p>
            <a:r>
              <a:rPr lang="en-US" altLang="it-IT" dirty="0">
                <a:solidFill>
                  <a:srgbClr val="00CCFF"/>
                </a:solidFill>
              </a:rPr>
              <a:t>Economic Factors</a:t>
            </a:r>
            <a:endParaRPr lang="th-TH" altLang="it-IT" dirty="0">
              <a:solidFill>
                <a:srgbClr val="00CCFF"/>
              </a:solidFill>
            </a:endParaRPr>
          </a:p>
        </p:txBody>
      </p:sp>
      <p:sp>
        <p:nvSpPr>
          <p:cNvPr id="43011" name="Rectangle 3"/>
          <p:cNvSpPr>
            <a:spLocks noGrp="1" noChangeArrowheads="1"/>
          </p:cNvSpPr>
          <p:nvPr>
            <p:ph idx="1"/>
          </p:nvPr>
        </p:nvSpPr>
        <p:spPr>
          <a:xfrm>
            <a:off x="280604" y="2780928"/>
            <a:ext cx="8454628" cy="2626520"/>
          </a:xfrm>
        </p:spPr>
        <p:txBody>
          <a:bodyPr vert="horz" wrap="square" lIns="68580" tIns="34290" rIns="68580" bIns="34290" numCol="1" rtlCol="0" anchor="ctr" anchorCtr="0" compatLnSpc="1">
            <a:prstTxWarp prst="textNoShape">
              <a:avLst/>
            </a:prstTxWarp>
            <a:noAutofit/>
          </a:bodyPr>
          <a:lstStyle/>
          <a:p>
            <a:pPr marL="0" indent="0">
              <a:buNone/>
            </a:pPr>
            <a:r>
              <a:rPr lang="en-US" i="1" dirty="0"/>
              <a:t>SOME EXAMPLES:</a:t>
            </a:r>
          </a:p>
          <a:p>
            <a:pPr fontAlgn="base">
              <a:buFont typeface="Wingdings" panose="05000000000000000000" pitchFamily="2" charset="2"/>
              <a:buChar char="Ø"/>
            </a:pPr>
            <a:r>
              <a:rPr lang="en-US" dirty="0"/>
              <a:t>Are key exchange rates stable, or do they tend to vary significantly?</a:t>
            </a:r>
          </a:p>
          <a:p>
            <a:pPr fontAlgn="base">
              <a:buFont typeface="Wingdings" panose="05000000000000000000" pitchFamily="2" charset="2"/>
              <a:buChar char="Ø"/>
            </a:pPr>
            <a:r>
              <a:rPr lang="en-US" dirty="0"/>
              <a:t>Are customers' levels of disposable income rising or falling? How is this likely to change in the next few years?</a:t>
            </a:r>
          </a:p>
          <a:p>
            <a:pPr fontAlgn="base">
              <a:buFont typeface="Wingdings" panose="05000000000000000000" pitchFamily="2" charset="2"/>
              <a:buChar char="Ø"/>
            </a:pPr>
            <a:r>
              <a:rPr lang="en-US" dirty="0"/>
              <a:t>Do consumers and businesses have easy access to credit? If not, how will this affect your organization?</a:t>
            </a:r>
          </a:p>
          <a:p>
            <a:pPr fontAlgn="base">
              <a:buFont typeface="Wingdings" panose="05000000000000000000" pitchFamily="2" charset="2"/>
              <a:buChar char="Ø"/>
            </a:pPr>
            <a:r>
              <a:rPr lang="en-US" dirty="0"/>
              <a:t>How is globalization affecting the economic environment?</a:t>
            </a:r>
          </a:p>
          <a:p>
            <a:pPr fontAlgn="base">
              <a:buFont typeface="Wingdings" panose="05000000000000000000" pitchFamily="2" charset="2"/>
              <a:buChar char="Ø"/>
            </a:pPr>
            <a:r>
              <a:rPr lang="en-US" dirty="0"/>
              <a:t>Are there any other economic factors that you should consider?</a:t>
            </a:r>
          </a:p>
        </p:txBody>
      </p:sp>
      <p:sp>
        <p:nvSpPr>
          <p:cNvPr id="2" name="Rettangolo 1"/>
          <p:cNvSpPr/>
          <p:nvPr/>
        </p:nvSpPr>
        <p:spPr>
          <a:xfrm>
            <a:off x="-180528" y="1681356"/>
            <a:ext cx="8550215" cy="437043"/>
          </a:xfrm>
          <a:prstGeom prst="rect">
            <a:avLst/>
          </a:prstGeom>
        </p:spPr>
        <p:txBody>
          <a:bodyPr wrap="square">
            <a:spAutoFit/>
          </a:bodyPr>
          <a:lstStyle/>
          <a:p>
            <a:pPr lvl="1">
              <a:lnSpc>
                <a:spcPct val="80000"/>
              </a:lnSpc>
            </a:pPr>
            <a:r>
              <a:rPr lang="en-US" altLang="it-IT" sz="2800" b="1" dirty="0">
                <a:latin typeface="+mj-lt"/>
              </a:rPr>
              <a:t>The local, national and world economic impact</a:t>
            </a:r>
          </a:p>
        </p:txBody>
      </p:sp>
    </p:spTree>
    <p:extLst>
      <p:ext uri="{BB962C8B-B14F-4D97-AF65-F5344CB8AC3E}">
        <p14:creationId xmlns:p14="http://schemas.microsoft.com/office/powerpoint/2010/main" val="8699641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376973" y="604726"/>
            <a:ext cx="6172200" cy="854869"/>
          </a:xfrm>
        </p:spPr>
        <p:txBody>
          <a:bodyPr>
            <a:normAutofit/>
          </a:bodyPr>
          <a:lstStyle/>
          <a:p>
            <a:r>
              <a:rPr lang="en-US" altLang="it-IT" sz="4050" dirty="0">
                <a:solidFill>
                  <a:srgbClr val="00CCFF"/>
                </a:solidFill>
                <a:latin typeface="DragonWick-Bold" pitchFamily="2" charset="0"/>
              </a:rPr>
              <a:t>Sociocultural Factors</a:t>
            </a:r>
            <a:r>
              <a:rPr lang="en-US" altLang="it-IT" dirty="0"/>
              <a:t> </a:t>
            </a:r>
            <a:endParaRPr lang="th-TH" altLang="it-IT" dirty="0"/>
          </a:p>
        </p:txBody>
      </p:sp>
      <p:sp>
        <p:nvSpPr>
          <p:cNvPr id="5" name="Rectangle 3"/>
          <p:cNvSpPr txBox="1">
            <a:spLocks noChangeArrowheads="1"/>
          </p:cNvSpPr>
          <p:nvPr/>
        </p:nvSpPr>
        <p:spPr>
          <a:xfrm>
            <a:off x="179512" y="2924944"/>
            <a:ext cx="8454628" cy="2626520"/>
          </a:xfrm>
          <a:prstGeom prst="rect">
            <a:avLst/>
          </a:prstGeom>
        </p:spPr>
        <p:txBody>
          <a:bodyPr vert="horz" lIns="91440" tIns="45720" rIns="91440" bIns="45720" rtlCol="0">
            <a:noAutofit/>
          </a:bodyPr>
          <a:lstStyle>
            <a:lvl1pPr marL="0" indent="0" defTabSz="457200" eaLnBrk="1" latinLnBrk="0" hangingPunct="1">
              <a:spcBef>
                <a:spcPts val="1000"/>
              </a:spcBef>
              <a:spcAft>
                <a:spcPts val="0"/>
              </a:spcAft>
              <a:buClr>
                <a:schemeClr val="accent1"/>
              </a:buClr>
              <a:buSzPct val="80000"/>
              <a:buFont typeface="Wingdings 3" charset="2"/>
              <a:buNone/>
              <a:defRPr sz="1800" i="1">
                <a:solidFill>
                  <a:schemeClr val="tx1">
                    <a:lumMod val="75000"/>
                    <a:lumOff val="25000"/>
                  </a:schemeClr>
                </a:solidFill>
                <a:latin typeface="+mn-lt"/>
                <a:ea typeface="+mn-ea"/>
              </a:defRPr>
            </a:lvl1pPr>
            <a:lvl2pPr marL="742950" indent="-285750" defTabSz="457200" eaLnBrk="1" latinLnBrk="0" hangingPunct="1">
              <a:spcBef>
                <a:spcPts val="1000"/>
              </a:spcBef>
              <a:spcAft>
                <a:spcPts val="0"/>
              </a:spcAft>
              <a:buClr>
                <a:schemeClr val="accent1"/>
              </a:buClr>
              <a:buSzPct val="80000"/>
              <a:buFont typeface="Wingdings 3" charset="2"/>
              <a:buChar char=""/>
              <a:defRPr sz="1600">
                <a:solidFill>
                  <a:schemeClr val="tx1">
                    <a:lumMod val="75000"/>
                    <a:lumOff val="25000"/>
                  </a:schemeClr>
                </a:solidFill>
                <a:latin typeface="+mn-lt"/>
                <a:ea typeface="+mn-ea"/>
              </a:defRPr>
            </a:lvl2pPr>
            <a:lvl3pPr marL="1143000" indent="-228600" defTabSz="457200" eaLnBrk="1" latinLnBrk="0" hangingPunct="1">
              <a:spcBef>
                <a:spcPts val="1000"/>
              </a:spcBef>
              <a:spcAft>
                <a:spcPts val="0"/>
              </a:spcAft>
              <a:buClr>
                <a:schemeClr val="accent1"/>
              </a:buClr>
              <a:buSzPct val="80000"/>
              <a:buFont typeface="Wingdings 3" charset="2"/>
              <a:buChar char=""/>
              <a:defRPr sz="1400">
                <a:solidFill>
                  <a:schemeClr val="tx1">
                    <a:lumMod val="75000"/>
                    <a:lumOff val="25000"/>
                  </a:schemeClr>
                </a:solidFill>
                <a:latin typeface="+mn-lt"/>
                <a:ea typeface="+mn-ea"/>
              </a:defRPr>
            </a:lvl3pPr>
            <a:lvl4pPr marL="1600200" indent="-228600" defTabSz="457200" eaLnBrk="1" latinLnBrk="0" hangingPunct="1">
              <a:spcBef>
                <a:spcPts val="1000"/>
              </a:spcBef>
              <a:spcAft>
                <a:spcPts val="0"/>
              </a:spcAft>
              <a:buClr>
                <a:schemeClr val="accent1"/>
              </a:buClr>
              <a:buSzPct val="80000"/>
              <a:buFont typeface="Wingdings 3" charset="2"/>
              <a:buChar char=""/>
              <a:defRPr sz="1200">
                <a:solidFill>
                  <a:schemeClr val="tx1">
                    <a:lumMod val="75000"/>
                    <a:lumOff val="25000"/>
                  </a:schemeClr>
                </a:solidFill>
                <a:latin typeface="+mn-lt"/>
                <a:ea typeface="+mn-ea"/>
              </a:defRPr>
            </a:lvl4pPr>
            <a:lvl5pPr marL="2057400" indent="-228600" defTabSz="457200" eaLnBrk="1" latinLnBrk="0" hangingPunct="1">
              <a:spcBef>
                <a:spcPts val="1000"/>
              </a:spcBef>
              <a:spcAft>
                <a:spcPts val="0"/>
              </a:spcAft>
              <a:buClr>
                <a:schemeClr val="accent1"/>
              </a:buClr>
              <a:buSzPct val="80000"/>
              <a:buFont typeface="Wingdings 3" charset="2"/>
              <a:buChar char=""/>
              <a:defRPr sz="1200">
                <a:solidFill>
                  <a:schemeClr val="tx1">
                    <a:lumMod val="75000"/>
                    <a:lumOff val="25000"/>
                  </a:schemeClr>
                </a:solidFill>
                <a:latin typeface="+mn-lt"/>
                <a:ea typeface="+mn-ea"/>
              </a:defRPr>
            </a:lvl5pPr>
            <a:lvl6pPr marL="2514600" indent="-228600" defTabSz="457200">
              <a:spcBef>
                <a:spcPts val="1000"/>
              </a:spcBef>
              <a:spcAft>
                <a:spcPts val="0"/>
              </a:spcAft>
              <a:buClr>
                <a:schemeClr val="accent1"/>
              </a:buClr>
              <a:buSzPct val="80000"/>
              <a:buFont typeface="Wingdings 3" charset="2"/>
              <a:buChar char=""/>
              <a:defRPr sz="1200">
                <a:solidFill>
                  <a:schemeClr val="tx1">
                    <a:lumMod val="75000"/>
                    <a:lumOff val="25000"/>
                  </a:schemeClr>
                </a:solidFill>
                <a:latin typeface="+mn-lt"/>
                <a:ea typeface="+mn-ea"/>
              </a:defRPr>
            </a:lvl6pPr>
            <a:lvl7pPr marL="2971800" indent="-228600" defTabSz="457200">
              <a:spcBef>
                <a:spcPts val="1000"/>
              </a:spcBef>
              <a:spcAft>
                <a:spcPts val="0"/>
              </a:spcAft>
              <a:buClr>
                <a:schemeClr val="accent1"/>
              </a:buClr>
              <a:buSzPct val="80000"/>
              <a:buFont typeface="Wingdings 3" charset="2"/>
              <a:buChar char=""/>
              <a:defRPr sz="1200">
                <a:solidFill>
                  <a:schemeClr val="tx1">
                    <a:lumMod val="75000"/>
                    <a:lumOff val="25000"/>
                  </a:schemeClr>
                </a:solidFill>
                <a:latin typeface="+mn-lt"/>
                <a:ea typeface="+mn-ea"/>
              </a:defRPr>
            </a:lvl7pPr>
            <a:lvl8pPr marL="3429000" indent="-228600" defTabSz="457200">
              <a:spcBef>
                <a:spcPts val="1000"/>
              </a:spcBef>
              <a:spcAft>
                <a:spcPts val="0"/>
              </a:spcAft>
              <a:buClr>
                <a:schemeClr val="accent1"/>
              </a:buClr>
              <a:buSzPct val="80000"/>
              <a:buFont typeface="Wingdings 3" charset="2"/>
              <a:buChar char=""/>
              <a:defRPr sz="1200">
                <a:solidFill>
                  <a:schemeClr val="tx1">
                    <a:lumMod val="75000"/>
                    <a:lumOff val="25000"/>
                  </a:schemeClr>
                </a:solidFill>
                <a:latin typeface="+mn-lt"/>
                <a:ea typeface="+mn-ea"/>
              </a:defRPr>
            </a:lvl8pPr>
            <a:lvl9pPr marL="3886200" indent="-228600" defTabSz="457200">
              <a:spcBef>
                <a:spcPts val="1000"/>
              </a:spcBef>
              <a:spcAft>
                <a:spcPts val="0"/>
              </a:spcAft>
              <a:buClr>
                <a:schemeClr val="accent1"/>
              </a:buClr>
              <a:buSzPct val="80000"/>
              <a:buFont typeface="Wingdings 3" charset="2"/>
              <a:buChar char=""/>
              <a:defRPr sz="1200">
                <a:solidFill>
                  <a:schemeClr val="tx1">
                    <a:lumMod val="75000"/>
                    <a:lumOff val="25000"/>
                  </a:schemeClr>
                </a:solidFill>
                <a:latin typeface="+mn-lt"/>
                <a:ea typeface="+mn-ea"/>
              </a:defRPr>
            </a:lvl9pPr>
          </a:lstStyle>
          <a:p>
            <a:r>
              <a:rPr lang="en-US" dirty="0"/>
              <a:t>SOME EXAMPLES:</a:t>
            </a:r>
          </a:p>
          <a:p>
            <a:pPr marL="285750" indent="-285750">
              <a:buFont typeface="Wingdings" panose="05000000000000000000" pitchFamily="2" charset="2"/>
              <a:buChar char="Ø"/>
            </a:pPr>
            <a:r>
              <a:rPr lang="en-US" dirty="0"/>
              <a:t>What is the population's growth rate and age profile? How is this likely to change?</a:t>
            </a:r>
          </a:p>
          <a:p>
            <a:pPr marL="285750" indent="-285750">
              <a:buFont typeface="Wingdings" panose="05000000000000000000" pitchFamily="2" charset="2"/>
              <a:buChar char="Ø"/>
            </a:pPr>
            <a:r>
              <a:rPr lang="en-US" dirty="0"/>
              <a:t>Are generational shifts in attitude likely to affect what you're doing?</a:t>
            </a:r>
          </a:p>
          <a:p>
            <a:pPr marL="285750" indent="-285750">
              <a:buFont typeface="Wingdings" panose="05000000000000000000" pitchFamily="2" charset="2"/>
              <a:buChar char="Ø"/>
            </a:pPr>
            <a:r>
              <a:rPr lang="en-US" dirty="0"/>
              <a:t>How do religious beliefs and lifestyle choices affect the population?</a:t>
            </a:r>
          </a:p>
          <a:p>
            <a:pPr marL="285750" indent="-285750">
              <a:buFont typeface="Wingdings" panose="05000000000000000000" pitchFamily="2" charset="2"/>
              <a:buChar char="Ø"/>
            </a:pPr>
            <a:r>
              <a:rPr lang="en-US" dirty="0"/>
              <a:t>Are any other socio-cultural factors likely to drive change for your business?</a:t>
            </a:r>
          </a:p>
        </p:txBody>
      </p:sp>
      <p:sp>
        <p:nvSpPr>
          <p:cNvPr id="6" name="Rettangolo 5"/>
          <p:cNvSpPr/>
          <p:nvPr/>
        </p:nvSpPr>
        <p:spPr>
          <a:xfrm>
            <a:off x="-252536" y="1556792"/>
            <a:ext cx="8381018" cy="781752"/>
          </a:xfrm>
          <a:prstGeom prst="rect">
            <a:avLst/>
          </a:prstGeom>
        </p:spPr>
        <p:txBody>
          <a:bodyPr wrap="square">
            <a:spAutoFit/>
          </a:bodyPr>
          <a:lstStyle/>
          <a:p>
            <a:pPr lvl="1">
              <a:lnSpc>
                <a:spcPct val="80000"/>
              </a:lnSpc>
            </a:pPr>
            <a:r>
              <a:rPr lang="en-US" altLang="it-IT" sz="2800" b="1" dirty="0">
                <a:latin typeface="+mj-lt"/>
              </a:rPr>
              <a:t>The ways in which changes in society affect the project</a:t>
            </a:r>
          </a:p>
        </p:txBody>
      </p:sp>
    </p:spTree>
    <p:extLst>
      <p:ext uri="{BB962C8B-B14F-4D97-AF65-F5344CB8AC3E}">
        <p14:creationId xmlns:p14="http://schemas.microsoft.com/office/powerpoint/2010/main" val="7699749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397115" y="476672"/>
            <a:ext cx="6172200" cy="854869"/>
          </a:xfrm>
        </p:spPr>
        <p:txBody>
          <a:bodyPr>
            <a:normAutofit/>
          </a:bodyPr>
          <a:lstStyle/>
          <a:p>
            <a:r>
              <a:rPr lang="en-US" altLang="it-IT" sz="4050" dirty="0">
                <a:solidFill>
                  <a:srgbClr val="00CCFF"/>
                </a:solidFill>
                <a:latin typeface="DragonWick-Bold" pitchFamily="2" charset="0"/>
              </a:rPr>
              <a:t>Technological Factors</a:t>
            </a:r>
            <a:endParaRPr lang="th-TH" altLang="it-IT" sz="4050" dirty="0">
              <a:solidFill>
                <a:srgbClr val="00CCFF"/>
              </a:solidFill>
              <a:latin typeface="DragonWick-Bold" pitchFamily="2" charset="0"/>
            </a:endParaRPr>
          </a:p>
        </p:txBody>
      </p:sp>
      <p:sp>
        <p:nvSpPr>
          <p:cNvPr id="45059" name="Rectangle 3"/>
          <p:cNvSpPr>
            <a:spLocks noGrp="1" noChangeArrowheads="1"/>
          </p:cNvSpPr>
          <p:nvPr>
            <p:ph idx="1"/>
          </p:nvPr>
        </p:nvSpPr>
        <p:spPr>
          <a:xfrm>
            <a:off x="107504" y="1772816"/>
            <a:ext cx="8229600" cy="781752"/>
          </a:xfrm>
        </p:spPr>
        <p:txBody>
          <a:bodyPr wrap="square">
            <a:spAutoFit/>
          </a:bodyPr>
          <a:lstStyle/>
          <a:p>
            <a:pPr marL="171450" lvl="1" indent="0" eaLnBrk="0" fontAlgn="base" hangingPunct="0">
              <a:lnSpc>
                <a:spcPct val="80000"/>
              </a:lnSpc>
              <a:spcBef>
                <a:spcPct val="0"/>
              </a:spcBef>
              <a:spcAft>
                <a:spcPct val="0"/>
              </a:spcAft>
              <a:buNone/>
            </a:pPr>
            <a:r>
              <a:rPr lang="en-US" altLang="it-IT" sz="2800" b="1" dirty="0">
                <a:solidFill>
                  <a:schemeClr val="tx1"/>
                </a:solidFill>
                <a:latin typeface="+mj-lt"/>
                <a:ea typeface="ＭＳ Ｐゴシック" panose="020B0600070205080204" pitchFamily="34" charset="-128"/>
              </a:rPr>
              <a:t>How new and emerging technology and technology landscape affects the project</a:t>
            </a:r>
          </a:p>
        </p:txBody>
      </p:sp>
      <p:sp>
        <p:nvSpPr>
          <p:cNvPr id="4" name="Rectangle 3"/>
          <p:cNvSpPr txBox="1">
            <a:spLocks noChangeArrowheads="1"/>
          </p:cNvSpPr>
          <p:nvPr/>
        </p:nvSpPr>
        <p:spPr>
          <a:xfrm>
            <a:off x="397115" y="2708920"/>
            <a:ext cx="8454628" cy="2626520"/>
          </a:xfrm>
          <a:prstGeom prst="rect">
            <a:avLst/>
          </a:prstGeom>
        </p:spPr>
        <p:txBody>
          <a:bodyPr vert="horz" lIns="91440" tIns="45720" rIns="91440" bIns="45720" rtlCol="0">
            <a:noAutofit/>
          </a:bodyPr>
          <a:lstStyle>
            <a:defPPr>
              <a:defRPr lang="it-IT"/>
            </a:defPPr>
            <a:lvl1pPr marL="0" indent="0" defTabSz="457200" eaLnBrk="1" latinLnBrk="0" hangingPunct="1">
              <a:spcBef>
                <a:spcPts val="1000"/>
              </a:spcBef>
              <a:spcAft>
                <a:spcPts val="0"/>
              </a:spcAft>
              <a:buClr>
                <a:schemeClr val="accent1"/>
              </a:buClr>
              <a:buSzPct val="80000"/>
              <a:buFont typeface="Wingdings 3" charset="2"/>
              <a:buNone/>
              <a:defRPr sz="1800" i="1">
                <a:solidFill>
                  <a:schemeClr val="tx1">
                    <a:lumMod val="75000"/>
                    <a:lumOff val="25000"/>
                  </a:schemeClr>
                </a:solidFill>
                <a:latin typeface="+mn-lt"/>
                <a:ea typeface="+mn-ea"/>
              </a:defRPr>
            </a:lvl1pPr>
            <a:lvl2pPr marL="742950" indent="-285750" defTabSz="457200" eaLnBrk="1" latinLnBrk="0" hangingPunct="1">
              <a:spcBef>
                <a:spcPts val="1000"/>
              </a:spcBef>
              <a:spcAft>
                <a:spcPts val="0"/>
              </a:spcAft>
              <a:buClr>
                <a:schemeClr val="accent1"/>
              </a:buClr>
              <a:buSzPct val="80000"/>
              <a:buFont typeface="Wingdings 3" charset="2"/>
              <a:buChar char=""/>
              <a:defRPr sz="1600">
                <a:solidFill>
                  <a:schemeClr val="tx1">
                    <a:lumMod val="75000"/>
                    <a:lumOff val="25000"/>
                  </a:schemeClr>
                </a:solidFill>
                <a:latin typeface="+mn-lt"/>
                <a:ea typeface="+mn-ea"/>
              </a:defRPr>
            </a:lvl2pPr>
            <a:lvl3pPr marL="1143000" indent="-228600" defTabSz="457200" eaLnBrk="1" latinLnBrk="0" hangingPunct="1">
              <a:spcBef>
                <a:spcPts val="1000"/>
              </a:spcBef>
              <a:spcAft>
                <a:spcPts val="0"/>
              </a:spcAft>
              <a:buClr>
                <a:schemeClr val="accent1"/>
              </a:buClr>
              <a:buSzPct val="80000"/>
              <a:buFont typeface="Wingdings 3" charset="2"/>
              <a:buChar char=""/>
              <a:defRPr sz="1400">
                <a:solidFill>
                  <a:schemeClr val="tx1">
                    <a:lumMod val="75000"/>
                    <a:lumOff val="25000"/>
                  </a:schemeClr>
                </a:solidFill>
                <a:latin typeface="+mn-lt"/>
                <a:ea typeface="+mn-ea"/>
              </a:defRPr>
            </a:lvl3pPr>
            <a:lvl4pPr marL="1600200" indent="-228600" defTabSz="457200" eaLnBrk="1" latinLnBrk="0" hangingPunct="1">
              <a:spcBef>
                <a:spcPts val="1000"/>
              </a:spcBef>
              <a:spcAft>
                <a:spcPts val="0"/>
              </a:spcAft>
              <a:buClr>
                <a:schemeClr val="accent1"/>
              </a:buClr>
              <a:buSzPct val="80000"/>
              <a:buFont typeface="Wingdings 3" charset="2"/>
              <a:buChar char=""/>
              <a:defRPr sz="1200">
                <a:solidFill>
                  <a:schemeClr val="tx1">
                    <a:lumMod val="75000"/>
                    <a:lumOff val="25000"/>
                  </a:schemeClr>
                </a:solidFill>
                <a:latin typeface="+mn-lt"/>
                <a:ea typeface="+mn-ea"/>
              </a:defRPr>
            </a:lvl4pPr>
            <a:lvl5pPr marL="2057400" indent="-228600" defTabSz="457200" eaLnBrk="1" latinLnBrk="0" hangingPunct="1">
              <a:spcBef>
                <a:spcPts val="1000"/>
              </a:spcBef>
              <a:spcAft>
                <a:spcPts val="0"/>
              </a:spcAft>
              <a:buClr>
                <a:schemeClr val="accent1"/>
              </a:buClr>
              <a:buSzPct val="80000"/>
              <a:buFont typeface="Wingdings 3" charset="2"/>
              <a:buChar char=""/>
              <a:defRPr sz="1200">
                <a:solidFill>
                  <a:schemeClr val="tx1">
                    <a:lumMod val="75000"/>
                    <a:lumOff val="25000"/>
                  </a:schemeClr>
                </a:solidFill>
                <a:latin typeface="+mn-lt"/>
                <a:ea typeface="+mn-ea"/>
              </a:defRPr>
            </a:lvl5pPr>
            <a:lvl6pPr marL="2514600" indent="-228600" defTabSz="457200">
              <a:spcBef>
                <a:spcPts val="1000"/>
              </a:spcBef>
              <a:spcAft>
                <a:spcPts val="0"/>
              </a:spcAft>
              <a:buClr>
                <a:schemeClr val="accent1"/>
              </a:buClr>
              <a:buSzPct val="80000"/>
              <a:buFont typeface="Wingdings 3" charset="2"/>
              <a:buChar char=""/>
              <a:defRPr sz="1200">
                <a:solidFill>
                  <a:schemeClr val="tx1">
                    <a:lumMod val="75000"/>
                    <a:lumOff val="25000"/>
                  </a:schemeClr>
                </a:solidFill>
                <a:latin typeface="+mn-lt"/>
                <a:ea typeface="+mn-ea"/>
              </a:defRPr>
            </a:lvl6pPr>
            <a:lvl7pPr marL="2971800" indent="-228600" defTabSz="457200">
              <a:spcBef>
                <a:spcPts val="1000"/>
              </a:spcBef>
              <a:spcAft>
                <a:spcPts val="0"/>
              </a:spcAft>
              <a:buClr>
                <a:schemeClr val="accent1"/>
              </a:buClr>
              <a:buSzPct val="80000"/>
              <a:buFont typeface="Wingdings 3" charset="2"/>
              <a:buChar char=""/>
              <a:defRPr sz="1200">
                <a:solidFill>
                  <a:schemeClr val="tx1">
                    <a:lumMod val="75000"/>
                    <a:lumOff val="25000"/>
                  </a:schemeClr>
                </a:solidFill>
                <a:latin typeface="+mn-lt"/>
                <a:ea typeface="+mn-ea"/>
              </a:defRPr>
            </a:lvl7pPr>
            <a:lvl8pPr marL="3429000" indent="-228600" defTabSz="457200">
              <a:spcBef>
                <a:spcPts val="1000"/>
              </a:spcBef>
              <a:spcAft>
                <a:spcPts val="0"/>
              </a:spcAft>
              <a:buClr>
                <a:schemeClr val="accent1"/>
              </a:buClr>
              <a:buSzPct val="80000"/>
              <a:buFont typeface="Wingdings 3" charset="2"/>
              <a:buChar char=""/>
              <a:defRPr sz="1200">
                <a:solidFill>
                  <a:schemeClr val="tx1">
                    <a:lumMod val="75000"/>
                    <a:lumOff val="25000"/>
                  </a:schemeClr>
                </a:solidFill>
                <a:latin typeface="+mn-lt"/>
                <a:ea typeface="+mn-ea"/>
              </a:defRPr>
            </a:lvl8pPr>
            <a:lvl9pPr marL="3886200" indent="-228600" defTabSz="457200">
              <a:spcBef>
                <a:spcPts val="1000"/>
              </a:spcBef>
              <a:spcAft>
                <a:spcPts val="0"/>
              </a:spcAft>
              <a:buClr>
                <a:schemeClr val="accent1"/>
              </a:buClr>
              <a:buSzPct val="80000"/>
              <a:buFont typeface="Wingdings 3" charset="2"/>
              <a:buChar char=""/>
              <a:defRPr sz="1200">
                <a:solidFill>
                  <a:schemeClr val="tx1">
                    <a:lumMod val="75000"/>
                    <a:lumOff val="25000"/>
                  </a:schemeClr>
                </a:solidFill>
                <a:latin typeface="+mn-lt"/>
                <a:ea typeface="+mn-ea"/>
              </a:defRPr>
            </a:lvl9pPr>
          </a:lstStyle>
          <a:p>
            <a:r>
              <a:rPr lang="en-US" dirty="0"/>
              <a:t>SOME EXAMPLES:</a:t>
            </a:r>
          </a:p>
          <a:p>
            <a:pPr marL="285750" indent="-285750">
              <a:buFont typeface="Wingdings" panose="05000000000000000000" pitchFamily="2" charset="2"/>
              <a:buChar char="Ø"/>
            </a:pPr>
            <a:r>
              <a:rPr lang="en-US" dirty="0" smtClean="0"/>
              <a:t>Are </a:t>
            </a:r>
            <a:r>
              <a:rPr lang="en-US" dirty="0"/>
              <a:t>there any new technologies that you could be using?</a:t>
            </a:r>
          </a:p>
          <a:p>
            <a:pPr marL="285750" indent="-285750">
              <a:buFont typeface="Wingdings" panose="05000000000000000000" pitchFamily="2" charset="2"/>
              <a:buChar char="Ø"/>
            </a:pPr>
            <a:r>
              <a:rPr lang="en-US" dirty="0"/>
              <a:t>Are there any new technologies on the horizon that could radically affect your work or your industry?</a:t>
            </a:r>
          </a:p>
          <a:p>
            <a:pPr marL="285750" indent="-285750">
              <a:buFont typeface="Wingdings" panose="05000000000000000000" pitchFamily="2" charset="2"/>
              <a:buChar char="Ø"/>
            </a:pPr>
            <a:r>
              <a:rPr lang="en-US" dirty="0"/>
              <a:t>Do any of your competitors have access to new technologies that could redefine their products?</a:t>
            </a:r>
          </a:p>
          <a:p>
            <a:pPr marL="285750" indent="-285750">
              <a:buFont typeface="Wingdings" panose="05000000000000000000" pitchFamily="2" charset="2"/>
              <a:buChar char="Ø"/>
            </a:pPr>
            <a:r>
              <a:rPr lang="en-US" dirty="0"/>
              <a:t>How have infrastructure changes affected work patterns (for example, levels of remote working)?</a:t>
            </a:r>
          </a:p>
          <a:p>
            <a:pPr marL="285750" indent="-285750">
              <a:buFont typeface="Wingdings" panose="05000000000000000000" pitchFamily="2" charset="2"/>
              <a:buChar char="Ø"/>
            </a:pPr>
            <a:r>
              <a:rPr lang="en-US" dirty="0"/>
              <a:t>Are there existing technological hubs that you could work with or learn from?</a:t>
            </a:r>
          </a:p>
        </p:txBody>
      </p:sp>
    </p:spTree>
    <p:extLst>
      <p:ext uri="{BB962C8B-B14F-4D97-AF65-F5344CB8AC3E}">
        <p14:creationId xmlns:p14="http://schemas.microsoft.com/office/powerpoint/2010/main" val="21229620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4"/>
          <p:cNvSpPr>
            <a:spLocks noGrp="1" noChangeArrowheads="1"/>
          </p:cNvSpPr>
          <p:nvPr>
            <p:ph type="title"/>
          </p:nvPr>
        </p:nvSpPr>
        <p:spPr/>
        <p:txBody>
          <a:bodyPr/>
          <a:lstStyle/>
          <a:p>
            <a:r>
              <a:rPr lang="en-GB" altLang="it-IT" sz="3000"/>
              <a:t>Issues of concern </a:t>
            </a:r>
            <a:endParaRPr lang="en-GB" altLang="it-IT"/>
          </a:p>
        </p:txBody>
      </p:sp>
      <p:sp>
        <p:nvSpPr>
          <p:cNvPr id="29699" name="Rectangle 3"/>
          <p:cNvSpPr>
            <a:spLocks noGrp="1" noChangeArrowheads="1"/>
          </p:cNvSpPr>
          <p:nvPr>
            <p:ph idx="1"/>
          </p:nvPr>
        </p:nvSpPr>
        <p:spPr>
          <a:xfrm>
            <a:off x="546498" y="2240756"/>
            <a:ext cx="8336756" cy="3509963"/>
          </a:xfrm>
        </p:spPr>
        <p:txBody>
          <a:bodyPr>
            <a:normAutofit/>
          </a:bodyPr>
          <a:lstStyle/>
          <a:p>
            <a:pPr>
              <a:lnSpc>
                <a:spcPct val="90000"/>
              </a:lnSpc>
            </a:pPr>
            <a:r>
              <a:rPr lang="en-US" altLang="it-IT" sz="2100" dirty="0"/>
              <a:t>The main problem with these external PEST factors is that they are continuously changing</a:t>
            </a:r>
          </a:p>
          <a:p>
            <a:pPr>
              <a:lnSpc>
                <a:spcPct val="90000"/>
              </a:lnSpc>
            </a:pPr>
            <a:r>
              <a:rPr lang="en-US" altLang="it-IT" sz="2100" dirty="0"/>
              <a:t>Therefore PEST analysis should include a thorough analysis of what is affecting the organization or a project  </a:t>
            </a:r>
            <a:r>
              <a:rPr lang="en-US" altLang="it-IT" sz="2100" b="1" dirty="0"/>
              <a:t>Now</a:t>
            </a:r>
            <a:r>
              <a:rPr lang="en-US" altLang="it-IT" sz="2100" dirty="0"/>
              <a:t>, and what is likely to affect it in the </a:t>
            </a:r>
            <a:r>
              <a:rPr lang="en-US" altLang="it-IT" sz="2100" b="1" dirty="0"/>
              <a:t>Future</a:t>
            </a:r>
          </a:p>
          <a:p>
            <a:pPr>
              <a:lnSpc>
                <a:spcPct val="90000"/>
              </a:lnSpc>
            </a:pPr>
            <a:r>
              <a:rPr lang="en-US" altLang="it-IT" sz="2100" dirty="0"/>
              <a:t>The result of a PEST analysis is usually a list of positive and negative factors that are likely to affect a project </a:t>
            </a:r>
          </a:p>
          <a:p>
            <a:pPr lvl="1">
              <a:lnSpc>
                <a:spcPct val="90000"/>
              </a:lnSpc>
            </a:pPr>
            <a:r>
              <a:rPr lang="en-US" altLang="it-IT" sz="1800" dirty="0"/>
              <a:t>However, by themselves, theses factors they mean very little </a:t>
            </a:r>
          </a:p>
          <a:p>
            <a:pPr lvl="1">
              <a:lnSpc>
                <a:spcPct val="90000"/>
              </a:lnSpc>
            </a:pPr>
            <a:r>
              <a:rPr lang="en-US" altLang="it-IT" sz="1800" dirty="0"/>
              <a:t>It is important to bear in mind, that PEST analysis requires careful </a:t>
            </a:r>
            <a:r>
              <a:rPr lang="en-US" altLang="it-IT" sz="1800" b="1" dirty="0"/>
              <a:t>Application </a:t>
            </a:r>
            <a:r>
              <a:rPr lang="en-US" altLang="it-IT" sz="1800" dirty="0"/>
              <a:t>of results</a:t>
            </a:r>
          </a:p>
        </p:txBody>
      </p:sp>
    </p:spTree>
    <p:extLst>
      <p:ext uri="{BB962C8B-B14F-4D97-AF65-F5344CB8AC3E}">
        <p14:creationId xmlns:p14="http://schemas.microsoft.com/office/powerpoint/2010/main" val="27097457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0" name="Rectangle 10"/>
          <p:cNvSpPr>
            <a:spLocks noGrp="1" noChangeArrowheads="1"/>
          </p:cNvSpPr>
          <p:nvPr>
            <p:ph type="title"/>
          </p:nvPr>
        </p:nvSpPr>
        <p:spPr/>
        <p:txBody>
          <a:bodyPr>
            <a:normAutofit/>
          </a:bodyPr>
          <a:lstStyle/>
          <a:p>
            <a:r>
              <a:rPr lang="en-GB" altLang="it-IT" sz="3000" dirty="0"/>
              <a:t>Similar analysis</a:t>
            </a:r>
            <a:endParaRPr lang="en-GB" altLang="it-IT" sz="3000" b="1" dirty="0"/>
          </a:p>
        </p:txBody>
      </p:sp>
      <p:sp>
        <p:nvSpPr>
          <p:cNvPr id="2" name="Ovale 1"/>
          <p:cNvSpPr/>
          <p:nvPr/>
        </p:nvSpPr>
        <p:spPr>
          <a:xfrm>
            <a:off x="300037" y="2353172"/>
            <a:ext cx="2957513" cy="105013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3600" dirty="0"/>
              <a:t>PEST</a:t>
            </a:r>
          </a:p>
        </p:txBody>
      </p:sp>
      <p:sp>
        <p:nvSpPr>
          <p:cNvPr id="5" name="Ovale 4"/>
          <p:cNvSpPr/>
          <p:nvPr/>
        </p:nvSpPr>
        <p:spPr>
          <a:xfrm>
            <a:off x="3093244" y="3289250"/>
            <a:ext cx="2957513" cy="1050131"/>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it-IT" sz="3600" dirty="0"/>
              <a:t>PESTLE</a:t>
            </a:r>
          </a:p>
        </p:txBody>
      </p:sp>
      <p:sp>
        <p:nvSpPr>
          <p:cNvPr id="6" name="Ovale 5"/>
          <p:cNvSpPr/>
          <p:nvPr/>
        </p:nvSpPr>
        <p:spPr>
          <a:xfrm>
            <a:off x="5504385" y="2334221"/>
            <a:ext cx="2957513" cy="1050131"/>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it-IT" sz="3600" dirty="0"/>
              <a:t>PESTLIED</a:t>
            </a:r>
          </a:p>
        </p:txBody>
      </p:sp>
      <p:sp>
        <p:nvSpPr>
          <p:cNvPr id="7" name="Ovale 6"/>
          <p:cNvSpPr/>
          <p:nvPr/>
        </p:nvSpPr>
        <p:spPr>
          <a:xfrm>
            <a:off x="725216" y="4205486"/>
            <a:ext cx="2957513" cy="1050131"/>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it-IT" sz="3600" dirty="0"/>
              <a:t>STEEPLE</a:t>
            </a:r>
          </a:p>
        </p:txBody>
      </p:sp>
      <p:sp>
        <p:nvSpPr>
          <p:cNvPr id="8" name="Ovale 7"/>
          <p:cNvSpPr/>
          <p:nvPr/>
        </p:nvSpPr>
        <p:spPr>
          <a:xfrm>
            <a:off x="5279231" y="4501554"/>
            <a:ext cx="2957513" cy="1050131"/>
          </a:xfrm>
          <a:prstGeom prst="ellipse">
            <a:avLst/>
          </a:prstGeom>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lin ang="2700000" scaled="1"/>
            <a:tileRect/>
          </a:gradFill>
          <a:ln>
            <a:solidFill>
              <a:srgbClr val="C00000"/>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it-IT" sz="3600" dirty="0">
                <a:solidFill>
                  <a:schemeClr val="bg1"/>
                </a:solidFill>
              </a:rPr>
              <a:t>SLEPT</a:t>
            </a:r>
          </a:p>
        </p:txBody>
      </p:sp>
    </p:spTree>
    <p:extLst>
      <p:ext uri="{BB962C8B-B14F-4D97-AF65-F5344CB8AC3E}">
        <p14:creationId xmlns:p14="http://schemas.microsoft.com/office/powerpoint/2010/main" val="15921308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7" name="Picture 2" descr="ttp://www.intemarketing.org/sites/default/files/Abell.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5425" y="1328738"/>
            <a:ext cx="4114800" cy="3352800"/>
          </a:xfrm>
          <a:prstGeom prst="rect">
            <a:avLst/>
          </a:prstGeom>
          <a:noFill/>
          <a:ln w="9525">
            <a:solidFill>
              <a:srgbClr val="003366"/>
            </a:solidFill>
            <a:miter lim="800000"/>
            <a:headEnd/>
            <a:tailEnd/>
          </a:ln>
          <a:extLst>
            <a:ext uri="{909E8E84-426E-40DD-AFC4-6F175D3DCCD1}">
              <a14:hiddenFill xmlns:a14="http://schemas.microsoft.com/office/drawing/2010/main">
                <a:solidFill>
                  <a:srgbClr val="FFFFFF"/>
                </a:solidFill>
              </a14:hiddenFill>
            </a:ext>
          </a:extLst>
        </p:spPr>
      </p:pic>
      <p:pic>
        <p:nvPicPr>
          <p:cNvPr id="34818" name="Picture 4" descr="ttp://www.12manage.com/images/porterfiveforces.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3124200"/>
            <a:ext cx="4219575" cy="2914650"/>
          </a:xfrm>
          <a:prstGeom prst="rect">
            <a:avLst/>
          </a:prstGeom>
          <a:noFill/>
          <a:ln w="9525">
            <a:solidFill>
              <a:srgbClr val="003366"/>
            </a:solidFill>
            <a:miter lim="800000"/>
            <a:headEnd/>
            <a:tailEnd/>
          </a:ln>
          <a:extLst>
            <a:ext uri="{909E8E84-426E-40DD-AFC4-6F175D3DCCD1}">
              <a14:hiddenFill xmlns:a14="http://schemas.microsoft.com/office/drawing/2010/main">
                <a:solidFill>
                  <a:srgbClr val="FFFFFF"/>
                </a:solidFill>
              </a14:hiddenFill>
            </a:ext>
          </a:extLst>
        </p:spPr>
      </p:pic>
      <p:sp>
        <p:nvSpPr>
          <p:cNvPr id="34819" name="CasellaDiTesto 1"/>
          <p:cNvSpPr txBox="1">
            <a:spLocks noChangeArrowheads="1"/>
          </p:cNvSpPr>
          <p:nvPr/>
        </p:nvSpPr>
        <p:spPr bwMode="auto">
          <a:xfrm>
            <a:off x="4775200" y="1730375"/>
            <a:ext cx="19573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ea typeface="ＭＳ Ｐゴシック" panose="020B0600070205080204" pitchFamily="34" charset="-128"/>
              </a:defRPr>
            </a:lvl1pPr>
            <a:lvl2pPr marL="742950" indent="-2857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ea typeface="ＭＳ Ｐゴシック" panose="020B0600070205080204" pitchFamily="34" charset="-128"/>
              </a:defRPr>
            </a:lvl2pPr>
            <a:lvl3pPr marL="1143000"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ea typeface="ＭＳ Ｐゴシック" panose="020B0600070205080204" pitchFamily="34" charset="-128"/>
              </a:defRPr>
            </a:lvl3pPr>
            <a:lvl4pPr marL="16002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ea typeface="ＭＳ Ｐゴシック" panose="020B0600070205080204" pitchFamily="34" charset="-128"/>
              </a:defRPr>
            </a:lvl4pPr>
            <a:lvl5pPr marL="2057400"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9pPr>
          </a:lstStyle>
          <a:p>
            <a:pPr>
              <a:spcBef>
                <a:spcPct val="0"/>
              </a:spcBef>
              <a:buClrTx/>
              <a:buSzTx/>
              <a:buFontTx/>
              <a:buNone/>
            </a:pPr>
            <a:r>
              <a:rPr lang="en-GB" altLang="it-IT" sz="1800">
                <a:solidFill>
                  <a:schemeClr val="tx1"/>
                </a:solidFill>
                <a:latin typeface="Arial" panose="020B0604020202020204" pitchFamily="34" charset="0"/>
              </a:rPr>
              <a:t>Step 1</a:t>
            </a:r>
          </a:p>
        </p:txBody>
      </p:sp>
      <p:sp>
        <p:nvSpPr>
          <p:cNvPr id="34820" name="CasellaDiTesto 2"/>
          <p:cNvSpPr txBox="1">
            <a:spLocks noChangeArrowheads="1"/>
          </p:cNvSpPr>
          <p:nvPr/>
        </p:nvSpPr>
        <p:spPr bwMode="auto">
          <a:xfrm>
            <a:off x="3136900" y="4800600"/>
            <a:ext cx="1524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ea typeface="ＭＳ Ｐゴシック" panose="020B0600070205080204" pitchFamily="34" charset="-128"/>
              </a:defRPr>
            </a:lvl1pPr>
            <a:lvl2pPr marL="742950" indent="-2857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ea typeface="ＭＳ Ｐゴシック" panose="020B0600070205080204" pitchFamily="34" charset="-128"/>
              </a:defRPr>
            </a:lvl2pPr>
            <a:lvl3pPr marL="1143000"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ea typeface="ＭＳ Ｐゴシック" panose="020B0600070205080204" pitchFamily="34" charset="-128"/>
              </a:defRPr>
            </a:lvl3pPr>
            <a:lvl4pPr marL="16002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ea typeface="ＭＳ Ｐゴシック" panose="020B0600070205080204" pitchFamily="34" charset="-128"/>
              </a:defRPr>
            </a:lvl4pPr>
            <a:lvl5pPr marL="2057400"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9pPr>
          </a:lstStyle>
          <a:p>
            <a:pPr>
              <a:spcBef>
                <a:spcPct val="0"/>
              </a:spcBef>
              <a:buClrTx/>
              <a:buSzTx/>
              <a:buFontTx/>
              <a:buNone/>
            </a:pPr>
            <a:r>
              <a:rPr lang="en-GB" altLang="it-IT" sz="1800">
                <a:solidFill>
                  <a:schemeClr val="tx1"/>
                </a:solidFill>
                <a:latin typeface="Arial" panose="020B0604020202020204" pitchFamily="34" charset="0"/>
              </a:rPr>
              <a:t>Step 2</a:t>
            </a:r>
          </a:p>
        </p:txBody>
      </p:sp>
      <p:sp>
        <p:nvSpPr>
          <p:cNvPr id="2" name="CasellaDiTesto 1">
            <a:extLst>
              <a:ext uri="{FF2B5EF4-FFF2-40B4-BE49-F238E27FC236}">
                <a16:creationId xmlns:a16="http://schemas.microsoft.com/office/drawing/2014/main" id="{6CFBF85C-F797-5640-9B77-E5A80BB1A98C}"/>
              </a:ext>
            </a:extLst>
          </p:cNvPr>
          <p:cNvSpPr txBox="1"/>
          <p:nvPr/>
        </p:nvSpPr>
        <p:spPr>
          <a:xfrm>
            <a:off x="3898900" y="304800"/>
            <a:ext cx="5472113" cy="646113"/>
          </a:xfrm>
          <a:prstGeom prst="rect">
            <a:avLst/>
          </a:prstGeom>
          <a:noFill/>
        </p:spPr>
        <p:txBody>
          <a:bodyPr>
            <a:spAutoFit/>
          </a:bodyPr>
          <a:lstStyle/>
          <a:p>
            <a:pPr>
              <a:defRPr/>
            </a:pPr>
            <a:r>
              <a:rPr lang="en-GB" sz="3600" b="1" dirty="0">
                <a:latin typeface="+mj-lt"/>
              </a:rPr>
              <a:t>Microeconomic analysis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Drivers of </a:t>
            </a:r>
            <a:r>
              <a:rPr lang="it-IT" dirty="0" err="1" smtClean="0"/>
              <a:t>firms</a:t>
            </a:r>
            <a:r>
              <a:rPr lang="it-IT" dirty="0" smtClean="0"/>
              <a:t>’ </a:t>
            </a:r>
            <a:r>
              <a:rPr lang="it-IT" dirty="0" err="1" smtClean="0"/>
              <a:t>internationalization</a:t>
            </a:r>
            <a:endParaRPr lang="it-IT" dirty="0"/>
          </a:p>
        </p:txBody>
      </p:sp>
      <p:sp>
        <p:nvSpPr>
          <p:cNvPr id="3" name="Segnaposto contenuto 2"/>
          <p:cNvSpPr>
            <a:spLocks noGrp="1"/>
          </p:cNvSpPr>
          <p:nvPr>
            <p:ph idx="1"/>
          </p:nvPr>
        </p:nvSpPr>
        <p:spPr/>
        <p:txBody>
          <a:bodyPr>
            <a:normAutofit/>
          </a:bodyPr>
          <a:lstStyle/>
          <a:p>
            <a:r>
              <a:rPr lang="it-IT" sz="3600" dirty="0" err="1"/>
              <a:t>External</a:t>
            </a:r>
            <a:r>
              <a:rPr lang="it-IT" sz="3600" dirty="0"/>
              <a:t> </a:t>
            </a:r>
            <a:r>
              <a:rPr lang="it-IT" sz="3600" dirty="0" smtClean="0"/>
              <a:t>drivers</a:t>
            </a:r>
          </a:p>
          <a:p>
            <a:endParaRPr lang="it-IT" sz="3600"/>
          </a:p>
          <a:p>
            <a:pPr marL="0" indent="0">
              <a:buNone/>
            </a:pPr>
            <a:endParaRPr lang="it-IT" sz="3600" dirty="0" smtClean="0"/>
          </a:p>
          <a:p>
            <a:r>
              <a:rPr lang="it-IT" sz="3600" dirty="0" err="1" smtClean="0"/>
              <a:t>Internal</a:t>
            </a:r>
            <a:r>
              <a:rPr lang="it-IT" sz="3600" dirty="0" smtClean="0"/>
              <a:t> drivers</a:t>
            </a:r>
          </a:p>
        </p:txBody>
      </p:sp>
    </p:spTree>
    <p:extLst>
      <p:ext uri="{BB962C8B-B14F-4D97-AF65-F5344CB8AC3E}">
        <p14:creationId xmlns:p14="http://schemas.microsoft.com/office/powerpoint/2010/main" val="12400569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p:cNvSpPr>
          <p:nvPr>
            <p:ph type="title"/>
          </p:nvPr>
        </p:nvSpPr>
        <p:spPr/>
        <p:txBody>
          <a:bodyPr/>
          <a:lstStyle/>
          <a:p>
            <a:r>
              <a:rPr lang="en-US" altLang="zh-TW" smtClean="0">
                <a:ea typeface="ＭＳ Ｐゴシック" panose="020B0600070205080204" pitchFamily="34" charset="-128"/>
              </a:rPr>
              <a:t>Internal Resource Analysis </a:t>
            </a:r>
          </a:p>
        </p:txBody>
      </p:sp>
      <p:sp>
        <p:nvSpPr>
          <p:cNvPr id="55298" name="Rectangle 3">
            <a:extLst>
              <a:ext uri="{FF2B5EF4-FFF2-40B4-BE49-F238E27FC236}">
                <a16:creationId xmlns:a16="http://schemas.microsoft.com/office/drawing/2014/main" id="{C1EBC07A-202F-004B-8C32-C0834F10AB17}"/>
              </a:ext>
            </a:extLst>
          </p:cNvPr>
          <p:cNvSpPr>
            <a:spLocks noGrp="1" noChangeArrowheads="1"/>
          </p:cNvSpPr>
          <p:nvPr>
            <p:ph idx="1"/>
          </p:nvPr>
        </p:nvSpPr>
        <p:spPr>
          <a:xfrm>
            <a:off x="251520" y="1800225"/>
            <a:ext cx="8362950" cy="4292600"/>
          </a:xfrm>
        </p:spPr>
        <p:txBody>
          <a:bodyPr>
            <a:normAutofit lnSpcReduction="10000"/>
          </a:bodyPr>
          <a:lstStyle/>
          <a:p>
            <a:pPr>
              <a:lnSpc>
                <a:spcPct val="80000"/>
              </a:lnSpc>
              <a:buFont typeface="Wingdings" pitchFamily="2" charset="2"/>
              <a:buChar char="Ø"/>
              <a:defRPr/>
            </a:pPr>
            <a:r>
              <a:rPr lang="en-US" altLang="zh-TW" sz="2700" dirty="0">
                <a:ea typeface="PMingLiU" charset="-120"/>
              </a:rPr>
              <a:t>Evaluate firm’s current managerial, technical, material, and financial resources and capabilities to assess its strengths and weaknesses.</a:t>
            </a:r>
          </a:p>
          <a:p>
            <a:pPr marL="0" indent="0">
              <a:lnSpc>
                <a:spcPct val="80000"/>
              </a:lnSpc>
              <a:buFont typeface="Symbol" pitchFamily="2" charset="2"/>
              <a:buNone/>
              <a:defRPr/>
            </a:pPr>
            <a:endParaRPr lang="en-US" altLang="zh-TW" sz="2700" dirty="0">
              <a:ea typeface="PMingLiU" charset="-120"/>
            </a:endParaRPr>
          </a:p>
          <a:p>
            <a:pPr lvl="1">
              <a:lnSpc>
                <a:spcPct val="80000"/>
              </a:lnSpc>
              <a:buFont typeface="Wingdings" pitchFamily="2" charset="2"/>
              <a:buChar char="q"/>
              <a:defRPr/>
            </a:pPr>
            <a:r>
              <a:rPr lang="en-US" altLang="zh-TW" sz="2400" dirty="0">
                <a:ea typeface="PMingLiU" charset="-120"/>
              </a:rPr>
              <a:t>Take advantage of international market opportunities</a:t>
            </a:r>
          </a:p>
          <a:p>
            <a:pPr lvl="1">
              <a:lnSpc>
                <a:spcPct val="80000"/>
              </a:lnSpc>
              <a:buFont typeface="Wingdings" pitchFamily="2" charset="2"/>
              <a:buChar char="q"/>
              <a:defRPr/>
            </a:pPr>
            <a:r>
              <a:rPr lang="en-US" altLang="zh-TW" sz="2400" dirty="0">
                <a:ea typeface="PMingLiU" charset="-120"/>
              </a:rPr>
              <a:t>Match external opportunities (gained in environmental scan) with internal capabilities (gained through internal resource analysis)</a:t>
            </a:r>
          </a:p>
          <a:p>
            <a:pPr marL="303213" lvl="1" indent="0">
              <a:lnSpc>
                <a:spcPct val="80000"/>
              </a:lnSpc>
              <a:buFont typeface="Symbol" pitchFamily="2" charset="2"/>
              <a:buNone/>
              <a:defRPr/>
            </a:pPr>
            <a:endParaRPr lang="en-US" altLang="zh-TW" sz="2400" dirty="0">
              <a:ea typeface="PMingLiU" charset="-120"/>
            </a:endParaRPr>
          </a:p>
          <a:p>
            <a:pPr>
              <a:lnSpc>
                <a:spcPct val="80000"/>
              </a:lnSpc>
              <a:buFont typeface="Wingdings" pitchFamily="2" charset="2"/>
              <a:buChar char="Ø"/>
              <a:defRPr/>
            </a:pPr>
            <a:r>
              <a:rPr lang="en-US" altLang="zh-TW" sz="2700" dirty="0">
                <a:ea typeface="PMingLiU" charset="-120"/>
              </a:rPr>
              <a:t>Evaluate firms’ capacity to attract and to manage new resources		internal vs external development</a:t>
            </a:r>
          </a:p>
        </p:txBody>
      </p:sp>
      <p:sp>
        <p:nvSpPr>
          <p:cNvPr id="3" name="Freccia destra rientrata 2">
            <a:extLst>
              <a:ext uri="{FF2B5EF4-FFF2-40B4-BE49-F238E27FC236}">
                <a16:creationId xmlns:a16="http://schemas.microsoft.com/office/drawing/2014/main" id="{0FEC8F08-19C6-A34E-8731-DCAAA34813BA}"/>
              </a:ext>
            </a:extLst>
          </p:cNvPr>
          <p:cNvSpPr/>
          <p:nvPr/>
        </p:nvSpPr>
        <p:spPr>
          <a:xfrm>
            <a:off x="2915816" y="5229201"/>
            <a:ext cx="504056" cy="28803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SWOT ANALYSIS</a:t>
            </a:r>
          </a:p>
        </p:txBody>
      </p:sp>
      <p:sp>
        <p:nvSpPr>
          <p:cNvPr id="3" name="Segnaposto contenuto 2"/>
          <p:cNvSpPr>
            <a:spLocks noGrp="1"/>
          </p:cNvSpPr>
          <p:nvPr>
            <p:ph idx="1"/>
          </p:nvPr>
        </p:nvSpPr>
        <p:spPr>
          <a:xfrm>
            <a:off x="251520" y="1700808"/>
            <a:ext cx="8272211" cy="2758727"/>
          </a:xfrm>
        </p:spPr>
        <p:txBody>
          <a:bodyPr>
            <a:noAutofit/>
          </a:bodyPr>
          <a:lstStyle/>
          <a:p>
            <a:pPr marL="0" indent="0">
              <a:buNone/>
            </a:pPr>
            <a:r>
              <a:rPr lang="en-US" sz="2500" dirty="0"/>
              <a:t>The aim of any SWOT analysis is to identify the key internal and external factors that are important to achieving the objective. SWOT analysis groups key pieces of information into two main categories: </a:t>
            </a:r>
          </a:p>
          <a:p>
            <a:pPr>
              <a:buFont typeface="Wingdings" panose="05000000000000000000" pitchFamily="2" charset="2"/>
              <a:buChar char="v"/>
            </a:pPr>
            <a:r>
              <a:rPr lang="en-US" sz="2500" dirty="0"/>
              <a:t> </a:t>
            </a:r>
            <a:r>
              <a:rPr lang="en-US" sz="2500" b="1" dirty="0">
                <a:effectLst>
                  <a:outerShdw blurRad="38100" dist="38100" dir="2700000" algn="tl">
                    <a:srgbClr val="000000">
                      <a:alpha val="43137"/>
                    </a:srgbClr>
                  </a:outerShdw>
                </a:effectLst>
              </a:rPr>
              <a:t>Internal factors </a:t>
            </a:r>
            <a:r>
              <a:rPr lang="en-US" sz="2500" dirty="0"/>
              <a:t>– The strengths and weaknesses internal to the organization. </a:t>
            </a:r>
          </a:p>
          <a:p>
            <a:pPr>
              <a:buFont typeface="Wingdings" panose="05000000000000000000" pitchFamily="2" charset="2"/>
              <a:buChar char="v"/>
            </a:pPr>
            <a:r>
              <a:rPr lang="en-US" sz="2500" dirty="0"/>
              <a:t> </a:t>
            </a:r>
            <a:r>
              <a:rPr lang="en-US" sz="2500" b="1" dirty="0">
                <a:effectLst>
                  <a:outerShdw blurRad="38100" dist="38100" dir="2700000" algn="tl">
                    <a:srgbClr val="000000">
                      <a:alpha val="43137"/>
                    </a:srgbClr>
                  </a:outerShdw>
                </a:effectLst>
              </a:rPr>
              <a:t>External factors </a:t>
            </a:r>
            <a:r>
              <a:rPr lang="en-US" sz="2500" dirty="0"/>
              <a:t>– The opportunities and threats presented by the external environment to the organization.</a:t>
            </a:r>
          </a:p>
          <a:p>
            <a:pPr marL="0" indent="0" algn="ctr">
              <a:buNone/>
            </a:pPr>
            <a:r>
              <a:rPr lang="en-US" sz="2500" b="1" dirty="0">
                <a:solidFill>
                  <a:srgbClr val="FF0000"/>
                </a:solidFill>
                <a:effectLst>
                  <a:outerShdw blurRad="38100" dist="38100" dir="2700000" algn="tl">
                    <a:srgbClr val="000000">
                      <a:alpha val="43137"/>
                    </a:srgbClr>
                  </a:outerShdw>
                </a:effectLst>
              </a:rPr>
              <a:t> A PEST analysis helps to identify external factors.</a:t>
            </a:r>
            <a:endParaRPr lang="it-IT" sz="25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614399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SWOT </a:t>
            </a:r>
            <a:r>
              <a:rPr lang="it-IT" dirty="0" smtClean="0"/>
              <a:t>ANALYSIS: an </a:t>
            </a:r>
            <a:r>
              <a:rPr lang="it-IT" dirty="0" err="1" smtClean="0"/>
              <a:t>example</a:t>
            </a:r>
            <a:endParaRPr lang="it-IT" dirty="0"/>
          </a:p>
        </p:txBody>
      </p:sp>
      <p:pic>
        <p:nvPicPr>
          <p:cNvPr id="4" name="Segnaposto contenuto 3"/>
          <p:cNvPicPr>
            <a:picLocks noGrp="1" noChangeAspect="1"/>
          </p:cNvPicPr>
          <p:nvPr>
            <p:ph idx="1"/>
          </p:nvPr>
        </p:nvPicPr>
        <p:blipFill>
          <a:blip r:embed="rId3"/>
          <a:stretch>
            <a:fillRect/>
          </a:stretch>
        </p:blipFill>
        <p:spPr>
          <a:xfrm>
            <a:off x="617991" y="1628800"/>
            <a:ext cx="7626417" cy="4707731"/>
          </a:xfrm>
          <a:prstGeom prst="rect">
            <a:avLst/>
          </a:prstGeom>
        </p:spPr>
      </p:pic>
    </p:spTree>
    <p:extLst>
      <p:ext uri="{BB962C8B-B14F-4D97-AF65-F5344CB8AC3E}">
        <p14:creationId xmlns:p14="http://schemas.microsoft.com/office/powerpoint/2010/main" val="31526837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p:cNvSpPr>
          <p:nvPr>
            <p:ph type="title"/>
          </p:nvPr>
        </p:nvSpPr>
        <p:spPr/>
        <p:txBody>
          <a:bodyPr/>
          <a:lstStyle/>
          <a:p>
            <a:r>
              <a:rPr lang="en-GB" altLang="zh-TW" smtClean="0">
                <a:ea typeface="ＭＳ Ｐゴシック" panose="020B0600070205080204" pitchFamily="34" charset="-128"/>
              </a:rPr>
              <a:t>Choice of Entry Modes</a:t>
            </a:r>
          </a:p>
        </p:txBody>
      </p:sp>
      <p:sp>
        <p:nvSpPr>
          <p:cNvPr id="32770" name="Rectangle 3">
            <a:extLst>
              <a:ext uri="{FF2B5EF4-FFF2-40B4-BE49-F238E27FC236}">
                <a16:creationId xmlns:a16="http://schemas.microsoft.com/office/drawing/2014/main" id="{592571E1-B42D-AE41-846B-5308F3EE9111}"/>
              </a:ext>
            </a:extLst>
          </p:cNvPr>
          <p:cNvSpPr>
            <a:spLocks noGrp="1"/>
          </p:cNvSpPr>
          <p:nvPr>
            <p:ph idx="1"/>
          </p:nvPr>
        </p:nvSpPr>
        <p:spPr>
          <a:xfrm>
            <a:off x="4787900" y="2905125"/>
            <a:ext cx="3529013" cy="3922713"/>
          </a:xfrm>
          <a:ln>
            <a:solidFill>
              <a:schemeClr val="accent1">
                <a:shade val="50000"/>
                <a:shade val="75000"/>
                <a:lumMod val="80000"/>
              </a:schemeClr>
            </a:solidFill>
          </a:ln>
        </p:spPr>
        <p:txBody>
          <a:bodyPr/>
          <a:lstStyle/>
          <a:p>
            <a:pPr>
              <a:buFont typeface="Symbol" pitchFamily="2" charset="2"/>
              <a:buChar char=""/>
              <a:defRPr/>
            </a:pPr>
            <a:r>
              <a:rPr lang="en-GB" altLang="zh-TW">
                <a:ea typeface="ＭＳ Ｐゴシック" panose="020B0600070205080204" pitchFamily="34" charset="-128"/>
              </a:rPr>
              <a:t>Export/Import</a:t>
            </a:r>
          </a:p>
          <a:p>
            <a:pPr>
              <a:buFont typeface="Symbol" pitchFamily="2" charset="2"/>
              <a:buChar char=""/>
              <a:defRPr/>
            </a:pPr>
            <a:r>
              <a:rPr lang="en-GB" altLang="zh-TW">
                <a:ea typeface="ＭＳ Ｐゴシック" panose="020B0600070205080204" pitchFamily="34" charset="-128"/>
              </a:rPr>
              <a:t>Wholly Owned Subsidiary</a:t>
            </a:r>
          </a:p>
          <a:p>
            <a:pPr>
              <a:buFont typeface="Symbol" pitchFamily="2" charset="2"/>
              <a:buChar char=""/>
              <a:defRPr/>
            </a:pPr>
            <a:r>
              <a:rPr lang="en-GB" altLang="zh-TW">
                <a:ea typeface="ＭＳ Ｐゴシック" panose="020B0600070205080204" pitchFamily="34" charset="-128"/>
              </a:rPr>
              <a:t>Mergers/Acquisitions</a:t>
            </a:r>
          </a:p>
          <a:p>
            <a:pPr>
              <a:buFont typeface="Symbol" pitchFamily="2" charset="2"/>
              <a:buChar char=""/>
              <a:defRPr/>
            </a:pPr>
            <a:r>
              <a:rPr lang="en-GB" altLang="zh-TW">
                <a:ea typeface="ＭＳ Ｐゴシック" panose="020B0600070205080204" pitchFamily="34" charset="-128"/>
              </a:rPr>
              <a:t>Alliances and Joint Ventures</a:t>
            </a:r>
          </a:p>
          <a:p>
            <a:pPr>
              <a:buFont typeface="Symbol" pitchFamily="2" charset="2"/>
              <a:buChar char=""/>
              <a:defRPr/>
            </a:pPr>
            <a:r>
              <a:rPr lang="en-GB" altLang="zh-TW">
                <a:ea typeface="ＭＳ Ｐゴシック" panose="020B0600070205080204" pitchFamily="34" charset="-128"/>
              </a:rPr>
              <a:t>Licensing</a:t>
            </a:r>
          </a:p>
          <a:p>
            <a:pPr>
              <a:buFont typeface="Symbol" pitchFamily="2" charset="2"/>
              <a:buChar char=""/>
              <a:defRPr/>
            </a:pPr>
            <a:r>
              <a:rPr lang="en-GB" altLang="zh-TW">
                <a:ea typeface="ＭＳ Ｐゴシック" panose="020B0600070205080204" pitchFamily="34" charset="-128"/>
              </a:rPr>
              <a:t>Franchising</a:t>
            </a:r>
          </a:p>
          <a:p>
            <a:pPr>
              <a:buFont typeface="Symbol" pitchFamily="2" charset="2"/>
              <a:buChar char=""/>
              <a:defRPr/>
            </a:pPr>
            <a:r>
              <a:rPr lang="en-GB" altLang="zh-TW">
                <a:ea typeface="ＭＳ Ｐゴシック" panose="020B0600070205080204" pitchFamily="34" charset="-128"/>
              </a:rPr>
              <a:t>Countertrades</a:t>
            </a:r>
          </a:p>
        </p:txBody>
      </p:sp>
      <p:sp>
        <p:nvSpPr>
          <p:cNvPr id="2" name="CasellaDiTesto 1">
            <a:extLst>
              <a:ext uri="{FF2B5EF4-FFF2-40B4-BE49-F238E27FC236}">
                <a16:creationId xmlns:a16="http://schemas.microsoft.com/office/drawing/2014/main" id="{FD960210-FBE0-7844-B23F-D9E87432539D}"/>
              </a:ext>
            </a:extLst>
          </p:cNvPr>
          <p:cNvSpPr txBox="1"/>
          <p:nvPr/>
        </p:nvSpPr>
        <p:spPr>
          <a:xfrm>
            <a:off x="611188" y="2349500"/>
            <a:ext cx="3384550" cy="2308225"/>
          </a:xfrm>
          <a:prstGeom prst="rect">
            <a:avLst/>
          </a:prstGeom>
          <a:noFill/>
          <a:ln>
            <a:solidFill>
              <a:schemeClr val="accent1">
                <a:shade val="50000"/>
                <a:shade val="75000"/>
                <a:lumMod val="80000"/>
              </a:schemeClr>
            </a:solidFill>
          </a:ln>
        </p:spPr>
        <p:txBody>
          <a:bodyPr>
            <a:spAutoFit/>
          </a:bodyPr>
          <a:lstStyle/>
          <a:p>
            <a:pPr>
              <a:defRPr/>
            </a:pPr>
            <a:r>
              <a:rPr lang="en-GB" sz="2400">
                <a:solidFill>
                  <a:schemeClr val="tx2"/>
                </a:solidFill>
                <a:latin typeface="+mn-lt"/>
              </a:rPr>
              <a:t>Control relationship</a:t>
            </a:r>
          </a:p>
          <a:p>
            <a:pPr>
              <a:defRPr/>
            </a:pPr>
            <a:endParaRPr lang="en-GB" sz="2400">
              <a:solidFill>
                <a:schemeClr val="tx2"/>
              </a:solidFill>
              <a:latin typeface="+mn-lt"/>
            </a:endParaRPr>
          </a:p>
          <a:p>
            <a:pPr>
              <a:defRPr/>
            </a:pPr>
            <a:r>
              <a:rPr lang="en-GB" sz="2400">
                <a:solidFill>
                  <a:schemeClr val="tx2"/>
                </a:solidFill>
                <a:latin typeface="+mn-lt"/>
              </a:rPr>
              <a:t>Cooperative relations (strategic alliances)</a:t>
            </a:r>
          </a:p>
          <a:p>
            <a:pPr>
              <a:defRPr/>
            </a:pPr>
            <a:endParaRPr lang="en-GB" sz="2400">
              <a:solidFill>
                <a:schemeClr val="tx2"/>
              </a:solidFill>
              <a:latin typeface="+mn-lt"/>
            </a:endParaRPr>
          </a:p>
          <a:p>
            <a:pPr>
              <a:defRPr/>
            </a:pPr>
            <a:r>
              <a:rPr lang="en-GB" sz="2400">
                <a:solidFill>
                  <a:schemeClr val="tx2"/>
                </a:solidFill>
                <a:latin typeface="+mn-lt"/>
              </a:rPr>
              <a:t>Market relationships</a:t>
            </a:r>
          </a:p>
        </p:txBody>
      </p:sp>
      <p:sp>
        <p:nvSpPr>
          <p:cNvPr id="3" name="Freccia circolare a destra 2">
            <a:extLst>
              <a:ext uri="{FF2B5EF4-FFF2-40B4-BE49-F238E27FC236}">
                <a16:creationId xmlns:a16="http://schemas.microsoft.com/office/drawing/2014/main" id="{BF794D8A-E9A4-754C-A79E-4E1B8097913A}"/>
              </a:ext>
            </a:extLst>
          </p:cNvPr>
          <p:cNvSpPr/>
          <p:nvPr/>
        </p:nvSpPr>
        <p:spPr>
          <a:xfrm rot="18937303">
            <a:off x="3132138" y="4867275"/>
            <a:ext cx="1223962" cy="1154113"/>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chemeClr val="tx1"/>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BORN GLOBAL FIRMS</a:t>
            </a:r>
            <a:endParaRPr lang="it-IT" dirty="0"/>
          </a:p>
        </p:txBody>
      </p:sp>
      <p:graphicFrame>
        <p:nvGraphicFramePr>
          <p:cNvPr id="7" name="Segnaposto contenuto 6"/>
          <p:cNvGraphicFramePr>
            <a:graphicFrameLocks noGrp="1"/>
          </p:cNvGraphicFramePr>
          <p:nvPr>
            <p:ph idx="1"/>
            <p:extLst/>
          </p:nvPr>
        </p:nvGraphicFramePr>
        <p:xfrm>
          <a:off x="518668" y="3817770"/>
          <a:ext cx="7183394" cy="15986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egnaposto contenuto 2"/>
          <p:cNvSpPr txBox="1">
            <a:spLocks/>
          </p:cNvSpPr>
          <p:nvPr/>
        </p:nvSpPr>
        <p:spPr>
          <a:xfrm>
            <a:off x="179512" y="1619452"/>
            <a:ext cx="8272211" cy="1495147"/>
          </a:xfrm>
          <a:prstGeom prst="rect">
            <a:avLst/>
          </a:prstGeom>
        </p:spPr>
        <p:txBody>
          <a:bodyPr vert="horz" lIns="68580" tIns="34290" rIns="68580" bIns="34290" rtlCol="0" anchor="ctr">
            <a:no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None/>
            </a:pPr>
            <a:r>
              <a:rPr lang="en-US" sz="2800" dirty="0"/>
              <a:t>According traditional internationalization theories (Uppsala model) firms first target the domestic market and then internationalize gradually to culturally similar nearby countries.  </a:t>
            </a:r>
            <a:endParaRPr lang="it-IT" sz="2800" dirty="0"/>
          </a:p>
        </p:txBody>
      </p:sp>
      <p:sp>
        <p:nvSpPr>
          <p:cNvPr id="5" name="Freccia circolare a destra 4"/>
          <p:cNvSpPr/>
          <p:nvPr/>
        </p:nvSpPr>
        <p:spPr>
          <a:xfrm>
            <a:off x="1914211" y="3342985"/>
            <a:ext cx="678264" cy="85913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Tree>
    <p:extLst>
      <p:ext uri="{BB962C8B-B14F-4D97-AF65-F5344CB8AC3E}">
        <p14:creationId xmlns:p14="http://schemas.microsoft.com/office/powerpoint/2010/main" val="31272784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BORN GLOBAL FIRMS: CONCEPTS AND DEFINITION</a:t>
            </a:r>
            <a:endParaRPr lang="it-IT" dirty="0"/>
          </a:p>
        </p:txBody>
      </p:sp>
      <p:sp>
        <p:nvSpPr>
          <p:cNvPr id="3" name="Segnaposto contenuto 2"/>
          <p:cNvSpPr>
            <a:spLocks noGrp="1"/>
          </p:cNvSpPr>
          <p:nvPr>
            <p:ph idx="1"/>
          </p:nvPr>
        </p:nvSpPr>
        <p:spPr>
          <a:xfrm>
            <a:off x="323528" y="2132856"/>
            <a:ext cx="8280920" cy="3456384"/>
          </a:xfrm>
        </p:spPr>
        <p:txBody>
          <a:bodyPr>
            <a:noAutofit/>
          </a:bodyPr>
          <a:lstStyle/>
          <a:p>
            <a:r>
              <a:rPr lang="it-IT" sz="1400" dirty="0" err="1" smtClean="0"/>
              <a:t>Different</a:t>
            </a:r>
            <a:r>
              <a:rPr lang="it-IT" sz="1400" dirty="0" smtClean="0"/>
              <a:t> </a:t>
            </a:r>
            <a:r>
              <a:rPr lang="it-IT" sz="1400" dirty="0" err="1" smtClean="0"/>
              <a:t>concepts</a:t>
            </a:r>
            <a:r>
              <a:rPr lang="it-IT" sz="1400" dirty="0" smtClean="0"/>
              <a:t> </a:t>
            </a:r>
            <a:r>
              <a:rPr lang="it-IT" sz="1400" dirty="0" err="1" smtClean="0"/>
              <a:t>have</a:t>
            </a:r>
            <a:r>
              <a:rPr lang="it-IT" sz="1400" dirty="0" smtClean="0"/>
              <a:t> </a:t>
            </a:r>
            <a:r>
              <a:rPr lang="it-IT" sz="1400" dirty="0" err="1" smtClean="0"/>
              <a:t>been</a:t>
            </a:r>
            <a:r>
              <a:rPr lang="it-IT" sz="1400" dirty="0" smtClean="0"/>
              <a:t> </a:t>
            </a:r>
            <a:r>
              <a:rPr lang="it-IT" sz="1400" dirty="0" err="1" smtClean="0"/>
              <a:t>associated</a:t>
            </a:r>
            <a:r>
              <a:rPr lang="it-IT" sz="1400" dirty="0" smtClean="0"/>
              <a:t> with the </a:t>
            </a:r>
            <a:r>
              <a:rPr lang="it-IT" sz="1400" dirty="0" err="1" smtClean="0"/>
              <a:t>phenomenon</a:t>
            </a:r>
            <a:endParaRPr lang="it-IT" sz="1400" dirty="0" smtClean="0"/>
          </a:p>
          <a:p>
            <a:r>
              <a:rPr lang="it-IT" sz="1400" dirty="0" err="1" smtClean="0"/>
              <a:t>Several</a:t>
            </a:r>
            <a:r>
              <a:rPr lang="it-IT" sz="1400" dirty="0" smtClean="0"/>
              <a:t> </a:t>
            </a:r>
            <a:r>
              <a:rPr lang="it-IT" sz="1400" dirty="0" err="1" smtClean="0"/>
              <a:t>definitions</a:t>
            </a:r>
            <a:r>
              <a:rPr lang="it-IT" sz="1400" dirty="0" smtClean="0"/>
              <a:t> </a:t>
            </a:r>
            <a:r>
              <a:rPr lang="it-IT" sz="1400" dirty="0" err="1" smtClean="0"/>
              <a:t>have</a:t>
            </a:r>
            <a:r>
              <a:rPr lang="it-IT" sz="1400" dirty="0" smtClean="0"/>
              <a:t> </a:t>
            </a:r>
            <a:r>
              <a:rPr lang="it-IT" sz="1400" dirty="0" err="1" smtClean="0"/>
              <a:t>been</a:t>
            </a:r>
            <a:r>
              <a:rPr lang="it-IT" sz="1400" dirty="0" smtClean="0"/>
              <a:t> </a:t>
            </a:r>
            <a:r>
              <a:rPr lang="it-IT" sz="1400" dirty="0" err="1" smtClean="0"/>
              <a:t>provided</a:t>
            </a:r>
            <a:r>
              <a:rPr lang="it-IT" sz="1400" dirty="0" smtClean="0"/>
              <a:t> by management </a:t>
            </a:r>
            <a:r>
              <a:rPr lang="it-IT" sz="1400" dirty="0" err="1" smtClean="0"/>
              <a:t>literature</a:t>
            </a:r>
            <a:endParaRPr lang="it-IT" sz="1400" dirty="0" smtClean="0"/>
          </a:p>
          <a:p>
            <a:r>
              <a:rPr lang="en-US" sz="1400" dirty="0" smtClean="0"/>
              <a:t>Rennie </a:t>
            </a:r>
            <a:r>
              <a:rPr lang="en-US" sz="1400" dirty="0"/>
              <a:t>(1993) </a:t>
            </a:r>
            <a:r>
              <a:rPr lang="en-US" sz="1400" dirty="0" smtClean="0"/>
              <a:t>identified the follow characteristics:</a:t>
            </a:r>
          </a:p>
          <a:p>
            <a:pPr lvl="1">
              <a:buFont typeface="Wingdings" panose="05000000000000000000" pitchFamily="2" charset="2"/>
              <a:buChar char="ü"/>
            </a:pPr>
            <a:r>
              <a:rPr lang="en-US" sz="1200" dirty="0"/>
              <a:t>They exported at least 25% of their production and started exporting no later than two years after their inception </a:t>
            </a:r>
          </a:p>
          <a:p>
            <a:pPr lvl="1">
              <a:buFont typeface="Wingdings" panose="05000000000000000000" pitchFamily="2" charset="2"/>
              <a:buChar char="ü"/>
            </a:pPr>
            <a:r>
              <a:rPr lang="en-US" sz="1200" dirty="0"/>
              <a:t>The management looked on the world as one market </a:t>
            </a:r>
          </a:p>
          <a:p>
            <a:pPr lvl="1">
              <a:buFont typeface="Wingdings" panose="05000000000000000000" pitchFamily="2" charset="2"/>
              <a:buChar char="ü"/>
            </a:pPr>
            <a:r>
              <a:rPr lang="en-US" sz="1200" dirty="0"/>
              <a:t>Companies were relatively small with a turnover under $100 million </a:t>
            </a:r>
          </a:p>
          <a:p>
            <a:pPr lvl="1">
              <a:buFont typeface="Wingdings" panose="05000000000000000000" pitchFamily="2" charset="2"/>
              <a:buChar char="ü"/>
            </a:pPr>
            <a:r>
              <a:rPr lang="en-US" sz="1200" dirty="0"/>
              <a:t>The main part of Born Global companies was created by active entrepreneurs and was mainly based on a technical breakthrough </a:t>
            </a:r>
          </a:p>
          <a:p>
            <a:pPr lvl="1">
              <a:buFont typeface="Wingdings" panose="05000000000000000000" pitchFamily="2" charset="2"/>
              <a:buChar char="ü"/>
            </a:pPr>
            <a:r>
              <a:rPr lang="en-US" sz="1200" dirty="0"/>
              <a:t>They applied leading-edge technology either in manufacturing or in the way that they were doing business </a:t>
            </a:r>
          </a:p>
          <a:p>
            <a:pPr lvl="1">
              <a:buFont typeface="Wingdings" panose="05000000000000000000" pitchFamily="2" charset="2"/>
              <a:buChar char="ü"/>
            </a:pPr>
            <a:r>
              <a:rPr lang="en-US" sz="1200" dirty="0"/>
              <a:t>The products that Born Global companies offered were mainly addressed to other companies </a:t>
            </a:r>
            <a:endParaRPr lang="en-US" sz="1200" dirty="0" smtClean="0"/>
          </a:p>
          <a:p>
            <a:r>
              <a:rPr lang="en-US" sz="1400" dirty="0" smtClean="0"/>
              <a:t>According to </a:t>
            </a:r>
            <a:r>
              <a:rPr lang="en-US" sz="1400" dirty="0" err="1" smtClean="0"/>
              <a:t>Ingerman</a:t>
            </a:r>
            <a:r>
              <a:rPr lang="en-US" sz="1400" dirty="0" smtClean="0"/>
              <a:t> (2006) is a “A </a:t>
            </a:r>
            <a:r>
              <a:rPr lang="en-US" sz="1400" dirty="0"/>
              <a:t>company that has achieved a foreign sales volume of at least 25% within three years of its inception and that seeks to derive significant competitive advantage from the use of resources and the sales of outputs in multiple </a:t>
            </a:r>
            <a:r>
              <a:rPr lang="en-US" sz="1400" dirty="0" smtClean="0"/>
              <a:t>countries”</a:t>
            </a:r>
          </a:p>
          <a:p>
            <a:pPr lvl="1">
              <a:buFont typeface="Wingdings" panose="05000000000000000000" pitchFamily="2" charset="2"/>
              <a:buChar char="ü"/>
            </a:pPr>
            <a:endParaRPr lang="en-US" sz="1200" dirty="0"/>
          </a:p>
        </p:txBody>
      </p:sp>
    </p:spTree>
    <p:extLst>
      <p:ext uri="{BB962C8B-B14F-4D97-AF65-F5344CB8AC3E}">
        <p14:creationId xmlns:p14="http://schemas.microsoft.com/office/powerpoint/2010/main" val="36645680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MAIN FEAUTURES OF BORN GLOBAL FIRMS</a:t>
            </a:r>
            <a:endParaRPr lang="it-IT" dirty="0"/>
          </a:p>
        </p:txBody>
      </p:sp>
      <p:sp>
        <p:nvSpPr>
          <p:cNvPr id="3" name="Segnaposto contenuto 2"/>
          <p:cNvSpPr>
            <a:spLocks noGrp="1"/>
          </p:cNvSpPr>
          <p:nvPr>
            <p:ph idx="1"/>
          </p:nvPr>
        </p:nvSpPr>
        <p:spPr/>
        <p:txBody>
          <a:bodyPr>
            <a:normAutofit fontScale="92500" lnSpcReduction="10000"/>
          </a:bodyPr>
          <a:lstStyle/>
          <a:p>
            <a:pPr marL="257175" indent="-257175">
              <a:buFont typeface="+mj-lt"/>
              <a:buAutoNum type="arabicPeriod"/>
            </a:pPr>
            <a:r>
              <a:rPr lang="en-US" dirty="0"/>
              <a:t>High activity in international markets from or near the founding </a:t>
            </a:r>
            <a:endParaRPr lang="en-US" dirty="0" smtClean="0"/>
          </a:p>
          <a:p>
            <a:pPr marL="257175" indent="-257175">
              <a:buFont typeface="+mj-lt"/>
              <a:buAutoNum type="arabicPeriod"/>
            </a:pPr>
            <a:r>
              <a:rPr lang="en-US" dirty="0"/>
              <a:t>Limited financial and tangible resources </a:t>
            </a:r>
            <a:endParaRPr lang="en-US" dirty="0" smtClean="0"/>
          </a:p>
          <a:p>
            <a:pPr marL="257175" indent="-257175">
              <a:buFont typeface="+mj-lt"/>
              <a:buAutoNum type="arabicPeriod"/>
            </a:pPr>
            <a:r>
              <a:rPr lang="en-US" dirty="0" smtClean="0"/>
              <a:t>Present </a:t>
            </a:r>
            <a:r>
              <a:rPr lang="en-US" dirty="0"/>
              <a:t>across most </a:t>
            </a:r>
            <a:r>
              <a:rPr lang="en-US" dirty="0" smtClean="0"/>
              <a:t>industries</a:t>
            </a:r>
          </a:p>
          <a:p>
            <a:pPr marL="257175" indent="-257175">
              <a:buFont typeface="+mj-lt"/>
              <a:buAutoNum type="arabicPeriod"/>
            </a:pPr>
            <a:r>
              <a:rPr lang="en-US" dirty="0"/>
              <a:t>Managers have a strong international outlook and international entrepreneurial orientation</a:t>
            </a:r>
            <a:r>
              <a:rPr lang="en-US" dirty="0" smtClean="0"/>
              <a:t>.</a:t>
            </a:r>
          </a:p>
          <a:p>
            <a:pPr marL="257175" indent="-257175">
              <a:buFont typeface="+mj-lt"/>
              <a:buAutoNum type="arabicPeriod"/>
            </a:pPr>
            <a:r>
              <a:rPr lang="en-US" dirty="0"/>
              <a:t>Emphasis on differentiation strategy </a:t>
            </a:r>
            <a:endParaRPr lang="en-US" dirty="0" smtClean="0"/>
          </a:p>
          <a:p>
            <a:pPr marL="257175" indent="-257175">
              <a:buFont typeface="+mj-lt"/>
              <a:buAutoNum type="arabicPeriod"/>
            </a:pPr>
            <a:r>
              <a:rPr lang="en-US" dirty="0"/>
              <a:t>Emphasis on superior product quality </a:t>
            </a:r>
            <a:r>
              <a:rPr lang="en-US" dirty="0" smtClean="0"/>
              <a:t> </a:t>
            </a:r>
          </a:p>
          <a:p>
            <a:pPr marL="257175" indent="-257175">
              <a:buFont typeface="+mj-lt"/>
              <a:buAutoNum type="arabicPeriod"/>
            </a:pPr>
            <a:r>
              <a:rPr lang="en-US" dirty="0"/>
              <a:t>Leveraging advanced information and communications technology (</a:t>
            </a:r>
            <a:r>
              <a:rPr lang="en-US" dirty="0" smtClean="0"/>
              <a:t>ICT)</a:t>
            </a:r>
          </a:p>
          <a:p>
            <a:pPr marL="257175" indent="-257175">
              <a:buFont typeface="+mj-lt"/>
              <a:buAutoNum type="arabicPeriod"/>
            </a:pPr>
            <a:r>
              <a:rPr lang="en-US" dirty="0"/>
              <a:t>Using external, independent intermediaries for distribution in foreign markets. </a:t>
            </a:r>
            <a:endParaRPr lang="it-IT" dirty="0"/>
          </a:p>
        </p:txBody>
      </p:sp>
    </p:spTree>
    <p:extLst>
      <p:ext uri="{BB962C8B-B14F-4D97-AF65-F5344CB8AC3E}">
        <p14:creationId xmlns:p14="http://schemas.microsoft.com/office/powerpoint/2010/main" val="26687572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FRAMEWORK OF BORN GLOBAL</a:t>
            </a:r>
            <a:endParaRPr lang="it-IT" dirty="0"/>
          </a:p>
        </p:txBody>
      </p:sp>
      <p:sp>
        <p:nvSpPr>
          <p:cNvPr id="5" name="CasellaDiTesto 4"/>
          <p:cNvSpPr txBox="1"/>
          <p:nvPr/>
        </p:nvSpPr>
        <p:spPr>
          <a:xfrm>
            <a:off x="4962492" y="6381328"/>
            <a:ext cx="4211960" cy="369332"/>
          </a:xfrm>
          <a:prstGeom prst="rect">
            <a:avLst/>
          </a:prstGeom>
          <a:noFill/>
        </p:spPr>
        <p:txBody>
          <a:bodyPr wrap="square" rtlCol="0">
            <a:spAutoFit/>
          </a:bodyPr>
          <a:lstStyle/>
          <a:p>
            <a:r>
              <a:rPr lang="it-IT" dirty="0"/>
              <a:t>Source: </a:t>
            </a:r>
            <a:r>
              <a:rPr lang="it-IT" dirty="0" err="1"/>
              <a:t>Andersson</a:t>
            </a:r>
            <a:r>
              <a:rPr lang="it-IT" dirty="0"/>
              <a:t> and </a:t>
            </a:r>
            <a:r>
              <a:rPr lang="it-IT" dirty="0" err="1" smtClean="0"/>
              <a:t>Wictor</a:t>
            </a:r>
            <a:r>
              <a:rPr lang="it-IT" dirty="0" smtClean="0"/>
              <a:t>, </a:t>
            </a:r>
            <a:r>
              <a:rPr lang="it-IT" dirty="0"/>
              <a:t>(2003) </a:t>
            </a:r>
          </a:p>
        </p:txBody>
      </p:sp>
      <p:graphicFrame>
        <p:nvGraphicFramePr>
          <p:cNvPr id="3" name="Diagramma 2"/>
          <p:cNvGraphicFramePr/>
          <p:nvPr>
            <p:extLst>
              <p:ext uri="{D42A27DB-BD31-4B8C-83A1-F6EECF244321}">
                <p14:modId xmlns:p14="http://schemas.microsoft.com/office/powerpoint/2010/main" val="4043409020"/>
              </p:ext>
            </p:extLst>
          </p:nvPr>
        </p:nvGraphicFramePr>
        <p:xfrm>
          <a:off x="-180527" y="1772816"/>
          <a:ext cx="8424936" cy="48245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6411751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BORN GLOBAL: SECTOR OF ACTIVITY</a:t>
            </a:r>
            <a:endParaRPr lang="it-IT" dirty="0"/>
          </a:p>
        </p:txBody>
      </p:sp>
      <p:pic>
        <p:nvPicPr>
          <p:cNvPr id="4" name="Segnaposto contenuto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71006" y="2046882"/>
            <a:ext cx="7778825" cy="4200069"/>
          </a:xfrm>
        </p:spPr>
      </p:pic>
      <p:sp>
        <p:nvSpPr>
          <p:cNvPr id="5" name="CasellaDiTesto 4"/>
          <p:cNvSpPr txBox="1"/>
          <p:nvPr/>
        </p:nvSpPr>
        <p:spPr>
          <a:xfrm>
            <a:off x="6084168" y="6211669"/>
            <a:ext cx="1936820" cy="646331"/>
          </a:xfrm>
          <a:prstGeom prst="rect">
            <a:avLst/>
          </a:prstGeom>
          <a:noFill/>
        </p:spPr>
        <p:txBody>
          <a:bodyPr wrap="square" rtlCol="0">
            <a:spAutoFit/>
          </a:bodyPr>
          <a:lstStyle/>
          <a:p>
            <a:r>
              <a:rPr lang="it-IT" dirty="0" smtClean="0"/>
              <a:t>Source: </a:t>
            </a:r>
            <a:r>
              <a:rPr lang="it-IT" dirty="0" err="1" smtClean="0"/>
              <a:t>Eurofond</a:t>
            </a:r>
            <a:endParaRPr lang="it-IT" dirty="0"/>
          </a:p>
        </p:txBody>
      </p:sp>
    </p:spTree>
    <p:extLst>
      <p:ext uri="{BB962C8B-B14F-4D97-AF65-F5344CB8AC3E}">
        <p14:creationId xmlns:p14="http://schemas.microsoft.com/office/powerpoint/2010/main" val="125862658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The </a:t>
            </a:r>
            <a:r>
              <a:rPr lang="it-IT" dirty="0" err="1" smtClean="0"/>
              <a:t>role</a:t>
            </a:r>
            <a:r>
              <a:rPr lang="it-IT" dirty="0" smtClean="0"/>
              <a:t> of </a:t>
            </a:r>
            <a:r>
              <a:rPr lang="it-IT" dirty="0" err="1" smtClean="0"/>
              <a:t>Ecosystems</a:t>
            </a:r>
            <a:r>
              <a:rPr lang="it-IT" dirty="0" smtClean="0"/>
              <a:t> in </a:t>
            </a:r>
            <a:r>
              <a:rPr lang="it-IT" dirty="0" err="1" smtClean="0"/>
              <a:t>technology</a:t>
            </a:r>
            <a:r>
              <a:rPr lang="it-IT" dirty="0" smtClean="0"/>
              <a:t> </a:t>
            </a:r>
            <a:r>
              <a:rPr lang="it-IT" dirty="0" err="1" smtClean="0"/>
              <a:t>sector</a:t>
            </a:r>
            <a:endParaRPr lang="it-IT" dirty="0"/>
          </a:p>
        </p:txBody>
      </p:sp>
      <p:sp>
        <p:nvSpPr>
          <p:cNvPr id="3" name="Segnaposto contenuto 2"/>
          <p:cNvSpPr>
            <a:spLocks noGrp="1"/>
          </p:cNvSpPr>
          <p:nvPr>
            <p:ph idx="1"/>
          </p:nvPr>
        </p:nvSpPr>
        <p:spPr>
          <a:xfrm>
            <a:off x="435895" y="2552913"/>
            <a:ext cx="7376465" cy="3540383"/>
          </a:xfrm>
        </p:spPr>
        <p:txBody>
          <a:bodyPr>
            <a:noAutofit/>
          </a:bodyPr>
          <a:lstStyle/>
          <a:p>
            <a:pPr marL="257175" indent="-257175">
              <a:buFont typeface="+mj-lt"/>
              <a:buAutoNum type="arabicPeriod"/>
            </a:pPr>
            <a:r>
              <a:rPr lang="en-US" sz="2400" dirty="0"/>
              <a:t>The first type of ecosystem is anchored around universities and firms operating in the same industry as the focal firm</a:t>
            </a:r>
          </a:p>
          <a:p>
            <a:pPr marL="257175" indent="-257175">
              <a:buFont typeface="+mj-lt"/>
              <a:buAutoNum type="arabicPeriod"/>
            </a:pPr>
            <a:r>
              <a:rPr lang="en-US" sz="2400" dirty="0"/>
              <a:t>The second type of ecosystem establishes and strengthens relationships between the local operations of firms and their foreign sales subsidiaries</a:t>
            </a:r>
          </a:p>
          <a:p>
            <a:pPr marL="257175" indent="-257175">
              <a:buFont typeface="+mj-lt"/>
              <a:buAutoNum type="arabicPeriod"/>
            </a:pPr>
            <a:r>
              <a:rPr lang="en-US" sz="2400" dirty="0"/>
              <a:t>The third type of ecosystem is anchored around foreign sales subsidiaries and local clients that are important for high-quality service. </a:t>
            </a:r>
          </a:p>
          <a:p>
            <a:pPr marL="257175" indent="-257175">
              <a:buFont typeface="+mj-lt"/>
              <a:buAutoNum type="arabicPeriod"/>
            </a:pPr>
            <a:endParaRPr lang="it-IT" sz="2400" dirty="0"/>
          </a:p>
        </p:txBody>
      </p:sp>
    </p:spTree>
    <p:extLst>
      <p:ext uri="{BB962C8B-B14F-4D97-AF65-F5344CB8AC3E}">
        <p14:creationId xmlns:p14="http://schemas.microsoft.com/office/powerpoint/2010/main" val="31461094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251520" y="208857"/>
            <a:ext cx="7418785" cy="1320800"/>
          </a:xfrm>
          <a:noFill/>
        </p:spPr>
        <p:txBody>
          <a:bodyPr vert="horz" lIns="68580" tIns="34290" rIns="68580" bIns="34290" rtlCol="0" anchor="b">
            <a:normAutofit/>
          </a:bodyPr>
          <a:lstStyle/>
          <a:p>
            <a:r>
              <a:rPr lang="it-IT" altLang="it-IT" b="1" dirty="0" err="1" smtClean="0">
                <a:ea typeface="ＭＳ Ｐゴシック" panose="020B0600070205080204" pitchFamily="34" charset="-128"/>
              </a:rPr>
              <a:t>Internationalization</a:t>
            </a:r>
            <a:r>
              <a:rPr lang="it-IT" altLang="it-IT" b="1" dirty="0" smtClean="0">
                <a:ea typeface="ＭＳ Ｐゴシック" panose="020B0600070205080204" pitchFamily="34" charset="-128"/>
              </a:rPr>
              <a:t> </a:t>
            </a:r>
            <a:r>
              <a:rPr lang="it-IT" altLang="it-IT" b="1" dirty="0" err="1" smtClean="0">
                <a:ea typeface="ＭＳ Ｐゴシック" panose="020B0600070205080204" pitchFamily="34" charset="-128"/>
              </a:rPr>
              <a:t>as</a:t>
            </a:r>
            <a:r>
              <a:rPr lang="it-IT" altLang="it-IT" b="1" dirty="0" smtClean="0">
                <a:ea typeface="ＭＳ Ｐゴシック" panose="020B0600070205080204" pitchFamily="34" charset="-128"/>
              </a:rPr>
              <a:t> a </a:t>
            </a:r>
            <a:r>
              <a:rPr lang="it-IT" altLang="it-IT" b="1" dirty="0" err="1" smtClean="0">
                <a:ea typeface="ＭＳ Ｐゴシック" panose="020B0600070205080204" pitchFamily="34" charset="-128"/>
              </a:rPr>
              <a:t>growth</a:t>
            </a:r>
            <a:r>
              <a:rPr lang="it-IT" altLang="it-IT" b="1" dirty="0" smtClean="0">
                <a:ea typeface="ＭＳ Ｐゴシック" panose="020B0600070205080204" pitchFamily="34" charset="-128"/>
              </a:rPr>
              <a:t> </a:t>
            </a:r>
            <a:r>
              <a:rPr lang="it-IT" altLang="it-IT" b="1" dirty="0" err="1" smtClean="0">
                <a:ea typeface="ＭＳ Ｐゴシック" panose="020B0600070205080204" pitchFamily="34" charset="-128"/>
              </a:rPr>
              <a:t>strategy</a:t>
            </a:r>
            <a:r>
              <a:rPr lang="it-IT" altLang="it-IT" b="1" dirty="0" smtClean="0">
                <a:ea typeface="ＭＳ Ｐゴシック" panose="020B0600070205080204" pitchFamily="34" charset="-128"/>
              </a:rPr>
              <a:t> </a:t>
            </a:r>
            <a:endParaRPr lang="it-IT" altLang="it-IT" b="1" dirty="0">
              <a:ea typeface="ＭＳ Ｐゴシック" panose="020B0600070205080204" pitchFamily="34" charset="-128"/>
            </a:endParaRPr>
          </a:p>
        </p:txBody>
      </p:sp>
      <p:sp>
        <p:nvSpPr>
          <p:cNvPr id="24580" name="Segnaposto numero diapositiva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00">
                <a:solidFill>
                  <a:schemeClr val="tx1"/>
                </a:solidFill>
                <a:latin typeface="Calibri" panose="020F0502020204030204" pitchFamily="34" charset="0"/>
                <a:ea typeface="ＭＳ Ｐゴシック" panose="020B0600070205080204" pitchFamily="34" charset="-128"/>
              </a:defRPr>
            </a:lvl1pPr>
            <a:lvl2pPr marL="28448794" indent="-28105894">
              <a:defRPr sz="900">
                <a:solidFill>
                  <a:schemeClr val="tx1"/>
                </a:solidFill>
                <a:latin typeface="Calibri" panose="020F0502020204030204" pitchFamily="34" charset="0"/>
                <a:ea typeface="ＭＳ Ｐゴシック" panose="020B0600070205080204" pitchFamily="34" charset="-128"/>
              </a:defRPr>
            </a:lvl2pPr>
            <a:lvl3pPr>
              <a:defRPr sz="900">
                <a:solidFill>
                  <a:schemeClr val="tx1"/>
                </a:solidFill>
                <a:latin typeface="Calibri" panose="020F0502020204030204" pitchFamily="34" charset="0"/>
                <a:ea typeface="ＭＳ Ｐゴシック" panose="020B0600070205080204" pitchFamily="34" charset="-128"/>
              </a:defRPr>
            </a:lvl3pPr>
            <a:lvl4pPr>
              <a:defRPr sz="900">
                <a:solidFill>
                  <a:schemeClr val="tx1"/>
                </a:solidFill>
                <a:latin typeface="Calibri" panose="020F0502020204030204" pitchFamily="34" charset="0"/>
                <a:ea typeface="ＭＳ Ｐゴシック" panose="020B0600070205080204" pitchFamily="34" charset="-128"/>
              </a:defRPr>
            </a:lvl4pPr>
            <a:lvl5pPr>
              <a:defRPr sz="900">
                <a:solidFill>
                  <a:schemeClr val="tx1"/>
                </a:solidFill>
                <a:latin typeface="Calibri" panose="020F0502020204030204" pitchFamily="34" charset="0"/>
                <a:ea typeface="ＭＳ Ｐゴシック" panose="020B0600070205080204" pitchFamily="34" charset="-128"/>
              </a:defRPr>
            </a:lvl5pPr>
            <a:lvl6pPr marL="342900" eaLnBrk="0" fontAlgn="base" hangingPunct="0">
              <a:spcBef>
                <a:spcPct val="0"/>
              </a:spcBef>
              <a:spcAft>
                <a:spcPct val="0"/>
              </a:spcAft>
              <a:defRPr sz="900">
                <a:solidFill>
                  <a:schemeClr val="tx1"/>
                </a:solidFill>
                <a:latin typeface="Calibri" panose="020F0502020204030204" pitchFamily="34" charset="0"/>
                <a:ea typeface="ＭＳ Ｐゴシック" panose="020B0600070205080204" pitchFamily="34" charset="-128"/>
              </a:defRPr>
            </a:lvl6pPr>
            <a:lvl7pPr marL="685800" eaLnBrk="0" fontAlgn="base" hangingPunct="0">
              <a:spcBef>
                <a:spcPct val="0"/>
              </a:spcBef>
              <a:spcAft>
                <a:spcPct val="0"/>
              </a:spcAft>
              <a:defRPr sz="900">
                <a:solidFill>
                  <a:schemeClr val="tx1"/>
                </a:solidFill>
                <a:latin typeface="Calibri" panose="020F0502020204030204" pitchFamily="34" charset="0"/>
                <a:ea typeface="ＭＳ Ｐゴシック" panose="020B0600070205080204" pitchFamily="34" charset="-128"/>
              </a:defRPr>
            </a:lvl7pPr>
            <a:lvl8pPr marL="1028700" eaLnBrk="0" fontAlgn="base" hangingPunct="0">
              <a:spcBef>
                <a:spcPct val="0"/>
              </a:spcBef>
              <a:spcAft>
                <a:spcPct val="0"/>
              </a:spcAft>
              <a:defRPr sz="900">
                <a:solidFill>
                  <a:schemeClr val="tx1"/>
                </a:solidFill>
                <a:latin typeface="Calibri" panose="020F0502020204030204" pitchFamily="34" charset="0"/>
                <a:ea typeface="ＭＳ Ｐゴシック" panose="020B0600070205080204" pitchFamily="34" charset="-128"/>
              </a:defRPr>
            </a:lvl8pPr>
            <a:lvl9pPr marL="1371600" eaLnBrk="0" fontAlgn="base" hangingPunct="0">
              <a:spcBef>
                <a:spcPct val="0"/>
              </a:spcBef>
              <a:spcAft>
                <a:spcPct val="0"/>
              </a:spcAft>
              <a:defRPr sz="900">
                <a:solidFill>
                  <a:schemeClr val="tx1"/>
                </a:solidFill>
                <a:latin typeface="Calibri" panose="020F0502020204030204" pitchFamily="34" charset="0"/>
                <a:ea typeface="ＭＳ Ｐゴシック" panose="020B0600070205080204" pitchFamily="34" charset="-128"/>
              </a:defRPr>
            </a:lvl9pPr>
          </a:lstStyle>
          <a:p>
            <a:fld id="{247FEE70-836E-45B9-A5F4-D23BDA8E1B92}" type="slidenum">
              <a:rPr lang="en-US" altLang="it-IT">
                <a:solidFill>
                  <a:srgbClr val="898989"/>
                </a:solidFill>
                <a:latin typeface="Times New Roman" panose="02020603050405020304" pitchFamily="18" charset="0"/>
              </a:rPr>
              <a:pPr/>
              <a:t>3</a:t>
            </a:fld>
            <a:endParaRPr lang="en-US" altLang="it-IT">
              <a:solidFill>
                <a:srgbClr val="898989"/>
              </a:solidFill>
              <a:latin typeface="Times New Roman" panose="02020603050405020304" pitchFamily="18" charset="0"/>
            </a:endParaRPr>
          </a:p>
        </p:txBody>
      </p:sp>
      <p:sp>
        <p:nvSpPr>
          <p:cNvPr id="11" name="Rectangle 3"/>
          <p:cNvSpPr>
            <a:spLocks noGrp="1" noChangeArrowheads="1"/>
          </p:cNvSpPr>
          <p:nvPr>
            <p:ph idx="1"/>
          </p:nvPr>
        </p:nvSpPr>
        <p:spPr>
          <a:xfrm>
            <a:off x="581193" y="2180496"/>
            <a:ext cx="7663216" cy="4225992"/>
          </a:xfrm>
        </p:spPr>
        <p:txBody>
          <a:bodyPr>
            <a:normAutofit/>
          </a:bodyPr>
          <a:lstStyle/>
          <a:p>
            <a:pPr marL="0" indent="0" algn="l" eaLnBrk="1" hangingPunct="1">
              <a:buNone/>
            </a:pPr>
            <a:r>
              <a:rPr lang="it-IT" altLang="it-IT" sz="2000" dirty="0" smtClean="0">
                <a:solidFill>
                  <a:schemeClr val="tx1"/>
                </a:solidFill>
                <a:ea typeface="ＭＳ Ｐゴシック" panose="020B0600070205080204" pitchFamily="34" charset="-128"/>
              </a:rPr>
              <a:t>                                                         </a:t>
            </a:r>
            <a:r>
              <a:rPr lang="it-IT" altLang="it-IT" sz="2000" dirty="0" smtClean="0">
                <a:solidFill>
                  <a:schemeClr val="tx1"/>
                </a:solidFill>
                <a:ea typeface="ＭＳ Ｐゴシック" panose="020B0600070205080204" pitchFamily="34" charset="-128"/>
              </a:rPr>
              <a:t>Way</a:t>
            </a:r>
            <a:r>
              <a:rPr lang="it-IT" altLang="it-IT" sz="2000" dirty="0" smtClean="0">
                <a:solidFill>
                  <a:schemeClr val="tx1"/>
                </a:solidFill>
                <a:ea typeface="ＭＳ Ｐゴシック" panose="020B0600070205080204" pitchFamily="34" charset="-128"/>
              </a:rPr>
              <a:t> (</a:t>
            </a:r>
            <a:r>
              <a:rPr lang="it-IT" altLang="it-IT" sz="2000" b="1" dirty="0" err="1" smtClean="0">
                <a:solidFill>
                  <a:schemeClr val="tx1"/>
                </a:solidFill>
                <a:ea typeface="ＭＳ Ｐゴシック" panose="020B0600070205080204" pitchFamily="34" charset="-128"/>
              </a:rPr>
              <a:t>What</a:t>
            </a:r>
            <a:r>
              <a:rPr lang="it-IT" altLang="it-IT" sz="2000" dirty="0" smtClean="0">
                <a:solidFill>
                  <a:schemeClr val="tx1"/>
                </a:solidFill>
                <a:ea typeface="ＭＳ Ｐゴシック" panose="020B0600070205080204" pitchFamily="34" charset="-128"/>
              </a:rPr>
              <a:t>?)</a:t>
            </a:r>
            <a:endParaRPr lang="it-IT" altLang="it-IT" sz="2000" dirty="0" smtClean="0">
              <a:solidFill>
                <a:schemeClr val="tx1"/>
              </a:solidFill>
              <a:ea typeface="ＭＳ Ｐゴシック" panose="020B0600070205080204" pitchFamily="34" charset="-128"/>
            </a:endParaRPr>
          </a:p>
          <a:p>
            <a:pPr marL="0" indent="0" algn="l" eaLnBrk="1" hangingPunct="1">
              <a:buNone/>
            </a:pPr>
            <a:r>
              <a:rPr lang="it-IT" altLang="it-IT" sz="2000" dirty="0" smtClean="0">
                <a:solidFill>
                  <a:schemeClr val="tx1"/>
                </a:solidFill>
                <a:ea typeface="ＭＳ Ｐゴシック" panose="020B0600070205080204" pitchFamily="34" charset="-128"/>
              </a:rPr>
              <a:t> </a:t>
            </a:r>
            <a:r>
              <a:rPr lang="it-IT" altLang="it-IT" sz="2000" dirty="0" err="1" smtClean="0">
                <a:solidFill>
                  <a:schemeClr val="tx1"/>
                </a:solidFill>
                <a:ea typeface="ＭＳ Ｐゴシック" panose="020B0600070205080204" pitchFamily="34" charset="-128"/>
              </a:rPr>
              <a:t>Growth</a:t>
            </a:r>
            <a:r>
              <a:rPr lang="it-IT" altLang="it-IT" sz="2000" dirty="0" smtClean="0">
                <a:solidFill>
                  <a:schemeClr val="tx1"/>
                </a:solidFill>
                <a:ea typeface="ＭＳ Ｐゴシック" panose="020B0600070205080204" pitchFamily="34" charset="-128"/>
              </a:rPr>
              <a:t> </a:t>
            </a:r>
            <a:r>
              <a:rPr lang="it-IT" altLang="it-IT" sz="2000" dirty="0" err="1" smtClean="0">
                <a:solidFill>
                  <a:schemeClr val="tx1"/>
                </a:solidFill>
                <a:ea typeface="ＭＳ Ｐゴシック" panose="020B0600070205080204" pitchFamily="34" charset="-128"/>
              </a:rPr>
              <a:t>vectore</a:t>
            </a:r>
            <a:r>
              <a:rPr lang="it-IT" altLang="it-IT" sz="2000" dirty="0" smtClean="0">
                <a:solidFill>
                  <a:schemeClr val="tx1"/>
                </a:solidFill>
                <a:ea typeface="ＭＳ Ｐゴシック" panose="020B0600070205080204" pitchFamily="34" charset="-128"/>
              </a:rPr>
              <a:t>	</a:t>
            </a:r>
            <a:r>
              <a:rPr lang="it-IT" altLang="it-IT" sz="2000" dirty="0" smtClean="0">
                <a:solidFill>
                  <a:schemeClr val="tx1"/>
                </a:solidFill>
                <a:ea typeface="ＭＳ Ｐゴシック" panose="020B0600070205080204" pitchFamily="34" charset="-128"/>
              </a:rPr>
              <a:t>				     </a:t>
            </a:r>
            <a:r>
              <a:rPr lang="it-IT" altLang="it-IT" sz="2000" dirty="0" err="1" smtClean="0">
                <a:solidFill>
                  <a:schemeClr val="tx1"/>
                </a:solidFill>
                <a:ea typeface="ＭＳ Ｐゴシック" panose="020B0600070205080204" pitchFamily="34" charset="-128"/>
              </a:rPr>
              <a:t>Direction</a:t>
            </a:r>
            <a:r>
              <a:rPr lang="it-IT" altLang="it-IT" sz="2000" dirty="0" smtClean="0">
                <a:solidFill>
                  <a:schemeClr val="tx1"/>
                </a:solidFill>
                <a:ea typeface="ＭＳ Ｐゴシック" panose="020B0600070205080204" pitchFamily="34" charset="-128"/>
              </a:rPr>
              <a:t>   (+/-)</a:t>
            </a:r>
            <a:endParaRPr lang="it-IT" altLang="it-IT" sz="2000" dirty="0" smtClean="0">
              <a:solidFill>
                <a:schemeClr val="tx1"/>
              </a:solidFill>
              <a:ea typeface="ＭＳ Ｐゴシック" panose="020B0600070205080204" pitchFamily="34" charset="-128"/>
            </a:endParaRPr>
          </a:p>
          <a:p>
            <a:pPr marL="0" indent="0" algn="l" eaLnBrk="1" hangingPunct="1">
              <a:buNone/>
            </a:pPr>
            <a:r>
              <a:rPr lang="it-IT" altLang="it-IT" sz="2000" dirty="0" smtClean="0">
                <a:solidFill>
                  <a:schemeClr val="tx1"/>
                </a:solidFill>
                <a:ea typeface="ＭＳ Ｐゴシック" panose="020B0600070205080204" pitchFamily="34" charset="-128"/>
              </a:rPr>
              <a:t>                                   			     </a:t>
            </a:r>
            <a:r>
              <a:rPr lang="it-IT" altLang="it-IT" sz="2000" dirty="0" err="1" smtClean="0">
                <a:solidFill>
                  <a:schemeClr val="tx1"/>
                </a:solidFill>
                <a:ea typeface="ＭＳ Ｐゴシック" panose="020B0600070205080204" pitchFamily="34" charset="-128"/>
              </a:rPr>
              <a:t>Intensity</a:t>
            </a:r>
            <a:r>
              <a:rPr lang="it-IT" altLang="it-IT" sz="2000" dirty="0" smtClean="0">
                <a:solidFill>
                  <a:schemeClr val="tx1"/>
                </a:solidFill>
                <a:ea typeface="ＭＳ Ｐゴシック" panose="020B0600070205080204" pitchFamily="34" charset="-128"/>
              </a:rPr>
              <a:t> (</a:t>
            </a:r>
            <a:r>
              <a:rPr lang="it-IT" altLang="it-IT" sz="2000" dirty="0" err="1" smtClean="0">
                <a:solidFill>
                  <a:schemeClr val="tx1"/>
                </a:solidFill>
                <a:ea typeface="ＭＳ Ｐゴシック" panose="020B0600070205080204" pitchFamily="34" charset="-128"/>
              </a:rPr>
              <a:t>level</a:t>
            </a:r>
            <a:r>
              <a:rPr lang="it-IT" altLang="it-IT" sz="2000" dirty="0" smtClean="0">
                <a:solidFill>
                  <a:schemeClr val="tx1"/>
                </a:solidFill>
                <a:ea typeface="ＭＳ Ｐゴシック" panose="020B0600070205080204" pitchFamily="34" charset="-128"/>
              </a:rPr>
              <a:t> of target)</a:t>
            </a:r>
            <a:endParaRPr lang="it-IT" altLang="it-IT" sz="2000" dirty="0" smtClean="0">
              <a:solidFill>
                <a:schemeClr val="tx1"/>
              </a:solidFill>
              <a:ea typeface="ＭＳ Ｐゴシック" panose="020B0600070205080204" pitchFamily="34" charset="-128"/>
            </a:endParaRPr>
          </a:p>
          <a:p>
            <a:pPr marL="0" indent="0" algn="l" eaLnBrk="1" hangingPunct="1">
              <a:buNone/>
            </a:pPr>
            <a:endParaRPr lang="it-IT" altLang="it-IT" sz="2000" dirty="0" smtClean="0">
              <a:solidFill>
                <a:schemeClr val="tx1"/>
              </a:solidFill>
              <a:ea typeface="ＭＳ Ｐゴシック" panose="020B0600070205080204" pitchFamily="34" charset="-128"/>
            </a:endParaRPr>
          </a:p>
          <a:p>
            <a:pPr marL="0" indent="0" algn="l" eaLnBrk="1" hangingPunct="1">
              <a:buNone/>
            </a:pPr>
            <a:r>
              <a:rPr lang="it-IT" altLang="it-IT" sz="2000" dirty="0" smtClean="0">
                <a:solidFill>
                  <a:schemeClr val="tx1"/>
                </a:solidFill>
                <a:ea typeface="ＭＳ Ｐゴシック" panose="020B0600070205080204" pitchFamily="34" charset="-128"/>
              </a:rPr>
              <a:t> </a:t>
            </a:r>
            <a:r>
              <a:rPr lang="it-IT" altLang="it-IT" sz="2000" dirty="0" smtClean="0">
                <a:solidFill>
                  <a:schemeClr val="tx1"/>
                </a:solidFill>
                <a:ea typeface="ＭＳ Ｐゴシック" panose="020B0600070205080204" pitchFamily="34" charset="-128"/>
              </a:rPr>
              <a:t>Entry Mode               </a:t>
            </a:r>
            <a:r>
              <a:rPr lang="it-IT" altLang="it-IT" sz="2000" b="1" dirty="0" smtClean="0">
                <a:solidFill>
                  <a:schemeClr val="tx1"/>
                </a:solidFill>
                <a:ea typeface="ＭＳ Ｐゴシック" panose="020B0600070205080204" pitchFamily="34" charset="-128"/>
              </a:rPr>
              <a:t>How</a:t>
            </a:r>
            <a:r>
              <a:rPr lang="it-IT" altLang="it-IT" sz="2000" dirty="0" smtClean="0">
                <a:solidFill>
                  <a:schemeClr val="tx1"/>
                </a:solidFill>
                <a:ea typeface="ＭＳ Ｐゴシック" panose="020B0600070205080204" pitchFamily="34" charset="-128"/>
              </a:rPr>
              <a:t>?   </a:t>
            </a:r>
            <a:r>
              <a:rPr lang="it-IT" altLang="it-IT" sz="2000" dirty="0" smtClean="0">
                <a:solidFill>
                  <a:schemeClr val="tx1"/>
                </a:solidFill>
                <a:ea typeface="ＭＳ Ｐゴシック" panose="020B0600070205080204" pitchFamily="34" charset="-128"/>
              </a:rPr>
              <a:t>		</a:t>
            </a:r>
            <a:r>
              <a:rPr lang="it-IT" altLang="it-IT" sz="2000" dirty="0" smtClean="0">
                <a:solidFill>
                  <a:schemeClr val="tx1"/>
                </a:solidFill>
                <a:ea typeface="ＭＳ Ｐゴシック" panose="020B0600070205080204" pitchFamily="34" charset="-128"/>
              </a:rPr>
              <a:t>Organization </a:t>
            </a:r>
            <a:r>
              <a:rPr lang="it-IT" altLang="it-IT" sz="2000" dirty="0" err="1" smtClean="0">
                <a:solidFill>
                  <a:schemeClr val="tx1"/>
                </a:solidFill>
                <a:ea typeface="ＭＳ Ｐゴシック" panose="020B0600070205080204" pitchFamily="34" charset="-128"/>
              </a:rPr>
              <a:t>types</a:t>
            </a:r>
            <a:endParaRPr lang="it-IT" altLang="it-IT" sz="2000" dirty="0" smtClean="0">
              <a:solidFill>
                <a:schemeClr val="tx1"/>
              </a:solidFill>
              <a:ea typeface="ＭＳ Ｐゴシック" panose="020B0600070205080204" pitchFamily="34" charset="-128"/>
            </a:endParaRPr>
          </a:p>
          <a:p>
            <a:pPr marL="0" indent="0" algn="l" eaLnBrk="1" hangingPunct="1">
              <a:buNone/>
            </a:pPr>
            <a:r>
              <a:rPr lang="it-IT" altLang="it-IT" sz="2000" dirty="0" smtClean="0">
                <a:solidFill>
                  <a:schemeClr val="tx1"/>
                </a:solidFill>
                <a:ea typeface="ＭＳ Ｐゴシック" panose="020B0600070205080204" pitchFamily="34" charset="-128"/>
              </a:rPr>
              <a:t>                                        		</a:t>
            </a:r>
            <a:r>
              <a:rPr lang="it-IT" altLang="it-IT" sz="2000" dirty="0" err="1" smtClean="0">
                <a:solidFill>
                  <a:schemeClr val="tx1"/>
                </a:solidFill>
                <a:ea typeface="ＭＳ Ｐゴシック" panose="020B0600070205080204" pitchFamily="34" charset="-128"/>
              </a:rPr>
              <a:t>Allocation</a:t>
            </a:r>
            <a:r>
              <a:rPr lang="it-IT" altLang="it-IT" sz="2000" dirty="0" smtClean="0">
                <a:solidFill>
                  <a:schemeClr val="tx1"/>
                </a:solidFill>
                <a:ea typeface="ＭＳ Ｐゴシック" panose="020B0600070205080204" pitchFamily="34" charset="-128"/>
              </a:rPr>
              <a:t> of </a:t>
            </a:r>
            <a:r>
              <a:rPr lang="it-IT" altLang="it-IT" sz="2000" dirty="0" err="1" smtClean="0">
                <a:solidFill>
                  <a:schemeClr val="tx1"/>
                </a:solidFill>
                <a:ea typeface="ＭＳ Ｐゴシック" panose="020B0600070205080204" pitchFamily="34" charset="-128"/>
              </a:rPr>
              <a:t>resources</a:t>
            </a:r>
            <a:endParaRPr lang="it-IT" altLang="it-IT" sz="2000" dirty="0" smtClean="0">
              <a:solidFill>
                <a:schemeClr val="tx1"/>
              </a:solidFill>
              <a:ea typeface="ＭＳ Ｐゴシック" panose="020B0600070205080204" pitchFamily="34" charset="-128"/>
            </a:endParaRPr>
          </a:p>
          <a:p>
            <a:pPr marL="0" indent="0" algn="l" eaLnBrk="1" hangingPunct="1">
              <a:buNone/>
            </a:pPr>
            <a:endParaRPr lang="it-IT" altLang="it-IT" sz="2000" dirty="0" smtClean="0">
              <a:solidFill>
                <a:schemeClr val="tx1"/>
              </a:solidFill>
              <a:ea typeface="ＭＳ Ｐゴシック" panose="020B0600070205080204" pitchFamily="34" charset="-128"/>
            </a:endParaRPr>
          </a:p>
          <a:p>
            <a:pPr marL="0" indent="0" algn="l" eaLnBrk="1" hangingPunct="1">
              <a:buNone/>
            </a:pPr>
            <a:r>
              <a:rPr lang="it-IT" altLang="it-IT" sz="2000" dirty="0" err="1" smtClean="0">
                <a:solidFill>
                  <a:schemeClr val="tx1"/>
                </a:solidFill>
                <a:ea typeface="ＭＳ Ｐゴシック" panose="020B0600070205080204" pitchFamily="34" charset="-128"/>
              </a:rPr>
              <a:t>Circular</a:t>
            </a:r>
            <a:r>
              <a:rPr lang="it-IT" altLang="it-IT" sz="2000" dirty="0" smtClean="0">
                <a:solidFill>
                  <a:schemeClr val="tx1"/>
                </a:solidFill>
                <a:ea typeface="ＭＳ Ｐゴシック" panose="020B0600070205080204" pitchFamily="34" charset="-128"/>
              </a:rPr>
              <a:t> </a:t>
            </a:r>
            <a:r>
              <a:rPr lang="it-IT" altLang="it-IT" sz="2000" dirty="0" err="1" smtClean="0">
                <a:solidFill>
                  <a:schemeClr val="tx1"/>
                </a:solidFill>
                <a:ea typeface="ＭＳ Ｐゴシック" panose="020B0600070205080204" pitchFamily="34" charset="-128"/>
              </a:rPr>
              <a:t>process</a:t>
            </a:r>
            <a:r>
              <a:rPr lang="it-IT" altLang="it-IT" sz="2000" dirty="0" smtClean="0">
                <a:solidFill>
                  <a:schemeClr val="tx1"/>
                </a:solidFill>
                <a:ea typeface="ＭＳ Ｐゴシック" panose="020B0600070205080204" pitchFamily="34" charset="-128"/>
              </a:rPr>
              <a:t> </a:t>
            </a:r>
            <a:r>
              <a:rPr lang="it-IT" altLang="it-IT" sz="2000" dirty="0" err="1" smtClean="0">
                <a:solidFill>
                  <a:schemeClr val="tx1"/>
                </a:solidFill>
                <a:ea typeface="ＭＳ Ｐゴシック" panose="020B0600070205080204" pitchFamily="34" charset="-128"/>
              </a:rPr>
              <a:t>strategy</a:t>
            </a:r>
            <a:r>
              <a:rPr lang="it-IT" altLang="it-IT" sz="2000" dirty="0" smtClean="0">
                <a:solidFill>
                  <a:schemeClr val="tx1"/>
                </a:solidFill>
                <a:ea typeface="ＭＳ Ｐゴシック" panose="020B0600070205080204" pitchFamily="34" charset="-128"/>
              </a:rPr>
              <a:t>/entry mode </a:t>
            </a:r>
            <a:r>
              <a:rPr lang="it-IT" altLang="it-IT" sz="2000" dirty="0" smtClean="0">
                <a:solidFill>
                  <a:schemeClr val="tx1"/>
                </a:solidFill>
                <a:ea typeface="ＭＳ Ｐゴシック" panose="020B0600070205080204" pitchFamily="34" charset="-128"/>
              </a:rPr>
              <a:t>                              </a:t>
            </a:r>
            <a:endParaRPr lang="it-IT" altLang="it-IT" sz="2000" dirty="0" smtClean="0">
              <a:solidFill>
                <a:schemeClr val="tx1"/>
              </a:solidFill>
              <a:ea typeface="ＭＳ Ｐゴシック" panose="020B0600070205080204" pitchFamily="34" charset="-128"/>
            </a:endParaRPr>
          </a:p>
        </p:txBody>
      </p:sp>
      <p:sp>
        <p:nvSpPr>
          <p:cNvPr id="12" name="AutoShape 4"/>
          <p:cNvSpPr>
            <a:spLocks/>
          </p:cNvSpPr>
          <p:nvPr/>
        </p:nvSpPr>
        <p:spPr bwMode="auto">
          <a:xfrm>
            <a:off x="3850841" y="2406155"/>
            <a:ext cx="228600" cy="1295400"/>
          </a:xfrm>
          <a:prstGeom prst="leftBrace">
            <a:avLst>
              <a:gd name="adj1" fmla="val 47222"/>
              <a:gd name="adj2" fmla="val 50000"/>
            </a:avLst>
          </a:prstGeom>
          <a:noFill/>
          <a:ln w="28575">
            <a:solidFill>
              <a:schemeClr val="accent6">
                <a:lumMod val="75000"/>
              </a:schemeClr>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1200">
                <a:solidFill>
                  <a:schemeClr val="tx1"/>
                </a:solidFill>
                <a:latin typeface="Calibri" panose="020F0502020204030204" pitchFamily="34" charset="0"/>
                <a:ea typeface="ＭＳ Ｐゴシック" panose="020B0600070205080204" pitchFamily="34" charset="-128"/>
              </a:defRPr>
            </a:lvl1pPr>
            <a:lvl2pPr marL="37931725" indent="-37474525">
              <a:defRPr sz="1200">
                <a:solidFill>
                  <a:schemeClr val="tx1"/>
                </a:solidFill>
                <a:latin typeface="Calibri" panose="020F0502020204030204" pitchFamily="34" charset="0"/>
                <a:ea typeface="ＭＳ Ｐゴシック" panose="020B0600070205080204" pitchFamily="34" charset="-128"/>
              </a:defRPr>
            </a:lvl2pPr>
            <a:lvl3pPr>
              <a:defRPr sz="1200">
                <a:solidFill>
                  <a:schemeClr val="tx1"/>
                </a:solidFill>
                <a:latin typeface="Calibri" panose="020F0502020204030204" pitchFamily="34" charset="0"/>
                <a:ea typeface="ＭＳ Ｐゴシック" panose="020B0600070205080204" pitchFamily="34" charset="-128"/>
              </a:defRPr>
            </a:lvl3pPr>
            <a:lvl4pPr>
              <a:defRPr sz="1200">
                <a:solidFill>
                  <a:schemeClr val="tx1"/>
                </a:solidFill>
                <a:latin typeface="Calibri" panose="020F0502020204030204" pitchFamily="34" charset="0"/>
                <a:ea typeface="ＭＳ Ｐゴシック" panose="020B0600070205080204" pitchFamily="34" charset="-128"/>
              </a:defRPr>
            </a:lvl4pPr>
            <a:lvl5pPr>
              <a:defRPr sz="1200">
                <a:solidFill>
                  <a:schemeClr val="tx1"/>
                </a:solidFill>
                <a:latin typeface="Calibri" panose="020F0502020204030204" pitchFamily="34" charset="0"/>
                <a:ea typeface="ＭＳ Ｐゴシック" panose="020B0600070205080204" pitchFamily="34" charset="-128"/>
              </a:defRPr>
            </a:lvl5pPr>
            <a:lvl6pPr marL="457200" eaLnBrk="0" fontAlgn="base" hangingPunct="0">
              <a:spcBef>
                <a:spcPct val="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914400" eaLnBrk="0" fontAlgn="base" hangingPunct="0">
              <a:spcBef>
                <a:spcPct val="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1371600" eaLnBrk="0" fontAlgn="base" hangingPunct="0">
              <a:spcBef>
                <a:spcPct val="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1828800" eaLnBrk="0" fontAlgn="base" hangingPunct="0">
              <a:spcBef>
                <a:spcPct val="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endParaRPr lang="it-IT" altLang="it-IT">
              <a:solidFill>
                <a:srgbClr val="1F497D"/>
              </a:solidFill>
              <a:latin typeface="Times New Roman" panose="02020603050405020304" pitchFamily="18" charset="0"/>
            </a:endParaRPr>
          </a:p>
        </p:txBody>
      </p:sp>
      <p:sp>
        <p:nvSpPr>
          <p:cNvPr id="13" name="AutoShape 4"/>
          <p:cNvSpPr>
            <a:spLocks/>
          </p:cNvSpPr>
          <p:nvPr/>
        </p:nvSpPr>
        <p:spPr bwMode="auto">
          <a:xfrm>
            <a:off x="3879684" y="3966281"/>
            <a:ext cx="204527" cy="654421"/>
          </a:xfrm>
          <a:prstGeom prst="leftBrace">
            <a:avLst>
              <a:gd name="adj1" fmla="val 47222"/>
              <a:gd name="adj2" fmla="val 50000"/>
            </a:avLst>
          </a:prstGeom>
          <a:noFill/>
          <a:ln w="28575">
            <a:solidFill>
              <a:schemeClr val="accent6">
                <a:lumMod val="75000"/>
              </a:schemeClr>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1200">
                <a:solidFill>
                  <a:schemeClr val="tx1"/>
                </a:solidFill>
                <a:latin typeface="Calibri" panose="020F0502020204030204" pitchFamily="34" charset="0"/>
                <a:ea typeface="ＭＳ Ｐゴシック" panose="020B0600070205080204" pitchFamily="34" charset="-128"/>
              </a:defRPr>
            </a:lvl1pPr>
            <a:lvl2pPr marL="37931725" indent="-37474525">
              <a:defRPr sz="1200">
                <a:solidFill>
                  <a:schemeClr val="tx1"/>
                </a:solidFill>
                <a:latin typeface="Calibri" panose="020F0502020204030204" pitchFamily="34" charset="0"/>
                <a:ea typeface="ＭＳ Ｐゴシック" panose="020B0600070205080204" pitchFamily="34" charset="-128"/>
              </a:defRPr>
            </a:lvl2pPr>
            <a:lvl3pPr>
              <a:defRPr sz="1200">
                <a:solidFill>
                  <a:schemeClr val="tx1"/>
                </a:solidFill>
                <a:latin typeface="Calibri" panose="020F0502020204030204" pitchFamily="34" charset="0"/>
                <a:ea typeface="ＭＳ Ｐゴシック" panose="020B0600070205080204" pitchFamily="34" charset="-128"/>
              </a:defRPr>
            </a:lvl3pPr>
            <a:lvl4pPr>
              <a:defRPr sz="1200">
                <a:solidFill>
                  <a:schemeClr val="tx1"/>
                </a:solidFill>
                <a:latin typeface="Calibri" panose="020F0502020204030204" pitchFamily="34" charset="0"/>
                <a:ea typeface="ＭＳ Ｐゴシック" panose="020B0600070205080204" pitchFamily="34" charset="-128"/>
              </a:defRPr>
            </a:lvl4pPr>
            <a:lvl5pPr>
              <a:defRPr sz="1200">
                <a:solidFill>
                  <a:schemeClr val="tx1"/>
                </a:solidFill>
                <a:latin typeface="Calibri" panose="020F0502020204030204" pitchFamily="34" charset="0"/>
                <a:ea typeface="ＭＳ Ｐゴシック" panose="020B0600070205080204" pitchFamily="34" charset="-128"/>
              </a:defRPr>
            </a:lvl5pPr>
            <a:lvl6pPr marL="457200" eaLnBrk="0" fontAlgn="base" hangingPunct="0">
              <a:spcBef>
                <a:spcPct val="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914400" eaLnBrk="0" fontAlgn="base" hangingPunct="0">
              <a:spcBef>
                <a:spcPct val="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1371600" eaLnBrk="0" fontAlgn="base" hangingPunct="0">
              <a:spcBef>
                <a:spcPct val="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1828800" eaLnBrk="0" fontAlgn="base" hangingPunct="0">
              <a:spcBef>
                <a:spcPct val="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endParaRPr lang="it-IT" altLang="it-IT">
              <a:solidFill>
                <a:srgbClr val="1F497D"/>
              </a:solidFill>
              <a:latin typeface="Times New Roman" panose="02020603050405020304" pitchFamily="18" charset="0"/>
            </a:endParaRPr>
          </a:p>
        </p:txBody>
      </p:sp>
      <p:sp>
        <p:nvSpPr>
          <p:cNvPr id="14" name="Line 5"/>
          <p:cNvSpPr>
            <a:spLocks noChangeShapeType="1"/>
          </p:cNvSpPr>
          <p:nvPr/>
        </p:nvSpPr>
        <p:spPr bwMode="auto">
          <a:xfrm>
            <a:off x="2123728" y="4149080"/>
            <a:ext cx="762000" cy="0"/>
          </a:xfrm>
          <a:prstGeom prst="line">
            <a:avLst/>
          </a:prstGeom>
          <a:ln>
            <a:headEnd/>
            <a:tailEnd type="triangle" w="med" len="med"/>
          </a:ln>
        </p:spPr>
        <p:style>
          <a:lnRef idx="3">
            <a:schemeClr val="accent2"/>
          </a:lnRef>
          <a:fillRef idx="0">
            <a:schemeClr val="accent2"/>
          </a:fillRef>
          <a:effectRef idx="2">
            <a:schemeClr val="accent2"/>
          </a:effectRef>
          <a:fontRef idx="minor">
            <a:schemeClr val="tx1"/>
          </a:fontRef>
        </p:style>
        <p:txBody>
          <a:bodyPr wrap="none" anchor="ctr"/>
          <a:lstStyle/>
          <a:p>
            <a:endParaRPr lang="it-IT"/>
          </a:p>
        </p:txBody>
      </p:sp>
    </p:spTree>
    <p:extLst>
      <p:ext uri="{BB962C8B-B14F-4D97-AF65-F5344CB8AC3E}">
        <p14:creationId xmlns:p14="http://schemas.microsoft.com/office/powerpoint/2010/main" val="57873410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BORN GLOBAL: CASES</a:t>
            </a:r>
            <a:endParaRPr lang="it-IT" dirty="0"/>
          </a:p>
        </p:txBody>
      </p:sp>
      <p:pic>
        <p:nvPicPr>
          <p:cNvPr id="4" name="Immagin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78475" y="1971934"/>
            <a:ext cx="3070538" cy="2047025"/>
          </a:xfrm>
          <a:prstGeom prst="rect">
            <a:avLst/>
          </a:prstGeom>
        </p:spPr>
      </p:pic>
      <p:pic>
        <p:nvPicPr>
          <p:cNvPr id="5" name="Immagin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1792" y="2424574"/>
            <a:ext cx="1743075" cy="1478756"/>
          </a:xfrm>
          <a:prstGeom prst="rect">
            <a:avLst/>
          </a:prstGeom>
        </p:spPr>
      </p:pic>
      <p:pic>
        <p:nvPicPr>
          <p:cNvPr id="3" name="Immagin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302422" y="3486244"/>
            <a:ext cx="2269578" cy="2269578"/>
          </a:xfrm>
          <a:prstGeom prst="rect">
            <a:avLst/>
          </a:prstGeom>
        </p:spPr>
      </p:pic>
      <p:pic>
        <p:nvPicPr>
          <p:cNvPr id="6" name="Immagine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7261" y="4183686"/>
            <a:ext cx="2710845" cy="1523150"/>
          </a:xfrm>
          <a:prstGeom prst="rect">
            <a:avLst/>
          </a:prstGeom>
        </p:spPr>
      </p:pic>
    </p:spTree>
    <p:extLst>
      <p:ext uri="{BB962C8B-B14F-4D97-AF65-F5344CB8AC3E}">
        <p14:creationId xmlns:p14="http://schemas.microsoft.com/office/powerpoint/2010/main" val="49285853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1520" y="247080"/>
            <a:ext cx="8568952" cy="1320800"/>
          </a:xfrm>
        </p:spPr>
        <p:txBody>
          <a:bodyPr/>
          <a:lstStyle/>
          <a:p>
            <a:r>
              <a:rPr lang="it-IT" dirty="0" smtClean="0"/>
              <a:t>PHASES OF GLOBAL START-UP ASSESSMENT</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1136248601"/>
              </p:ext>
            </p:extLst>
          </p:nvPr>
        </p:nvGraphicFramePr>
        <p:xfrm>
          <a:off x="435769" y="1556792"/>
          <a:ext cx="8024663" cy="51125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8719673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MAIN CHALLENGES  TO BORN GLOBAL FIRMS </a:t>
            </a:r>
            <a:endParaRPr lang="it-IT" dirty="0"/>
          </a:p>
        </p:txBody>
      </p:sp>
      <p:sp>
        <p:nvSpPr>
          <p:cNvPr id="3" name="Segnaposto contenuto 2"/>
          <p:cNvSpPr>
            <a:spLocks noGrp="1"/>
          </p:cNvSpPr>
          <p:nvPr>
            <p:ph idx="1"/>
          </p:nvPr>
        </p:nvSpPr>
        <p:spPr>
          <a:xfrm>
            <a:off x="435895" y="2492622"/>
            <a:ext cx="8208200" cy="3157692"/>
          </a:xfrm>
        </p:spPr>
        <p:txBody>
          <a:bodyPr>
            <a:noAutofit/>
          </a:bodyPr>
          <a:lstStyle/>
          <a:p>
            <a:r>
              <a:rPr lang="it-IT" sz="1600" dirty="0"/>
              <a:t>LIABILITY OF FOREIGNESS</a:t>
            </a:r>
          </a:p>
          <a:p>
            <a:pPr marL="585900" lvl="1" indent="-342900">
              <a:spcBef>
                <a:spcPts val="0"/>
              </a:spcBef>
              <a:spcAft>
                <a:spcPts val="0"/>
              </a:spcAft>
              <a:buFont typeface="+mj-lt"/>
              <a:buAutoNum type="arabicPeriod"/>
            </a:pPr>
            <a:r>
              <a:rPr lang="en-US" dirty="0"/>
              <a:t>costs directly associated with spatial distance between parent and subsidiaries; </a:t>
            </a:r>
          </a:p>
          <a:p>
            <a:pPr marL="585900" lvl="1" indent="-342900">
              <a:spcBef>
                <a:spcPts val="0"/>
              </a:spcBef>
              <a:spcAft>
                <a:spcPts val="0"/>
              </a:spcAft>
              <a:buFont typeface="+mj-lt"/>
              <a:buAutoNum type="arabicPeriod"/>
            </a:pPr>
            <a:r>
              <a:rPr lang="en-US" dirty="0"/>
              <a:t>specific costs incurred exclusively by foreign subsidiaries due to unfamiliarity with host-country environments; </a:t>
            </a:r>
          </a:p>
          <a:p>
            <a:pPr marL="585900" lvl="1" indent="-342900">
              <a:spcBef>
                <a:spcPts val="0"/>
              </a:spcBef>
              <a:spcAft>
                <a:spcPts val="0"/>
              </a:spcAft>
              <a:buFont typeface="+mj-lt"/>
              <a:buAutoNum type="arabicPeriod"/>
            </a:pPr>
            <a:r>
              <a:rPr lang="en-US" dirty="0"/>
              <a:t>costs resulting from economic nationalism and a lack of legitimacy in the host country; </a:t>
            </a:r>
          </a:p>
          <a:p>
            <a:pPr marL="585900" lvl="1" indent="-342900">
              <a:spcBef>
                <a:spcPts val="0"/>
              </a:spcBef>
              <a:spcAft>
                <a:spcPts val="0"/>
              </a:spcAft>
              <a:buFont typeface="+mj-lt"/>
              <a:buAutoNum type="arabicPeriod"/>
            </a:pPr>
            <a:r>
              <a:rPr lang="en-US" dirty="0"/>
              <a:t>costs from sales restrictions imposed by the home country.  </a:t>
            </a:r>
            <a:endParaRPr lang="it-IT" dirty="0"/>
          </a:p>
          <a:p>
            <a:r>
              <a:rPr lang="it-IT" sz="1600" dirty="0"/>
              <a:t>LIABILITY OF NEWNESS</a:t>
            </a:r>
          </a:p>
          <a:p>
            <a:pPr marL="585900" lvl="1" indent="-342900">
              <a:buFont typeface="+mj-lt"/>
              <a:buAutoNum type="arabicPeriod"/>
            </a:pPr>
            <a:r>
              <a:rPr lang="it-IT" dirty="0" err="1"/>
              <a:t>costs</a:t>
            </a:r>
            <a:r>
              <a:rPr lang="it-IT" dirty="0"/>
              <a:t> of </a:t>
            </a:r>
            <a:r>
              <a:rPr lang="it-IT" dirty="0" err="1"/>
              <a:t>establishing</a:t>
            </a:r>
            <a:r>
              <a:rPr lang="it-IT" dirty="0"/>
              <a:t> new </a:t>
            </a:r>
            <a:r>
              <a:rPr lang="it-IT" dirty="0" err="1"/>
              <a:t>structures</a:t>
            </a:r>
            <a:r>
              <a:rPr lang="it-IT" dirty="0"/>
              <a:t> and </a:t>
            </a:r>
            <a:r>
              <a:rPr lang="it-IT" dirty="0" err="1"/>
              <a:t>procedures</a:t>
            </a:r>
            <a:endParaRPr lang="it-IT" dirty="0"/>
          </a:p>
          <a:p>
            <a:pPr marL="585900" lvl="1" indent="-342900">
              <a:buFont typeface="+mj-lt"/>
              <a:buAutoNum type="arabicPeriod"/>
            </a:pPr>
            <a:r>
              <a:rPr lang="it-IT" dirty="0" err="1"/>
              <a:t>Shortage</a:t>
            </a:r>
            <a:r>
              <a:rPr lang="it-IT" dirty="0"/>
              <a:t> of trust </a:t>
            </a:r>
            <a:r>
              <a:rPr lang="it-IT" dirty="0" err="1"/>
              <a:t>among</a:t>
            </a:r>
            <a:r>
              <a:rPr lang="it-IT" dirty="0"/>
              <a:t> </a:t>
            </a:r>
            <a:r>
              <a:rPr lang="it-IT" dirty="0" err="1"/>
              <a:t>organizational</a:t>
            </a:r>
            <a:r>
              <a:rPr lang="it-IT" dirty="0"/>
              <a:t> </a:t>
            </a:r>
            <a:r>
              <a:rPr lang="it-IT" dirty="0" err="1"/>
              <a:t>members</a:t>
            </a:r>
            <a:endParaRPr lang="it-IT" dirty="0"/>
          </a:p>
          <a:p>
            <a:pPr marL="585900" lvl="1" indent="-342900">
              <a:buFont typeface="+mj-lt"/>
              <a:buAutoNum type="arabicPeriod"/>
            </a:pPr>
            <a:r>
              <a:rPr lang="it-IT" dirty="0" err="1"/>
              <a:t>Lack</a:t>
            </a:r>
            <a:r>
              <a:rPr lang="it-IT" dirty="0"/>
              <a:t> of </a:t>
            </a:r>
            <a:r>
              <a:rPr lang="it-IT" dirty="0" err="1"/>
              <a:t>stable</a:t>
            </a:r>
            <a:r>
              <a:rPr lang="it-IT" dirty="0"/>
              <a:t> </a:t>
            </a:r>
            <a:r>
              <a:rPr lang="it-IT" dirty="0" err="1"/>
              <a:t>portfolios</a:t>
            </a:r>
            <a:r>
              <a:rPr lang="it-IT" dirty="0"/>
              <a:t> of clients</a:t>
            </a:r>
          </a:p>
          <a:p>
            <a:r>
              <a:rPr lang="it-IT" sz="1600" dirty="0"/>
              <a:t>LIABILITY OF SMALLNESS</a:t>
            </a:r>
          </a:p>
          <a:p>
            <a:pPr marL="585900" lvl="1" indent="-342900">
              <a:buFont typeface="+mj-lt"/>
              <a:buAutoNum type="arabicPeriod"/>
            </a:pPr>
            <a:r>
              <a:rPr lang="it-IT" dirty="0" err="1"/>
              <a:t>Limitedness</a:t>
            </a:r>
            <a:r>
              <a:rPr lang="it-IT" dirty="0"/>
              <a:t> of </a:t>
            </a:r>
            <a:r>
              <a:rPr lang="it-IT" dirty="0" err="1"/>
              <a:t>resource</a:t>
            </a:r>
            <a:r>
              <a:rPr lang="it-IT" dirty="0"/>
              <a:t> and </a:t>
            </a:r>
            <a:r>
              <a:rPr lang="it-IT" dirty="0" err="1"/>
              <a:t>capabilities</a:t>
            </a:r>
            <a:endParaRPr lang="it-IT" dirty="0"/>
          </a:p>
        </p:txBody>
      </p:sp>
    </p:spTree>
    <p:extLst>
      <p:ext uri="{BB962C8B-B14F-4D97-AF65-F5344CB8AC3E}">
        <p14:creationId xmlns:p14="http://schemas.microsoft.com/office/powerpoint/2010/main" val="41044742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egnaposto contenuto 2">
            <a:extLst>
              <a:ext uri="{FF2B5EF4-FFF2-40B4-BE49-F238E27FC236}">
                <a16:creationId xmlns:a16="http://schemas.microsoft.com/office/drawing/2014/main" id="{0DAD5912-A5F9-FC49-98DF-8706C08CAB23}"/>
              </a:ext>
            </a:extLst>
          </p:cNvPr>
          <p:cNvSpPr>
            <a:spLocks noGrp="1"/>
          </p:cNvSpPr>
          <p:nvPr>
            <p:ph idx="1"/>
          </p:nvPr>
        </p:nvSpPr>
        <p:spPr>
          <a:xfrm>
            <a:off x="395536" y="908720"/>
            <a:ext cx="7632848" cy="5256584"/>
          </a:xfrm>
        </p:spPr>
        <p:txBody>
          <a:bodyPr/>
          <a:lstStyle/>
          <a:p>
            <a:pPr marL="0" indent="0">
              <a:buFont typeface="Symbol" pitchFamily="2" charset="2"/>
              <a:buNone/>
              <a:defRPr/>
            </a:pPr>
            <a:r>
              <a:rPr lang="it-IT" sz="2800" b="1" dirty="0" err="1"/>
              <a:t>Vuca</a:t>
            </a:r>
            <a:r>
              <a:rPr lang="it-IT" sz="2800" b="1" dirty="0"/>
              <a:t> </a:t>
            </a:r>
            <a:r>
              <a:rPr lang="it-IT" sz="2800" b="1" dirty="0" err="1"/>
              <a:t>stands</a:t>
            </a:r>
            <a:r>
              <a:rPr lang="it-IT" sz="2800" b="1" dirty="0"/>
              <a:t> for</a:t>
            </a:r>
            <a:endParaRPr lang="it-IT" sz="2800" dirty="0"/>
          </a:p>
          <a:p>
            <a:pPr>
              <a:buFont typeface="Wingdings" pitchFamily="2" charset="2"/>
              <a:buChar char="Ø"/>
              <a:defRPr/>
            </a:pPr>
            <a:r>
              <a:rPr lang="it-IT" sz="2800" b="1" dirty="0"/>
              <a:t>Volatile</a:t>
            </a:r>
            <a:r>
              <a:rPr lang="it-IT" sz="2800" dirty="0"/>
              <a:t>: </a:t>
            </a:r>
            <a:r>
              <a:rPr lang="it-IT" sz="2800" dirty="0" err="1"/>
              <a:t>Things</a:t>
            </a:r>
            <a:r>
              <a:rPr lang="it-IT" sz="2800" dirty="0"/>
              <a:t> </a:t>
            </a:r>
            <a:r>
              <a:rPr lang="it-IT" sz="2800" dirty="0" err="1"/>
              <a:t>change</a:t>
            </a:r>
            <a:r>
              <a:rPr lang="it-IT" sz="2800" dirty="0"/>
              <a:t> </a:t>
            </a:r>
            <a:r>
              <a:rPr lang="it-IT" sz="2800" dirty="0" err="1"/>
              <a:t>continuously</a:t>
            </a:r>
            <a:r>
              <a:rPr lang="it-IT" sz="2800" dirty="0"/>
              <a:t> (</a:t>
            </a:r>
            <a:r>
              <a:rPr lang="it-IT" sz="2800" dirty="0" err="1"/>
              <a:t>leaders</a:t>
            </a:r>
            <a:r>
              <a:rPr lang="it-IT" sz="2800" dirty="0"/>
              <a:t> and </a:t>
            </a:r>
            <a:r>
              <a:rPr lang="it-IT" sz="2800" dirty="0" err="1"/>
              <a:t>followers</a:t>
            </a:r>
            <a:r>
              <a:rPr lang="it-IT" sz="2800" dirty="0"/>
              <a:t> </a:t>
            </a:r>
            <a:r>
              <a:rPr lang="it-IT" sz="2800" dirty="0" err="1"/>
              <a:t>change</a:t>
            </a:r>
            <a:r>
              <a:rPr lang="it-IT" sz="2800" dirty="0"/>
              <a:t> </a:t>
            </a:r>
            <a:r>
              <a:rPr lang="it-IT" sz="2800" dirty="0" err="1"/>
              <a:t>continously</a:t>
            </a:r>
            <a:r>
              <a:rPr lang="it-IT" sz="2800" dirty="0"/>
              <a:t>)</a:t>
            </a:r>
          </a:p>
          <a:p>
            <a:pPr>
              <a:buFont typeface="Wingdings" pitchFamily="2" charset="2"/>
              <a:buChar char="Ø"/>
              <a:defRPr/>
            </a:pPr>
            <a:r>
              <a:rPr lang="it-IT" sz="2800" dirty="0"/>
              <a:t> </a:t>
            </a:r>
            <a:r>
              <a:rPr lang="it-IT" sz="2800" b="1" dirty="0" err="1"/>
              <a:t>Uncertain</a:t>
            </a:r>
            <a:r>
              <a:rPr lang="it-IT" sz="2800" dirty="0"/>
              <a:t>: </a:t>
            </a:r>
            <a:r>
              <a:rPr lang="it-IT" sz="2800" dirty="0" err="1"/>
              <a:t>We</a:t>
            </a:r>
            <a:r>
              <a:rPr lang="it-IT" sz="2800" dirty="0"/>
              <a:t> live with a </a:t>
            </a:r>
            <a:r>
              <a:rPr lang="it-IT" sz="2800" dirty="0" err="1"/>
              <a:t>lack</a:t>
            </a:r>
            <a:r>
              <a:rPr lang="it-IT" sz="2800" dirty="0"/>
              <a:t> of </a:t>
            </a:r>
            <a:r>
              <a:rPr lang="it-IT" sz="2800" dirty="0" err="1"/>
              <a:t>predictability</a:t>
            </a:r>
            <a:r>
              <a:rPr lang="it-IT" sz="2800" dirty="0"/>
              <a:t> (vintage)</a:t>
            </a:r>
          </a:p>
          <a:p>
            <a:pPr>
              <a:buFont typeface="Wingdings" pitchFamily="2" charset="2"/>
              <a:buChar char="Ø"/>
              <a:defRPr/>
            </a:pPr>
            <a:r>
              <a:rPr lang="it-IT" sz="2800" b="1" dirty="0" err="1"/>
              <a:t>Complex</a:t>
            </a:r>
            <a:r>
              <a:rPr lang="it-IT" sz="2800" dirty="0"/>
              <a:t>: Simple cause-and-</a:t>
            </a:r>
            <a:r>
              <a:rPr lang="it-IT" sz="2800" dirty="0" err="1"/>
              <a:t>effect</a:t>
            </a:r>
            <a:r>
              <a:rPr lang="it-IT" sz="2800" dirty="0"/>
              <a:t> </a:t>
            </a:r>
            <a:r>
              <a:rPr lang="it-IT" sz="2800" dirty="0" err="1"/>
              <a:t>chains</a:t>
            </a:r>
            <a:r>
              <a:rPr lang="it-IT" sz="2800" dirty="0"/>
              <a:t> </a:t>
            </a:r>
            <a:r>
              <a:rPr lang="it-IT" sz="2800" dirty="0" err="1"/>
              <a:t>have</a:t>
            </a:r>
            <a:r>
              <a:rPr lang="it-IT" sz="2800" dirty="0"/>
              <a:t> </a:t>
            </a:r>
            <a:r>
              <a:rPr lang="it-IT" sz="2800" dirty="0" err="1"/>
              <a:t>been</a:t>
            </a:r>
            <a:r>
              <a:rPr lang="it-IT" sz="2800" dirty="0"/>
              <a:t> </a:t>
            </a:r>
            <a:r>
              <a:rPr lang="it-IT" sz="2800" dirty="0" err="1"/>
              <a:t>replaced</a:t>
            </a:r>
            <a:r>
              <a:rPr lang="it-IT" sz="2800" dirty="0"/>
              <a:t> by </a:t>
            </a:r>
            <a:r>
              <a:rPr lang="it-IT" sz="2800" dirty="0" err="1"/>
              <a:t>complex</a:t>
            </a:r>
            <a:r>
              <a:rPr lang="it-IT" sz="2800" dirty="0"/>
              <a:t> </a:t>
            </a:r>
            <a:r>
              <a:rPr lang="it-IT" sz="2800" dirty="0" err="1"/>
              <a:t>interconnections</a:t>
            </a:r>
            <a:r>
              <a:rPr lang="it-IT" sz="2800" dirty="0"/>
              <a:t> </a:t>
            </a:r>
          </a:p>
          <a:p>
            <a:pPr>
              <a:buFont typeface="Wingdings" pitchFamily="2" charset="2"/>
              <a:buChar char="Ø"/>
              <a:defRPr/>
            </a:pPr>
            <a:r>
              <a:rPr lang="it-IT" sz="2800" b="1" dirty="0" err="1"/>
              <a:t>Ambiguous</a:t>
            </a:r>
            <a:r>
              <a:rPr lang="it-IT" sz="2800" dirty="0"/>
              <a:t>: </a:t>
            </a:r>
            <a:r>
              <a:rPr lang="it-IT" sz="2800" dirty="0" err="1"/>
              <a:t>what</a:t>
            </a:r>
            <a:r>
              <a:rPr lang="it-IT" sz="2800" dirty="0"/>
              <a:t> </a:t>
            </a:r>
            <a:r>
              <a:rPr lang="it-IT" sz="2800" dirty="0" err="1"/>
              <a:t>is</a:t>
            </a:r>
            <a:r>
              <a:rPr lang="it-IT" sz="2800" dirty="0"/>
              <a:t> </a:t>
            </a:r>
            <a:r>
              <a:rPr lang="it-IT" sz="2800" dirty="0" err="1"/>
              <a:t>true</a:t>
            </a:r>
            <a:r>
              <a:rPr lang="it-IT" sz="2800" dirty="0"/>
              <a:t>? </a:t>
            </a:r>
            <a:r>
              <a:rPr lang="it-IT" sz="2800" dirty="0" err="1"/>
              <a:t>whai</a:t>
            </a:r>
            <a:r>
              <a:rPr lang="it-IT" sz="2800" dirty="0"/>
              <a:t> </a:t>
            </a:r>
            <a:r>
              <a:rPr lang="it-IT" sz="2800" dirty="0" err="1"/>
              <a:t>is</a:t>
            </a:r>
            <a:r>
              <a:rPr lang="it-IT" sz="2800" dirty="0"/>
              <a:t> </a:t>
            </a:r>
            <a:r>
              <a:rPr lang="it-IT" sz="2800" dirty="0" err="1"/>
              <a:t>wrong</a:t>
            </a:r>
            <a:r>
              <a:rPr lang="it-IT" sz="2800" dirty="0"/>
              <a:t>? </a:t>
            </a:r>
            <a:r>
              <a:rPr lang="it-IT" altLang="it-IT" sz="2800" dirty="0">
                <a:latin typeface="Calisto MT" panose="02040603050505030304" pitchFamily="18" charset="77"/>
                <a:ea typeface="ＭＳ Ｐゴシック" panose="020B0600070205080204" pitchFamily="34" charset="-128"/>
              </a:rPr>
              <a:t>	</a:t>
            </a:r>
            <a:endParaRPr lang="it-IT" altLang="it-IT" sz="2800" b="1" i="1" dirty="0">
              <a:solidFill>
                <a:srgbClr val="FF0000"/>
              </a:solidFill>
              <a:latin typeface="Calisto MT" panose="02040603050505030304" pitchFamily="18" charset="77"/>
              <a:ea typeface="ＭＳ Ｐゴシック" panose="020B0600070205080204" pitchFamily="34" charset="-128"/>
            </a:endParaRPr>
          </a:p>
        </p:txBody>
      </p:sp>
      <p:sp>
        <p:nvSpPr>
          <p:cNvPr id="28675" name="Segnaposto numero diapositiva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7EAF1857-2690-432F-90CC-5D8D97E76F33}" type="slidenum">
              <a:rPr lang="it-IT" altLang="it-IT" smtClean="0">
                <a:solidFill>
                  <a:schemeClr val="tx2"/>
                </a:solidFill>
              </a:rPr>
              <a:pPr/>
              <a:t>4</a:t>
            </a:fld>
            <a:endParaRPr lang="it-IT" altLang="it-IT" smtClean="0">
              <a:solidFill>
                <a:schemeClr val="tx2"/>
              </a:solidFill>
            </a:endParaRPr>
          </a:p>
        </p:txBody>
      </p:sp>
    </p:spTree>
    <p:extLst>
      <p:ext uri="{BB962C8B-B14F-4D97-AF65-F5344CB8AC3E}">
        <p14:creationId xmlns:p14="http://schemas.microsoft.com/office/powerpoint/2010/main" val="721173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9154">
                                            <p:txEl>
                                              <p:pRg st="0" end="0"/>
                                            </p:txEl>
                                          </p:spTgt>
                                        </p:tgtEl>
                                        <p:attrNameLst>
                                          <p:attrName>style.visibility</p:attrName>
                                        </p:attrNameLst>
                                      </p:cBhvr>
                                      <p:to>
                                        <p:strVal val="visible"/>
                                      </p:to>
                                    </p:set>
                                    <p:anim calcmode="lin" valueType="num">
                                      <p:cBhvr additive="base">
                                        <p:cTn id="7" dur="500" fill="hold"/>
                                        <p:tgtEl>
                                          <p:spTgt spid="4915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915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9154">
                                            <p:txEl>
                                              <p:pRg st="1" end="1"/>
                                            </p:txEl>
                                          </p:spTgt>
                                        </p:tgtEl>
                                        <p:attrNameLst>
                                          <p:attrName>style.visibility</p:attrName>
                                        </p:attrNameLst>
                                      </p:cBhvr>
                                      <p:to>
                                        <p:strVal val="visible"/>
                                      </p:to>
                                    </p:set>
                                    <p:anim calcmode="lin" valueType="num">
                                      <p:cBhvr additive="base">
                                        <p:cTn id="13" dur="500" fill="hold"/>
                                        <p:tgtEl>
                                          <p:spTgt spid="4915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915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9154">
                                            <p:txEl>
                                              <p:pRg st="2" end="2"/>
                                            </p:txEl>
                                          </p:spTgt>
                                        </p:tgtEl>
                                        <p:attrNameLst>
                                          <p:attrName>style.visibility</p:attrName>
                                        </p:attrNameLst>
                                      </p:cBhvr>
                                      <p:to>
                                        <p:strVal val="visible"/>
                                      </p:to>
                                    </p:set>
                                    <p:anim calcmode="lin" valueType="num">
                                      <p:cBhvr additive="base">
                                        <p:cTn id="19" dur="500" fill="hold"/>
                                        <p:tgtEl>
                                          <p:spTgt spid="4915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915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9154">
                                            <p:txEl>
                                              <p:pRg st="3" end="3"/>
                                            </p:txEl>
                                          </p:spTgt>
                                        </p:tgtEl>
                                        <p:attrNameLst>
                                          <p:attrName>style.visibility</p:attrName>
                                        </p:attrNameLst>
                                      </p:cBhvr>
                                      <p:to>
                                        <p:strVal val="visible"/>
                                      </p:to>
                                    </p:set>
                                    <p:anim calcmode="lin" valueType="num">
                                      <p:cBhvr additive="base">
                                        <p:cTn id="25" dur="500" fill="hold"/>
                                        <p:tgtEl>
                                          <p:spTgt spid="4915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915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49154">
                                            <p:txEl>
                                              <p:pRg st="4" end="4"/>
                                            </p:txEl>
                                          </p:spTgt>
                                        </p:tgtEl>
                                        <p:attrNameLst>
                                          <p:attrName>style.visibility</p:attrName>
                                        </p:attrNameLst>
                                      </p:cBhvr>
                                      <p:to>
                                        <p:strVal val="visible"/>
                                      </p:to>
                                    </p:set>
                                    <p:anim calcmode="lin" valueType="num">
                                      <p:cBhvr additive="base">
                                        <p:cTn id="31" dur="500" fill="hold"/>
                                        <p:tgtEl>
                                          <p:spTgt spid="4915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915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olo 4"/>
          <p:cNvSpPr>
            <a:spLocks noGrp="1"/>
          </p:cNvSpPr>
          <p:nvPr>
            <p:ph type="title"/>
          </p:nvPr>
        </p:nvSpPr>
        <p:spPr/>
        <p:txBody>
          <a:bodyPr/>
          <a:lstStyle/>
          <a:p>
            <a:r>
              <a:rPr lang="en-GB" altLang="it-IT" smtClean="0">
                <a:solidFill>
                  <a:schemeClr val="bg1"/>
                </a:solidFill>
                <a:ea typeface="ＭＳ Ｐゴシック" panose="020B0600070205080204" pitchFamily="34" charset="-128"/>
              </a:rPr>
              <a:t>Competition requires</a:t>
            </a:r>
          </a:p>
        </p:txBody>
      </p:sp>
      <p:sp>
        <p:nvSpPr>
          <p:cNvPr id="29698" name="Segnaposto numero diapositiva 3"/>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9388E1D6-5FBC-4B9F-A7D8-D88773F0C8A6}" type="slidenum">
              <a:rPr lang="it-IT" altLang="it-IT" smtClean="0">
                <a:solidFill>
                  <a:schemeClr val="tx2"/>
                </a:solidFill>
              </a:rPr>
              <a:pPr/>
              <a:t>5</a:t>
            </a:fld>
            <a:endParaRPr lang="it-IT" altLang="it-IT" smtClean="0">
              <a:solidFill>
                <a:schemeClr val="tx2"/>
              </a:solidFill>
            </a:endParaRPr>
          </a:p>
        </p:txBody>
      </p:sp>
      <p:sp>
        <p:nvSpPr>
          <p:cNvPr id="29699" name="Segnaposto testo 6"/>
          <p:cNvSpPr>
            <a:spLocks noGrp="1"/>
          </p:cNvSpPr>
          <p:nvPr>
            <p:ph type="body" sz="half" idx="4294967295"/>
          </p:nvPr>
        </p:nvSpPr>
        <p:spPr>
          <a:xfrm>
            <a:off x="467544" y="1037258"/>
            <a:ext cx="8459788" cy="3471862"/>
          </a:xfrm>
        </p:spPr>
        <p:txBody>
          <a:bodyPr>
            <a:noAutofit/>
          </a:bodyPr>
          <a:lstStyle/>
          <a:p>
            <a:r>
              <a:rPr lang="en-GB" altLang="it-IT" sz="3200" b="1" i="1" dirty="0" smtClean="0">
                <a:solidFill>
                  <a:schemeClr val="accent3">
                    <a:lumMod val="75000"/>
                  </a:schemeClr>
                </a:solidFill>
                <a:ea typeface="ＭＳ Ｐゴシック" panose="020B0600070205080204" pitchFamily="34" charset="-128"/>
              </a:rPr>
              <a:t>GOOD STRATEGIC CHOICES</a:t>
            </a:r>
          </a:p>
          <a:p>
            <a:pPr lvl="1"/>
            <a:r>
              <a:rPr lang="en-GB" altLang="it-IT" sz="2800" dirty="0" smtClean="0">
                <a:ea typeface="ＭＳ Ｐゴシック" panose="020B0600070205080204" pitchFamily="34" charset="-128"/>
              </a:rPr>
              <a:t>DEFENDABLE AND SUSTAINABLE COMPETITIVE ADVANTAGE</a:t>
            </a:r>
          </a:p>
          <a:p>
            <a:endParaRPr lang="en-GB" altLang="it-IT" sz="3200" dirty="0" smtClean="0">
              <a:ea typeface="ＭＳ Ｐゴシック" panose="020B0600070205080204" pitchFamily="34" charset="-128"/>
            </a:endParaRPr>
          </a:p>
          <a:p>
            <a:r>
              <a:rPr lang="en-GB" altLang="it-IT" sz="3200" b="1" i="1" dirty="0" smtClean="0">
                <a:solidFill>
                  <a:schemeClr val="accent3">
                    <a:lumMod val="75000"/>
                  </a:schemeClr>
                </a:solidFill>
                <a:ea typeface="ＭＳ Ｐゴシック" panose="020B0600070205080204" pitchFamily="34" charset="-128"/>
              </a:rPr>
              <a:t>STRONG RELATIONSHIPS</a:t>
            </a:r>
          </a:p>
          <a:p>
            <a:pPr lvl="1"/>
            <a:r>
              <a:rPr lang="en-GB" altLang="it-IT" sz="2800" dirty="0" smtClean="0">
                <a:ea typeface="ＭＳ Ｐゴシック" panose="020B0600070205080204" pitchFamily="34" charset="-128"/>
              </a:rPr>
              <a:t>Competitive</a:t>
            </a:r>
          </a:p>
          <a:p>
            <a:pPr lvl="1"/>
            <a:r>
              <a:rPr lang="en-GB" altLang="it-IT" sz="2800" dirty="0" smtClean="0">
                <a:ea typeface="ＭＳ Ｐゴシック" panose="020B0600070205080204" pitchFamily="34" charset="-128"/>
              </a:rPr>
              <a:t>cooperative </a:t>
            </a:r>
          </a:p>
          <a:p>
            <a:endParaRPr lang="en-GB" altLang="it-IT" sz="3200" dirty="0" smtClean="0">
              <a:ea typeface="ＭＳ Ｐゴシック" panose="020B0600070205080204" pitchFamily="34" charset="-128"/>
            </a:endParaRPr>
          </a:p>
          <a:p>
            <a:r>
              <a:rPr lang="en-GB" altLang="it-IT" sz="3200" b="1" i="1" dirty="0" smtClean="0">
                <a:solidFill>
                  <a:schemeClr val="accent3">
                    <a:lumMod val="75000"/>
                  </a:schemeClr>
                </a:solidFill>
                <a:ea typeface="ＭＳ Ｐゴシック" panose="020B0600070205080204" pitchFamily="34" charset="-128"/>
              </a:rPr>
              <a:t>SOLID BARRIERS </a:t>
            </a:r>
          </a:p>
        </p:txBody>
      </p:sp>
    </p:spTree>
    <p:extLst>
      <p:ext uri="{BB962C8B-B14F-4D97-AF65-F5344CB8AC3E}">
        <p14:creationId xmlns:p14="http://schemas.microsoft.com/office/powerpoint/2010/main" val="40867702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egnaposto numero diapositiva 1"/>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6A60987E-2158-43A0-88E3-CB041E5744E3}" type="slidenum">
              <a:rPr lang="it-IT" altLang="it-IT" smtClean="0">
                <a:solidFill>
                  <a:schemeClr val="tx2"/>
                </a:solidFill>
              </a:rPr>
              <a:pPr/>
              <a:t>6</a:t>
            </a:fld>
            <a:endParaRPr lang="it-IT" altLang="it-IT" smtClean="0">
              <a:solidFill>
                <a:schemeClr val="tx2"/>
              </a:solidFill>
            </a:endParaRPr>
          </a:p>
        </p:txBody>
      </p:sp>
      <p:sp>
        <p:nvSpPr>
          <p:cNvPr id="3" name="CasellaDiTesto 2">
            <a:extLst>
              <a:ext uri="{FF2B5EF4-FFF2-40B4-BE49-F238E27FC236}">
                <a16:creationId xmlns:a16="http://schemas.microsoft.com/office/drawing/2014/main" id="{4652A5DC-19DA-C74A-BBA5-5FD9F1807F50}"/>
              </a:ext>
            </a:extLst>
          </p:cNvPr>
          <p:cNvSpPr txBox="1"/>
          <p:nvPr/>
        </p:nvSpPr>
        <p:spPr>
          <a:xfrm>
            <a:off x="3990975" y="333375"/>
            <a:ext cx="4468813" cy="646113"/>
          </a:xfrm>
          <a:prstGeom prst="rect">
            <a:avLst/>
          </a:prstGeom>
          <a:noFill/>
        </p:spPr>
        <p:txBody>
          <a:bodyPr>
            <a:spAutoFit/>
          </a:bodyPr>
          <a:lstStyle/>
          <a:p>
            <a:pPr>
              <a:defRPr/>
            </a:pPr>
            <a:r>
              <a:rPr lang="en-GB" sz="3600" b="1" dirty="0">
                <a:solidFill>
                  <a:schemeClr val="bg1"/>
                </a:solidFill>
                <a:latin typeface="+mj-lt"/>
              </a:rPr>
              <a:t>Strategy formulation</a:t>
            </a:r>
          </a:p>
        </p:txBody>
      </p:sp>
      <p:cxnSp>
        <p:nvCxnSpPr>
          <p:cNvPr id="11" name="Connettore 1 10">
            <a:extLst>
              <a:ext uri="{FF2B5EF4-FFF2-40B4-BE49-F238E27FC236}">
                <a16:creationId xmlns:a16="http://schemas.microsoft.com/office/drawing/2014/main" id="{4DA5006A-2C51-B247-BB34-2C42A5F20FCB}"/>
              </a:ext>
            </a:extLst>
          </p:cNvPr>
          <p:cNvCxnSpPr/>
          <p:nvPr/>
        </p:nvCxnSpPr>
        <p:spPr>
          <a:xfrm flipH="1">
            <a:off x="7089799" y="2645699"/>
            <a:ext cx="0" cy="709612"/>
          </a:xfrm>
          <a:prstGeom prst="line">
            <a:avLst/>
          </a:prstGeom>
          <a:ln w="38100"/>
        </p:spPr>
        <p:style>
          <a:lnRef idx="1">
            <a:schemeClr val="accent1"/>
          </a:lnRef>
          <a:fillRef idx="0">
            <a:schemeClr val="accent1"/>
          </a:fillRef>
          <a:effectRef idx="0">
            <a:schemeClr val="accent1"/>
          </a:effectRef>
          <a:fontRef idx="minor">
            <a:schemeClr val="tx1"/>
          </a:fontRef>
        </p:style>
      </p:cxnSp>
      <p:grpSp>
        <p:nvGrpSpPr>
          <p:cNvPr id="8" name="Gruppo 7"/>
          <p:cNvGrpSpPr/>
          <p:nvPr/>
        </p:nvGrpSpPr>
        <p:grpSpPr>
          <a:xfrm>
            <a:off x="342900" y="1610093"/>
            <a:ext cx="8116888" cy="4195171"/>
            <a:chOff x="619125" y="2198688"/>
            <a:chExt cx="8116888" cy="4195171"/>
          </a:xfrm>
        </p:grpSpPr>
        <p:cxnSp>
          <p:nvCxnSpPr>
            <p:cNvPr id="17" name="Connettore 2 16">
              <a:extLst>
                <a:ext uri="{FF2B5EF4-FFF2-40B4-BE49-F238E27FC236}">
                  <a16:creationId xmlns:a16="http://schemas.microsoft.com/office/drawing/2014/main" id="{547582F5-10DD-1042-BB43-EC3DCDF011BA}"/>
                </a:ext>
              </a:extLst>
            </p:cNvPr>
            <p:cNvCxnSpPr/>
            <p:nvPr/>
          </p:nvCxnSpPr>
          <p:spPr>
            <a:xfrm>
              <a:off x="2020888" y="3984625"/>
              <a:ext cx="955675"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nvGrpSpPr>
            <p:cNvPr id="2" name="Gruppo 1"/>
            <p:cNvGrpSpPr/>
            <p:nvPr/>
          </p:nvGrpSpPr>
          <p:grpSpPr>
            <a:xfrm>
              <a:off x="619125" y="2198688"/>
              <a:ext cx="8116888" cy="4195171"/>
              <a:chOff x="619125" y="2198688"/>
              <a:chExt cx="8116888" cy="4195171"/>
            </a:xfrm>
          </p:grpSpPr>
          <p:sp>
            <p:nvSpPr>
              <p:cNvPr id="4" name="CasellaDiTesto 3">
                <a:extLst>
                  <a:ext uri="{FF2B5EF4-FFF2-40B4-BE49-F238E27FC236}">
                    <a16:creationId xmlns:a16="http://schemas.microsoft.com/office/drawing/2014/main" id="{46F19E01-8397-6840-9386-82469CF19737}"/>
                  </a:ext>
                </a:extLst>
              </p:cNvPr>
              <p:cNvSpPr txBox="1"/>
              <p:nvPr/>
            </p:nvSpPr>
            <p:spPr>
              <a:xfrm>
                <a:off x="619125" y="2266950"/>
                <a:ext cx="2803525" cy="1076325"/>
              </a:xfrm>
              <a:prstGeom prst="rect">
                <a:avLst/>
              </a:prstGeom>
              <a:noFill/>
              <a:ln w="25400">
                <a:solidFill>
                  <a:schemeClr val="accent1"/>
                </a:solidFill>
              </a:ln>
            </p:spPr>
            <p:txBody>
              <a:bodyPr>
                <a:spAutoFit/>
              </a:bodyPr>
              <a:lstStyle/>
              <a:p>
                <a:pPr algn="ctr">
                  <a:defRPr/>
                </a:pPr>
                <a:r>
                  <a:rPr lang="en-GB" sz="3200" dirty="0">
                    <a:latin typeface="+mn-lt"/>
                  </a:rPr>
                  <a:t>External analysis</a:t>
                </a:r>
              </a:p>
            </p:txBody>
          </p:sp>
          <p:sp>
            <p:nvSpPr>
              <p:cNvPr id="5" name="CasellaDiTesto 4">
                <a:extLst>
                  <a:ext uri="{FF2B5EF4-FFF2-40B4-BE49-F238E27FC236}">
                    <a16:creationId xmlns:a16="http://schemas.microsoft.com/office/drawing/2014/main" id="{46639DAF-C363-6C4C-A3DD-A610232B2240}"/>
                  </a:ext>
                </a:extLst>
              </p:cNvPr>
              <p:cNvSpPr txBox="1"/>
              <p:nvPr/>
            </p:nvSpPr>
            <p:spPr>
              <a:xfrm>
                <a:off x="5932488" y="2198688"/>
                <a:ext cx="2803525" cy="1076325"/>
              </a:xfrm>
              <a:prstGeom prst="rect">
                <a:avLst/>
              </a:prstGeom>
              <a:noFill/>
              <a:ln w="25400">
                <a:solidFill>
                  <a:schemeClr val="accent1"/>
                </a:solidFill>
              </a:ln>
            </p:spPr>
            <p:txBody>
              <a:bodyPr>
                <a:spAutoFit/>
              </a:bodyPr>
              <a:lstStyle/>
              <a:p>
                <a:pPr algn="ctr">
                  <a:defRPr/>
                </a:pPr>
                <a:r>
                  <a:rPr lang="en-GB" sz="3200" dirty="0">
                    <a:latin typeface="+mn-lt"/>
                  </a:rPr>
                  <a:t>Internal analysis</a:t>
                </a:r>
              </a:p>
            </p:txBody>
          </p:sp>
          <p:sp>
            <p:nvSpPr>
              <p:cNvPr id="6" name="CasellaDiTesto 5">
                <a:extLst>
                  <a:ext uri="{FF2B5EF4-FFF2-40B4-BE49-F238E27FC236}">
                    <a16:creationId xmlns:a16="http://schemas.microsoft.com/office/drawing/2014/main" id="{A1FA921F-46F2-BF41-938F-968435B5DD56}"/>
                  </a:ext>
                </a:extLst>
              </p:cNvPr>
              <p:cNvSpPr txBox="1"/>
              <p:nvPr/>
            </p:nvSpPr>
            <p:spPr>
              <a:xfrm>
                <a:off x="3422650" y="3692525"/>
                <a:ext cx="2865735" cy="1200329"/>
              </a:xfrm>
              <a:prstGeom prst="rect">
                <a:avLst/>
              </a:prstGeom>
              <a:noFill/>
              <a:ln w="25400">
                <a:solidFill>
                  <a:schemeClr val="accent1"/>
                </a:solidFill>
              </a:ln>
            </p:spPr>
            <p:txBody>
              <a:bodyPr wrap="square">
                <a:spAutoFit/>
              </a:bodyPr>
              <a:lstStyle/>
              <a:p>
                <a:pPr algn="ctr">
                  <a:defRPr/>
                </a:pPr>
                <a:r>
                  <a:rPr lang="en-GB" sz="3600" dirty="0">
                    <a:solidFill>
                      <a:srgbClr val="FF0000"/>
                    </a:solidFill>
                    <a:latin typeface="+mn-lt"/>
                  </a:rPr>
                  <a:t>Strategic goals</a:t>
                </a:r>
              </a:p>
            </p:txBody>
          </p:sp>
          <p:sp>
            <p:nvSpPr>
              <p:cNvPr id="7" name="CasellaDiTesto 6">
                <a:extLst>
                  <a:ext uri="{FF2B5EF4-FFF2-40B4-BE49-F238E27FC236}">
                    <a16:creationId xmlns:a16="http://schemas.microsoft.com/office/drawing/2014/main" id="{88C2B490-7824-3044-886E-61A75C10CB8C}"/>
                  </a:ext>
                </a:extLst>
              </p:cNvPr>
              <p:cNvSpPr txBox="1"/>
              <p:nvPr/>
            </p:nvSpPr>
            <p:spPr>
              <a:xfrm>
                <a:off x="3115468" y="5808071"/>
                <a:ext cx="3417887" cy="585788"/>
              </a:xfrm>
              <a:prstGeom prst="rect">
                <a:avLst/>
              </a:prstGeom>
              <a:noFill/>
              <a:ln w="25400">
                <a:solidFill>
                  <a:schemeClr val="accent1"/>
                </a:solidFill>
              </a:ln>
            </p:spPr>
            <p:txBody>
              <a:bodyPr>
                <a:spAutoFit/>
              </a:bodyPr>
              <a:lstStyle/>
              <a:p>
                <a:pPr algn="ctr">
                  <a:defRPr/>
                </a:pPr>
                <a:r>
                  <a:rPr lang="en-GB" sz="3200" dirty="0">
                    <a:latin typeface="+mn-lt"/>
                  </a:rPr>
                  <a:t>Implementation</a:t>
                </a:r>
              </a:p>
            </p:txBody>
          </p:sp>
          <p:cxnSp>
            <p:nvCxnSpPr>
              <p:cNvPr id="13" name="Connettore 2 12">
                <a:extLst>
                  <a:ext uri="{FF2B5EF4-FFF2-40B4-BE49-F238E27FC236}">
                    <a16:creationId xmlns:a16="http://schemas.microsoft.com/office/drawing/2014/main" id="{093D59EB-5DD2-B74A-BC1A-873A8AC3A1F1}"/>
                  </a:ext>
                </a:extLst>
              </p:cNvPr>
              <p:cNvCxnSpPr/>
              <p:nvPr/>
            </p:nvCxnSpPr>
            <p:spPr>
              <a:xfrm flipH="1">
                <a:off x="6443663" y="3984625"/>
                <a:ext cx="890587"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5" name="Connettore 1 14">
                <a:extLst>
                  <a:ext uri="{FF2B5EF4-FFF2-40B4-BE49-F238E27FC236}">
                    <a16:creationId xmlns:a16="http://schemas.microsoft.com/office/drawing/2014/main" id="{4DE8B01D-27AD-2445-BED6-3D40B3A9F3A1}"/>
                  </a:ext>
                </a:extLst>
              </p:cNvPr>
              <p:cNvCxnSpPr>
                <a:stCxn id="4" idx="2"/>
              </p:cNvCxnSpPr>
              <p:nvPr/>
            </p:nvCxnSpPr>
            <p:spPr>
              <a:xfrm flipH="1">
                <a:off x="2020888" y="3343275"/>
                <a:ext cx="0" cy="64135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Connettore 2 18">
                <a:extLst>
                  <a:ext uri="{FF2B5EF4-FFF2-40B4-BE49-F238E27FC236}">
                    <a16:creationId xmlns:a16="http://schemas.microsoft.com/office/drawing/2014/main" id="{2B5B493E-BBD3-784E-8650-EBD7CE14D8DB}"/>
                  </a:ext>
                </a:extLst>
              </p:cNvPr>
              <p:cNvCxnSpPr/>
              <p:nvPr/>
            </p:nvCxnSpPr>
            <p:spPr>
              <a:xfrm>
                <a:off x="4814065" y="5019729"/>
                <a:ext cx="0" cy="65405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2808567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egnaposto numero diapositiva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D0168CB-3CE4-4591-A228-7E3FC267D61A}" type="slidenum">
              <a:rPr lang="it-IT" altLang="it-IT" smtClean="0">
                <a:solidFill>
                  <a:schemeClr val="tx2"/>
                </a:solidFill>
              </a:rPr>
              <a:pPr/>
              <a:t>7</a:t>
            </a:fld>
            <a:endParaRPr lang="it-IT" altLang="it-IT" smtClean="0">
              <a:solidFill>
                <a:schemeClr val="tx2"/>
              </a:solidFill>
            </a:endParaRPr>
          </a:p>
        </p:txBody>
      </p:sp>
      <p:sp>
        <p:nvSpPr>
          <p:cNvPr id="49154" name="Segnaposto contenuto 2">
            <a:extLst>
              <a:ext uri="{FF2B5EF4-FFF2-40B4-BE49-F238E27FC236}">
                <a16:creationId xmlns:a16="http://schemas.microsoft.com/office/drawing/2014/main" id="{0DAD5912-A5F9-FC49-98DF-8706C08CAB23}"/>
              </a:ext>
            </a:extLst>
          </p:cNvPr>
          <p:cNvSpPr>
            <a:spLocks noGrp="1"/>
          </p:cNvSpPr>
          <p:nvPr>
            <p:ph idx="4294967295"/>
          </p:nvPr>
        </p:nvSpPr>
        <p:spPr>
          <a:xfrm>
            <a:off x="287337" y="1093205"/>
            <a:ext cx="8569325" cy="4968875"/>
          </a:xfrm>
        </p:spPr>
        <p:txBody>
          <a:bodyPr>
            <a:normAutofit lnSpcReduction="10000"/>
          </a:bodyPr>
          <a:lstStyle/>
          <a:p>
            <a:pPr marL="0" indent="0" eaLnBrk="1" hangingPunct="1">
              <a:lnSpc>
                <a:spcPct val="90000"/>
              </a:lnSpc>
              <a:buFont typeface="Wingdings" charset="0"/>
              <a:buNone/>
              <a:defRPr/>
            </a:pPr>
            <a:r>
              <a:rPr lang="en-US" sz="2800" dirty="0"/>
              <a:t>Firms expanding internationally must decide:</a:t>
            </a:r>
          </a:p>
          <a:p>
            <a:pPr marL="0" indent="0" eaLnBrk="1" hangingPunct="1">
              <a:lnSpc>
                <a:spcPct val="90000"/>
              </a:lnSpc>
              <a:buFont typeface="Wingdings" charset="0"/>
              <a:buChar char="v"/>
              <a:defRPr/>
            </a:pPr>
            <a:r>
              <a:rPr lang="en-US" sz="2800" dirty="0"/>
              <a:t>which markets to enter</a:t>
            </a:r>
          </a:p>
          <a:p>
            <a:pPr marL="0" indent="0" eaLnBrk="1" hangingPunct="1">
              <a:lnSpc>
                <a:spcPct val="90000"/>
              </a:lnSpc>
              <a:buFont typeface="Wingdings" charset="0"/>
              <a:buChar char="v"/>
              <a:defRPr/>
            </a:pPr>
            <a:r>
              <a:rPr lang="en-US" sz="2800" dirty="0"/>
              <a:t>when to enter them and on what scale</a:t>
            </a:r>
          </a:p>
          <a:p>
            <a:pPr marL="0" indent="0" eaLnBrk="1" hangingPunct="1">
              <a:lnSpc>
                <a:spcPct val="90000"/>
              </a:lnSpc>
              <a:buFont typeface="Wingdings" charset="0"/>
              <a:buChar char="v"/>
              <a:defRPr/>
            </a:pPr>
            <a:r>
              <a:rPr lang="en-US" sz="2800" dirty="0"/>
              <a:t>which entry mode to use </a:t>
            </a:r>
          </a:p>
          <a:p>
            <a:pPr marL="0" indent="0" eaLnBrk="1" hangingPunct="1">
              <a:lnSpc>
                <a:spcPct val="90000"/>
              </a:lnSpc>
              <a:buFont typeface="Symbol" pitchFamily="2" charset="2"/>
              <a:buNone/>
              <a:defRPr/>
            </a:pPr>
            <a:endParaRPr lang="en-US" sz="2800" dirty="0"/>
          </a:p>
          <a:p>
            <a:pPr marL="0" indent="0" eaLnBrk="1" hangingPunct="1">
              <a:lnSpc>
                <a:spcPct val="90000"/>
              </a:lnSpc>
              <a:buFont typeface="Symbol" pitchFamily="2" charset="2"/>
              <a:buNone/>
              <a:defRPr/>
            </a:pPr>
            <a:endParaRPr lang="en-US" sz="2800" dirty="0"/>
          </a:p>
          <a:p>
            <a:pPr marL="514350" indent="-514350" eaLnBrk="1" hangingPunct="1">
              <a:lnSpc>
                <a:spcPct val="90000"/>
              </a:lnSpc>
              <a:buFont typeface="+mj-lt"/>
              <a:buAutoNum type="arabicPeriod"/>
              <a:defRPr/>
            </a:pPr>
            <a:r>
              <a:rPr lang="en-US" sz="2800" dirty="0"/>
              <a:t>External analysis</a:t>
            </a:r>
          </a:p>
          <a:p>
            <a:pPr marL="514350" indent="-514350" eaLnBrk="1" hangingPunct="1">
              <a:lnSpc>
                <a:spcPct val="90000"/>
              </a:lnSpc>
              <a:buFont typeface="+mj-lt"/>
              <a:buAutoNum type="arabicPeriod"/>
              <a:defRPr/>
            </a:pPr>
            <a:r>
              <a:rPr lang="en-US" sz="2800" dirty="0"/>
              <a:t>Internal analysis</a:t>
            </a:r>
          </a:p>
          <a:p>
            <a:pPr marL="514350" indent="-514350" eaLnBrk="1" hangingPunct="1">
              <a:lnSpc>
                <a:spcPct val="90000"/>
              </a:lnSpc>
              <a:buFont typeface="+mj-lt"/>
              <a:buAutoNum type="arabicPeriod"/>
              <a:defRPr/>
            </a:pPr>
            <a:r>
              <a:rPr lang="en-US" sz="2800" dirty="0"/>
              <a:t>definition of goals</a:t>
            </a:r>
          </a:p>
          <a:p>
            <a:pPr marL="514350" indent="-514350" eaLnBrk="1" hangingPunct="1">
              <a:lnSpc>
                <a:spcPct val="90000"/>
              </a:lnSpc>
              <a:buFont typeface="+mj-lt"/>
              <a:buAutoNum type="arabicPeriod"/>
              <a:defRPr/>
            </a:pPr>
            <a:r>
              <a:rPr lang="en-US" sz="2800" dirty="0"/>
              <a:t>implementation</a:t>
            </a:r>
          </a:p>
        </p:txBody>
      </p:sp>
      <p:sp>
        <p:nvSpPr>
          <p:cNvPr id="29699" name="Titolo 1"/>
          <p:cNvSpPr>
            <a:spLocks noGrp="1"/>
          </p:cNvSpPr>
          <p:nvPr>
            <p:ph type="title" idx="4294967295"/>
          </p:nvPr>
        </p:nvSpPr>
        <p:spPr>
          <a:xfrm>
            <a:off x="0" y="115888"/>
            <a:ext cx="8229600" cy="649287"/>
          </a:xfrm>
        </p:spPr>
        <p:txBody>
          <a:bodyPr/>
          <a:lstStyle/>
          <a:p>
            <a:pPr eaLnBrk="1" hangingPunct="1"/>
            <a:r>
              <a:rPr lang="en-GB" altLang="it-IT" sz="3600" dirty="0" smtClean="0">
                <a:solidFill>
                  <a:schemeClr val="tx1"/>
                </a:solidFill>
                <a:ea typeface="ＭＳ Ｐゴシック" panose="020B0600070205080204" pitchFamily="34" charset="-128"/>
              </a:rPr>
              <a:t>The internationalization process </a:t>
            </a:r>
          </a:p>
        </p:txBody>
      </p:sp>
      <p:sp>
        <p:nvSpPr>
          <p:cNvPr id="2" name="Freccia giù 1">
            <a:extLst>
              <a:ext uri="{FF2B5EF4-FFF2-40B4-BE49-F238E27FC236}">
                <a16:creationId xmlns:a16="http://schemas.microsoft.com/office/drawing/2014/main" id="{F7332C8A-3F0D-1C4E-B469-009F2CC9D580}"/>
              </a:ext>
            </a:extLst>
          </p:cNvPr>
          <p:cNvSpPr/>
          <p:nvPr/>
        </p:nvSpPr>
        <p:spPr>
          <a:xfrm>
            <a:off x="4176713" y="3621088"/>
            <a:ext cx="790575" cy="50323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9154">
                                            <p:txEl>
                                              <p:pRg st="0" end="0"/>
                                            </p:txEl>
                                          </p:spTgt>
                                        </p:tgtEl>
                                        <p:attrNameLst>
                                          <p:attrName>style.visibility</p:attrName>
                                        </p:attrNameLst>
                                      </p:cBhvr>
                                      <p:to>
                                        <p:strVal val="visible"/>
                                      </p:to>
                                    </p:set>
                                    <p:anim calcmode="lin" valueType="num">
                                      <p:cBhvr additive="base">
                                        <p:cTn id="7" dur="500" fill="hold"/>
                                        <p:tgtEl>
                                          <p:spTgt spid="4915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915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9154">
                                            <p:txEl>
                                              <p:pRg st="1" end="1"/>
                                            </p:txEl>
                                          </p:spTgt>
                                        </p:tgtEl>
                                        <p:attrNameLst>
                                          <p:attrName>style.visibility</p:attrName>
                                        </p:attrNameLst>
                                      </p:cBhvr>
                                      <p:to>
                                        <p:strVal val="visible"/>
                                      </p:to>
                                    </p:set>
                                    <p:anim calcmode="lin" valueType="num">
                                      <p:cBhvr additive="base">
                                        <p:cTn id="13" dur="500" fill="hold"/>
                                        <p:tgtEl>
                                          <p:spTgt spid="4915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915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9154">
                                            <p:txEl>
                                              <p:pRg st="2" end="2"/>
                                            </p:txEl>
                                          </p:spTgt>
                                        </p:tgtEl>
                                        <p:attrNameLst>
                                          <p:attrName>style.visibility</p:attrName>
                                        </p:attrNameLst>
                                      </p:cBhvr>
                                      <p:to>
                                        <p:strVal val="visible"/>
                                      </p:to>
                                    </p:set>
                                    <p:anim calcmode="lin" valueType="num">
                                      <p:cBhvr additive="base">
                                        <p:cTn id="19" dur="500" fill="hold"/>
                                        <p:tgtEl>
                                          <p:spTgt spid="4915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915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9154">
                                            <p:txEl>
                                              <p:pRg st="3" end="3"/>
                                            </p:txEl>
                                          </p:spTgt>
                                        </p:tgtEl>
                                        <p:attrNameLst>
                                          <p:attrName>style.visibility</p:attrName>
                                        </p:attrNameLst>
                                      </p:cBhvr>
                                      <p:to>
                                        <p:strVal val="visible"/>
                                      </p:to>
                                    </p:set>
                                    <p:anim calcmode="lin" valueType="num">
                                      <p:cBhvr additive="base">
                                        <p:cTn id="25" dur="500" fill="hold"/>
                                        <p:tgtEl>
                                          <p:spTgt spid="4915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915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49154">
                                            <p:txEl>
                                              <p:pRg st="6" end="6"/>
                                            </p:txEl>
                                          </p:spTgt>
                                        </p:tgtEl>
                                        <p:attrNameLst>
                                          <p:attrName>style.visibility</p:attrName>
                                        </p:attrNameLst>
                                      </p:cBhvr>
                                      <p:to>
                                        <p:strVal val="visible"/>
                                      </p:to>
                                    </p:set>
                                    <p:anim calcmode="lin" valueType="num">
                                      <p:cBhvr additive="base">
                                        <p:cTn id="31" dur="500" fill="hold"/>
                                        <p:tgtEl>
                                          <p:spTgt spid="49154">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915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49154">
                                            <p:txEl>
                                              <p:pRg st="7" end="7"/>
                                            </p:txEl>
                                          </p:spTgt>
                                        </p:tgtEl>
                                        <p:attrNameLst>
                                          <p:attrName>style.visibility</p:attrName>
                                        </p:attrNameLst>
                                      </p:cBhvr>
                                      <p:to>
                                        <p:strVal val="visible"/>
                                      </p:to>
                                    </p:set>
                                    <p:anim calcmode="lin" valueType="num">
                                      <p:cBhvr additive="base">
                                        <p:cTn id="37" dur="500" fill="hold"/>
                                        <p:tgtEl>
                                          <p:spTgt spid="49154">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915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49154">
                                            <p:txEl>
                                              <p:pRg st="8" end="8"/>
                                            </p:txEl>
                                          </p:spTgt>
                                        </p:tgtEl>
                                        <p:attrNameLst>
                                          <p:attrName>style.visibility</p:attrName>
                                        </p:attrNameLst>
                                      </p:cBhvr>
                                      <p:to>
                                        <p:strVal val="visible"/>
                                      </p:to>
                                    </p:set>
                                    <p:anim calcmode="lin" valueType="num">
                                      <p:cBhvr additive="base">
                                        <p:cTn id="43" dur="500" fill="hold"/>
                                        <p:tgtEl>
                                          <p:spTgt spid="49154">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915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49154">
                                            <p:txEl>
                                              <p:pRg st="9" end="9"/>
                                            </p:txEl>
                                          </p:spTgt>
                                        </p:tgtEl>
                                        <p:attrNameLst>
                                          <p:attrName>style.visibility</p:attrName>
                                        </p:attrNameLst>
                                      </p:cBhvr>
                                      <p:to>
                                        <p:strVal val="visible"/>
                                      </p:to>
                                    </p:set>
                                    <p:anim calcmode="lin" valueType="num">
                                      <p:cBhvr additive="base">
                                        <p:cTn id="49" dur="500" fill="hold"/>
                                        <p:tgtEl>
                                          <p:spTgt spid="49154">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9154">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egnaposto numero diapositiva 1"/>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279F9D2-5831-4635-9E52-DB4BFF17FB2A}" type="slidenum">
              <a:rPr lang="en-GB" altLang="it-IT" smtClean="0">
                <a:solidFill>
                  <a:schemeClr val="tx2"/>
                </a:solidFill>
              </a:rPr>
              <a:pPr/>
              <a:t>8</a:t>
            </a:fld>
            <a:endParaRPr lang="en-GB" altLang="it-IT" smtClean="0">
              <a:solidFill>
                <a:schemeClr val="tx2"/>
              </a:solidFill>
            </a:endParaRPr>
          </a:p>
        </p:txBody>
      </p:sp>
      <p:sp>
        <p:nvSpPr>
          <p:cNvPr id="60418" name="Rettangolo 2">
            <a:extLst>
              <a:ext uri="{FF2B5EF4-FFF2-40B4-BE49-F238E27FC236}">
                <a16:creationId xmlns:a16="http://schemas.microsoft.com/office/drawing/2014/main" id="{C0546BE5-0F5E-DD46-87C4-F9E8D4131C29}"/>
              </a:ext>
            </a:extLst>
          </p:cNvPr>
          <p:cNvSpPr>
            <a:spLocks noChangeArrowheads="1"/>
          </p:cNvSpPr>
          <p:nvPr/>
        </p:nvSpPr>
        <p:spPr bwMode="auto">
          <a:xfrm>
            <a:off x="376238" y="1196975"/>
            <a:ext cx="5386387" cy="4616450"/>
          </a:xfrm>
          <a:prstGeom prst="rect">
            <a:avLst/>
          </a:prstGeom>
          <a:noFill/>
          <a:ln w="9525">
            <a:solidFill>
              <a:srgbClr val="00206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514350" indent="-514350" eaLnBrk="1" hangingPunct="1">
              <a:lnSpc>
                <a:spcPct val="90000"/>
              </a:lnSpc>
              <a:spcBef>
                <a:spcPct val="20000"/>
              </a:spcBef>
              <a:buClr>
                <a:schemeClr val="accent1"/>
              </a:buClr>
              <a:buSzPct val="100000"/>
              <a:buFont typeface="+mj-lt"/>
              <a:buAutoNum type="arabicPeriod"/>
              <a:defRPr/>
            </a:pPr>
            <a:r>
              <a:rPr lang="en-GB" altLang="it-IT" sz="2600" dirty="0">
                <a:latin typeface="+mn-lt"/>
              </a:rPr>
              <a:t> </a:t>
            </a:r>
            <a:r>
              <a:rPr lang="en-GB" altLang="it-IT" sz="2800" dirty="0">
                <a:solidFill>
                  <a:schemeClr val="tx2"/>
                </a:solidFill>
                <a:latin typeface="+mn-lt"/>
                <a:ea typeface="ＭＳ Ｐゴシック" charset="0"/>
              </a:rPr>
              <a:t>Identification of target countries. </a:t>
            </a:r>
          </a:p>
          <a:p>
            <a:pPr marL="514350" indent="-514350" eaLnBrk="1" hangingPunct="1">
              <a:lnSpc>
                <a:spcPct val="90000"/>
              </a:lnSpc>
              <a:spcBef>
                <a:spcPct val="20000"/>
              </a:spcBef>
              <a:buClr>
                <a:schemeClr val="accent1"/>
              </a:buClr>
              <a:buSzPct val="100000"/>
              <a:buFont typeface="+mj-lt"/>
              <a:buAutoNum type="arabicPeriod"/>
              <a:defRPr/>
            </a:pPr>
            <a:r>
              <a:rPr lang="en-GB" altLang="it-IT" sz="2800" dirty="0">
                <a:solidFill>
                  <a:schemeClr val="tx2"/>
                </a:solidFill>
                <a:latin typeface="+mn-lt"/>
                <a:ea typeface="ＭＳ Ｐゴシック" charset="0"/>
              </a:rPr>
              <a:t> Decide on the specific area in which to implement its strategy. </a:t>
            </a:r>
          </a:p>
          <a:p>
            <a:pPr marL="514350" indent="-514350" eaLnBrk="1" hangingPunct="1">
              <a:lnSpc>
                <a:spcPct val="90000"/>
              </a:lnSpc>
              <a:spcBef>
                <a:spcPct val="20000"/>
              </a:spcBef>
              <a:buClr>
                <a:schemeClr val="accent1"/>
              </a:buClr>
              <a:buSzPct val="100000"/>
              <a:buFont typeface="+mj-lt"/>
              <a:buAutoNum type="arabicPeriod"/>
              <a:defRPr/>
            </a:pPr>
            <a:r>
              <a:rPr lang="en-GB" altLang="it-IT" sz="2800" dirty="0">
                <a:solidFill>
                  <a:schemeClr val="tx2"/>
                </a:solidFill>
                <a:latin typeface="+mn-lt"/>
                <a:ea typeface="ＭＳ Ｐゴシック" charset="0"/>
              </a:rPr>
              <a:t> quantify or at least estimate the major risks that characterize them. </a:t>
            </a:r>
          </a:p>
          <a:p>
            <a:pPr marL="514350" indent="-514350" eaLnBrk="1" hangingPunct="1">
              <a:lnSpc>
                <a:spcPct val="90000"/>
              </a:lnSpc>
              <a:spcBef>
                <a:spcPct val="20000"/>
              </a:spcBef>
              <a:buClr>
                <a:schemeClr val="accent1"/>
              </a:buClr>
              <a:buSzPct val="100000"/>
              <a:buFont typeface="+mj-lt"/>
              <a:buAutoNum type="arabicPeriod"/>
              <a:defRPr/>
            </a:pPr>
            <a:r>
              <a:rPr lang="en-GB" altLang="it-IT" sz="2800" dirty="0">
                <a:solidFill>
                  <a:schemeClr val="tx2"/>
                </a:solidFill>
                <a:latin typeface="+mn-lt"/>
                <a:ea typeface="ＭＳ Ｐゴシック" charset="0"/>
              </a:rPr>
              <a:t>Evaluate the most suitable entry mode into the given market</a:t>
            </a:r>
            <a:r>
              <a:rPr lang="en-GB" altLang="it-IT" sz="2600" dirty="0">
                <a:latin typeface="+mn-lt"/>
              </a:rPr>
              <a:t>. </a:t>
            </a:r>
          </a:p>
        </p:txBody>
      </p:sp>
      <p:sp>
        <p:nvSpPr>
          <p:cNvPr id="60419" name="CasellaDiTesto 3">
            <a:extLst>
              <a:ext uri="{FF2B5EF4-FFF2-40B4-BE49-F238E27FC236}">
                <a16:creationId xmlns:a16="http://schemas.microsoft.com/office/drawing/2014/main" id="{C2BD66DD-547C-E043-B3BF-0F1CC73BBED5}"/>
              </a:ext>
            </a:extLst>
          </p:cNvPr>
          <p:cNvSpPr txBox="1">
            <a:spLocks noChangeArrowheads="1"/>
          </p:cNvSpPr>
          <p:nvPr/>
        </p:nvSpPr>
        <p:spPr bwMode="auto">
          <a:xfrm>
            <a:off x="6227762" y="3106738"/>
            <a:ext cx="2916237" cy="3293209"/>
          </a:xfrm>
          <a:prstGeom prst="rect">
            <a:avLst/>
          </a:prstGeom>
          <a:solidFill>
            <a:srgbClr val="002060"/>
          </a:solidFill>
          <a:ln w="9525">
            <a:solidFill>
              <a:srgbClr val="002060"/>
            </a:solidFill>
            <a:miter lim="800000"/>
            <a:headEnd/>
            <a:tailEnd/>
          </a:ln>
        </p:spPr>
        <p:txBody>
          <a:bodyPr wrap="square">
            <a:spAutoFit/>
          </a:bodyPr>
          <a:lstStyle>
            <a:lvl1pPr>
              <a:defRPr>
                <a:solidFill>
                  <a:schemeClr val="tx1"/>
                </a:solidFill>
                <a:latin typeface="Arial" panose="020B0604020202020204" pitchFamily="34" charset="0"/>
                <a:ea typeface="ＭＳ Ｐゴシック" panose="020B0600070205080204" pitchFamily="34" charset="-128"/>
              </a:defRPr>
            </a:lvl1pPr>
            <a:lvl2pPr>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lvl="1">
              <a:buClr>
                <a:schemeClr val="bg1"/>
              </a:buClr>
              <a:defRPr/>
            </a:pPr>
            <a:r>
              <a:rPr lang="en-GB" altLang="it-IT" sz="2600" dirty="0">
                <a:solidFill>
                  <a:schemeClr val="bg1"/>
                </a:solidFill>
                <a:latin typeface="+mn-lt"/>
              </a:rPr>
              <a:t>We need to evaluate:</a:t>
            </a:r>
          </a:p>
          <a:p>
            <a:pPr marL="342900" lvl="1" indent="-342900">
              <a:buClr>
                <a:schemeClr val="bg1"/>
              </a:buClr>
              <a:buFont typeface="Wingdings" pitchFamily="2" charset="2"/>
              <a:buChar char="Ø"/>
              <a:defRPr/>
            </a:pPr>
            <a:r>
              <a:rPr lang="en-GB" altLang="it-IT" sz="2600" dirty="0">
                <a:solidFill>
                  <a:schemeClr val="bg1"/>
                </a:solidFill>
                <a:latin typeface="+mn-lt"/>
              </a:rPr>
              <a:t>market opportunities</a:t>
            </a:r>
          </a:p>
          <a:p>
            <a:pPr marL="0" lvl="1">
              <a:buClr>
                <a:schemeClr val="bg1"/>
              </a:buClr>
              <a:buFont typeface="Wingdings" pitchFamily="2" charset="2"/>
              <a:buChar char="Ø"/>
              <a:defRPr/>
            </a:pPr>
            <a:r>
              <a:rPr lang="en-GB" altLang="it-IT" sz="2600" dirty="0">
                <a:solidFill>
                  <a:schemeClr val="bg1"/>
                </a:solidFill>
                <a:latin typeface="+mn-lt"/>
              </a:rPr>
              <a:t>available resources</a:t>
            </a:r>
          </a:p>
          <a:p>
            <a:pPr marL="0" lvl="1">
              <a:buClr>
                <a:schemeClr val="bg1"/>
              </a:buClr>
              <a:buFont typeface="Wingdings" pitchFamily="2" charset="2"/>
              <a:buChar char="Ø"/>
              <a:defRPr/>
            </a:pPr>
            <a:r>
              <a:rPr lang="en-GB" altLang="it-IT" sz="2600" dirty="0">
                <a:solidFill>
                  <a:schemeClr val="bg1"/>
                </a:solidFill>
                <a:latin typeface="+mn-lt"/>
              </a:rPr>
              <a:t>desired results</a:t>
            </a:r>
          </a:p>
          <a:p>
            <a:pPr marL="0" lvl="1">
              <a:buClr>
                <a:schemeClr val="bg1"/>
              </a:buClr>
              <a:buFont typeface="Wingdings" pitchFamily="2" charset="2"/>
              <a:buChar char="Ø"/>
              <a:defRPr/>
            </a:pPr>
            <a:r>
              <a:rPr lang="en-GB" altLang="it-IT" sz="2600" dirty="0">
                <a:solidFill>
                  <a:schemeClr val="bg1"/>
                </a:solidFill>
                <a:latin typeface="+mn-lt"/>
              </a:rPr>
              <a:t>flexibility</a:t>
            </a:r>
            <a:endParaRPr lang="en-GB" altLang="it-IT" sz="2600" u="sng" dirty="0">
              <a:solidFill>
                <a:schemeClr val="bg1"/>
              </a:solidFill>
              <a:latin typeface="+mn-lt"/>
            </a:endParaRPr>
          </a:p>
        </p:txBody>
      </p:sp>
      <p:sp>
        <p:nvSpPr>
          <p:cNvPr id="2" name="CasellaDiTesto 1">
            <a:extLst>
              <a:ext uri="{FF2B5EF4-FFF2-40B4-BE49-F238E27FC236}">
                <a16:creationId xmlns:a16="http://schemas.microsoft.com/office/drawing/2014/main" id="{A898484B-852B-9649-99DA-F2A1B224DD6C}"/>
              </a:ext>
            </a:extLst>
          </p:cNvPr>
          <p:cNvSpPr txBox="1"/>
          <p:nvPr/>
        </p:nvSpPr>
        <p:spPr>
          <a:xfrm>
            <a:off x="323528" y="260648"/>
            <a:ext cx="6252493" cy="646331"/>
          </a:xfrm>
          <a:prstGeom prst="rect">
            <a:avLst/>
          </a:prstGeom>
          <a:noFill/>
        </p:spPr>
        <p:txBody>
          <a:bodyPr wrap="square">
            <a:spAutoFit/>
          </a:bodyPr>
          <a:lstStyle/>
          <a:p>
            <a:pPr>
              <a:defRPr/>
            </a:pPr>
            <a:r>
              <a:rPr lang="en-GB" sz="3600" dirty="0">
                <a:latin typeface="+mj-lt"/>
              </a:rPr>
              <a:t>The main steps</a:t>
            </a:r>
          </a:p>
        </p:txBody>
      </p:sp>
      <p:sp>
        <p:nvSpPr>
          <p:cNvPr id="3" name="Freccia circolare a destra 2">
            <a:extLst>
              <a:ext uri="{FF2B5EF4-FFF2-40B4-BE49-F238E27FC236}">
                <a16:creationId xmlns:a16="http://schemas.microsoft.com/office/drawing/2014/main" id="{E8310037-555A-1748-A5FC-45409F49467D}"/>
              </a:ext>
            </a:extLst>
          </p:cNvPr>
          <p:cNvSpPr/>
          <p:nvPr/>
        </p:nvSpPr>
        <p:spPr>
          <a:xfrm rot="18721998">
            <a:off x="4862427" y="5526598"/>
            <a:ext cx="1152525" cy="1319260"/>
          </a:xfrm>
          <a:prstGeom prst="curvedRightArrow">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olo 4">
            <a:extLst>
              <a:ext uri="{FF2B5EF4-FFF2-40B4-BE49-F238E27FC236}">
                <a16:creationId xmlns:a16="http://schemas.microsoft.com/office/drawing/2014/main" id="{50CD0F1E-86A6-174E-AB87-2F9E4E1E0EDD}"/>
              </a:ext>
            </a:extLst>
          </p:cNvPr>
          <p:cNvSpPr txBox="1">
            <a:spLocks noChangeArrowheads="1"/>
          </p:cNvSpPr>
          <p:nvPr/>
        </p:nvSpPr>
        <p:spPr bwMode="auto">
          <a:xfrm>
            <a:off x="683568" y="233724"/>
            <a:ext cx="4530725" cy="711200"/>
          </a:xfrm>
          <a:prstGeom prst="rect">
            <a:avLst/>
          </a:prstGeom>
          <a:noFill/>
          <a:ln>
            <a:noFill/>
          </a:ln>
        </p:spPr>
        <p:txBody>
          <a:bodyPr/>
          <a:lstStyle>
            <a:lvl1pPr defTabSz="457200">
              <a:defRPr>
                <a:solidFill>
                  <a:schemeClr val="tx1"/>
                </a:solidFill>
                <a:latin typeface="Arial" panose="020B0604020202020204" pitchFamily="34" charset="0"/>
                <a:ea typeface="ＭＳ Ｐゴシック" panose="020B0600070205080204" pitchFamily="34" charset="-128"/>
              </a:defRPr>
            </a:lvl1pPr>
            <a:lvl2pPr marL="742950" indent="-285750" defTabSz="457200">
              <a:defRPr>
                <a:solidFill>
                  <a:schemeClr val="tx1"/>
                </a:solidFill>
                <a:latin typeface="Arial" panose="020B0604020202020204" pitchFamily="34" charset="0"/>
                <a:ea typeface="ＭＳ Ｐゴシック" panose="020B0600070205080204" pitchFamily="34" charset="-128"/>
              </a:defRPr>
            </a:lvl2pPr>
            <a:lvl3pPr marL="1143000" indent="-228600" defTabSz="457200">
              <a:defRPr>
                <a:solidFill>
                  <a:schemeClr val="tx1"/>
                </a:solidFill>
                <a:latin typeface="Arial" panose="020B0604020202020204" pitchFamily="34" charset="0"/>
                <a:ea typeface="ＭＳ Ｐゴシック" panose="020B0600070205080204" pitchFamily="34" charset="-128"/>
              </a:defRPr>
            </a:lvl3pPr>
            <a:lvl4pPr marL="1600200" indent="-228600" defTabSz="457200">
              <a:defRPr>
                <a:solidFill>
                  <a:schemeClr val="tx1"/>
                </a:solidFill>
                <a:latin typeface="Arial" panose="020B0604020202020204" pitchFamily="34" charset="0"/>
                <a:ea typeface="ＭＳ Ｐゴシック" panose="020B0600070205080204" pitchFamily="34" charset="-128"/>
              </a:defRPr>
            </a:lvl4pPr>
            <a:lvl5pPr marL="2057400" indent="-228600" defTabSz="4572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eaLnBrk="1" hangingPunct="1">
              <a:defRPr/>
            </a:pPr>
            <a:r>
              <a:rPr lang="en-GB" altLang="it-IT" sz="4400" dirty="0">
                <a:latin typeface="+mj-lt"/>
              </a:rPr>
              <a:t>The first mover</a:t>
            </a:r>
          </a:p>
        </p:txBody>
      </p:sp>
      <p:sp>
        <p:nvSpPr>
          <p:cNvPr id="3" name="Segnaposto contenuto 5">
            <a:extLst>
              <a:ext uri="{FF2B5EF4-FFF2-40B4-BE49-F238E27FC236}">
                <a16:creationId xmlns:a16="http://schemas.microsoft.com/office/drawing/2014/main" id="{81E57A15-4BA1-DE42-AD33-631E839FEA47}"/>
              </a:ext>
            </a:extLst>
          </p:cNvPr>
          <p:cNvSpPr txBox="1">
            <a:spLocks/>
          </p:cNvSpPr>
          <p:nvPr/>
        </p:nvSpPr>
        <p:spPr>
          <a:xfrm>
            <a:off x="254000" y="1574800"/>
            <a:ext cx="4248150" cy="3476625"/>
          </a:xfrm>
          <a:prstGeom prst="rect">
            <a:avLst/>
          </a:prstGeom>
          <a:ln>
            <a:solidFill>
              <a:srgbClr val="000090"/>
            </a:solidFill>
          </a:ln>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Tx/>
              <a:buNone/>
              <a:defRPr/>
            </a:pPr>
            <a:r>
              <a:rPr lang="en-GB" sz="2600" b="1"/>
              <a:t>Advantages</a:t>
            </a:r>
          </a:p>
          <a:p>
            <a:pPr>
              <a:defRPr/>
            </a:pPr>
            <a:r>
              <a:rPr lang="en-GB" sz="2600"/>
              <a:t>Brand loyalty</a:t>
            </a:r>
          </a:p>
          <a:p>
            <a:pPr>
              <a:defRPr/>
            </a:pPr>
            <a:r>
              <a:rPr lang="en-GB" sz="2600"/>
              <a:t>Control of lacking resources</a:t>
            </a:r>
          </a:p>
          <a:p>
            <a:pPr>
              <a:defRPr/>
            </a:pPr>
            <a:r>
              <a:rPr lang="en-GB" sz="2600"/>
              <a:t>Higher revenues</a:t>
            </a:r>
          </a:p>
          <a:p>
            <a:pPr>
              <a:defRPr/>
            </a:pPr>
            <a:r>
              <a:rPr lang="en-GB" sz="2600"/>
              <a:t>Building up of switching costs for clients</a:t>
            </a:r>
          </a:p>
          <a:p>
            <a:pPr marL="0" indent="0">
              <a:buFontTx/>
              <a:buNone/>
              <a:defRPr/>
            </a:pPr>
            <a:endParaRPr lang="en-GB" sz="2600"/>
          </a:p>
          <a:p>
            <a:pPr marL="0" indent="0">
              <a:buFont typeface="Arial"/>
              <a:buNone/>
              <a:defRPr/>
            </a:pPr>
            <a:r>
              <a:rPr lang="en-GB" sz="2600"/>
              <a:t>	</a:t>
            </a:r>
          </a:p>
        </p:txBody>
      </p:sp>
      <p:sp>
        <p:nvSpPr>
          <p:cNvPr id="4" name="Segnaposto contenuto 6">
            <a:extLst>
              <a:ext uri="{FF2B5EF4-FFF2-40B4-BE49-F238E27FC236}">
                <a16:creationId xmlns:a16="http://schemas.microsoft.com/office/drawing/2014/main" id="{9A0C0F3A-11E5-7442-A291-25C92FBD96CE}"/>
              </a:ext>
            </a:extLst>
          </p:cNvPr>
          <p:cNvSpPr txBox="1">
            <a:spLocks/>
          </p:cNvSpPr>
          <p:nvPr/>
        </p:nvSpPr>
        <p:spPr>
          <a:xfrm>
            <a:off x="4716463" y="1574800"/>
            <a:ext cx="4176712" cy="3476625"/>
          </a:xfrm>
          <a:prstGeom prst="rect">
            <a:avLst/>
          </a:prstGeom>
          <a:ln>
            <a:solidFill>
              <a:srgbClr val="000090"/>
            </a:solidFill>
          </a:ln>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Tx/>
              <a:buNone/>
              <a:defRPr/>
            </a:pPr>
            <a:r>
              <a:rPr lang="en-GB" sz="2600" b="1"/>
              <a:t>Disadvantages</a:t>
            </a:r>
          </a:p>
          <a:p>
            <a:pPr>
              <a:defRPr/>
            </a:pPr>
            <a:r>
              <a:rPr lang="en-GB" sz="2600"/>
              <a:t>High exploration costs</a:t>
            </a:r>
          </a:p>
          <a:p>
            <a:pPr>
              <a:defRPr/>
            </a:pPr>
            <a:r>
              <a:rPr lang="en-GB" sz="2600"/>
              <a:t>High problem solving costs</a:t>
            </a:r>
          </a:p>
          <a:p>
            <a:pPr>
              <a:defRPr/>
            </a:pPr>
            <a:r>
              <a:rPr lang="en-GB" sz="2600"/>
              <a:t>Uncertainty about demand</a:t>
            </a:r>
          </a:p>
        </p:txBody>
      </p:sp>
      <p:sp>
        <p:nvSpPr>
          <p:cNvPr id="32772" name="Segnaposto numero diapositiva 3"/>
          <p:cNvSpPr>
            <a:spLocks noGrp="1" noChangeArrowheads="1"/>
          </p:cNvSpPr>
          <p:nvPr>
            <p:ph type="sldNum" sz="quarter" idx="12"/>
          </p:nvPr>
        </p:nvSpPr>
        <p:spPr bwMode="auto">
          <a:xfrm>
            <a:off x="6553200" y="6248400"/>
            <a:ext cx="19050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ea typeface="ＭＳ Ｐゴシック" panose="020B0600070205080204" pitchFamily="34" charset="-128"/>
              </a:defRPr>
            </a:lvl1pPr>
            <a:lvl2pPr marL="742950" indent="-2857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ea typeface="ＭＳ Ｐゴシック" panose="020B0600070205080204" pitchFamily="34" charset="-128"/>
              </a:defRPr>
            </a:lvl2pPr>
            <a:lvl3pPr marL="1143000"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ea typeface="ＭＳ Ｐゴシック" panose="020B0600070205080204" pitchFamily="34" charset="-128"/>
              </a:defRPr>
            </a:lvl3pPr>
            <a:lvl4pPr marL="16002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ea typeface="ＭＳ Ｐゴシック" panose="020B0600070205080204" pitchFamily="34" charset="-128"/>
              </a:defRPr>
            </a:lvl4pPr>
            <a:lvl5pPr marL="2057400"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9pPr>
          </a:lstStyle>
          <a:p>
            <a:pPr>
              <a:spcBef>
                <a:spcPct val="0"/>
              </a:spcBef>
              <a:buClrTx/>
              <a:buSzTx/>
              <a:buFontTx/>
              <a:buNone/>
            </a:pPr>
            <a:fld id="{EAB67BAD-0ECF-4A97-AEFF-D9E5A8CD5E2B}" type="slidenum">
              <a:rPr lang="en-GB" altLang="it-IT" sz="1400" smtClean="0">
                <a:solidFill>
                  <a:schemeClr val="tx1"/>
                </a:solidFill>
                <a:latin typeface="Times New Roman" panose="02020603050405020304" pitchFamily="18" charset="0"/>
              </a:rPr>
              <a:pPr>
                <a:spcBef>
                  <a:spcPct val="0"/>
                </a:spcBef>
                <a:buClrTx/>
                <a:buSzTx/>
                <a:buFontTx/>
                <a:buNone/>
              </a:pPr>
              <a:t>9</a:t>
            </a:fld>
            <a:endParaRPr lang="en-GB" altLang="it-IT" sz="1400" smtClean="0">
              <a:solidFill>
                <a:schemeClr val="tx1"/>
              </a:solidFill>
              <a:latin typeface="Times New Roman" panose="02020603050405020304" pitchFamily="18" charset="0"/>
            </a:endParaRPr>
          </a:p>
        </p:txBody>
      </p:sp>
      <p:sp>
        <p:nvSpPr>
          <p:cNvPr id="61445" name="CasellaDiTesto 6">
            <a:extLst>
              <a:ext uri="{FF2B5EF4-FFF2-40B4-BE49-F238E27FC236}">
                <a16:creationId xmlns:a16="http://schemas.microsoft.com/office/drawing/2014/main" id="{3797567E-DA2E-984F-A1C0-80A906D017D9}"/>
              </a:ext>
            </a:extLst>
          </p:cNvPr>
          <p:cNvSpPr txBox="1">
            <a:spLocks noChangeArrowheads="1"/>
          </p:cNvSpPr>
          <p:nvPr/>
        </p:nvSpPr>
        <p:spPr bwMode="auto">
          <a:xfrm>
            <a:off x="2051050" y="5391150"/>
            <a:ext cx="6040438" cy="954088"/>
          </a:xfrm>
          <a:prstGeom prst="rect">
            <a:avLst/>
          </a:prstGeom>
          <a:noFill/>
          <a:ln w="9525">
            <a:solidFill>
              <a:srgbClr val="00009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defRPr/>
            </a:pPr>
            <a:r>
              <a:rPr lang="en-GB" altLang="it-IT" sz="2800" b="1">
                <a:latin typeface="+mn-lt"/>
              </a:rPr>
              <a:t>High probability to survive in the long term</a:t>
            </a:r>
          </a:p>
        </p:txBody>
      </p:sp>
      <p:sp>
        <p:nvSpPr>
          <p:cNvPr id="2" name="Freccia circolare a destra 1">
            <a:extLst>
              <a:ext uri="{FF2B5EF4-FFF2-40B4-BE49-F238E27FC236}">
                <a16:creationId xmlns:a16="http://schemas.microsoft.com/office/drawing/2014/main" id="{E47C5A55-73C0-154C-A0FC-00F48AFA23D5}"/>
              </a:ext>
            </a:extLst>
          </p:cNvPr>
          <p:cNvSpPr/>
          <p:nvPr/>
        </p:nvSpPr>
        <p:spPr>
          <a:xfrm rot="20651337">
            <a:off x="684213" y="5051425"/>
            <a:ext cx="1223962" cy="1196975"/>
          </a:xfrm>
          <a:prstGeom prst="curvedRightArrow">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ruttura personalizzat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Sfaccettatura">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Genesi.thmx</Template>
  <TotalTime>4584</TotalTime>
  <Words>6715</Words>
  <Application>Microsoft Office PowerPoint</Application>
  <PresentationFormat>Presentazione su schermo (4:3)</PresentationFormat>
  <Paragraphs>372</Paragraphs>
  <Slides>32</Slides>
  <Notes>20</Notes>
  <HiddenSlides>0</HiddenSlides>
  <MMClips>0</MMClips>
  <ScaleCrop>false</ScaleCrop>
  <HeadingPairs>
    <vt:vector size="6" baseType="variant">
      <vt:variant>
        <vt:lpstr>Caratteri utilizzati</vt:lpstr>
      </vt:variant>
      <vt:variant>
        <vt:i4>13</vt:i4>
      </vt:variant>
      <vt:variant>
        <vt:lpstr>Tema</vt:lpstr>
      </vt:variant>
      <vt:variant>
        <vt:i4>2</vt:i4>
      </vt:variant>
      <vt:variant>
        <vt:lpstr>Titoli diapositive</vt:lpstr>
      </vt:variant>
      <vt:variant>
        <vt:i4>32</vt:i4>
      </vt:variant>
    </vt:vector>
  </HeadingPairs>
  <TitlesOfParts>
    <vt:vector size="47" baseType="lpstr">
      <vt:lpstr>ＭＳ Ｐゴシック</vt:lpstr>
      <vt:lpstr>Arial</vt:lpstr>
      <vt:lpstr>Calibri</vt:lpstr>
      <vt:lpstr>Calisto MT</vt:lpstr>
      <vt:lpstr>Cordia New</vt:lpstr>
      <vt:lpstr>DragonWick-Bold</vt:lpstr>
      <vt:lpstr>PMingLiU</vt:lpstr>
      <vt:lpstr>Symbol</vt:lpstr>
      <vt:lpstr>Times New Roman</vt:lpstr>
      <vt:lpstr>Trebuchet MS</vt:lpstr>
      <vt:lpstr>Wingdings</vt:lpstr>
      <vt:lpstr>Wingdings 2</vt:lpstr>
      <vt:lpstr>Wingdings 3</vt:lpstr>
      <vt:lpstr>Struttura personalizzata</vt:lpstr>
      <vt:lpstr>Sfaccettatura</vt:lpstr>
      <vt:lpstr>Internationalization process</vt:lpstr>
      <vt:lpstr>Drivers of firms’ internationalization</vt:lpstr>
      <vt:lpstr>Internationalization as a growth strategy </vt:lpstr>
      <vt:lpstr>Presentazione standard di PowerPoint</vt:lpstr>
      <vt:lpstr>Competition requires</vt:lpstr>
      <vt:lpstr>Presentazione standard di PowerPoint</vt:lpstr>
      <vt:lpstr>The internationalization process </vt:lpstr>
      <vt:lpstr>Presentazione standard di PowerPoint</vt:lpstr>
      <vt:lpstr>Presentazione standard di PowerPoint</vt:lpstr>
      <vt:lpstr>Environmental Factors Affecting Organizations</vt:lpstr>
      <vt:lpstr>Presentazione standard di PowerPoint</vt:lpstr>
      <vt:lpstr>PEST ANALYSIS</vt:lpstr>
      <vt:lpstr>Political Factors</vt:lpstr>
      <vt:lpstr>Economic Factors</vt:lpstr>
      <vt:lpstr>Sociocultural Factors </vt:lpstr>
      <vt:lpstr>Technological Factors</vt:lpstr>
      <vt:lpstr>Issues of concern </vt:lpstr>
      <vt:lpstr>Similar analysis</vt:lpstr>
      <vt:lpstr>Presentazione standard di PowerPoint</vt:lpstr>
      <vt:lpstr>Internal Resource Analysis </vt:lpstr>
      <vt:lpstr>SWOT ANALYSIS</vt:lpstr>
      <vt:lpstr>SWOT ANALYSIS: an example</vt:lpstr>
      <vt:lpstr>Choice of Entry Modes</vt:lpstr>
      <vt:lpstr>BORN GLOBAL FIRMS</vt:lpstr>
      <vt:lpstr>BORN GLOBAL FIRMS: CONCEPTS AND DEFINITION</vt:lpstr>
      <vt:lpstr>MAIN FEAUTURES OF BORN GLOBAL FIRMS</vt:lpstr>
      <vt:lpstr>FRAMEWORK OF BORN GLOBAL</vt:lpstr>
      <vt:lpstr>BORN GLOBAL: SECTOR OF ACTIVITY</vt:lpstr>
      <vt:lpstr>The role of Ecosystems in technology sector</vt:lpstr>
      <vt:lpstr>BORN GLOBAL: CASES</vt:lpstr>
      <vt:lpstr>PHASES OF GLOBAL START-UP ASSESSMENT</vt:lpstr>
      <vt:lpstr>MAIN CHALLENGES  TO BORN GLOBAL FIRMS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UNIVERSITA</dc:creator>
  <cp:lastModifiedBy>ilaria tutore</cp:lastModifiedBy>
  <cp:revision>234</cp:revision>
  <cp:lastPrinted>2020-03-20T11:21:32Z</cp:lastPrinted>
  <dcterms:created xsi:type="dcterms:W3CDTF">2015-09-16T07:34:16Z</dcterms:created>
  <dcterms:modified xsi:type="dcterms:W3CDTF">2020-09-24T08:11:30Z</dcterms:modified>
</cp:coreProperties>
</file>