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8" r:id="rId1"/>
    <p:sldMasterId id="2147484040" r:id="rId2"/>
    <p:sldMasterId id="2147484052" r:id="rId3"/>
    <p:sldMasterId id="2147484059" r:id="rId4"/>
    <p:sldMasterId id="2147484061" r:id="rId5"/>
    <p:sldMasterId id="2147484070" r:id="rId6"/>
    <p:sldMasterId id="2147484074" r:id="rId7"/>
    <p:sldMasterId id="2147484081" r:id="rId8"/>
    <p:sldMasterId id="2147484083" r:id="rId9"/>
    <p:sldMasterId id="2147484092" r:id="rId10"/>
    <p:sldMasterId id="2147484096" r:id="rId11"/>
    <p:sldMasterId id="2147484098" r:id="rId12"/>
    <p:sldMasterId id="2147484107" r:id="rId13"/>
    <p:sldMasterId id="2147484111" r:id="rId14"/>
  </p:sldMasterIdLst>
  <p:notesMasterIdLst>
    <p:notesMasterId r:id="rId64"/>
  </p:notesMasterIdLst>
  <p:sldIdLst>
    <p:sldId id="358" r:id="rId15"/>
    <p:sldId id="297" r:id="rId16"/>
    <p:sldId id="304" r:id="rId17"/>
    <p:sldId id="359" r:id="rId18"/>
    <p:sldId id="306" r:id="rId19"/>
    <p:sldId id="307" r:id="rId20"/>
    <p:sldId id="308" r:id="rId21"/>
    <p:sldId id="309" r:id="rId22"/>
    <p:sldId id="310" r:id="rId23"/>
    <p:sldId id="311" r:id="rId24"/>
    <p:sldId id="312" r:id="rId25"/>
    <p:sldId id="313" r:id="rId26"/>
    <p:sldId id="315" r:id="rId27"/>
    <p:sldId id="314" r:id="rId28"/>
    <p:sldId id="317" r:id="rId29"/>
    <p:sldId id="360" r:id="rId30"/>
    <p:sldId id="361" r:id="rId31"/>
    <p:sldId id="362" r:id="rId32"/>
    <p:sldId id="321" r:id="rId33"/>
    <p:sldId id="322" r:id="rId34"/>
    <p:sldId id="323" r:id="rId35"/>
    <p:sldId id="324" r:id="rId36"/>
    <p:sldId id="363" r:id="rId37"/>
    <p:sldId id="325" r:id="rId38"/>
    <p:sldId id="326" r:id="rId39"/>
    <p:sldId id="327" r:id="rId40"/>
    <p:sldId id="328" r:id="rId41"/>
    <p:sldId id="329" r:id="rId42"/>
    <p:sldId id="365"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258" r:id="rId59"/>
    <p:sldId id="332" r:id="rId60"/>
    <p:sldId id="333" r:id="rId61"/>
    <p:sldId id="334" r:id="rId62"/>
    <p:sldId id="364" r:id="rId63"/>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Main Content" id="{ECA7B8A1-DCCE-41C6-9D49-21A9AE27F463}">
          <p14:sldIdLst>
            <p14:sldId id="358"/>
            <p14:sldId id="297"/>
            <p14:sldId id="304"/>
            <p14:sldId id="359"/>
            <p14:sldId id="306"/>
            <p14:sldId id="307"/>
            <p14:sldId id="308"/>
            <p14:sldId id="309"/>
            <p14:sldId id="310"/>
            <p14:sldId id="311"/>
            <p14:sldId id="312"/>
            <p14:sldId id="313"/>
            <p14:sldId id="315"/>
            <p14:sldId id="314"/>
            <p14:sldId id="317"/>
            <p14:sldId id="360"/>
            <p14:sldId id="361"/>
            <p14:sldId id="362"/>
            <p14:sldId id="321"/>
            <p14:sldId id="322"/>
            <p14:sldId id="323"/>
            <p14:sldId id="324"/>
            <p14:sldId id="363"/>
            <p14:sldId id="325"/>
            <p14:sldId id="326"/>
            <p14:sldId id="327"/>
            <p14:sldId id="328"/>
            <p14:sldId id="329"/>
            <p14:sldId id="365"/>
            <p14:sldId id="367"/>
            <p14:sldId id="368"/>
            <p14:sldId id="369"/>
            <p14:sldId id="370"/>
            <p14:sldId id="371"/>
            <p14:sldId id="372"/>
            <p14:sldId id="373"/>
            <p14:sldId id="374"/>
            <p14:sldId id="375"/>
            <p14:sldId id="376"/>
            <p14:sldId id="377"/>
            <p14:sldId id="378"/>
            <p14:sldId id="379"/>
            <p14:sldId id="380"/>
            <p14:sldId id="381"/>
          </p14:sldIdLst>
        </p14:section>
        <p14:section name="Appendix: Image Descriptions for Unsighted Students" id="{05601E36-1465-44F3-9CB8-43EA6CD97584}">
          <p14:sldIdLst>
            <p14:sldId id="258"/>
            <p14:sldId id="332"/>
            <p14:sldId id="333"/>
            <p14:sldId id="334"/>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bashian" initials="vb" lastIdx="3" clrIdx="0"/>
  <p:cmAuthor id="2" name="Diana Murphy" initials="D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3399"/>
    <a:srgbClr val="FF3300"/>
    <a:srgbClr val="959535"/>
    <a:srgbClr val="EEE1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3314" autoAdjust="0"/>
  </p:normalViewPr>
  <p:slideViewPr>
    <p:cSldViewPr>
      <p:cViewPr varScale="1">
        <p:scale>
          <a:sx n="54" d="100"/>
          <a:sy n="54" d="100"/>
        </p:scale>
        <p:origin x="16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
    </p:cViewPr>
  </p:sorterViewPr>
  <p:notesViewPr>
    <p:cSldViewPr>
      <p:cViewPr>
        <p:scale>
          <a:sx n="75" d="100"/>
          <a:sy n="75" d="100"/>
        </p:scale>
        <p:origin x="4008" y="3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BB945EE-BB82-4FFA-A5D0-FA96DC1378F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7171" name="Rectangle 3">
            <a:extLst>
              <a:ext uri="{FF2B5EF4-FFF2-40B4-BE49-F238E27FC236}">
                <a16:creationId xmlns:a16="http://schemas.microsoft.com/office/drawing/2014/main" id="{79FA33B7-0E0D-481A-AC35-7B5479BA2BB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dirty="0"/>
          </a:p>
        </p:txBody>
      </p:sp>
      <p:sp>
        <p:nvSpPr>
          <p:cNvPr id="33796" name="Rectangle 4">
            <a:extLst>
              <a:ext uri="{FF2B5EF4-FFF2-40B4-BE49-F238E27FC236}">
                <a16:creationId xmlns:a16="http://schemas.microsoft.com/office/drawing/2014/main" id="{2F9ED58A-4D53-4B50-B9BF-6562580DE01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E1C41AB7-94B0-40B2-BC64-C5A1B814430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3113C520-8EE4-4252-BCEE-E4E241726AE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dirty="0"/>
          </a:p>
        </p:txBody>
      </p:sp>
      <p:sp>
        <p:nvSpPr>
          <p:cNvPr id="7175" name="Rectangle 7">
            <a:extLst>
              <a:ext uri="{FF2B5EF4-FFF2-40B4-BE49-F238E27FC236}">
                <a16:creationId xmlns:a16="http://schemas.microsoft.com/office/drawing/2014/main" id="{DC6BF215-4092-40FA-A3D3-94AE79AA782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D317BE-AA36-400C-918F-C6FDB772AF20}" type="slidenum">
              <a:rPr lang="en-US" altLang="en-US"/>
              <a:pPr>
                <a:defRPr/>
              </a:pPr>
              <a:t>‹N›</a:t>
            </a:fld>
            <a:endParaRPr lang="en-US" altLang="en-US" dirty="0"/>
          </a:p>
        </p:txBody>
      </p:sp>
    </p:spTree>
    <p:extLst>
      <p:ext uri="{BB962C8B-B14F-4D97-AF65-F5344CB8AC3E}">
        <p14:creationId xmlns:p14="http://schemas.microsoft.com/office/powerpoint/2010/main" val="2268104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99A8EAF2-E960-4DA4-9C2D-08C0D1766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C57F4A-22C0-4EFD-831D-B644CFDB05F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91" name="Rectangle 2">
            <a:extLst>
              <a:ext uri="{FF2B5EF4-FFF2-40B4-BE49-F238E27FC236}">
                <a16:creationId xmlns:a16="http://schemas.microsoft.com/office/drawing/2014/main" id="{23E3539D-BA93-49B8-A3CD-4710F32D70AB}"/>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2381955-33D0-4C71-ADE4-BE6E59CF19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10</a:t>
            </a:fld>
            <a:endParaRPr lang="en-US" altLang="en-US" dirty="0"/>
          </a:p>
        </p:txBody>
      </p:sp>
    </p:spTree>
    <p:extLst>
      <p:ext uri="{BB962C8B-B14F-4D97-AF65-F5344CB8AC3E}">
        <p14:creationId xmlns:p14="http://schemas.microsoft.com/office/powerpoint/2010/main" val="384887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11</a:t>
            </a:fld>
            <a:endParaRPr lang="en-US" altLang="en-US" dirty="0"/>
          </a:p>
        </p:txBody>
      </p:sp>
    </p:spTree>
    <p:extLst>
      <p:ext uri="{BB962C8B-B14F-4D97-AF65-F5344CB8AC3E}">
        <p14:creationId xmlns:p14="http://schemas.microsoft.com/office/powerpoint/2010/main" val="413751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12</a:t>
            </a:fld>
            <a:endParaRPr lang="en-US" altLang="en-US" dirty="0"/>
          </a:p>
        </p:txBody>
      </p:sp>
    </p:spTree>
    <p:extLst>
      <p:ext uri="{BB962C8B-B14F-4D97-AF65-F5344CB8AC3E}">
        <p14:creationId xmlns:p14="http://schemas.microsoft.com/office/powerpoint/2010/main" val="94101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13</a:t>
            </a:fld>
            <a:endParaRPr lang="en-US" altLang="en-US" dirty="0"/>
          </a:p>
        </p:txBody>
      </p:sp>
    </p:spTree>
    <p:extLst>
      <p:ext uri="{BB962C8B-B14F-4D97-AF65-F5344CB8AC3E}">
        <p14:creationId xmlns:p14="http://schemas.microsoft.com/office/powerpoint/2010/main" val="343493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14</a:t>
            </a:fld>
            <a:endParaRPr lang="en-US" altLang="en-US" dirty="0"/>
          </a:p>
        </p:txBody>
      </p:sp>
    </p:spTree>
    <p:extLst>
      <p:ext uri="{BB962C8B-B14F-4D97-AF65-F5344CB8AC3E}">
        <p14:creationId xmlns:p14="http://schemas.microsoft.com/office/powerpoint/2010/main" val="399728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15</a:t>
            </a:fld>
            <a:endParaRPr lang="en-US" altLang="en-US" dirty="0"/>
          </a:p>
        </p:txBody>
      </p:sp>
    </p:spTree>
    <p:extLst>
      <p:ext uri="{BB962C8B-B14F-4D97-AF65-F5344CB8AC3E}">
        <p14:creationId xmlns:p14="http://schemas.microsoft.com/office/powerpoint/2010/main" val="2773596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1D317BE-AA36-400C-918F-C6FDB772AF20}" type="slidenum">
              <a:rPr lang="en-US" altLang="en-US" smtClean="0"/>
              <a:pPr>
                <a:defRPr/>
              </a:pPr>
              <a:t>16</a:t>
            </a:fld>
            <a:endParaRPr lang="en-US" altLang="en-US" dirty="0"/>
          </a:p>
        </p:txBody>
      </p:sp>
    </p:spTree>
    <p:extLst>
      <p:ext uri="{BB962C8B-B14F-4D97-AF65-F5344CB8AC3E}">
        <p14:creationId xmlns:p14="http://schemas.microsoft.com/office/powerpoint/2010/main" val="445586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1D317BE-AA36-400C-918F-C6FDB772AF20}" type="slidenum">
              <a:rPr lang="en-US" altLang="en-US" smtClean="0"/>
              <a:pPr>
                <a:defRPr/>
              </a:pPr>
              <a:t>18</a:t>
            </a:fld>
            <a:endParaRPr lang="en-US" altLang="en-US" dirty="0"/>
          </a:p>
        </p:txBody>
      </p:sp>
    </p:spTree>
    <p:extLst>
      <p:ext uri="{BB962C8B-B14F-4D97-AF65-F5344CB8AC3E}">
        <p14:creationId xmlns:p14="http://schemas.microsoft.com/office/powerpoint/2010/main" val="99375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19</a:t>
            </a:fld>
            <a:endParaRPr lang="en-US" altLang="en-US" dirty="0"/>
          </a:p>
        </p:txBody>
      </p:sp>
    </p:spTree>
    <p:extLst>
      <p:ext uri="{BB962C8B-B14F-4D97-AF65-F5344CB8AC3E}">
        <p14:creationId xmlns:p14="http://schemas.microsoft.com/office/powerpoint/2010/main" val="213245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20</a:t>
            </a:fld>
            <a:endParaRPr lang="en-US" altLang="en-US" dirty="0"/>
          </a:p>
        </p:txBody>
      </p:sp>
    </p:spTree>
    <p:extLst>
      <p:ext uri="{BB962C8B-B14F-4D97-AF65-F5344CB8AC3E}">
        <p14:creationId xmlns:p14="http://schemas.microsoft.com/office/powerpoint/2010/main" val="169232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a:t>
            </a:fld>
            <a:endParaRPr lang="en-US" altLang="en-US" dirty="0"/>
          </a:p>
        </p:txBody>
      </p:sp>
    </p:spTree>
    <p:extLst>
      <p:ext uri="{BB962C8B-B14F-4D97-AF65-F5344CB8AC3E}">
        <p14:creationId xmlns:p14="http://schemas.microsoft.com/office/powerpoint/2010/main" val="927051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21</a:t>
            </a:fld>
            <a:endParaRPr lang="en-US" altLang="en-US" dirty="0"/>
          </a:p>
        </p:txBody>
      </p:sp>
    </p:spTree>
    <p:extLst>
      <p:ext uri="{BB962C8B-B14F-4D97-AF65-F5344CB8AC3E}">
        <p14:creationId xmlns:p14="http://schemas.microsoft.com/office/powerpoint/2010/main" val="4007615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22</a:t>
            </a:fld>
            <a:endParaRPr lang="en-US" altLang="en-US" dirty="0"/>
          </a:p>
        </p:txBody>
      </p:sp>
    </p:spTree>
    <p:extLst>
      <p:ext uri="{BB962C8B-B14F-4D97-AF65-F5344CB8AC3E}">
        <p14:creationId xmlns:p14="http://schemas.microsoft.com/office/powerpoint/2010/main" val="2145354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1D317BE-AA36-400C-918F-C6FDB772AF20}" type="slidenum">
              <a:rPr lang="en-US" altLang="en-US" smtClean="0"/>
              <a:pPr>
                <a:defRPr/>
              </a:pPr>
              <a:t>23</a:t>
            </a:fld>
            <a:endParaRPr lang="en-US" altLang="en-US" dirty="0"/>
          </a:p>
        </p:txBody>
      </p:sp>
    </p:spTree>
    <p:extLst>
      <p:ext uri="{BB962C8B-B14F-4D97-AF65-F5344CB8AC3E}">
        <p14:creationId xmlns:p14="http://schemas.microsoft.com/office/powerpoint/2010/main" val="135638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24</a:t>
            </a:fld>
            <a:endParaRPr lang="en-US" altLang="en-US" dirty="0"/>
          </a:p>
        </p:txBody>
      </p:sp>
    </p:spTree>
    <p:extLst>
      <p:ext uri="{BB962C8B-B14F-4D97-AF65-F5344CB8AC3E}">
        <p14:creationId xmlns:p14="http://schemas.microsoft.com/office/powerpoint/2010/main" val="686002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25</a:t>
            </a:fld>
            <a:endParaRPr lang="en-US" altLang="en-US" dirty="0"/>
          </a:p>
        </p:txBody>
      </p:sp>
    </p:spTree>
    <p:extLst>
      <p:ext uri="{BB962C8B-B14F-4D97-AF65-F5344CB8AC3E}">
        <p14:creationId xmlns:p14="http://schemas.microsoft.com/office/powerpoint/2010/main" val="225825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26</a:t>
            </a:fld>
            <a:endParaRPr lang="en-US" altLang="en-US" dirty="0"/>
          </a:p>
        </p:txBody>
      </p:sp>
    </p:spTree>
    <p:extLst>
      <p:ext uri="{BB962C8B-B14F-4D97-AF65-F5344CB8AC3E}">
        <p14:creationId xmlns:p14="http://schemas.microsoft.com/office/powerpoint/2010/main" val="833209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27</a:t>
            </a:fld>
            <a:endParaRPr lang="en-US" altLang="en-US" dirty="0"/>
          </a:p>
        </p:txBody>
      </p:sp>
    </p:spTree>
    <p:extLst>
      <p:ext uri="{BB962C8B-B14F-4D97-AF65-F5344CB8AC3E}">
        <p14:creationId xmlns:p14="http://schemas.microsoft.com/office/powerpoint/2010/main" val="4085080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28</a:t>
            </a:fld>
            <a:endParaRPr lang="en-US" altLang="en-US" dirty="0"/>
          </a:p>
        </p:txBody>
      </p:sp>
    </p:spTree>
    <p:extLst>
      <p:ext uri="{BB962C8B-B14F-4D97-AF65-F5344CB8AC3E}">
        <p14:creationId xmlns:p14="http://schemas.microsoft.com/office/powerpoint/2010/main" val="4249193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29</a:t>
            </a:fld>
            <a:endParaRPr lang="en-US" altLang="en-US" dirty="0"/>
          </a:p>
        </p:txBody>
      </p:sp>
    </p:spTree>
    <p:extLst>
      <p:ext uri="{BB962C8B-B14F-4D97-AF65-F5344CB8AC3E}">
        <p14:creationId xmlns:p14="http://schemas.microsoft.com/office/powerpoint/2010/main" val="3089176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Despite Countertrade is considered to be the oldest methods of payment in the known history,</a:t>
            </a:r>
            <a:r>
              <a:rPr lang="en-US" sz="1200" b="0" i="0" kern="1200" baseline="0" dirty="0" smtClean="0">
                <a:solidFill>
                  <a:schemeClr val="tx1"/>
                </a:solidFill>
                <a:effectLst/>
                <a:latin typeface="+mn-lt"/>
                <a:ea typeface="+mn-ea"/>
                <a:cs typeface="+mn-cs"/>
              </a:rPr>
              <a:t> its modern development started </a:t>
            </a:r>
            <a:r>
              <a:rPr lang="en-US" sz="1200" dirty="0" smtClean="0"/>
              <a:t>in the USSR in the 1960s when its currency was nonconvertible and it was their only means of purchasing foreign goods. Countertrade grew in the 1980s as many other nations did not have the foreign reserves required to make imports. </a:t>
            </a:r>
          </a:p>
          <a:p>
            <a:r>
              <a:rPr lang="en-US" sz="1200" dirty="0" smtClean="0"/>
              <a:t>Countertrade increased yet again during the Asian financial crisis in 1997, as many currencies became devalued and had severely limited buying power.</a:t>
            </a:r>
          </a:p>
          <a:p>
            <a:r>
              <a:rPr lang="en-US" sz="1200" dirty="0" smtClean="0"/>
              <a:t>One example of countertrade was when the USSR paid Coca-Cola in vodka. Poland did the same with Coca-Cola but paid in beer.</a:t>
            </a:r>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30</a:t>
            </a:fld>
            <a:endParaRPr lang="it-IT"/>
          </a:p>
        </p:txBody>
      </p:sp>
    </p:spTree>
    <p:extLst>
      <p:ext uri="{BB962C8B-B14F-4D97-AF65-F5344CB8AC3E}">
        <p14:creationId xmlns:p14="http://schemas.microsoft.com/office/powerpoint/2010/main" val="81111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3</a:t>
            </a:fld>
            <a:endParaRPr lang="en-US" altLang="en-US" dirty="0"/>
          </a:p>
        </p:txBody>
      </p:sp>
    </p:spTree>
    <p:extLst>
      <p:ext uri="{BB962C8B-B14F-4D97-AF65-F5344CB8AC3E}">
        <p14:creationId xmlns:p14="http://schemas.microsoft.com/office/powerpoint/2010/main" val="352888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its roots in the simple trading of goods and services for other goods and services, countertrade has evolved into a diverse set of activities that can be categorized as five distinct types of trading arrangements: barter, </a:t>
            </a:r>
            <a:r>
              <a:rPr lang="en-US" dirty="0" err="1" smtClean="0"/>
              <a:t>counterpurchase</a:t>
            </a:r>
            <a:r>
              <a:rPr lang="en-US" dirty="0" smtClean="0"/>
              <a:t>, offset, switch trading, and compensation or buyback. Many countertrade deals involve not just one arrangement, but elements of two or more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31</a:t>
            </a:fld>
            <a:endParaRPr lang="it-IT"/>
          </a:p>
        </p:txBody>
      </p:sp>
    </p:spTree>
    <p:extLst>
      <p:ext uri="{BB962C8B-B14F-4D97-AF65-F5344CB8AC3E}">
        <p14:creationId xmlns:p14="http://schemas.microsoft.com/office/powerpoint/2010/main" val="228566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Barter is the direct exchange of goods and/or services between two parties without a cash transaction. Although barter is the simplest arrangement, it is not common. Its problems are twofold. First, if goods are not exchanged simultaneously, one party ends up financing the other for a period. Second, firms engaged in barter run the risk of having to accept goods they do not want, cannot use, or have difficulty reselling at a reasonable price. For these reasons, barter is viewed as the most restrictive countertrade arrangement. It is primarily used for one-time-only deals in transactions with trading partners who are not creditworthy or trustworthy. </a:t>
            </a:r>
            <a:r>
              <a:rPr lang="en-US" sz="1200" dirty="0" smtClean="0"/>
              <a:t>Barter involves a single contract that covers both transaction flows.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Previously, this type of trade activity was more popular among the governments. Now due to the liberalization and privatization of commodities markets a “pure” barter trade arrangement is rarely used.  This is because, it is said that barter is the most widely known and written about as compared to other types of countertrade, but least practiced by the governments.</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32</a:t>
            </a:fld>
            <a:endParaRPr lang="it-IT"/>
          </a:p>
        </p:txBody>
      </p:sp>
    </p:spTree>
    <p:extLst>
      <p:ext uri="{BB962C8B-B14F-4D97-AF65-F5344CB8AC3E}">
        <p14:creationId xmlns:p14="http://schemas.microsoft.com/office/powerpoint/2010/main" val="4045756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Here </a:t>
            </a:r>
            <a:r>
              <a:rPr lang="it-IT" dirty="0" err="1" smtClean="0"/>
              <a:t>we</a:t>
            </a:r>
            <a:r>
              <a:rPr lang="it-IT" dirty="0" smtClean="0"/>
              <a:t> </a:t>
            </a:r>
            <a:r>
              <a:rPr lang="it-IT" dirty="0" err="1" smtClean="0"/>
              <a:t>have</a:t>
            </a:r>
            <a:r>
              <a:rPr lang="it-IT" dirty="0" smtClean="0"/>
              <a:t> </a:t>
            </a:r>
            <a:r>
              <a:rPr lang="it-IT" dirty="0" err="1" smtClean="0"/>
              <a:t>two</a:t>
            </a:r>
            <a:r>
              <a:rPr lang="it-IT" dirty="0" smtClean="0"/>
              <a:t> </a:t>
            </a:r>
            <a:r>
              <a:rPr lang="it-IT" dirty="0" err="1" smtClean="0"/>
              <a:t>exemples</a:t>
            </a:r>
            <a:r>
              <a:rPr lang="it-IT" baseline="0" dirty="0" smtClean="0"/>
              <a:t> of </a:t>
            </a:r>
            <a:r>
              <a:rPr lang="it-IT" baseline="0" dirty="0" err="1" smtClean="0"/>
              <a:t>barters</a:t>
            </a:r>
            <a:r>
              <a:rPr lang="it-IT" baseline="0" dirty="0" smtClean="0"/>
              <a:t>.</a:t>
            </a:r>
          </a:p>
          <a:p>
            <a:r>
              <a:rPr lang="en-US" sz="1200" dirty="0" smtClean="0"/>
              <a:t>The Malaysian government purchased 20 diesel electric locomotives from General Electric against the supply of about 200,000 metric tons of palm oil over a period of 30 months.</a:t>
            </a:r>
          </a:p>
          <a:p>
            <a:r>
              <a:rPr lang="en-US" sz="1200" dirty="0" smtClean="0"/>
              <a:t>The</a:t>
            </a:r>
            <a:r>
              <a:rPr lang="en-US" sz="1200" baseline="0" dirty="0" smtClean="0"/>
              <a:t> second is about the </a:t>
            </a:r>
            <a:r>
              <a:rPr lang="en-US" sz="1200" dirty="0" smtClean="0"/>
              <a:t>Minerals and Metals Trading Corporation of India  that imported 50,000 tons of rails value of about $38 million from a Yugoslavian company against iron ore concentrates and pellets of the same value</a:t>
            </a:r>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33</a:t>
            </a:fld>
            <a:endParaRPr lang="it-IT"/>
          </a:p>
        </p:txBody>
      </p:sp>
    </p:spTree>
    <p:extLst>
      <p:ext uri="{BB962C8B-B14F-4D97-AF65-F5344CB8AC3E}">
        <p14:creationId xmlns:p14="http://schemas.microsoft.com/office/powerpoint/2010/main" val="1405418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333333"/>
                </a:solidFill>
                <a:latin typeface="+mn-lt"/>
                <a:ea typeface="+mn-ea"/>
                <a:cs typeface="+mn-cs"/>
              </a:rPr>
              <a:t>Barter trade is becoming popular between individuals or small business level instead at government level, especially in the poorer economies or during the crisis.</a:t>
            </a:r>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new barter market named </a:t>
            </a:r>
            <a:r>
              <a:rPr lang="en-US" i="1" dirty="0" smtClean="0"/>
              <a:t>Mercado de </a:t>
            </a:r>
            <a:r>
              <a:rPr lang="en-US" i="1" dirty="0" err="1" smtClean="0"/>
              <a:t>Trueque</a:t>
            </a:r>
            <a:r>
              <a:rPr lang="en-US" i="1" dirty="0" smtClean="0"/>
              <a:t> </a:t>
            </a:r>
            <a:r>
              <a:rPr lang="en-US" dirty="0" smtClean="0"/>
              <a:t>in Mexico City established by local government in March 2012 is helping the residents trade their trash for food in an effort to reduce the tons of waste by the mega city. The locals who are now making regular visits to the market held once a month in the city's Chapultepec Park bring glass, plastic and cardboard waste, which is separated and weighed. They are then given vouchers, which can be exchanged at a nearby farmers' market for vegetables.</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34</a:t>
            </a:fld>
            <a:endParaRPr lang="it-IT"/>
          </a:p>
        </p:txBody>
      </p:sp>
    </p:spTree>
    <p:extLst>
      <p:ext uri="{BB962C8B-B14F-4D97-AF65-F5344CB8AC3E}">
        <p14:creationId xmlns:p14="http://schemas.microsoft.com/office/powerpoint/2010/main" val="2225296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err="1" smtClean="0"/>
              <a:t>Counterpurchase</a:t>
            </a:r>
            <a:r>
              <a:rPr lang="en-US" sz="1200" dirty="0" smtClean="0"/>
              <a:t> is a reciprocal buying agreement. It occurs when a firm agrees to purchase a certain amount of materials back from a country to which a sale is made. </a:t>
            </a:r>
            <a:r>
              <a:rPr lang="en-US" sz="1200" b="0" i="0" kern="1200" dirty="0" smtClean="0">
                <a:solidFill>
                  <a:schemeClr val="tx1"/>
                </a:solidFill>
                <a:effectLst/>
                <a:latin typeface="+mn-lt"/>
                <a:ea typeface="+mn-ea"/>
                <a:cs typeface="+mn-cs"/>
              </a:rPr>
              <a:t>In counter purchase agreement seller receives the full amount in cash, but agrees to spend an equal amount of money in that country within a given time. In contrast to bartering, both parties pay for their purchases in cash but agree to fulfill their counter commitments. At the same time, transactions do not become part of a single contract, but are entered into two different contracts. Counter purchase is also called “Parallel Trading” or “Parallel Barter”.</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35</a:t>
            </a:fld>
            <a:endParaRPr lang="it-IT"/>
          </a:p>
        </p:txBody>
      </p:sp>
    </p:spTree>
    <p:extLst>
      <p:ext uri="{BB962C8B-B14F-4D97-AF65-F5344CB8AC3E}">
        <p14:creationId xmlns:p14="http://schemas.microsoft.com/office/powerpoint/2010/main" val="198235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a U.S. firm sells some products to China. China pays the U.S. firm in dollars, but in exchange, the U.S. firm agrees to spend some of its proceeds from the sale on textiles produced by China. Thus, although China must draw on its foreign exchange reserves to pay the U.S. firm, it knows it will receive some of those dollars back because of the </a:t>
            </a:r>
            <a:r>
              <a:rPr lang="en-US" dirty="0" err="1" smtClean="0"/>
              <a:t>counterpurchase</a:t>
            </a:r>
            <a:r>
              <a:rPr lang="en-US" dirty="0" smtClean="0"/>
              <a:t> agreement.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one </a:t>
            </a:r>
            <a:r>
              <a:rPr lang="en-US" dirty="0" err="1" smtClean="0"/>
              <a:t>counterpurchase</a:t>
            </a:r>
            <a:r>
              <a:rPr lang="en-US" dirty="0" smtClean="0"/>
              <a:t> agreement, Rolls-Royce sold jet parts to Finland. As part of the deal, Rolls-Royce agreed to use some of the proceeds from the sale to purchase Finnish-manufactured TV sets that it would then sell in Great Britain. </a:t>
            </a:r>
            <a:r>
              <a:rPr lang="en-US" dirty="0" smtClean="0">
                <a:solidFill>
                  <a:srgbClr val="333333"/>
                </a:solidFill>
                <a:latin typeface="Arial" panose="020B0604020202020204" pitchFamily="34" charset="0"/>
              </a:rPr>
              <a:t>Pepsi Cola sold concentrates in the USSR and got paid in Rubles, which according to the agreement with Russia, these Rubles were spent for purchase of Russian products like Vodka and wine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36</a:t>
            </a:fld>
            <a:endParaRPr lang="it-IT"/>
          </a:p>
        </p:txBody>
      </p:sp>
    </p:spTree>
    <p:extLst>
      <p:ext uri="{BB962C8B-B14F-4D97-AF65-F5344CB8AC3E}">
        <p14:creationId xmlns:p14="http://schemas.microsoft.com/office/powerpoint/2010/main" val="1517376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Offset is the type of countertrade, which is mostly related to very high value of exports and/or medium to high technology capital goods supplied by a multinational corporations or a major manufacturer. It may be in many forms such as coproduction, license production, subcontractor production, technology transfer, overseas investment, research and development, technical assistance and training, or patent agreements etc.,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offset is similar to a </a:t>
            </a:r>
            <a:r>
              <a:rPr lang="en-US" dirty="0" err="1" smtClean="0"/>
              <a:t>counterpurchase</a:t>
            </a:r>
            <a:r>
              <a:rPr lang="en-US" dirty="0" smtClean="0"/>
              <a:t> insofar as one party agrees to purchase goods and services with a specified percentage of the proceeds from the original sale. The difference is that this party can fulfill the obligation with any firm in the country to which the sale is being made. From an exporter's perspective, this is more attractive than a straight </a:t>
            </a:r>
            <a:r>
              <a:rPr lang="en-US" dirty="0" err="1" smtClean="0"/>
              <a:t>counterpurchase</a:t>
            </a:r>
            <a:r>
              <a:rPr lang="en-US" dirty="0" smtClean="0"/>
              <a:t> agreement because it gives the exporter greater flexibility to choose the goods that it wishes to purchase. </a:t>
            </a:r>
          </a:p>
          <a:p>
            <a:r>
              <a:rPr lang="en-US" sz="1200" b="0" i="0" kern="1200" dirty="0" smtClean="0">
                <a:solidFill>
                  <a:schemeClr val="tx1"/>
                </a:solidFill>
                <a:effectLst/>
                <a:latin typeface="+mn-lt"/>
                <a:ea typeface="+mn-ea"/>
                <a:cs typeface="+mn-cs"/>
              </a:rPr>
              <a:t>The benefits of offset agreement is that the importing country can save the foreign exchange on high value imports, avoid an increase in foreign debt, increase local employment, introduce state of the art technology in local industries, reduce dependence on foreign suppliers, and increase the level of foreign investment.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Offset has been popular among the governments all over the world, as they have been purchasing heavy military </a:t>
            </a:r>
            <a:r>
              <a:rPr lang="en-US" sz="1200" b="0" i="0" kern="1200" dirty="0" err="1" smtClean="0">
                <a:solidFill>
                  <a:schemeClr val="tx1"/>
                </a:solidFill>
                <a:effectLst/>
                <a:latin typeface="+mn-lt"/>
                <a:ea typeface="+mn-ea"/>
                <a:cs typeface="+mn-cs"/>
              </a:rPr>
              <a:t>equipments</a:t>
            </a:r>
            <a:r>
              <a:rPr lang="en-US" sz="1200" b="0" i="0" kern="1200" dirty="0" smtClean="0">
                <a:solidFill>
                  <a:schemeClr val="tx1"/>
                </a:solidFill>
                <a:effectLst/>
                <a:latin typeface="+mn-lt"/>
                <a:ea typeface="+mn-ea"/>
                <a:cs typeface="+mn-cs"/>
              </a:rPr>
              <a:t>, but now it is gaining momentum in other sectors also.  Typically, offsets deals are common in defense, aerospace and telecommunications sectors and also the local content “offset” is usually not more than 20% to 30% of the deal value.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Offset activity can be divided into two main categories direct and indirect</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37</a:t>
            </a:fld>
            <a:endParaRPr lang="it-IT"/>
          </a:p>
        </p:txBody>
      </p:sp>
    </p:spTree>
    <p:extLst>
      <p:ext uri="{BB962C8B-B14F-4D97-AF65-F5344CB8AC3E}">
        <p14:creationId xmlns:p14="http://schemas.microsoft.com/office/powerpoint/2010/main" val="123441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333333"/>
                </a:solidFill>
                <a:latin typeface="Arial" panose="020B0604020202020204" pitchFamily="34" charset="0"/>
              </a:rPr>
              <a:t>The offset is said to be </a:t>
            </a:r>
            <a:r>
              <a:rPr lang="en-US" b="1" i="1" dirty="0" smtClean="0">
                <a:solidFill>
                  <a:srgbClr val="333333"/>
                </a:solidFill>
                <a:latin typeface="Arial" panose="020B0604020202020204" pitchFamily="34" charset="0"/>
              </a:rPr>
              <a:t>direct</a:t>
            </a:r>
            <a:r>
              <a:rPr lang="en-US" dirty="0" smtClean="0">
                <a:solidFill>
                  <a:srgbClr val="333333"/>
                </a:solidFill>
                <a:latin typeface="Arial" panose="020B0604020202020204" pitchFamily="34" charset="0"/>
              </a:rPr>
              <a:t> when some components of the item sold are to be manufactured within the buyer’s country and that the seller agrees to buy those components to use them in-house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333333"/>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As</a:t>
            </a:r>
            <a:r>
              <a:rPr lang="en-US" sz="1200" b="0" i="0" kern="1200" baseline="0" dirty="0" smtClean="0">
                <a:solidFill>
                  <a:schemeClr val="tx1"/>
                </a:solidFill>
                <a:effectLst/>
                <a:latin typeface="+mn-lt"/>
                <a:ea typeface="+mn-ea"/>
                <a:cs typeface="+mn-cs"/>
              </a:rPr>
              <a:t> an </a:t>
            </a:r>
            <a:r>
              <a:rPr lang="en-US" sz="1200" b="0" i="0" kern="1200" dirty="0" smtClean="0">
                <a:solidFill>
                  <a:schemeClr val="tx1"/>
                </a:solidFill>
                <a:effectLst/>
                <a:latin typeface="+mn-lt"/>
                <a:ea typeface="+mn-ea"/>
                <a:cs typeface="+mn-cs"/>
              </a:rPr>
              <a:t>example: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 aircraft manufacturer sells a passenger plane to a buyer in another country and agrees with the buyer that some of the spare parts of the plane will be ordered and purchased in buyer’s country and attach to the plane</a:t>
            </a:r>
            <a:endParaRPr lang="en-US" dirty="0" smtClean="0">
              <a:solidFill>
                <a:srgbClr val="333333"/>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333333"/>
              </a:solidFill>
              <a:latin typeface="Arial" panose="020B0604020202020204" pitchFamily="34" charset="0"/>
            </a:endParaRPr>
          </a:p>
          <a:p>
            <a:r>
              <a:rPr lang="en-US" sz="1200" b="0" i="0" kern="1200" dirty="0" smtClean="0">
                <a:solidFill>
                  <a:schemeClr val="tx1"/>
                </a:solidFill>
                <a:effectLst/>
                <a:latin typeface="+mn-lt"/>
                <a:ea typeface="+mn-ea"/>
                <a:cs typeface="+mn-cs"/>
              </a:rPr>
              <a:t>The offset is said to be </a:t>
            </a:r>
            <a:r>
              <a:rPr lang="en-US" sz="1200" b="1" i="1" kern="1200" dirty="0" smtClean="0">
                <a:solidFill>
                  <a:schemeClr val="tx1"/>
                </a:solidFill>
                <a:effectLst/>
                <a:latin typeface="+mn-lt"/>
                <a:ea typeface="+mn-ea"/>
                <a:cs typeface="+mn-cs"/>
              </a:rPr>
              <a:t>indirect</a:t>
            </a:r>
            <a:r>
              <a:rPr lang="en-US" sz="1200" b="0" i="0" kern="1200" dirty="0" smtClean="0">
                <a:solidFill>
                  <a:schemeClr val="tx1"/>
                </a:solidFill>
                <a:effectLst/>
                <a:latin typeface="+mn-lt"/>
                <a:ea typeface="+mn-ea"/>
                <a:cs typeface="+mn-cs"/>
              </a:rPr>
              <a:t> when the buyer requires the seller to enter into a long term industrial or other co-operation and investment, but this co-operation or investment is not related to goods supplied by the seller.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Let us take the same example of direct</a:t>
            </a:r>
            <a:r>
              <a:rPr lang="en-US" sz="1200" b="1"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offset</a:t>
            </a:r>
            <a:r>
              <a:rPr lang="en-US" sz="1200" b="1"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which an aircraft manufacturer sells a passenger plane to a buyer in another country but here instead of buying the spare parts of passenger plane from the buyer’s country, the seller agrees to invest in a chipboard factory in buyer’s country. Now the chipboard is not related to passenger plane. This is </a:t>
            </a:r>
            <a:r>
              <a:rPr lang="en-US" sz="1200" b="0" i="0" kern="1200" dirty="0" err="1" smtClean="0">
                <a:solidFill>
                  <a:schemeClr val="tx1"/>
                </a:solidFill>
                <a:effectLst/>
                <a:latin typeface="+mn-lt"/>
                <a:ea typeface="+mn-ea"/>
                <a:cs typeface="+mn-cs"/>
              </a:rPr>
              <a:t>called</a:t>
            </a:r>
            <a:r>
              <a:rPr lang="en-US" sz="1200" b="1" i="1" kern="1200" dirty="0" err="1" smtClean="0">
                <a:solidFill>
                  <a:schemeClr val="tx1"/>
                </a:solidFill>
                <a:effectLst/>
                <a:latin typeface="+mn-lt"/>
                <a:ea typeface="+mn-ea"/>
                <a:cs typeface="+mn-cs"/>
              </a:rPr>
              <a:t>Indirect</a:t>
            </a:r>
            <a:r>
              <a:rPr lang="en-US" sz="1200" b="1" i="1" kern="1200" dirty="0" smtClean="0">
                <a:solidFill>
                  <a:schemeClr val="tx1"/>
                </a:solidFill>
                <a:effectLst/>
                <a:latin typeface="+mn-lt"/>
                <a:ea typeface="+mn-ea"/>
                <a:cs typeface="+mn-cs"/>
              </a:rPr>
              <a:t> Offset</a:t>
            </a:r>
            <a:r>
              <a:rPr lang="en-US" sz="1200" b="0" i="0" kern="1200" dirty="0" smtClean="0">
                <a:solidFill>
                  <a:schemeClr val="tx1"/>
                </a:solidFill>
                <a:effectLst/>
                <a:latin typeface="+mn-lt"/>
                <a:ea typeface="+mn-ea"/>
                <a:cs typeface="+mn-cs"/>
              </a:rPr>
              <a:t>.</a:t>
            </a:r>
            <a:r>
              <a:rPr lang="en-US" dirty="0" smtClean="0"/>
              <a:t/>
            </a:r>
            <a:br>
              <a:rPr lang="en-US" dirty="0" smtClean="0"/>
            </a:br>
            <a:endParaRPr lang="it-IT" dirty="0" smtClean="0"/>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38</a:t>
            </a:fld>
            <a:endParaRPr lang="it-IT"/>
          </a:p>
        </p:txBody>
      </p:sp>
    </p:spTree>
    <p:extLst>
      <p:ext uri="{BB962C8B-B14F-4D97-AF65-F5344CB8AC3E}">
        <p14:creationId xmlns:p14="http://schemas.microsoft.com/office/powerpoint/2010/main" val="2050771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Switch Trading involves the role of third party in a countertrade transaction.  If a seller in the countertrade does not want goods offered by the buyer as payment, it may bring in third party to dispose of the merchandise offered by the buyer.  </a:t>
            </a:r>
          </a:p>
          <a:p>
            <a:r>
              <a:rPr lang="en-US" dirty="0" smtClean="0"/>
              <a:t>For example, a U.S. firm concludes a </a:t>
            </a:r>
            <a:r>
              <a:rPr lang="en-US" dirty="0" err="1" smtClean="0"/>
              <a:t>counterpurchase</a:t>
            </a:r>
            <a:r>
              <a:rPr lang="en-US" dirty="0" smtClean="0"/>
              <a:t> agreement with Poland for which it receives some number of </a:t>
            </a:r>
            <a:r>
              <a:rPr lang="en-US" dirty="0" err="1" smtClean="0"/>
              <a:t>counterpurchase</a:t>
            </a:r>
            <a:r>
              <a:rPr lang="en-US" dirty="0" smtClean="0"/>
              <a:t> credits for purchasing Polish goods. The U.S. firm cannot use and does not want any Polish goods, however, so it sells the credits to a third-party trading house at a discount. The trading house finds a firm that can use the credits and sells them at a profit. In one example of switch trading, Poland and Greece had a </a:t>
            </a:r>
            <a:r>
              <a:rPr lang="en-US" dirty="0" err="1" smtClean="0"/>
              <a:t>counterpurchase</a:t>
            </a:r>
            <a:r>
              <a:rPr lang="en-US" dirty="0" smtClean="0"/>
              <a:t> agreement that called for Poland to buy the same U .S.-dollar value of goods from Greece that it sold to Greece. However, Poland could not find enough Greek goods that it required, so it ended up with a dollar-denominated </a:t>
            </a:r>
            <a:r>
              <a:rPr lang="en-US" dirty="0" err="1" smtClean="0"/>
              <a:t>counterpurchase</a:t>
            </a:r>
            <a:r>
              <a:rPr lang="en-US" dirty="0" smtClean="0"/>
              <a:t> balance in Greece that it was unwilling to use. A switch trader bought the right to 250,000 </a:t>
            </a:r>
            <a:r>
              <a:rPr lang="en-US" dirty="0" err="1" smtClean="0"/>
              <a:t>counterpurchase</a:t>
            </a:r>
            <a:r>
              <a:rPr lang="en-US" dirty="0" smtClean="0"/>
              <a:t> dollars from Poland for $225,000 and sold them to a European sultana (grape) merchant for $235,000, who used them to purchase sultanas from Greece</a:t>
            </a:r>
          </a:p>
          <a:p>
            <a:endParaRPr lang="en-US" dirty="0" smtClean="0"/>
          </a:p>
          <a:p>
            <a:r>
              <a:rPr lang="en-US" sz="1200" b="0" i="0" kern="1200" dirty="0" smtClean="0">
                <a:solidFill>
                  <a:schemeClr val="tx1"/>
                </a:solidFill>
                <a:effectLst/>
                <a:latin typeface="+mn-lt"/>
                <a:ea typeface="+mn-ea"/>
                <a:cs typeface="+mn-cs"/>
              </a:rPr>
              <a:t>Switch Trading not only exists between the individual companies but it also has a role to play in clearing arrangements between the countries.  If we consider the example already given under the previous head </a:t>
            </a:r>
            <a:r>
              <a:rPr lang="en-US" sz="1200" b="1" i="1" kern="1200" dirty="0" smtClean="0">
                <a:solidFill>
                  <a:schemeClr val="tx1"/>
                </a:solidFill>
                <a:effectLst/>
                <a:latin typeface="+mn-lt"/>
                <a:ea typeface="+mn-ea"/>
                <a:cs typeface="+mn-cs"/>
              </a:rPr>
              <a:t>Clearing Arrangement </a:t>
            </a:r>
            <a:r>
              <a:rPr lang="en-US" sz="1200" b="0" i="0" kern="1200" dirty="0" smtClean="0">
                <a:solidFill>
                  <a:schemeClr val="tx1"/>
                </a:solidFill>
                <a:effectLst/>
                <a:latin typeface="+mn-lt"/>
                <a:ea typeface="+mn-ea"/>
                <a:cs typeface="+mn-cs"/>
              </a:rPr>
              <a:t> that Country A has exported the goods worth US$ 10 million to Country B and Country B has exported the goods worth US$ 8 million to Country A. So, Country A has a surplus balance of US$ 2 million (10 – 8) with Country B. At the end of the agreed period, if country B does not have US$ 2 million to pay to the country A, it’s another trading partner Country C will pay US$ 2 million to country A.  The following diagram will make the example clearer.</a:t>
            </a:r>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39</a:t>
            </a:fld>
            <a:endParaRPr lang="it-IT"/>
          </a:p>
        </p:txBody>
      </p:sp>
    </p:spTree>
    <p:extLst>
      <p:ext uri="{BB962C8B-B14F-4D97-AF65-F5344CB8AC3E}">
        <p14:creationId xmlns:p14="http://schemas.microsoft.com/office/powerpoint/2010/main" val="3609749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writers consider compensation and buyback as same type of countertrade, while others believe as two separate forms of countertrade.</a:t>
            </a: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the compensation the seller receives a part of the payment is cash and the rest in shape of products</a:t>
            </a:r>
            <a:endParaRPr lang="it-IT" dirty="0" smtClean="0"/>
          </a:p>
          <a:p>
            <a:endParaRPr lang="it-IT" dirty="0" smtClean="0"/>
          </a:p>
          <a:p>
            <a:pPr algn="just"/>
            <a:r>
              <a:rPr lang="en-US" dirty="0" smtClean="0">
                <a:solidFill>
                  <a:srgbClr val="333333"/>
                </a:solidFill>
                <a:latin typeface="Arial" panose="020B0604020202020204" pitchFamily="34" charset="0"/>
              </a:rPr>
              <a:t>Under the buyback agreement,  the seller supplies plant, equipment or technology and agrees to buy goods produced with that plant, or equipment as payment.</a:t>
            </a:r>
            <a:endParaRPr lang="en-US" dirty="0" smtClean="0">
              <a:solidFill>
                <a:srgbClr val="333333"/>
              </a:solidFill>
              <a:latin typeface="Helvetica Neue Light"/>
            </a:endParaRPr>
          </a:p>
          <a:p>
            <a:pPr algn="just"/>
            <a:r>
              <a:rPr lang="en-US" dirty="0" smtClean="0">
                <a:solidFill>
                  <a:srgbClr val="333333"/>
                </a:solidFill>
                <a:latin typeface="Arial" panose="020B0604020202020204" pitchFamily="34" charset="0"/>
              </a:rPr>
              <a:t>Typically, the Buyback deals are of much longer term and also of larger amounts. The seller of equipment can receive a part of the payment in the shape of products produced by that equipment and the remaining amount in the shape of cash</a:t>
            </a:r>
            <a:endParaRPr lang="en-US" b="0" i="0" dirty="0" smtClean="0">
              <a:solidFill>
                <a:srgbClr val="333333"/>
              </a:solidFill>
              <a:effectLst/>
              <a:latin typeface="Helvetica Neue Light"/>
            </a:endParaRPr>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40</a:t>
            </a:fld>
            <a:endParaRPr lang="it-IT"/>
          </a:p>
        </p:txBody>
      </p:sp>
    </p:spTree>
    <p:extLst>
      <p:ext uri="{BB962C8B-B14F-4D97-AF65-F5344CB8AC3E}">
        <p14:creationId xmlns:p14="http://schemas.microsoft.com/office/powerpoint/2010/main" val="134748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1D317BE-AA36-400C-918F-C6FDB772AF20}" type="slidenum">
              <a:rPr lang="en-US" altLang="en-US" smtClean="0"/>
              <a:pPr>
                <a:defRPr/>
              </a:pPr>
              <a:t>4</a:t>
            </a:fld>
            <a:endParaRPr lang="en-US" altLang="en-US" dirty="0"/>
          </a:p>
        </p:txBody>
      </p:sp>
    </p:spTree>
    <p:extLst>
      <p:ext uri="{BB962C8B-B14F-4D97-AF65-F5344CB8AC3E}">
        <p14:creationId xmlns:p14="http://schemas.microsoft.com/office/powerpoint/2010/main" val="1948291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It’s possible</a:t>
            </a:r>
            <a:r>
              <a:rPr lang="en-US" sz="1200" b="0" i="0" kern="1200" baseline="0" dirty="0" smtClean="0">
                <a:solidFill>
                  <a:schemeClr val="tx1"/>
                </a:solidFill>
                <a:effectLst/>
                <a:latin typeface="+mn-lt"/>
                <a:ea typeface="+mn-ea"/>
                <a:cs typeface="+mn-cs"/>
              </a:rPr>
              <a:t> to report two examples of Compensation: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first</a:t>
            </a:r>
            <a:r>
              <a:rPr lang="en-US" sz="1200" b="0" i="0" kern="1200" baseline="0" dirty="0" smtClean="0">
                <a:solidFill>
                  <a:schemeClr val="tx1"/>
                </a:solidFill>
                <a:effectLst/>
                <a:latin typeface="+mn-lt"/>
                <a:ea typeface="+mn-ea"/>
                <a:cs typeface="+mn-cs"/>
              </a:rPr>
              <a:t> is of </a:t>
            </a:r>
            <a:r>
              <a:rPr lang="en-US" sz="1200" b="0" i="0" kern="1200" dirty="0" smtClean="0">
                <a:solidFill>
                  <a:schemeClr val="tx1"/>
                </a:solidFill>
                <a:effectLst/>
                <a:latin typeface="+mn-lt"/>
                <a:ea typeface="+mn-ea"/>
                <a:cs typeface="+mn-cs"/>
              </a:rPr>
              <a:t>General Motors Corporation that sold $ 12 million worth of locomotive and diesel engines to Yugoslavia and took cash and $4 million in Yugoslavian cutting tools as payment.</a:t>
            </a: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the second example, </a:t>
            </a:r>
            <a:r>
              <a:rPr lang="en-US" sz="1200" b="0" i="0" kern="1200" dirty="0" smtClean="0">
                <a:solidFill>
                  <a:schemeClr val="tx1"/>
                </a:solidFill>
                <a:effectLst/>
                <a:latin typeface="+mn-lt"/>
                <a:ea typeface="+mn-ea"/>
                <a:cs typeface="+mn-cs"/>
              </a:rPr>
              <a:t>McDonnell Douglas agreed to a compensation deal with Thailand for eight top of the range F /A – 18 strike aircraft. Thailand agreed to pay $578 million of the total cost in cash, and McDonnell Douglas agreed to accept $93 million in a mixed bag of goods including Thai rubber, ceramics, furniture, frozen chicken and canned fruit. </a:t>
            </a:r>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As an example</a:t>
            </a:r>
            <a:r>
              <a:rPr lang="en-US" sz="1200" b="0" i="1" kern="1200" baseline="0" dirty="0" smtClean="0">
                <a:solidFill>
                  <a:schemeClr val="tx1"/>
                </a:solidFill>
                <a:effectLst/>
                <a:latin typeface="+mn-lt"/>
                <a:ea typeface="+mn-ea"/>
                <a:cs typeface="+mn-cs"/>
              </a:rPr>
              <a:t> of buy back, </a:t>
            </a:r>
            <a:r>
              <a:rPr lang="en-US" sz="1200" b="0" i="0" kern="1200" dirty="0" smtClean="0">
                <a:solidFill>
                  <a:schemeClr val="tx1"/>
                </a:solidFill>
                <a:effectLst/>
                <a:latin typeface="+mn-lt"/>
                <a:ea typeface="+mn-ea"/>
                <a:cs typeface="+mn-cs"/>
              </a:rPr>
              <a:t>National Textiles Corporation of India signed a buy back agreement of Indian Rupee 200 million with the Soviet Union to buy 200 sophisticated looms. The buyback ratio was 75% textile produce from these looms and the remaining was in cash. </a:t>
            </a:r>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41</a:t>
            </a:fld>
            <a:endParaRPr lang="it-IT"/>
          </a:p>
        </p:txBody>
      </p:sp>
    </p:spTree>
    <p:extLst>
      <p:ext uri="{BB962C8B-B14F-4D97-AF65-F5344CB8AC3E}">
        <p14:creationId xmlns:p14="http://schemas.microsoft.com/office/powerpoint/2010/main" val="1268456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smtClean="0">
                <a:solidFill>
                  <a:schemeClr val="tx1"/>
                </a:solidFill>
                <a:effectLst/>
                <a:latin typeface="+mn-lt"/>
                <a:ea typeface="+mn-ea"/>
                <a:cs typeface="+mn-cs"/>
              </a:rPr>
              <a:t>Typically, we can divide the countries or organizations in two types. Each type adopts a different type of strategy for countertrade.</a:t>
            </a:r>
          </a:p>
          <a:p>
            <a:r>
              <a:rPr lang="en-US" sz="1200" b="0" i="0" kern="1200" dirty="0" smtClean="0">
                <a:solidFill>
                  <a:schemeClr val="tx1"/>
                </a:solidFill>
                <a:effectLst/>
                <a:latin typeface="+mn-lt"/>
                <a:ea typeface="+mn-ea"/>
                <a:cs typeface="+mn-cs"/>
              </a:rPr>
              <a:t>The </a:t>
            </a:r>
            <a:r>
              <a:rPr lang="en-US" sz="1200" b="1" i="1" kern="1200" dirty="0" smtClean="0">
                <a:solidFill>
                  <a:schemeClr val="tx1"/>
                </a:solidFill>
                <a:effectLst/>
                <a:latin typeface="+mn-lt"/>
                <a:ea typeface="+mn-ea"/>
                <a:cs typeface="+mn-cs"/>
              </a:rPr>
              <a:t>first</a:t>
            </a:r>
            <a:r>
              <a:rPr lang="en-US" sz="1200" b="0" i="0" kern="1200" dirty="0" smtClean="0">
                <a:solidFill>
                  <a:schemeClr val="tx1"/>
                </a:solidFill>
                <a:effectLst/>
                <a:latin typeface="+mn-lt"/>
                <a:ea typeface="+mn-ea"/>
                <a:cs typeface="+mn-cs"/>
              </a:rPr>
              <a:t> type thinks countertrade as a necessary evil. They only apt countertrade when they are facing some problem. For example: the countries which are facing the problem of less foreign exchange reserves and does not have enough foreign exchange to import, they adopt the policy of countertrade to get out of this problem.  The examples are the countries which were part of Former Soviet Union or Eastern Europe. Also some countries of Africa, whose currency are not convertible. </a:t>
            </a:r>
          </a:p>
          <a:p>
            <a:r>
              <a:rPr lang="en-US" sz="1200" b="0" i="0" kern="1200" dirty="0" smtClean="0">
                <a:solidFill>
                  <a:schemeClr val="tx1"/>
                </a:solidFill>
                <a:effectLst/>
                <a:latin typeface="+mn-lt"/>
                <a:ea typeface="+mn-ea"/>
                <a:cs typeface="+mn-cs"/>
              </a:rPr>
              <a:t>In the same way this type businesses will also ONLY adopt the policy of countertrade if they are required by the foreign country to import from their country, otherwise they would not be allowed to export to that country or their own country makes mandatory for them to adopt countertrade if they want to import, or they are facing the problem of cash flow or they fear that a certain sale on credit can lead to bad debt situation, or they want to hide the price of their product due to any reason or they want to sell their surplus or obsolete stock or any other basis, which compels them to accept countertrade deal. </a:t>
            </a:r>
          </a:p>
          <a:p>
            <a:r>
              <a:rPr lang="en-US" sz="1200" b="0" i="0" kern="1200" dirty="0" smtClean="0">
                <a:solidFill>
                  <a:schemeClr val="tx1"/>
                </a:solidFill>
                <a:effectLst/>
                <a:latin typeface="+mn-lt"/>
                <a:ea typeface="+mn-ea"/>
                <a:cs typeface="+mn-cs"/>
              </a:rPr>
              <a:t>Whenever, these types of businesses come out of above mentioned problems, they will never agree to countertrade deals.</a:t>
            </a:r>
          </a:p>
          <a:p>
            <a:r>
              <a:rPr lang="en-US" sz="1200" b="0" i="0" kern="1200" dirty="0" smtClean="0">
                <a:solidFill>
                  <a:schemeClr val="tx1"/>
                </a:solidFill>
                <a:effectLst/>
                <a:latin typeface="+mn-lt"/>
                <a:ea typeface="+mn-ea"/>
                <a:cs typeface="+mn-cs"/>
              </a:rPr>
              <a:t>The </a:t>
            </a:r>
            <a:r>
              <a:rPr lang="en-US" sz="1200" b="1" i="1" kern="1200" dirty="0" smtClean="0">
                <a:solidFill>
                  <a:schemeClr val="tx1"/>
                </a:solidFill>
                <a:effectLst/>
                <a:latin typeface="+mn-lt"/>
                <a:ea typeface="+mn-ea"/>
                <a:cs typeface="+mn-cs"/>
              </a:rPr>
              <a:t>second </a:t>
            </a:r>
            <a:r>
              <a:rPr lang="en-US" sz="1200" b="0" i="0" kern="1200" dirty="0" smtClean="0">
                <a:solidFill>
                  <a:schemeClr val="tx1"/>
                </a:solidFill>
                <a:effectLst/>
                <a:latin typeface="+mn-lt"/>
                <a:ea typeface="+mn-ea"/>
                <a:cs typeface="+mn-cs"/>
              </a:rPr>
              <a:t>type does not think countertrade as necessary evil, but they take countertrade as an opportunity to enter new, difficult or challenging markets to increase their sales / exports or to have a competitive edge over their competitors.    </a:t>
            </a:r>
          </a:p>
          <a:p>
            <a:endParaRPr lang="it-IT" dirty="0"/>
          </a:p>
        </p:txBody>
      </p:sp>
      <p:sp>
        <p:nvSpPr>
          <p:cNvPr id="4" name="Segnaposto numero diapositiva 3"/>
          <p:cNvSpPr>
            <a:spLocks noGrp="1"/>
          </p:cNvSpPr>
          <p:nvPr>
            <p:ph type="sldNum" sz="quarter" idx="10"/>
          </p:nvPr>
        </p:nvSpPr>
        <p:spPr/>
        <p:txBody>
          <a:bodyPr/>
          <a:lstStyle/>
          <a:p>
            <a:fld id="{81225DD7-BAB8-4303-B79D-4BCAFFD76196}" type="slidenum">
              <a:rPr lang="it-IT" smtClean="0"/>
              <a:t>42</a:t>
            </a:fld>
            <a:endParaRPr lang="it-IT"/>
          </a:p>
        </p:txBody>
      </p:sp>
    </p:spTree>
    <p:extLst>
      <p:ext uri="{BB962C8B-B14F-4D97-AF65-F5344CB8AC3E}">
        <p14:creationId xmlns:p14="http://schemas.microsoft.com/office/powerpoint/2010/main" val="3951231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Countertrade's main attraction is that it can give a firm a way to finance an export deal when other means are not available. Given the problems that many developing nations have in raising the foreign exchange necessary to pay for imports, countertrade may be the only option available when doing business in these countries. Even when countertrade is not the only option for structuring an export transaction, many countries prefer countertrade to cash deals. Thus, if a firm is unwilling to enter a countertrade agreement, it may lose an export opportunity to a competitor that is willing to make a countertrade agreement. In addition, a countertrade agreement may be required by the government of a country to which a firm is exporting goods or services.</a:t>
            </a:r>
          </a:p>
          <a:p>
            <a:endParaRPr lang="en-US" dirty="0" smtClean="0"/>
          </a:p>
          <a:p>
            <a:r>
              <a:rPr lang="en-US" dirty="0" smtClean="0"/>
              <a:t>However, the drawbacks of countertrade agreements are substantial. Other things being equal, firms would normally prefer to be paid in hard currency. Countertrade contracts may involve the exchange of unusable or poor-quality goods that the firm cannot dispose of profitably. </a:t>
            </a:r>
          </a:p>
          <a:p>
            <a:r>
              <a:rPr lang="en-US" dirty="0" smtClean="0"/>
              <a:t>Given these drawbacks, countertrade is most attractive to large, diverse multinational enterprises that can use their worldwide network of contacts to dispose of goods acquired in countertrading. </a:t>
            </a:r>
            <a:endParaRPr lang="it-IT" dirty="0" smtClean="0"/>
          </a:p>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43</a:t>
            </a:fld>
            <a:endParaRPr lang="en-US" altLang="en-US" dirty="0"/>
          </a:p>
        </p:txBody>
      </p:sp>
    </p:spTree>
    <p:extLst>
      <p:ext uri="{BB962C8B-B14F-4D97-AF65-F5344CB8AC3E}">
        <p14:creationId xmlns:p14="http://schemas.microsoft.com/office/powerpoint/2010/main" val="270321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44</a:t>
            </a:fld>
            <a:endParaRPr lang="en-US" altLang="en-US" dirty="0"/>
          </a:p>
        </p:txBody>
      </p:sp>
    </p:spTree>
    <p:extLst>
      <p:ext uri="{BB962C8B-B14F-4D97-AF65-F5344CB8AC3E}">
        <p14:creationId xmlns:p14="http://schemas.microsoft.com/office/powerpoint/2010/main" val="228529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76F47A-C16D-460D-B566-52B79A3F3EC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75341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46</a:t>
            </a:fld>
            <a:endParaRPr lang="en-US" altLang="en-US" dirty="0"/>
          </a:p>
        </p:txBody>
      </p:sp>
    </p:spTree>
    <p:extLst>
      <p:ext uri="{BB962C8B-B14F-4D97-AF65-F5344CB8AC3E}">
        <p14:creationId xmlns:p14="http://schemas.microsoft.com/office/powerpoint/2010/main" val="2930901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47</a:t>
            </a:fld>
            <a:endParaRPr lang="en-US" altLang="en-US" dirty="0"/>
          </a:p>
        </p:txBody>
      </p:sp>
    </p:spTree>
    <p:extLst>
      <p:ext uri="{BB962C8B-B14F-4D97-AF65-F5344CB8AC3E}">
        <p14:creationId xmlns:p14="http://schemas.microsoft.com/office/powerpoint/2010/main" val="1784957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48</a:t>
            </a:fld>
            <a:endParaRPr lang="en-US" altLang="en-US" dirty="0"/>
          </a:p>
        </p:txBody>
      </p:sp>
    </p:spTree>
    <p:extLst>
      <p:ext uri="{BB962C8B-B14F-4D97-AF65-F5344CB8AC3E}">
        <p14:creationId xmlns:p14="http://schemas.microsoft.com/office/powerpoint/2010/main" val="214496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5</a:t>
            </a:fld>
            <a:endParaRPr lang="en-US" altLang="en-US" dirty="0"/>
          </a:p>
        </p:txBody>
      </p:sp>
    </p:spTree>
    <p:extLst>
      <p:ext uri="{BB962C8B-B14F-4D97-AF65-F5344CB8AC3E}">
        <p14:creationId xmlns:p14="http://schemas.microsoft.com/office/powerpoint/2010/main" val="124401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6</a:t>
            </a:fld>
            <a:endParaRPr lang="en-US" altLang="en-US" dirty="0"/>
          </a:p>
        </p:txBody>
      </p:sp>
    </p:spTree>
    <p:extLst>
      <p:ext uri="{BB962C8B-B14F-4D97-AF65-F5344CB8AC3E}">
        <p14:creationId xmlns:p14="http://schemas.microsoft.com/office/powerpoint/2010/main" val="381240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7</a:t>
            </a:fld>
            <a:endParaRPr lang="en-US" altLang="en-US" dirty="0"/>
          </a:p>
        </p:txBody>
      </p:sp>
    </p:spTree>
    <p:extLst>
      <p:ext uri="{BB962C8B-B14F-4D97-AF65-F5344CB8AC3E}">
        <p14:creationId xmlns:p14="http://schemas.microsoft.com/office/powerpoint/2010/main" val="226357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8</a:t>
            </a:fld>
            <a:endParaRPr lang="en-US" altLang="en-US" dirty="0"/>
          </a:p>
        </p:txBody>
      </p:sp>
    </p:spTree>
    <p:extLst>
      <p:ext uri="{BB962C8B-B14F-4D97-AF65-F5344CB8AC3E}">
        <p14:creationId xmlns:p14="http://schemas.microsoft.com/office/powerpoint/2010/main" val="336839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D317BE-AA36-400C-918F-C6FDB772AF20}" type="slidenum">
              <a:rPr lang="en-US" altLang="en-US" smtClean="0"/>
              <a:pPr>
                <a:defRPr/>
              </a:pPr>
              <a:t>9</a:t>
            </a:fld>
            <a:endParaRPr lang="en-US" altLang="en-US" dirty="0"/>
          </a:p>
        </p:txBody>
      </p:sp>
    </p:spTree>
    <p:extLst>
      <p:ext uri="{BB962C8B-B14F-4D97-AF65-F5344CB8AC3E}">
        <p14:creationId xmlns:p14="http://schemas.microsoft.com/office/powerpoint/2010/main" val="246588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707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342900" indent="-342900">
              <a:spcAft>
                <a:spcPts val="800"/>
              </a:spcAft>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spcAft>
                <a:spcPts val="8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spcAft>
                <a:spcPts val="800"/>
              </a:spcAft>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p:nvPr>
        </p:nvSpPr>
        <p:spPr>
          <a:xfrm>
            <a:off x="3886200" y="6553200"/>
            <a:ext cx="1371600" cy="99950"/>
          </a:xfrm>
          <a:prstGeom prst="rect">
            <a:avLst/>
          </a:prstGeom>
        </p:spPr>
        <p:txBody>
          <a:bodyPr lIns="0" tIns="0" rIns="0" bIns="0"/>
          <a:lstStyle>
            <a:lvl1pPr marL="0" indent="0" algn="ctr">
              <a:buNone/>
              <a:defRPr sz="800"/>
            </a:lvl1pPr>
          </a:lstStyle>
          <a:p>
            <a:pPr lvl="0"/>
            <a:r>
              <a:rPr lang="en-US"/>
              <a:t>Edit Master text styles</a:t>
            </a:r>
          </a:p>
        </p:txBody>
      </p:sp>
      <p:sp>
        <p:nvSpPr>
          <p:cNvPr id="9" name="Photo Credit"/>
          <p:cNvSpPr>
            <a:spLocks noGrp="1"/>
          </p:cNvSpPr>
          <p:nvPr>
            <p:ph type="body" sz="quarter" idx="1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lvl="0"/>
            <a:r>
              <a:rPr lang="en-US" noProof="0"/>
              <a:t>Edit Master text styles</a:t>
            </a:r>
          </a:p>
        </p:txBody>
      </p:sp>
    </p:spTree>
    <p:extLst>
      <p:ext uri="{BB962C8B-B14F-4D97-AF65-F5344CB8AC3E}">
        <p14:creationId xmlns:p14="http://schemas.microsoft.com/office/powerpoint/2010/main" val="151723420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752600"/>
            <a:ext cx="8229600" cy="4800600"/>
          </a:xfrm>
          <a:prstGeom prst="rect">
            <a:avLst/>
          </a:prstGeom>
        </p:spPr>
        <p:txBody>
          <a:bodyPr/>
          <a:lstStyle>
            <a:lvl1pPr marL="0" indent="0">
              <a:spcAft>
                <a:spcPts val="800"/>
              </a:spcAft>
              <a:buNone/>
              <a:defRPr sz="2400">
                <a:latin typeface="Arial" panose="020B0604020202020204" pitchFamily="34" charset="0"/>
                <a:cs typeface="Arial" panose="020B0604020202020204" pitchFamily="34" charset="0"/>
              </a:defRPr>
            </a:lvl1pPr>
            <a:lvl2pPr marL="742950" indent="-285750">
              <a:spcAft>
                <a:spcPts val="8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spcAft>
                <a:spcPts val="800"/>
              </a:spcAft>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p:nvPr>
        </p:nvSpPr>
        <p:spPr>
          <a:xfrm>
            <a:off x="3886200" y="6553200"/>
            <a:ext cx="1371600" cy="99950"/>
          </a:xfrm>
          <a:prstGeom prst="rect">
            <a:avLst/>
          </a:prstGeom>
        </p:spPr>
        <p:txBody>
          <a:bodyPr lIns="0" tIns="0" rIns="0" bIns="0"/>
          <a:lstStyle>
            <a:lvl1pPr marL="0" indent="0" algn="ctr">
              <a:buNone/>
              <a:defRPr sz="800"/>
            </a:lvl1pPr>
          </a:lstStyle>
          <a:p>
            <a:pPr lvl="0"/>
            <a:r>
              <a:rPr lang="en-US"/>
              <a:t>Edit Master text styles</a:t>
            </a:r>
          </a:p>
        </p:txBody>
      </p:sp>
      <p:sp>
        <p:nvSpPr>
          <p:cNvPr id="9" name="Photo Credit"/>
          <p:cNvSpPr>
            <a:spLocks noGrp="1"/>
          </p:cNvSpPr>
          <p:nvPr>
            <p:ph type="body" sz="quarter" idx="1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lvl="0"/>
            <a:r>
              <a:rPr lang="en-US" noProof="0"/>
              <a:t>Edit Master text styles</a:t>
            </a:r>
          </a:p>
        </p:txBody>
      </p:sp>
      <p:sp>
        <p:nvSpPr>
          <p:cNvPr id="4" name="Text Placeholder 3">
            <a:extLst>
              <a:ext uri="{FF2B5EF4-FFF2-40B4-BE49-F238E27FC236}">
                <a16:creationId xmlns:a16="http://schemas.microsoft.com/office/drawing/2014/main" id="{D517FAFD-79E7-465F-9EB4-A53238363FFD}"/>
              </a:ext>
            </a:extLst>
          </p:cNvPr>
          <p:cNvSpPr>
            <a:spLocks noGrp="1"/>
          </p:cNvSpPr>
          <p:nvPr>
            <p:ph type="body" sz="quarter" idx="17"/>
          </p:nvPr>
        </p:nvSpPr>
        <p:spPr>
          <a:xfrm>
            <a:off x="457200" y="990600"/>
            <a:ext cx="8229600" cy="53340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413928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None/>
              <a:defRPr sz="2400">
                <a:latin typeface="Arial" panose="020B0604020202020204" pitchFamily="34" charset="0"/>
                <a:cs typeface="Arial" panose="020B0604020202020204" pitchFamily="34" charset="0"/>
              </a:defRPr>
            </a:lvl1pPr>
            <a:lvl2pPr marL="742950" indent="-285750">
              <a:spcAft>
                <a:spcPts val="8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spcAft>
                <a:spcPts val="800"/>
              </a:spcAft>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54906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371600"/>
            <a:ext cx="8229600" cy="5181600"/>
          </a:xfrm>
          <a:prstGeom prst="rect">
            <a:avLst/>
          </a:prstGeom>
        </p:spPr>
        <p:txBody>
          <a:bodyPr/>
          <a:lstStyle>
            <a:lvl1pPr marL="0" indent="0">
              <a:spcAft>
                <a:spcPts val="800"/>
              </a:spcAft>
              <a:buNone/>
              <a:defRPr sz="2400">
                <a:latin typeface="Arial" panose="020B0604020202020204" pitchFamily="34" charset="0"/>
                <a:cs typeface="Arial" panose="020B0604020202020204" pitchFamily="34" charset="0"/>
              </a:defRPr>
            </a:lvl1pPr>
            <a:lvl2pPr marL="742950" indent="-285750">
              <a:spcAft>
                <a:spcPts val="800"/>
              </a:spcAft>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spcAft>
                <a:spcPts val="800"/>
              </a:spcAft>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spcAft>
                <a:spcPts val="800"/>
              </a:spcAft>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4" name="Content Placeholder 3">
            <a:extLst>
              <a:ext uri="{FF2B5EF4-FFF2-40B4-BE49-F238E27FC236}">
                <a16:creationId xmlns:a16="http://schemas.microsoft.com/office/drawing/2014/main" id="{BDA29DA7-144F-4830-9AEC-1E34D4F49459}"/>
              </a:ext>
            </a:extLst>
          </p:cNvPr>
          <p:cNvSpPr>
            <a:spLocks noGrp="1"/>
          </p:cNvSpPr>
          <p:nvPr>
            <p:ph sz="quarter" idx="17"/>
          </p:nvPr>
        </p:nvSpPr>
        <p:spPr>
          <a:xfrm>
            <a:off x="457200" y="838200"/>
            <a:ext cx="8229600" cy="30480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en-US" dirty="0"/>
              <a:t>Edit Master text styles</a:t>
            </a:r>
          </a:p>
        </p:txBody>
      </p:sp>
    </p:spTree>
    <p:extLst>
      <p:ext uri="{BB962C8B-B14F-4D97-AF65-F5344CB8AC3E}">
        <p14:creationId xmlns:p14="http://schemas.microsoft.com/office/powerpoint/2010/main" val="111727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99117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5024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187994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909164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95005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7083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775783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71937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419137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081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514600"/>
              <a:ext cx="3119552" cy="3176527"/>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Content Placeholder 15">
            <a:extLst>
              <a:ext uri="{FF2B5EF4-FFF2-40B4-BE49-F238E27FC236}">
                <a16:creationId xmlns:a16="http://schemas.microsoft.com/office/drawing/2014/main" id="{C348710F-5A1B-46FE-BC8A-63F4BB066685}"/>
              </a:ext>
            </a:extLst>
          </p:cNvPr>
          <p:cNvSpPr>
            <a:spLocks noGrp="1"/>
          </p:cNvSpPr>
          <p:nvPr>
            <p:ph sz="quarter" idx="12" hasCustomPrompt="1"/>
          </p:nvPr>
        </p:nvSpPr>
        <p:spPr>
          <a:xfrm>
            <a:off x="342900" y="6456872"/>
            <a:ext cx="8458200" cy="431800"/>
          </a:xfrm>
          <a:prstGeom prst="rect">
            <a:avLst/>
          </a:prstGeom>
        </p:spPr>
        <p:txBody>
          <a:bodyPr/>
          <a:lstStyle>
            <a:lvl1pPr algn="ctr">
              <a:spcBef>
                <a:spcPts val="0"/>
              </a:spcBef>
              <a:defRPr sz="1000"/>
            </a:lvl1pPr>
          </a:lstStyle>
          <a:p>
            <a:pPr lvl="0"/>
            <a:r>
              <a:rPr lang="en-US" dirty="0"/>
              <a:t>© 2021 McGraw Hill. All rights reserved. Authorized only for instructor use in the classroom.</a:t>
            </a:r>
          </a:p>
          <a:p>
            <a:pPr lvl="0"/>
            <a:r>
              <a:rPr lang="en-US" dirty="0"/>
              <a:t>No reproduction or further distribution permitted without the prior written consent of McGraw Hill.</a:t>
            </a:r>
          </a:p>
        </p:txBody>
      </p:sp>
    </p:spTree>
    <p:extLst>
      <p:ext uri="{BB962C8B-B14F-4D97-AF65-F5344CB8AC3E}">
        <p14:creationId xmlns:p14="http://schemas.microsoft.com/office/powerpoint/2010/main" val="418676744"/>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xmlns=""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06038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30931148"/>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xmlns=""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7546673"/>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8326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5838677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04800" y="1752600"/>
            <a:ext cx="4724399" cy="3048000"/>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531150" y="2301932"/>
              <a:ext cx="3457621" cy="3457621"/>
            </a:xfrm>
            <a:prstGeom prst="rect">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40000"/>
                    <a:lumOff val="60000"/>
                  </a:srgbClr>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701139" y="2408818"/>
              <a:ext cx="3119552" cy="3176527"/>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60000"/>
                    <a:lumOff val="40000"/>
                  </a:srgbClr>
                </a:solidFill>
                <a:effectLst/>
                <a:uLnTx/>
                <a:uFillTx/>
                <a:latin typeface="Arial" panose="020B0604020202020204"/>
                <a:ea typeface="+mn-ea"/>
                <a:cs typeface="+mn-cs"/>
              </a:endParaRPr>
            </a:p>
          </p:txBody>
        </p:sp>
      </p:grpSp>
      <p:sp>
        <p:nvSpPr>
          <p:cNvPr id="7" name="Title"/>
          <p:cNvSpPr>
            <a:spLocks noGrp="1"/>
          </p:cNvSpPr>
          <p:nvPr>
            <p:ph type="ctrTitle" hasCustomPrompt="1"/>
          </p:nvPr>
        </p:nvSpPr>
        <p:spPr>
          <a:xfrm>
            <a:off x="800099" y="1951122"/>
            <a:ext cx="2399083" cy="1150541"/>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00099" y="3072212"/>
            <a:ext cx="2399083" cy="609050"/>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00099" y="3810000"/>
            <a:ext cx="22344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00099" y="3904316"/>
            <a:ext cx="2399083" cy="572639"/>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Content Placeholder 15">
            <a:extLst>
              <a:ext uri="{FF2B5EF4-FFF2-40B4-BE49-F238E27FC236}">
                <a16:creationId xmlns:a16="http://schemas.microsoft.com/office/drawing/2014/main" id="{C348710F-5A1B-46FE-BC8A-63F4BB066685}"/>
              </a:ext>
            </a:extLst>
          </p:cNvPr>
          <p:cNvSpPr>
            <a:spLocks noGrp="1"/>
          </p:cNvSpPr>
          <p:nvPr>
            <p:ph sz="quarter" idx="12" hasCustomPrompt="1"/>
          </p:nvPr>
        </p:nvSpPr>
        <p:spPr>
          <a:xfrm>
            <a:off x="342900" y="6456872"/>
            <a:ext cx="8458200" cy="431800"/>
          </a:xfrm>
          <a:prstGeom prst="rect">
            <a:avLst/>
          </a:prstGeom>
        </p:spPr>
        <p:txBody>
          <a:bodyPr/>
          <a:lstStyle>
            <a:lvl1pPr algn="ctr">
              <a:spcBef>
                <a:spcPts val="0"/>
              </a:spcBef>
              <a:defRPr sz="1000"/>
            </a:lvl1pPr>
          </a:lstStyle>
          <a:p>
            <a:pPr lvl="0"/>
            <a:r>
              <a:rPr lang="en-US" dirty="0"/>
              <a:t>© 2021 McGraw Hill. All rights reserved. Authorized only for instructor use in the classroom.</a:t>
            </a:r>
          </a:p>
          <a:p>
            <a:pPr lvl="0"/>
            <a:r>
              <a:rPr lang="en-US" dirty="0"/>
              <a:t>No reproduction or further distribution permitted without the prior written consent of McGraw Hill.</a:t>
            </a:r>
          </a:p>
        </p:txBody>
      </p:sp>
    </p:spTree>
    <p:extLst>
      <p:ext uri="{BB962C8B-B14F-4D97-AF65-F5344CB8AC3E}">
        <p14:creationId xmlns:p14="http://schemas.microsoft.com/office/powerpoint/2010/main" val="1890554398"/>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92569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3600">
                <a:solidFill>
                  <a:schemeClr val="tx1"/>
                </a:solidFill>
              </a:defRPr>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a:buClr>
                <a:schemeClr val="accent1">
                  <a:lumMod val="75000"/>
                </a:schemeClr>
              </a:buClr>
              <a:defRPr/>
            </a:lvl2pPr>
            <a:lvl3pPr>
              <a:buClr>
                <a:schemeClr val="accent1">
                  <a:lumMod val="75000"/>
                </a:schemeClr>
              </a:buClr>
              <a:defRPr/>
            </a:lvl3pPr>
            <a:lvl4pPr>
              <a:buClr>
                <a:schemeClr val="accent2">
                  <a:lumMod val="75000"/>
                </a:schemeClr>
              </a:buClr>
              <a:defRPr sz="1600"/>
            </a:lvl4pPr>
          </a:lstStyle>
          <a:p>
            <a:pPr lvl="0"/>
            <a:r>
              <a:rPr lang="en-US" dirty="0"/>
              <a:t>Slide Content</a:t>
            </a:r>
          </a:p>
          <a:p>
            <a:pPr lvl="1"/>
            <a:r>
              <a:rPr lang="en-US" dirty="0"/>
              <a:t>Second level</a:t>
            </a:r>
          </a:p>
          <a:p>
            <a:pPr lvl="2"/>
            <a:r>
              <a:rPr lang="en-US" dirty="0"/>
              <a:t>Third level</a:t>
            </a:r>
          </a:p>
          <a:p>
            <a:pPr lvl="3"/>
            <a:r>
              <a:rPr lang="en-US" dirty="0"/>
              <a:t>Fourth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10238539"/>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427233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0580299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0641132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5373063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718068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sz="800"/>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Arial" panose="020B0604020202020204"/>
              <a:ea typeface="ＭＳ Ｐゴシック" panose="020B0600070205080204" pitchFamily="34" charset="-128"/>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34" charset="-128"/>
                <a:cs typeface="+mn-cs"/>
              </a:rPr>
              <a:t>www.mheducation.com</a:t>
            </a:r>
            <a:endParaRPr kumimoji="0" lang="en-US" sz="20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34" charset="-128"/>
              <a:cs typeface="+mn-cs"/>
            </a:endParaRPr>
          </a:p>
        </p:txBody>
      </p:sp>
    </p:spTree>
    <p:extLst>
      <p:ext uri="{BB962C8B-B14F-4D97-AF65-F5344CB8AC3E}">
        <p14:creationId xmlns:p14="http://schemas.microsoft.com/office/powerpoint/2010/main" val="1467531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2892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MGH Yellow Line">
            <a:extLst>
              <a:ext uri="{FF2B5EF4-FFF2-40B4-BE49-F238E27FC236}">
                <a16:creationId xmlns:a16="http://schemas.microsoft.com/office/drawing/2014/main" id="{BEBCA3D1-CF48-4B13-83FE-9723CBBD3A29}"/>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4449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2264116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4575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6504870"/>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04800" y="1752600"/>
            <a:ext cx="4724399" cy="3048000"/>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531150" y="2301932"/>
              <a:ext cx="3457621" cy="3457621"/>
            </a:xfrm>
            <a:prstGeom prst="rect">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40000"/>
                    <a:lumOff val="60000"/>
                  </a:srgbClr>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701139" y="2408818"/>
              <a:ext cx="3119552" cy="3176527"/>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60000"/>
                    <a:lumOff val="40000"/>
                  </a:srgbClr>
                </a:solidFill>
                <a:effectLst/>
                <a:uLnTx/>
                <a:uFillTx/>
                <a:latin typeface="Arial" panose="020B0604020202020204"/>
                <a:ea typeface="+mn-ea"/>
                <a:cs typeface="+mn-cs"/>
              </a:endParaRPr>
            </a:p>
          </p:txBody>
        </p:sp>
      </p:grpSp>
      <p:sp>
        <p:nvSpPr>
          <p:cNvPr id="7" name="Title"/>
          <p:cNvSpPr>
            <a:spLocks noGrp="1"/>
          </p:cNvSpPr>
          <p:nvPr>
            <p:ph type="ctrTitle" hasCustomPrompt="1"/>
          </p:nvPr>
        </p:nvSpPr>
        <p:spPr>
          <a:xfrm>
            <a:off x="800099" y="1951122"/>
            <a:ext cx="2399083" cy="1150541"/>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00099" y="3072212"/>
            <a:ext cx="2399083" cy="609050"/>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00099" y="3810000"/>
            <a:ext cx="22344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00099" y="3904316"/>
            <a:ext cx="2399083" cy="572639"/>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Content Placeholder 15">
            <a:extLst>
              <a:ext uri="{FF2B5EF4-FFF2-40B4-BE49-F238E27FC236}">
                <a16:creationId xmlns:a16="http://schemas.microsoft.com/office/drawing/2014/main" id="{C348710F-5A1B-46FE-BC8A-63F4BB066685}"/>
              </a:ext>
            </a:extLst>
          </p:cNvPr>
          <p:cNvSpPr>
            <a:spLocks noGrp="1"/>
          </p:cNvSpPr>
          <p:nvPr>
            <p:ph sz="quarter" idx="12" hasCustomPrompt="1"/>
          </p:nvPr>
        </p:nvSpPr>
        <p:spPr>
          <a:xfrm>
            <a:off x="342900" y="6456872"/>
            <a:ext cx="8458200" cy="431800"/>
          </a:xfrm>
          <a:prstGeom prst="rect">
            <a:avLst/>
          </a:prstGeom>
        </p:spPr>
        <p:txBody>
          <a:bodyPr/>
          <a:lstStyle>
            <a:lvl1pPr algn="ctr">
              <a:spcBef>
                <a:spcPts val="0"/>
              </a:spcBef>
              <a:defRPr sz="1000"/>
            </a:lvl1pPr>
          </a:lstStyle>
          <a:p>
            <a:pPr lvl="0"/>
            <a:r>
              <a:rPr lang="en-US" dirty="0"/>
              <a:t>© 2021 McGraw Hill. All rights reserved. Authorized only for instructor use in the classroom.</a:t>
            </a:r>
          </a:p>
          <a:p>
            <a:pPr lvl="0"/>
            <a:r>
              <a:rPr lang="en-US" dirty="0"/>
              <a:t>No reproduction or further distribution permitted without the prior written consent of McGraw Hill.</a:t>
            </a:r>
          </a:p>
        </p:txBody>
      </p:sp>
    </p:spTree>
    <p:extLst>
      <p:ext uri="{BB962C8B-B14F-4D97-AF65-F5344CB8AC3E}">
        <p14:creationId xmlns:p14="http://schemas.microsoft.com/office/powerpoint/2010/main" val="2652365863"/>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xmlns=""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4593802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63434742"/>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xmlns=""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22664334"/>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51091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08893820"/>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04800" y="1752600"/>
            <a:ext cx="4724399" cy="3048000"/>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531150" y="2301932"/>
              <a:ext cx="3457621" cy="3457621"/>
            </a:xfrm>
            <a:prstGeom prst="rect">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40000"/>
                    <a:lumOff val="60000"/>
                  </a:srgbClr>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701139" y="2408818"/>
              <a:ext cx="3119552" cy="3176527"/>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60000"/>
                    <a:lumOff val="40000"/>
                  </a:srgbClr>
                </a:solidFill>
                <a:effectLst/>
                <a:uLnTx/>
                <a:uFillTx/>
                <a:latin typeface="Arial" panose="020B0604020202020204"/>
                <a:ea typeface="+mn-ea"/>
                <a:cs typeface="+mn-cs"/>
              </a:endParaRPr>
            </a:p>
          </p:txBody>
        </p:sp>
      </p:grpSp>
      <p:sp>
        <p:nvSpPr>
          <p:cNvPr id="7" name="Title"/>
          <p:cNvSpPr>
            <a:spLocks noGrp="1"/>
          </p:cNvSpPr>
          <p:nvPr>
            <p:ph type="ctrTitle" hasCustomPrompt="1"/>
          </p:nvPr>
        </p:nvSpPr>
        <p:spPr>
          <a:xfrm>
            <a:off x="800099" y="1951122"/>
            <a:ext cx="2399083" cy="1150541"/>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00099" y="3072212"/>
            <a:ext cx="2399083" cy="609050"/>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00099" y="3810000"/>
            <a:ext cx="22344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00099" y="3904316"/>
            <a:ext cx="2399083" cy="572639"/>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Content Placeholder 15">
            <a:extLst>
              <a:ext uri="{FF2B5EF4-FFF2-40B4-BE49-F238E27FC236}">
                <a16:creationId xmlns:a16="http://schemas.microsoft.com/office/drawing/2014/main" id="{C348710F-5A1B-46FE-BC8A-63F4BB066685}"/>
              </a:ext>
            </a:extLst>
          </p:cNvPr>
          <p:cNvSpPr>
            <a:spLocks noGrp="1"/>
          </p:cNvSpPr>
          <p:nvPr>
            <p:ph sz="quarter" idx="12" hasCustomPrompt="1"/>
          </p:nvPr>
        </p:nvSpPr>
        <p:spPr>
          <a:xfrm>
            <a:off x="342900" y="6456872"/>
            <a:ext cx="8458200" cy="431800"/>
          </a:xfrm>
          <a:prstGeom prst="rect">
            <a:avLst/>
          </a:prstGeom>
        </p:spPr>
        <p:txBody>
          <a:bodyPr/>
          <a:lstStyle>
            <a:lvl1pPr algn="ctr">
              <a:spcBef>
                <a:spcPts val="0"/>
              </a:spcBef>
              <a:defRPr sz="1000"/>
            </a:lvl1pPr>
          </a:lstStyle>
          <a:p>
            <a:pPr lvl="0"/>
            <a:r>
              <a:rPr lang="en-US" dirty="0"/>
              <a:t>© 2021 McGraw Hill. All rights reserved. Authorized only for instructor use in the classroom.</a:t>
            </a:r>
          </a:p>
          <a:p>
            <a:pPr lvl="0"/>
            <a:r>
              <a:rPr lang="en-US" dirty="0"/>
              <a:t>No reproduction or further distribution permitted without the prior written consent of McGraw Hill.</a:t>
            </a:r>
          </a:p>
        </p:txBody>
      </p:sp>
    </p:spTree>
    <p:extLst>
      <p:ext uri="{BB962C8B-B14F-4D97-AF65-F5344CB8AC3E}">
        <p14:creationId xmlns:p14="http://schemas.microsoft.com/office/powerpoint/2010/main" val="2492359651"/>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3600">
                <a:solidFill>
                  <a:schemeClr val="tx1"/>
                </a:solidFill>
              </a:defRPr>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a:buClr>
                <a:schemeClr val="accent1">
                  <a:lumMod val="75000"/>
                </a:schemeClr>
              </a:buClr>
              <a:defRPr/>
            </a:lvl2pPr>
            <a:lvl3pPr>
              <a:buClr>
                <a:schemeClr val="accent1">
                  <a:lumMod val="75000"/>
                </a:schemeClr>
              </a:buClr>
              <a:defRPr/>
            </a:lvl3pPr>
            <a:lvl4pPr>
              <a:buClr>
                <a:schemeClr val="accent2">
                  <a:lumMod val="75000"/>
                </a:schemeClr>
              </a:buClr>
              <a:defRPr sz="1600"/>
            </a:lvl4pPr>
          </a:lstStyle>
          <a:p>
            <a:pPr lvl="0"/>
            <a:r>
              <a:rPr lang="en-US" dirty="0"/>
              <a:t>Slide Content</a:t>
            </a:r>
          </a:p>
          <a:p>
            <a:pPr lvl="1"/>
            <a:r>
              <a:rPr lang="en-US" dirty="0"/>
              <a:t>Second level</a:t>
            </a:r>
          </a:p>
          <a:p>
            <a:pPr lvl="2"/>
            <a:r>
              <a:rPr lang="en-US" dirty="0"/>
              <a:t>Third level</a:t>
            </a:r>
          </a:p>
          <a:p>
            <a:pPr lvl="3"/>
            <a:r>
              <a:rPr lang="en-US" dirty="0"/>
              <a:t>Fourth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5354412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3007105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977400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3662912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02677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5842750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1569259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sz="800"/>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Arial" panose="020B0604020202020204"/>
              <a:ea typeface="ＭＳ Ｐゴシック" panose="020B0600070205080204" pitchFamily="34" charset="-128"/>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34" charset="-128"/>
                <a:cs typeface="+mn-cs"/>
              </a:rPr>
              <a:t>www.mheducation.com</a:t>
            </a:r>
            <a:endParaRPr kumimoji="0" lang="en-US" sz="20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34" charset="-128"/>
              <a:cs typeface="+mn-cs"/>
            </a:endParaRPr>
          </a:p>
        </p:txBody>
      </p:sp>
    </p:spTree>
    <p:extLst>
      <p:ext uri="{BB962C8B-B14F-4D97-AF65-F5344CB8AC3E}">
        <p14:creationId xmlns:p14="http://schemas.microsoft.com/office/powerpoint/2010/main" val="2951564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43501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sp>
        <p:nvSpPr>
          <p:cNvPr id="4" name="MGH Yellow Line">
            <a:extLst>
              <a:ext uri="{FF2B5EF4-FFF2-40B4-BE49-F238E27FC236}">
                <a16:creationId xmlns:a16="http://schemas.microsoft.com/office/drawing/2014/main" id="{BEBCA3D1-CF48-4B13-83FE-9723CBBD3A29}"/>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06458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343310274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0980649"/>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3600">
                <a:solidFill>
                  <a:schemeClr val="tx1"/>
                </a:solidFill>
              </a:defRPr>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a:buClr>
                <a:schemeClr val="accent1">
                  <a:lumMod val="75000"/>
                </a:schemeClr>
              </a:buClr>
              <a:defRPr/>
            </a:lvl2pPr>
            <a:lvl3pPr>
              <a:buClr>
                <a:schemeClr val="accent1">
                  <a:lumMod val="75000"/>
                </a:schemeClr>
              </a:buClr>
              <a:defRPr/>
            </a:lvl3pPr>
            <a:lvl4pPr>
              <a:buClr>
                <a:schemeClr val="accent2">
                  <a:lumMod val="75000"/>
                </a:schemeClr>
              </a:buClr>
              <a:defRPr sz="1600"/>
            </a:lvl4pPr>
          </a:lstStyle>
          <a:p>
            <a:pPr lvl="0"/>
            <a:r>
              <a:rPr lang="en-US" dirty="0"/>
              <a:t>Slide Content</a:t>
            </a:r>
          </a:p>
          <a:p>
            <a:pPr lvl="1"/>
            <a:r>
              <a:rPr lang="en-US" dirty="0"/>
              <a:t>Second level</a:t>
            </a:r>
          </a:p>
          <a:p>
            <a:pPr lvl="2"/>
            <a:r>
              <a:rPr lang="en-US" dirty="0"/>
              <a:t>Third level</a:t>
            </a:r>
          </a:p>
          <a:p>
            <a:pPr lvl="3"/>
            <a:r>
              <a:rPr lang="en-US" dirty="0"/>
              <a:t>Fourth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2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‹N›</a:t>
            </a:fld>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5481682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6615285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04800" y="1752600"/>
            <a:ext cx="4724399" cy="3048000"/>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531150" y="2301932"/>
              <a:ext cx="3457621" cy="3457621"/>
            </a:xfrm>
            <a:prstGeom prst="rect">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40000"/>
                    <a:lumOff val="60000"/>
                  </a:srgbClr>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701139" y="2408818"/>
              <a:ext cx="3119552" cy="3176527"/>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60000"/>
                    <a:lumOff val="40000"/>
                  </a:srgbClr>
                </a:solidFill>
                <a:effectLst/>
                <a:uLnTx/>
                <a:uFillTx/>
                <a:latin typeface="Arial" panose="020B0604020202020204"/>
                <a:ea typeface="+mn-ea"/>
                <a:cs typeface="+mn-cs"/>
              </a:endParaRPr>
            </a:p>
          </p:txBody>
        </p:sp>
      </p:grpSp>
      <p:sp>
        <p:nvSpPr>
          <p:cNvPr id="7" name="Title"/>
          <p:cNvSpPr>
            <a:spLocks noGrp="1"/>
          </p:cNvSpPr>
          <p:nvPr>
            <p:ph type="ctrTitle" hasCustomPrompt="1"/>
          </p:nvPr>
        </p:nvSpPr>
        <p:spPr>
          <a:xfrm>
            <a:off x="800099" y="1951122"/>
            <a:ext cx="2399083" cy="1150541"/>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00099" y="3072212"/>
            <a:ext cx="2399083" cy="609050"/>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00099" y="3810000"/>
            <a:ext cx="22344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00099" y="3904316"/>
            <a:ext cx="2399083" cy="572639"/>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Content Placeholder 15">
            <a:extLst>
              <a:ext uri="{FF2B5EF4-FFF2-40B4-BE49-F238E27FC236}">
                <a16:creationId xmlns:a16="http://schemas.microsoft.com/office/drawing/2014/main" id="{C348710F-5A1B-46FE-BC8A-63F4BB066685}"/>
              </a:ext>
            </a:extLst>
          </p:cNvPr>
          <p:cNvSpPr>
            <a:spLocks noGrp="1"/>
          </p:cNvSpPr>
          <p:nvPr>
            <p:ph sz="quarter" idx="12" hasCustomPrompt="1"/>
          </p:nvPr>
        </p:nvSpPr>
        <p:spPr>
          <a:xfrm>
            <a:off x="342900" y="6456872"/>
            <a:ext cx="8458200" cy="431800"/>
          </a:xfrm>
          <a:prstGeom prst="rect">
            <a:avLst/>
          </a:prstGeom>
        </p:spPr>
        <p:txBody>
          <a:bodyPr/>
          <a:lstStyle>
            <a:lvl1pPr algn="ctr">
              <a:spcBef>
                <a:spcPts val="0"/>
              </a:spcBef>
              <a:defRPr sz="1000"/>
            </a:lvl1pPr>
          </a:lstStyle>
          <a:p>
            <a:pPr lvl="0"/>
            <a:r>
              <a:rPr lang="en-US" dirty="0"/>
              <a:t>© 2021 McGraw Hill. All rights reserved. Authorized only for instructor use in the classroom.</a:t>
            </a:r>
          </a:p>
          <a:p>
            <a:pPr lvl="0"/>
            <a:r>
              <a:rPr lang="en-US" dirty="0"/>
              <a:t>No reproduction or further distribution permitted without the prior written consent of McGraw Hill.</a:t>
            </a:r>
          </a:p>
        </p:txBody>
      </p:sp>
    </p:spTree>
    <p:extLst>
      <p:ext uri="{BB962C8B-B14F-4D97-AF65-F5344CB8AC3E}">
        <p14:creationId xmlns:p14="http://schemas.microsoft.com/office/powerpoint/2010/main" val="519357471"/>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3600">
                <a:solidFill>
                  <a:schemeClr val="tx1"/>
                </a:solidFill>
              </a:defRPr>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a:buClr>
                <a:schemeClr val="accent1">
                  <a:lumMod val="75000"/>
                </a:schemeClr>
              </a:buClr>
              <a:defRPr/>
            </a:lvl2pPr>
            <a:lvl3pPr>
              <a:buClr>
                <a:schemeClr val="accent1">
                  <a:lumMod val="75000"/>
                </a:schemeClr>
              </a:buClr>
              <a:defRPr/>
            </a:lvl3pPr>
            <a:lvl4pPr>
              <a:buClr>
                <a:schemeClr val="accent2">
                  <a:lumMod val="75000"/>
                </a:schemeClr>
              </a:buClr>
              <a:defRPr sz="1600"/>
            </a:lvl4pPr>
          </a:lstStyle>
          <a:p>
            <a:pPr lvl="0"/>
            <a:r>
              <a:rPr lang="en-US" dirty="0"/>
              <a:t>Slide Content</a:t>
            </a:r>
          </a:p>
          <a:p>
            <a:pPr lvl="1"/>
            <a:r>
              <a:rPr lang="en-US" dirty="0"/>
              <a:t>Second level</a:t>
            </a:r>
          </a:p>
          <a:p>
            <a:pPr lvl="2"/>
            <a:r>
              <a:rPr lang="en-US" dirty="0"/>
              <a:t>Third level</a:t>
            </a:r>
          </a:p>
          <a:p>
            <a:pPr lvl="3"/>
            <a:r>
              <a:rPr lang="en-US" dirty="0"/>
              <a:t>Fourth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1940267770"/>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37583278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218611803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70277595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404438639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7741465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sz="800"/>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584626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39090427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it-IT" smtClean="0"/>
              <a:t>Fare clic per modificare lo stile del titolo</a:t>
            </a:r>
            <a:endParaRPr lang="en-US" dirty="0"/>
          </a:p>
        </p:txBody>
      </p:sp>
    </p:spTree>
    <p:extLst>
      <p:ext uri="{BB962C8B-B14F-4D97-AF65-F5344CB8AC3E}">
        <p14:creationId xmlns:p14="http://schemas.microsoft.com/office/powerpoint/2010/main" val="11532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697532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‹N›</a:t>
            </a:fld>
            <a:endParaRPr lang="en-US" dirty="0"/>
          </a:p>
        </p:txBody>
      </p:sp>
      <p:sp>
        <p:nvSpPr>
          <p:cNvPr id="4" name="MGH Yellow Line">
            <a:extLst>
              <a:ext uri="{FF2B5EF4-FFF2-40B4-BE49-F238E27FC236}">
                <a16:creationId xmlns:a16="http://schemas.microsoft.com/office/drawing/2014/main" id="{BEBCA3D1-CF48-4B13-83FE-9723CBBD3A29}"/>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3338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‹N›</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30530674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‹N›</a:t>
            </a:fld>
            <a:endParaRPr lang="en-US" dirty="0"/>
          </a:p>
        </p:txBody>
      </p:sp>
    </p:spTree>
    <p:extLst>
      <p:ext uri="{BB962C8B-B14F-4D97-AF65-F5344CB8AC3E}">
        <p14:creationId xmlns:p14="http://schemas.microsoft.com/office/powerpoint/2010/main" val="3476941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sz="800"/>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Arial" panose="020B0604020202020204"/>
              <a:ea typeface="ＭＳ Ｐゴシック" panose="020B0600070205080204" pitchFamily="34" charset="-128"/>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34" charset="-128"/>
                <a:cs typeface="+mn-cs"/>
              </a:rPr>
              <a:t>www.mheducation.com</a:t>
            </a:r>
            <a:endParaRPr kumimoji="0" lang="en-US" sz="20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34" charset="-128"/>
              <a:cs typeface="+mn-cs"/>
            </a:endParaRPr>
          </a:p>
        </p:txBody>
      </p:sp>
    </p:spTree>
    <p:extLst>
      <p:ext uri="{BB962C8B-B14F-4D97-AF65-F5344CB8AC3E}">
        <p14:creationId xmlns:p14="http://schemas.microsoft.com/office/powerpoint/2010/main" val="243981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p:nvPr>
        </p:nvSpPr>
        <p:spPr>
          <a:xfrm>
            <a:off x="3886200" y="6553200"/>
            <a:ext cx="1371600" cy="99950"/>
          </a:xfrm>
          <a:prstGeom prst="rect">
            <a:avLst/>
          </a:prstGeom>
        </p:spPr>
        <p:txBody>
          <a:bodyPr lIns="0" tIns="0" rIns="0" bIns="0"/>
          <a:lstStyle>
            <a:lvl1pPr marL="0" indent="0" algn="ctr">
              <a:buNone/>
              <a:defRPr sz="800"/>
            </a:lvl1pPr>
          </a:lstStyle>
          <a:p>
            <a:pPr lvl="0"/>
            <a:r>
              <a:rPr lang="en-US"/>
              <a:t>Edit Master text styles</a:t>
            </a:r>
          </a:p>
        </p:txBody>
      </p:sp>
      <p:sp>
        <p:nvSpPr>
          <p:cNvPr id="9" name="Photo Credit"/>
          <p:cNvSpPr>
            <a:spLocks noGrp="1"/>
          </p:cNvSpPr>
          <p:nvPr>
            <p:ph type="body" sz="quarter" idx="1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a:t>Edit Master text styles</a:t>
            </a:r>
          </a:p>
        </p:txBody>
      </p:sp>
    </p:spTree>
    <p:extLst>
      <p:ext uri="{BB962C8B-B14F-4D97-AF65-F5344CB8AC3E}">
        <p14:creationId xmlns:p14="http://schemas.microsoft.com/office/powerpoint/2010/main" val="98268327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xmlns="" val="1"/>
              </a:ext>
            </a:extLst>
          </p:cNvPr>
          <p:cNvGrpSpPr/>
          <p:nvPr userDrawn="1"/>
        </p:nvGrpSpPr>
        <p:grpSpPr>
          <a:xfrm>
            <a:off x="304800" y="1752600"/>
            <a:ext cx="4724399" cy="3048000"/>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chemeClr val="accent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531150" y="2301932"/>
              <a:ext cx="3457621" cy="3457621"/>
            </a:xfrm>
            <a:prstGeom prst="rect">
              <a:avLst/>
            </a:prstGeom>
            <a:solidFill>
              <a:schemeClr val="accent2">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40000"/>
                    <a:lumOff val="60000"/>
                  </a:srgbClr>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701139" y="2408818"/>
              <a:ext cx="3119552" cy="3176527"/>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29DD1">
                    <a:lumMod val="60000"/>
                    <a:lumOff val="40000"/>
                  </a:srgbClr>
                </a:solidFill>
                <a:effectLst/>
                <a:uLnTx/>
                <a:uFillTx/>
                <a:latin typeface="Arial" panose="020B0604020202020204"/>
                <a:ea typeface="+mn-ea"/>
                <a:cs typeface="+mn-cs"/>
              </a:endParaRPr>
            </a:p>
          </p:txBody>
        </p:sp>
      </p:grpSp>
      <p:sp>
        <p:nvSpPr>
          <p:cNvPr id="7" name="Title"/>
          <p:cNvSpPr>
            <a:spLocks noGrp="1"/>
          </p:cNvSpPr>
          <p:nvPr>
            <p:ph type="ctrTitle" hasCustomPrompt="1"/>
          </p:nvPr>
        </p:nvSpPr>
        <p:spPr>
          <a:xfrm>
            <a:off x="800099" y="1951122"/>
            <a:ext cx="2399083" cy="1150541"/>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800099" y="3072212"/>
            <a:ext cx="2399083" cy="609050"/>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xmlns="" val="1"/>
              </a:ext>
            </a:extLst>
          </p:cNvPr>
          <p:cNvCxnSpPr>
            <a:cxnSpLocks/>
          </p:cNvCxnSpPr>
          <p:nvPr userDrawn="1"/>
        </p:nvCxnSpPr>
        <p:spPr>
          <a:xfrm>
            <a:off x="800099" y="3810000"/>
            <a:ext cx="223449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800099" y="3904316"/>
            <a:ext cx="2399083" cy="572639"/>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2" name="Content Placeholder 15">
            <a:extLst>
              <a:ext uri="{FF2B5EF4-FFF2-40B4-BE49-F238E27FC236}">
                <a16:creationId xmlns:a16="http://schemas.microsoft.com/office/drawing/2014/main" id="{C348710F-5A1B-46FE-BC8A-63F4BB066685}"/>
              </a:ext>
            </a:extLst>
          </p:cNvPr>
          <p:cNvSpPr>
            <a:spLocks noGrp="1"/>
          </p:cNvSpPr>
          <p:nvPr>
            <p:ph sz="quarter" idx="12" hasCustomPrompt="1"/>
          </p:nvPr>
        </p:nvSpPr>
        <p:spPr>
          <a:xfrm>
            <a:off x="342900" y="6456872"/>
            <a:ext cx="8458200" cy="431800"/>
          </a:xfrm>
          <a:prstGeom prst="rect">
            <a:avLst/>
          </a:prstGeom>
        </p:spPr>
        <p:txBody>
          <a:bodyPr/>
          <a:lstStyle>
            <a:lvl1pPr algn="ctr">
              <a:spcBef>
                <a:spcPts val="0"/>
              </a:spcBef>
              <a:defRPr sz="1000"/>
            </a:lvl1pPr>
          </a:lstStyle>
          <a:p>
            <a:pPr lvl="0"/>
            <a:r>
              <a:rPr lang="en-US" dirty="0"/>
              <a:t>© 2021 McGraw Hill. All rights reserved. Authorized only for instructor use in the classroom.</a:t>
            </a:r>
          </a:p>
          <a:p>
            <a:pPr lvl="0"/>
            <a:r>
              <a:rPr lang="en-US" dirty="0"/>
              <a:t>No reproduction or further distribution permitted without the prior written consent of McGraw Hill.</a:t>
            </a:r>
          </a:p>
        </p:txBody>
      </p:sp>
    </p:spTree>
    <p:extLst>
      <p:ext uri="{BB962C8B-B14F-4D97-AF65-F5344CB8AC3E}">
        <p14:creationId xmlns:p14="http://schemas.microsoft.com/office/powerpoint/2010/main" val="1519349650"/>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theme" Target="../theme/theme1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10" Type="http://schemas.openxmlformats.org/officeDocument/2006/relationships/theme" Target="../theme/theme12.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CEDBE6"/>
              </a:solidFill>
              <a:effectLst/>
              <a:uLnTx/>
              <a:uFillTx/>
              <a:latin typeface="Calibri"/>
              <a:ea typeface="+mn-ea"/>
              <a:cs typeface="+mn-cs"/>
            </a:endParaRPr>
          </a:p>
        </p:txBody>
      </p:sp>
      <p:pic>
        <p:nvPicPr>
          <p:cNvPr id="12" name="MH Tagline" descr="Tagline: Because learning changes everyth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Copyright"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28966220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24279" y="6660234"/>
            <a:ext cx="1285344" cy="215444"/>
          </a:xfrm>
          <a:prstGeom prst="rect">
            <a:avLst/>
          </a:prstGeom>
          <a:noFill/>
        </p:spPr>
        <p:txBody>
          <a:bodyPr wrap="square" lIns="45720" rIns="4572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lumMod val="65000"/>
                    <a:lumOff val="3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xmlns="" val="1"/>
              </a:ext>
            </a:extLst>
          </p:cNvPr>
          <p:cNvGrpSpPr/>
          <p:nvPr/>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3545"/>
                </a:solidFill>
                <a:effectLst/>
                <a:uLnTx/>
                <a:uFillTx/>
                <a:latin typeface="Arial" panose="020B0604020202020204"/>
                <a:ea typeface="+mn-ea"/>
                <a:cs typeface="+mn-cs"/>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3545"/>
                </a:solidFill>
                <a:effectLst/>
                <a:uLnTx/>
                <a:uFillTx/>
                <a:latin typeface="Arial" panose="020B0604020202020204"/>
                <a:ea typeface="+mn-ea"/>
                <a:cs typeface="+mn-cs"/>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373545"/>
                </a:solidFill>
                <a:effectLst/>
                <a:uLnTx/>
                <a:uFillTx/>
                <a:latin typeface="Arial" panose="020B0604020202020204"/>
                <a:ea typeface="+mn-ea"/>
                <a:cs typeface="+mn-cs"/>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MGH Yellow Line">
            <a:extLst>
              <a:ext uri="{FF2B5EF4-FFF2-40B4-BE49-F238E27FC236}">
                <a16:creationId xmlns:a16="http://schemas.microsoft.com/office/drawing/2014/main" id="{1AFCCA8A-CB67-41A2-8C25-0FD13650321A}"/>
              </a:ext>
              <a:ext uri="{C183D7F6-B498-43B3-948B-1728B52AA6E4}">
                <adec:decorative xmlns:adec="http://schemas.microsoft.com/office/drawing/2017/decorative" xmlns="" val="1"/>
              </a:ext>
            </a:extLst>
          </p:cNvPr>
          <p:cNvSpPr/>
          <p:nvPr userDrawn="1"/>
        </p:nvSpPr>
        <p:spPr>
          <a:xfrm>
            <a:off x="0" y="6622442"/>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430720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114" r:id="rId4"/>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Clr>
          <a:srgbClr val="E21A23"/>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Clr>
          <a:srgbClr val="E21A23"/>
        </a:buClr>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Because learning changes everything.</a:t>
            </a:r>
            <a:r>
              <a:rPr kumimoji="0" lang="en-US" sz="1050" b="0" i="0" u="none" strike="noStrike" kern="1200" cap="none" spc="40" normalizeH="0" baseline="6000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40" normalizeH="0" baseline="60000" noProof="0" dirty="0">
              <a:ln>
                <a:noFill/>
              </a:ln>
              <a:solidFill>
                <a:prstClr val="black"/>
              </a:solidFill>
              <a:effectLst/>
              <a:uLnTx/>
              <a:uFillTx/>
              <a:latin typeface="Arial" charset="0"/>
              <a:ea typeface="+mn-ea"/>
              <a:cs typeface="+mn-cs"/>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charset="0"/>
                <a:ea typeface="+mn-ea"/>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charset="0"/>
              <a:ea typeface="+mn-ea"/>
              <a:cs typeface="+mn-cs"/>
            </a:endParaRPr>
          </a:p>
        </p:txBody>
      </p:sp>
      <p:sp>
        <p:nvSpPr>
          <p:cNvPr id="6" name="MGH Yellow Line">
            <a:extLst>
              <a:ext uri="{FF2B5EF4-FFF2-40B4-BE49-F238E27FC236}">
                <a16:creationId xmlns:a16="http://schemas.microsoft.com/office/drawing/2014/main" id="{8BEC4561-622A-47D7-851D-E9E8AAD58C45}"/>
              </a:ext>
              <a:ext uri="{C183D7F6-B498-43B3-948B-1728B52AA6E4}">
                <adec:decorative xmlns:adec="http://schemas.microsoft.com/office/drawing/2017/decorative" xmlns="" val="1"/>
              </a:ext>
            </a:extLst>
          </p:cNvPr>
          <p:cNvSpPr/>
          <p:nvPr userDrawn="1"/>
        </p:nvSpPr>
        <p:spPr>
          <a:xfrm>
            <a:off x="0" y="6435631"/>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479739"/>
      </p:ext>
    </p:extLst>
  </p:cSld>
  <p:clrMap bg1="lt1" tx1="dk1" bg2="lt2" tx2="dk2" accent1="accent1" accent2="accent2" accent3="accent3" accent4="accent4" accent5="accent5" accent6="accent6" hlink="hlink" folHlink="folHlink"/>
  <p:sldLayoutIdLst>
    <p:sldLayoutId id="2147484097" r:id="rId1"/>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6" name="MGH Yellow Line">
            <a:extLst>
              <a:ext uri="{FF2B5EF4-FFF2-40B4-BE49-F238E27FC236}">
                <a16:creationId xmlns:a16="http://schemas.microsoft.com/office/drawing/2014/main" id="{00C40E4D-3533-4E67-95C8-55E451660A22}"/>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4582471"/>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13" r:id="rId9"/>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8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4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lumMod val="65000"/>
                    <a:lumOff val="35000"/>
                  </a:schemeClr>
                </a:solidFill>
              </a:defRPr>
            </a:lvl1pPr>
          </a:lstStyle>
          <a:p>
            <a:fld id="{68151E55-6873-49E2-B8D5-2F265E6F1973}" type="slidenum">
              <a:rPr lang="en-US" smtClean="0"/>
              <a:pPr/>
              <a:t>‹N›</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xmlns="" val="1"/>
              </a:ext>
            </a:extLst>
          </p:cNvPr>
          <p:cNvGrpSpPr/>
          <p:nvPr/>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MGH Yellow Line">
            <a:extLst>
              <a:ext uri="{FF2B5EF4-FFF2-40B4-BE49-F238E27FC236}">
                <a16:creationId xmlns:a16="http://schemas.microsoft.com/office/drawing/2014/main" id="{1AFCCA8A-CB67-41A2-8C25-0FD13650321A}"/>
              </a:ext>
              <a:ext uri="{C183D7F6-B498-43B3-948B-1728B52AA6E4}">
                <adec:decorative xmlns:adec="http://schemas.microsoft.com/office/drawing/2017/decorative" xmlns="" val="1"/>
              </a:ext>
            </a:extLst>
          </p:cNvPr>
          <p:cNvSpPr/>
          <p:nvPr userDrawn="1"/>
        </p:nvSpPr>
        <p:spPr>
          <a:xfrm>
            <a:off x="0" y="6622442"/>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4581726"/>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Clr>
          <a:srgbClr val="E21A23"/>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Clr>
          <a:srgbClr val="E21A23"/>
        </a:buClr>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MGH Yellow Line">
            <a:extLst>
              <a:ext uri="{FF2B5EF4-FFF2-40B4-BE49-F238E27FC236}">
                <a16:creationId xmlns:a16="http://schemas.microsoft.com/office/drawing/2014/main" id="{00C40E4D-3533-4E67-95C8-55E451660A22}"/>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8103957"/>
      </p:ext>
    </p:extLst>
  </p:cSld>
  <p:clrMap bg1="lt1" tx1="dk1" bg2="lt2" tx2="dk2" accent1="accent1" accent2="accent2" accent3="accent3" accent4="accent4" accent5="accent5" accent6="accent6" hlink="hlink" folHlink="folHlink"/>
  <p:sldLayoutIdLst>
    <p:sldLayoutId id="2147484112" r:id="rId1"/>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8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4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C30C20"/>
              </a:solidFill>
              <a:effectLst/>
              <a:uLnTx/>
              <a:uFillTx/>
              <a:latin typeface="Calibri"/>
              <a:ea typeface="+mn-ea"/>
              <a:cs typeface="+mn-cs"/>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©McGraw-Hill Education.</a:t>
            </a:r>
          </a:p>
        </p:txBody>
      </p:sp>
    </p:spTree>
    <p:extLst>
      <p:ext uri="{BB962C8B-B14F-4D97-AF65-F5344CB8AC3E}">
        <p14:creationId xmlns:p14="http://schemas.microsoft.com/office/powerpoint/2010/main" val="361774460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05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40" normalizeH="0" baseline="6000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ＭＳ Ｐゴシック" panose="020B0600070205080204" pitchFamily="34" charset="-128"/>
              <a:cs typeface="+mn-cs"/>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125825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Because learning changes everything.</a:t>
            </a:r>
            <a:r>
              <a:rPr kumimoji="0" lang="en-US" sz="1050" b="0" i="0" u="none" strike="noStrike" kern="1200" cap="none" spc="40" normalizeH="0" baseline="6000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40" normalizeH="0" baseline="60000" noProof="0" dirty="0">
              <a:ln>
                <a:noFill/>
              </a:ln>
              <a:solidFill>
                <a:prstClr val="black"/>
              </a:solidFill>
              <a:effectLst/>
              <a:uLnTx/>
              <a:uFillTx/>
              <a:latin typeface="Arial" charset="0"/>
              <a:ea typeface="ＭＳ Ｐゴシック" panose="020B0600070205080204" pitchFamily="34" charset="-128"/>
              <a:cs typeface="+mn-cs"/>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anose="020B0600070205080204" pitchFamily="34" charset="-128"/>
              <a:cs typeface="+mn-cs"/>
            </a:endParaRPr>
          </a:p>
        </p:txBody>
      </p:sp>
      <p:sp>
        <p:nvSpPr>
          <p:cNvPr id="6" name="MGH Yellow Line">
            <a:extLst>
              <a:ext uri="{FF2B5EF4-FFF2-40B4-BE49-F238E27FC236}">
                <a16:creationId xmlns:a16="http://schemas.microsoft.com/office/drawing/2014/main" id="{8BEC4561-622A-47D7-851D-E9E8AAD58C45}"/>
              </a:ext>
              <a:ext uri="{C183D7F6-B498-43B3-948B-1728B52AA6E4}">
                <adec:decorative xmlns:adec="http://schemas.microsoft.com/office/drawing/2017/decorative" xmlns="" val="1"/>
              </a:ext>
            </a:extLst>
          </p:cNvPr>
          <p:cNvSpPr/>
          <p:nvPr userDrawn="1"/>
        </p:nvSpPr>
        <p:spPr>
          <a:xfrm>
            <a:off x="0" y="6435631"/>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7150348"/>
      </p:ext>
    </p:extLst>
  </p:cSld>
  <p:clrMap bg1="lt1" tx1="dk1" bg2="lt2" tx2="dk2" accent1="accent1" accent2="accent2" accent3="accent3" accent4="accent4" accent5="accent5" accent6="accent6" hlink="hlink" folHlink="folHlink"/>
  <p:sldLayoutIdLst>
    <p:sldLayoutId id="2147484060" r:id="rId1"/>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t>© McGraw Hill</a:t>
            </a:r>
          </a:p>
        </p:txBody>
      </p:sp>
      <p:sp>
        <p:nvSpPr>
          <p:cNvPr id="6" name="MGH Yellow Line">
            <a:extLst>
              <a:ext uri="{FF2B5EF4-FFF2-40B4-BE49-F238E27FC236}">
                <a16:creationId xmlns:a16="http://schemas.microsoft.com/office/drawing/2014/main" id="{00C40E4D-3533-4E67-95C8-55E451660A22}"/>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96568916"/>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8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4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24279" y="6660234"/>
            <a:ext cx="1285344" cy="215444"/>
          </a:xfrm>
          <a:prstGeom prst="rect">
            <a:avLst/>
          </a:prstGeom>
          <a:noFill/>
        </p:spPr>
        <p:txBody>
          <a:bodyPr wrap="square" lIns="45720" rIns="4572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lumMod val="65000"/>
                    <a:lumOff val="3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151E55-6873-49E2-B8D5-2F265E6F1973}" type="slidenum">
              <a:rPr kumimoji="0" lang="en-US" sz="8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‹N›</a:t>
            </a:fld>
            <a:endPar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endParaRP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xmlns="" val="1"/>
              </a:ext>
            </a:extLst>
          </p:cNvPr>
          <p:cNvGrpSpPr/>
          <p:nvPr/>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73545"/>
                </a:solidFill>
                <a:effectLst/>
                <a:uLnTx/>
                <a:uFillTx/>
                <a:latin typeface="Arial" panose="020B0604020202020204"/>
                <a:ea typeface="+mn-ea"/>
                <a:cs typeface="+mn-cs"/>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73545"/>
                </a:solidFill>
                <a:effectLst/>
                <a:uLnTx/>
                <a:uFillTx/>
                <a:latin typeface="Arial" panose="020B0604020202020204"/>
                <a:ea typeface="+mn-ea"/>
                <a:cs typeface="+mn-cs"/>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373545"/>
                </a:solidFill>
                <a:effectLst/>
                <a:uLnTx/>
                <a:uFillTx/>
                <a:latin typeface="Arial" panose="020B0604020202020204"/>
                <a:ea typeface="+mn-ea"/>
                <a:cs typeface="+mn-cs"/>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MGH Yellow Line">
            <a:extLst>
              <a:ext uri="{FF2B5EF4-FFF2-40B4-BE49-F238E27FC236}">
                <a16:creationId xmlns:a16="http://schemas.microsoft.com/office/drawing/2014/main" id="{1AFCCA8A-CB67-41A2-8C25-0FD13650321A}"/>
              </a:ext>
              <a:ext uri="{C183D7F6-B498-43B3-948B-1728B52AA6E4}">
                <adec:decorative xmlns:adec="http://schemas.microsoft.com/office/drawing/2017/decorative" xmlns="" val="1"/>
              </a:ext>
            </a:extLst>
          </p:cNvPr>
          <p:cNvSpPr/>
          <p:nvPr userDrawn="1"/>
        </p:nvSpPr>
        <p:spPr>
          <a:xfrm>
            <a:off x="0" y="6622442"/>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6798070"/>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Clr>
          <a:srgbClr val="E21A23"/>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Clr>
          <a:srgbClr val="E21A23"/>
        </a:buClr>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Because learning changes everything.</a:t>
            </a:r>
            <a:r>
              <a:rPr kumimoji="0" lang="en-US" sz="1050" b="0" i="0" u="none" strike="noStrike" kern="1200" cap="none" spc="40" normalizeH="0" baseline="6000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40" normalizeH="0" baseline="6000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ＭＳ Ｐゴシック" panose="020B0600070205080204" pitchFamily="34" charset="-128"/>
              <a:cs typeface="+mn-cs"/>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rgbClr val="629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786531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4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Because learning changes everything.</a:t>
            </a:r>
            <a:r>
              <a:rPr kumimoji="0" lang="en-US" sz="1050" b="0" i="0" u="none" strike="noStrike" kern="1200" cap="none" spc="40" normalizeH="0" baseline="6000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1600" b="0" i="0" u="none" strike="noStrike" kern="1200" cap="none" spc="40" normalizeH="0" baseline="60000" noProof="0" dirty="0">
              <a:ln>
                <a:noFill/>
              </a:ln>
              <a:solidFill>
                <a:prstClr val="black"/>
              </a:solidFill>
              <a:effectLst/>
              <a:uLnTx/>
              <a:uFillTx/>
              <a:latin typeface="Arial" charset="0"/>
              <a:ea typeface="ＭＳ Ｐゴシック" panose="020B0600070205080204" pitchFamily="34" charset="-128"/>
              <a:cs typeface="+mn-cs"/>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marL="0" marR="0" lvl="0" indent="0" algn="ctr" defTabSz="457200" rtl="0" eaLnBrk="1" fontAlgn="base" latinLnBrk="0" hangingPunct="1">
              <a:lnSpc>
                <a:spcPct val="100000"/>
              </a:lnSpc>
              <a:spcBef>
                <a:spcPct val="20000"/>
              </a:spcBef>
              <a:spcAft>
                <a:spcPct val="0"/>
              </a:spcAft>
              <a:buClrTx/>
              <a:buSzTx/>
              <a:buFontTx/>
              <a:buNone/>
              <a:tabLst/>
              <a:defRPr/>
            </a:pPr>
            <a:r>
              <a:rPr kumimoji="0" lang="en-US" sz="800" b="0" i="0" u="none" strike="noStrike" kern="1200" cap="none" spc="0" normalizeH="0" baseline="0" noProof="0">
                <a:ln>
                  <a:noFill/>
                </a:ln>
                <a:solidFill>
                  <a:prstClr val="black">
                    <a:lumMod val="50000"/>
                    <a:lumOff val="50000"/>
                  </a:prstClr>
                </a:solidFill>
                <a:effectLst/>
                <a:uLnTx/>
                <a:uFillTx/>
                <a:latin typeface="Arial" charset="0"/>
                <a:ea typeface="ＭＳ Ｐゴシック" panose="020B0600070205080204" pitchFamily="34" charset="-128"/>
                <a:cs typeface="+mn-cs"/>
              </a:rPr>
              <a:t>© 2021 McGraw Hill. All rights reserved. Authorized only for instructor use in the classroom. No reproduction or further distribution permitted without the prior written consent of McGraw Hill.</a:t>
            </a:r>
            <a:endParaRPr kumimoji="0" lang="en-US" sz="800" b="0" i="0" u="none" strike="noStrike" kern="1200" cap="none" spc="0" normalizeH="0" baseline="0" noProof="0" dirty="0">
              <a:ln>
                <a:noFill/>
              </a:ln>
              <a:solidFill>
                <a:prstClr val="black">
                  <a:lumMod val="50000"/>
                  <a:lumOff val="50000"/>
                </a:prstClr>
              </a:solidFill>
              <a:effectLst/>
              <a:uLnTx/>
              <a:uFillTx/>
              <a:latin typeface="Arial" charset="0"/>
              <a:ea typeface="ＭＳ Ｐゴシック" panose="020B0600070205080204" pitchFamily="34" charset="-128"/>
              <a:cs typeface="+mn-cs"/>
            </a:endParaRPr>
          </a:p>
        </p:txBody>
      </p:sp>
      <p:sp>
        <p:nvSpPr>
          <p:cNvPr id="6" name="MGH Yellow Line">
            <a:extLst>
              <a:ext uri="{FF2B5EF4-FFF2-40B4-BE49-F238E27FC236}">
                <a16:creationId xmlns:a16="http://schemas.microsoft.com/office/drawing/2014/main" id="{8BEC4561-622A-47D7-851D-E9E8AAD58C45}"/>
              </a:ext>
              <a:ext uri="{C183D7F6-B498-43B3-948B-1728B52AA6E4}">
                <adec:decorative xmlns:adec="http://schemas.microsoft.com/office/drawing/2017/decorative" xmlns="" val="1"/>
              </a:ext>
            </a:extLst>
          </p:cNvPr>
          <p:cNvSpPr/>
          <p:nvPr userDrawn="1"/>
        </p:nvSpPr>
        <p:spPr>
          <a:xfrm>
            <a:off x="0" y="6435631"/>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3651325"/>
      </p:ext>
    </p:extLst>
  </p:cSld>
  <p:clrMap bg1="lt1" tx1="dk1" bg2="lt2" tx2="dk2" accent1="accent1" accent2="accent2" accent3="accent3" accent4="accent4" accent5="accent5" accent6="accent6" hlink="hlink" folHlink="folHlink"/>
  <p:sldLayoutIdLst>
    <p:sldLayoutId id="2147484082" r:id="rId1"/>
  </p:sldLayoutIdLst>
  <p:hf sldNum="0"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anose="020B0600070205080204" pitchFamily="34" charset="-128"/>
                <a:cs typeface="+mn-cs"/>
              </a:rPr>
              <a:t>© McGraw Hill</a:t>
            </a:r>
          </a:p>
        </p:txBody>
      </p:sp>
      <p:sp>
        <p:nvSpPr>
          <p:cNvPr id="6" name="MGH Yellow Line">
            <a:extLst>
              <a:ext uri="{FF2B5EF4-FFF2-40B4-BE49-F238E27FC236}">
                <a16:creationId xmlns:a16="http://schemas.microsoft.com/office/drawing/2014/main" id="{00C40E4D-3533-4E67-95C8-55E451660A22}"/>
              </a:ext>
              <a:ext uri="{C183D7F6-B498-43B3-948B-1728B52AA6E4}">
                <adec:decorative xmlns:adec="http://schemas.microsoft.com/office/drawing/2017/decorative" xmlns="" val="1"/>
              </a:ext>
            </a:extLst>
          </p:cNvPr>
          <p:cNvSpPr/>
          <p:nvPr userDrawn="1"/>
        </p:nvSpPr>
        <p:spPr>
          <a:xfrm>
            <a:off x="0" y="6609687"/>
            <a:ext cx="9144000" cy="54593"/>
          </a:xfrm>
          <a:prstGeom prst="rect">
            <a:avLst/>
          </a:prstGeom>
          <a:solidFill>
            <a:srgbClr val="118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463505"/>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8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4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Clr>
          <a:srgbClr val="0070C0"/>
        </a:buClr>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9.xml"/><Relationship Id="rId4" Type="http://schemas.openxmlformats.org/officeDocument/2006/relationships/slide" Target="slide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slide" Target="slide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9.xml"/><Relationship Id="rId4" Type="http://schemas.openxmlformats.org/officeDocument/2006/relationships/slide" Target="slide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3" Type="http://schemas.openxmlformats.org/officeDocument/2006/relationships/hyperlink" Target="http://www.citeman.com/" TargetMode="External"/><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slide" Target="slide4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hyperlink" Target="http://www.citeman.com/" TargetMode="External"/><Relationship Id="rId2" Type="http://schemas.openxmlformats.org/officeDocument/2006/relationships/notesSlide" Target="../notesSlides/notesSlide40.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A223D-AF66-4540-8E6A-49E0EAA8F55E}"/>
              </a:ext>
            </a:extLst>
          </p:cNvPr>
          <p:cNvSpPr>
            <a:spLocks noGrp="1"/>
          </p:cNvSpPr>
          <p:nvPr>
            <p:ph type="ctrTitle"/>
          </p:nvPr>
        </p:nvSpPr>
        <p:spPr>
          <a:xfrm>
            <a:off x="816141" y="2682525"/>
            <a:ext cx="2399083" cy="1150541"/>
          </a:xfrm>
        </p:spPr>
        <p:txBody>
          <a:bodyPr/>
          <a:lstStyle/>
          <a:p>
            <a:r>
              <a:rPr lang="en-US" altLang="en-US" sz="2800" dirty="0">
                <a:latin typeface="Cambria" panose="02040503050406030204" pitchFamily="18" charset="0"/>
                <a:ea typeface="ＭＳ Ｐゴシック" panose="020B0600070205080204" pitchFamily="34" charset="-128"/>
              </a:rPr>
              <a:t>Exporting, Importing and Countertrade</a:t>
            </a:r>
            <a:endParaRPr lang="en-US" dirty="0"/>
          </a:p>
        </p:txBody>
      </p:sp>
      <p:sp>
        <p:nvSpPr>
          <p:cNvPr id="12" name="Subtitle 11">
            <a:extLst>
              <a:ext uri="{FF2B5EF4-FFF2-40B4-BE49-F238E27FC236}">
                <a16:creationId xmlns:a16="http://schemas.microsoft.com/office/drawing/2014/main" id="{82C59B02-8E75-4FBC-825E-7E5CA13B818D}"/>
              </a:ext>
            </a:extLst>
          </p:cNvPr>
          <p:cNvSpPr>
            <a:spLocks noGrp="1"/>
          </p:cNvSpPr>
          <p:nvPr>
            <p:ph type="subTitle" idx="1"/>
          </p:nvPr>
        </p:nvSpPr>
        <p:spPr>
          <a:xfrm>
            <a:off x="800099" y="3869161"/>
            <a:ext cx="2399083" cy="609050"/>
          </a:xfrm>
        </p:spPr>
        <p:txBody>
          <a:bodyPr/>
          <a:lstStyle/>
          <a:p>
            <a:r>
              <a:rPr lang="en-US" dirty="0"/>
              <a:t>Chapter 16</a:t>
            </a:r>
          </a:p>
        </p:txBody>
      </p:sp>
      <p:pic>
        <p:nvPicPr>
          <p:cNvPr id="7" name="Picture 6" descr="Cover image International Business, Competing in the Global Marketplace, 13th edition by Charles W. L. Hill.">
            <a:extLst>
              <a:ext uri="{FF2B5EF4-FFF2-40B4-BE49-F238E27FC236}">
                <a16:creationId xmlns:a16="http://schemas.microsoft.com/office/drawing/2014/main" id="{1440FAB8-8C78-4F38-9DCE-A81B0DDE0F71}"/>
              </a:ext>
            </a:extLst>
          </p:cNvPr>
          <p:cNvPicPr>
            <a:picLocks noChangeAspect="1"/>
          </p:cNvPicPr>
          <p:nvPr/>
        </p:nvPicPr>
        <p:blipFill>
          <a:blip r:embed="rId3"/>
          <a:stretch>
            <a:fillRect/>
          </a:stretch>
        </p:blipFill>
        <p:spPr>
          <a:xfrm>
            <a:off x="5226320" y="1018905"/>
            <a:ext cx="3574780" cy="4820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Long Copyright">
            <a:extLst>
              <a:ext uri="{FF2B5EF4-FFF2-40B4-BE49-F238E27FC236}">
                <a16:creationId xmlns:a16="http://schemas.microsoft.com/office/drawing/2014/main" id="{AABA8B94-5434-4D96-93B4-77A0D27A2E17}"/>
              </a:ext>
            </a:extLst>
          </p:cNvPr>
          <p:cNvSpPr txBox="1">
            <a:spLocks/>
          </p:cNvSpPr>
          <p:nvPr/>
        </p:nvSpPr>
        <p:spPr>
          <a:xfrm>
            <a:off x="0" y="6483734"/>
            <a:ext cx="9144000" cy="374266"/>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000" kern="1200" baseline="0">
                <a:solidFill>
                  <a:schemeClr val="tx1">
                    <a:lumMod val="50000"/>
                    <a:lumOff val="50000"/>
                  </a:schemeClr>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ct val="20000"/>
              </a:spcBef>
              <a:defRPr/>
            </a:pPr>
            <a:r>
              <a:rPr lang="en-US"/>
              <a:t>© 2021 McGraw Hill. All rights reserved. Authorized only for instructor use in the classroom.</a:t>
            </a:r>
          </a:p>
          <a:p>
            <a:pPr defTabSz="457200">
              <a:spcBef>
                <a:spcPct val="20000"/>
              </a:spcBef>
              <a:defRPr/>
            </a:pPr>
            <a:r>
              <a:rPr lang="en-US"/>
              <a:t>No reproduction or further distribution permitted without the prior written consent of McGraw Hill.</a:t>
            </a:r>
            <a:endParaRPr lang="en-US" dirty="0"/>
          </a:p>
        </p:txBody>
      </p:sp>
    </p:spTree>
    <p:extLst>
      <p:ext uri="{BB962C8B-B14F-4D97-AF65-F5344CB8AC3E}">
        <p14:creationId xmlns:p14="http://schemas.microsoft.com/office/powerpoint/2010/main" val="365366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93DD74-E298-4A74-AED4-0B1FB71BE8A9}"/>
              </a:ext>
            </a:extLst>
          </p:cNvPr>
          <p:cNvSpPr>
            <a:spLocks noGrp="1"/>
          </p:cNvSpPr>
          <p:nvPr>
            <p:ph type="title"/>
          </p:nvPr>
        </p:nvSpPr>
        <p:spPr/>
        <p:txBody>
          <a:bodyPr/>
          <a:lstStyle/>
          <a:p>
            <a:r>
              <a:rPr lang="en-US" dirty="0"/>
              <a:t>Improving Export Performance </a:t>
            </a:r>
            <a:r>
              <a:rPr lang="en-US" sz="900" b="0" dirty="0"/>
              <a:t>5</a:t>
            </a:r>
          </a:p>
        </p:txBody>
      </p:sp>
      <p:sp>
        <p:nvSpPr>
          <p:cNvPr id="8" name="Content Placeholder 7">
            <a:extLst>
              <a:ext uri="{FF2B5EF4-FFF2-40B4-BE49-F238E27FC236}">
                <a16:creationId xmlns:a16="http://schemas.microsoft.com/office/drawing/2014/main" id="{700E6322-9554-473F-BF2B-A98734494F71}"/>
              </a:ext>
            </a:extLst>
          </p:cNvPr>
          <p:cNvSpPr>
            <a:spLocks noGrp="1"/>
          </p:cNvSpPr>
          <p:nvPr>
            <p:ph sz="quarter" idx="11"/>
          </p:nvPr>
        </p:nvSpPr>
        <p:spPr>
          <a:xfrm>
            <a:off x="342900" y="1276709"/>
            <a:ext cx="8458200" cy="5238391"/>
          </a:xfrm>
        </p:spPr>
        <p:txBody>
          <a:bodyPr>
            <a:normAutofit/>
          </a:bodyPr>
          <a:lstStyle/>
          <a:p>
            <a:pPr marL="0" indent="0">
              <a:spcBef>
                <a:spcPts val="800"/>
              </a:spcBef>
              <a:buNone/>
            </a:pPr>
            <a:r>
              <a:rPr lang="en-US" sz="2800" dirty="0">
                <a:solidFill>
                  <a:schemeClr val="tx1"/>
                </a:solidFill>
              </a:rPr>
              <a:t>Service Providers </a:t>
            </a:r>
            <a:r>
              <a:rPr lang="en-US" sz="1000" dirty="0">
                <a:solidFill>
                  <a:schemeClr val="tx1"/>
                </a:solidFill>
              </a:rPr>
              <a:t>continued</a:t>
            </a:r>
          </a:p>
          <a:p>
            <a:pPr lvl="1"/>
            <a:r>
              <a:rPr lang="en-US" sz="2400" dirty="0">
                <a:solidFill>
                  <a:schemeClr val="tx1"/>
                </a:solidFill>
              </a:rPr>
              <a:t>Export agents, merchants and remarketers.</a:t>
            </a:r>
          </a:p>
          <a:p>
            <a:pPr lvl="2"/>
            <a:r>
              <a:rPr lang="en-US" sz="2000" dirty="0">
                <a:solidFill>
                  <a:schemeClr val="tx1"/>
                </a:solidFill>
              </a:rPr>
              <a:t>Buy products directly from the manufacturer and package and relabel the products.</a:t>
            </a:r>
          </a:p>
          <a:p>
            <a:pPr lvl="1"/>
            <a:r>
              <a:rPr lang="en-US" sz="2400" dirty="0">
                <a:solidFill>
                  <a:schemeClr val="tx1"/>
                </a:solidFill>
              </a:rPr>
              <a:t>Piggyback marketing.</a:t>
            </a:r>
          </a:p>
          <a:p>
            <a:pPr lvl="2"/>
            <a:r>
              <a:rPr lang="en-US" sz="2000" dirty="0">
                <a:solidFill>
                  <a:schemeClr val="tx1"/>
                </a:solidFill>
              </a:rPr>
              <a:t>One firm distributes another firm’s products.</a:t>
            </a:r>
          </a:p>
          <a:p>
            <a:pPr lvl="2"/>
            <a:r>
              <a:rPr lang="en-US" sz="2000" dirty="0">
                <a:solidFill>
                  <a:schemeClr val="tx1"/>
                </a:solidFill>
              </a:rPr>
              <a:t>Usually requires complementary products and the same target market of customers.</a:t>
            </a:r>
          </a:p>
          <a:p>
            <a:pPr lvl="1"/>
            <a:r>
              <a:rPr lang="en-US" sz="2400" dirty="0">
                <a:solidFill>
                  <a:schemeClr val="tx1"/>
                </a:solidFill>
              </a:rPr>
              <a:t>Export processing zones.</a:t>
            </a:r>
          </a:p>
          <a:p>
            <a:pPr lvl="2"/>
            <a:r>
              <a:rPr lang="en-US" sz="2000" dirty="0">
                <a:solidFill>
                  <a:schemeClr val="tx1"/>
                </a:solidFill>
              </a:rPr>
              <a:t>Include foreign trade zones (FTZs), special economic zones, bonded warehouses, free ports, and customs zones.</a:t>
            </a:r>
          </a:p>
        </p:txBody>
      </p:sp>
      <p:sp>
        <p:nvSpPr>
          <p:cNvPr id="2" name="Text Placeholder 1">
            <a:extLst>
              <a:ext uri="{FF2B5EF4-FFF2-40B4-BE49-F238E27FC236}">
                <a16:creationId xmlns:a16="http://schemas.microsoft.com/office/drawing/2014/main" id="{F8B7310D-D033-4C9E-9F30-53F171D56EB9}"/>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3B46BA19-3485-4825-A906-D4F6C649F92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1449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D5CC-BA4F-4469-89F9-F40B447D9002}"/>
              </a:ext>
            </a:extLst>
          </p:cNvPr>
          <p:cNvSpPr>
            <a:spLocks noGrp="1"/>
          </p:cNvSpPr>
          <p:nvPr>
            <p:ph type="title"/>
          </p:nvPr>
        </p:nvSpPr>
        <p:spPr/>
        <p:txBody>
          <a:bodyPr/>
          <a:lstStyle/>
          <a:p>
            <a:r>
              <a:rPr lang="en-US" dirty="0"/>
              <a:t>Improving Export Performance </a:t>
            </a:r>
            <a:r>
              <a:rPr lang="en-US" sz="900" b="0" dirty="0"/>
              <a:t>6</a:t>
            </a:r>
          </a:p>
        </p:txBody>
      </p:sp>
      <p:sp>
        <p:nvSpPr>
          <p:cNvPr id="7" name="Content Placeholder 6">
            <a:extLst>
              <a:ext uri="{FF2B5EF4-FFF2-40B4-BE49-F238E27FC236}">
                <a16:creationId xmlns:a16="http://schemas.microsoft.com/office/drawing/2014/main" id="{18304E8F-F8F3-4D01-A54A-613B32B857CF}"/>
              </a:ext>
            </a:extLst>
          </p:cNvPr>
          <p:cNvSpPr>
            <a:spLocks noGrp="1"/>
          </p:cNvSpPr>
          <p:nvPr>
            <p:ph sz="quarter" idx="11"/>
          </p:nvPr>
        </p:nvSpPr>
        <p:spPr/>
        <p:txBody>
          <a:bodyPr/>
          <a:lstStyle/>
          <a:p>
            <a:pPr marL="0" indent="0">
              <a:buNone/>
            </a:pPr>
            <a:r>
              <a:rPr lang="en-US" sz="2800" dirty="0">
                <a:solidFill>
                  <a:schemeClr val="tx1"/>
                </a:solidFill>
              </a:rPr>
              <a:t>Export Strategy</a:t>
            </a:r>
          </a:p>
          <a:p>
            <a:pPr marL="914400" lvl="1" indent="-457200">
              <a:buFont typeface="+mj-lt"/>
              <a:buAutoNum type="arabicPeriod"/>
            </a:pPr>
            <a:r>
              <a:rPr lang="en-US" sz="2400" dirty="0">
                <a:solidFill>
                  <a:schemeClr val="tx1"/>
                </a:solidFill>
              </a:rPr>
              <a:t>Hire an EMC or at least an experienced export consultant to identify opportunities and navigate the paperwork and regulations in exporting.</a:t>
            </a:r>
          </a:p>
          <a:p>
            <a:pPr marL="914400" lvl="1" indent="-457200">
              <a:buFont typeface="+mj-lt"/>
              <a:buAutoNum type="arabicPeriod"/>
            </a:pPr>
            <a:r>
              <a:rPr lang="en-US" sz="2400" dirty="0">
                <a:solidFill>
                  <a:schemeClr val="tx1"/>
                </a:solidFill>
              </a:rPr>
              <a:t>Initially focus on one market or a handful of markets.</a:t>
            </a:r>
          </a:p>
          <a:p>
            <a:pPr marL="914400" lvl="1" indent="-457200">
              <a:buFont typeface="+mj-lt"/>
              <a:buAutoNum type="arabicPeriod"/>
            </a:pPr>
            <a:r>
              <a:rPr lang="en-US" sz="2400" dirty="0">
                <a:solidFill>
                  <a:schemeClr val="tx1"/>
                </a:solidFill>
              </a:rPr>
              <a:t>Enter a foreign market on a small scale to reduce the costs of any subsequent failure.</a:t>
            </a:r>
          </a:p>
          <a:p>
            <a:pPr marL="914400" lvl="1" indent="-457200">
              <a:buFont typeface="+mj-lt"/>
              <a:buAutoNum type="arabicPeriod"/>
            </a:pPr>
            <a:r>
              <a:rPr lang="en-US" sz="2400" dirty="0">
                <a:solidFill>
                  <a:schemeClr val="tx1"/>
                </a:solidFill>
              </a:rPr>
              <a:t>Recognize the time and managerial commitment involved in building export sales and hire additional personnel to oversee this activity.</a:t>
            </a:r>
          </a:p>
        </p:txBody>
      </p:sp>
      <p:sp>
        <p:nvSpPr>
          <p:cNvPr id="3" name="Text Placeholder 2">
            <a:extLst>
              <a:ext uri="{FF2B5EF4-FFF2-40B4-BE49-F238E27FC236}">
                <a16:creationId xmlns:a16="http://schemas.microsoft.com/office/drawing/2014/main" id="{A2EC27A1-01D9-4125-9C3A-BCE66CB054F0}"/>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A8178447-E55B-4A18-9D8C-B8B648432DC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1555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D5CC-BA4F-4469-89F9-F40B447D9002}"/>
              </a:ext>
            </a:extLst>
          </p:cNvPr>
          <p:cNvSpPr>
            <a:spLocks noGrp="1"/>
          </p:cNvSpPr>
          <p:nvPr>
            <p:ph type="title"/>
          </p:nvPr>
        </p:nvSpPr>
        <p:spPr/>
        <p:txBody>
          <a:bodyPr/>
          <a:lstStyle/>
          <a:p>
            <a:r>
              <a:rPr lang="en-US" dirty="0"/>
              <a:t>Improving Export Performance </a:t>
            </a:r>
            <a:r>
              <a:rPr lang="en-US" sz="900" b="0" dirty="0"/>
              <a:t>7</a:t>
            </a:r>
          </a:p>
        </p:txBody>
      </p:sp>
      <p:sp>
        <p:nvSpPr>
          <p:cNvPr id="7" name="Content Placeholder 6">
            <a:extLst>
              <a:ext uri="{FF2B5EF4-FFF2-40B4-BE49-F238E27FC236}">
                <a16:creationId xmlns:a16="http://schemas.microsoft.com/office/drawing/2014/main" id="{18304E8F-F8F3-4D01-A54A-613B32B857CF}"/>
              </a:ext>
            </a:extLst>
          </p:cNvPr>
          <p:cNvSpPr>
            <a:spLocks noGrp="1"/>
          </p:cNvSpPr>
          <p:nvPr>
            <p:ph sz="quarter" idx="11"/>
          </p:nvPr>
        </p:nvSpPr>
        <p:spPr/>
        <p:txBody>
          <a:bodyPr/>
          <a:lstStyle/>
          <a:p>
            <a:pPr marL="0" indent="0">
              <a:buNone/>
            </a:pPr>
            <a:r>
              <a:rPr lang="en-US" sz="2800" dirty="0">
                <a:solidFill>
                  <a:schemeClr val="tx1"/>
                </a:solidFill>
              </a:rPr>
              <a:t>Export Strategy </a:t>
            </a:r>
            <a:r>
              <a:rPr lang="en-US" sz="1000" dirty="0">
                <a:solidFill>
                  <a:schemeClr val="tx1"/>
                </a:solidFill>
              </a:rPr>
              <a:t>continued</a:t>
            </a:r>
          </a:p>
          <a:p>
            <a:pPr marL="914400" lvl="1" indent="-457200">
              <a:buFont typeface="+mj-lt"/>
              <a:buAutoNum type="arabicPeriod" startAt="5"/>
            </a:pPr>
            <a:r>
              <a:rPr lang="en-US" sz="2400" dirty="0">
                <a:solidFill>
                  <a:schemeClr val="tx1"/>
                </a:solidFill>
              </a:rPr>
              <a:t>Devote attention to building strong and enduring relationships with local distributors and/or customers.</a:t>
            </a:r>
          </a:p>
          <a:p>
            <a:pPr marL="914400" lvl="1" indent="-457200">
              <a:buFont typeface="+mj-lt"/>
              <a:buAutoNum type="arabicPeriod" startAt="5"/>
            </a:pPr>
            <a:r>
              <a:rPr lang="en-US" sz="2400" dirty="0">
                <a:solidFill>
                  <a:schemeClr val="tx1"/>
                </a:solidFill>
              </a:rPr>
              <a:t>Hire local personnel to help the firm establish itself in a foreign market.</a:t>
            </a:r>
          </a:p>
          <a:p>
            <a:pPr marL="914400" lvl="1" indent="-457200">
              <a:buFont typeface="+mj-lt"/>
              <a:buAutoNum type="arabicPeriod" startAt="5"/>
            </a:pPr>
            <a:r>
              <a:rPr lang="en-US" sz="2400" dirty="0">
                <a:solidFill>
                  <a:schemeClr val="tx1"/>
                </a:solidFill>
              </a:rPr>
              <a:t>Be proactive about seeking export opportunities.</a:t>
            </a:r>
          </a:p>
          <a:p>
            <a:pPr marL="914400" lvl="1" indent="-457200">
              <a:buFont typeface="+mj-lt"/>
              <a:buAutoNum type="arabicPeriod" startAt="5"/>
            </a:pPr>
            <a:r>
              <a:rPr lang="en-US" sz="2400" dirty="0">
                <a:solidFill>
                  <a:schemeClr val="tx1"/>
                </a:solidFill>
              </a:rPr>
              <a:t>Retain the option of local production.</a:t>
            </a:r>
          </a:p>
        </p:txBody>
      </p:sp>
      <p:sp>
        <p:nvSpPr>
          <p:cNvPr id="3" name="Text Placeholder 2">
            <a:extLst>
              <a:ext uri="{FF2B5EF4-FFF2-40B4-BE49-F238E27FC236}">
                <a16:creationId xmlns:a16="http://schemas.microsoft.com/office/drawing/2014/main" id="{112DD107-C6F3-4567-BB3F-A9BC0761C0BA}"/>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9E3E879B-FE25-4FE3-980F-3207D0B5F38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9855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0C79-5C73-4A0E-A966-B54CB34C0803}"/>
              </a:ext>
            </a:extLst>
          </p:cNvPr>
          <p:cNvSpPr>
            <a:spLocks noGrp="1"/>
          </p:cNvSpPr>
          <p:nvPr>
            <p:ph type="title"/>
          </p:nvPr>
        </p:nvSpPr>
        <p:spPr/>
        <p:txBody>
          <a:bodyPr>
            <a:normAutofit fontScale="90000"/>
          </a:bodyPr>
          <a:lstStyle/>
          <a:p>
            <a:r>
              <a:rPr lang="en-US" dirty="0"/>
              <a:t>Figure 16.2 Company readiness to export</a:t>
            </a:r>
          </a:p>
        </p:txBody>
      </p:sp>
      <p:pic>
        <p:nvPicPr>
          <p:cNvPr id="8" name="Content Placeholder 7" descr="A graphic summarizing the C O R E assessment process">
            <a:extLst>
              <a:ext uri="{FF2B5EF4-FFF2-40B4-BE49-F238E27FC236}">
                <a16:creationId xmlns:a16="http://schemas.microsoft.com/office/drawing/2014/main" id="{FF99FCCB-16D4-46E8-9966-37F89BE0102F}"/>
              </a:ext>
            </a:extLst>
          </p:cNvPr>
          <p:cNvPicPr>
            <a:picLocks noGrp="1" noChangeAspect="1"/>
          </p:cNvPicPr>
          <p:nvPr>
            <p:ph sz="quarter" idx="11"/>
          </p:nvPr>
        </p:nvPicPr>
        <p:blipFill>
          <a:blip r:embed="rId3"/>
          <a:stretch>
            <a:fillRect/>
          </a:stretch>
        </p:blipFill>
        <p:spPr>
          <a:xfrm>
            <a:off x="1600200" y="1227113"/>
            <a:ext cx="5422602" cy="4723087"/>
          </a:xfrm>
        </p:spPr>
      </p:pic>
      <p:sp>
        <p:nvSpPr>
          <p:cNvPr id="9" name="Text Placeholder 8">
            <a:extLst>
              <a:ext uri="{FF2B5EF4-FFF2-40B4-BE49-F238E27FC236}">
                <a16:creationId xmlns:a16="http://schemas.microsoft.com/office/drawing/2014/main" id="{02CB69DE-3F41-4D71-A02C-AD2AB622A283}"/>
              </a:ext>
            </a:extLst>
          </p:cNvPr>
          <p:cNvSpPr>
            <a:spLocks noGrp="1"/>
          </p:cNvSpPr>
          <p:nvPr>
            <p:ph type="body" sz="quarter" idx="12"/>
          </p:nvPr>
        </p:nvSpPr>
        <p:spPr>
          <a:xfrm>
            <a:off x="1143000" y="6515100"/>
            <a:ext cx="7511901" cy="342900"/>
          </a:xfrm>
        </p:spPr>
        <p:txBody>
          <a:bodyPr/>
          <a:lstStyle/>
          <a:p>
            <a:pPr algn="l"/>
            <a:r>
              <a:rPr lang="en-US" sz="800" dirty="0"/>
              <a:t>Source: Charles W. L. Hill and G. Tomas M. </a:t>
            </a:r>
            <a:r>
              <a:rPr lang="en-US" sz="800" dirty="0" err="1"/>
              <a:t>Hult</a:t>
            </a:r>
            <a:r>
              <a:rPr lang="en-US" sz="800" dirty="0"/>
              <a:t>, </a:t>
            </a:r>
            <a:r>
              <a:rPr lang="en-US" sz="800" i="1" dirty="0"/>
              <a:t>International Business: Competing in the Global Marketplace </a:t>
            </a:r>
            <a:r>
              <a:rPr lang="en-US" sz="800" dirty="0"/>
              <a:t>(New York: McGraw-Hill, 2019).</a:t>
            </a:r>
          </a:p>
        </p:txBody>
      </p:sp>
      <p:sp>
        <p:nvSpPr>
          <p:cNvPr id="10" name="Text Placeholder 9">
            <a:extLst>
              <a:ext uri="{FF2B5EF4-FFF2-40B4-BE49-F238E27FC236}">
                <a16:creationId xmlns:a16="http://schemas.microsoft.com/office/drawing/2014/main" id="{67814021-5702-4560-BC86-E5B7CD4A5D23}"/>
              </a:ext>
            </a:extLst>
          </p:cNvPr>
          <p:cNvSpPr>
            <a:spLocks noGrp="1"/>
          </p:cNvSpPr>
          <p:nvPr>
            <p:ph type="body" sz="quarter" idx="13"/>
          </p:nvPr>
        </p:nvSpPr>
        <p:spPr>
          <a:xfrm>
            <a:off x="2743200" y="6324600"/>
            <a:ext cx="2667000" cy="86071"/>
          </a:xfrm>
        </p:spPr>
        <p:txBody>
          <a:bodyPr/>
          <a:lstStyle/>
          <a:p>
            <a:r>
              <a:rPr lang="en-US" dirty="0">
                <a:hlinkClick r:id="rId4" action="ppaction://hlinksldjump"/>
              </a:rPr>
              <a:t>Access the text alternative for slide images</a:t>
            </a:r>
          </a:p>
        </p:txBody>
      </p:sp>
    </p:spTree>
    <p:extLst>
      <p:ext uri="{BB962C8B-B14F-4D97-AF65-F5344CB8AC3E}">
        <p14:creationId xmlns:p14="http://schemas.microsoft.com/office/powerpoint/2010/main" val="327742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D5CC-BA4F-4469-89F9-F40B447D9002}"/>
              </a:ext>
            </a:extLst>
          </p:cNvPr>
          <p:cNvSpPr>
            <a:spLocks noGrp="1"/>
          </p:cNvSpPr>
          <p:nvPr>
            <p:ph type="title"/>
          </p:nvPr>
        </p:nvSpPr>
        <p:spPr/>
        <p:txBody>
          <a:bodyPr/>
          <a:lstStyle/>
          <a:p>
            <a:r>
              <a:rPr lang="en-US" dirty="0"/>
              <a:t>Improving Export Performance </a:t>
            </a:r>
            <a:r>
              <a:rPr lang="en-US" sz="900" b="0" dirty="0"/>
              <a:t>8</a:t>
            </a:r>
          </a:p>
        </p:txBody>
      </p:sp>
      <p:sp>
        <p:nvSpPr>
          <p:cNvPr id="7" name="Content Placeholder 6">
            <a:extLst>
              <a:ext uri="{FF2B5EF4-FFF2-40B4-BE49-F238E27FC236}">
                <a16:creationId xmlns:a16="http://schemas.microsoft.com/office/drawing/2014/main" id="{18304E8F-F8F3-4D01-A54A-613B32B857CF}"/>
              </a:ext>
            </a:extLst>
          </p:cNvPr>
          <p:cNvSpPr>
            <a:spLocks noGrp="1"/>
          </p:cNvSpPr>
          <p:nvPr>
            <p:ph sz="quarter" idx="11"/>
          </p:nvPr>
        </p:nvSpPr>
        <p:spPr/>
        <p:txBody>
          <a:bodyPr/>
          <a:lstStyle/>
          <a:p>
            <a:pPr>
              <a:spcBef>
                <a:spcPts val="800"/>
              </a:spcBef>
            </a:pPr>
            <a:r>
              <a:rPr lang="en-US" dirty="0">
                <a:solidFill>
                  <a:schemeClr val="tx1"/>
                </a:solidFill>
              </a:rPr>
              <a:t>The globalEDGE™ Exporting Tool</a:t>
            </a:r>
          </a:p>
          <a:p>
            <a:pPr lvl="1"/>
            <a:r>
              <a:rPr lang="en-US" dirty="0">
                <a:solidFill>
                  <a:schemeClr val="tx1"/>
                </a:solidFill>
              </a:rPr>
              <a:t>Company Readiness to Export (CORE) tool.</a:t>
            </a:r>
          </a:p>
          <a:p>
            <a:pPr lvl="2"/>
            <a:r>
              <a:rPr lang="en-US" dirty="0">
                <a:solidFill>
                  <a:schemeClr val="tx1"/>
                </a:solidFill>
              </a:rPr>
              <a:t>Used to assess (1) a company's readiness to export a product and (2) the product's readiness to be exported.</a:t>
            </a:r>
          </a:p>
          <a:p>
            <a:pPr lvl="3"/>
            <a:r>
              <a:rPr lang="en-US" dirty="0"/>
              <a:t>Assists firms in self-assessment of their exporting proficiency.</a:t>
            </a:r>
          </a:p>
          <a:p>
            <a:pPr lvl="3"/>
            <a:r>
              <a:rPr lang="en-US" dirty="0"/>
              <a:t>Evaluates both the firm’s and the intended product’s readiness to be taken internationally.</a:t>
            </a:r>
          </a:p>
          <a:p>
            <a:pPr lvl="3"/>
            <a:r>
              <a:rPr lang="en-US" dirty="0"/>
              <a:t>Systematically identifies the firm’s strengths and weaknesses within the context of exporting.</a:t>
            </a:r>
          </a:p>
        </p:txBody>
      </p:sp>
      <p:sp>
        <p:nvSpPr>
          <p:cNvPr id="3" name="Text Placeholder 2">
            <a:extLst>
              <a:ext uri="{FF2B5EF4-FFF2-40B4-BE49-F238E27FC236}">
                <a16:creationId xmlns:a16="http://schemas.microsoft.com/office/drawing/2014/main" id="{F06426AE-DC85-4A7A-9492-BD2456360A8C}"/>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928BC4B4-7CF7-4A1D-B518-04DA4FA3E7F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903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B269B-65BB-428A-9B6C-7673590B729D}"/>
              </a:ext>
            </a:extLst>
          </p:cNvPr>
          <p:cNvSpPr>
            <a:spLocks noGrp="1"/>
          </p:cNvSpPr>
          <p:nvPr>
            <p:ph type="title"/>
          </p:nvPr>
        </p:nvSpPr>
        <p:spPr/>
        <p:txBody>
          <a:bodyPr/>
          <a:lstStyle/>
          <a:p>
            <a:r>
              <a:rPr lang="en-US" dirty="0"/>
              <a:t>Export and Import Financing </a:t>
            </a:r>
            <a:r>
              <a:rPr lang="en-US" sz="900" b="0" dirty="0"/>
              <a:t>1</a:t>
            </a:r>
          </a:p>
        </p:txBody>
      </p:sp>
      <p:sp>
        <p:nvSpPr>
          <p:cNvPr id="3" name="Content Placeholder 2">
            <a:extLst>
              <a:ext uri="{FF2B5EF4-FFF2-40B4-BE49-F238E27FC236}">
                <a16:creationId xmlns:a16="http://schemas.microsoft.com/office/drawing/2014/main" id="{A8F1A47A-FC66-4CBB-954D-3C923405B7CB}"/>
              </a:ext>
            </a:extLst>
          </p:cNvPr>
          <p:cNvSpPr>
            <a:spLocks noGrp="1"/>
          </p:cNvSpPr>
          <p:nvPr>
            <p:ph sz="quarter" idx="11"/>
          </p:nvPr>
        </p:nvSpPr>
        <p:spPr/>
        <p:txBody>
          <a:bodyPr/>
          <a:lstStyle/>
          <a:p>
            <a:r>
              <a:rPr lang="en-US" dirty="0">
                <a:solidFill>
                  <a:schemeClr val="tx1"/>
                </a:solidFill>
              </a:rPr>
              <a:t>Lack of Trust </a:t>
            </a:r>
          </a:p>
          <a:p>
            <a:pPr lvl="1"/>
            <a:r>
              <a:rPr lang="en-US" dirty="0">
                <a:solidFill>
                  <a:schemeClr val="tx1"/>
                </a:solidFill>
              </a:rPr>
              <a:t>Firms engaged in international trade have to trust someone:</a:t>
            </a:r>
          </a:p>
          <a:p>
            <a:pPr lvl="2"/>
            <a:r>
              <a:rPr lang="en-US" dirty="0">
                <a:solidFill>
                  <a:schemeClr val="tx1"/>
                </a:solidFill>
              </a:rPr>
              <a:t>They may have never seen.</a:t>
            </a:r>
          </a:p>
          <a:p>
            <a:pPr lvl="2"/>
            <a:r>
              <a:rPr lang="en-US" dirty="0">
                <a:solidFill>
                  <a:schemeClr val="tx1"/>
                </a:solidFill>
              </a:rPr>
              <a:t>Who lives in a different country.</a:t>
            </a:r>
          </a:p>
          <a:p>
            <a:pPr lvl="2"/>
            <a:r>
              <a:rPr lang="en-US" dirty="0">
                <a:solidFill>
                  <a:schemeClr val="tx1"/>
                </a:solidFill>
              </a:rPr>
              <a:t>Who speaks a different language.</a:t>
            </a:r>
          </a:p>
          <a:p>
            <a:pPr lvl="2"/>
            <a:r>
              <a:rPr lang="en-US" dirty="0">
                <a:solidFill>
                  <a:schemeClr val="tx1"/>
                </a:solidFill>
              </a:rPr>
              <a:t>Who abides by (or does not abide by) a different legal system.</a:t>
            </a:r>
          </a:p>
          <a:p>
            <a:pPr lvl="2"/>
            <a:r>
              <a:rPr lang="en-US" dirty="0">
                <a:solidFill>
                  <a:schemeClr val="tx1"/>
                </a:solidFill>
              </a:rPr>
              <a:t>Who could be very difficult to track down if he or she defaults on an obligation.</a:t>
            </a:r>
          </a:p>
        </p:txBody>
      </p:sp>
      <p:sp>
        <p:nvSpPr>
          <p:cNvPr id="7" name="Text Placeholder 6">
            <a:extLst>
              <a:ext uri="{FF2B5EF4-FFF2-40B4-BE49-F238E27FC236}">
                <a16:creationId xmlns:a16="http://schemas.microsoft.com/office/drawing/2014/main" id="{0A49CAEB-0165-40CF-8395-54B930D207AF}"/>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14F79198-3884-4DA7-B569-33EDBE91A47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5362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C6D0AAD-32DA-46F7-92F3-E54D31F409D6}"/>
              </a:ext>
            </a:extLst>
          </p:cNvPr>
          <p:cNvSpPr>
            <a:spLocks noGrp="1"/>
          </p:cNvSpPr>
          <p:nvPr>
            <p:ph type="title"/>
          </p:nvPr>
        </p:nvSpPr>
        <p:spPr/>
        <p:txBody>
          <a:bodyPr>
            <a:normAutofit fontScale="90000"/>
          </a:bodyPr>
          <a:lstStyle/>
          <a:p>
            <a:r>
              <a:rPr lang="en-US" dirty="0"/>
              <a:t>Figure 16.4 Preference of the U.S. exporter</a:t>
            </a:r>
          </a:p>
        </p:txBody>
      </p:sp>
      <p:pic>
        <p:nvPicPr>
          <p:cNvPr id="13" name="Content Placeholder 12" descr="A summary graphic shows American exporters' preference for goods to be paid for before shipping them">
            <a:extLst>
              <a:ext uri="{FF2B5EF4-FFF2-40B4-BE49-F238E27FC236}">
                <a16:creationId xmlns:a16="http://schemas.microsoft.com/office/drawing/2014/main" id="{17AFF841-E136-468C-9D9F-1898C51B8502}"/>
              </a:ext>
            </a:extLst>
          </p:cNvPr>
          <p:cNvPicPr>
            <a:picLocks noGrp="1" noChangeAspect="1"/>
          </p:cNvPicPr>
          <p:nvPr>
            <p:ph sz="quarter" idx="11"/>
          </p:nvPr>
        </p:nvPicPr>
        <p:blipFill>
          <a:blip r:embed="rId3"/>
          <a:stretch>
            <a:fillRect/>
          </a:stretch>
        </p:blipFill>
        <p:spPr>
          <a:xfrm>
            <a:off x="342900" y="1943862"/>
            <a:ext cx="8458200" cy="3637026"/>
          </a:xfrm>
        </p:spPr>
      </p:pic>
      <p:sp>
        <p:nvSpPr>
          <p:cNvPr id="10" name="Text Placeholder 9">
            <a:extLst>
              <a:ext uri="{FF2B5EF4-FFF2-40B4-BE49-F238E27FC236}">
                <a16:creationId xmlns:a16="http://schemas.microsoft.com/office/drawing/2014/main" id="{12DDD48A-4C4C-4705-81B9-232E69ABB9DD}"/>
              </a:ext>
            </a:extLst>
          </p:cNvPr>
          <p:cNvSpPr>
            <a:spLocks noGrp="1"/>
          </p:cNvSpPr>
          <p:nvPr>
            <p:ph type="body" sz="quarter" idx="12"/>
          </p:nvPr>
        </p:nvSpPr>
        <p:spPr/>
        <p:txBody>
          <a:bodyPr/>
          <a:lstStyle/>
          <a:p>
            <a:endParaRPr lang="en-US" dirty="0"/>
          </a:p>
        </p:txBody>
      </p:sp>
      <p:sp>
        <p:nvSpPr>
          <p:cNvPr id="15" name="Text Placeholder 14">
            <a:extLst>
              <a:ext uri="{FF2B5EF4-FFF2-40B4-BE49-F238E27FC236}">
                <a16:creationId xmlns:a16="http://schemas.microsoft.com/office/drawing/2014/main" id="{ECF1845F-929D-4FA7-9062-D05885347612}"/>
              </a:ext>
            </a:extLst>
          </p:cNvPr>
          <p:cNvSpPr>
            <a:spLocks noGrp="1"/>
          </p:cNvSpPr>
          <p:nvPr>
            <p:ph type="body" sz="quarter" idx="13"/>
          </p:nvPr>
        </p:nvSpPr>
        <p:spPr/>
        <p:txBody>
          <a:bodyPr/>
          <a:lstStyle/>
          <a:p>
            <a:r>
              <a:rPr lang="en-US" dirty="0"/>
              <a:t>Source: Charles W. L. Hill and G. Tomas M. </a:t>
            </a:r>
            <a:r>
              <a:rPr lang="en-US" dirty="0" err="1"/>
              <a:t>Hult</a:t>
            </a:r>
            <a:r>
              <a:rPr lang="en-US" dirty="0"/>
              <a:t>, </a:t>
            </a:r>
            <a:r>
              <a:rPr lang="en-US" i="1" dirty="0"/>
              <a:t>International Business: Competing in the Global Marketplace </a:t>
            </a:r>
            <a:r>
              <a:rPr lang="en-US" dirty="0"/>
              <a:t>(New York: McGraw-Hill, 2019).</a:t>
            </a:r>
          </a:p>
        </p:txBody>
      </p:sp>
    </p:spTree>
    <p:extLst>
      <p:ext uri="{BB962C8B-B14F-4D97-AF65-F5344CB8AC3E}">
        <p14:creationId xmlns:p14="http://schemas.microsoft.com/office/powerpoint/2010/main" val="161558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DBCAFF5-5DFC-4187-ADBF-90577A268BB4}"/>
              </a:ext>
            </a:extLst>
          </p:cNvPr>
          <p:cNvSpPr>
            <a:spLocks noGrp="1"/>
          </p:cNvSpPr>
          <p:nvPr>
            <p:ph type="title"/>
          </p:nvPr>
        </p:nvSpPr>
        <p:spPr/>
        <p:txBody>
          <a:bodyPr>
            <a:normAutofit fontScale="90000"/>
          </a:bodyPr>
          <a:lstStyle/>
          <a:p>
            <a:r>
              <a:rPr lang="en-US" dirty="0"/>
              <a:t>Figure 16.5 Preference of the French importer</a:t>
            </a:r>
          </a:p>
        </p:txBody>
      </p:sp>
      <p:pic>
        <p:nvPicPr>
          <p:cNvPr id="17" name="Content Placeholder 16" descr="A summary graphic shows French importers' preference to receive goods before paying for them">
            <a:extLst>
              <a:ext uri="{FF2B5EF4-FFF2-40B4-BE49-F238E27FC236}">
                <a16:creationId xmlns:a16="http://schemas.microsoft.com/office/drawing/2014/main" id="{88EE1CFE-7C45-410D-B926-C5392FC8044A}"/>
              </a:ext>
            </a:extLst>
          </p:cNvPr>
          <p:cNvPicPr>
            <a:picLocks noGrp="1" noChangeAspect="1"/>
          </p:cNvPicPr>
          <p:nvPr>
            <p:ph sz="quarter" idx="11"/>
          </p:nvPr>
        </p:nvPicPr>
        <p:blipFill>
          <a:blip r:embed="rId2"/>
          <a:stretch>
            <a:fillRect/>
          </a:stretch>
        </p:blipFill>
        <p:spPr>
          <a:xfrm>
            <a:off x="342900" y="1939633"/>
            <a:ext cx="8458200" cy="3645484"/>
          </a:xfrm>
        </p:spPr>
      </p:pic>
      <p:sp>
        <p:nvSpPr>
          <p:cNvPr id="14" name="Text Placeholder 13">
            <a:extLst>
              <a:ext uri="{FF2B5EF4-FFF2-40B4-BE49-F238E27FC236}">
                <a16:creationId xmlns:a16="http://schemas.microsoft.com/office/drawing/2014/main" id="{6F7CA6B0-D2C1-43A7-99FB-34249928F28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26223710-5227-4262-8AB9-21801B372F1D}"/>
              </a:ext>
            </a:extLst>
          </p:cNvPr>
          <p:cNvSpPr>
            <a:spLocks noGrp="1"/>
          </p:cNvSpPr>
          <p:nvPr>
            <p:ph type="body" sz="quarter" idx="13"/>
          </p:nvPr>
        </p:nvSpPr>
        <p:spPr>
          <a:xfrm>
            <a:off x="1562099" y="6705600"/>
            <a:ext cx="6438901" cy="152400"/>
          </a:xfrm>
        </p:spPr>
        <p:txBody>
          <a:bodyPr/>
          <a:lstStyle/>
          <a:p>
            <a:pPr algn="ctr"/>
            <a:r>
              <a:rPr lang="en-US" dirty="0"/>
              <a:t>Source: Charles W. L. Hill and G. Tomas M. </a:t>
            </a:r>
            <a:r>
              <a:rPr lang="en-US" dirty="0" err="1"/>
              <a:t>Hult</a:t>
            </a:r>
            <a:r>
              <a:rPr lang="en-US" dirty="0"/>
              <a:t>, </a:t>
            </a:r>
            <a:r>
              <a:rPr lang="en-US" i="1" dirty="0"/>
              <a:t>Global Business Today </a:t>
            </a:r>
            <a:r>
              <a:rPr lang="en-US" dirty="0"/>
              <a:t>(New York: McGraw-Hill, 2020). </a:t>
            </a:r>
          </a:p>
        </p:txBody>
      </p:sp>
    </p:spTree>
    <p:extLst>
      <p:ext uri="{BB962C8B-B14F-4D97-AF65-F5344CB8AC3E}">
        <p14:creationId xmlns:p14="http://schemas.microsoft.com/office/powerpoint/2010/main" val="174474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D5010C-350A-44BE-823C-37ADF07AFB86}"/>
              </a:ext>
            </a:extLst>
          </p:cNvPr>
          <p:cNvSpPr>
            <a:spLocks noGrp="1"/>
          </p:cNvSpPr>
          <p:nvPr>
            <p:ph type="title"/>
          </p:nvPr>
        </p:nvSpPr>
        <p:spPr/>
        <p:txBody>
          <a:bodyPr/>
          <a:lstStyle/>
          <a:p>
            <a:r>
              <a:rPr lang="en-US" dirty="0"/>
              <a:t>Figure 16.6 The use of a third party</a:t>
            </a:r>
          </a:p>
        </p:txBody>
      </p:sp>
      <p:pic>
        <p:nvPicPr>
          <p:cNvPr id="13" name="Content Placeholder 12" descr="A summary graphic of the example of the French importer and the American exporter using a bank for payment">
            <a:extLst>
              <a:ext uri="{FF2B5EF4-FFF2-40B4-BE49-F238E27FC236}">
                <a16:creationId xmlns:a16="http://schemas.microsoft.com/office/drawing/2014/main" id="{96FE5CBF-521E-4F51-8C95-68DB3A4CC0B6}"/>
              </a:ext>
            </a:extLst>
          </p:cNvPr>
          <p:cNvPicPr>
            <a:picLocks noGrp="1" noChangeAspect="1"/>
          </p:cNvPicPr>
          <p:nvPr>
            <p:ph sz="quarter" idx="11"/>
          </p:nvPr>
        </p:nvPicPr>
        <p:blipFill>
          <a:blip r:embed="rId3"/>
          <a:stretch>
            <a:fillRect/>
          </a:stretch>
        </p:blipFill>
        <p:spPr>
          <a:xfrm>
            <a:off x="342900" y="1969237"/>
            <a:ext cx="8458200" cy="3586276"/>
          </a:xfrm>
        </p:spPr>
      </p:pic>
      <p:sp>
        <p:nvSpPr>
          <p:cNvPr id="10" name="Text Placeholder 9">
            <a:extLst>
              <a:ext uri="{FF2B5EF4-FFF2-40B4-BE49-F238E27FC236}">
                <a16:creationId xmlns:a16="http://schemas.microsoft.com/office/drawing/2014/main" id="{A2AAAE94-7E1D-432A-BCE7-DA10A2CEBFFF}"/>
              </a:ext>
            </a:extLst>
          </p:cNvPr>
          <p:cNvSpPr>
            <a:spLocks noGrp="1"/>
          </p:cNvSpPr>
          <p:nvPr>
            <p:ph type="body" sz="quarter" idx="12"/>
          </p:nvPr>
        </p:nvSpPr>
        <p:spPr/>
        <p:txBody>
          <a:bodyPr/>
          <a:lstStyle/>
          <a:p>
            <a:r>
              <a:rPr lang="en-US" dirty="0">
                <a:hlinkClick r:id="rId4" action="ppaction://hlinksldjump"/>
              </a:rPr>
              <a:t>Access the text alternative for slide images</a:t>
            </a:r>
          </a:p>
        </p:txBody>
      </p:sp>
      <p:sp>
        <p:nvSpPr>
          <p:cNvPr id="11" name="Text Placeholder 10">
            <a:extLst>
              <a:ext uri="{FF2B5EF4-FFF2-40B4-BE49-F238E27FC236}">
                <a16:creationId xmlns:a16="http://schemas.microsoft.com/office/drawing/2014/main" id="{9B9214FE-BA8A-4535-85DF-CFBD81941362}"/>
              </a:ext>
            </a:extLst>
          </p:cNvPr>
          <p:cNvSpPr>
            <a:spLocks noGrp="1"/>
          </p:cNvSpPr>
          <p:nvPr>
            <p:ph type="body" sz="quarter" idx="13"/>
          </p:nvPr>
        </p:nvSpPr>
        <p:spPr/>
        <p:txBody>
          <a:bodyPr/>
          <a:lstStyle/>
          <a:p>
            <a:pPr algn="ctr"/>
            <a:r>
              <a:rPr lang="en-US" dirty="0"/>
              <a:t>Source: Charles W. L. Hill and G. Tomas M. </a:t>
            </a:r>
            <a:r>
              <a:rPr lang="en-US" dirty="0" err="1"/>
              <a:t>Hult</a:t>
            </a:r>
            <a:r>
              <a:rPr lang="en-US" dirty="0"/>
              <a:t>, </a:t>
            </a:r>
            <a:r>
              <a:rPr lang="en-US" i="1" dirty="0"/>
              <a:t>Global Business Today </a:t>
            </a:r>
            <a:r>
              <a:rPr lang="en-US" dirty="0"/>
              <a:t>(New York: McGraw-Hill, 2018).</a:t>
            </a:r>
          </a:p>
        </p:txBody>
      </p:sp>
    </p:spTree>
    <p:extLst>
      <p:ext uri="{BB962C8B-B14F-4D97-AF65-F5344CB8AC3E}">
        <p14:creationId xmlns:p14="http://schemas.microsoft.com/office/powerpoint/2010/main" val="416087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7653-8BCD-4686-8CC7-D0991E0F7740}"/>
              </a:ext>
            </a:extLst>
          </p:cNvPr>
          <p:cNvSpPr>
            <a:spLocks noGrp="1"/>
          </p:cNvSpPr>
          <p:nvPr>
            <p:ph type="title"/>
          </p:nvPr>
        </p:nvSpPr>
        <p:spPr/>
        <p:txBody>
          <a:bodyPr/>
          <a:lstStyle/>
          <a:p>
            <a:r>
              <a:rPr lang="en-US" dirty="0"/>
              <a:t>Export and Import Financing </a:t>
            </a:r>
            <a:r>
              <a:rPr lang="en-US" sz="900" b="0" dirty="0"/>
              <a:t>2</a:t>
            </a:r>
          </a:p>
        </p:txBody>
      </p:sp>
      <p:sp>
        <p:nvSpPr>
          <p:cNvPr id="7" name="Content Placeholder 6">
            <a:extLst>
              <a:ext uri="{FF2B5EF4-FFF2-40B4-BE49-F238E27FC236}">
                <a16:creationId xmlns:a16="http://schemas.microsoft.com/office/drawing/2014/main" id="{1D2C3A38-91AE-4730-BBDB-1BB2CAE819E0}"/>
              </a:ext>
            </a:extLst>
          </p:cNvPr>
          <p:cNvSpPr>
            <a:spLocks noGrp="1"/>
          </p:cNvSpPr>
          <p:nvPr>
            <p:ph sz="quarter" idx="11"/>
          </p:nvPr>
        </p:nvSpPr>
        <p:spPr/>
        <p:txBody>
          <a:bodyPr/>
          <a:lstStyle/>
          <a:p>
            <a:pPr marL="0" indent="0">
              <a:buNone/>
            </a:pPr>
            <a:r>
              <a:rPr lang="en-US" sz="2800" dirty="0">
                <a:solidFill>
                  <a:schemeClr val="tx1"/>
                </a:solidFill>
              </a:rPr>
              <a:t>Letter of Credit</a:t>
            </a:r>
          </a:p>
          <a:p>
            <a:pPr lvl="1"/>
            <a:r>
              <a:rPr lang="en-US" sz="2400" dirty="0">
                <a:solidFill>
                  <a:schemeClr val="tx1"/>
                </a:solidFill>
              </a:rPr>
              <a:t>States that the bank wil</a:t>
            </a:r>
            <a:r>
              <a:rPr lang="en-US" dirty="0">
                <a:solidFill>
                  <a:schemeClr val="tx1"/>
                </a:solidFill>
              </a:rPr>
              <a:t>l pay a specified sum to a beneficiary, normally the exporter, upon presentation of specified documents.</a:t>
            </a:r>
          </a:p>
          <a:p>
            <a:pPr lvl="1"/>
            <a:r>
              <a:rPr lang="en-US" sz="2400" dirty="0">
                <a:solidFill>
                  <a:schemeClr val="tx1"/>
                </a:solidFill>
              </a:rPr>
              <a:t>Issued by a bank at the request of the importer.</a:t>
            </a:r>
          </a:p>
          <a:p>
            <a:pPr lvl="1"/>
            <a:r>
              <a:rPr lang="en-US" sz="2400" dirty="0">
                <a:solidFill>
                  <a:schemeClr val="tx1"/>
                </a:solidFill>
              </a:rPr>
              <a:t>Companies are likely to trust reputable banks.</a:t>
            </a:r>
          </a:p>
          <a:p>
            <a:pPr lvl="1"/>
            <a:r>
              <a:rPr lang="en-US" sz="2400" dirty="0">
                <a:solidFill>
                  <a:schemeClr val="tx1"/>
                </a:solidFill>
              </a:rPr>
              <a:t>The importer must pay a fee.</a:t>
            </a:r>
          </a:p>
        </p:txBody>
      </p:sp>
      <p:sp>
        <p:nvSpPr>
          <p:cNvPr id="3" name="Text Placeholder 2">
            <a:extLst>
              <a:ext uri="{FF2B5EF4-FFF2-40B4-BE49-F238E27FC236}">
                <a16:creationId xmlns:a16="http://schemas.microsoft.com/office/drawing/2014/main" id="{4ABFBB61-6F45-4616-A5F6-12F7A6E66209}"/>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ABA06992-F10A-4C20-ABBB-B6B55379252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5786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F366E39-8934-4B05-9C6F-AB35032D4EB7}"/>
              </a:ext>
            </a:extLst>
          </p:cNvPr>
          <p:cNvSpPr>
            <a:spLocks noGrp="1"/>
          </p:cNvSpPr>
          <p:nvPr>
            <p:ph type="title"/>
          </p:nvPr>
        </p:nvSpPr>
        <p:spPr/>
        <p:txBody>
          <a:bodyPr/>
          <a:lstStyle/>
          <a:p>
            <a:r>
              <a:rPr lang="en-US" dirty="0"/>
              <a:t>Learning Objectives</a:t>
            </a:r>
          </a:p>
        </p:txBody>
      </p:sp>
      <p:sp>
        <p:nvSpPr>
          <p:cNvPr id="15" name="Content Placeholder 14">
            <a:extLst>
              <a:ext uri="{FF2B5EF4-FFF2-40B4-BE49-F238E27FC236}">
                <a16:creationId xmlns:a16="http://schemas.microsoft.com/office/drawing/2014/main" id="{5B93D5AB-31CA-4794-A12B-60637659DF42}"/>
              </a:ext>
            </a:extLst>
          </p:cNvPr>
          <p:cNvSpPr>
            <a:spLocks noGrp="1"/>
          </p:cNvSpPr>
          <p:nvPr>
            <p:ph sz="quarter" idx="11"/>
          </p:nvPr>
        </p:nvSpPr>
        <p:spPr/>
        <p:txBody>
          <a:bodyPr>
            <a:normAutofit/>
          </a:bodyPr>
          <a:lstStyle/>
          <a:p>
            <a:pPr marL="914400" indent="-914400">
              <a:spcBef>
                <a:spcPts val="800"/>
              </a:spcBef>
              <a:buNone/>
            </a:pPr>
            <a:r>
              <a:rPr lang="en-US" sz="2400" b="1" dirty="0">
                <a:solidFill>
                  <a:schemeClr val="accent2">
                    <a:lumMod val="75000"/>
                  </a:schemeClr>
                </a:solidFill>
              </a:rPr>
              <a:t>16-1</a:t>
            </a:r>
            <a:r>
              <a:rPr lang="en-US" sz="2400" b="1" dirty="0">
                <a:solidFill>
                  <a:srgbClr val="C00000"/>
                </a:solidFill>
              </a:rPr>
              <a:t>	</a:t>
            </a:r>
            <a:r>
              <a:rPr lang="en-US" sz="2400" dirty="0">
                <a:solidFill>
                  <a:schemeClr val="tx1"/>
                </a:solidFill>
              </a:rPr>
              <a:t>Explain the promises and risks associated with exporting.</a:t>
            </a:r>
          </a:p>
          <a:p>
            <a:pPr marL="914400" indent="-914400">
              <a:spcBef>
                <a:spcPts val="800"/>
              </a:spcBef>
              <a:buNone/>
            </a:pPr>
            <a:r>
              <a:rPr lang="en-US" sz="2400" b="1" dirty="0">
                <a:solidFill>
                  <a:schemeClr val="accent2">
                    <a:lumMod val="75000"/>
                  </a:schemeClr>
                </a:solidFill>
              </a:rPr>
              <a:t>16-2</a:t>
            </a:r>
            <a:r>
              <a:rPr lang="en-US" sz="2400" b="1" dirty="0">
                <a:solidFill>
                  <a:srgbClr val="C00000"/>
                </a:solidFill>
              </a:rPr>
              <a:t>	</a:t>
            </a:r>
            <a:r>
              <a:rPr lang="en-US" sz="2400" dirty="0">
                <a:solidFill>
                  <a:schemeClr val="tx1"/>
                </a:solidFill>
              </a:rPr>
              <a:t>Identify the steps managers can take to improve their firm’s export performance.</a:t>
            </a:r>
          </a:p>
          <a:p>
            <a:pPr marL="914400" indent="-914400">
              <a:spcBef>
                <a:spcPts val="800"/>
              </a:spcBef>
              <a:buNone/>
            </a:pPr>
            <a:r>
              <a:rPr lang="en-US" sz="2400" b="1" dirty="0">
                <a:solidFill>
                  <a:schemeClr val="accent2">
                    <a:lumMod val="75000"/>
                  </a:schemeClr>
                </a:solidFill>
              </a:rPr>
              <a:t>16-3</a:t>
            </a:r>
            <a:r>
              <a:rPr lang="en-US" sz="2400" dirty="0"/>
              <a:t>	</a:t>
            </a:r>
            <a:r>
              <a:rPr lang="en-US" sz="2400" dirty="0">
                <a:solidFill>
                  <a:schemeClr val="tx1"/>
                </a:solidFill>
              </a:rPr>
              <a:t>Recognize the basic steps involved in export financing.</a:t>
            </a:r>
          </a:p>
          <a:p>
            <a:pPr marL="914400" indent="-914400">
              <a:spcBef>
                <a:spcPts val="800"/>
              </a:spcBef>
              <a:buNone/>
            </a:pPr>
            <a:r>
              <a:rPr lang="en-US" sz="2400" b="1" dirty="0">
                <a:solidFill>
                  <a:schemeClr val="accent2">
                    <a:lumMod val="75000"/>
                  </a:schemeClr>
                </a:solidFill>
              </a:rPr>
              <a:t>16-4</a:t>
            </a:r>
            <a:r>
              <a:rPr lang="en-US" sz="2400" dirty="0"/>
              <a:t>	</a:t>
            </a:r>
            <a:r>
              <a:rPr lang="en-US" sz="2400" dirty="0">
                <a:solidFill>
                  <a:schemeClr val="tx1"/>
                </a:solidFill>
              </a:rPr>
              <a:t>Identify information sources and government programs that exist to help exporters.</a:t>
            </a:r>
          </a:p>
          <a:p>
            <a:pPr marL="914400" indent="-914400">
              <a:spcBef>
                <a:spcPts val="800"/>
              </a:spcBef>
              <a:buNone/>
            </a:pPr>
            <a:r>
              <a:rPr lang="en-US" sz="2400" b="1" dirty="0">
                <a:solidFill>
                  <a:schemeClr val="accent2">
                    <a:lumMod val="75000"/>
                  </a:schemeClr>
                </a:solidFill>
              </a:rPr>
              <a:t>16-5</a:t>
            </a:r>
            <a:r>
              <a:rPr lang="en-US" sz="2400" dirty="0"/>
              <a:t>	</a:t>
            </a:r>
            <a:r>
              <a:rPr lang="en-US" sz="2400" dirty="0">
                <a:solidFill>
                  <a:schemeClr val="tx1"/>
                </a:solidFill>
              </a:rPr>
              <a:t>Describe how countertrade can be used to facilitate exports.</a:t>
            </a:r>
          </a:p>
        </p:txBody>
      </p:sp>
      <p:sp>
        <p:nvSpPr>
          <p:cNvPr id="2" name="Text Placeholder 1">
            <a:extLst>
              <a:ext uri="{FF2B5EF4-FFF2-40B4-BE49-F238E27FC236}">
                <a16:creationId xmlns:a16="http://schemas.microsoft.com/office/drawing/2014/main" id="{D065E317-CE23-4EF4-81A8-01D1D9E54EA2}"/>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0DD224C6-C801-427A-BF28-711592BFFBC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6152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7653-8BCD-4686-8CC7-D0991E0F7740}"/>
              </a:ext>
            </a:extLst>
          </p:cNvPr>
          <p:cNvSpPr>
            <a:spLocks noGrp="1"/>
          </p:cNvSpPr>
          <p:nvPr>
            <p:ph type="title"/>
          </p:nvPr>
        </p:nvSpPr>
        <p:spPr/>
        <p:txBody>
          <a:bodyPr/>
          <a:lstStyle/>
          <a:p>
            <a:r>
              <a:rPr lang="en-US" dirty="0"/>
              <a:t>Export and Import Financing </a:t>
            </a:r>
            <a:r>
              <a:rPr lang="en-US" sz="900" b="0" dirty="0"/>
              <a:t>3</a:t>
            </a:r>
          </a:p>
        </p:txBody>
      </p:sp>
      <p:sp>
        <p:nvSpPr>
          <p:cNvPr id="7" name="Content Placeholder 6">
            <a:extLst>
              <a:ext uri="{FF2B5EF4-FFF2-40B4-BE49-F238E27FC236}">
                <a16:creationId xmlns:a16="http://schemas.microsoft.com/office/drawing/2014/main" id="{1D2C3A38-91AE-4730-BBDB-1BB2CAE819E0}"/>
              </a:ext>
            </a:extLst>
          </p:cNvPr>
          <p:cNvSpPr>
            <a:spLocks noGrp="1"/>
          </p:cNvSpPr>
          <p:nvPr>
            <p:ph sz="quarter" idx="11"/>
          </p:nvPr>
        </p:nvSpPr>
        <p:spPr/>
        <p:txBody>
          <a:bodyPr/>
          <a:lstStyle/>
          <a:p>
            <a:pPr marL="0" indent="0">
              <a:buNone/>
            </a:pPr>
            <a:r>
              <a:rPr lang="en-US" sz="2800" dirty="0">
                <a:solidFill>
                  <a:schemeClr val="tx1"/>
                </a:solidFill>
              </a:rPr>
              <a:t>Draft (Bill of Exchange)</a:t>
            </a:r>
          </a:p>
          <a:p>
            <a:pPr lvl="1"/>
            <a:r>
              <a:rPr lang="en-US" sz="2400" dirty="0">
                <a:solidFill>
                  <a:schemeClr val="tx1"/>
                </a:solidFill>
              </a:rPr>
              <a:t>Normally used in international commerce to effect payment.</a:t>
            </a:r>
          </a:p>
          <a:p>
            <a:pPr lvl="1"/>
            <a:r>
              <a:rPr lang="en-US" dirty="0">
                <a:solidFill>
                  <a:schemeClr val="tx1"/>
                </a:solidFill>
              </a:rPr>
              <a:t>Indicates specified amount of money to be paid at a specified time.</a:t>
            </a:r>
            <a:endParaRPr lang="en-US" sz="2400" dirty="0">
              <a:solidFill>
                <a:schemeClr val="tx1"/>
              </a:solidFill>
            </a:endParaRPr>
          </a:p>
          <a:p>
            <a:pPr lvl="1"/>
            <a:r>
              <a:rPr lang="en-US" sz="2400" dirty="0">
                <a:solidFill>
                  <a:schemeClr val="tx1"/>
                </a:solidFill>
              </a:rPr>
              <a:t>Used to settle trade transactions.</a:t>
            </a:r>
          </a:p>
          <a:p>
            <a:pPr lvl="2"/>
            <a:r>
              <a:rPr lang="en-US" sz="2000" dirty="0">
                <a:solidFill>
                  <a:schemeClr val="tx1"/>
                </a:solidFill>
              </a:rPr>
              <a:t>In domestic transactions, the buyer can often obtain possession of the merchandise without signing a formal document acknowledging his or her obligation to pay.</a:t>
            </a:r>
          </a:p>
          <a:p>
            <a:pPr lvl="2"/>
            <a:r>
              <a:rPr lang="en-US" sz="2000" dirty="0">
                <a:solidFill>
                  <a:schemeClr val="tx1"/>
                </a:solidFill>
              </a:rPr>
              <a:t>In international transactions, payment or a formal promise to pay is required before the buyer can obtain the merchandise.</a:t>
            </a:r>
          </a:p>
        </p:txBody>
      </p:sp>
      <p:sp>
        <p:nvSpPr>
          <p:cNvPr id="3" name="Text Placeholder 2">
            <a:extLst>
              <a:ext uri="{FF2B5EF4-FFF2-40B4-BE49-F238E27FC236}">
                <a16:creationId xmlns:a16="http://schemas.microsoft.com/office/drawing/2014/main" id="{0239FADC-5CC7-4E24-B3D2-C4FF5439AD7D}"/>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862563D8-817B-40A3-87B4-570ADF407B6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6619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7653-8BCD-4686-8CC7-D0991E0F7740}"/>
              </a:ext>
            </a:extLst>
          </p:cNvPr>
          <p:cNvSpPr>
            <a:spLocks noGrp="1"/>
          </p:cNvSpPr>
          <p:nvPr>
            <p:ph type="title"/>
          </p:nvPr>
        </p:nvSpPr>
        <p:spPr/>
        <p:txBody>
          <a:bodyPr/>
          <a:lstStyle/>
          <a:p>
            <a:r>
              <a:rPr lang="en-US" dirty="0"/>
              <a:t>Export and Import Financing </a:t>
            </a:r>
            <a:r>
              <a:rPr lang="en-US" sz="900" b="0" dirty="0"/>
              <a:t>4</a:t>
            </a:r>
          </a:p>
        </p:txBody>
      </p:sp>
      <p:sp>
        <p:nvSpPr>
          <p:cNvPr id="7" name="Content Placeholder 6">
            <a:extLst>
              <a:ext uri="{FF2B5EF4-FFF2-40B4-BE49-F238E27FC236}">
                <a16:creationId xmlns:a16="http://schemas.microsoft.com/office/drawing/2014/main" id="{1D2C3A38-91AE-4730-BBDB-1BB2CAE819E0}"/>
              </a:ext>
            </a:extLst>
          </p:cNvPr>
          <p:cNvSpPr>
            <a:spLocks noGrp="1"/>
          </p:cNvSpPr>
          <p:nvPr>
            <p:ph sz="quarter" idx="11"/>
          </p:nvPr>
        </p:nvSpPr>
        <p:spPr/>
        <p:txBody>
          <a:bodyPr/>
          <a:lstStyle/>
          <a:p>
            <a:r>
              <a:rPr lang="en-US" dirty="0">
                <a:solidFill>
                  <a:schemeClr val="tx1"/>
                </a:solidFill>
              </a:rPr>
              <a:t>Draft (Bill of Exchange) </a:t>
            </a:r>
            <a:r>
              <a:rPr lang="en-US" sz="1000" dirty="0">
                <a:solidFill>
                  <a:schemeClr val="tx1"/>
                </a:solidFill>
              </a:rPr>
              <a:t>continued</a:t>
            </a:r>
          </a:p>
          <a:p>
            <a:pPr lvl="1"/>
            <a:r>
              <a:rPr lang="en-US" dirty="0">
                <a:solidFill>
                  <a:schemeClr val="tx1"/>
                </a:solidFill>
              </a:rPr>
              <a:t>Sight draft: payable on presentation to the drawee.</a:t>
            </a:r>
          </a:p>
          <a:p>
            <a:pPr lvl="1"/>
            <a:r>
              <a:rPr lang="en-US" dirty="0">
                <a:solidFill>
                  <a:schemeClr val="tx1"/>
                </a:solidFill>
              </a:rPr>
              <a:t>Time draft: promise to pay by the accepting party at some future date.</a:t>
            </a:r>
          </a:p>
          <a:p>
            <a:pPr lvl="2"/>
            <a:r>
              <a:rPr lang="en-US" dirty="0">
                <a:solidFill>
                  <a:schemeClr val="tx1"/>
                </a:solidFill>
              </a:rPr>
              <a:t>When a time draft is drawn on and accepted by a bank, it is called a </a:t>
            </a:r>
            <a:r>
              <a:rPr lang="en-US" i="1" dirty="0">
                <a:solidFill>
                  <a:schemeClr val="tx1"/>
                </a:solidFill>
              </a:rPr>
              <a:t>banker’s acceptance</a:t>
            </a:r>
            <a:r>
              <a:rPr lang="en-US" dirty="0">
                <a:solidFill>
                  <a:schemeClr val="tx1"/>
                </a:solidFill>
              </a:rPr>
              <a:t>. </a:t>
            </a:r>
          </a:p>
          <a:p>
            <a:pPr lvl="2"/>
            <a:r>
              <a:rPr lang="en-US" dirty="0">
                <a:solidFill>
                  <a:schemeClr val="tx1"/>
                </a:solidFill>
              </a:rPr>
              <a:t>When it is drawn on and accepted by a business firm, it is called a </a:t>
            </a:r>
            <a:r>
              <a:rPr lang="en-US" i="1" dirty="0">
                <a:solidFill>
                  <a:schemeClr val="tx1"/>
                </a:solidFill>
              </a:rPr>
              <a:t>trade acceptance</a:t>
            </a:r>
            <a:r>
              <a:rPr lang="en-US" dirty="0">
                <a:solidFill>
                  <a:schemeClr val="tx1"/>
                </a:solidFill>
              </a:rPr>
              <a:t>.</a:t>
            </a:r>
          </a:p>
          <a:p>
            <a:pPr lvl="2"/>
            <a:r>
              <a:rPr lang="en-US" dirty="0">
                <a:solidFill>
                  <a:schemeClr val="tx1"/>
                </a:solidFill>
              </a:rPr>
              <a:t>Negotiable instruments.</a:t>
            </a:r>
          </a:p>
        </p:txBody>
      </p:sp>
      <p:sp>
        <p:nvSpPr>
          <p:cNvPr id="3" name="Text Placeholder 2">
            <a:extLst>
              <a:ext uri="{FF2B5EF4-FFF2-40B4-BE49-F238E27FC236}">
                <a16:creationId xmlns:a16="http://schemas.microsoft.com/office/drawing/2014/main" id="{7CC033D0-09C0-44AF-A639-642F7E370802}"/>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0CE0702B-65AE-4337-AA27-DD7E5803D67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72503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7653-8BCD-4686-8CC7-D0991E0F7740}"/>
              </a:ext>
            </a:extLst>
          </p:cNvPr>
          <p:cNvSpPr>
            <a:spLocks noGrp="1"/>
          </p:cNvSpPr>
          <p:nvPr>
            <p:ph type="title"/>
          </p:nvPr>
        </p:nvSpPr>
        <p:spPr/>
        <p:txBody>
          <a:bodyPr/>
          <a:lstStyle/>
          <a:p>
            <a:r>
              <a:rPr lang="en-US" dirty="0"/>
              <a:t>Export and Import Financing </a:t>
            </a:r>
            <a:r>
              <a:rPr lang="en-US" sz="900" b="0" dirty="0"/>
              <a:t>5</a:t>
            </a:r>
          </a:p>
        </p:txBody>
      </p:sp>
      <p:sp>
        <p:nvSpPr>
          <p:cNvPr id="7" name="Content Placeholder 6">
            <a:extLst>
              <a:ext uri="{FF2B5EF4-FFF2-40B4-BE49-F238E27FC236}">
                <a16:creationId xmlns:a16="http://schemas.microsoft.com/office/drawing/2014/main" id="{1D2C3A38-91AE-4730-BBDB-1BB2CAE819E0}"/>
              </a:ext>
            </a:extLst>
          </p:cNvPr>
          <p:cNvSpPr>
            <a:spLocks noGrp="1"/>
          </p:cNvSpPr>
          <p:nvPr>
            <p:ph sz="quarter" idx="11"/>
          </p:nvPr>
        </p:nvSpPr>
        <p:spPr/>
        <p:txBody>
          <a:bodyPr/>
          <a:lstStyle/>
          <a:p>
            <a:pPr marL="0" indent="0">
              <a:buNone/>
            </a:pPr>
            <a:r>
              <a:rPr lang="en-US" sz="2800" dirty="0">
                <a:solidFill>
                  <a:schemeClr val="tx1"/>
                </a:solidFill>
              </a:rPr>
              <a:t>Bill of Lading</a:t>
            </a:r>
          </a:p>
          <a:p>
            <a:pPr lvl="1"/>
            <a:r>
              <a:rPr lang="en-US" sz="2400" dirty="0">
                <a:solidFill>
                  <a:schemeClr val="tx1"/>
                </a:solidFill>
              </a:rPr>
              <a:t>Three purposes: a receipt, a contract, and a document of title.</a:t>
            </a:r>
          </a:p>
          <a:p>
            <a:pPr lvl="1"/>
            <a:r>
              <a:rPr lang="en-US" sz="2400" dirty="0">
                <a:solidFill>
                  <a:schemeClr val="tx1"/>
                </a:solidFill>
              </a:rPr>
              <a:t>Can also function as collateral against which funds may be advanced to the exporter by its local bank before or during shipment and before final payment by the importer.</a:t>
            </a:r>
          </a:p>
        </p:txBody>
      </p:sp>
      <p:sp>
        <p:nvSpPr>
          <p:cNvPr id="3" name="Text Placeholder 2">
            <a:extLst>
              <a:ext uri="{FF2B5EF4-FFF2-40B4-BE49-F238E27FC236}">
                <a16:creationId xmlns:a16="http://schemas.microsoft.com/office/drawing/2014/main" id="{6E7CFB75-EF65-4BCA-989D-8C082D8215C4}"/>
              </a:ext>
            </a:extLst>
          </p:cNvPr>
          <p:cNvSpPr>
            <a:spLocks noGrp="1"/>
          </p:cNvSpPr>
          <p:nvPr>
            <p:ph type="body" sz="quarter" idx="12"/>
          </p:nvPr>
        </p:nvSpPr>
        <p:spPr/>
        <p:txBody>
          <a:bodyPr/>
          <a:lstStyle/>
          <a:p>
            <a:endParaRPr lang="en-US"/>
          </a:p>
        </p:txBody>
      </p:sp>
      <p:sp>
        <p:nvSpPr>
          <p:cNvPr id="4" name="Text Placeholder 3">
            <a:extLst>
              <a:ext uri="{FF2B5EF4-FFF2-40B4-BE49-F238E27FC236}">
                <a16:creationId xmlns:a16="http://schemas.microsoft.com/office/drawing/2014/main" id="{6AC1017E-A77D-4833-A596-27058371F6C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459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6B403E-1848-4EC3-879B-8CEE36987487}"/>
              </a:ext>
            </a:extLst>
          </p:cNvPr>
          <p:cNvSpPr>
            <a:spLocks noGrp="1"/>
          </p:cNvSpPr>
          <p:nvPr>
            <p:ph type="title"/>
          </p:nvPr>
        </p:nvSpPr>
        <p:spPr/>
        <p:txBody>
          <a:bodyPr>
            <a:noAutofit/>
          </a:bodyPr>
          <a:lstStyle/>
          <a:p>
            <a:r>
              <a:rPr lang="en-US" sz="3200" dirty="0"/>
              <a:t>Figure 16.7 A typical international trade transaction</a:t>
            </a:r>
          </a:p>
        </p:txBody>
      </p:sp>
      <p:pic>
        <p:nvPicPr>
          <p:cNvPr id="13" name="Content Placeholder 12" descr="A summary graphic of the 14 steps involved in a sample transaction between a French importer and American exporter">
            <a:extLst>
              <a:ext uri="{FF2B5EF4-FFF2-40B4-BE49-F238E27FC236}">
                <a16:creationId xmlns:a16="http://schemas.microsoft.com/office/drawing/2014/main" id="{95243E9A-BE66-4691-BA21-2F20BC59E0A8}"/>
              </a:ext>
            </a:extLst>
          </p:cNvPr>
          <p:cNvPicPr>
            <a:picLocks noGrp="1" noChangeAspect="1"/>
          </p:cNvPicPr>
          <p:nvPr>
            <p:ph sz="quarter" idx="11"/>
          </p:nvPr>
        </p:nvPicPr>
        <p:blipFill>
          <a:blip r:embed="rId3"/>
          <a:stretch>
            <a:fillRect/>
          </a:stretch>
        </p:blipFill>
        <p:spPr>
          <a:xfrm>
            <a:off x="342900" y="1597076"/>
            <a:ext cx="8458200" cy="4330598"/>
          </a:xfrm>
        </p:spPr>
      </p:pic>
      <p:sp>
        <p:nvSpPr>
          <p:cNvPr id="10" name="Text Placeholder 9">
            <a:extLst>
              <a:ext uri="{FF2B5EF4-FFF2-40B4-BE49-F238E27FC236}">
                <a16:creationId xmlns:a16="http://schemas.microsoft.com/office/drawing/2014/main" id="{882338E3-275B-46EA-A732-569DE5721C0F}"/>
              </a:ext>
            </a:extLst>
          </p:cNvPr>
          <p:cNvSpPr>
            <a:spLocks noGrp="1"/>
          </p:cNvSpPr>
          <p:nvPr>
            <p:ph type="body" sz="quarter" idx="12"/>
          </p:nvPr>
        </p:nvSpPr>
        <p:spPr/>
        <p:txBody>
          <a:bodyPr/>
          <a:lstStyle/>
          <a:p>
            <a:r>
              <a:rPr lang="en-US" dirty="0">
                <a:hlinkClick r:id="rId4" action="ppaction://hlinksldjump"/>
              </a:rPr>
              <a:t>Access the text alternative for slide images</a:t>
            </a:r>
            <a:endParaRPr lang="en-US" dirty="0"/>
          </a:p>
        </p:txBody>
      </p:sp>
      <p:sp>
        <p:nvSpPr>
          <p:cNvPr id="11" name="Text Placeholder 10">
            <a:extLst>
              <a:ext uri="{FF2B5EF4-FFF2-40B4-BE49-F238E27FC236}">
                <a16:creationId xmlns:a16="http://schemas.microsoft.com/office/drawing/2014/main" id="{F1EFE96F-C3ED-423D-98BA-B817E2837ED7}"/>
              </a:ext>
            </a:extLst>
          </p:cNvPr>
          <p:cNvSpPr>
            <a:spLocks noGrp="1"/>
          </p:cNvSpPr>
          <p:nvPr>
            <p:ph type="body" sz="quarter" idx="13"/>
          </p:nvPr>
        </p:nvSpPr>
        <p:spPr>
          <a:xfrm>
            <a:off x="2133600" y="6667501"/>
            <a:ext cx="6400800" cy="190499"/>
          </a:xfrm>
        </p:spPr>
        <p:txBody>
          <a:bodyPr/>
          <a:lstStyle/>
          <a:p>
            <a:pPr algn="l"/>
            <a:r>
              <a:rPr lang="en-US" dirty="0"/>
              <a:t>Source: Charles W. L. Hill and G. Tomas M. </a:t>
            </a:r>
            <a:r>
              <a:rPr lang="en-US" dirty="0" err="1"/>
              <a:t>Hult</a:t>
            </a:r>
            <a:r>
              <a:rPr lang="en-US" dirty="0"/>
              <a:t>, </a:t>
            </a:r>
            <a:r>
              <a:rPr lang="en-US" i="1" dirty="0"/>
              <a:t>Global Business Today </a:t>
            </a:r>
            <a:r>
              <a:rPr lang="en-US" dirty="0"/>
              <a:t>(New York: McGraw-Hill, 2018).</a:t>
            </a:r>
          </a:p>
        </p:txBody>
      </p:sp>
    </p:spTree>
    <p:extLst>
      <p:ext uri="{BB962C8B-B14F-4D97-AF65-F5344CB8AC3E}">
        <p14:creationId xmlns:p14="http://schemas.microsoft.com/office/powerpoint/2010/main" val="2590441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D98C-DBE9-4621-BA19-E1C1FA73C440}"/>
              </a:ext>
            </a:extLst>
          </p:cNvPr>
          <p:cNvSpPr>
            <a:spLocks noGrp="1"/>
          </p:cNvSpPr>
          <p:nvPr>
            <p:ph type="title"/>
          </p:nvPr>
        </p:nvSpPr>
        <p:spPr/>
        <p:txBody>
          <a:bodyPr/>
          <a:lstStyle/>
          <a:p>
            <a:r>
              <a:rPr lang="en-US" dirty="0"/>
              <a:t>Export Assistance </a:t>
            </a:r>
            <a:r>
              <a:rPr lang="en-US" sz="900" b="0" dirty="0"/>
              <a:t>1</a:t>
            </a:r>
          </a:p>
        </p:txBody>
      </p:sp>
      <p:sp>
        <p:nvSpPr>
          <p:cNvPr id="3" name="Content Placeholder 2">
            <a:extLst>
              <a:ext uri="{FF2B5EF4-FFF2-40B4-BE49-F238E27FC236}">
                <a16:creationId xmlns:a16="http://schemas.microsoft.com/office/drawing/2014/main" id="{782EBDCB-F493-4590-B550-6392F5A01587}"/>
              </a:ext>
            </a:extLst>
          </p:cNvPr>
          <p:cNvSpPr>
            <a:spLocks noGrp="1"/>
          </p:cNvSpPr>
          <p:nvPr>
            <p:ph sz="quarter" idx="11"/>
          </p:nvPr>
        </p:nvSpPr>
        <p:spPr/>
        <p:txBody>
          <a:bodyPr/>
          <a:lstStyle/>
          <a:p>
            <a:r>
              <a:rPr lang="en-US" dirty="0">
                <a:solidFill>
                  <a:schemeClr val="tx1"/>
                </a:solidFill>
              </a:rPr>
              <a:t>The Export-Import Bank</a:t>
            </a:r>
          </a:p>
          <a:p>
            <a:pPr lvl="1"/>
            <a:r>
              <a:rPr lang="en-US" dirty="0">
                <a:solidFill>
                  <a:schemeClr val="tx1"/>
                </a:solidFill>
              </a:rPr>
              <a:t>Assists in the financing of U.S. exports of products and services to support U.S. employment and market competitiveness.</a:t>
            </a:r>
          </a:p>
          <a:p>
            <a:pPr lvl="1"/>
            <a:r>
              <a:rPr lang="en-US" dirty="0">
                <a:solidFill>
                  <a:schemeClr val="tx1"/>
                </a:solidFill>
              </a:rPr>
              <a:t>Supplements private capital lending with various loan and loan-guarantee programs.</a:t>
            </a:r>
          </a:p>
          <a:p>
            <a:pPr lvl="2"/>
            <a:r>
              <a:rPr lang="en-US" dirty="0">
                <a:solidFill>
                  <a:schemeClr val="tx1"/>
                </a:solidFill>
              </a:rPr>
              <a:t>Guarantees repayment of medium- and long-term loans that U.S. commercial banks make to foreign borrowers for purchasing U.S. exports.</a:t>
            </a:r>
          </a:p>
          <a:p>
            <a:pPr lvl="2"/>
            <a:r>
              <a:rPr lang="en-US" dirty="0">
                <a:solidFill>
                  <a:schemeClr val="tx1"/>
                </a:solidFill>
              </a:rPr>
              <a:t>Also lends dollars to foreign borrowers for use in purchasing U.S. exports.</a:t>
            </a:r>
          </a:p>
        </p:txBody>
      </p:sp>
      <p:sp>
        <p:nvSpPr>
          <p:cNvPr id="7" name="Text Placeholder 6">
            <a:extLst>
              <a:ext uri="{FF2B5EF4-FFF2-40B4-BE49-F238E27FC236}">
                <a16:creationId xmlns:a16="http://schemas.microsoft.com/office/drawing/2014/main" id="{8855AF68-68A9-4037-A1A3-1286F4B06E59}"/>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F00730A3-5189-4B35-9C9D-99EF5E0702D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83264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D98C-DBE9-4621-BA19-E1C1FA73C440}"/>
              </a:ext>
            </a:extLst>
          </p:cNvPr>
          <p:cNvSpPr>
            <a:spLocks noGrp="1"/>
          </p:cNvSpPr>
          <p:nvPr>
            <p:ph type="title"/>
          </p:nvPr>
        </p:nvSpPr>
        <p:spPr/>
        <p:txBody>
          <a:bodyPr/>
          <a:lstStyle/>
          <a:p>
            <a:r>
              <a:rPr lang="en-US" dirty="0"/>
              <a:t>Export Assistance </a:t>
            </a:r>
            <a:r>
              <a:rPr lang="en-US" sz="900" b="0" dirty="0"/>
              <a:t>2</a:t>
            </a:r>
          </a:p>
        </p:txBody>
      </p:sp>
      <p:sp>
        <p:nvSpPr>
          <p:cNvPr id="3" name="Content Placeholder 2">
            <a:extLst>
              <a:ext uri="{FF2B5EF4-FFF2-40B4-BE49-F238E27FC236}">
                <a16:creationId xmlns:a16="http://schemas.microsoft.com/office/drawing/2014/main" id="{782EBDCB-F493-4590-B550-6392F5A01587}"/>
              </a:ext>
            </a:extLst>
          </p:cNvPr>
          <p:cNvSpPr>
            <a:spLocks noGrp="1"/>
          </p:cNvSpPr>
          <p:nvPr>
            <p:ph sz="quarter" idx="11"/>
          </p:nvPr>
        </p:nvSpPr>
        <p:spPr/>
        <p:txBody>
          <a:bodyPr/>
          <a:lstStyle/>
          <a:p>
            <a:pPr marL="0" indent="0">
              <a:buNone/>
            </a:pPr>
            <a:r>
              <a:rPr lang="en-US" sz="2800" dirty="0">
                <a:solidFill>
                  <a:schemeClr val="tx1"/>
                </a:solidFill>
              </a:rPr>
              <a:t>Export Credit Insurance</a:t>
            </a:r>
          </a:p>
          <a:p>
            <a:pPr lvl="1"/>
            <a:r>
              <a:rPr lang="en-US" sz="2400" dirty="0">
                <a:solidFill>
                  <a:schemeClr val="tx1"/>
                </a:solidFill>
              </a:rPr>
              <a:t>The lack of a letter of credit exposes the exporter to the risk that the foreign importer will default on payment. </a:t>
            </a:r>
          </a:p>
          <a:p>
            <a:pPr lvl="1"/>
            <a:r>
              <a:rPr lang="en-US" sz="2400" dirty="0">
                <a:solidFill>
                  <a:schemeClr val="tx1"/>
                </a:solidFill>
              </a:rPr>
              <a:t>The exporter can insure against this possibility by buying export credit insurance.</a:t>
            </a:r>
          </a:p>
          <a:p>
            <a:pPr lvl="2"/>
            <a:r>
              <a:rPr lang="en-US" sz="2000" dirty="0">
                <a:solidFill>
                  <a:schemeClr val="tx1"/>
                </a:solidFill>
              </a:rPr>
              <a:t>Provided by the Foreign Credit Insurance Association (FCIA).</a:t>
            </a:r>
          </a:p>
        </p:txBody>
      </p:sp>
      <p:sp>
        <p:nvSpPr>
          <p:cNvPr id="4" name="Text Placeholder 3">
            <a:extLst>
              <a:ext uri="{FF2B5EF4-FFF2-40B4-BE49-F238E27FC236}">
                <a16:creationId xmlns:a16="http://schemas.microsoft.com/office/drawing/2014/main" id="{AC6C7963-22B2-4318-B930-39B88255B949}"/>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8FAF0434-913E-4462-9640-F56994FB2C8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1048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4613-6CC4-4733-B00C-5D95DE05799B}"/>
              </a:ext>
            </a:extLst>
          </p:cNvPr>
          <p:cNvSpPr>
            <a:spLocks noGrp="1"/>
          </p:cNvSpPr>
          <p:nvPr>
            <p:ph type="title"/>
          </p:nvPr>
        </p:nvSpPr>
        <p:spPr/>
        <p:txBody>
          <a:bodyPr/>
          <a:lstStyle/>
          <a:p>
            <a:r>
              <a:rPr lang="en-US" dirty="0"/>
              <a:t>Countertrade </a:t>
            </a:r>
            <a:r>
              <a:rPr lang="en-US" sz="900" b="0" dirty="0"/>
              <a:t>1</a:t>
            </a:r>
          </a:p>
        </p:txBody>
      </p:sp>
      <p:sp>
        <p:nvSpPr>
          <p:cNvPr id="3" name="Content Placeholder 2">
            <a:extLst>
              <a:ext uri="{FF2B5EF4-FFF2-40B4-BE49-F238E27FC236}">
                <a16:creationId xmlns:a16="http://schemas.microsoft.com/office/drawing/2014/main" id="{B16A8703-CF14-4C2B-9208-359D258054A3}"/>
              </a:ext>
            </a:extLst>
          </p:cNvPr>
          <p:cNvSpPr>
            <a:spLocks noGrp="1"/>
          </p:cNvSpPr>
          <p:nvPr>
            <p:ph sz="quarter" idx="11"/>
          </p:nvPr>
        </p:nvSpPr>
        <p:spPr/>
        <p:txBody>
          <a:bodyPr/>
          <a:lstStyle/>
          <a:p>
            <a:r>
              <a:rPr lang="en-US" dirty="0">
                <a:solidFill>
                  <a:schemeClr val="tx1"/>
                </a:solidFill>
              </a:rPr>
              <a:t>Countertrade</a:t>
            </a:r>
          </a:p>
          <a:p>
            <a:pPr lvl="1"/>
            <a:r>
              <a:rPr lang="en-US" dirty="0">
                <a:solidFill>
                  <a:schemeClr val="tx1"/>
                </a:solidFill>
              </a:rPr>
              <a:t>Trade of goods and services for other goods and services.</a:t>
            </a:r>
          </a:p>
          <a:p>
            <a:pPr lvl="1"/>
            <a:r>
              <a:rPr lang="en-US" dirty="0">
                <a:solidFill>
                  <a:schemeClr val="tx1"/>
                </a:solidFill>
              </a:rPr>
              <a:t>Alternative means of structuring an international sale when conventional means of payment are difficult, costly, or nonexistent.</a:t>
            </a:r>
          </a:p>
          <a:p>
            <a:pPr lvl="1"/>
            <a:r>
              <a:rPr lang="en-US" dirty="0">
                <a:solidFill>
                  <a:schemeClr val="tx1"/>
                </a:solidFill>
              </a:rPr>
              <a:t>Barter-like agreements.</a:t>
            </a:r>
          </a:p>
        </p:txBody>
      </p:sp>
      <p:sp>
        <p:nvSpPr>
          <p:cNvPr id="6" name="Text Placeholder 5">
            <a:extLst>
              <a:ext uri="{FF2B5EF4-FFF2-40B4-BE49-F238E27FC236}">
                <a16:creationId xmlns:a16="http://schemas.microsoft.com/office/drawing/2014/main" id="{8374870A-9CCE-4413-A014-09C2F608127F}"/>
              </a:ext>
            </a:extLst>
          </p:cNvPr>
          <p:cNvSpPr>
            <a:spLocks noGrp="1"/>
          </p:cNvSpPr>
          <p:nvPr>
            <p:ph type="body" sz="quarter" idx="12"/>
          </p:nvPr>
        </p:nvSpPr>
        <p:spPr/>
        <p:txBody>
          <a:bodyPr/>
          <a:lstStyle/>
          <a:p>
            <a:endParaRPr lang="en-US" dirty="0"/>
          </a:p>
        </p:txBody>
      </p:sp>
      <p:sp>
        <p:nvSpPr>
          <p:cNvPr id="4" name="Text Placeholder 3">
            <a:extLst>
              <a:ext uri="{FF2B5EF4-FFF2-40B4-BE49-F238E27FC236}">
                <a16:creationId xmlns:a16="http://schemas.microsoft.com/office/drawing/2014/main" id="{7048E0FE-C576-4225-A792-067ED7BC7A92}"/>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14146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4613-6CC4-4733-B00C-5D95DE05799B}"/>
              </a:ext>
            </a:extLst>
          </p:cNvPr>
          <p:cNvSpPr>
            <a:spLocks noGrp="1"/>
          </p:cNvSpPr>
          <p:nvPr>
            <p:ph type="title"/>
          </p:nvPr>
        </p:nvSpPr>
        <p:spPr/>
        <p:txBody>
          <a:bodyPr/>
          <a:lstStyle/>
          <a:p>
            <a:r>
              <a:rPr lang="en-US" dirty="0"/>
              <a:t>Countertrade </a:t>
            </a:r>
            <a:r>
              <a:rPr lang="en-US" sz="900" b="0" dirty="0"/>
              <a:t>2</a:t>
            </a:r>
          </a:p>
        </p:txBody>
      </p:sp>
      <p:sp>
        <p:nvSpPr>
          <p:cNvPr id="3" name="Content Placeholder 2">
            <a:extLst>
              <a:ext uri="{FF2B5EF4-FFF2-40B4-BE49-F238E27FC236}">
                <a16:creationId xmlns:a16="http://schemas.microsoft.com/office/drawing/2014/main" id="{B16A8703-CF14-4C2B-9208-359D258054A3}"/>
              </a:ext>
            </a:extLst>
          </p:cNvPr>
          <p:cNvSpPr>
            <a:spLocks noGrp="1"/>
          </p:cNvSpPr>
          <p:nvPr>
            <p:ph sz="quarter" idx="11"/>
          </p:nvPr>
        </p:nvSpPr>
        <p:spPr/>
        <p:txBody>
          <a:bodyPr/>
          <a:lstStyle/>
          <a:p>
            <a:pPr marL="0" indent="0">
              <a:buNone/>
            </a:pPr>
            <a:r>
              <a:rPr lang="en-US" sz="2800" dirty="0">
                <a:solidFill>
                  <a:schemeClr val="tx1"/>
                </a:solidFill>
              </a:rPr>
              <a:t>The Popularity of Countertrade</a:t>
            </a:r>
          </a:p>
          <a:p>
            <a:pPr lvl="1"/>
            <a:r>
              <a:rPr lang="en-US" sz="2400" dirty="0">
                <a:solidFill>
                  <a:schemeClr val="tx1"/>
                </a:solidFill>
              </a:rPr>
              <a:t>Popular among developing nations that lack the foreign exchange reserves required to purchase necessary imports.</a:t>
            </a:r>
          </a:p>
          <a:p>
            <a:pPr lvl="1"/>
            <a:r>
              <a:rPr lang="en-US" sz="2400" dirty="0">
                <a:solidFill>
                  <a:schemeClr val="tx1"/>
                </a:solidFill>
              </a:rPr>
              <a:t>World trade covered by some sort of countertrade agreement range grew from 2 to 10 percent a decade ago to about 20 to 25 percent today.</a:t>
            </a:r>
          </a:p>
        </p:txBody>
      </p:sp>
      <p:sp>
        <p:nvSpPr>
          <p:cNvPr id="4" name="Text Placeholder 3">
            <a:extLst>
              <a:ext uri="{FF2B5EF4-FFF2-40B4-BE49-F238E27FC236}">
                <a16:creationId xmlns:a16="http://schemas.microsoft.com/office/drawing/2014/main" id="{86A4DA18-2A89-4A09-855A-3EF4D6E94F7B}"/>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0EA4B4E5-FAF9-4EE1-9A66-7588E6FB7D1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5054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4613-6CC4-4733-B00C-5D95DE05799B}"/>
              </a:ext>
            </a:extLst>
          </p:cNvPr>
          <p:cNvSpPr>
            <a:spLocks noGrp="1"/>
          </p:cNvSpPr>
          <p:nvPr>
            <p:ph type="title"/>
          </p:nvPr>
        </p:nvSpPr>
        <p:spPr/>
        <p:txBody>
          <a:bodyPr/>
          <a:lstStyle/>
          <a:p>
            <a:r>
              <a:rPr lang="en-US" dirty="0"/>
              <a:t>Countertrade </a:t>
            </a:r>
            <a:r>
              <a:rPr lang="en-US" sz="900" b="0" dirty="0"/>
              <a:t>3</a:t>
            </a:r>
          </a:p>
        </p:txBody>
      </p:sp>
      <p:sp>
        <p:nvSpPr>
          <p:cNvPr id="3" name="Content Placeholder 2">
            <a:extLst>
              <a:ext uri="{FF2B5EF4-FFF2-40B4-BE49-F238E27FC236}">
                <a16:creationId xmlns:a16="http://schemas.microsoft.com/office/drawing/2014/main" id="{B16A8703-CF14-4C2B-9208-359D258054A3}"/>
              </a:ext>
            </a:extLst>
          </p:cNvPr>
          <p:cNvSpPr>
            <a:spLocks noGrp="1"/>
          </p:cNvSpPr>
          <p:nvPr>
            <p:ph sz="quarter" idx="11"/>
          </p:nvPr>
        </p:nvSpPr>
        <p:spPr/>
        <p:txBody>
          <a:bodyPr/>
          <a:lstStyle/>
          <a:p>
            <a:pPr marL="0" indent="0">
              <a:buNone/>
            </a:pPr>
            <a:r>
              <a:rPr lang="en-US" sz="2800" dirty="0">
                <a:solidFill>
                  <a:schemeClr val="tx1"/>
                </a:solidFill>
              </a:rPr>
              <a:t>Types of Countertrade</a:t>
            </a:r>
          </a:p>
          <a:p>
            <a:pPr lvl="1"/>
            <a:r>
              <a:rPr lang="en-US" sz="2400" dirty="0">
                <a:solidFill>
                  <a:schemeClr val="tx1"/>
                </a:solidFill>
              </a:rPr>
              <a:t>Barter: direct exchange of goods and/or services between two parties without a cash transaction.</a:t>
            </a:r>
          </a:p>
          <a:p>
            <a:pPr lvl="1"/>
            <a:r>
              <a:rPr lang="en-US" sz="2400" dirty="0" err="1">
                <a:solidFill>
                  <a:schemeClr val="tx1"/>
                </a:solidFill>
              </a:rPr>
              <a:t>Counterpurchase</a:t>
            </a:r>
            <a:r>
              <a:rPr lang="en-US" dirty="0">
                <a:solidFill>
                  <a:schemeClr val="tx1"/>
                </a:solidFill>
              </a:rPr>
              <a:t>: reciprocal buying agreement.</a:t>
            </a:r>
            <a:endParaRPr lang="en-US" sz="2400" dirty="0">
              <a:solidFill>
                <a:schemeClr val="tx1"/>
              </a:solidFill>
            </a:endParaRPr>
          </a:p>
          <a:p>
            <a:pPr lvl="1"/>
            <a:r>
              <a:rPr lang="en-US" sz="2400" dirty="0">
                <a:solidFill>
                  <a:schemeClr val="tx1"/>
                </a:solidFill>
              </a:rPr>
              <a:t>Offset: </a:t>
            </a:r>
            <a:r>
              <a:rPr lang="en-US" dirty="0">
                <a:solidFill>
                  <a:schemeClr val="tx1"/>
                </a:solidFill>
              </a:rPr>
              <a:t>an agreement to purchase goods and services with a specified percentage of proceeds from an original sale in that country from any firm in the country</a:t>
            </a:r>
            <a:r>
              <a:rPr lang="en-US" sz="2400" dirty="0">
                <a:solidFill>
                  <a:schemeClr val="tx1"/>
                </a:solidFill>
              </a:rPr>
              <a:t>.</a:t>
            </a:r>
          </a:p>
        </p:txBody>
      </p:sp>
      <p:sp>
        <p:nvSpPr>
          <p:cNvPr id="4" name="Text Placeholder 3">
            <a:extLst>
              <a:ext uri="{FF2B5EF4-FFF2-40B4-BE49-F238E27FC236}">
                <a16:creationId xmlns:a16="http://schemas.microsoft.com/office/drawing/2014/main" id="{E2AD254D-29B3-4DA8-956E-93BF6C9F409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63C8C4A-1D7F-4FD9-821E-2BBD78A342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01379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4613-6CC4-4733-B00C-5D95DE05799B}"/>
              </a:ext>
            </a:extLst>
          </p:cNvPr>
          <p:cNvSpPr>
            <a:spLocks noGrp="1"/>
          </p:cNvSpPr>
          <p:nvPr>
            <p:ph type="title"/>
          </p:nvPr>
        </p:nvSpPr>
        <p:spPr/>
        <p:txBody>
          <a:bodyPr/>
          <a:lstStyle/>
          <a:p>
            <a:r>
              <a:rPr lang="en-US" dirty="0"/>
              <a:t>Countertrade </a:t>
            </a:r>
            <a:r>
              <a:rPr lang="en-US" sz="900" b="0" dirty="0"/>
              <a:t>4</a:t>
            </a:r>
          </a:p>
        </p:txBody>
      </p:sp>
      <p:sp>
        <p:nvSpPr>
          <p:cNvPr id="3" name="Content Placeholder 2">
            <a:extLst>
              <a:ext uri="{FF2B5EF4-FFF2-40B4-BE49-F238E27FC236}">
                <a16:creationId xmlns:a16="http://schemas.microsoft.com/office/drawing/2014/main" id="{B16A8703-CF14-4C2B-9208-359D258054A3}"/>
              </a:ext>
            </a:extLst>
          </p:cNvPr>
          <p:cNvSpPr>
            <a:spLocks noGrp="1"/>
          </p:cNvSpPr>
          <p:nvPr>
            <p:ph sz="quarter" idx="11"/>
          </p:nvPr>
        </p:nvSpPr>
        <p:spPr/>
        <p:txBody>
          <a:bodyPr/>
          <a:lstStyle/>
          <a:p>
            <a:pPr marL="0" indent="0">
              <a:buNone/>
            </a:pPr>
            <a:r>
              <a:rPr lang="en-US" sz="2800" dirty="0">
                <a:solidFill>
                  <a:schemeClr val="tx1"/>
                </a:solidFill>
              </a:rPr>
              <a:t>Types of Countertrade </a:t>
            </a:r>
            <a:r>
              <a:rPr lang="en-US" sz="1000" dirty="0">
                <a:solidFill>
                  <a:schemeClr val="tx1"/>
                </a:solidFill>
              </a:rPr>
              <a:t>continued</a:t>
            </a:r>
          </a:p>
          <a:p>
            <a:pPr lvl="1"/>
            <a:r>
              <a:rPr lang="en-US" sz="2400" dirty="0">
                <a:solidFill>
                  <a:schemeClr val="tx1"/>
                </a:solidFill>
              </a:rPr>
              <a:t>Switch trading: </a:t>
            </a:r>
            <a:r>
              <a:rPr lang="en-US" dirty="0">
                <a:solidFill>
                  <a:schemeClr val="tx1"/>
                </a:solidFill>
              </a:rPr>
              <a:t>the use of a specialized third-party trading house in a countertrade arrangement</a:t>
            </a:r>
            <a:r>
              <a:rPr lang="en-US" sz="2400" dirty="0">
                <a:solidFill>
                  <a:schemeClr val="tx1"/>
                </a:solidFill>
              </a:rPr>
              <a:t>.</a:t>
            </a:r>
          </a:p>
          <a:p>
            <a:pPr lvl="1"/>
            <a:r>
              <a:rPr lang="en-US" sz="2400" dirty="0">
                <a:solidFill>
                  <a:schemeClr val="tx1"/>
                </a:solidFill>
              </a:rPr>
              <a:t>Compensation or buybacks: </a:t>
            </a:r>
            <a:r>
              <a:rPr lang="en-US" dirty="0">
                <a:solidFill>
                  <a:schemeClr val="tx1"/>
                </a:solidFill>
              </a:rPr>
              <a:t>an agreement to accept a percentage of a plant’s output as payment for contract to build a plant</a:t>
            </a:r>
            <a:r>
              <a:rPr lang="en-US" sz="2400" dirty="0">
                <a:solidFill>
                  <a:schemeClr val="tx1"/>
                </a:solidFill>
              </a:rPr>
              <a:t>.</a:t>
            </a:r>
          </a:p>
        </p:txBody>
      </p:sp>
      <p:sp>
        <p:nvSpPr>
          <p:cNvPr id="4" name="Text Placeholder 3">
            <a:extLst>
              <a:ext uri="{FF2B5EF4-FFF2-40B4-BE49-F238E27FC236}">
                <a16:creationId xmlns:a16="http://schemas.microsoft.com/office/drawing/2014/main" id="{E2AD254D-29B3-4DA8-956E-93BF6C9F409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63C8C4A-1D7F-4FD9-821E-2BBD78A342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3887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0C79A8-DF59-4AA4-B6F5-4EA75CC8964C}"/>
              </a:ext>
            </a:extLst>
          </p:cNvPr>
          <p:cNvSpPr>
            <a:spLocks noGrp="1"/>
          </p:cNvSpPr>
          <p:nvPr>
            <p:ph type="title"/>
          </p:nvPr>
        </p:nvSpPr>
        <p:spPr/>
        <p:txBody>
          <a:bodyPr/>
          <a:lstStyle/>
          <a:p>
            <a:r>
              <a:rPr lang="en-US" dirty="0"/>
              <a:t>Introduction</a:t>
            </a:r>
          </a:p>
        </p:txBody>
      </p:sp>
      <p:sp>
        <p:nvSpPr>
          <p:cNvPr id="8" name="Content Placeholder 7">
            <a:extLst>
              <a:ext uri="{FF2B5EF4-FFF2-40B4-BE49-F238E27FC236}">
                <a16:creationId xmlns:a16="http://schemas.microsoft.com/office/drawing/2014/main" id="{88EF7CBB-3B4B-40C7-9033-58C762F915CE}"/>
              </a:ext>
            </a:extLst>
          </p:cNvPr>
          <p:cNvSpPr>
            <a:spLocks noGrp="1"/>
          </p:cNvSpPr>
          <p:nvPr>
            <p:ph sz="quarter" idx="11"/>
          </p:nvPr>
        </p:nvSpPr>
        <p:spPr/>
        <p:txBody>
          <a:bodyPr>
            <a:normAutofit/>
          </a:bodyPr>
          <a:lstStyle/>
          <a:p>
            <a:r>
              <a:rPr lang="en-US" dirty="0">
                <a:solidFill>
                  <a:schemeClr val="tx1"/>
                </a:solidFill>
              </a:rPr>
              <a:t>Exporting</a:t>
            </a:r>
          </a:p>
          <a:p>
            <a:pPr lvl="1"/>
            <a:r>
              <a:rPr lang="en-US" dirty="0">
                <a:solidFill>
                  <a:schemeClr val="tx1"/>
                </a:solidFill>
              </a:rPr>
              <a:t>More than 90 percent of all companies engaged in the global marketplace export.</a:t>
            </a:r>
          </a:p>
          <a:p>
            <a:pPr lvl="2"/>
            <a:r>
              <a:rPr lang="en-US" dirty="0">
                <a:solidFill>
                  <a:schemeClr val="tx1"/>
                </a:solidFill>
              </a:rPr>
              <a:t>Low commitment.</a:t>
            </a:r>
          </a:p>
          <a:p>
            <a:pPr lvl="2"/>
            <a:r>
              <a:rPr lang="en-US" dirty="0">
                <a:solidFill>
                  <a:schemeClr val="tx1"/>
                </a:solidFill>
              </a:rPr>
              <a:t>Preferred by many small- and medium-sized enterprises.</a:t>
            </a:r>
          </a:p>
          <a:p>
            <a:pPr lvl="1"/>
            <a:r>
              <a:rPr lang="en-US" dirty="0">
                <a:solidFill>
                  <a:schemeClr val="tx1"/>
                </a:solidFill>
              </a:rPr>
              <a:t>Increased volume of exporting is facilitated by: </a:t>
            </a:r>
          </a:p>
          <a:p>
            <a:pPr lvl="2"/>
            <a:r>
              <a:rPr lang="en-US" dirty="0">
                <a:solidFill>
                  <a:schemeClr val="tx1"/>
                </a:solidFill>
              </a:rPr>
              <a:t>Decline in trade barriers and increase in regional economic agreements.</a:t>
            </a:r>
          </a:p>
          <a:p>
            <a:pPr lvl="2"/>
            <a:r>
              <a:rPr lang="en-US" dirty="0">
                <a:solidFill>
                  <a:schemeClr val="tx1"/>
                </a:solidFill>
              </a:rPr>
              <a:t>Advances in technology and communication.</a:t>
            </a:r>
          </a:p>
          <a:p>
            <a:pPr lvl="1"/>
            <a:r>
              <a:rPr lang="en-US" dirty="0">
                <a:solidFill>
                  <a:schemeClr val="tx1"/>
                </a:solidFill>
              </a:rPr>
              <a:t>Prospect of exporting is intimidating for some firms.</a:t>
            </a:r>
          </a:p>
        </p:txBody>
      </p:sp>
      <p:sp>
        <p:nvSpPr>
          <p:cNvPr id="2" name="Text Placeholder 1">
            <a:extLst>
              <a:ext uri="{FF2B5EF4-FFF2-40B4-BE49-F238E27FC236}">
                <a16:creationId xmlns:a16="http://schemas.microsoft.com/office/drawing/2014/main" id="{AF84D704-8EC6-40BC-8D5C-290A09542621}"/>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A68CBFD0-B2F6-4196-957D-C483EF7A970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87930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HISTORICAL DIFFUSION OF COUNTERTRADE</a:t>
            </a:r>
            <a:endParaRPr lang="it-IT" dirty="0"/>
          </a:p>
        </p:txBody>
      </p:sp>
      <p:sp>
        <p:nvSpPr>
          <p:cNvPr id="3" name="Rettangolo 2"/>
          <p:cNvSpPr/>
          <p:nvPr/>
        </p:nvSpPr>
        <p:spPr>
          <a:xfrm>
            <a:off x="490995" y="2519645"/>
            <a:ext cx="8154064" cy="3323987"/>
          </a:xfrm>
          <a:prstGeom prst="rect">
            <a:avLst/>
          </a:prstGeom>
        </p:spPr>
        <p:txBody>
          <a:bodyPr wrap="square">
            <a:spAutoFit/>
          </a:bodyPr>
          <a:lstStyle/>
          <a:p>
            <a:pPr marL="257175" indent="-257175">
              <a:buClr>
                <a:srgbClr val="FF0000"/>
              </a:buClr>
              <a:buFont typeface="Wingdings" panose="05000000000000000000" pitchFamily="2" charset="2"/>
              <a:buChar char="§"/>
            </a:pPr>
            <a:r>
              <a:rPr lang="en-US" sz="2100" dirty="0"/>
              <a:t>Countertrade was common in the USSR in the 1960s when its currency was nonconvertible.</a:t>
            </a:r>
          </a:p>
          <a:p>
            <a:pPr marL="257175" indent="-257175">
              <a:buClr>
                <a:srgbClr val="FF0000"/>
              </a:buClr>
              <a:buFont typeface="Wingdings" panose="05000000000000000000" pitchFamily="2" charset="2"/>
              <a:buChar char="§"/>
            </a:pPr>
            <a:r>
              <a:rPr lang="en-US" sz="2100" dirty="0"/>
              <a:t>Countertrade grew in the 1980s as many other nations did not have the foreign reserves required to make imports. </a:t>
            </a:r>
          </a:p>
          <a:p>
            <a:pPr marL="257175" indent="-257175">
              <a:buClr>
                <a:srgbClr val="FF0000"/>
              </a:buClr>
              <a:buFont typeface="Wingdings" panose="05000000000000000000" pitchFamily="2" charset="2"/>
              <a:buChar char="§"/>
            </a:pPr>
            <a:r>
              <a:rPr lang="en-US" sz="2100" dirty="0"/>
              <a:t>Countertrade increased yet again during the Asian financial crisis in 1997, as many currencies became devalued and had severely limited buying power.</a:t>
            </a:r>
          </a:p>
          <a:p>
            <a:pPr marL="257175" indent="-257175">
              <a:buClr>
                <a:srgbClr val="FF0000"/>
              </a:buClr>
              <a:buFont typeface="Wingdings" panose="05000000000000000000" pitchFamily="2" charset="2"/>
              <a:buChar char="§"/>
            </a:pPr>
            <a:r>
              <a:rPr lang="en-US" sz="2100" dirty="0"/>
              <a:t>One example of countertrade was when the USSR paid Coca-Cola in vodka. Poland did the same with Coca-Cola but paid in beer.</a:t>
            </a:r>
          </a:p>
        </p:txBody>
      </p:sp>
    </p:spTree>
    <p:extLst>
      <p:ext uri="{BB962C8B-B14F-4D97-AF65-F5344CB8AC3E}">
        <p14:creationId xmlns:p14="http://schemas.microsoft.com/office/powerpoint/2010/main" val="2838135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COUNTERTRADE TYPOLOGIES:</a:t>
            </a:r>
            <a:endParaRPr lang="it-IT" dirty="0"/>
          </a:p>
        </p:txBody>
      </p:sp>
      <p:sp>
        <p:nvSpPr>
          <p:cNvPr id="3" name="Rettangolo 2"/>
          <p:cNvSpPr/>
          <p:nvPr/>
        </p:nvSpPr>
        <p:spPr>
          <a:xfrm>
            <a:off x="496353" y="2463657"/>
            <a:ext cx="8143348" cy="3323987"/>
          </a:xfrm>
          <a:prstGeom prst="rect">
            <a:avLst/>
          </a:prstGeom>
        </p:spPr>
        <p:txBody>
          <a:bodyPr wrap="square">
            <a:spAutoFit/>
          </a:bodyPr>
          <a:lstStyle/>
          <a:p>
            <a:r>
              <a:rPr lang="en-US" sz="2100" dirty="0"/>
              <a:t>With its roots in the simple trading of goods and services for other goods and services, countertrade has evolved into a diverse set of activities that can be categorized as five distinct types of trading arrangements:</a:t>
            </a:r>
          </a:p>
          <a:p>
            <a:endParaRPr lang="en-US" sz="2100" dirty="0"/>
          </a:p>
          <a:p>
            <a:pPr marL="257175" indent="-257175">
              <a:buFont typeface="+mj-lt"/>
              <a:buAutoNum type="arabicPeriod"/>
            </a:pPr>
            <a:r>
              <a:rPr lang="en-US" sz="2100" u="sng" dirty="0">
                <a:solidFill>
                  <a:schemeClr val="accent1">
                    <a:lumMod val="75000"/>
                  </a:schemeClr>
                </a:solidFill>
                <a:effectLst>
                  <a:outerShdw blurRad="38100" dist="38100" dir="2700000" algn="tl">
                    <a:srgbClr val="000000">
                      <a:alpha val="43137"/>
                    </a:srgbClr>
                  </a:outerShdw>
                </a:effectLst>
              </a:rPr>
              <a:t>BARTER</a:t>
            </a:r>
          </a:p>
          <a:p>
            <a:pPr marL="257175" indent="-257175">
              <a:buFont typeface="+mj-lt"/>
              <a:buAutoNum type="arabicPeriod"/>
            </a:pPr>
            <a:r>
              <a:rPr lang="en-US" sz="2100" u="sng" dirty="0">
                <a:solidFill>
                  <a:schemeClr val="accent1">
                    <a:lumMod val="75000"/>
                  </a:schemeClr>
                </a:solidFill>
                <a:effectLst>
                  <a:outerShdw blurRad="38100" dist="38100" dir="2700000" algn="tl">
                    <a:srgbClr val="000000">
                      <a:alpha val="43137"/>
                    </a:srgbClr>
                  </a:outerShdw>
                </a:effectLst>
              </a:rPr>
              <a:t>COUNTERPURCHASE</a:t>
            </a:r>
          </a:p>
          <a:p>
            <a:pPr marL="257175" indent="-257175">
              <a:buFont typeface="+mj-lt"/>
              <a:buAutoNum type="arabicPeriod"/>
            </a:pPr>
            <a:r>
              <a:rPr lang="en-US" sz="2100" u="sng" dirty="0">
                <a:solidFill>
                  <a:schemeClr val="accent1">
                    <a:lumMod val="75000"/>
                  </a:schemeClr>
                </a:solidFill>
                <a:effectLst>
                  <a:outerShdw blurRad="38100" dist="38100" dir="2700000" algn="tl">
                    <a:srgbClr val="000000">
                      <a:alpha val="43137"/>
                    </a:srgbClr>
                  </a:outerShdw>
                </a:effectLst>
              </a:rPr>
              <a:t>OFFSET</a:t>
            </a:r>
          </a:p>
          <a:p>
            <a:pPr marL="257175" indent="-257175">
              <a:buFont typeface="+mj-lt"/>
              <a:buAutoNum type="arabicPeriod"/>
            </a:pPr>
            <a:r>
              <a:rPr lang="en-US" sz="2100" u="sng" dirty="0">
                <a:solidFill>
                  <a:schemeClr val="accent1">
                    <a:lumMod val="75000"/>
                  </a:schemeClr>
                </a:solidFill>
                <a:effectLst>
                  <a:outerShdw blurRad="38100" dist="38100" dir="2700000" algn="tl">
                    <a:srgbClr val="000000">
                      <a:alpha val="43137"/>
                    </a:srgbClr>
                  </a:outerShdw>
                </a:effectLst>
              </a:rPr>
              <a:t>SWITCH TRADING</a:t>
            </a:r>
          </a:p>
          <a:p>
            <a:pPr marL="257175" indent="-257175">
              <a:buFont typeface="+mj-lt"/>
              <a:buAutoNum type="arabicPeriod"/>
            </a:pPr>
            <a:r>
              <a:rPr lang="en-US" sz="2100" u="sng" dirty="0">
                <a:solidFill>
                  <a:schemeClr val="accent1">
                    <a:lumMod val="75000"/>
                  </a:schemeClr>
                </a:solidFill>
                <a:effectLst>
                  <a:outerShdw blurRad="38100" dist="38100" dir="2700000" algn="tl">
                    <a:srgbClr val="000000">
                      <a:alpha val="43137"/>
                    </a:srgbClr>
                  </a:outerShdw>
                </a:effectLst>
              </a:rPr>
              <a:t>COMPENSATION or BUYBACK</a:t>
            </a:r>
            <a:endParaRPr lang="it-IT" sz="2100" u="sng"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02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barter</a:t>
            </a:r>
            <a:endParaRPr lang="it-IT" dirty="0"/>
          </a:p>
        </p:txBody>
      </p:sp>
      <p:sp>
        <p:nvSpPr>
          <p:cNvPr id="3" name="Rettangolo 2"/>
          <p:cNvSpPr/>
          <p:nvPr/>
        </p:nvSpPr>
        <p:spPr>
          <a:xfrm>
            <a:off x="310351" y="2449692"/>
            <a:ext cx="8680058" cy="646331"/>
          </a:xfrm>
          <a:prstGeom prst="rect">
            <a:avLst/>
          </a:prstGeom>
        </p:spPr>
        <p:txBody>
          <a:bodyPr wrap="square">
            <a:spAutoFit/>
          </a:bodyPr>
          <a:lstStyle/>
          <a:p>
            <a:pPr marL="257175" indent="-257175">
              <a:buClr>
                <a:srgbClr val="FF0000"/>
              </a:buClr>
              <a:buFont typeface="Wingdings" panose="05000000000000000000" pitchFamily="2" charset="2"/>
              <a:buChar char="§"/>
            </a:pPr>
            <a:r>
              <a:rPr lang="en-US" sz="1800" dirty="0"/>
              <a:t>direct exchange of goods and/or services between two parties without a cash transaction</a:t>
            </a:r>
            <a:endParaRPr lang="it-IT" sz="1800" dirty="0"/>
          </a:p>
        </p:txBody>
      </p:sp>
      <p:sp>
        <p:nvSpPr>
          <p:cNvPr id="4" name="Rettangolo 3"/>
          <p:cNvSpPr/>
          <p:nvPr/>
        </p:nvSpPr>
        <p:spPr>
          <a:xfrm>
            <a:off x="310351" y="2924512"/>
            <a:ext cx="8540756" cy="369332"/>
          </a:xfrm>
          <a:prstGeom prst="rect">
            <a:avLst/>
          </a:prstGeom>
        </p:spPr>
        <p:txBody>
          <a:bodyPr wrap="square">
            <a:spAutoFit/>
          </a:bodyPr>
          <a:lstStyle/>
          <a:p>
            <a:pPr marL="257175" indent="-257175">
              <a:buClr>
                <a:srgbClr val="FF0000"/>
              </a:buClr>
              <a:buFont typeface="Wingdings" panose="05000000000000000000" pitchFamily="2" charset="2"/>
              <a:buChar char="§"/>
            </a:pPr>
            <a:r>
              <a:rPr lang="en-US" sz="1800" dirty="0"/>
              <a:t>Even if it represent the simplest type of CT, it’s not very common</a:t>
            </a:r>
            <a:endParaRPr lang="it-IT" sz="1800" dirty="0"/>
          </a:p>
        </p:txBody>
      </p:sp>
      <p:sp>
        <p:nvSpPr>
          <p:cNvPr id="5" name="Rettangolo 4"/>
          <p:cNvSpPr/>
          <p:nvPr/>
        </p:nvSpPr>
        <p:spPr>
          <a:xfrm>
            <a:off x="310350" y="3874152"/>
            <a:ext cx="8680059" cy="646331"/>
          </a:xfrm>
          <a:prstGeom prst="rect">
            <a:avLst/>
          </a:prstGeom>
        </p:spPr>
        <p:txBody>
          <a:bodyPr wrap="square">
            <a:spAutoFit/>
          </a:bodyPr>
          <a:lstStyle/>
          <a:p>
            <a:pPr marL="257175" indent="-257175">
              <a:buClr>
                <a:srgbClr val="FF0000"/>
              </a:buClr>
              <a:buFont typeface="Wingdings" panose="05000000000000000000" pitchFamily="2" charset="2"/>
              <a:buChar char="§"/>
            </a:pPr>
            <a:r>
              <a:rPr lang="en-US" sz="1800" dirty="0"/>
              <a:t>It is primarily used for one-time-only deals in transactions with trading partners who are not creditworthy or trustworthy</a:t>
            </a:r>
            <a:endParaRPr lang="it-IT" sz="1800" dirty="0"/>
          </a:p>
        </p:txBody>
      </p:sp>
      <p:sp>
        <p:nvSpPr>
          <p:cNvPr id="6" name="Rettangolo 5"/>
          <p:cNvSpPr/>
          <p:nvPr/>
        </p:nvSpPr>
        <p:spPr>
          <a:xfrm>
            <a:off x="310351" y="3399332"/>
            <a:ext cx="8833649" cy="369332"/>
          </a:xfrm>
          <a:prstGeom prst="rect">
            <a:avLst/>
          </a:prstGeom>
        </p:spPr>
        <p:txBody>
          <a:bodyPr wrap="square">
            <a:spAutoFit/>
          </a:bodyPr>
          <a:lstStyle/>
          <a:p>
            <a:pPr marL="257175" indent="-257175">
              <a:buClr>
                <a:srgbClr val="FF0000"/>
              </a:buClr>
              <a:buFont typeface="Wingdings" panose="05000000000000000000" pitchFamily="2" charset="2"/>
              <a:buChar char="§"/>
            </a:pPr>
            <a:r>
              <a:rPr lang="en-US" sz="1800" dirty="0"/>
              <a:t>Barter involves a single contract that covers both transaction flows.   </a:t>
            </a:r>
            <a:endParaRPr lang="it-IT" sz="1800"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613" y="4535373"/>
            <a:ext cx="3593306" cy="1321594"/>
          </a:xfrm>
          <a:prstGeom prst="rect">
            <a:avLst/>
          </a:prstGeom>
        </p:spPr>
      </p:pic>
    </p:spTree>
    <p:extLst>
      <p:ext uri="{BB962C8B-B14F-4D97-AF65-F5344CB8AC3E}">
        <p14:creationId xmlns:p14="http://schemas.microsoft.com/office/powerpoint/2010/main" val="758466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BARTER: EXEMPLES</a:t>
            </a:r>
            <a:endParaRPr lang="it-IT" dirty="0"/>
          </a:p>
        </p:txBody>
      </p:sp>
      <p:sp>
        <p:nvSpPr>
          <p:cNvPr id="3" name="Rettangolo 2"/>
          <p:cNvSpPr/>
          <p:nvPr/>
        </p:nvSpPr>
        <p:spPr>
          <a:xfrm>
            <a:off x="346472" y="2491651"/>
            <a:ext cx="8357660" cy="3000821"/>
          </a:xfrm>
          <a:prstGeom prst="rect">
            <a:avLst/>
          </a:prstGeom>
        </p:spPr>
        <p:txBody>
          <a:bodyPr wrap="square">
            <a:spAutoFit/>
          </a:bodyPr>
          <a:lstStyle/>
          <a:p>
            <a:pPr algn="just">
              <a:buFont typeface="Arial" panose="020B0604020202020204" pitchFamily="34" charset="0"/>
              <a:buChar char="•"/>
            </a:pPr>
            <a:r>
              <a:rPr lang="en-US" sz="2100" dirty="0"/>
              <a:t> The Malaysian government purchased 20 diesel electric locomotives from General Electric against the supply of about 200,000 metric tons of palm oil over a period of 30 months. (Source: </a:t>
            </a:r>
            <a:r>
              <a:rPr lang="en-US" sz="2100" dirty="0">
                <a:hlinkClick r:id="rId3"/>
              </a:rPr>
              <a:t>www.citeman.com</a:t>
            </a:r>
            <a:r>
              <a:rPr lang="en-US" sz="2100" dirty="0"/>
              <a:t>)</a:t>
            </a:r>
          </a:p>
          <a:p>
            <a:pPr algn="just">
              <a:buFont typeface="Arial" panose="020B0604020202020204" pitchFamily="34" charset="0"/>
              <a:buChar char="•"/>
            </a:pPr>
            <a:endParaRPr lang="en-US" sz="2100" dirty="0"/>
          </a:p>
          <a:p>
            <a:pPr algn="just">
              <a:buFont typeface="Arial" panose="020B0604020202020204" pitchFamily="34" charset="0"/>
              <a:buChar char="•"/>
            </a:pPr>
            <a:r>
              <a:rPr lang="en-US" sz="2100" dirty="0"/>
              <a:t> Minerals and Metals Trading Corporation of India (MMTC) imported 50,000 tons of rails value of about $38 million from a Yugoslavian company against iron ore concentrates and pellets of the same value. (Source: </a:t>
            </a:r>
            <a:r>
              <a:rPr lang="en-US" sz="2100" dirty="0">
                <a:hlinkClick r:id="rId3"/>
              </a:rPr>
              <a:t>www.citeman.com</a:t>
            </a:r>
            <a:r>
              <a:rPr lang="en-US" sz="2100" dirty="0"/>
              <a:t>)</a:t>
            </a:r>
          </a:p>
        </p:txBody>
      </p:sp>
    </p:spTree>
    <p:extLst>
      <p:ext uri="{BB962C8B-B14F-4D97-AF65-F5344CB8AC3E}">
        <p14:creationId xmlns:p14="http://schemas.microsoft.com/office/powerpoint/2010/main" val="3999058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BARTER: EXEMPLES</a:t>
            </a:r>
          </a:p>
        </p:txBody>
      </p:sp>
      <p:sp>
        <p:nvSpPr>
          <p:cNvPr id="3" name="Rettangolo 2"/>
          <p:cNvSpPr/>
          <p:nvPr/>
        </p:nvSpPr>
        <p:spPr>
          <a:xfrm>
            <a:off x="281902" y="2384263"/>
            <a:ext cx="8526342" cy="1061829"/>
          </a:xfrm>
          <a:prstGeom prst="rect">
            <a:avLst/>
          </a:prstGeom>
        </p:spPr>
        <p:txBody>
          <a:bodyPr wrap="square">
            <a:spAutoFit/>
          </a:bodyPr>
          <a:lstStyle/>
          <a:p>
            <a:r>
              <a:rPr lang="en-US" sz="2100" dirty="0">
                <a:solidFill>
                  <a:srgbClr val="333333"/>
                </a:solidFill>
                <a:latin typeface="+mj-lt"/>
              </a:rPr>
              <a:t>Barter trade is becoming popular between individuals or small business level instead at government level, especially in the poorer economies or during the crisis.</a:t>
            </a:r>
            <a:endParaRPr lang="it-IT" sz="2100" dirty="0">
              <a:latin typeface="+mj-lt"/>
            </a:endParaRPr>
          </a:p>
        </p:txBody>
      </p:sp>
      <p:sp>
        <p:nvSpPr>
          <p:cNvPr id="4" name="Rettangolo 3"/>
          <p:cNvSpPr/>
          <p:nvPr/>
        </p:nvSpPr>
        <p:spPr>
          <a:xfrm>
            <a:off x="785537" y="3661530"/>
            <a:ext cx="7800975" cy="177879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2100" dirty="0"/>
              <a:t>A new barter market named </a:t>
            </a:r>
            <a:r>
              <a:rPr lang="en-US" sz="2100" i="1" dirty="0"/>
              <a:t>Mercado de </a:t>
            </a:r>
            <a:r>
              <a:rPr lang="en-US" sz="2100" i="1" dirty="0" err="1"/>
              <a:t>Trueque</a:t>
            </a:r>
            <a:r>
              <a:rPr lang="en-US" sz="2100" i="1" dirty="0"/>
              <a:t> </a:t>
            </a:r>
            <a:r>
              <a:rPr lang="en-US" sz="2100" dirty="0"/>
              <a:t>in Mexico City established by local government in March 2012 is helping the residents trade their trash for food in an effort to reduce the tons of waste by the mega city. </a:t>
            </a:r>
            <a:endParaRPr lang="it-IT" sz="2100" dirty="0"/>
          </a:p>
        </p:txBody>
      </p:sp>
    </p:spTree>
    <p:extLst>
      <p:ext uri="{BB962C8B-B14F-4D97-AF65-F5344CB8AC3E}">
        <p14:creationId xmlns:p14="http://schemas.microsoft.com/office/powerpoint/2010/main" val="2734250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COUNTERPURCHASE</a:t>
            </a:r>
            <a:endParaRPr lang="it-IT" dirty="0"/>
          </a:p>
        </p:txBody>
      </p:sp>
      <p:sp>
        <p:nvSpPr>
          <p:cNvPr id="3" name="Rettangolo 2"/>
          <p:cNvSpPr/>
          <p:nvPr/>
        </p:nvSpPr>
        <p:spPr>
          <a:xfrm>
            <a:off x="560784" y="2528821"/>
            <a:ext cx="8143348" cy="1061829"/>
          </a:xfrm>
          <a:prstGeom prst="rect">
            <a:avLst/>
          </a:prstGeom>
        </p:spPr>
        <p:txBody>
          <a:bodyPr wrap="square">
            <a:spAutoFit/>
          </a:bodyPr>
          <a:lstStyle/>
          <a:p>
            <a:r>
              <a:rPr lang="en-US" sz="2100" dirty="0" err="1"/>
              <a:t>Counterpurchase</a:t>
            </a:r>
            <a:r>
              <a:rPr lang="en-US" sz="2100" dirty="0"/>
              <a:t> is a reciprocal buying agreement. It occurs when a firm agrees to purchase a certain amount of materials back from a country to which a sale is made</a:t>
            </a:r>
            <a:endParaRPr lang="it-IT" sz="2100"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322" y="3761185"/>
            <a:ext cx="3393281" cy="1885950"/>
          </a:xfrm>
          <a:prstGeom prst="rect">
            <a:avLst/>
          </a:prstGeom>
        </p:spPr>
      </p:pic>
    </p:spTree>
    <p:extLst>
      <p:ext uri="{BB962C8B-B14F-4D97-AF65-F5344CB8AC3E}">
        <p14:creationId xmlns:p14="http://schemas.microsoft.com/office/powerpoint/2010/main" val="3461860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COUNTERPURCHASE: EXEMPLE</a:t>
            </a:r>
            <a:endParaRPr lang="it-IT" dirty="0"/>
          </a:p>
        </p:txBody>
      </p:sp>
      <p:sp>
        <p:nvSpPr>
          <p:cNvPr id="3" name="Rettangolo 2"/>
          <p:cNvSpPr/>
          <p:nvPr/>
        </p:nvSpPr>
        <p:spPr>
          <a:xfrm>
            <a:off x="431921" y="4167641"/>
            <a:ext cx="7793304" cy="1384995"/>
          </a:xfrm>
          <a:prstGeom prst="rect">
            <a:avLst/>
          </a:prstGeom>
        </p:spPr>
        <p:txBody>
          <a:bodyPr wrap="square">
            <a:spAutoFit/>
          </a:bodyPr>
          <a:lstStyle/>
          <a:p>
            <a:pPr marL="342900" indent="-342900">
              <a:buFont typeface="Arial" panose="020B0604020202020204" pitchFamily="34" charset="0"/>
              <a:buChar char="•"/>
            </a:pPr>
            <a:r>
              <a:rPr lang="en-US" sz="2100" dirty="0"/>
              <a:t>Pepsi Cola sold concentrates in the USSR and got paid in Rubles, which according to the agreement with Russia, these Rubles were spent for purchase of Russian products like Vodka and wine</a:t>
            </a:r>
            <a:endParaRPr lang="it-IT" sz="2100" dirty="0"/>
          </a:p>
        </p:txBody>
      </p:sp>
      <p:sp>
        <p:nvSpPr>
          <p:cNvPr id="4" name="Rettangolo 3"/>
          <p:cNvSpPr/>
          <p:nvPr/>
        </p:nvSpPr>
        <p:spPr>
          <a:xfrm>
            <a:off x="431921" y="2702887"/>
            <a:ext cx="7861697" cy="1384995"/>
          </a:xfrm>
          <a:prstGeom prst="rect">
            <a:avLst/>
          </a:prstGeom>
        </p:spPr>
        <p:txBody>
          <a:bodyPr wrap="square">
            <a:spAutoFit/>
          </a:bodyPr>
          <a:lstStyle/>
          <a:p>
            <a:pPr marL="342900" indent="-342900">
              <a:buFont typeface="Arial" panose="020B0604020202020204" pitchFamily="34" charset="0"/>
              <a:buChar char="•"/>
            </a:pPr>
            <a:r>
              <a:rPr lang="en-US" sz="2100" dirty="0"/>
              <a:t> Rolls-Royce sold jet parts to Finland. As part of the deal, Rolls-Royce agreed to use some of the proceeds from the sale to purchase Finnish-manufactured TV sets that it would then sell in Great Britain. </a:t>
            </a:r>
            <a:endParaRPr lang="it-IT" sz="2100" dirty="0"/>
          </a:p>
        </p:txBody>
      </p:sp>
    </p:spTree>
    <p:extLst>
      <p:ext uri="{BB962C8B-B14F-4D97-AF65-F5344CB8AC3E}">
        <p14:creationId xmlns:p14="http://schemas.microsoft.com/office/powerpoint/2010/main" val="211714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OFFSET</a:t>
            </a:r>
            <a:endParaRPr lang="it-IT" dirty="0"/>
          </a:p>
        </p:txBody>
      </p:sp>
      <p:sp>
        <p:nvSpPr>
          <p:cNvPr id="3" name="Rettangolo 2"/>
          <p:cNvSpPr/>
          <p:nvPr/>
        </p:nvSpPr>
        <p:spPr>
          <a:xfrm>
            <a:off x="431921" y="2426598"/>
            <a:ext cx="8272212" cy="738664"/>
          </a:xfrm>
          <a:prstGeom prst="rect">
            <a:avLst/>
          </a:prstGeom>
        </p:spPr>
        <p:txBody>
          <a:bodyPr wrap="square">
            <a:spAutoFit/>
          </a:bodyPr>
          <a:lstStyle/>
          <a:p>
            <a:pPr marL="342900" indent="-342900">
              <a:buFont typeface="Arial" panose="020B0604020202020204" pitchFamily="34" charset="0"/>
              <a:buChar char="•"/>
            </a:pPr>
            <a:r>
              <a:rPr lang="en-US" sz="2100" dirty="0"/>
              <a:t>one party agrees to purchase goods and services with a specified percentage of the proceeds from the original sale.</a:t>
            </a:r>
            <a:endParaRPr lang="it-IT" sz="2100" dirty="0"/>
          </a:p>
        </p:txBody>
      </p:sp>
      <p:sp>
        <p:nvSpPr>
          <p:cNvPr id="4" name="Rettangolo 3"/>
          <p:cNvSpPr/>
          <p:nvPr/>
        </p:nvSpPr>
        <p:spPr>
          <a:xfrm>
            <a:off x="431921" y="3181720"/>
            <a:ext cx="8272212" cy="1061829"/>
          </a:xfrm>
          <a:prstGeom prst="rect">
            <a:avLst/>
          </a:prstGeom>
        </p:spPr>
        <p:txBody>
          <a:bodyPr wrap="square">
            <a:spAutoFit/>
          </a:bodyPr>
          <a:lstStyle/>
          <a:p>
            <a:pPr marL="342900" indent="-342900">
              <a:buFont typeface="Arial" panose="020B0604020202020204" pitchFamily="34" charset="0"/>
              <a:buChar char="•"/>
            </a:pPr>
            <a:r>
              <a:rPr lang="en-US" sz="2100" dirty="0"/>
              <a:t>OFFSET is more attractive than a straight </a:t>
            </a:r>
            <a:r>
              <a:rPr lang="en-US" sz="2100" dirty="0" err="1"/>
              <a:t>counterpurchase</a:t>
            </a:r>
            <a:r>
              <a:rPr lang="en-US" sz="2100" dirty="0"/>
              <a:t> agreement because it gives the exporter greater flexibility to choose the goods that it wishes to purchase. </a:t>
            </a:r>
            <a:endParaRPr lang="it-IT" sz="2100" dirty="0"/>
          </a:p>
        </p:txBody>
      </p:sp>
      <p:sp>
        <p:nvSpPr>
          <p:cNvPr id="5" name="Rettangolo 4"/>
          <p:cNvSpPr/>
          <p:nvPr/>
        </p:nvSpPr>
        <p:spPr>
          <a:xfrm>
            <a:off x="431921" y="5228155"/>
            <a:ext cx="8097717" cy="738664"/>
          </a:xfrm>
          <a:prstGeom prst="rect">
            <a:avLst/>
          </a:prstGeom>
        </p:spPr>
        <p:txBody>
          <a:bodyPr wrap="square">
            <a:spAutoFit/>
          </a:bodyPr>
          <a:lstStyle/>
          <a:p>
            <a:pPr marL="342900" indent="-342900">
              <a:buFont typeface="Arial" panose="020B0604020202020204" pitchFamily="34" charset="0"/>
              <a:buChar char="•"/>
            </a:pPr>
            <a:r>
              <a:rPr lang="en-US" sz="2100" dirty="0"/>
              <a:t>Offset activity can be divided into two main categories direct and indirect</a:t>
            </a:r>
            <a:endParaRPr lang="it-IT" sz="2100" dirty="0"/>
          </a:p>
        </p:txBody>
      </p:sp>
      <p:sp>
        <p:nvSpPr>
          <p:cNvPr id="6" name="Rettangolo 5"/>
          <p:cNvSpPr/>
          <p:nvPr/>
        </p:nvSpPr>
        <p:spPr>
          <a:xfrm>
            <a:off x="431921" y="4189410"/>
            <a:ext cx="8097717" cy="1061829"/>
          </a:xfrm>
          <a:prstGeom prst="rect">
            <a:avLst/>
          </a:prstGeom>
        </p:spPr>
        <p:txBody>
          <a:bodyPr wrap="square">
            <a:spAutoFit/>
          </a:bodyPr>
          <a:lstStyle/>
          <a:p>
            <a:pPr marL="342900" indent="-342900">
              <a:buFont typeface="Arial" panose="020B0604020202020204" pitchFamily="34" charset="0"/>
              <a:buChar char="•"/>
            </a:pPr>
            <a:r>
              <a:rPr lang="en-US" sz="2100" dirty="0"/>
              <a:t>Offset has been popular among the governments all over the world, as they have been purchasing heavy military </a:t>
            </a:r>
            <a:r>
              <a:rPr lang="en-US" sz="2100" dirty="0" err="1"/>
              <a:t>equipments</a:t>
            </a:r>
            <a:r>
              <a:rPr lang="en-US" sz="2100" dirty="0"/>
              <a:t>, but now it is gaining momentum in other sectors also</a:t>
            </a:r>
            <a:endParaRPr lang="it-IT" sz="2100" dirty="0"/>
          </a:p>
        </p:txBody>
      </p:sp>
    </p:spTree>
    <p:extLst>
      <p:ext uri="{BB962C8B-B14F-4D97-AF65-F5344CB8AC3E}">
        <p14:creationId xmlns:p14="http://schemas.microsoft.com/office/powerpoint/2010/main" val="329327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OFFSET</a:t>
            </a:r>
            <a:endParaRPr lang="it-IT" dirty="0"/>
          </a:p>
        </p:txBody>
      </p:sp>
      <p:sp>
        <p:nvSpPr>
          <p:cNvPr id="3" name="Pentagono 2"/>
          <p:cNvSpPr/>
          <p:nvPr/>
        </p:nvSpPr>
        <p:spPr>
          <a:xfrm>
            <a:off x="335480" y="2882504"/>
            <a:ext cx="3640017" cy="750094"/>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2400" b="1" u="sng" dirty="0"/>
              <a:t>DIRECT</a:t>
            </a:r>
          </a:p>
        </p:txBody>
      </p:sp>
      <p:sp>
        <p:nvSpPr>
          <p:cNvPr id="4" name="Rettangolo 3"/>
          <p:cNvSpPr/>
          <p:nvPr/>
        </p:nvSpPr>
        <p:spPr>
          <a:xfrm>
            <a:off x="4071938" y="2423043"/>
            <a:ext cx="4572000" cy="1708160"/>
          </a:xfrm>
          <a:prstGeom prst="rect">
            <a:avLst/>
          </a:prstGeom>
        </p:spPr>
        <p:txBody>
          <a:bodyPr>
            <a:spAutoFit/>
          </a:bodyPr>
          <a:lstStyle/>
          <a:p>
            <a:r>
              <a:rPr lang="en-US" sz="2100" dirty="0">
                <a:solidFill>
                  <a:srgbClr val="333333"/>
                </a:solidFill>
                <a:latin typeface="+mj-lt"/>
              </a:rPr>
              <a:t>when some components of the item sold are to be manufactured within the buyer’s country and that the seller agrees to buy those components to use them in-house</a:t>
            </a:r>
            <a:endParaRPr lang="it-IT" sz="2100" dirty="0">
              <a:latin typeface="+mj-lt"/>
            </a:endParaRPr>
          </a:p>
        </p:txBody>
      </p:sp>
      <p:sp>
        <p:nvSpPr>
          <p:cNvPr id="5" name="Pentagono 4"/>
          <p:cNvSpPr/>
          <p:nvPr/>
        </p:nvSpPr>
        <p:spPr>
          <a:xfrm flipH="1">
            <a:off x="5003921" y="4596975"/>
            <a:ext cx="3640017" cy="750094"/>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1" u="sng" dirty="0"/>
              <a:t>INDIRECT</a:t>
            </a:r>
          </a:p>
        </p:txBody>
      </p:sp>
      <p:sp>
        <p:nvSpPr>
          <p:cNvPr id="6" name="Rettangolo 5"/>
          <p:cNvSpPr/>
          <p:nvPr/>
        </p:nvSpPr>
        <p:spPr>
          <a:xfrm>
            <a:off x="431921" y="4108120"/>
            <a:ext cx="4572000" cy="2031325"/>
          </a:xfrm>
          <a:prstGeom prst="rect">
            <a:avLst/>
          </a:prstGeom>
        </p:spPr>
        <p:txBody>
          <a:bodyPr>
            <a:spAutoFit/>
          </a:bodyPr>
          <a:lstStyle/>
          <a:p>
            <a:r>
              <a:rPr lang="en-US" sz="2100" dirty="0"/>
              <a:t>when the buyer requires the seller to enter into a long term industrial or other co-operation and investment, but this co-operation or investment is not related to goods supplied by the seller.</a:t>
            </a:r>
          </a:p>
        </p:txBody>
      </p:sp>
    </p:spTree>
    <p:extLst>
      <p:ext uri="{BB962C8B-B14F-4D97-AF65-F5344CB8AC3E}">
        <p14:creationId xmlns:p14="http://schemas.microsoft.com/office/powerpoint/2010/main" val="3907679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SWITCH </a:t>
            </a:r>
            <a:r>
              <a:rPr lang="it-IT" dirty="0" smtClean="0"/>
              <a:t>TRADING</a:t>
            </a:r>
            <a:endParaRPr lang="it-IT" dirty="0"/>
          </a:p>
        </p:txBody>
      </p:sp>
      <p:sp>
        <p:nvSpPr>
          <p:cNvPr id="3" name="Rettangolo 2"/>
          <p:cNvSpPr/>
          <p:nvPr/>
        </p:nvSpPr>
        <p:spPr>
          <a:xfrm>
            <a:off x="431920" y="2664842"/>
            <a:ext cx="7915552" cy="1061829"/>
          </a:xfrm>
          <a:prstGeom prst="rect">
            <a:avLst/>
          </a:prstGeom>
        </p:spPr>
        <p:txBody>
          <a:bodyPr wrap="square">
            <a:spAutoFit/>
          </a:bodyPr>
          <a:lstStyle/>
          <a:p>
            <a:pPr marL="342900" indent="-342900">
              <a:buFont typeface="Arial" panose="020B0604020202020204" pitchFamily="34" charset="0"/>
              <a:buChar char="•"/>
            </a:pPr>
            <a:r>
              <a:rPr lang="en-US" sz="2100" dirty="0"/>
              <a:t>Switch trading occurs when a third-party trading house buys the firm's </a:t>
            </a:r>
            <a:r>
              <a:rPr lang="en-US" sz="2100" dirty="0" err="1"/>
              <a:t>counterpurchase</a:t>
            </a:r>
            <a:r>
              <a:rPr lang="en-US" sz="2100" dirty="0"/>
              <a:t> credits and sells them to another firm that can better use them.</a:t>
            </a:r>
            <a:endParaRPr lang="it-IT" sz="2100" dirty="0"/>
          </a:p>
        </p:txBody>
      </p:sp>
      <p:sp>
        <p:nvSpPr>
          <p:cNvPr id="4" name="Rettangolo 3"/>
          <p:cNvSpPr/>
          <p:nvPr/>
        </p:nvSpPr>
        <p:spPr>
          <a:xfrm>
            <a:off x="431920" y="4222688"/>
            <a:ext cx="8076287" cy="1061829"/>
          </a:xfrm>
          <a:prstGeom prst="rect">
            <a:avLst/>
          </a:prstGeom>
        </p:spPr>
        <p:txBody>
          <a:bodyPr wrap="square">
            <a:spAutoFit/>
          </a:bodyPr>
          <a:lstStyle/>
          <a:p>
            <a:pPr marL="342900" indent="-342900">
              <a:buFont typeface="Arial" panose="020B0604020202020204" pitchFamily="34" charset="0"/>
              <a:buChar char="•"/>
            </a:pPr>
            <a:r>
              <a:rPr lang="en-US" sz="2100" dirty="0"/>
              <a:t>Switch Trading not only exists between the individual companies but it also has a role to play in clearing arrangements between the countries</a:t>
            </a:r>
            <a:endParaRPr lang="it-IT" sz="2100" dirty="0"/>
          </a:p>
        </p:txBody>
      </p:sp>
    </p:spTree>
    <p:extLst>
      <p:ext uri="{BB962C8B-B14F-4D97-AF65-F5344CB8AC3E}">
        <p14:creationId xmlns:p14="http://schemas.microsoft.com/office/powerpoint/2010/main" val="334571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F7F70F-6835-467F-A14D-743EB13D9888}"/>
              </a:ext>
            </a:extLst>
          </p:cNvPr>
          <p:cNvSpPr>
            <a:spLocks noGrp="1"/>
          </p:cNvSpPr>
          <p:nvPr>
            <p:ph type="title"/>
          </p:nvPr>
        </p:nvSpPr>
        <p:spPr/>
        <p:txBody>
          <a:bodyPr>
            <a:noAutofit/>
          </a:bodyPr>
          <a:lstStyle/>
          <a:p>
            <a:r>
              <a:rPr lang="en-US" sz="2800" dirty="0">
                <a:solidFill>
                  <a:prstClr val="black"/>
                </a:solidFill>
              </a:rPr>
              <a:t>Figure 16.1 Product readiness and company readiness to export or import</a:t>
            </a:r>
            <a:endParaRPr lang="en-US" sz="2800" dirty="0"/>
          </a:p>
        </p:txBody>
      </p:sp>
      <p:pic>
        <p:nvPicPr>
          <p:cNvPr id="13" name="Content Placeholder 12" descr="A figure describing issues related to  readiness for importing or exporting">
            <a:extLst>
              <a:ext uri="{FF2B5EF4-FFF2-40B4-BE49-F238E27FC236}">
                <a16:creationId xmlns:a16="http://schemas.microsoft.com/office/drawing/2014/main" id="{170B57B5-35A6-4DA9-B504-45970819008E}"/>
              </a:ext>
            </a:extLst>
          </p:cNvPr>
          <p:cNvPicPr>
            <a:picLocks noGrp="1" noChangeAspect="1"/>
          </p:cNvPicPr>
          <p:nvPr>
            <p:ph sz="quarter" idx="11"/>
          </p:nvPr>
        </p:nvPicPr>
        <p:blipFill>
          <a:blip r:embed="rId3"/>
          <a:stretch>
            <a:fillRect/>
          </a:stretch>
        </p:blipFill>
        <p:spPr>
          <a:xfrm>
            <a:off x="1524000" y="1333118"/>
            <a:ext cx="5791200" cy="4615587"/>
          </a:xfrm>
        </p:spPr>
      </p:pic>
      <p:sp>
        <p:nvSpPr>
          <p:cNvPr id="10" name="Text Placeholder 9">
            <a:extLst>
              <a:ext uri="{FF2B5EF4-FFF2-40B4-BE49-F238E27FC236}">
                <a16:creationId xmlns:a16="http://schemas.microsoft.com/office/drawing/2014/main" id="{3C0E8C4C-694D-408B-A55E-07F8C0334DDF}"/>
              </a:ext>
            </a:extLst>
          </p:cNvPr>
          <p:cNvSpPr>
            <a:spLocks noGrp="1"/>
          </p:cNvSpPr>
          <p:nvPr>
            <p:ph type="body" sz="quarter" idx="12"/>
          </p:nvPr>
        </p:nvSpPr>
        <p:spPr>
          <a:xfrm>
            <a:off x="3369346" y="6178377"/>
            <a:ext cx="2405307" cy="190500"/>
          </a:xfrm>
        </p:spPr>
        <p:txBody>
          <a:bodyPr/>
          <a:lstStyle/>
          <a:p>
            <a:r>
              <a:rPr lang="en-US" dirty="0">
                <a:hlinkClick r:id="rId4" action="ppaction://hlinksldjump"/>
              </a:rPr>
              <a:t>Access the text alternative for slide images</a:t>
            </a:r>
            <a:endParaRPr lang="en-US" dirty="0"/>
          </a:p>
        </p:txBody>
      </p:sp>
      <p:sp>
        <p:nvSpPr>
          <p:cNvPr id="11" name="Text Placeholder 10">
            <a:extLst>
              <a:ext uri="{FF2B5EF4-FFF2-40B4-BE49-F238E27FC236}">
                <a16:creationId xmlns:a16="http://schemas.microsoft.com/office/drawing/2014/main" id="{7C8F309D-C81D-499C-A58A-B2B01AC48D1A}"/>
              </a:ext>
            </a:extLst>
          </p:cNvPr>
          <p:cNvSpPr>
            <a:spLocks noGrp="1"/>
          </p:cNvSpPr>
          <p:nvPr>
            <p:ph type="body" sz="quarter" idx="13"/>
          </p:nvPr>
        </p:nvSpPr>
        <p:spPr>
          <a:xfrm>
            <a:off x="1828800" y="6694337"/>
            <a:ext cx="5676901" cy="149964"/>
          </a:xfrm>
        </p:spPr>
        <p:txBody>
          <a:bodyPr/>
          <a:lstStyle/>
          <a:p>
            <a:pPr algn="ctr"/>
            <a:r>
              <a:rPr lang="en-US" dirty="0"/>
              <a:t>Source: Adapted from David </a:t>
            </a:r>
            <a:r>
              <a:rPr lang="en-US" dirty="0" err="1"/>
              <a:t>Closs</a:t>
            </a:r>
            <a:r>
              <a:rPr lang="en-US" dirty="0"/>
              <a:t>, David Frayer, and G. Tomas M. </a:t>
            </a:r>
            <a:r>
              <a:rPr lang="en-US" dirty="0" err="1"/>
              <a:t>Hult</a:t>
            </a:r>
            <a:r>
              <a:rPr lang="en-US" dirty="0"/>
              <a:t>, </a:t>
            </a:r>
            <a:r>
              <a:rPr lang="en-US" i="1" dirty="0"/>
              <a:t>Global Supply Chain Management: Leveraging Processes, Measurements, and Tools for Strategic Corporate Advantage </a:t>
            </a:r>
            <a:r>
              <a:rPr lang="en-US" dirty="0"/>
              <a:t>(New York: McGraw-Hill, 2014).</a:t>
            </a:r>
          </a:p>
        </p:txBody>
      </p:sp>
    </p:spTree>
    <p:extLst>
      <p:ext uri="{BB962C8B-B14F-4D97-AF65-F5344CB8AC3E}">
        <p14:creationId xmlns:p14="http://schemas.microsoft.com/office/powerpoint/2010/main" val="3967725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COMPENSATION or </a:t>
            </a:r>
            <a:r>
              <a:rPr lang="it-IT" dirty="0" smtClean="0"/>
              <a:t>BUYBACK</a:t>
            </a:r>
            <a:endParaRPr lang="it-IT" dirty="0"/>
          </a:p>
        </p:txBody>
      </p:sp>
      <p:sp>
        <p:nvSpPr>
          <p:cNvPr id="3" name="Rettangolo 2"/>
          <p:cNvSpPr/>
          <p:nvPr/>
        </p:nvSpPr>
        <p:spPr>
          <a:xfrm>
            <a:off x="306378" y="2423825"/>
            <a:ext cx="8397755" cy="646331"/>
          </a:xfrm>
          <a:prstGeom prst="rect">
            <a:avLst/>
          </a:prstGeom>
        </p:spPr>
        <p:txBody>
          <a:bodyPr wrap="square">
            <a:spAutoFit/>
          </a:bodyPr>
          <a:lstStyle/>
          <a:p>
            <a:r>
              <a:rPr lang="en-US" sz="1800" dirty="0"/>
              <a:t>With the compensation the seller receives a part of the payment is cash and the rest in shape of products</a:t>
            </a:r>
            <a:endParaRPr lang="it-IT" sz="1800" dirty="0"/>
          </a:p>
        </p:txBody>
      </p:sp>
      <p:sp>
        <p:nvSpPr>
          <p:cNvPr id="4" name="Rettangolo 3"/>
          <p:cNvSpPr/>
          <p:nvPr/>
        </p:nvSpPr>
        <p:spPr>
          <a:xfrm>
            <a:off x="306378" y="4827339"/>
            <a:ext cx="8684032" cy="646331"/>
          </a:xfrm>
          <a:prstGeom prst="rect">
            <a:avLst/>
          </a:prstGeom>
        </p:spPr>
        <p:txBody>
          <a:bodyPr wrap="square">
            <a:spAutoFit/>
          </a:bodyPr>
          <a:lstStyle/>
          <a:p>
            <a:r>
              <a:rPr lang="en-US" sz="1800" dirty="0"/>
              <a:t>Under the buyback agreement,  the seller supplies plant, equipment or technology and agrees to buy goods produced with that plant, or equipment as payment.</a:t>
            </a: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044" y="3007173"/>
            <a:ext cx="3061097" cy="1685149"/>
          </a:xfrm>
          <a:prstGeom prst="rect">
            <a:avLst/>
          </a:prstGeom>
        </p:spPr>
      </p:pic>
    </p:spTree>
    <p:extLst>
      <p:ext uri="{BB962C8B-B14F-4D97-AF65-F5344CB8AC3E}">
        <p14:creationId xmlns:p14="http://schemas.microsoft.com/office/powerpoint/2010/main" val="2355311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Compensation</a:t>
            </a:r>
            <a:r>
              <a:rPr lang="it-IT" dirty="0" smtClean="0"/>
              <a:t> and buyback: </a:t>
            </a:r>
            <a:r>
              <a:rPr lang="it-IT" dirty="0" err="1" smtClean="0"/>
              <a:t>examples</a:t>
            </a:r>
            <a:endParaRPr lang="it-IT" dirty="0"/>
          </a:p>
        </p:txBody>
      </p:sp>
      <p:sp>
        <p:nvSpPr>
          <p:cNvPr id="3" name="Rettangolo 2"/>
          <p:cNvSpPr/>
          <p:nvPr/>
        </p:nvSpPr>
        <p:spPr>
          <a:xfrm>
            <a:off x="346196" y="2378870"/>
            <a:ext cx="2932786" cy="36433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it-IT" sz="1500"/>
              <a:t>COMPENSATION</a:t>
            </a:r>
            <a:endParaRPr lang="it-IT" sz="1500" dirty="0"/>
          </a:p>
        </p:txBody>
      </p:sp>
      <p:sp>
        <p:nvSpPr>
          <p:cNvPr id="4" name="Rettangolo 3"/>
          <p:cNvSpPr/>
          <p:nvPr/>
        </p:nvSpPr>
        <p:spPr>
          <a:xfrm>
            <a:off x="346196" y="2893221"/>
            <a:ext cx="8357937" cy="1708160"/>
          </a:xfrm>
          <a:prstGeom prst="rect">
            <a:avLst/>
          </a:prstGeom>
        </p:spPr>
        <p:txBody>
          <a:bodyPr wrap="square">
            <a:spAutoFit/>
          </a:bodyPr>
          <a:lstStyle/>
          <a:p>
            <a:pPr marL="214313" indent="-214313">
              <a:buFont typeface="Arial" panose="020B0604020202020204" pitchFamily="34" charset="0"/>
              <a:buChar char="•"/>
            </a:pPr>
            <a:r>
              <a:rPr lang="en-US" sz="1500" dirty="0"/>
              <a:t>General Motors Corporation sold $ 12 million worth of locomotive and diesel engines to Yugoslavia and took cash and $4 million in Yugoslavian cutting tools as payment. </a:t>
            </a:r>
            <a:r>
              <a:rPr lang="en-US" sz="1500" i="1" dirty="0"/>
              <a:t>(Source: www.citeman.com)</a:t>
            </a:r>
            <a:endParaRPr lang="en-US" sz="1500" dirty="0"/>
          </a:p>
          <a:p>
            <a:pPr marL="214313" indent="-214313">
              <a:buFont typeface="Arial" panose="020B0604020202020204" pitchFamily="34" charset="0"/>
              <a:buChar char="•"/>
            </a:pPr>
            <a:r>
              <a:rPr lang="en-US" sz="1500" dirty="0"/>
              <a:t>McDonnell Douglas agreed to a compensation deal with Thailand for eight top of the range F /A – 18 strike aircraft. Thailand agreed to pay $578 million of the total cost in cash, and McDonnell Douglas agreed to accept $93 million in a mixed bag of goods including Thai rubber, ceramics, furniture, frozen chicken and canned fruit. </a:t>
            </a:r>
            <a:r>
              <a:rPr lang="en-US" sz="1500" i="1" dirty="0"/>
              <a:t>(Source: </a:t>
            </a:r>
            <a:r>
              <a:rPr lang="en-US" sz="1500" i="1" dirty="0">
                <a:hlinkClick r:id="rId3"/>
              </a:rPr>
              <a:t>www.citeman.com</a:t>
            </a:r>
            <a:r>
              <a:rPr lang="en-US" sz="1500" i="1" dirty="0"/>
              <a:t>)</a:t>
            </a:r>
            <a:endParaRPr lang="en-US" sz="1500" dirty="0"/>
          </a:p>
        </p:txBody>
      </p:sp>
      <p:sp>
        <p:nvSpPr>
          <p:cNvPr id="5" name="Rettangolo 4"/>
          <p:cNvSpPr/>
          <p:nvPr/>
        </p:nvSpPr>
        <p:spPr>
          <a:xfrm>
            <a:off x="346196" y="4358985"/>
            <a:ext cx="2932786" cy="36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it-IT" sz="1500" dirty="0"/>
              <a:t>BUYBACK</a:t>
            </a:r>
          </a:p>
        </p:txBody>
      </p:sp>
      <p:sp>
        <p:nvSpPr>
          <p:cNvPr id="6" name="Rettangolo 5"/>
          <p:cNvSpPr/>
          <p:nvPr/>
        </p:nvSpPr>
        <p:spPr>
          <a:xfrm>
            <a:off x="346196" y="4887598"/>
            <a:ext cx="8272212" cy="784830"/>
          </a:xfrm>
          <a:prstGeom prst="rect">
            <a:avLst/>
          </a:prstGeom>
        </p:spPr>
        <p:txBody>
          <a:bodyPr wrap="square">
            <a:spAutoFit/>
          </a:bodyPr>
          <a:lstStyle/>
          <a:p>
            <a:pPr marL="214313" indent="-214313">
              <a:buFont typeface="Arial" panose="020B0604020202020204" pitchFamily="34" charset="0"/>
              <a:buChar char="•"/>
            </a:pPr>
            <a:r>
              <a:rPr lang="en-US" sz="1500" dirty="0"/>
              <a:t>National Textiles Corporation of India signed a buy back agreement of Indian Rupee 200 million with the Soviet Union to buy 200 sophisticated looms. The buyback ratio was 75% textile produce from these looms and the remaining was in cash. (Source: www.citeman.com)</a:t>
            </a:r>
            <a:endParaRPr lang="it-IT" sz="1500" dirty="0"/>
          </a:p>
        </p:txBody>
      </p:sp>
    </p:spTree>
    <p:extLst>
      <p:ext uri="{BB962C8B-B14F-4D97-AF65-F5344CB8AC3E}">
        <p14:creationId xmlns:p14="http://schemas.microsoft.com/office/powerpoint/2010/main" val="63374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COUNTERTRADE STRATEGY</a:t>
            </a:r>
            <a:endParaRPr lang="it-IT" dirty="0"/>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97" y="2721769"/>
            <a:ext cx="4818460" cy="2714849"/>
          </a:xfrm>
          <a:prstGeom prst="rect">
            <a:avLst/>
          </a:prstGeom>
        </p:spPr>
      </p:pic>
    </p:spTree>
    <p:extLst>
      <p:ext uri="{BB962C8B-B14F-4D97-AF65-F5344CB8AC3E}">
        <p14:creationId xmlns:p14="http://schemas.microsoft.com/office/powerpoint/2010/main" val="3885072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4613-6CC4-4733-B00C-5D95DE05799B}"/>
              </a:ext>
            </a:extLst>
          </p:cNvPr>
          <p:cNvSpPr>
            <a:spLocks noGrp="1"/>
          </p:cNvSpPr>
          <p:nvPr>
            <p:ph type="title"/>
          </p:nvPr>
        </p:nvSpPr>
        <p:spPr/>
        <p:txBody>
          <a:bodyPr/>
          <a:lstStyle/>
          <a:p>
            <a:r>
              <a:rPr lang="en-US" dirty="0"/>
              <a:t>Countertrade </a:t>
            </a:r>
            <a:r>
              <a:rPr lang="en-US" sz="900" b="0" dirty="0"/>
              <a:t>5</a:t>
            </a:r>
          </a:p>
        </p:txBody>
      </p:sp>
      <p:sp>
        <p:nvSpPr>
          <p:cNvPr id="3" name="Content Placeholder 2">
            <a:extLst>
              <a:ext uri="{FF2B5EF4-FFF2-40B4-BE49-F238E27FC236}">
                <a16:creationId xmlns:a16="http://schemas.microsoft.com/office/drawing/2014/main" id="{B16A8703-CF14-4C2B-9208-359D258054A3}"/>
              </a:ext>
            </a:extLst>
          </p:cNvPr>
          <p:cNvSpPr>
            <a:spLocks noGrp="1"/>
          </p:cNvSpPr>
          <p:nvPr>
            <p:ph sz="quarter" idx="11"/>
          </p:nvPr>
        </p:nvSpPr>
        <p:spPr/>
        <p:txBody>
          <a:bodyPr/>
          <a:lstStyle/>
          <a:p>
            <a:r>
              <a:rPr lang="en-US" dirty="0">
                <a:solidFill>
                  <a:schemeClr val="tx1"/>
                </a:solidFill>
              </a:rPr>
              <a:t>Pros and Cons of Countertrade</a:t>
            </a:r>
          </a:p>
          <a:p>
            <a:pPr lvl="1"/>
            <a:r>
              <a:rPr lang="en-US" dirty="0">
                <a:solidFill>
                  <a:schemeClr val="tx1"/>
                </a:solidFill>
              </a:rPr>
              <a:t>Pros:</a:t>
            </a:r>
          </a:p>
          <a:p>
            <a:pPr lvl="2"/>
            <a:r>
              <a:rPr lang="en-US" dirty="0">
                <a:solidFill>
                  <a:schemeClr val="tx1"/>
                </a:solidFill>
              </a:rPr>
              <a:t>Can give a firm a way to finance an export deal when other means are not available.</a:t>
            </a:r>
          </a:p>
          <a:p>
            <a:pPr lvl="2"/>
            <a:r>
              <a:rPr lang="en-US" dirty="0">
                <a:solidFill>
                  <a:schemeClr val="tx1"/>
                </a:solidFill>
              </a:rPr>
              <a:t>A countertrade agreement may be required by the government of a country to which a firm is exporting goods or services.</a:t>
            </a:r>
          </a:p>
          <a:p>
            <a:pPr lvl="2"/>
            <a:r>
              <a:rPr lang="en-US" dirty="0">
                <a:solidFill>
                  <a:schemeClr val="tx1"/>
                </a:solidFill>
              </a:rPr>
              <a:t>Can become a strategic marketing weapon.</a:t>
            </a:r>
          </a:p>
        </p:txBody>
      </p:sp>
      <p:sp>
        <p:nvSpPr>
          <p:cNvPr id="4" name="Text Placeholder 3">
            <a:extLst>
              <a:ext uri="{FF2B5EF4-FFF2-40B4-BE49-F238E27FC236}">
                <a16:creationId xmlns:a16="http://schemas.microsoft.com/office/drawing/2014/main" id="{2B170A48-2DDE-4064-91E1-96A7785995D7}"/>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5B6CD27-0488-4AAD-B209-BC74CBC1E226}"/>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73736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4613-6CC4-4733-B00C-5D95DE05799B}"/>
              </a:ext>
            </a:extLst>
          </p:cNvPr>
          <p:cNvSpPr>
            <a:spLocks noGrp="1"/>
          </p:cNvSpPr>
          <p:nvPr>
            <p:ph type="title"/>
          </p:nvPr>
        </p:nvSpPr>
        <p:spPr/>
        <p:txBody>
          <a:bodyPr/>
          <a:lstStyle/>
          <a:p>
            <a:r>
              <a:rPr lang="en-US" dirty="0"/>
              <a:t>Countertrade </a:t>
            </a:r>
            <a:r>
              <a:rPr lang="en-US" sz="900" b="0" dirty="0"/>
              <a:t>6</a:t>
            </a:r>
          </a:p>
        </p:txBody>
      </p:sp>
      <p:sp>
        <p:nvSpPr>
          <p:cNvPr id="3" name="Content Placeholder 2">
            <a:extLst>
              <a:ext uri="{FF2B5EF4-FFF2-40B4-BE49-F238E27FC236}">
                <a16:creationId xmlns:a16="http://schemas.microsoft.com/office/drawing/2014/main" id="{B16A8703-CF14-4C2B-9208-359D258054A3}"/>
              </a:ext>
            </a:extLst>
          </p:cNvPr>
          <p:cNvSpPr>
            <a:spLocks noGrp="1"/>
          </p:cNvSpPr>
          <p:nvPr>
            <p:ph sz="quarter" idx="11"/>
          </p:nvPr>
        </p:nvSpPr>
        <p:spPr/>
        <p:txBody>
          <a:bodyPr/>
          <a:lstStyle/>
          <a:p>
            <a:pPr marL="0" indent="0">
              <a:buNone/>
            </a:pPr>
            <a:r>
              <a:rPr lang="en-US" sz="2800" dirty="0">
                <a:solidFill>
                  <a:schemeClr val="tx1"/>
                </a:solidFill>
              </a:rPr>
              <a:t>Pros and Cons of Countertrade </a:t>
            </a:r>
            <a:r>
              <a:rPr lang="en-US" sz="1000" dirty="0">
                <a:solidFill>
                  <a:schemeClr val="tx1"/>
                </a:solidFill>
              </a:rPr>
              <a:t>continued</a:t>
            </a:r>
          </a:p>
          <a:p>
            <a:pPr lvl="1"/>
            <a:r>
              <a:rPr lang="en-US" sz="2400" dirty="0">
                <a:solidFill>
                  <a:schemeClr val="tx1"/>
                </a:solidFill>
              </a:rPr>
              <a:t>Cons:</a:t>
            </a:r>
          </a:p>
          <a:p>
            <a:pPr lvl="2"/>
            <a:r>
              <a:rPr lang="en-US" sz="2000" dirty="0">
                <a:solidFill>
                  <a:schemeClr val="tx1"/>
                </a:solidFill>
              </a:rPr>
              <a:t>Firms would normally prefer to be paid in hard currency.</a:t>
            </a:r>
          </a:p>
          <a:p>
            <a:pPr lvl="2"/>
            <a:r>
              <a:rPr lang="en-US" sz="2000" dirty="0">
                <a:solidFill>
                  <a:schemeClr val="tx1"/>
                </a:solidFill>
              </a:rPr>
              <a:t>May involve the exchange of unusable or poor-quality goods that the firm cannot dispose of profitably.</a:t>
            </a:r>
          </a:p>
          <a:p>
            <a:pPr lvl="1"/>
            <a:r>
              <a:rPr lang="en-US" dirty="0">
                <a:solidFill>
                  <a:schemeClr val="tx1"/>
                </a:solidFill>
              </a:rPr>
              <a:t>Countertrade is most attractive to large, diverse multinational enterprises that can use their worldwide network of contacts to dispose of goods acquired in countertrading.</a:t>
            </a:r>
          </a:p>
        </p:txBody>
      </p:sp>
      <p:sp>
        <p:nvSpPr>
          <p:cNvPr id="4" name="Text Placeholder 3">
            <a:extLst>
              <a:ext uri="{FF2B5EF4-FFF2-40B4-BE49-F238E27FC236}">
                <a16:creationId xmlns:a16="http://schemas.microsoft.com/office/drawing/2014/main" id="{265BEBE6-688B-4996-AD1C-20ACC9F85442}"/>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4AE20D4E-CDFB-4D85-B983-6B2BE7324C9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649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6140-A63B-4D20-A758-54BAF6E00ACE}"/>
              </a:ext>
            </a:extLst>
          </p:cNvPr>
          <p:cNvSpPr>
            <a:spLocks noGrp="1"/>
          </p:cNvSpPr>
          <p:nvPr>
            <p:ph type="title"/>
          </p:nvPr>
        </p:nvSpPr>
        <p:spPr/>
        <p:txBody>
          <a:bodyPr>
            <a:noAutofit/>
          </a:bodyPr>
          <a:lstStyle/>
          <a:p>
            <a:r>
              <a:rPr lang="en-US" dirty="0">
                <a:solidFill>
                  <a:schemeClr val="tx1"/>
                </a:solidFill>
              </a:rPr>
              <a:t>Accessibility Content: </a:t>
            </a:r>
            <a:br>
              <a:rPr lang="en-US" dirty="0">
                <a:solidFill>
                  <a:schemeClr val="tx1"/>
                </a:solidFill>
              </a:rPr>
            </a:br>
            <a:r>
              <a:rPr lang="en-US" dirty="0">
                <a:solidFill>
                  <a:schemeClr val="tx1"/>
                </a:solidFill>
              </a:rPr>
              <a:t>Text Alternatives for Images</a:t>
            </a:r>
          </a:p>
        </p:txBody>
      </p:sp>
    </p:spTree>
    <p:extLst>
      <p:ext uri="{BB962C8B-B14F-4D97-AF65-F5344CB8AC3E}">
        <p14:creationId xmlns:p14="http://schemas.microsoft.com/office/powerpoint/2010/main" val="424501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3B7C15-8806-4F01-90ED-690DD075FBF6}"/>
              </a:ext>
            </a:extLst>
          </p:cNvPr>
          <p:cNvSpPr>
            <a:spLocks noGrp="1"/>
          </p:cNvSpPr>
          <p:nvPr>
            <p:ph type="title"/>
          </p:nvPr>
        </p:nvSpPr>
        <p:spPr/>
        <p:txBody>
          <a:bodyPr>
            <a:normAutofit fontScale="90000"/>
          </a:bodyPr>
          <a:lstStyle/>
          <a:p>
            <a:r>
              <a:rPr lang="en-US" dirty="0">
                <a:solidFill>
                  <a:schemeClr val="tx1"/>
                </a:solidFill>
              </a:rPr>
              <a:t>Figure 16.1 Product readiness and company readiness to export or import</a:t>
            </a:r>
            <a:r>
              <a:rPr lang="en-US" sz="2200" dirty="0">
                <a:solidFill>
                  <a:schemeClr val="tx1"/>
                </a:solidFill>
              </a:rPr>
              <a:t> – Text Alternative</a:t>
            </a:r>
            <a:endParaRPr lang="en-US" dirty="0">
              <a:solidFill>
                <a:schemeClr val="tx1"/>
              </a:solidFill>
            </a:endParaRPr>
          </a:p>
        </p:txBody>
      </p:sp>
      <p:sp>
        <p:nvSpPr>
          <p:cNvPr id="10" name="Text Placeholder 9">
            <a:extLst>
              <a:ext uri="{FF2B5EF4-FFF2-40B4-BE49-F238E27FC236}">
                <a16:creationId xmlns:a16="http://schemas.microsoft.com/office/drawing/2014/main" id="{294C3F8B-7DA0-4A3A-8B01-2A37AF17DBD8}"/>
              </a:ext>
            </a:extLst>
          </p:cNvPr>
          <p:cNvSpPr>
            <a:spLocks noGrp="1"/>
          </p:cNvSpPr>
          <p:nvPr>
            <p:ph type="body" sz="quarter" idx="14"/>
          </p:nvPr>
        </p:nvSpPr>
        <p:spPr/>
        <p:txBody>
          <a:bodyPr/>
          <a:lstStyle/>
          <a:p>
            <a:r>
              <a:rPr lang="en-US" dirty="0">
                <a:hlinkClick r:id="rId3" action="ppaction://hlinksldjump"/>
              </a:rPr>
              <a:t>Return to parent-slide containing images.</a:t>
            </a:r>
            <a:endParaRPr lang="en-US" dirty="0"/>
          </a:p>
        </p:txBody>
      </p:sp>
      <p:sp>
        <p:nvSpPr>
          <p:cNvPr id="8" name="Content Placeholder 7">
            <a:extLst>
              <a:ext uri="{FF2B5EF4-FFF2-40B4-BE49-F238E27FC236}">
                <a16:creationId xmlns:a16="http://schemas.microsoft.com/office/drawing/2014/main" id="{0EEEE308-19FB-42CE-9703-3CB8F2508527}"/>
              </a:ext>
            </a:extLst>
          </p:cNvPr>
          <p:cNvSpPr>
            <a:spLocks noGrp="1"/>
          </p:cNvSpPr>
          <p:nvPr>
            <p:ph sz="quarter" idx="11"/>
          </p:nvPr>
        </p:nvSpPr>
        <p:spPr/>
        <p:txBody>
          <a:bodyPr/>
          <a:lstStyle/>
          <a:p>
            <a:r>
              <a:rPr lang="en-US" sz="2400" dirty="0">
                <a:solidFill>
                  <a:schemeClr val="tx1"/>
                </a:solidFill>
              </a:rPr>
              <a:t>Product readiness for exporting can be determined by asking what international customer needs does the product satisfy. Product readiness for importing can be determined by asking what needs does the product or part satisfy for the value chain. Company readiness for both importing and exporting can be determined by asking if the company has the necessary top-level commitment, resources, skills, and knowledge. </a:t>
            </a:r>
          </a:p>
        </p:txBody>
      </p:sp>
      <p:sp>
        <p:nvSpPr>
          <p:cNvPr id="2" name="Text Placeholder 1">
            <a:extLst>
              <a:ext uri="{FF2B5EF4-FFF2-40B4-BE49-F238E27FC236}">
                <a16:creationId xmlns:a16="http://schemas.microsoft.com/office/drawing/2014/main" id="{AD049EBE-B930-48A0-BF81-D84733718FD3}"/>
              </a:ext>
            </a:extLst>
          </p:cNvPr>
          <p:cNvSpPr>
            <a:spLocks noGrp="1"/>
          </p:cNvSpPr>
          <p:nvPr>
            <p:ph type="body" sz="quarter" idx="15"/>
          </p:nvPr>
        </p:nvSpPr>
        <p:spPr>
          <a:xfrm>
            <a:off x="3092111" y="6350211"/>
            <a:ext cx="3080089" cy="286380"/>
          </a:xfrm>
        </p:spPr>
        <p:txBody>
          <a:bodyPr/>
          <a:lstStyle/>
          <a:p>
            <a:r>
              <a:rPr lang="en-US" dirty="0">
                <a:hlinkClick r:id="rId3" action="ppaction://hlinksldjump"/>
              </a:rPr>
              <a:t>Return to parent-slide containing images.</a:t>
            </a:r>
            <a:endParaRPr lang="en-US" dirty="0"/>
          </a:p>
        </p:txBody>
      </p:sp>
    </p:spTree>
    <p:extLst>
      <p:ext uri="{BB962C8B-B14F-4D97-AF65-F5344CB8AC3E}">
        <p14:creationId xmlns:p14="http://schemas.microsoft.com/office/powerpoint/2010/main" val="2024055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35D505-6A30-4D7C-9173-3E18D6C024BE}"/>
              </a:ext>
            </a:extLst>
          </p:cNvPr>
          <p:cNvSpPr>
            <a:spLocks noGrp="1"/>
          </p:cNvSpPr>
          <p:nvPr>
            <p:ph type="title"/>
          </p:nvPr>
        </p:nvSpPr>
        <p:spPr/>
        <p:txBody>
          <a:bodyPr>
            <a:normAutofit fontScale="90000"/>
          </a:bodyPr>
          <a:lstStyle/>
          <a:p>
            <a:r>
              <a:rPr lang="en-US" dirty="0">
                <a:solidFill>
                  <a:schemeClr val="tx1"/>
                </a:solidFill>
              </a:rPr>
              <a:t>Figure 16.2 Company readiness to export </a:t>
            </a:r>
            <a:r>
              <a:rPr lang="en-US" sz="2200" dirty="0">
                <a:solidFill>
                  <a:schemeClr val="tx1"/>
                </a:solidFill>
              </a:rPr>
              <a:t>– Text Alternative</a:t>
            </a:r>
            <a:endParaRPr lang="en-US" dirty="0">
              <a:solidFill>
                <a:schemeClr val="tx1"/>
              </a:solidFill>
            </a:endParaRPr>
          </a:p>
        </p:txBody>
      </p:sp>
      <p:sp>
        <p:nvSpPr>
          <p:cNvPr id="10" name="Text Placeholder 9">
            <a:extLst>
              <a:ext uri="{FF2B5EF4-FFF2-40B4-BE49-F238E27FC236}">
                <a16:creationId xmlns:a16="http://schemas.microsoft.com/office/drawing/2014/main" id="{9B3418B2-546B-4973-BE1C-CCF1F7B1F981}"/>
              </a:ext>
            </a:extLst>
          </p:cNvPr>
          <p:cNvSpPr>
            <a:spLocks noGrp="1"/>
          </p:cNvSpPr>
          <p:nvPr>
            <p:ph type="body" sz="quarter" idx="14"/>
          </p:nvPr>
        </p:nvSpPr>
        <p:spPr/>
        <p:txBody>
          <a:bodyPr/>
          <a:lstStyle/>
          <a:p>
            <a:r>
              <a:rPr lang="en-US" dirty="0">
                <a:hlinkClick r:id="rId3" action="ppaction://hlinksldjump"/>
              </a:rPr>
              <a:t>Return to parent-slide containing images.</a:t>
            </a:r>
            <a:endParaRPr lang="en-US" dirty="0"/>
          </a:p>
        </p:txBody>
      </p:sp>
      <p:sp>
        <p:nvSpPr>
          <p:cNvPr id="8" name="Content Placeholder 7">
            <a:extLst>
              <a:ext uri="{FF2B5EF4-FFF2-40B4-BE49-F238E27FC236}">
                <a16:creationId xmlns:a16="http://schemas.microsoft.com/office/drawing/2014/main" id="{ED1CC731-233D-4B18-9182-5767D95B14DB}"/>
              </a:ext>
            </a:extLst>
          </p:cNvPr>
          <p:cNvSpPr>
            <a:spLocks noGrp="1"/>
          </p:cNvSpPr>
          <p:nvPr>
            <p:ph sz="quarter" idx="11"/>
          </p:nvPr>
        </p:nvSpPr>
        <p:spPr/>
        <p:txBody>
          <a:bodyPr/>
          <a:lstStyle/>
          <a:p>
            <a:r>
              <a:rPr lang="en-US" dirty="0">
                <a:solidFill>
                  <a:schemeClr val="tx1"/>
                </a:solidFill>
              </a:rPr>
              <a:t>Company readiness for exporting is determined by the combination of competitive capabilities in the domestic market, motivation for going international, the commitment of owners and top management, experience and training, and the available skills, knowledge and resources of a company. Company readiness combined with product readiness indicates the company's overall readiness to export.</a:t>
            </a:r>
          </a:p>
        </p:txBody>
      </p:sp>
      <p:sp>
        <p:nvSpPr>
          <p:cNvPr id="2" name="Text Placeholder 1">
            <a:extLst>
              <a:ext uri="{FF2B5EF4-FFF2-40B4-BE49-F238E27FC236}">
                <a16:creationId xmlns:a16="http://schemas.microsoft.com/office/drawing/2014/main" id="{CCCA8D11-72BA-46C0-9E95-3FB83D02B756}"/>
              </a:ext>
            </a:extLst>
          </p:cNvPr>
          <p:cNvSpPr>
            <a:spLocks noGrp="1"/>
          </p:cNvSpPr>
          <p:nvPr>
            <p:ph type="body" sz="quarter" idx="15"/>
          </p:nvPr>
        </p:nvSpPr>
        <p:spPr/>
        <p:txBody>
          <a:bodyPr/>
          <a:lstStyle/>
          <a:p>
            <a:r>
              <a:rPr lang="en-US" dirty="0">
                <a:hlinkClick r:id="rId3" action="ppaction://hlinksldjump"/>
              </a:rPr>
              <a:t>Return to parent-slide containing images.</a:t>
            </a:r>
            <a:endParaRPr lang="en-US" dirty="0"/>
          </a:p>
        </p:txBody>
      </p:sp>
    </p:spTree>
    <p:extLst>
      <p:ext uri="{BB962C8B-B14F-4D97-AF65-F5344CB8AC3E}">
        <p14:creationId xmlns:p14="http://schemas.microsoft.com/office/powerpoint/2010/main" val="425550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7E7B4C-97DB-4EC3-8646-3D20957E5BB5}"/>
              </a:ext>
            </a:extLst>
          </p:cNvPr>
          <p:cNvSpPr>
            <a:spLocks noGrp="1"/>
          </p:cNvSpPr>
          <p:nvPr>
            <p:ph type="title"/>
          </p:nvPr>
        </p:nvSpPr>
        <p:spPr/>
        <p:txBody>
          <a:bodyPr/>
          <a:lstStyle/>
          <a:p>
            <a:r>
              <a:rPr lang="en-US" dirty="0">
                <a:solidFill>
                  <a:schemeClr val="tx1"/>
                </a:solidFill>
              </a:rPr>
              <a:t>Figure 16.6 The use of a third party </a:t>
            </a:r>
            <a:r>
              <a:rPr lang="en-US" sz="2200" dirty="0">
                <a:solidFill>
                  <a:schemeClr val="tx1"/>
                </a:solidFill>
              </a:rPr>
              <a:t>– Text Alternative</a:t>
            </a:r>
            <a:endParaRPr lang="en-US" dirty="0">
              <a:solidFill>
                <a:schemeClr val="tx1"/>
              </a:solidFill>
            </a:endParaRPr>
          </a:p>
        </p:txBody>
      </p:sp>
      <p:sp>
        <p:nvSpPr>
          <p:cNvPr id="10" name="Text Placeholder 9">
            <a:extLst>
              <a:ext uri="{FF2B5EF4-FFF2-40B4-BE49-F238E27FC236}">
                <a16:creationId xmlns:a16="http://schemas.microsoft.com/office/drawing/2014/main" id="{1B9C6629-EA0A-4D58-91E9-D735B7E771D6}"/>
              </a:ext>
            </a:extLst>
          </p:cNvPr>
          <p:cNvSpPr>
            <a:spLocks noGrp="1"/>
          </p:cNvSpPr>
          <p:nvPr>
            <p:ph type="body" sz="quarter" idx="14"/>
          </p:nvPr>
        </p:nvSpPr>
        <p:spPr/>
        <p:txBody>
          <a:bodyPr/>
          <a:lstStyle/>
          <a:p>
            <a:r>
              <a:rPr lang="en-US" dirty="0">
                <a:hlinkClick r:id="rId3" action="ppaction://hlinksldjump"/>
              </a:rPr>
              <a:t>Return to parent-slide containing images.</a:t>
            </a:r>
            <a:endParaRPr lang="en-US" dirty="0"/>
          </a:p>
        </p:txBody>
      </p:sp>
      <p:sp>
        <p:nvSpPr>
          <p:cNvPr id="8" name="Content Placeholder 7">
            <a:extLst>
              <a:ext uri="{FF2B5EF4-FFF2-40B4-BE49-F238E27FC236}">
                <a16:creationId xmlns:a16="http://schemas.microsoft.com/office/drawing/2014/main" id="{F4C6FBB2-3D82-424E-B9C9-69D8FBE62982}"/>
              </a:ext>
            </a:extLst>
          </p:cNvPr>
          <p:cNvSpPr>
            <a:spLocks noGrp="1"/>
          </p:cNvSpPr>
          <p:nvPr>
            <p:ph sz="quarter" idx="11"/>
          </p:nvPr>
        </p:nvSpPr>
        <p:spPr/>
        <p:txBody>
          <a:bodyPr/>
          <a:lstStyle/>
          <a:p>
            <a:pPr lvl="0"/>
            <a:r>
              <a:rPr lang="en-US" dirty="0">
                <a:solidFill>
                  <a:schemeClr val="tx1"/>
                </a:solidFill>
              </a:rPr>
              <a:t>Six transactions occur in this example.</a:t>
            </a:r>
          </a:p>
          <a:p>
            <a:pPr lvl="0"/>
            <a:r>
              <a:rPr lang="en-US" dirty="0">
                <a:solidFill>
                  <a:schemeClr val="tx1"/>
                </a:solidFill>
              </a:rPr>
              <a:t>1. The French importer obtains the bank's promise to pay on the importer's behalf. </a:t>
            </a:r>
          </a:p>
          <a:p>
            <a:pPr lvl="0"/>
            <a:r>
              <a:rPr lang="en-US" dirty="0">
                <a:solidFill>
                  <a:schemeClr val="tx1"/>
                </a:solidFill>
              </a:rPr>
              <a:t>2. The bank promises the American exporter to pay on behalf of the importer. </a:t>
            </a:r>
          </a:p>
          <a:p>
            <a:pPr lvl="0"/>
            <a:r>
              <a:rPr lang="en-US" dirty="0">
                <a:solidFill>
                  <a:schemeClr val="tx1"/>
                </a:solidFill>
              </a:rPr>
              <a:t>3. The exporter ships "to the bank" and trusts the bank's promise to pay. </a:t>
            </a:r>
          </a:p>
          <a:p>
            <a:pPr lvl="0"/>
            <a:r>
              <a:rPr lang="en-US" dirty="0">
                <a:solidFill>
                  <a:schemeClr val="tx1"/>
                </a:solidFill>
              </a:rPr>
              <a:t>4. The bank then pays the exporter. </a:t>
            </a:r>
          </a:p>
          <a:p>
            <a:pPr lvl="0"/>
            <a:r>
              <a:rPr lang="en-US" dirty="0">
                <a:solidFill>
                  <a:schemeClr val="tx1"/>
                </a:solidFill>
              </a:rPr>
              <a:t>5. Next, the bank gives the merchandise to the importer.</a:t>
            </a:r>
          </a:p>
          <a:p>
            <a:pPr lvl="0"/>
            <a:r>
              <a:rPr lang="en-US" dirty="0">
                <a:solidFill>
                  <a:schemeClr val="tx1"/>
                </a:solidFill>
              </a:rPr>
              <a:t>6. The importer pays the bank. </a:t>
            </a:r>
          </a:p>
          <a:p>
            <a:pPr lvl="0"/>
            <a:r>
              <a:rPr lang="en-US" dirty="0">
                <a:solidFill>
                  <a:schemeClr val="tx1"/>
                </a:solidFill>
              </a:rPr>
              <a:t>Thus, the French importer deals with the bank, and the bank deals with the American exporter.</a:t>
            </a:r>
          </a:p>
        </p:txBody>
      </p:sp>
      <p:sp>
        <p:nvSpPr>
          <p:cNvPr id="2" name="Text Placeholder 1">
            <a:extLst>
              <a:ext uri="{FF2B5EF4-FFF2-40B4-BE49-F238E27FC236}">
                <a16:creationId xmlns:a16="http://schemas.microsoft.com/office/drawing/2014/main" id="{5A89289E-B31F-494A-9EED-BC423FCA9A10}"/>
              </a:ext>
            </a:extLst>
          </p:cNvPr>
          <p:cNvSpPr>
            <a:spLocks noGrp="1"/>
          </p:cNvSpPr>
          <p:nvPr>
            <p:ph type="body" sz="quarter" idx="15"/>
          </p:nvPr>
        </p:nvSpPr>
        <p:spPr/>
        <p:txBody>
          <a:bodyPr/>
          <a:lstStyle/>
          <a:p>
            <a:r>
              <a:rPr lang="en-US" dirty="0">
                <a:hlinkClick r:id="rId3" action="ppaction://hlinksldjump"/>
              </a:rPr>
              <a:t>Return to parent-slide containing images.</a:t>
            </a:r>
            <a:endParaRPr lang="en-US" dirty="0"/>
          </a:p>
        </p:txBody>
      </p:sp>
    </p:spTree>
    <p:extLst>
      <p:ext uri="{BB962C8B-B14F-4D97-AF65-F5344CB8AC3E}">
        <p14:creationId xmlns:p14="http://schemas.microsoft.com/office/powerpoint/2010/main" val="169414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6931-F8B9-43F5-BB64-E080D542733D}"/>
              </a:ext>
            </a:extLst>
          </p:cNvPr>
          <p:cNvSpPr>
            <a:spLocks noGrp="1"/>
          </p:cNvSpPr>
          <p:nvPr>
            <p:ph type="title"/>
          </p:nvPr>
        </p:nvSpPr>
        <p:spPr/>
        <p:txBody>
          <a:bodyPr>
            <a:normAutofit fontScale="90000"/>
          </a:bodyPr>
          <a:lstStyle/>
          <a:p>
            <a:r>
              <a:rPr lang="en-US" dirty="0">
                <a:solidFill>
                  <a:schemeClr val="tx1"/>
                </a:solidFill>
              </a:rPr>
              <a:t>16.7 A typical international trade transaction – Text Alternative </a:t>
            </a:r>
          </a:p>
        </p:txBody>
      </p:sp>
      <p:sp>
        <p:nvSpPr>
          <p:cNvPr id="3" name="Text Placeholder 2">
            <a:extLst>
              <a:ext uri="{FF2B5EF4-FFF2-40B4-BE49-F238E27FC236}">
                <a16:creationId xmlns:a16="http://schemas.microsoft.com/office/drawing/2014/main" id="{CF731F03-4785-4A1C-9BFF-0396EB44D51F}"/>
              </a:ext>
            </a:extLst>
          </p:cNvPr>
          <p:cNvSpPr>
            <a:spLocks noGrp="1"/>
          </p:cNvSpPr>
          <p:nvPr>
            <p:ph type="body" sz="quarter" idx="14"/>
          </p:nvPr>
        </p:nvSpPr>
        <p:spPr/>
        <p:txBody>
          <a:bodyPr/>
          <a:lstStyle/>
          <a:p>
            <a:r>
              <a:rPr lang="en-US" dirty="0">
                <a:hlinkClick r:id="rId2" action="ppaction://hlinksldjump"/>
              </a:rPr>
              <a:t>Return to parent-slide containing images.</a:t>
            </a:r>
            <a:endParaRPr lang="en-US" dirty="0"/>
          </a:p>
        </p:txBody>
      </p:sp>
      <p:sp>
        <p:nvSpPr>
          <p:cNvPr id="4" name="Content Placeholder 3">
            <a:extLst>
              <a:ext uri="{FF2B5EF4-FFF2-40B4-BE49-F238E27FC236}">
                <a16:creationId xmlns:a16="http://schemas.microsoft.com/office/drawing/2014/main" id="{5E46C299-3E40-48F5-BA22-0A7A5E5EB1C2}"/>
              </a:ext>
            </a:extLst>
          </p:cNvPr>
          <p:cNvSpPr>
            <a:spLocks noGrp="1"/>
          </p:cNvSpPr>
          <p:nvPr>
            <p:ph sz="quarter" idx="11"/>
          </p:nvPr>
        </p:nvSpPr>
        <p:spPr/>
        <p:txBody>
          <a:bodyPr>
            <a:normAutofit lnSpcReduction="10000"/>
          </a:bodyPr>
          <a:lstStyle/>
          <a:p>
            <a:r>
              <a:rPr lang="en-US" dirty="0">
                <a:solidFill>
                  <a:schemeClr val="tx1"/>
                </a:solidFill>
              </a:rPr>
              <a:t>The primary participants in this transaction are an American exporter, the Bank of New York, a French importer, and the Bank of Paris. The transaction flows as follows:</a:t>
            </a:r>
          </a:p>
          <a:p>
            <a:r>
              <a:rPr lang="en-US" dirty="0">
                <a:solidFill>
                  <a:schemeClr val="tx1"/>
                </a:solidFill>
              </a:rPr>
              <a:t>1. Importer orders goods.</a:t>
            </a:r>
          </a:p>
          <a:p>
            <a:r>
              <a:rPr lang="en-US" dirty="0">
                <a:solidFill>
                  <a:schemeClr val="tx1"/>
                </a:solidFill>
              </a:rPr>
              <a:t>2. Exporter agrees to fill order.</a:t>
            </a:r>
          </a:p>
          <a:p>
            <a:r>
              <a:rPr lang="en-US" dirty="0">
                <a:solidFill>
                  <a:schemeClr val="tx1"/>
                </a:solidFill>
              </a:rPr>
              <a:t>3. Importer arranges for letter of credit.</a:t>
            </a:r>
          </a:p>
          <a:p>
            <a:r>
              <a:rPr lang="en-US" dirty="0">
                <a:solidFill>
                  <a:schemeClr val="tx1"/>
                </a:solidFill>
              </a:rPr>
              <a:t>4. Bank of Paris sends letter of credit to Bank of New York.</a:t>
            </a:r>
          </a:p>
          <a:p>
            <a:r>
              <a:rPr lang="en-US" dirty="0">
                <a:solidFill>
                  <a:schemeClr val="tx1"/>
                </a:solidFill>
              </a:rPr>
              <a:t>5. Bank of New York informs exporter of letter of credit.</a:t>
            </a:r>
          </a:p>
          <a:p>
            <a:r>
              <a:rPr lang="en-US" dirty="0">
                <a:solidFill>
                  <a:schemeClr val="tx1"/>
                </a:solidFill>
              </a:rPr>
              <a:t>6. Goods shipped to France.</a:t>
            </a:r>
          </a:p>
          <a:p>
            <a:r>
              <a:rPr lang="en-US" dirty="0">
                <a:solidFill>
                  <a:schemeClr val="tx1"/>
                </a:solidFill>
              </a:rPr>
              <a:t>7. Exporter presents draft to bank.</a:t>
            </a:r>
          </a:p>
          <a:p>
            <a:r>
              <a:rPr lang="en-US" dirty="0">
                <a:solidFill>
                  <a:schemeClr val="tx1"/>
                </a:solidFill>
              </a:rPr>
              <a:t>8. Bank of New York presents draft to Bank of Paris.</a:t>
            </a:r>
          </a:p>
          <a:p>
            <a:r>
              <a:rPr lang="en-US" dirty="0">
                <a:solidFill>
                  <a:schemeClr val="tx1"/>
                </a:solidFill>
              </a:rPr>
              <a:t>9. Bank of Paris returns accepted draft.</a:t>
            </a:r>
          </a:p>
          <a:p>
            <a:r>
              <a:rPr lang="en-US" dirty="0">
                <a:solidFill>
                  <a:schemeClr val="tx1"/>
                </a:solidFill>
              </a:rPr>
              <a:t>10. and 11. Exporter sells draft to bank.</a:t>
            </a:r>
          </a:p>
          <a:p>
            <a:r>
              <a:rPr lang="en-US" dirty="0">
                <a:solidFill>
                  <a:schemeClr val="tx1"/>
                </a:solidFill>
              </a:rPr>
              <a:t>12. Bank tells importer documents arrive.</a:t>
            </a:r>
          </a:p>
          <a:p>
            <a:r>
              <a:rPr lang="en-US" dirty="0">
                <a:solidFill>
                  <a:schemeClr val="tx1"/>
                </a:solidFill>
              </a:rPr>
              <a:t>13. Importer pays bank. </a:t>
            </a:r>
          </a:p>
          <a:p>
            <a:r>
              <a:rPr lang="en-US" dirty="0">
                <a:solidFill>
                  <a:schemeClr val="tx1"/>
                </a:solidFill>
              </a:rPr>
              <a:t>14. Bank of New York presents matured draft and gets payment.</a:t>
            </a:r>
          </a:p>
        </p:txBody>
      </p:sp>
      <p:sp>
        <p:nvSpPr>
          <p:cNvPr id="5" name="Text Placeholder 4">
            <a:extLst>
              <a:ext uri="{FF2B5EF4-FFF2-40B4-BE49-F238E27FC236}">
                <a16:creationId xmlns:a16="http://schemas.microsoft.com/office/drawing/2014/main" id="{58BACD56-F943-45EE-8A4B-FF46406C25E2}"/>
              </a:ext>
            </a:extLst>
          </p:cNvPr>
          <p:cNvSpPr>
            <a:spLocks noGrp="1"/>
          </p:cNvSpPr>
          <p:nvPr>
            <p:ph type="body" sz="quarter" idx="15"/>
          </p:nvPr>
        </p:nvSpPr>
        <p:spPr/>
        <p:txBody>
          <a:bodyPr/>
          <a:lstStyle/>
          <a:p>
            <a:r>
              <a:rPr lang="en-US" dirty="0">
                <a:hlinkClick r:id="rId2" action="ppaction://hlinksldjump"/>
              </a:rPr>
              <a:t>Return to parent-slide containing images.</a:t>
            </a:r>
            <a:endParaRPr lang="en-US" dirty="0"/>
          </a:p>
        </p:txBody>
      </p:sp>
    </p:spTree>
    <p:extLst>
      <p:ext uri="{BB962C8B-B14F-4D97-AF65-F5344CB8AC3E}">
        <p14:creationId xmlns:p14="http://schemas.microsoft.com/office/powerpoint/2010/main" val="328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CEEA-7EB8-4C06-B068-B9FE7F0F09CF}"/>
              </a:ext>
            </a:extLst>
          </p:cNvPr>
          <p:cNvSpPr>
            <a:spLocks noGrp="1"/>
          </p:cNvSpPr>
          <p:nvPr>
            <p:ph type="title"/>
          </p:nvPr>
        </p:nvSpPr>
        <p:spPr/>
        <p:txBody>
          <a:bodyPr/>
          <a:lstStyle/>
          <a:p>
            <a:r>
              <a:rPr lang="en-US" dirty="0"/>
              <a:t>The Promise and Pitfalls of Exporting</a:t>
            </a:r>
          </a:p>
        </p:txBody>
      </p:sp>
      <p:sp>
        <p:nvSpPr>
          <p:cNvPr id="3" name="Content Placeholder 2">
            <a:extLst>
              <a:ext uri="{FF2B5EF4-FFF2-40B4-BE49-F238E27FC236}">
                <a16:creationId xmlns:a16="http://schemas.microsoft.com/office/drawing/2014/main" id="{6D4967E6-08DC-407E-AC3D-A850A18C06B1}"/>
              </a:ext>
            </a:extLst>
          </p:cNvPr>
          <p:cNvSpPr>
            <a:spLocks noGrp="1"/>
          </p:cNvSpPr>
          <p:nvPr>
            <p:ph sz="quarter" idx="11"/>
          </p:nvPr>
        </p:nvSpPr>
        <p:spPr/>
        <p:txBody>
          <a:bodyPr/>
          <a:lstStyle/>
          <a:p>
            <a:r>
              <a:rPr lang="en-US" dirty="0">
                <a:solidFill>
                  <a:schemeClr val="tx1"/>
                </a:solidFill>
              </a:rPr>
              <a:t>Exporting</a:t>
            </a:r>
          </a:p>
          <a:p>
            <a:pPr lvl="1"/>
            <a:r>
              <a:rPr lang="en-US" dirty="0">
                <a:solidFill>
                  <a:schemeClr val="tx1"/>
                </a:solidFill>
              </a:rPr>
              <a:t>Large revenue and profit opportunities in foreign markets for most firms.</a:t>
            </a:r>
          </a:p>
          <a:p>
            <a:pPr lvl="1"/>
            <a:r>
              <a:rPr lang="en-US" dirty="0">
                <a:solidFill>
                  <a:schemeClr val="tx1"/>
                </a:solidFill>
              </a:rPr>
              <a:t>Economies of scale.</a:t>
            </a:r>
          </a:p>
          <a:p>
            <a:pPr lvl="1"/>
            <a:r>
              <a:rPr lang="en-US" dirty="0">
                <a:solidFill>
                  <a:schemeClr val="tx1"/>
                </a:solidFill>
              </a:rPr>
              <a:t>Large firms tend to be proactive about exporting; medium-sized and small firms reactive.</a:t>
            </a:r>
          </a:p>
          <a:p>
            <a:pPr lvl="2"/>
            <a:r>
              <a:rPr lang="en-US" dirty="0">
                <a:solidFill>
                  <a:schemeClr val="tx1"/>
                </a:solidFill>
              </a:rPr>
              <a:t>Unfamiliar or intimidated by foreign market opportunities, etc.</a:t>
            </a:r>
          </a:p>
          <a:p>
            <a:pPr lvl="2"/>
            <a:r>
              <a:rPr lang="en-US" dirty="0">
                <a:solidFill>
                  <a:schemeClr val="tx1"/>
                </a:solidFill>
              </a:rPr>
              <a:t>Initial efforts may run into problems, sours companies on future ventures.</a:t>
            </a:r>
          </a:p>
        </p:txBody>
      </p:sp>
      <p:sp>
        <p:nvSpPr>
          <p:cNvPr id="7" name="Text Placeholder 6">
            <a:extLst>
              <a:ext uri="{FF2B5EF4-FFF2-40B4-BE49-F238E27FC236}">
                <a16:creationId xmlns:a16="http://schemas.microsoft.com/office/drawing/2014/main" id="{9EDD2DA0-F923-4F0F-A35A-901099F2B3BD}"/>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8B0778AB-8BF5-40F0-870F-6402D106ED09}"/>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8615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B-1B02-47D6-B6E5-BBFD8650678D}"/>
              </a:ext>
            </a:extLst>
          </p:cNvPr>
          <p:cNvSpPr>
            <a:spLocks noGrp="1"/>
          </p:cNvSpPr>
          <p:nvPr>
            <p:ph type="title"/>
          </p:nvPr>
        </p:nvSpPr>
        <p:spPr/>
        <p:txBody>
          <a:bodyPr/>
          <a:lstStyle/>
          <a:p>
            <a:r>
              <a:rPr lang="en-US" dirty="0"/>
              <a:t>Improving Export Performance </a:t>
            </a:r>
            <a:r>
              <a:rPr lang="en-US" sz="900" b="0" dirty="0"/>
              <a:t>1</a:t>
            </a:r>
          </a:p>
        </p:txBody>
      </p:sp>
      <p:sp>
        <p:nvSpPr>
          <p:cNvPr id="3" name="Content Placeholder 2">
            <a:extLst>
              <a:ext uri="{FF2B5EF4-FFF2-40B4-BE49-F238E27FC236}">
                <a16:creationId xmlns:a16="http://schemas.microsoft.com/office/drawing/2014/main" id="{2CDE4EE9-6FAD-4013-882E-03AAA315939D}"/>
              </a:ext>
            </a:extLst>
          </p:cNvPr>
          <p:cNvSpPr>
            <a:spLocks noGrp="1"/>
          </p:cNvSpPr>
          <p:nvPr>
            <p:ph sz="quarter" idx="11"/>
          </p:nvPr>
        </p:nvSpPr>
        <p:spPr/>
        <p:txBody>
          <a:bodyPr/>
          <a:lstStyle/>
          <a:p>
            <a:r>
              <a:rPr lang="en-US" dirty="0">
                <a:solidFill>
                  <a:schemeClr val="tx1"/>
                </a:solidFill>
              </a:rPr>
              <a:t>International Comparisons</a:t>
            </a:r>
          </a:p>
          <a:p>
            <a:pPr lvl="1"/>
            <a:r>
              <a:rPr lang="en-US" dirty="0">
                <a:solidFill>
                  <a:schemeClr val="tx1"/>
                </a:solidFill>
              </a:rPr>
              <a:t>One big impediment to exporting is the simple lack of knowledge of the opportunities available.</a:t>
            </a:r>
          </a:p>
          <a:p>
            <a:pPr lvl="2"/>
            <a:r>
              <a:rPr lang="en-US" dirty="0">
                <a:solidFill>
                  <a:schemeClr val="tx1"/>
                </a:solidFill>
              </a:rPr>
              <a:t>Need to collect information on how different countries operate.</a:t>
            </a:r>
          </a:p>
          <a:p>
            <a:pPr lvl="2"/>
            <a:r>
              <a:rPr lang="en-US" dirty="0">
                <a:solidFill>
                  <a:schemeClr val="tx1"/>
                </a:solidFill>
              </a:rPr>
              <a:t>Other countries may have more experience in trade.</a:t>
            </a:r>
          </a:p>
          <a:p>
            <a:pPr lvl="3"/>
            <a:r>
              <a:rPr lang="en-US" dirty="0"/>
              <a:t>MITI and </a:t>
            </a:r>
            <a:r>
              <a:rPr lang="en-US" dirty="0" err="1"/>
              <a:t>sogo</a:t>
            </a:r>
            <a:r>
              <a:rPr lang="en-US" dirty="0"/>
              <a:t> </a:t>
            </a:r>
            <a:r>
              <a:rPr lang="en-US" dirty="0" err="1"/>
              <a:t>shosha</a:t>
            </a:r>
            <a:r>
              <a:rPr lang="en-US" dirty="0"/>
              <a:t> in Japan.</a:t>
            </a:r>
          </a:p>
        </p:txBody>
      </p:sp>
      <p:sp>
        <p:nvSpPr>
          <p:cNvPr id="7" name="Text Placeholder 6">
            <a:extLst>
              <a:ext uri="{FF2B5EF4-FFF2-40B4-BE49-F238E27FC236}">
                <a16:creationId xmlns:a16="http://schemas.microsoft.com/office/drawing/2014/main" id="{49DEF080-373C-4D04-955F-7406FE5F2351}"/>
              </a:ext>
            </a:extLst>
          </p:cNvPr>
          <p:cNvSpPr>
            <a:spLocks noGrp="1"/>
          </p:cNvSpPr>
          <p:nvPr>
            <p:ph type="body" sz="quarter" idx="12"/>
          </p:nvPr>
        </p:nvSpPr>
        <p:spPr/>
        <p:txBody>
          <a:bodyPr/>
          <a:lstStyle/>
          <a:p>
            <a:endParaRPr lang="en-US"/>
          </a:p>
        </p:txBody>
      </p:sp>
      <p:sp>
        <p:nvSpPr>
          <p:cNvPr id="8" name="Text Placeholder 7">
            <a:extLst>
              <a:ext uri="{FF2B5EF4-FFF2-40B4-BE49-F238E27FC236}">
                <a16:creationId xmlns:a16="http://schemas.microsoft.com/office/drawing/2014/main" id="{C62287F0-7D12-45F2-9CB9-15C22806796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2622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93DD74-E298-4A74-AED4-0B1FB71BE8A9}"/>
              </a:ext>
            </a:extLst>
          </p:cNvPr>
          <p:cNvSpPr>
            <a:spLocks noGrp="1"/>
          </p:cNvSpPr>
          <p:nvPr>
            <p:ph type="title"/>
          </p:nvPr>
        </p:nvSpPr>
        <p:spPr/>
        <p:txBody>
          <a:bodyPr/>
          <a:lstStyle/>
          <a:p>
            <a:r>
              <a:rPr lang="en-US" dirty="0"/>
              <a:t>Improving Export Performance </a:t>
            </a:r>
            <a:r>
              <a:rPr lang="en-US" sz="900" b="0" dirty="0"/>
              <a:t>2</a:t>
            </a:r>
          </a:p>
        </p:txBody>
      </p:sp>
      <p:sp>
        <p:nvSpPr>
          <p:cNvPr id="8" name="Content Placeholder 7">
            <a:extLst>
              <a:ext uri="{FF2B5EF4-FFF2-40B4-BE49-F238E27FC236}">
                <a16:creationId xmlns:a16="http://schemas.microsoft.com/office/drawing/2014/main" id="{700E6322-9554-473F-BF2B-A98734494F71}"/>
              </a:ext>
            </a:extLst>
          </p:cNvPr>
          <p:cNvSpPr>
            <a:spLocks noGrp="1"/>
          </p:cNvSpPr>
          <p:nvPr>
            <p:ph sz="quarter" idx="11"/>
          </p:nvPr>
        </p:nvSpPr>
        <p:spPr>
          <a:xfrm>
            <a:off x="342900" y="1276709"/>
            <a:ext cx="8458200" cy="5276491"/>
          </a:xfrm>
        </p:spPr>
        <p:txBody>
          <a:bodyPr>
            <a:normAutofit/>
          </a:bodyPr>
          <a:lstStyle/>
          <a:p>
            <a:pPr marL="0" indent="0">
              <a:spcBef>
                <a:spcPts val="800"/>
              </a:spcBef>
              <a:buNone/>
            </a:pPr>
            <a:r>
              <a:rPr lang="en-US" sz="2400" dirty="0">
                <a:solidFill>
                  <a:schemeClr val="tx1"/>
                </a:solidFill>
              </a:rPr>
              <a:t>Information Sources</a:t>
            </a:r>
          </a:p>
          <a:p>
            <a:pPr lvl="1"/>
            <a:r>
              <a:rPr lang="en-US" sz="2000" dirty="0">
                <a:solidFill>
                  <a:schemeClr val="tx1"/>
                </a:solidFill>
              </a:rPr>
              <a:t>U.S. Department of Commerce (U.S. Export Assistance Centers, USEAC).</a:t>
            </a:r>
          </a:p>
          <a:p>
            <a:pPr lvl="2"/>
            <a:r>
              <a:rPr lang="en-US" sz="1800" dirty="0">
                <a:solidFill>
                  <a:schemeClr val="tx1"/>
                </a:solidFill>
              </a:rPr>
              <a:t>U.S. and Foreign Commercial Service and International Trade Administration (ITA).</a:t>
            </a:r>
          </a:p>
          <a:p>
            <a:pPr lvl="2"/>
            <a:r>
              <a:rPr lang="en-US" sz="1800" dirty="0">
                <a:solidFill>
                  <a:schemeClr val="tx1"/>
                </a:solidFill>
              </a:rPr>
              <a:t>District Export Councils.</a:t>
            </a:r>
          </a:p>
          <a:p>
            <a:pPr lvl="1"/>
            <a:r>
              <a:rPr lang="en-US" sz="2000" dirty="0">
                <a:solidFill>
                  <a:schemeClr val="tx1"/>
                </a:solidFill>
              </a:rPr>
              <a:t>Small Business Administration (SBA).</a:t>
            </a:r>
          </a:p>
          <a:p>
            <a:pPr lvl="2"/>
            <a:r>
              <a:rPr lang="en-US" sz="1800" dirty="0">
                <a:solidFill>
                  <a:schemeClr val="tx1"/>
                </a:solidFill>
              </a:rPr>
              <a:t>Small Business Development Centers (SBDC), Service Corps of Retired Executives (SCORE), and Export Legal Assistance Network (ELAN).</a:t>
            </a:r>
          </a:p>
          <a:p>
            <a:pPr lvl="1"/>
            <a:r>
              <a:rPr lang="en-US" sz="2000" dirty="0">
                <a:solidFill>
                  <a:schemeClr val="tx1"/>
                </a:solidFill>
              </a:rPr>
              <a:t>Centers for International Business Education and Research (CIBERs).</a:t>
            </a:r>
          </a:p>
        </p:txBody>
      </p:sp>
      <p:sp>
        <p:nvSpPr>
          <p:cNvPr id="2" name="Text Placeholder 1">
            <a:extLst>
              <a:ext uri="{FF2B5EF4-FFF2-40B4-BE49-F238E27FC236}">
                <a16:creationId xmlns:a16="http://schemas.microsoft.com/office/drawing/2014/main" id="{BB6CB8CB-DC0E-4C14-911D-70C8366249D0}"/>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03F09617-8118-4BB2-B843-0783330823AC}"/>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732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93DD74-E298-4A74-AED4-0B1FB71BE8A9}"/>
              </a:ext>
            </a:extLst>
          </p:cNvPr>
          <p:cNvSpPr>
            <a:spLocks noGrp="1"/>
          </p:cNvSpPr>
          <p:nvPr>
            <p:ph type="title"/>
          </p:nvPr>
        </p:nvSpPr>
        <p:spPr/>
        <p:txBody>
          <a:bodyPr/>
          <a:lstStyle/>
          <a:p>
            <a:r>
              <a:rPr lang="en-US" dirty="0"/>
              <a:t>Improving Export Performance </a:t>
            </a:r>
            <a:r>
              <a:rPr lang="en-US" sz="900" b="0" dirty="0"/>
              <a:t>3</a:t>
            </a:r>
          </a:p>
        </p:txBody>
      </p:sp>
      <p:sp>
        <p:nvSpPr>
          <p:cNvPr id="8" name="Content Placeholder 7">
            <a:extLst>
              <a:ext uri="{FF2B5EF4-FFF2-40B4-BE49-F238E27FC236}">
                <a16:creationId xmlns:a16="http://schemas.microsoft.com/office/drawing/2014/main" id="{700E6322-9554-473F-BF2B-A98734494F71}"/>
              </a:ext>
            </a:extLst>
          </p:cNvPr>
          <p:cNvSpPr>
            <a:spLocks noGrp="1"/>
          </p:cNvSpPr>
          <p:nvPr>
            <p:ph sz="quarter" idx="11"/>
          </p:nvPr>
        </p:nvSpPr>
        <p:spPr/>
        <p:txBody>
          <a:bodyPr>
            <a:normAutofit/>
          </a:bodyPr>
          <a:lstStyle/>
          <a:p>
            <a:pPr>
              <a:spcBef>
                <a:spcPts val="800"/>
              </a:spcBef>
            </a:pPr>
            <a:r>
              <a:rPr lang="en-US" dirty="0">
                <a:solidFill>
                  <a:schemeClr val="tx1"/>
                </a:solidFill>
              </a:rPr>
              <a:t>Service Providers</a:t>
            </a:r>
          </a:p>
          <a:p>
            <a:pPr lvl="1"/>
            <a:r>
              <a:rPr lang="en-US" dirty="0">
                <a:solidFill>
                  <a:schemeClr val="tx1"/>
                </a:solidFill>
              </a:rPr>
              <a:t>Freight forwarders.</a:t>
            </a:r>
          </a:p>
          <a:p>
            <a:pPr lvl="2"/>
            <a:r>
              <a:rPr lang="en-US" dirty="0">
                <a:solidFill>
                  <a:schemeClr val="tx1"/>
                </a:solidFill>
              </a:rPr>
              <a:t>Combine smaller shipments into a single large shipment to minimize the shipping cost.</a:t>
            </a:r>
          </a:p>
          <a:p>
            <a:pPr lvl="2"/>
            <a:r>
              <a:rPr lang="en-US" dirty="0">
                <a:solidFill>
                  <a:schemeClr val="tx1"/>
                </a:solidFill>
              </a:rPr>
              <a:t>Documentation, payment, and carrier selection.</a:t>
            </a:r>
          </a:p>
          <a:p>
            <a:pPr lvl="1"/>
            <a:r>
              <a:rPr lang="en-US" dirty="0">
                <a:solidFill>
                  <a:schemeClr val="tx1"/>
                </a:solidFill>
              </a:rPr>
              <a:t>Export management companies.</a:t>
            </a:r>
          </a:p>
          <a:p>
            <a:pPr lvl="2"/>
            <a:r>
              <a:rPr lang="en-US" dirty="0">
                <a:solidFill>
                  <a:schemeClr val="tx1"/>
                </a:solidFill>
              </a:rPr>
              <a:t>Acts as an export marketing department for client firms.</a:t>
            </a:r>
          </a:p>
          <a:p>
            <a:pPr lvl="1"/>
            <a:r>
              <a:rPr lang="en-US" dirty="0">
                <a:solidFill>
                  <a:schemeClr val="tx1"/>
                </a:solidFill>
              </a:rPr>
              <a:t>Export trading companies.</a:t>
            </a:r>
          </a:p>
          <a:p>
            <a:pPr lvl="2"/>
            <a:r>
              <a:rPr lang="en-US" dirty="0">
                <a:solidFill>
                  <a:schemeClr val="tx1"/>
                </a:solidFill>
              </a:rPr>
              <a:t>Provide comprehensive exporting services, including export documentation, logistics, and transportation.</a:t>
            </a:r>
          </a:p>
        </p:txBody>
      </p:sp>
      <p:sp>
        <p:nvSpPr>
          <p:cNvPr id="2" name="Text Placeholder 1">
            <a:extLst>
              <a:ext uri="{FF2B5EF4-FFF2-40B4-BE49-F238E27FC236}">
                <a16:creationId xmlns:a16="http://schemas.microsoft.com/office/drawing/2014/main" id="{4C303F43-E49A-4A2C-AC05-34DC38CADA9F}"/>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DA48EA26-418D-415F-B669-1D971C47B67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90613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93DD74-E298-4A74-AED4-0B1FB71BE8A9}"/>
              </a:ext>
            </a:extLst>
          </p:cNvPr>
          <p:cNvSpPr>
            <a:spLocks noGrp="1"/>
          </p:cNvSpPr>
          <p:nvPr>
            <p:ph type="title"/>
          </p:nvPr>
        </p:nvSpPr>
        <p:spPr/>
        <p:txBody>
          <a:bodyPr/>
          <a:lstStyle/>
          <a:p>
            <a:r>
              <a:rPr lang="en-US" dirty="0"/>
              <a:t>Improving Export Performance </a:t>
            </a:r>
            <a:r>
              <a:rPr lang="en-US" sz="900" b="0" dirty="0"/>
              <a:t>4</a:t>
            </a:r>
          </a:p>
        </p:txBody>
      </p:sp>
      <p:sp>
        <p:nvSpPr>
          <p:cNvPr id="8" name="Content Placeholder 7">
            <a:extLst>
              <a:ext uri="{FF2B5EF4-FFF2-40B4-BE49-F238E27FC236}">
                <a16:creationId xmlns:a16="http://schemas.microsoft.com/office/drawing/2014/main" id="{700E6322-9554-473F-BF2B-A98734494F71}"/>
              </a:ext>
            </a:extLst>
          </p:cNvPr>
          <p:cNvSpPr>
            <a:spLocks noGrp="1"/>
          </p:cNvSpPr>
          <p:nvPr>
            <p:ph sz="quarter" idx="11"/>
          </p:nvPr>
        </p:nvSpPr>
        <p:spPr>
          <a:xfrm>
            <a:off x="342900" y="1276709"/>
            <a:ext cx="8458200" cy="5276491"/>
          </a:xfrm>
        </p:spPr>
        <p:txBody>
          <a:bodyPr>
            <a:normAutofit/>
          </a:bodyPr>
          <a:lstStyle/>
          <a:p>
            <a:pPr marL="0" indent="0">
              <a:spcBef>
                <a:spcPts val="600"/>
              </a:spcBef>
              <a:spcAft>
                <a:spcPts val="600"/>
              </a:spcAft>
              <a:buNone/>
            </a:pPr>
            <a:r>
              <a:rPr lang="en-US" sz="2800" dirty="0">
                <a:solidFill>
                  <a:schemeClr val="tx1"/>
                </a:solidFill>
              </a:rPr>
              <a:t>Service Providers </a:t>
            </a:r>
            <a:r>
              <a:rPr lang="en-US" sz="1100" dirty="0">
                <a:solidFill>
                  <a:schemeClr val="tx1"/>
                </a:solidFill>
              </a:rPr>
              <a:t>continued</a:t>
            </a:r>
          </a:p>
          <a:p>
            <a:pPr lvl="1"/>
            <a:r>
              <a:rPr lang="en-US" sz="2400" dirty="0">
                <a:solidFill>
                  <a:schemeClr val="tx1"/>
                </a:solidFill>
              </a:rPr>
              <a:t>Export packaging companies.</a:t>
            </a:r>
          </a:p>
          <a:p>
            <a:pPr lvl="2"/>
            <a:r>
              <a:rPr lang="en-US" sz="2000" dirty="0">
                <a:solidFill>
                  <a:schemeClr val="tx1"/>
                </a:solidFill>
              </a:rPr>
              <a:t>Advise companies on appropriate design and materials for the packaging of their items.</a:t>
            </a:r>
          </a:p>
          <a:p>
            <a:pPr lvl="2"/>
            <a:r>
              <a:rPr lang="en-US" sz="2000" dirty="0">
                <a:solidFill>
                  <a:schemeClr val="tx1"/>
                </a:solidFill>
              </a:rPr>
              <a:t>Assist companies in minimizing packaging to maximize the number of items to be shipped.</a:t>
            </a:r>
          </a:p>
          <a:p>
            <a:pPr lvl="1"/>
            <a:r>
              <a:rPr lang="en-US" sz="2400" dirty="0">
                <a:solidFill>
                  <a:schemeClr val="tx1"/>
                </a:solidFill>
              </a:rPr>
              <a:t>Customs brokers.</a:t>
            </a:r>
          </a:p>
          <a:p>
            <a:pPr lvl="2"/>
            <a:r>
              <a:rPr lang="en-US" sz="2000" dirty="0">
                <a:solidFill>
                  <a:schemeClr val="tx1"/>
                </a:solidFill>
              </a:rPr>
              <a:t>Offer a complete package of services essential in dealing with potential pitfalls when a firm is exporting to many countries.</a:t>
            </a:r>
          </a:p>
          <a:p>
            <a:pPr lvl="1"/>
            <a:r>
              <a:rPr lang="en-US" sz="2400" dirty="0">
                <a:solidFill>
                  <a:schemeClr val="tx1"/>
                </a:solidFill>
              </a:rPr>
              <a:t>Confirming houses (buying agents).</a:t>
            </a:r>
          </a:p>
          <a:p>
            <a:pPr lvl="2"/>
            <a:r>
              <a:rPr lang="en-US" sz="2000" dirty="0">
                <a:solidFill>
                  <a:schemeClr val="tx1"/>
                </a:solidFill>
              </a:rPr>
              <a:t>Represent foreign companies that want to buy your products.</a:t>
            </a:r>
          </a:p>
        </p:txBody>
      </p:sp>
      <p:sp>
        <p:nvSpPr>
          <p:cNvPr id="2" name="Text Placeholder 1">
            <a:extLst>
              <a:ext uri="{FF2B5EF4-FFF2-40B4-BE49-F238E27FC236}">
                <a16:creationId xmlns:a16="http://schemas.microsoft.com/office/drawing/2014/main" id="{A3A14686-DE14-4572-BC0A-516112EB1D4E}"/>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71CCB24B-816A-419D-A877-185C82C17A2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71784907"/>
      </p:ext>
    </p:extLst>
  </p:cSld>
  <p:clrMapOvr>
    <a:masterClrMapping/>
  </p:clrMapOvr>
</p:sld>
</file>

<file path=ppt/theme/theme1.xml><?xml version="1.0" encoding="utf-8"?>
<a:theme xmlns:a="http://schemas.openxmlformats.org/drawingml/2006/main" name="FIRST, BREAK, LAST slide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Divider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4F7C4758-EF78-4114-B0CD-C65931E31D6B}"/>
    </a:ext>
  </a:extLst>
</a:theme>
</file>

<file path=ppt/theme/theme11.xml><?xml version="1.0" encoding="utf-8"?>
<a:theme xmlns:a="http://schemas.openxmlformats.org/drawingml/2006/main" name="4_Title Slides 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807402C1-F174-418D-9BA4-5CD14936CAC8}"/>
    </a:ext>
  </a:extLst>
</a:theme>
</file>

<file path=ppt/theme/theme12.xml><?xml version="1.0" encoding="utf-8"?>
<a:theme xmlns:a="http://schemas.openxmlformats.org/drawingml/2006/main" name="2_MainContent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9AE6DB3E-6497-4623-8691-2EE4CB4F7CA4}"/>
    </a:ext>
  </a:extLst>
</a:theme>
</file>

<file path=ppt/theme/theme13.xml><?xml version="1.0" encoding="utf-8"?>
<a:theme xmlns:a="http://schemas.openxmlformats.org/drawingml/2006/main" name="3_Divider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4F7C4758-EF78-4114-B0CD-C65931E31D6B}"/>
    </a:ext>
  </a:extLst>
</a:theme>
</file>

<file path=ppt/theme/theme14.xml><?xml version="1.0" encoding="utf-8"?>
<a:theme xmlns:a="http://schemas.openxmlformats.org/drawingml/2006/main" name="3_MainContent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9AE6DB3E-6497-4623-8691-2EE4CB4F7CA4}"/>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807402C1-F174-418D-9BA4-5CD14936CAC8}"/>
    </a:ext>
  </a:extLst>
</a:theme>
</file>

<file path=ppt/theme/theme4.xml><?xml version="1.0" encoding="utf-8"?>
<a:theme xmlns:a="http://schemas.openxmlformats.org/drawingml/2006/main" name="1_Title Slides 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807402C1-F174-418D-9BA4-5CD14936CAC8}"/>
    </a:ext>
  </a:extLst>
</a:theme>
</file>

<file path=ppt/theme/theme5.xml><?xml version="1.0" encoding="utf-8"?>
<a:theme xmlns:a="http://schemas.openxmlformats.org/drawingml/2006/main" name="MainContent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9AE6DB3E-6497-4623-8691-2EE4CB4F7CA4}"/>
    </a:ext>
  </a:extLst>
</a:theme>
</file>

<file path=ppt/theme/theme6.xml><?xml version="1.0" encoding="utf-8"?>
<a:theme xmlns:a="http://schemas.openxmlformats.org/drawingml/2006/main" name="1_Divider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4F7C4758-EF78-4114-B0CD-C65931E31D6B}"/>
    </a:ext>
  </a:extLst>
</a:theme>
</file>

<file path=ppt/theme/theme7.xml><?xml version="1.0" encoding="utf-8"?>
<a:theme xmlns:a="http://schemas.openxmlformats.org/drawingml/2006/main" name="2_Title Slides Master">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807402C1-F174-418D-9BA4-5CD14936CAC8}"/>
    </a:ext>
  </a:extLst>
</a:theme>
</file>

<file path=ppt/theme/theme8.xml><?xml version="1.0" encoding="utf-8"?>
<a:theme xmlns:a="http://schemas.openxmlformats.org/drawingml/2006/main" name="3_Title Slides 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807402C1-F174-418D-9BA4-5CD14936CAC8}"/>
    </a:ext>
  </a:extLst>
</a:theme>
</file>

<file path=ppt/theme/theme9.xml><?xml version="1.0" encoding="utf-8"?>
<a:theme xmlns:a="http://schemas.openxmlformats.org/drawingml/2006/main" name="1_MainContentSlideMaster">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013C56F2-BD32-448D-801D-2EFF067A30D9}" vid="{9AE6DB3E-6497-4623-8691-2EE4CB4F7CA4}"/>
    </a:ext>
  </a:extLst>
</a:theme>
</file>

<file path=docProps/app.xml><?xml version="1.0" encoding="utf-8"?>
<Properties xmlns="http://schemas.openxmlformats.org/officeDocument/2006/extended-properties" xmlns:vt="http://schemas.openxmlformats.org/officeDocument/2006/docPropsVTypes">
  <Template>PPT template 9e</Template>
  <TotalTime>1552</TotalTime>
  <Words>4202</Words>
  <Application>Microsoft Office PowerPoint</Application>
  <PresentationFormat>Presentazione su schermo (4:3)</PresentationFormat>
  <Paragraphs>363</Paragraphs>
  <Slides>49</Slides>
  <Notes>47</Notes>
  <HiddenSlides>5</HiddenSlides>
  <MMClips>0</MMClips>
  <ScaleCrop>false</ScaleCrop>
  <HeadingPairs>
    <vt:vector size="6" baseType="variant">
      <vt:variant>
        <vt:lpstr>Caratteri utilizzati</vt:lpstr>
      </vt:variant>
      <vt:variant>
        <vt:i4>8</vt:i4>
      </vt:variant>
      <vt:variant>
        <vt:lpstr>Tema</vt:lpstr>
      </vt:variant>
      <vt:variant>
        <vt:i4>14</vt:i4>
      </vt:variant>
      <vt:variant>
        <vt:lpstr>Titoli diapositive</vt:lpstr>
      </vt:variant>
      <vt:variant>
        <vt:i4>49</vt:i4>
      </vt:variant>
    </vt:vector>
  </HeadingPairs>
  <TitlesOfParts>
    <vt:vector size="71" baseType="lpstr">
      <vt:lpstr>ＭＳ Ｐゴシック</vt:lpstr>
      <vt:lpstr>Arial</vt:lpstr>
      <vt:lpstr>ArumSans Bold</vt:lpstr>
      <vt:lpstr>ArumSans Regular</vt:lpstr>
      <vt:lpstr>Calibri</vt:lpstr>
      <vt:lpstr>Cambria</vt:lpstr>
      <vt:lpstr>Helvetica Neue Light</vt:lpstr>
      <vt:lpstr>Wingdings</vt:lpstr>
      <vt:lpstr>FIRST, BREAK, LAST slides</vt:lpstr>
      <vt:lpstr>1_Red bar footer BODY/MAIN CONTENT</vt:lpstr>
      <vt:lpstr>Title Slides Master</vt:lpstr>
      <vt:lpstr>1_Title Slides Master</vt:lpstr>
      <vt:lpstr>MainContentSlideMaster</vt:lpstr>
      <vt:lpstr>1_DividerSlideMaster</vt:lpstr>
      <vt:lpstr>2_Title Slides Master</vt:lpstr>
      <vt:lpstr>3_Title Slides Master</vt:lpstr>
      <vt:lpstr>1_MainContentSlideMaster</vt:lpstr>
      <vt:lpstr>2_DividerSlideMaster</vt:lpstr>
      <vt:lpstr>4_Title Slides Master</vt:lpstr>
      <vt:lpstr>2_MainContentSlideMaster</vt:lpstr>
      <vt:lpstr>3_DividerSlideMaster</vt:lpstr>
      <vt:lpstr>3_MainContentSlideMaster</vt:lpstr>
      <vt:lpstr>Exporting, Importing and Countertrade</vt:lpstr>
      <vt:lpstr>Learning Objectives</vt:lpstr>
      <vt:lpstr>Introduction</vt:lpstr>
      <vt:lpstr>Figure 16.1 Product readiness and company readiness to export or import</vt:lpstr>
      <vt:lpstr>The Promise and Pitfalls of Exporting</vt:lpstr>
      <vt:lpstr>Improving Export Performance 1</vt:lpstr>
      <vt:lpstr>Improving Export Performance 2</vt:lpstr>
      <vt:lpstr>Improving Export Performance 3</vt:lpstr>
      <vt:lpstr>Improving Export Performance 4</vt:lpstr>
      <vt:lpstr>Improving Export Performance 5</vt:lpstr>
      <vt:lpstr>Improving Export Performance 6</vt:lpstr>
      <vt:lpstr>Improving Export Performance 7</vt:lpstr>
      <vt:lpstr>Figure 16.2 Company readiness to export</vt:lpstr>
      <vt:lpstr>Improving Export Performance 8</vt:lpstr>
      <vt:lpstr>Export and Import Financing 1</vt:lpstr>
      <vt:lpstr>Figure 16.4 Preference of the U.S. exporter</vt:lpstr>
      <vt:lpstr>Figure 16.5 Preference of the French importer</vt:lpstr>
      <vt:lpstr>Figure 16.6 The use of a third party</vt:lpstr>
      <vt:lpstr>Export and Import Financing 2</vt:lpstr>
      <vt:lpstr>Export and Import Financing 3</vt:lpstr>
      <vt:lpstr>Export and Import Financing 4</vt:lpstr>
      <vt:lpstr>Export and Import Financing 5</vt:lpstr>
      <vt:lpstr>Figure 16.7 A typical international trade transaction</vt:lpstr>
      <vt:lpstr>Export Assistance 1</vt:lpstr>
      <vt:lpstr>Export Assistance 2</vt:lpstr>
      <vt:lpstr>Countertrade 1</vt:lpstr>
      <vt:lpstr>Countertrade 2</vt:lpstr>
      <vt:lpstr>Countertrade 3</vt:lpstr>
      <vt:lpstr>Countertrade 4</vt:lpstr>
      <vt:lpstr>HISTORICAL DIFFUSION OF COUNTERTRADE</vt:lpstr>
      <vt:lpstr>COUNTERTRADE TYPOLOGIES:</vt:lpstr>
      <vt:lpstr>barter</vt:lpstr>
      <vt:lpstr>BARTER: EXEMPLES</vt:lpstr>
      <vt:lpstr>BARTER: EXEMPLES</vt:lpstr>
      <vt:lpstr>COUNTERPURCHASE</vt:lpstr>
      <vt:lpstr>COUNTERPURCHASE: EXEMPLE</vt:lpstr>
      <vt:lpstr>OFFSET</vt:lpstr>
      <vt:lpstr>OFFSET</vt:lpstr>
      <vt:lpstr>SWITCH TRADING</vt:lpstr>
      <vt:lpstr>COMPENSATION or BUYBACK</vt:lpstr>
      <vt:lpstr>Compensation and buyback: examples</vt:lpstr>
      <vt:lpstr>COUNTERTRADE STRATEGY</vt:lpstr>
      <vt:lpstr>Countertrade 5</vt:lpstr>
      <vt:lpstr>Countertrade 6</vt:lpstr>
      <vt:lpstr>Accessibility Content:  Text Alternatives for Images</vt:lpstr>
      <vt:lpstr>Figure 16.1 Product readiness and company readiness to export or import – Text Alternative</vt:lpstr>
      <vt:lpstr>Figure 16.2 Company readiness to export – Text Alternative</vt:lpstr>
      <vt:lpstr>Figure 16.6 The use of a third party – Text Alternative</vt:lpstr>
      <vt:lpstr>16.7 A typical international trade transaction – Text Alternative </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 International Business 13e</dc:title>
  <dc:creator>Editors Inc.</dc:creator>
  <cp:lastModifiedBy>ilaria tutore</cp:lastModifiedBy>
  <cp:revision>230</cp:revision>
  <dcterms:created xsi:type="dcterms:W3CDTF">2013-10-24T20:19:27Z</dcterms:created>
  <dcterms:modified xsi:type="dcterms:W3CDTF">2020-09-09T12:13:17Z</dcterms:modified>
</cp:coreProperties>
</file>