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Questrial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37" Type="http://schemas.openxmlformats.org/officeDocument/2006/relationships/font" Target="fonts/Questrial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2cb97328b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2cb97328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2cb97328b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2cb97328b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13146dcced_1_10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8" name="Google Shape;238;g313146dcced_1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313146dcced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3146dcced_1_10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6" name="Google Shape;246;g313146dcced_1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g313146dcced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3146dcced_1_1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2" name="Google Shape;252;g313146dcced_1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g313146dcced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3146dcced_1_1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3" name="Google Shape;263;g313146dcced_1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313146dcced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2cb97328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12cb97328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2cb97328b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12cb97328b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2cb97328b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12cb97328b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2cb97328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12cb97328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2cb97328b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12cb97328b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3146dcced_1_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9" name="Google Shape;169;g313146dcced_1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g313146dcced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2cb97328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12cb97328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12cb97328b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12cb97328b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12cb97328b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12cb97328b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2cb97328b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12cb97328b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12cb97328b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12cb97328b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2cb97328b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12cb97328b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12cb97328b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12cb97328b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2cb97328b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2cb97328b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2cb97328b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2cb97328b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2cb97328b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2cb97328b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2cb97328b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2cb97328b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3146dcced_1_8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0" name="Google Shape;200;g313146dcced_1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g313146dcced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2cb97328b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12cb97328b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2cb97328b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12cb97328b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685800" y="348853"/>
            <a:ext cx="77724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 rot="5400000">
            <a:off x="5375077" y="1488877"/>
            <a:ext cx="4223147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 rot="5400000">
            <a:off x="1412677" y="-378023"/>
            <a:ext cx="4223147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/>
          <p:nvPr>
            <p:ph idx="2" type="pic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1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30238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630238" y="1878806"/>
            <a:ext cx="3868737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3" type="body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2"/>
          <p:cNvSpPr txBox="1"/>
          <p:nvPr>
            <p:ph idx="4" type="body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9" name="Google Shape;159;p2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490250" y="526350"/>
            <a:ext cx="7969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Function in C per problemi base con array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705" y="166225"/>
            <a:ext cx="66211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/>
        </p:nvSpPr>
        <p:spPr>
          <a:xfrm>
            <a:off x="73025" y="33338"/>
            <a:ext cx="9036000" cy="42483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che determina l’appartenenza di un </a:t>
            </a:r>
            <a:r>
              <a:rPr b="1" i="0" lang="it" sz="1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18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numero(chiave) a un array (a) di size n 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--algoritmo di ricerca sequenziale--  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appartiene_aF(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chiave,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int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b="1" i="0" lang="it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(chiave != a[i]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&amp;&amp;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&lt; n-1) 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i = i+1</a:t>
            </a:r>
            <a:r>
              <a:rPr b="1" i="0" lang="it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(chiave == a[i]) 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return 1</a:t>
            </a:r>
            <a:r>
              <a:rPr b="1" i="0" lang="it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return 0</a:t>
            </a:r>
            <a:r>
              <a:rPr b="1" i="0" lang="it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800"/>
          </a:p>
        </p:txBody>
      </p:sp>
      <p:sp>
        <p:nvSpPr>
          <p:cNvPr id="242" name="Google Shape;242;p36"/>
          <p:cNvSpPr txBox="1"/>
          <p:nvPr/>
        </p:nvSpPr>
        <p:spPr>
          <a:xfrm>
            <a:off x="179387" y="4569619"/>
            <a:ext cx="1838325" cy="396478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it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versione 1</a:t>
            </a:r>
            <a:endParaRPr/>
          </a:p>
        </p:txBody>
      </p:sp>
      <p:sp>
        <p:nvSpPr>
          <p:cNvPr id="243" name="Google Shape;243;p36"/>
          <p:cNvSpPr txBox="1"/>
          <p:nvPr/>
        </p:nvSpPr>
        <p:spPr>
          <a:xfrm>
            <a:off x="5292725" y="59531"/>
            <a:ext cx="3743400" cy="2031900"/>
          </a:xfrm>
          <a:prstGeom prst="rect">
            <a:avLst/>
          </a:prstGeom>
          <a:solidFill>
            <a:srgbClr val="AAF6BC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lang="it" sz="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appartiene(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chiave,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a[],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n)</a:t>
            </a:r>
            <a:r>
              <a:rPr b="1" i="0" lang="it" sz="900" u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i="0" lang="it" sz="9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900" u="none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logical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9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false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9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{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i+1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9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i="0" lang="it" sz="9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(chiave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==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a[i])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endParaRPr sz="1100"/>
          </a:p>
          <a:p>
            <a:pPr indent="635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900" u="none" cap="none" strike="noStrik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</a:t>
            </a:r>
            <a:r>
              <a:rPr b="1" i="0" lang="it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900" u="none" cap="none" strike="noStrik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it" sz="900" u="none" cap="none" strike="noStrik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</a:t>
            </a:r>
            <a:r>
              <a:rPr b="1" i="0" lang="it" sz="9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900" u="none" cap="none" strike="noStrike">
              <a:solidFill>
                <a:srgbClr val="FF6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635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9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}</a:t>
            </a:r>
            <a:endParaRPr sz="1100"/>
          </a:p>
          <a:p>
            <a:pPr indent="635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9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while ( !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&amp;&amp;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&lt;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</a:t>
            </a:r>
            <a:r>
              <a:rPr b="1" i="0" lang="it" sz="9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9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9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9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54000" y="-3"/>
            <a:ext cx="9036000" cy="4894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che determina l’appartenenza di un </a:t>
            </a: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numero(chiave) a un array (a) di size 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--algoritmo di ricerca sequenziale--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appartiene_aF(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chiave,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(i=0; i&lt;n;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  if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(chiave == a[i])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return 1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0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/>
        </p:nvSpPr>
        <p:spPr>
          <a:xfrm>
            <a:off x="250825" y="681038"/>
            <a:ext cx="8659800" cy="42945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appartiene_aF(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legge_da_tastiera_aF(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visualizza_aF (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3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 ()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a[100],chiave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esito_ricera,n_elem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numero di elementi (&lt;=100):”)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n_elem)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3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legge_da_tastiera_aF(a,n_elem)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la chiave di ricerca:”)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chiave)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3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esito_ricerca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appartiene_aF(chiave,a,n_elem)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(esito_ricerca)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(“%f appartiene all’array \n”,chiave)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(“%f non appartiene all’array \n”,chiave)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(“l’array e’\n”)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3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visualizza_aF(a,n_elem)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1300" u="none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/>
          </a:p>
        </p:txBody>
      </p:sp>
      <p:sp>
        <p:nvSpPr>
          <p:cNvPr id="256" name="Google Shape;256;p38"/>
          <p:cNvSpPr txBox="1"/>
          <p:nvPr/>
        </p:nvSpPr>
        <p:spPr>
          <a:xfrm>
            <a:off x="228600" y="141684"/>
            <a:ext cx="1997100" cy="5079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 sz="500"/>
          </a:p>
        </p:txBody>
      </p:sp>
      <p:sp>
        <p:nvSpPr>
          <p:cNvPr id="257" name="Google Shape;257;p38"/>
          <p:cNvSpPr txBox="1"/>
          <p:nvPr/>
        </p:nvSpPr>
        <p:spPr>
          <a:xfrm>
            <a:off x="2362200" y="33338"/>
            <a:ext cx="6629400" cy="7080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 main che chiama la function C di ricerca sequenziale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appartiene_aF</a:t>
            </a:r>
            <a:endParaRPr sz="1000"/>
          </a:p>
        </p:txBody>
      </p:sp>
      <p:grpSp>
        <p:nvGrpSpPr>
          <p:cNvPr id="258" name="Google Shape;258;p38"/>
          <p:cNvGrpSpPr/>
          <p:nvPr/>
        </p:nvGrpSpPr>
        <p:grpSpPr>
          <a:xfrm>
            <a:off x="2987675" y="3521869"/>
            <a:ext cx="6172200" cy="357188"/>
            <a:chOff x="1882" y="3022"/>
            <a:chExt cx="3888" cy="300"/>
          </a:xfrm>
        </p:grpSpPr>
        <p:sp>
          <p:nvSpPr>
            <p:cNvPr id="259" name="Google Shape;259;p38"/>
            <p:cNvSpPr txBox="1"/>
            <p:nvPr/>
          </p:nvSpPr>
          <p:spPr>
            <a:xfrm>
              <a:off x="3070" y="3022"/>
              <a:ext cx="2700" cy="30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it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predicato è il valore di </a:t>
              </a:r>
              <a:r>
                <a:rPr b="1" i="0" lang="it" sz="16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esito_ricerca</a:t>
              </a:r>
              <a:r>
                <a:rPr b="0" i="0" lang="it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260" name="Google Shape;260;p38"/>
            <p:cNvCxnSpPr/>
            <p:nvPr/>
          </p:nvCxnSpPr>
          <p:spPr>
            <a:xfrm rot="10800000">
              <a:off x="1882" y="3113"/>
              <a:ext cx="1179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250825" y="681038"/>
            <a:ext cx="8659800" cy="40944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appartiene_aF(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legge_da_tastiera_aF(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visualizza_aF (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3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 ()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a[100],chiave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n_elem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numero di elementi (&lt;=100):”)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n_elem)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3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legge_da_tastiera_aF(a,n_elem)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la chiave di ricerca:”)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chiave)</a:t>
            </a: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13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if 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(appartiene_aF(chiave,a,n_elem))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(“%f appartiene all’array \n”,chiave)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(“%f non appartiene all’array \n”,chiave)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(“l’array e’\n”)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3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3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visualizza_aF(a,n_elem)</a:t>
            </a:r>
            <a:r>
              <a:rPr b="1" i="0" lang="it" sz="13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1300" u="none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it" sz="13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/>
          </a:p>
        </p:txBody>
      </p:sp>
      <p:sp>
        <p:nvSpPr>
          <p:cNvPr id="267" name="Google Shape;267;p39"/>
          <p:cNvSpPr txBox="1"/>
          <p:nvPr/>
        </p:nvSpPr>
        <p:spPr>
          <a:xfrm>
            <a:off x="228600" y="141684"/>
            <a:ext cx="1997100" cy="4770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 sz="300"/>
          </a:p>
        </p:txBody>
      </p:sp>
      <p:sp>
        <p:nvSpPr>
          <p:cNvPr id="268" name="Google Shape;268;p39"/>
          <p:cNvSpPr txBox="1"/>
          <p:nvPr/>
        </p:nvSpPr>
        <p:spPr>
          <a:xfrm>
            <a:off x="2362200" y="33338"/>
            <a:ext cx="6629400" cy="6771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 main che chiama la function C di ricerca sequenziale </a:t>
            </a:r>
            <a:r>
              <a:rPr b="1" i="0" lang="it" sz="19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appartiene_aF</a:t>
            </a:r>
            <a:endParaRPr sz="900"/>
          </a:p>
        </p:txBody>
      </p:sp>
      <p:grpSp>
        <p:nvGrpSpPr>
          <p:cNvPr id="269" name="Google Shape;269;p39"/>
          <p:cNvGrpSpPr/>
          <p:nvPr/>
        </p:nvGrpSpPr>
        <p:grpSpPr>
          <a:xfrm>
            <a:off x="5219700" y="3165872"/>
            <a:ext cx="4073525" cy="357188"/>
            <a:chOff x="3288" y="2659"/>
            <a:chExt cx="2566" cy="300"/>
          </a:xfrm>
        </p:grpSpPr>
        <p:sp>
          <p:nvSpPr>
            <p:cNvPr id="270" name="Google Shape;270;p39"/>
            <p:cNvSpPr txBox="1"/>
            <p:nvPr/>
          </p:nvSpPr>
          <p:spPr>
            <a:xfrm>
              <a:off x="4354" y="2659"/>
              <a:ext cx="1500" cy="30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it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predicato è il valore restituito dalla function</a:t>
              </a:r>
              <a:endParaRPr sz="800"/>
            </a:p>
          </p:txBody>
        </p:sp>
        <p:cxnSp>
          <p:nvCxnSpPr>
            <p:cNvPr id="271" name="Google Shape;271;p39"/>
            <p:cNvCxnSpPr/>
            <p:nvPr/>
          </p:nvCxnSpPr>
          <p:spPr>
            <a:xfrm flipH="1">
              <a:off x="3288" y="2886"/>
              <a:ext cx="1044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945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3 </a:t>
            </a:r>
            <a:endParaRPr/>
          </a:p>
        </p:txBody>
      </p:sp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 main che chiama la funzione 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somma(a, 4) che somma i primi 4 elementi di un array 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425" y="0"/>
            <a:ext cx="646100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50" y="152400"/>
            <a:ext cx="644691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3786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179387" y="141684"/>
            <a:ext cx="8713800" cy="5079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unità didattica: </a:t>
            </a:r>
            <a:r>
              <a:rPr b="0" i="0" lang="it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Strutture dati: array</a:t>
            </a:r>
            <a:r>
              <a:rPr b="0" i="0" lang="it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it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0" i="0" lang="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[07]</a:t>
            </a:r>
            <a:r>
              <a:rPr b="1" i="0" lang="it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/>
          </a:p>
        </p:txBody>
      </p:sp>
      <p:sp>
        <p:nvSpPr>
          <p:cNvPr id="173" name="Google Shape;173;p27"/>
          <p:cNvSpPr txBox="1"/>
          <p:nvPr/>
        </p:nvSpPr>
        <p:spPr>
          <a:xfrm>
            <a:off x="179387" y="681038"/>
            <a:ext cx="8713800" cy="8004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modulo : </a:t>
            </a:r>
            <a:r>
              <a:rPr b="0" i="0" lang="it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 in C per problemi di base con array – parte 2</a:t>
            </a:r>
            <a:r>
              <a:rPr b="0" i="0" lang="it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b="0" i="0" lang="it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it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[10-C]</a:t>
            </a:r>
            <a:endParaRPr sz="900"/>
          </a:p>
        </p:txBody>
      </p:sp>
      <p:sp>
        <p:nvSpPr>
          <p:cNvPr id="174" name="Google Shape;174;p27"/>
          <p:cNvSpPr txBox="1"/>
          <p:nvPr/>
        </p:nvSpPr>
        <p:spPr>
          <a:xfrm>
            <a:off x="684212" y="1545431"/>
            <a:ext cx="7561200" cy="3231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it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Sviluppo di function in C  per problemi di base per array 1D ed esempi di utilizzo</a:t>
            </a:r>
            <a:endParaRPr sz="900"/>
          </a:p>
        </p:txBody>
      </p:sp>
      <p:sp>
        <p:nvSpPr>
          <p:cNvPr id="175" name="Google Shape;175;p27"/>
          <p:cNvSpPr txBox="1"/>
          <p:nvPr/>
        </p:nvSpPr>
        <p:spPr>
          <a:xfrm>
            <a:off x="684212" y="2085975"/>
            <a:ext cx="7561200" cy="1015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it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Argomenti trattati:</a:t>
            </a:r>
            <a:endParaRPr sz="900"/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500"/>
              <a:buFont typeface="Noto Sans Symbols"/>
              <a:buChar char="✔"/>
            </a:pPr>
            <a:r>
              <a:rPr b="0" i="0" lang="it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function in C per la ricerca sequenziale</a:t>
            </a:r>
            <a:endParaRPr sz="900"/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500"/>
              <a:buFont typeface="Noto Sans Symbols"/>
              <a:buChar char="✔"/>
            </a:pPr>
            <a:r>
              <a:rPr b="0" i="0" lang="it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porzioni di array in C</a:t>
            </a:r>
            <a:endParaRPr sz="900"/>
          </a:p>
          <a:p>
            <a:pPr indent="-952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500"/>
              <a:buFont typeface="Noto Sans Symbols"/>
              <a:buChar char="✔"/>
            </a:pPr>
            <a:r>
              <a:rPr b="0" i="0" lang="it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utilizzo di function C su porzioni di array</a:t>
            </a:r>
            <a:endParaRPr sz="900"/>
          </a:p>
        </p:txBody>
      </p:sp>
      <p:sp>
        <p:nvSpPr>
          <p:cNvPr id="176" name="Google Shape;176;p27"/>
          <p:cNvSpPr txBox="1"/>
          <p:nvPr/>
        </p:nvSpPr>
        <p:spPr>
          <a:xfrm>
            <a:off x="323850" y="4354115"/>
            <a:ext cx="7561200" cy="3231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</a:pPr>
            <a:r>
              <a:rPr b="0" i="0" lang="it" sz="15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Prerequisiti richiesti:</a:t>
            </a:r>
            <a:r>
              <a:rPr b="0" i="0" lang="it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it" sz="1500" u="none" cap="none" strike="noStrike">
                <a:solidFill>
                  <a:srgbClr val="99FF99"/>
                </a:solidFill>
                <a:latin typeface="Questrial"/>
                <a:ea typeface="Questrial"/>
                <a:cs typeface="Questrial"/>
                <a:sym typeface="Questrial"/>
              </a:rPr>
              <a:t>AP-05-03-C, AP-07-03-T, AP-07-08-C</a:t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4 </a:t>
            </a:r>
            <a:endParaRPr/>
          </a:p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 main che chiama la funzione 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somma(a, 5) che somma gli elementi della porzione 2…5 di un array 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4610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225" y="152400"/>
            <a:ext cx="6481726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75" y="152400"/>
            <a:ext cx="670432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7362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433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50" y="0"/>
            <a:ext cx="649013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1 </a:t>
            </a:r>
            <a:endParaRPr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 programma in C che chiede in input n interi. 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n definito dall’utente.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Gli n interi vanno conservati in un array. 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Successivamente calcola la somma e visualizza l’array</a:t>
            </a:r>
            <a:endParaRPr b="1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00" y="0"/>
            <a:ext cx="40811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993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25" y="-282725"/>
            <a:ext cx="4876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/>
        </p:nvSpPr>
        <p:spPr>
          <a:xfrm>
            <a:off x="228600" y="171450"/>
            <a:ext cx="1997100" cy="6003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 sz="1100"/>
          </a:p>
        </p:txBody>
      </p:sp>
      <p:sp>
        <p:nvSpPr>
          <p:cNvPr id="204" name="Google Shape;204;p32"/>
          <p:cNvSpPr txBox="1"/>
          <p:nvPr/>
        </p:nvSpPr>
        <p:spPr>
          <a:xfrm>
            <a:off x="2339975" y="86915"/>
            <a:ext cx="5616600" cy="10620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una function C che determina l’appartenenza di un dato a un insieme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(array 1D)</a:t>
            </a:r>
            <a:endParaRPr sz="1100"/>
          </a:p>
        </p:txBody>
      </p:sp>
      <p:sp>
        <p:nvSpPr>
          <p:cNvPr id="205" name="Google Shape;205;p32"/>
          <p:cNvSpPr txBox="1"/>
          <p:nvPr/>
        </p:nvSpPr>
        <p:spPr>
          <a:xfrm>
            <a:off x="0" y="2139553"/>
            <a:ext cx="9036000" cy="538800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Comic Sans MS"/>
              <a:buNone/>
            </a:pPr>
            <a:r>
              <a:rPr b="1" lang="it" sz="2900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it" sz="2900" u="none" cap="none" strike="noStrike">
                <a:solidFill>
                  <a:srgbClr val="FF6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2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appartiene_a(</a:t>
            </a:r>
            <a:r>
              <a:rPr b="1" i="0" lang="it" sz="29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float</a:t>
            </a:r>
            <a:r>
              <a:rPr b="1" i="0" lang="it" sz="2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x,</a:t>
            </a:r>
            <a:r>
              <a:rPr b="1" i="0" lang="it" sz="29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float </a:t>
            </a:r>
            <a:r>
              <a:rPr b="1" i="0" lang="it" sz="2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a[], </a:t>
            </a:r>
            <a:r>
              <a:rPr b="1" i="0" lang="it" sz="29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 </a:t>
            </a:r>
            <a:r>
              <a:rPr b="1" i="0" lang="it" sz="2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n)</a:t>
            </a:r>
            <a:endParaRPr sz="1100"/>
          </a:p>
        </p:txBody>
      </p:sp>
      <p:sp>
        <p:nvSpPr>
          <p:cNvPr id="206" name="Google Shape;206;p32"/>
          <p:cNvSpPr txBox="1"/>
          <p:nvPr/>
        </p:nvSpPr>
        <p:spPr>
          <a:xfrm>
            <a:off x="142875" y="3436144"/>
            <a:ext cx="8893200" cy="4155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1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appartiene_aF(</a:t>
            </a:r>
            <a:r>
              <a:rPr b="1" i="0" lang="it" sz="21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2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chiave,</a:t>
            </a:r>
            <a:r>
              <a:rPr b="1" i="0" lang="it" sz="21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it" sz="2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</a:t>
            </a:r>
            <a:r>
              <a:rPr b="1" i="0" lang="it" sz="21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100" u="none" cap="none" strike="noStrik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1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n)</a:t>
            </a:r>
            <a:endParaRPr sz="1100"/>
          </a:p>
        </p:txBody>
      </p:sp>
      <p:sp>
        <p:nvSpPr>
          <p:cNvPr id="207" name="Google Shape;207;p32"/>
          <p:cNvSpPr txBox="1"/>
          <p:nvPr/>
        </p:nvSpPr>
        <p:spPr>
          <a:xfrm>
            <a:off x="1331912" y="1383506"/>
            <a:ext cx="5899200" cy="53880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it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algoritmo di ricerca sequenziale</a:t>
            </a:r>
            <a:endParaRPr sz="1100"/>
          </a:p>
        </p:txBody>
      </p:sp>
      <p:grpSp>
        <p:nvGrpSpPr>
          <p:cNvPr id="208" name="Google Shape;208;p32"/>
          <p:cNvGrpSpPr/>
          <p:nvPr/>
        </p:nvGrpSpPr>
        <p:grpSpPr>
          <a:xfrm>
            <a:off x="0" y="3759994"/>
            <a:ext cx="1428750" cy="1200150"/>
            <a:chOff x="0" y="3158"/>
            <a:chExt cx="900" cy="1008"/>
          </a:xfrm>
        </p:grpSpPr>
        <p:sp>
          <p:nvSpPr>
            <p:cNvPr id="209" name="Google Shape;209;p32"/>
            <p:cNvSpPr txBox="1"/>
            <p:nvPr/>
          </p:nvSpPr>
          <p:spPr>
            <a:xfrm>
              <a:off x="0" y="3566"/>
              <a:ext cx="900" cy="60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it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tipo logico simulato</a:t>
              </a:r>
              <a:endParaRPr sz="1100"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249" y="3158"/>
              <a:ext cx="181" cy="408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32"/>
          <p:cNvGrpSpPr/>
          <p:nvPr/>
        </p:nvGrpSpPr>
        <p:grpSpPr>
          <a:xfrm>
            <a:off x="3563937" y="3921919"/>
            <a:ext cx="5040312" cy="1362075"/>
            <a:chOff x="2245" y="3294"/>
            <a:chExt cx="3175" cy="1144"/>
          </a:xfrm>
        </p:grpSpPr>
        <p:grpSp>
          <p:nvGrpSpPr>
            <p:cNvPr id="212" name="Google Shape;212;p32"/>
            <p:cNvGrpSpPr/>
            <p:nvPr/>
          </p:nvGrpSpPr>
          <p:grpSpPr>
            <a:xfrm>
              <a:off x="3470" y="3430"/>
              <a:ext cx="900" cy="1008"/>
              <a:chOff x="0" y="3158"/>
              <a:chExt cx="900" cy="1008"/>
            </a:xfrm>
          </p:grpSpPr>
          <p:sp>
            <p:nvSpPr>
              <p:cNvPr id="213" name="Google Shape;213;p32"/>
              <p:cNvSpPr txBox="1"/>
              <p:nvPr/>
            </p:nvSpPr>
            <p:spPr>
              <a:xfrm>
                <a:off x="0" y="3566"/>
                <a:ext cx="900" cy="600"/>
              </a:xfrm>
              <a:prstGeom prst="rect">
                <a:avLst/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it" sz="15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parametri di input</a:t>
                </a:r>
                <a:endParaRPr sz="1100"/>
              </a:p>
            </p:txBody>
          </p:sp>
          <p:sp>
            <p:nvSpPr>
              <p:cNvPr id="214" name="Google Shape;214;p32"/>
              <p:cNvSpPr/>
              <p:nvPr/>
            </p:nvSpPr>
            <p:spPr>
              <a:xfrm>
                <a:off x="249" y="3158"/>
                <a:ext cx="181" cy="408"/>
              </a:xfrm>
              <a:prstGeom prst="upArrow">
                <a:avLst>
                  <a:gd fmla="val 50000" name="adj1"/>
                  <a:gd fmla="val 50000" name="adj2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9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32"/>
            <p:cNvSpPr/>
            <p:nvPr/>
          </p:nvSpPr>
          <p:spPr>
            <a:xfrm rot="5400000">
              <a:off x="3787" y="1752"/>
              <a:ext cx="91" cy="3175"/>
            </a:xfrm>
            <a:prstGeom prst="rightBrace">
              <a:avLst>
                <a:gd fmla="val 8333" name="adj1"/>
                <a:gd fmla="val 11007" name="adj2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2 </a:t>
            </a:r>
            <a:endParaRPr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Creare una f</a:t>
            </a: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unction che determina l’appartenenza di un </a:t>
            </a:r>
            <a:r>
              <a:rPr b="1" lang="it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it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numero(chiave) a un array (a) di size 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pseudocodice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"/>
          <p:cNvSpPr txBox="1"/>
          <p:nvPr/>
        </p:nvSpPr>
        <p:spPr>
          <a:xfrm>
            <a:off x="311700" y="1017798"/>
            <a:ext cx="7958100" cy="3540300"/>
          </a:xfrm>
          <a:prstGeom prst="rect">
            <a:avLst/>
          </a:prstGeom>
          <a:solidFill>
            <a:srgbClr val="AAF6BC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lang="it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appartiene(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chiave,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a[],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n)</a:t>
            </a:r>
            <a:r>
              <a:rPr b="1" i="0" lang="it" sz="1600" u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i="0" lang="it" sz="16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b="1" i="0" sz="1600" u="none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0; </a:t>
            </a:r>
            <a:r>
              <a:rPr b="1" i="0" lang="it" sz="1600" u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// false </a:t>
            </a:r>
            <a:endParaRPr b="1" i="0" sz="1600" u="non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{ </a:t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i="0" lang="it" sz="1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(chiave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==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a[i])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endParaRPr sz="1800"/>
          </a:p>
          <a:p>
            <a:pPr indent="635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1600" u="none" cap="none" strike="noStrik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</a:t>
            </a:r>
            <a:r>
              <a:rPr b="1" i="0" lang="it" sz="1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1600" u="none" cap="none" strike="noStrik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it" sz="1600" u="none" cap="none" strike="noStrik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1; </a:t>
            </a:r>
            <a:r>
              <a:rPr b="1" lang="it" sz="160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// true</a:t>
            </a:r>
            <a:endParaRPr b="1" i="0" sz="1600" u="none" cap="none" strike="noStrike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635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1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}</a:t>
            </a:r>
            <a:endParaRPr b="1" i="0" sz="16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lang="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lang="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lang="it" sz="160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" sz="1600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lang="it" sz="160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i+1</a:t>
            </a:r>
            <a:r>
              <a:rPr b="1" lang="it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sz="1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635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1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while ( !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&amp;&amp;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&lt;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n)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</a:t>
            </a:r>
            <a:r>
              <a:rPr b="1" i="0" lang="it" sz="16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it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esito_confronto</a:t>
            </a: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omic Sans MS"/>
              <a:buNone/>
            </a:pPr>
            <a:r>
              <a:rPr b="1" i="0" lang="it" sz="1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