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4.xml"/><Relationship Id="rId41" Type="http://schemas.openxmlformats.org/officeDocument/2006/relationships/font" Target="fonts/Roboto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oboto-bold.fntdata"/><Relationship Id="rId16" Type="http://schemas.openxmlformats.org/officeDocument/2006/relationships/slide" Target="slides/slide10.xml"/><Relationship Id="rId38" Type="http://schemas.openxmlformats.org/officeDocument/2006/relationships/font" Target="fonts/Robot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14af5264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114af5264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14af5264d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114af5264d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114af5264d_2_13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6" name="Google Shape;226;g3114af5264d_2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g3114af5264d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114af5264d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114af5264d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114af5264d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114af5264d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114af5264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114af5264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114af5264d_2_19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0" name="Google Shape;300;g3114af5264d_2_1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g3114af5264d_2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114af5264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114af5264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114af5264d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114af5264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114af5264d_2_20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0" name="Google Shape;320;g3114af5264d_2_2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Google Shape;321;g3114af5264d_2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114af5264d_2_20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8" name="Google Shape;328;g3114af5264d_2_2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Google Shape;329;g3114af5264d_2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14af5264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114af5264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114af5264d_2_23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4" name="Google Shape;354;g3114af5264d_2_2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" name="Google Shape;355;g3114af5264d_2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114af5264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114af5264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114af5264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114af5264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114af5264d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114af5264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114af5264d_2_23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9" name="Google Shape;379;g3114af5264d_2_2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Google Shape;380;g3114af5264d_2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114af5264d_2_24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7" name="Google Shape;387;g3114af5264d_2_2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8" name="Google Shape;388;g3114af5264d_2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114af5264d_2_25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5" name="Google Shape;395;g3114af5264d_2_2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6" name="Google Shape;396;g3114af5264d_2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114af5264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114af5264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114af5264d_2_25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9" name="Google Shape;409;g3114af5264d_2_2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Google Shape;410;g3114af5264d_2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114af5264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114af5264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14af5264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14af5264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114af5264d_2_26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3" name="Google Shape;423;g3114af5264d_2_2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Google Shape;424;g3114af5264d_2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114af5264d_2_27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it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1" name="Google Shape;431;g3114af5264d_2_2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g3114af5264d_2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14af5264d_0_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14af5264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114af5264d_0_10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14af5264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14af5264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114af5264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114af5264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114af5264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114af5264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14af5264d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114af5264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14af5264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114af5264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685800" y="348853"/>
            <a:ext cx="7772400" cy="10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685800" y="348853"/>
            <a:ext cx="7772400" cy="1073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 rot="5400000">
            <a:off x="5375077" y="1488877"/>
            <a:ext cx="4223147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 rot="5400000">
            <a:off x="1412677" y="-378023"/>
            <a:ext cx="4223147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685800" y="348853"/>
            <a:ext cx="7772400" cy="1073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 rot="5400000">
            <a:off x="3028950" y="-85725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19" name="Google Shape;119;p19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457200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125" name="Google Shape;125;p20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685800" y="348853"/>
            <a:ext cx="7772400" cy="1073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138" name="Google Shape;138;p22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39" name="Google Shape;139;p22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685800" y="348853"/>
            <a:ext cx="7772400" cy="1073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46" name="Google Shape;146;p23"/>
          <p:cNvSpPr txBox="1"/>
          <p:nvPr>
            <p:ph idx="2" type="body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47" name="Google Shape;147;p2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153" name="Google Shape;153;p24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685800" y="348853"/>
            <a:ext cx="7772400" cy="1073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Qualcosa da ricordare…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3) </a:t>
            </a:r>
            <a:endParaRPr/>
          </a:p>
        </p:txBody>
      </p:sp>
      <p:pic>
        <p:nvPicPr>
          <p:cNvPr id="223" name="Google Shape;2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959" y="0"/>
            <a:ext cx="57077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/>
        </p:nvSpPr>
        <p:spPr>
          <a:xfrm>
            <a:off x="179387" y="303609"/>
            <a:ext cx="2592300" cy="4770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it" sz="2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a[100];</a:t>
            </a:r>
            <a:endParaRPr sz="1100"/>
          </a:p>
        </p:txBody>
      </p:sp>
      <p:sp>
        <p:nvSpPr>
          <p:cNvPr id="230" name="Google Shape;230;p36"/>
          <p:cNvSpPr txBox="1"/>
          <p:nvPr/>
        </p:nvSpPr>
        <p:spPr>
          <a:xfrm>
            <a:off x="107950" y="2139553"/>
            <a:ext cx="5616600" cy="12468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1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1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numero di </a:t>
            </a:r>
            <a:r>
              <a:rPr b="1" i="0" lang="it" sz="15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1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elementi (&lt;=100):”)</a:t>
            </a:r>
            <a:r>
              <a:rPr b="1" i="0" lang="it" sz="1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1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scanf</a:t>
            </a:r>
            <a:r>
              <a:rPr b="1" i="0" lang="it" sz="1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(“%d”,</a:t>
            </a:r>
            <a:r>
              <a:rPr b="1" i="0" lang="it" sz="1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1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n_elem)</a:t>
            </a:r>
            <a:r>
              <a:rPr b="1" i="0" lang="it" sz="1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1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it" sz="1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(i=0;i&lt;n_elem;i++)</a:t>
            </a:r>
            <a:endParaRPr b="1" i="0" sz="1500" u="non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1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scanf(“%d,</a:t>
            </a:r>
            <a:r>
              <a:rPr b="1" i="0" lang="it" sz="15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15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a[i])</a:t>
            </a:r>
            <a:r>
              <a:rPr b="1" i="0" lang="it" sz="15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900"/>
          </a:p>
        </p:txBody>
      </p:sp>
      <p:grpSp>
        <p:nvGrpSpPr>
          <p:cNvPr id="231" name="Google Shape;231;p36"/>
          <p:cNvGrpSpPr/>
          <p:nvPr/>
        </p:nvGrpSpPr>
        <p:grpSpPr>
          <a:xfrm>
            <a:off x="6300787" y="195263"/>
            <a:ext cx="935037" cy="3618309"/>
            <a:chOff x="3969" y="164"/>
            <a:chExt cx="589" cy="3039"/>
          </a:xfrm>
        </p:grpSpPr>
        <p:sp>
          <p:nvSpPr>
            <p:cNvPr id="232" name="Google Shape;232;p36"/>
            <p:cNvSpPr txBox="1"/>
            <p:nvPr/>
          </p:nvSpPr>
          <p:spPr>
            <a:xfrm>
              <a:off x="3969" y="164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6"/>
            <p:cNvSpPr txBox="1"/>
            <p:nvPr/>
          </p:nvSpPr>
          <p:spPr>
            <a:xfrm>
              <a:off x="3969" y="255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6"/>
            <p:cNvSpPr txBox="1"/>
            <p:nvPr/>
          </p:nvSpPr>
          <p:spPr>
            <a:xfrm>
              <a:off x="3969" y="345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6"/>
            <p:cNvSpPr txBox="1"/>
            <p:nvPr/>
          </p:nvSpPr>
          <p:spPr>
            <a:xfrm>
              <a:off x="3969" y="436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6"/>
            <p:cNvSpPr txBox="1"/>
            <p:nvPr/>
          </p:nvSpPr>
          <p:spPr>
            <a:xfrm>
              <a:off x="3969" y="527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6"/>
            <p:cNvSpPr txBox="1"/>
            <p:nvPr/>
          </p:nvSpPr>
          <p:spPr>
            <a:xfrm>
              <a:off x="3969" y="618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6"/>
            <p:cNvSpPr txBox="1"/>
            <p:nvPr/>
          </p:nvSpPr>
          <p:spPr>
            <a:xfrm>
              <a:off x="3969" y="708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6"/>
            <p:cNvSpPr txBox="1"/>
            <p:nvPr/>
          </p:nvSpPr>
          <p:spPr>
            <a:xfrm>
              <a:off x="3969" y="799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6"/>
            <p:cNvSpPr txBox="1"/>
            <p:nvPr/>
          </p:nvSpPr>
          <p:spPr>
            <a:xfrm>
              <a:off x="3969" y="890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6"/>
            <p:cNvSpPr txBox="1"/>
            <p:nvPr/>
          </p:nvSpPr>
          <p:spPr>
            <a:xfrm>
              <a:off x="3969" y="981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6"/>
            <p:cNvSpPr txBox="1"/>
            <p:nvPr/>
          </p:nvSpPr>
          <p:spPr>
            <a:xfrm>
              <a:off x="3969" y="1071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6"/>
            <p:cNvSpPr txBox="1"/>
            <p:nvPr/>
          </p:nvSpPr>
          <p:spPr>
            <a:xfrm>
              <a:off x="3969" y="1162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6"/>
            <p:cNvSpPr txBox="1"/>
            <p:nvPr/>
          </p:nvSpPr>
          <p:spPr>
            <a:xfrm>
              <a:off x="3969" y="1253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6"/>
            <p:cNvSpPr txBox="1"/>
            <p:nvPr/>
          </p:nvSpPr>
          <p:spPr>
            <a:xfrm>
              <a:off x="3969" y="1344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6"/>
            <p:cNvSpPr txBox="1"/>
            <p:nvPr/>
          </p:nvSpPr>
          <p:spPr>
            <a:xfrm>
              <a:off x="3969" y="1434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6"/>
            <p:cNvSpPr txBox="1"/>
            <p:nvPr/>
          </p:nvSpPr>
          <p:spPr>
            <a:xfrm>
              <a:off x="3969" y="1525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6"/>
            <p:cNvSpPr txBox="1"/>
            <p:nvPr/>
          </p:nvSpPr>
          <p:spPr>
            <a:xfrm>
              <a:off x="3969" y="1615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6"/>
            <p:cNvSpPr txBox="1"/>
            <p:nvPr/>
          </p:nvSpPr>
          <p:spPr>
            <a:xfrm>
              <a:off x="3969" y="1706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6"/>
            <p:cNvSpPr txBox="1"/>
            <p:nvPr/>
          </p:nvSpPr>
          <p:spPr>
            <a:xfrm>
              <a:off x="3969" y="1796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6"/>
            <p:cNvSpPr txBox="1"/>
            <p:nvPr/>
          </p:nvSpPr>
          <p:spPr>
            <a:xfrm>
              <a:off x="3969" y="2023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6"/>
            <p:cNvSpPr txBox="1"/>
            <p:nvPr/>
          </p:nvSpPr>
          <p:spPr>
            <a:xfrm>
              <a:off x="3969" y="2114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6"/>
            <p:cNvSpPr txBox="1"/>
            <p:nvPr/>
          </p:nvSpPr>
          <p:spPr>
            <a:xfrm>
              <a:off x="3969" y="2205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6"/>
            <p:cNvSpPr txBox="1"/>
            <p:nvPr/>
          </p:nvSpPr>
          <p:spPr>
            <a:xfrm>
              <a:off x="3969" y="2295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6"/>
            <p:cNvSpPr txBox="1"/>
            <p:nvPr/>
          </p:nvSpPr>
          <p:spPr>
            <a:xfrm>
              <a:off x="3969" y="2386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6"/>
            <p:cNvSpPr txBox="1"/>
            <p:nvPr/>
          </p:nvSpPr>
          <p:spPr>
            <a:xfrm>
              <a:off x="3969" y="2477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6"/>
            <p:cNvSpPr txBox="1"/>
            <p:nvPr/>
          </p:nvSpPr>
          <p:spPr>
            <a:xfrm>
              <a:off x="3969" y="2568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6"/>
            <p:cNvSpPr txBox="1"/>
            <p:nvPr/>
          </p:nvSpPr>
          <p:spPr>
            <a:xfrm>
              <a:off x="3969" y="2658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6"/>
            <p:cNvSpPr txBox="1"/>
            <p:nvPr/>
          </p:nvSpPr>
          <p:spPr>
            <a:xfrm>
              <a:off x="3969" y="2749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6"/>
            <p:cNvSpPr txBox="1"/>
            <p:nvPr/>
          </p:nvSpPr>
          <p:spPr>
            <a:xfrm>
              <a:off x="3969" y="2840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6"/>
            <p:cNvSpPr txBox="1"/>
            <p:nvPr/>
          </p:nvSpPr>
          <p:spPr>
            <a:xfrm>
              <a:off x="3969" y="2931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6"/>
            <p:cNvSpPr txBox="1"/>
            <p:nvPr/>
          </p:nvSpPr>
          <p:spPr>
            <a:xfrm>
              <a:off x="3969" y="3021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6"/>
            <p:cNvSpPr txBox="1"/>
            <p:nvPr/>
          </p:nvSpPr>
          <p:spPr>
            <a:xfrm>
              <a:off x="3969" y="3112"/>
              <a:ext cx="589" cy="91"/>
            </a:xfrm>
            <a:prstGeom prst="rect">
              <a:avLst/>
            </a:prstGeom>
            <a:solidFill>
              <a:srgbClr val="FDEB6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6"/>
            <p:cNvSpPr txBox="1"/>
            <p:nvPr/>
          </p:nvSpPr>
          <p:spPr>
            <a:xfrm>
              <a:off x="4059" y="1706"/>
              <a:ext cx="372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0" i="0" lang="it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</p:grpSp>
      <p:grpSp>
        <p:nvGrpSpPr>
          <p:cNvPr id="265" name="Google Shape;265;p36"/>
          <p:cNvGrpSpPr/>
          <p:nvPr/>
        </p:nvGrpSpPr>
        <p:grpSpPr>
          <a:xfrm>
            <a:off x="1692275" y="411956"/>
            <a:ext cx="4535487" cy="3077765"/>
            <a:chOff x="1066" y="346"/>
            <a:chExt cx="2857" cy="2585"/>
          </a:xfrm>
        </p:grpSpPr>
        <p:sp>
          <p:nvSpPr>
            <p:cNvPr id="266" name="Google Shape;266;p36"/>
            <p:cNvSpPr/>
            <p:nvPr/>
          </p:nvSpPr>
          <p:spPr>
            <a:xfrm>
              <a:off x="3787" y="346"/>
              <a:ext cx="136" cy="2585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6"/>
            <p:cNvSpPr txBox="1"/>
            <p:nvPr/>
          </p:nvSpPr>
          <p:spPr>
            <a:xfrm>
              <a:off x="2154" y="572"/>
              <a:ext cx="1500" cy="6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it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associa 100 celle all’array </a:t>
              </a:r>
              <a:r>
                <a:rPr b="1" i="0" lang="it" sz="20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</a:t>
              </a:r>
              <a:r>
                <a:rPr b="0" i="0" lang="it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000"/>
            </a:p>
          </p:txBody>
        </p:sp>
        <p:cxnSp>
          <p:nvCxnSpPr>
            <p:cNvPr id="268" name="Google Shape;268;p36"/>
            <p:cNvCxnSpPr/>
            <p:nvPr/>
          </p:nvCxnSpPr>
          <p:spPr>
            <a:xfrm>
              <a:off x="1066" y="663"/>
              <a:ext cx="2676" cy="953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269" name="Google Shape;269;p36"/>
          <p:cNvSpPr txBox="1"/>
          <p:nvPr/>
        </p:nvSpPr>
        <p:spPr>
          <a:xfrm>
            <a:off x="107950" y="3608784"/>
            <a:ext cx="5616600" cy="15699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somma </a:t>
            </a:r>
            <a:r>
              <a:rPr b="1" i="0" lang="it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somma_arrayI(a,n_elem)</a:t>
            </a:r>
            <a:r>
              <a:rPr b="1" i="0" lang="it" sz="16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it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(“somma degli elementi: %d </a:t>
            </a:r>
            <a:r>
              <a:rPr b="1" i="0" lang="it" sz="16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\n”,somma)</a:t>
            </a:r>
            <a:r>
              <a:rPr b="1" i="0" lang="it" sz="16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it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(“l’array e’\n”)</a:t>
            </a:r>
            <a:r>
              <a:rPr b="1" i="0" lang="it" sz="16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visualizza_aI(a,n_elem)</a:t>
            </a:r>
            <a:r>
              <a:rPr b="1" i="0" lang="it" sz="16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0" i="0" sz="1600" u="none">
              <a:solidFill>
                <a:srgbClr val="CC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00"/>
          </a:p>
        </p:txBody>
      </p:sp>
      <p:grpSp>
        <p:nvGrpSpPr>
          <p:cNvPr id="270" name="Google Shape;270;p36"/>
          <p:cNvGrpSpPr/>
          <p:nvPr/>
        </p:nvGrpSpPr>
        <p:grpSpPr>
          <a:xfrm>
            <a:off x="3563937" y="2571750"/>
            <a:ext cx="1454150" cy="396478"/>
            <a:chOff x="2245" y="2160"/>
            <a:chExt cx="916" cy="333"/>
          </a:xfrm>
        </p:grpSpPr>
        <p:sp>
          <p:nvSpPr>
            <p:cNvPr id="271" name="Google Shape;271;p36"/>
            <p:cNvSpPr txBox="1"/>
            <p:nvPr/>
          </p:nvSpPr>
          <p:spPr>
            <a:xfrm>
              <a:off x="2789" y="2160"/>
              <a:ext cx="372" cy="333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>
                  <a:alpha val="49803"/>
                </a:scheme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it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2245" y="2205"/>
              <a:ext cx="524" cy="227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36"/>
          <p:cNvSpPr/>
          <p:nvPr/>
        </p:nvSpPr>
        <p:spPr>
          <a:xfrm>
            <a:off x="7235825" y="411956"/>
            <a:ext cx="215900" cy="1079897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6"/>
          <p:cNvSpPr txBox="1"/>
          <p:nvPr/>
        </p:nvSpPr>
        <p:spPr>
          <a:xfrm>
            <a:off x="7451725" y="303609"/>
            <a:ext cx="1511400" cy="11391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it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vengono utilizzate solo le prime 10 celle</a:t>
            </a:r>
            <a:endParaRPr sz="1100"/>
          </a:p>
        </p:txBody>
      </p:sp>
      <p:grpSp>
        <p:nvGrpSpPr>
          <p:cNvPr id="275" name="Google Shape;275;p36"/>
          <p:cNvGrpSpPr/>
          <p:nvPr/>
        </p:nvGrpSpPr>
        <p:grpSpPr>
          <a:xfrm>
            <a:off x="4211637" y="3759994"/>
            <a:ext cx="4094162" cy="1179909"/>
            <a:chOff x="2653" y="3158"/>
            <a:chExt cx="2579" cy="991"/>
          </a:xfrm>
        </p:grpSpPr>
        <p:sp>
          <p:nvSpPr>
            <p:cNvPr id="276" name="Google Shape;276;p36"/>
            <p:cNvSpPr txBox="1"/>
            <p:nvPr/>
          </p:nvSpPr>
          <p:spPr>
            <a:xfrm>
              <a:off x="4332" y="3249"/>
              <a:ext cx="900" cy="900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it" sz="17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agiscono solo sulle prime 10 celle</a:t>
              </a:r>
              <a:endParaRPr sz="1100"/>
            </a:p>
          </p:txBody>
        </p:sp>
        <p:cxnSp>
          <p:nvCxnSpPr>
            <p:cNvPr id="277" name="Google Shape;277;p36"/>
            <p:cNvCxnSpPr/>
            <p:nvPr/>
          </p:nvCxnSpPr>
          <p:spPr>
            <a:xfrm>
              <a:off x="3107" y="3158"/>
              <a:ext cx="1179" cy="27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278" name="Google Shape;278;p36"/>
            <p:cNvCxnSpPr/>
            <p:nvPr/>
          </p:nvCxnSpPr>
          <p:spPr>
            <a:xfrm flipH="1" rot="10800000">
              <a:off x="2653" y="3702"/>
              <a:ext cx="1633" cy="227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3-b) </a:t>
            </a:r>
            <a:endParaRPr/>
          </a:p>
        </p:txBody>
      </p:sp>
      <p:sp>
        <p:nvSpPr>
          <p:cNvPr id="284" name="Google Shape;284;p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Realizzare un main C che calcola la somma degli elementi di un array, utilizzando una procedura.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 un array molto grande e inizializza con scanf solo le prima n posizioni.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000">
                <a:solidFill>
                  <a:srgbClr val="000000"/>
                </a:solidFill>
              </a:rPr>
              <a:t>Cambia la procedura in modo da memorizzare la somma nell’elemento (n+1)-esimo dell’array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539" y="0"/>
            <a:ext cx="508552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4) </a:t>
            </a:r>
            <a:endParaRPr/>
          </a:p>
        </p:txBody>
      </p:sp>
      <p:sp>
        <p:nvSpPr>
          <p:cNvPr id="297" name="Google Shape;297;p3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Realizzare una function C che calcola la media degli elementi di un array.</a:t>
            </a:r>
            <a:endParaRPr b="1"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/>
          <p:nvPr/>
        </p:nvSpPr>
        <p:spPr>
          <a:xfrm>
            <a:off x="395287" y="1221581"/>
            <a:ext cx="8208962" cy="25908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media degli elementi di un array double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 – notazione standard                           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media_arrayD(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a[],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double 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0.0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(i=0;i&lt;n;i++)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 + a[i]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s/n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0" i="0" sz="2000" u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04" name="Google Shape;304;p40"/>
          <p:cNvSpPr txBox="1"/>
          <p:nvPr/>
        </p:nvSpPr>
        <p:spPr>
          <a:xfrm>
            <a:off x="228600" y="171450"/>
            <a:ext cx="1997075" cy="488156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esercizio</a:t>
            </a:r>
            <a:endParaRPr/>
          </a:p>
        </p:txBody>
      </p:sp>
      <p:sp>
        <p:nvSpPr>
          <p:cNvPr id="305" name="Google Shape;305;p40"/>
          <p:cNvSpPr txBox="1"/>
          <p:nvPr/>
        </p:nvSpPr>
        <p:spPr>
          <a:xfrm>
            <a:off x="2362200" y="111919"/>
            <a:ext cx="6629400" cy="623888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realizzare una function C che calcola la media degli elementi di un array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5) </a:t>
            </a:r>
            <a:endParaRPr/>
          </a:p>
        </p:txBody>
      </p:sp>
      <p:sp>
        <p:nvSpPr>
          <p:cNvPr id="311" name="Google Shape;311;p4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Realizzare una function C che calcola la varianza degli elementi di un array.</a:t>
            </a:r>
            <a:endParaRPr b="1"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5) </a:t>
            </a:r>
            <a:endParaRPr/>
          </a:p>
        </p:txBody>
      </p:sp>
      <p:sp>
        <p:nvSpPr>
          <p:cNvPr id="317" name="Google Shape;317;p4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Realizzare una function C che calcola la varianza degli elementi di un array.</a:t>
            </a:r>
            <a:endParaRPr b="1"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/>
          <p:nvPr/>
        </p:nvSpPr>
        <p:spPr>
          <a:xfrm>
            <a:off x="395275" y="1221573"/>
            <a:ext cx="8208900" cy="34785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varianza degli elementi di un array double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 – notazione standard                           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varianza_arrayD(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a[],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double 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s=0.0, media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media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media_arrayD(a,n)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(i=0;i&lt;n;i++)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 +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pow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(a[i] – media,2)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s/(n-1)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0" i="0" sz="2000" u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24" name="Google Shape;324;p43"/>
          <p:cNvSpPr txBox="1"/>
          <p:nvPr/>
        </p:nvSpPr>
        <p:spPr>
          <a:xfrm>
            <a:off x="228600" y="171450"/>
            <a:ext cx="1997075" cy="488156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esercizio</a:t>
            </a:r>
            <a:endParaRPr/>
          </a:p>
        </p:txBody>
      </p:sp>
      <p:sp>
        <p:nvSpPr>
          <p:cNvPr id="325" name="Google Shape;325;p43"/>
          <p:cNvSpPr txBox="1"/>
          <p:nvPr/>
        </p:nvSpPr>
        <p:spPr>
          <a:xfrm>
            <a:off x="2362200" y="111919"/>
            <a:ext cx="6629400" cy="623888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realizzare una function C che calcola la varianza degli elementi di un array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 txBox="1"/>
          <p:nvPr/>
        </p:nvSpPr>
        <p:spPr>
          <a:xfrm>
            <a:off x="395287" y="2544365"/>
            <a:ext cx="8497887" cy="21336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somma cumulativa degli elementi di un array double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 – notazione standard                           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somma_cumD(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a[],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n,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sum_cum[])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sum_cum[0]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a[0]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(i=1;i&lt;n;i++)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sum_cum[i]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sum_cum[i-1] + a[i]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32" name="Google Shape;332;p44"/>
          <p:cNvSpPr txBox="1"/>
          <p:nvPr/>
        </p:nvSpPr>
        <p:spPr>
          <a:xfrm>
            <a:off x="228600" y="171450"/>
            <a:ext cx="1997075" cy="488156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esercizio</a:t>
            </a:r>
            <a:endParaRPr/>
          </a:p>
        </p:txBody>
      </p:sp>
      <p:sp>
        <p:nvSpPr>
          <p:cNvPr id="333" name="Google Shape;333;p44"/>
          <p:cNvSpPr txBox="1"/>
          <p:nvPr/>
        </p:nvSpPr>
        <p:spPr>
          <a:xfrm>
            <a:off x="2362200" y="108347"/>
            <a:ext cx="6629400" cy="897731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realizzare una function C che calcola l’array delle somme cumulative degli elementi di un array</a:t>
            </a:r>
            <a:endParaRPr/>
          </a:p>
        </p:txBody>
      </p:sp>
      <p:grpSp>
        <p:nvGrpSpPr>
          <p:cNvPr id="334" name="Google Shape;334;p44"/>
          <p:cNvGrpSpPr/>
          <p:nvPr/>
        </p:nvGrpSpPr>
        <p:grpSpPr>
          <a:xfrm>
            <a:off x="5961062" y="2922984"/>
            <a:ext cx="2787650" cy="809625"/>
            <a:chOff x="3755" y="1525"/>
            <a:chExt cx="1756" cy="680"/>
          </a:xfrm>
        </p:grpSpPr>
        <p:sp>
          <p:nvSpPr>
            <p:cNvPr id="335" name="Google Shape;335;p44"/>
            <p:cNvSpPr txBox="1"/>
            <p:nvPr/>
          </p:nvSpPr>
          <p:spPr>
            <a:xfrm>
              <a:off x="4105" y="1525"/>
              <a:ext cx="998" cy="362"/>
            </a:xfrm>
            <a:prstGeom prst="rect">
              <a:avLst/>
            </a:prstGeom>
            <a:noFill/>
            <a:ln cap="flat" cmpd="sng" w="57150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4"/>
            <p:cNvSpPr txBox="1"/>
            <p:nvPr/>
          </p:nvSpPr>
          <p:spPr>
            <a:xfrm>
              <a:off x="3755" y="1911"/>
              <a:ext cx="1756" cy="294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it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parametro di uscita</a:t>
              </a:r>
              <a:endParaRPr/>
            </a:p>
          </p:txBody>
        </p:sp>
      </p:grpSp>
      <p:grpSp>
        <p:nvGrpSpPr>
          <p:cNvPr id="337" name="Google Shape;337;p44"/>
          <p:cNvGrpSpPr/>
          <p:nvPr/>
        </p:nvGrpSpPr>
        <p:grpSpPr>
          <a:xfrm>
            <a:off x="1331912" y="1257300"/>
            <a:ext cx="1443037" cy="692944"/>
            <a:chOff x="839" y="1056"/>
            <a:chExt cx="909" cy="582"/>
          </a:xfrm>
        </p:grpSpPr>
        <p:grpSp>
          <p:nvGrpSpPr>
            <p:cNvPr id="338" name="Google Shape;338;p44"/>
            <p:cNvGrpSpPr/>
            <p:nvPr/>
          </p:nvGrpSpPr>
          <p:grpSpPr>
            <a:xfrm>
              <a:off x="839" y="1344"/>
              <a:ext cx="909" cy="294"/>
              <a:chOff x="476" y="1389"/>
              <a:chExt cx="909" cy="294"/>
            </a:xfrm>
          </p:grpSpPr>
          <p:sp>
            <p:nvSpPr>
              <p:cNvPr id="339" name="Google Shape;339;p44"/>
              <p:cNvSpPr txBox="1"/>
              <p:nvPr/>
            </p:nvSpPr>
            <p:spPr>
              <a:xfrm>
                <a:off x="476" y="1389"/>
                <a:ext cx="229" cy="294"/>
              </a:xfrm>
              <a:prstGeom prst="rect">
                <a:avLst/>
              </a:prstGeom>
              <a:solidFill>
                <a:srgbClr val="99FF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b="0" i="0" lang="it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endParaRPr/>
              </a:p>
            </p:txBody>
          </p:sp>
          <p:sp>
            <p:nvSpPr>
              <p:cNvPr id="340" name="Google Shape;340;p44"/>
              <p:cNvSpPr txBox="1"/>
              <p:nvPr/>
            </p:nvSpPr>
            <p:spPr>
              <a:xfrm>
                <a:off x="703" y="1389"/>
                <a:ext cx="229" cy="294"/>
              </a:xfrm>
              <a:prstGeom prst="rect">
                <a:avLst/>
              </a:prstGeom>
              <a:solidFill>
                <a:srgbClr val="99FF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b="0" i="0" lang="it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/>
              </a:p>
            </p:txBody>
          </p:sp>
          <p:sp>
            <p:nvSpPr>
              <p:cNvPr id="341" name="Google Shape;341;p44"/>
              <p:cNvSpPr txBox="1"/>
              <p:nvPr/>
            </p:nvSpPr>
            <p:spPr>
              <a:xfrm>
                <a:off x="929" y="1389"/>
                <a:ext cx="229" cy="294"/>
              </a:xfrm>
              <a:prstGeom prst="rect">
                <a:avLst/>
              </a:prstGeom>
              <a:solidFill>
                <a:srgbClr val="99FF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b="0" i="0" lang="it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342" name="Google Shape;342;p44"/>
              <p:cNvSpPr txBox="1"/>
              <p:nvPr/>
            </p:nvSpPr>
            <p:spPr>
              <a:xfrm>
                <a:off x="1156" y="1389"/>
                <a:ext cx="229" cy="294"/>
              </a:xfrm>
              <a:prstGeom prst="rect">
                <a:avLst/>
              </a:prstGeom>
              <a:solidFill>
                <a:srgbClr val="99FF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b="0" i="0" lang="it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/>
              </a:p>
            </p:txBody>
          </p:sp>
        </p:grpSp>
        <p:sp>
          <p:nvSpPr>
            <p:cNvPr id="343" name="Google Shape;343;p44"/>
            <p:cNvSpPr txBox="1"/>
            <p:nvPr/>
          </p:nvSpPr>
          <p:spPr>
            <a:xfrm>
              <a:off x="1020" y="1056"/>
              <a:ext cx="554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it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array</a:t>
              </a:r>
              <a:endParaRPr/>
            </a:p>
          </p:txBody>
        </p:sp>
      </p:grpSp>
      <p:grpSp>
        <p:nvGrpSpPr>
          <p:cNvPr id="344" name="Google Shape;344;p44"/>
          <p:cNvGrpSpPr/>
          <p:nvPr/>
        </p:nvGrpSpPr>
        <p:grpSpPr>
          <a:xfrm>
            <a:off x="3308350" y="1257300"/>
            <a:ext cx="4576762" cy="692944"/>
            <a:chOff x="2084" y="1056"/>
            <a:chExt cx="2883" cy="582"/>
          </a:xfrm>
        </p:grpSpPr>
        <p:sp>
          <p:nvSpPr>
            <p:cNvPr id="345" name="Google Shape;345;p44"/>
            <p:cNvSpPr/>
            <p:nvPr/>
          </p:nvSpPr>
          <p:spPr>
            <a:xfrm>
              <a:off x="2084" y="1389"/>
              <a:ext cx="615" cy="22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9FF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44"/>
            <p:cNvGrpSpPr/>
            <p:nvPr/>
          </p:nvGrpSpPr>
          <p:grpSpPr>
            <a:xfrm>
              <a:off x="3166" y="1344"/>
              <a:ext cx="1198" cy="294"/>
              <a:chOff x="2290" y="1389"/>
              <a:chExt cx="1198" cy="294"/>
            </a:xfrm>
          </p:grpSpPr>
          <p:sp>
            <p:nvSpPr>
              <p:cNvPr id="347" name="Google Shape;347;p44"/>
              <p:cNvSpPr txBox="1"/>
              <p:nvPr/>
            </p:nvSpPr>
            <p:spPr>
              <a:xfrm>
                <a:off x="2290" y="1389"/>
                <a:ext cx="229" cy="294"/>
              </a:xfrm>
              <a:prstGeom prst="rect">
                <a:avLst/>
              </a:prstGeom>
              <a:solidFill>
                <a:srgbClr val="99FF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b="0" i="0" lang="it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endParaRPr/>
              </a:p>
            </p:txBody>
          </p:sp>
          <p:sp>
            <p:nvSpPr>
              <p:cNvPr id="348" name="Google Shape;348;p44"/>
              <p:cNvSpPr txBox="1"/>
              <p:nvPr/>
            </p:nvSpPr>
            <p:spPr>
              <a:xfrm>
                <a:off x="2517" y="1389"/>
                <a:ext cx="408" cy="294"/>
              </a:xfrm>
              <a:prstGeom prst="rect">
                <a:avLst/>
              </a:prstGeom>
              <a:solidFill>
                <a:srgbClr val="99FF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b="0" i="0" lang="it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16</a:t>
                </a:r>
                <a:endParaRPr/>
              </a:p>
            </p:txBody>
          </p:sp>
          <p:sp>
            <p:nvSpPr>
              <p:cNvPr id="349" name="Google Shape;349;p44"/>
              <p:cNvSpPr txBox="1"/>
              <p:nvPr/>
            </p:nvSpPr>
            <p:spPr>
              <a:xfrm>
                <a:off x="2832" y="1389"/>
                <a:ext cx="336" cy="294"/>
              </a:xfrm>
              <a:prstGeom prst="rect">
                <a:avLst/>
              </a:prstGeom>
              <a:solidFill>
                <a:srgbClr val="99FF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b="0" i="0" lang="it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17</a:t>
                </a:r>
                <a:endParaRPr/>
              </a:p>
            </p:txBody>
          </p:sp>
          <p:sp>
            <p:nvSpPr>
              <p:cNvPr id="350" name="Google Shape;350;p44"/>
              <p:cNvSpPr txBox="1"/>
              <p:nvPr/>
            </p:nvSpPr>
            <p:spPr>
              <a:xfrm>
                <a:off x="3152" y="1389"/>
                <a:ext cx="336" cy="294"/>
              </a:xfrm>
              <a:prstGeom prst="rect">
                <a:avLst/>
              </a:prstGeom>
              <a:solidFill>
                <a:srgbClr val="99FF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b="0" i="0" lang="it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</a:t>
                </a:r>
                <a:endParaRPr/>
              </a:p>
            </p:txBody>
          </p:sp>
        </p:grpSp>
        <p:sp>
          <p:nvSpPr>
            <p:cNvPr id="351" name="Google Shape;351;p44"/>
            <p:cNvSpPr txBox="1"/>
            <p:nvPr/>
          </p:nvSpPr>
          <p:spPr>
            <a:xfrm>
              <a:off x="2758" y="1056"/>
              <a:ext cx="2209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it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array somme cumulative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Puntatori a una variabile</a:t>
            </a:r>
            <a:endParaRPr/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13" y="1149226"/>
            <a:ext cx="7367776" cy="14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 rotWithShape="1">
          <a:blip r:embed="rId4">
            <a:alphaModFix/>
          </a:blip>
          <a:srcRect b="0" l="0" r="15304" t="0"/>
          <a:stretch/>
        </p:blipFill>
        <p:spPr>
          <a:xfrm>
            <a:off x="498788" y="2771450"/>
            <a:ext cx="7267200" cy="21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 txBox="1"/>
          <p:nvPr/>
        </p:nvSpPr>
        <p:spPr>
          <a:xfrm>
            <a:off x="323850" y="86915"/>
            <a:ext cx="8496300" cy="48768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somma_cumD(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[],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int, double 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legge_da_tastiera_aD(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[],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visualizza_aD (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[],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 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n_elem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double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vet[100],vet_somme_cum[100]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numero di elementi (&lt;=100):”)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scanf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(“%d”,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n_elem)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legge_da_tastiera_aD(vet,n_elem)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somma_cumD(vet,n_elem,vet_somme_cum)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visualizza_aD(vet_somme_cum,n_elem)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b="1" i="0" lang="it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somma_cumD(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a[],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n,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sum_cum[])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sum_cum[0]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a[0]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(i=1;i&lt;n;i++)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sum_cum[i]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sum_cum[i-1] + a[i]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6) </a:t>
            </a:r>
            <a:endParaRPr/>
          </a:p>
        </p:txBody>
      </p:sp>
      <p:sp>
        <p:nvSpPr>
          <p:cNvPr id="363" name="Google Shape;363;p4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it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ealizzare un main C che determina la somma cumulativa degli elementi di un array. </a:t>
            </a:r>
            <a:endParaRPr b="1"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7) </a:t>
            </a:r>
            <a:endParaRPr/>
          </a:p>
        </p:txBody>
      </p:sp>
      <p:sp>
        <p:nvSpPr>
          <p:cNvPr id="369" name="Google Shape;369;p4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Realizzare una function C che determina il massimo elemento di un array.</a:t>
            </a:r>
            <a:endParaRPr b="1"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76" name="Google Shape;37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041" y="0"/>
            <a:ext cx="690746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9"/>
          <p:cNvSpPr txBox="1"/>
          <p:nvPr/>
        </p:nvSpPr>
        <p:spPr>
          <a:xfrm>
            <a:off x="304800" y="876300"/>
            <a:ext cx="8534400" cy="3910013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a[] = {2,15,1,-1,22,0,-2}</a:t>
            </a:r>
            <a:r>
              <a:rPr b="1" i="0" lang="it" sz="2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i,max</a:t>
            </a:r>
            <a:r>
              <a:rPr b="1" i="0" lang="it" sz="2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max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a[0]</a:t>
            </a:r>
            <a:r>
              <a:rPr b="1" i="0" lang="it" sz="2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(i=1;i&lt;7;i++)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(a[i] &gt; max)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max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a[i]</a:t>
            </a:r>
            <a:r>
              <a:rPr b="1" i="0" lang="it" sz="2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(“elemento massimo: %d \n”,max)</a:t>
            </a:r>
            <a:r>
              <a:rPr b="1" i="0" lang="it" sz="2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(“l’array e’\n”)</a:t>
            </a:r>
            <a:r>
              <a:rPr b="1" i="0" lang="it" sz="2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(i=0;i&lt;7;i++)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 %d”,a[i])</a:t>
            </a:r>
            <a:r>
              <a:rPr b="1" i="0" lang="it" sz="2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0" i="0" sz="2400" u="none">
              <a:solidFill>
                <a:srgbClr val="CC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83" name="Google Shape;383;p49"/>
          <p:cNvSpPr txBox="1"/>
          <p:nvPr/>
        </p:nvSpPr>
        <p:spPr>
          <a:xfrm>
            <a:off x="228600" y="171450"/>
            <a:ext cx="1997075" cy="488156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esercizio</a:t>
            </a:r>
            <a:endParaRPr/>
          </a:p>
        </p:txBody>
      </p:sp>
      <p:sp>
        <p:nvSpPr>
          <p:cNvPr id="384" name="Google Shape;384;p49"/>
          <p:cNvSpPr txBox="1"/>
          <p:nvPr/>
        </p:nvSpPr>
        <p:spPr>
          <a:xfrm>
            <a:off x="2362200" y="111919"/>
            <a:ext cx="6629400" cy="623888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realizzare un main C che determina il massimo elemento di un array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0"/>
          <p:cNvSpPr txBox="1"/>
          <p:nvPr/>
        </p:nvSpPr>
        <p:spPr>
          <a:xfrm>
            <a:off x="250825" y="951309"/>
            <a:ext cx="8659812" cy="3088481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massimo tra gli elementi di un array int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 – notazione standard                     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massimo_arrayI (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a[],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max, i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max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(i=1;i&lt;n;i++)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(a[i] &gt; max)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max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a[i]</a:t>
            </a:r>
            <a:r>
              <a:rPr b="1" i="0" lang="it" sz="2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max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0" i="0" sz="2400" u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91" name="Google Shape;391;p50"/>
          <p:cNvSpPr txBox="1"/>
          <p:nvPr/>
        </p:nvSpPr>
        <p:spPr>
          <a:xfrm>
            <a:off x="228600" y="171450"/>
            <a:ext cx="1997075" cy="488156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esercizio</a:t>
            </a:r>
            <a:endParaRPr/>
          </a:p>
        </p:txBody>
      </p:sp>
      <p:sp>
        <p:nvSpPr>
          <p:cNvPr id="392" name="Google Shape;392;p50"/>
          <p:cNvSpPr txBox="1"/>
          <p:nvPr/>
        </p:nvSpPr>
        <p:spPr>
          <a:xfrm>
            <a:off x="2362200" y="111919"/>
            <a:ext cx="6629400" cy="623888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realizzare una function C che determina il massimo elemento di un array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1"/>
          <p:cNvSpPr txBox="1"/>
          <p:nvPr/>
        </p:nvSpPr>
        <p:spPr>
          <a:xfrm>
            <a:off x="250825" y="1006078"/>
            <a:ext cx="8659812" cy="35052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massimo_arrayI(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 ],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legge_da_tastiera_aI(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[],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visualizza_aI (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[],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000" u="non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a[100],massimo,n_elem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numero di elementi (&lt;=100):”)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scanf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(“%d”,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n_elem)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000" u="non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legge_da_tastiera_aI(a,n_elem)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b="1" i="0" sz="2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massimo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massimo_arrayI(a,n_elem)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(“il massimo tra gli elementi: %d \n”,massimo)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(“l’array e’\n”)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0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visualizza_aI(a,n_elem)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0" i="0" sz="2000" u="none">
              <a:solidFill>
                <a:srgbClr val="CC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99" name="Google Shape;399;p51"/>
          <p:cNvSpPr txBox="1"/>
          <p:nvPr/>
        </p:nvSpPr>
        <p:spPr>
          <a:xfrm>
            <a:off x="228600" y="171450"/>
            <a:ext cx="1997075" cy="488156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esercizio</a:t>
            </a:r>
            <a:endParaRPr/>
          </a:p>
        </p:txBody>
      </p:sp>
      <p:sp>
        <p:nvSpPr>
          <p:cNvPr id="400" name="Google Shape;400;p51"/>
          <p:cNvSpPr txBox="1"/>
          <p:nvPr/>
        </p:nvSpPr>
        <p:spPr>
          <a:xfrm>
            <a:off x="2362200" y="111919"/>
            <a:ext cx="6629400" cy="623888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realizzare un main che chiama la function C che determina il massimo elemento di un array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8) </a:t>
            </a:r>
            <a:endParaRPr/>
          </a:p>
        </p:txBody>
      </p:sp>
      <p:sp>
        <p:nvSpPr>
          <p:cNvPr id="406" name="Google Shape;406;p5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Realizzare una function C che determina il minimo elemento di un array.</a:t>
            </a:r>
            <a:endParaRPr b="1"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3"/>
          <p:cNvSpPr txBox="1"/>
          <p:nvPr/>
        </p:nvSpPr>
        <p:spPr>
          <a:xfrm>
            <a:off x="250825" y="951298"/>
            <a:ext cx="8659800" cy="41559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minimo tra gli elementi di un array int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 – notazione standard                     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minimo_arrayI (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a[],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min, i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(i=1;i&lt;n;i++)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(a[i] &lt; min)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min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a[i]</a:t>
            </a:r>
            <a:r>
              <a:rPr b="1" i="0" lang="it" sz="24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0" i="0" sz="2400" u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13" name="Google Shape;413;p53"/>
          <p:cNvSpPr txBox="1"/>
          <p:nvPr/>
        </p:nvSpPr>
        <p:spPr>
          <a:xfrm>
            <a:off x="228600" y="171450"/>
            <a:ext cx="1997075" cy="488156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esercizio</a:t>
            </a:r>
            <a:endParaRPr/>
          </a:p>
        </p:txBody>
      </p:sp>
      <p:sp>
        <p:nvSpPr>
          <p:cNvPr id="414" name="Google Shape;414;p53"/>
          <p:cNvSpPr txBox="1"/>
          <p:nvPr/>
        </p:nvSpPr>
        <p:spPr>
          <a:xfrm>
            <a:off x="2362200" y="111919"/>
            <a:ext cx="6629400" cy="623888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realizzare una function C che determina il minimo elemento di un array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9) </a:t>
            </a:r>
            <a:endParaRPr/>
          </a:p>
        </p:txBody>
      </p:sp>
      <p:sp>
        <p:nvSpPr>
          <p:cNvPr id="420" name="Google Shape;420;p5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Realizzare una procedura C che determina il massimo e il minimo elemento di un array.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lang="it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max_min_arrayI(</a:t>
            </a:r>
            <a:r>
              <a:rPr b="1" lang="it" sz="200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it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a[],</a:t>
            </a:r>
            <a:r>
              <a:rPr b="1" lang="it" sz="200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it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n,</a:t>
            </a:r>
            <a:r>
              <a:rPr lang="it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it" sz="200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lang="it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*max, </a:t>
            </a:r>
            <a:r>
              <a:rPr b="1" lang="it" sz="200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it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*min)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Puntatori a un array</a:t>
            </a:r>
            <a:endParaRPr/>
          </a:p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311700" y="2571750"/>
            <a:ext cx="85206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Passiamo un puntatore ad un array a una funzione.</a:t>
            </a:r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812"/>
            <a:ext cx="6921475" cy="14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5"/>
          <p:cNvSpPr txBox="1"/>
          <p:nvPr/>
        </p:nvSpPr>
        <p:spPr>
          <a:xfrm>
            <a:off x="250825" y="951309"/>
            <a:ext cx="8659812" cy="3910013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massimo e minimo tra gli elementi di un </a:t>
            </a:r>
            <a:r>
              <a:rPr b="1" i="0" lang="it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4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array int – notazione standard        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max_min_arrayI(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a[],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*max,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*min)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*max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*min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for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(i=1;i&lt;n;i++)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(a[i] &gt; *max)</a:t>
            </a:r>
            <a:endParaRPr b="1" i="0" sz="2400" u="non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*max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a[i] 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else if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(a[i] &lt; *min)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*min </a:t>
            </a: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it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a[i] </a:t>
            </a:r>
            <a:r>
              <a:rPr b="1" i="0" lang="it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0" i="0" sz="2400" u="none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it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27" name="Google Shape;427;p55"/>
          <p:cNvSpPr txBox="1"/>
          <p:nvPr/>
        </p:nvSpPr>
        <p:spPr>
          <a:xfrm>
            <a:off x="228600" y="171450"/>
            <a:ext cx="1997075" cy="488156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esercizio</a:t>
            </a:r>
            <a:endParaRPr/>
          </a:p>
        </p:txBody>
      </p:sp>
      <p:sp>
        <p:nvSpPr>
          <p:cNvPr id="428" name="Google Shape;428;p55"/>
          <p:cNvSpPr txBox="1"/>
          <p:nvPr/>
        </p:nvSpPr>
        <p:spPr>
          <a:xfrm>
            <a:off x="2362200" y="111919"/>
            <a:ext cx="6629400" cy="623888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realizzare una function C che determina il massimo e il minimo elemento di un array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6"/>
          <p:cNvSpPr txBox="1"/>
          <p:nvPr/>
        </p:nvSpPr>
        <p:spPr>
          <a:xfrm>
            <a:off x="250825" y="1052513"/>
            <a:ext cx="8659812" cy="37338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max_min_arrayI(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[],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 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*,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 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legge_da_tastiera_aI(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[],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visualizza_aI (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[],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000" u="non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a[100],massimo,minimo,n_elem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numero di elementi (&lt;=100):”)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scanf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(“%d”,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n_elem)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000" u="none">
              <a:solidFill>
                <a:srgbClr val="CC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legge_da_tastiera_aI(a,n_elem)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b="1" i="0" sz="20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max_min_arrayI(a,n_elem,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massimo,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minimo)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(“il massimo tra gli elementi: %d \n”,massimo)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(“il minimo tra gli elementi: %d \n”,minimo)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(“l’array e’\n”)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0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it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visualizza_aI(a,n_elem)</a:t>
            </a:r>
            <a:r>
              <a:rPr b="1" i="0" lang="it" sz="2000" u="none">
                <a:solidFill>
                  <a:srgbClr val="CC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0" i="0" sz="2000" u="none">
              <a:solidFill>
                <a:srgbClr val="CC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it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35" name="Google Shape;435;p56"/>
          <p:cNvSpPr txBox="1"/>
          <p:nvPr/>
        </p:nvSpPr>
        <p:spPr>
          <a:xfrm>
            <a:off x="228600" y="171450"/>
            <a:ext cx="1997075" cy="488156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it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esercizio</a:t>
            </a:r>
            <a:endParaRPr/>
          </a:p>
        </p:txBody>
      </p:sp>
      <p:sp>
        <p:nvSpPr>
          <p:cNvPr id="436" name="Google Shape;436;p56"/>
          <p:cNvSpPr txBox="1"/>
          <p:nvPr/>
        </p:nvSpPr>
        <p:spPr>
          <a:xfrm>
            <a:off x="2362200" y="33338"/>
            <a:ext cx="6629400" cy="897731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realizzare un main che chiama la function C che determina il massimo e il minimo elemento di un array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434450" y="2571750"/>
            <a:ext cx="6898200" cy="154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 sugli array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66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685800" y="348853"/>
            <a:ext cx="7772400" cy="7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367" y="0"/>
            <a:ext cx="682871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1 )  </a:t>
            </a:r>
            <a:endParaRPr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it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ealizzare un main C che calcola la somma degli elementi di un array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2) </a:t>
            </a:r>
            <a:endParaRPr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Realizzare un main C che calcola la somma degli elementi di un array, utilizzando una funzione.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 entrambi i prototipi.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it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somma_arrayI (</a:t>
            </a:r>
            <a:r>
              <a:rPr b="1" lang="it" sz="200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it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a[], </a:t>
            </a:r>
            <a:r>
              <a:rPr b="1" lang="it" sz="200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it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n) // standard </a:t>
            </a:r>
            <a:endParaRPr b="1"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Courier New"/>
              <a:buNone/>
            </a:pPr>
            <a:r>
              <a:rPr b="1" lang="it" sz="200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it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somma_arrayI (</a:t>
            </a:r>
            <a:r>
              <a:rPr b="1" lang="it" sz="200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it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*a, </a:t>
            </a:r>
            <a:r>
              <a:rPr b="1" lang="it" sz="200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lang="it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n) // puntatori</a:t>
            </a:r>
            <a:endParaRPr b="1"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350" y="0"/>
            <a:ext cx="441561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Esercizio 3) </a:t>
            </a:r>
            <a:endParaRPr/>
          </a:p>
        </p:txBody>
      </p:sp>
      <p:sp>
        <p:nvSpPr>
          <p:cNvPr id="217" name="Google Shape;217;p3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Realizzare un main C che calcola la somma degli elementi di un array, utilizzando una procedura.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