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Roboto"/>
      <p:regular r:id="rId56"/>
      <p:bold r:id="rId57"/>
      <p:italic r:id="rId58"/>
      <p:boldItalic r:id="rId59"/>
    </p:embeddedFont>
    <p:embeddedFont>
      <p:font typeface="Questrial"/>
      <p:regular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E6901F-F114-4C26-8EBF-C95706DEC4CD}">
  <a:tblStyle styleId="{6FE6901F-F114-4C26-8EBF-C95706DEC4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Questrial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-bold.fntdata"/><Relationship Id="rId12" Type="http://schemas.openxmlformats.org/officeDocument/2006/relationships/slide" Target="slides/slide6.xml"/><Relationship Id="rId56" Type="http://schemas.openxmlformats.org/officeDocument/2006/relationships/font" Target="fonts/Roboto-regular.fntdata"/><Relationship Id="rId15" Type="http://schemas.openxmlformats.org/officeDocument/2006/relationships/slide" Target="slides/slide9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8.xml"/><Relationship Id="rId58" Type="http://schemas.openxmlformats.org/officeDocument/2006/relationships/font" Target="fonts/Robo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f52a1bf0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f52a1b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0f52a1bf05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f52a1bf0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f52a1bf0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f52a1bf05_4_1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4" name="Google Shape;214;g30f52a1bf05_4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30f52a1bf05_4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f52a1bf05_4_18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4" name="Google Shape;224;g30f52a1bf05_4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30f52a1bf05_4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f52a1bf05_4_20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g30f52a1bf05_4_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30f52a1bf05_4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f52a1bf05_4_2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6" name="Google Shape;246;g30f52a1bf05_4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g30f52a1bf05_4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f52a1bf05_4_2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g30f52a1bf05_4_2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g30f52a1bf05_4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f52a1bf05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f52a1bf0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f52a1bf05_4_3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2" name="Google Shape;332;g30f52a1bf05_4_3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30f52a1bf05_4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0f52a1bf05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0f52a1bf05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0f52a1bf0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0f52a1bf0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f52a1bf05_4_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5" name="Google Shape;95;g30f52a1bf05_4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30f52a1bf05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f52a1bf0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f52a1bf0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f52a1bf0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0f52a1bf0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0f52a1bf0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0f52a1bf0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f52a1bf0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0f52a1bf0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f52a1bf0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0f52a1bf0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f52a1bf0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0f52a1bf0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0f52a1bf0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0f52a1bf0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0f52a1bf0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0f52a1bf0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0f52a1bf0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0f52a1bf0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f52a1bf0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f52a1bf0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f52a1bf0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f52a1bf0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0f52a1bf0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0f52a1bf0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f52a1bf0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f52a1bf0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f52a1bf0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0f52a1bf0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0f52a1bf05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0f52a1bf05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0f52a1bf05_4_37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4" name="Google Shape;504;g30f52a1bf05_4_3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g30f52a1bf05_4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0f52a1bf05_4_40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8" name="Google Shape;538;g30f52a1bf05_4_4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g30f52a1bf05_4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0f52a1bf05_4_4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09" name="Google Shape;609;g30f52a1bf05_4_4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Google Shape;610;g30f52a1bf05_4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0f52a1bf05_4_5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43" name="Google Shape;643;g30f52a1bf05_4_5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Google Shape;644;g30f52a1bf05_4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0f52a1bf05_4_58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15" name="Google Shape;715;g30f52a1bf05_4_5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g30f52a1bf05_4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0f52a1bf05_4_59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29" name="Google Shape;729;g30f52a1bf05_4_5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Google Shape;730;g30f52a1bf05_4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f52a1bf05_4_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2" name="Google Shape;112;g30f52a1bf05_4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g30f52a1bf05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0f52a1bf05_4_60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39" name="Google Shape;739;g30f52a1bf05_4_6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0" name="Google Shape;740;g30f52a1bf05_4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0f52a1bf05_4_6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51" name="Google Shape;751;g30f52a1bf05_4_6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2" name="Google Shape;752;g30f52a1bf05_4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0f52a1bf05_4_6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60" name="Google Shape;760;g30f52a1bf05_4_6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Google Shape;761;g30f52a1bf05_4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0f52a1bf05_4_6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78" name="Google Shape;778;g30f52a1bf05_4_6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Google Shape;779;g30f52a1bf05_4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0f52a1bf05_4_6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87" name="Google Shape;787;g30f52a1bf05_4_6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8" name="Google Shape;788;g30f52a1bf05_4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0f52a1bf05_4_6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00" name="Google Shape;800;g30f52a1bf05_4_6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1" name="Google Shape;801;g30f52a1bf05_4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0f52a1bf05_4_67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13" name="Google Shape;813;g30f52a1bf05_4_6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4" name="Google Shape;814;g30f52a1bf05_4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0f52a1bf05_4_6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26" name="Google Shape;826;g30f52a1bf05_4_6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7" name="Google Shape;827;g30f52a1bf05_4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0f52a1bf05_4_7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42" name="Google Shape;842;g30f52a1bf05_4_7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3" name="Google Shape;843;g30f52a1bf05_4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0f52a1bf05_4_7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56" name="Google Shape;856;g30f52a1bf05_4_7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7" name="Google Shape;857;g30f52a1bf05_4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f52a1bf05_4_9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3" name="Google Shape;123;g30f52a1bf05_4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0f52a1bf05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f52a1bf05_4_10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4" name="Google Shape;134;g30f52a1bf05_4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30f52a1bf05_4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f52a1bf05_4_1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6" name="Google Shape;156;g30f52a1bf05_4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g30f52a1bf05_4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f52a1bf05_4_1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2" name="Google Shape;182;g30f52a1bf05_4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30f52a1bf05_4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f52a1bf05_4_1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g30f52a1bf05_4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g30f52a1bf05_4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85800" y="348853"/>
            <a:ext cx="77724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90250" y="526350"/>
            <a:ext cx="5618700" cy="8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Vettori in 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1 )Inserire da tastiera 10 diversi valori, in un array di 10 interi.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2) sommare 2 a ogni intero dell’array dell’esercizio precedente 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34925" y="1200150"/>
            <a:ext cx="8994900" cy="523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&lt;tipo&gt;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&lt;nome_array&gt;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&lt;righe&gt;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&lt;col&gt;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/>
          </a:p>
        </p:txBody>
      </p:sp>
      <p:sp>
        <p:nvSpPr>
          <p:cNvPr id="218" name="Google Shape;218;p24"/>
          <p:cNvSpPr txBox="1"/>
          <p:nvPr/>
        </p:nvSpPr>
        <p:spPr>
          <a:xfrm>
            <a:off x="609600" y="2000250"/>
            <a:ext cx="5083200" cy="1246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matrice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tabella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pagina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</p:txBody>
      </p:sp>
      <p:sp>
        <p:nvSpPr>
          <p:cNvPr id="219" name="Google Shape;219;p24"/>
          <p:cNvSpPr txBox="1"/>
          <p:nvPr/>
        </p:nvSpPr>
        <p:spPr>
          <a:xfrm>
            <a:off x="685800" y="3486150"/>
            <a:ext cx="7772400" cy="1246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matrice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1.0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tabella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tabella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pagina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‘p’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700"/>
          </a:p>
        </p:txBody>
      </p:sp>
      <p:sp>
        <p:nvSpPr>
          <p:cNvPr id="220" name="Google Shape;220;p24"/>
          <p:cNvSpPr txBox="1"/>
          <p:nvPr/>
        </p:nvSpPr>
        <p:spPr>
          <a:xfrm>
            <a:off x="179387" y="86915"/>
            <a:ext cx="2819400" cy="6003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2D</a:t>
            </a:r>
            <a:endParaRPr sz="1100"/>
          </a:p>
        </p:txBody>
      </p:sp>
      <p:sp>
        <p:nvSpPr>
          <p:cNvPr id="221" name="Google Shape;221;p24"/>
          <p:cNvSpPr txBox="1"/>
          <p:nvPr/>
        </p:nvSpPr>
        <p:spPr>
          <a:xfrm>
            <a:off x="3924300" y="141684"/>
            <a:ext cx="2584450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304800" y="1314450"/>
            <a:ext cx="8610600" cy="21894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matrice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21,16,14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19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19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12,22,30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A[3][2]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31,55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19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21,45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19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72,40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179387" y="86915"/>
            <a:ext cx="2819400" cy="4953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2D</a:t>
            </a:r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3635375" y="141684"/>
            <a:ext cx="542766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dichiarazione-inizializzazione</a:t>
            </a:r>
            <a:endParaRPr/>
          </a:p>
        </p:txBody>
      </p:sp>
      <p:graphicFrame>
        <p:nvGraphicFramePr>
          <p:cNvPr id="230" name="Google Shape;230;p25"/>
          <p:cNvGraphicFramePr/>
          <p:nvPr/>
        </p:nvGraphicFramePr>
        <p:xfrm>
          <a:off x="701150" y="396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{6FE6901F-F114-4C26-8EBF-C95706DEC4CD}</a:tableStyleId>
              </a:tblPr>
              <a:tblGrid>
                <a:gridCol w="596200"/>
                <a:gridCol w="596200"/>
                <a:gridCol w="596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1" name="Google Shape;231;p25"/>
          <p:cNvGraphicFramePr/>
          <p:nvPr/>
        </p:nvGraphicFramePr>
        <p:xfrm>
          <a:off x="5648875" y="377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{6FE6901F-F114-4C26-8EBF-C95706DEC4CD}</a:tableStyleId>
              </a:tblPr>
              <a:tblGrid>
                <a:gridCol w="841375"/>
                <a:gridCol w="84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/>
        </p:nvSpPr>
        <p:spPr>
          <a:xfrm>
            <a:off x="304800" y="1314450"/>
            <a:ext cx="8610600" cy="2586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cubo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21,16,14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12,22,30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-1,-6,11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91,96,94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cubo[1][1][1]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2416175" y="1535906"/>
            <a:ext cx="719100" cy="485700"/>
          </a:xfrm>
          <a:prstGeom prst="rect">
            <a:avLst/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135313" y="1535906"/>
            <a:ext cx="719100" cy="485700"/>
          </a:xfrm>
          <a:prstGeom prst="rect">
            <a:avLst/>
          </a:prstGeom>
          <a:noFill/>
          <a:ln cap="flat" cmpd="sng" w="2857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3856037" y="1535906"/>
            <a:ext cx="719138" cy="48577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3635375" y="141684"/>
            <a:ext cx="542766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dichiarazione-inizializzazione</a:t>
            </a:r>
            <a:endParaRPr/>
          </a:p>
        </p:txBody>
      </p:sp>
      <p:sp>
        <p:nvSpPr>
          <p:cNvPr id="242" name="Google Shape;242;p26"/>
          <p:cNvSpPr txBox="1"/>
          <p:nvPr/>
        </p:nvSpPr>
        <p:spPr>
          <a:xfrm>
            <a:off x="179387" y="86915"/>
            <a:ext cx="2819400" cy="4953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</a:t>
            </a:r>
            <a:r>
              <a:rPr b="1" i="1" lang="it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graphicFrame>
        <p:nvGraphicFramePr>
          <p:cNvPr id="243" name="Google Shape;243;p26"/>
          <p:cNvGraphicFramePr/>
          <p:nvPr/>
        </p:nvGraphicFramePr>
        <p:xfrm>
          <a:off x="5781175" y="34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{6FE6901F-F114-4C26-8EBF-C95706DEC4CD}</a:tableStyleId>
              </a:tblPr>
              <a:tblGrid>
                <a:gridCol w="939800"/>
                <a:gridCol w="939800"/>
                <a:gridCol w="939800"/>
              </a:tblGrid>
              <a:tr h="37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91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96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94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/>
        </p:nvSpPr>
        <p:spPr>
          <a:xfrm>
            <a:off x="395287" y="250031"/>
            <a:ext cx="5199000" cy="4926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rappresentazione di array C</a:t>
            </a:r>
            <a:endParaRPr sz="800"/>
          </a:p>
        </p:txBody>
      </p:sp>
      <p:sp>
        <p:nvSpPr>
          <p:cNvPr id="250" name="Google Shape;250;p27"/>
          <p:cNvSpPr txBox="1"/>
          <p:nvPr/>
        </p:nvSpPr>
        <p:spPr>
          <a:xfrm>
            <a:off x="395287" y="897731"/>
            <a:ext cx="8424900" cy="8928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un array vengono associate celle </a:t>
            </a:r>
            <a:r>
              <a:rPr b="1" i="0" lang="it" sz="2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contigue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memoria  (con indirizzi consecutivi)</a:t>
            </a:r>
            <a:endParaRPr sz="800"/>
          </a:p>
        </p:txBody>
      </p:sp>
      <p:sp>
        <p:nvSpPr>
          <p:cNvPr id="251" name="Google Shape;251;p27"/>
          <p:cNvSpPr txBox="1"/>
          <p:nvPr/>
        </p:nvSpPr>
        <p:spPr>
          <a:xfrm>
            <a:off x="395287" y="1869281"/>
            <a:ext cx="8424900" cy="7695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b="1" i="0" lang="it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r>
              <a:rPr b="0" i="0" lang="it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 array è l’indirizzo della prima cella  (</a:t>
            </a:r>
            <a:r>
              <a:rPr b="1" i="0" lang="it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 base</a:t>
            </a:r>
            <a:r>
              <a:rPr b="0" i="0" lang="it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dell’array)</a:t>
            </a:r>
            <a:endParaRPr sz="400"/>
          </a:p>
        </p:txBody>
      </p:sp>
      <p:sp>
        <p:nvSpPr>
          <p:cNvPr id="252" name="Google Shape;252;p27"/>
          <p:cNvSpPr txBox="1"/>
          <p:nvPr/>
        </p:nvSpPr>
        <p:spPr>
          <a:xfrm>
            <a:off x="395287" y="2842021"/>
            <a:ext cx="8424900" cy="20934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2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primo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elemento dell’array (elemento di indice </a:t>
            </a:r>
            <a:r>
              <a:rPr b="1" i="0" lang="it" sz="2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è memorizzato nella </a:t>
            </a:r>
            <a:r>
              <a:rPr b="1" i="0" lang="it" sz="2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prima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cella,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26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secondo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elemento dell’array (elemento di indice </a:t>
            </a:r>
            <a:r>
              <a:rPr b="1" i="0" lang="it" sz="26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è memorizzato nella </a:t>
            </a:r>
            <a:r>
              <a:rPr b="1" i="0" lang="it" sz="26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seconda</a:t>
            </a: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cella,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/>
        </p:nvSpPr>
        <p:spPr>
          <a:xfrm>
            <a:off x="395287" y="86915"/>
            <a:ext cx="542448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rappresentazione di array 1D</a:t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395287" y="627459"/>
            <a:ext cx="6549900" cy="507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]={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22,-4,9,11,-6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</p:txBody>
      </p:sp>
      <p:grpSp>
        <p:nvGrpSpPr>
          <p:cNvPr id="260" name="Google Shape;260;p28"/>
          <p:cNvGrpSpPr/>
          <p:nvPr/>
        </p:nvGrpSpPr>
        <p:grpSpPr>
          <a:xfrm>
            <a:off x="539750" y="1253728"/>
            <a:ext cx="3333750" cy="1289446"/>
            <a:chOff x="1474" y="1615"/>
            <a:chExt cx="2100" cy="1083"/>
          </a:xfrm>
        </p:grpSpPr>
        <p:grpSp>
          <p:nvGrpSpPr>
            <p:cNvPr id="261" name="Google Shape;261;p28"/>
            <p:cNvGrpSpPr/>
            <p:nvPr/>
          </p:nvGrpSpPr>
          <p:grpSpPr>
            <a:xfrm>
              <a:off x="1474" y="1615"/>
              <a:ext cx="2023" cy="1083"/>
              <a:chOff x="1701" y="0"/>
              <a:chExt cx="2023" cy="1083"/>
            </a:xfrm>
          </p:grpSpPr>
          <p:sp>
            <p:nvSpPr>
              <p:cNvPr id="262" name="Google Shape;262;p28"/>
              <p:cNvSpPr txBox="1"/>
              <p:nvPr/>
            </p:nvSpPr>
            <p:spPr>
              <a:xfrm>
                <a:off x="1795" y="783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263" name="Google Shape;263;p28"/>
              <p:cNvSpPr txBox="1"/>
              <p:nvPr/>
            </p:nvSpPr>
            <p:spPr>
              <a:xfrm>
                <a:off x="2160" y="783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264" name="Google Shape;264;p28"/>
              <p:cNvSpPr txBox="1"/>
              <p:nvPr/>
            </p:nvSpPr>
            <p:spPr>
              <a:xfrm>
                <a:off x="2592" y="783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265" name="Google Shape;265;p28"/>
              <p:cNvSpPr txBox="1"/>
              <p:nvPr/>
            </p:nvSpPr>
            <p:spPr>
              <a:xfrm>
                <a:off x="3024" y="783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266" name="Google Shape;266;p28"/>
              <p:cNvSpPr txBox="1"/>
              <p:nvPr/>
            </p:nvSpPr>
            <p:spPr>
              <a:xfrm>
                <a:off x="3424" y="783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267" name="Google Shape;267;p28"/>
              <p:cNvSpPr txBox="1"/>
              <p:nvPr/>
            </p:nvSpPr>
            <p:spPr>
              <a:xfrm>
                <a:off x="2496" y="0"/>
                <a:ext cx="3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it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  <p:grpSp>
            <p:nvGrpSpPr>
              <p:cNvPr id="268" name="Google Shape;268;p28"/>
              <p:cNvGrpSpPr/>
              <p:nvPr/>
            </p:nvGrpSpPr>
            <p:grpSpPr>
              <a:xfrm>
                <a:off x="1701" y="454"/>
                <a:ext cx="1933" cy="300"/>
                <a:chOff x="2859" y="1933"/>
                <a:chExt cx="1933" cy="300"/>
              </a:xfrm>
            </p:grpSpPr>
            <p:sp>
              <p:nvSpPr>
                <p:cNvPr id="269" name="Google Shape;269;p28"/>
                <p:cNvSpPr txBox="1"/>
                <p:nvPr/>
              </p:nvSpPr>
              <p:spPr>
                <a:xfrm>
                  <a:off x="2859" y="1933"/>
                  <a:ext cx="300" cy="300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270" name="Google Shape;270;p28"/>
                <p:cNvSpPr txBox="1"/>
                <p:nvPr/>
              </p:nvSpPr>
              <p:spPr>
                <a:xfrm>
                  <a:off x="3267" y="1933"/>
                  <a:ext cx="300" cy="300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271" name="Google Shape;271;p28"/>
                <p:cNvSpPr txBox="1"/>
                <p:nvPr/>
              </p:nvSpPr>
              <p:spPr>
                <a:xfrm>
                  <a:off x="3675" y="1933"/>
                  <a:ext cx="300" cy="300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272" name="Google Shape;272;p28"/>
                <p:cNvSpPr txBox="1"/>
                <p:nvPr/>
              </p:nvSpPr>
              <p:spPr>
                <a:xfrm>
                  <a:off x="4084" y="1933"/>
                  <a:ext cx="300" cy="300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273" name="Google Shape;273;p28"/>
                <p:cNvSpPr txBox="1"/>
                <p:nvPr/>
              </p:nvSpPr>
              <p:spPr>
                <a:xfrm>
                  <a:off x="4492" y="1933"/>
                  <a:ext cx="300" cy="300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</p:grpSp>
        </p:grpSp>
        <p:sp>
          <p:nvSpPr>
            <p:cNvPr id="274" name="Google Shape;274;p28"/>
            <p:cNvSpPr txBox="1"/>
            <p:nvPr/>
          </p:nvSpPr>
          <p:spPr>
            <a:xfrm>
              <a:off x="1474" y="2031"/>
              <a:ext cx="21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2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r>
                <a:rPr b="1" i="0" lang="it" sz="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</a:t>
              </a:r>
              <a:r>
                <a:rPr b="1" i="0" lang="it" sz="2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-4 </a:t>
              </a:r>
              <a:r>
                <a:rPr b="1" i="0" lang="it" sz="1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2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r>
                <a:rPr b="1" i="0" lang="it" sz="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</a:t>
              </a:r>
              <a:r>
                <a:rPr b="1" i="0" lang="it" sz="2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11 -6</a:t>
              </a:r>
              <a:endParaRPr sz="800"/>
            </a:p>
          </p:txBody>
        </p:sp>
      </p:grpSp>
      <p:grpSp>
        <p:nvGrpSpPr>
          <p:cNvPr id="275" name="Google Shape;275;p28"/>
          <p:cNvGrpSpPr/>
          <p:nvPr/>
        </p:nvGrpSpPr>
        <p:grpSpPr>
          <a:xfrm>
            <a:off x="6084887" y="1491853"/>
            <a:ext cx="2951162" cy="3401615"/>
            <a:chOff x="3833" y="1253"/>
            <a:chExt cx="1859" cy="2857"/>
          </a:xfrm>
        </p:grpSpPr>
        <p:grpSp>
          <p:nvGrpSpPr>
            <p:cNvPr id="276" name="Google Shape;276;p28"/>
            <p:cNvGrpSpPr/>
            <p:nvPr/>
          </p:nvGrpSpPr>
          <p:grpSpPr>
            <a:xfrm>
              <a:off x="3833" y="1571"/>
              <a:ext cx="1134" cy="2539"/>
              <a:chOff x="3833" y="1571"/>
              <a:chExt cx="1134" cy="2539"/>
            </a:xfrm>
          </p:grpSpPr>
          <p:sp>
            <p:nvSpPr>
              <p:cNvPr id="277" name="Google Shape;277;p28"/>
              <p:cNvSpPr txBox="1"/>
              <p:nvPr/>
            </p:nvSpPr>
            <p:spPr>
              <a:xfrm>
                <a:off x="3833" y="1571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8"/>
              <p:cNvSpPr txBox="1"/>
              <p:nvPr/>
            </p:nvSpPr>
            <p:spPr>
              <a:xfrm>
                <a:off x="3833" y="188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8"/>
              <p:cNvSpPr txBox="1"/>
              <p:nvPr/>
            </p:nvSpPr>
            <p:spPr>
              <a:xfrm>
                <a:off x="3833" y="220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8"/>
              <p:cNvSpPr txBox="1"/>
              <p:nvPr/>
            </p:nvSpPr>
            <p:spPr>
              <a:xfrm>
                <a:off x="3833" y="252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8"/>
              <p:cNvSpPr txBox="1"/>
              <p:nvPr/>
            </p:nvSpPr>
            <p:spPr>
              <a:xfrm>
                <a:off x="3833" y="2840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8"/>
              <p:cNvSpPr txBox="1"/>
              <p:nvPr/>
            </p:nvSpPr>
            <p:spPr>
              <a:xfrm>
                <a:off x="3833" y="315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8"/>
              <p:cNvSpPr txBox="1"/>
              <p:nvPr/>
            </p:nvSpPr>
            <p:spPr>
              <a:xfrm>
                <a:off x="3833" y="347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8"/>
              <p:cNvSpPr txBox="1"/>
              <p:nvPr/>
            </p:nvSpPr>
            <p:spPr>
              <a:xfrm>
                <a:off x="3833" y="379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Google Shape;285;p28"/>
            <p:cNvSpPr txBox="1"/>
            <p:nvPr/>
          </p:nvSpPr>
          <p:spPr>
            <a:xfrm>
              <a:off x="4967" y="160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..523</a:t>
              </a:r>
              <a:endParaRPr/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4150" y="1253"/>
              <a:ext cx="446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celle</a:t>
              </a:r>
              <a:endParaRPr/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4988" y="1253"/>
              <a:ext cx="704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4967" y="188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..524</a:t>
              </a:r>
              <a:endParaRPr/>
            </a:p>
          </p:txBody>
        </p:sp>
        <p:sp>
          <p:nvSpPr>
            <p:cNvPr id="289" name="Google Shape;289;p28"/>
            <p:cNvSpPr txBox="1"/>
            <p:nvPr/>
          </p:nvSpPr>
          <p:spPr>
            <a:xfrm>
              <a:off x="4967" y="220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..525</a:t>
              </a:r>
              <a:endParaRPr/>
            </a:p>
          </p:txBody>
        </p:sp>
        <p:sp>
          <p:nvSpPr>
            <p:cNvPr id="290" name="Google Shape;290;p28"/>
            <p:cNvSpPr txBox="1"/>
            <p:nvPr/>
          </p:nvSpPr>
          <p:spPr>
            <a:xfrm>
              <a:off x="4967" y="252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..526</a:t>
              </a:r>
              <a:endParaRPr/>
            </a:p>
          </p:txBody>
        </p:sp>
        <p:sp>
          <p:nvSpPr>
            <p:cNvPr id="291" name="Google Shape;291;p28"/>
            <p:cNvSpPr txBox="1"/>
            <p:nvPr/>
          </p:nvSpPr>
          <p:spPr>
            <a:xfrm>
              <a:off x="4967" y="284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..527</a:t>
              </a:r>
              <a:endParaRPr/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4967" y="315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..528</a:t>
              </a:r>
              <a:endParaRPr/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4967" y="347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..529</a:t>
              </a:r>
              <a:endParaRPr/>
            </a:p>
          </p:txBody>
        </p:sp>
        <p:sp>
          <p:nvSpPr>
            <p:cNvPr id="294" name="Google Shape;294;p28"/>
            <p:cNvSpPr txBox="1"/>
            <p:nvPr/>
          </p:nvSpPr>
          <p:spPr>
            <a:xfrm>
              <a:off x="4967" y="379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..530</a:t>
              </a:r>
              <a:endParaRPr/>
            </a:p>
          </p:txBody>
        </p:sp>
      </p:grpSp>
      <p:sp>
        <p:nvSpPr>
          <p:cNvPr id="295" name="Google Shape;295;p28"/>
          <p:cNvSpPr/>
          <p:nvPr/>
        </p:nvSpPr>
        <p:spPr>
          <a:xfrm>
            <a:off x="5651500" y="2247900"/>
            <a:ext cx="295275" cy="1889521"/>
          </a:xfrm>
          <a:prstGeom prst="leftBrace">
            <a:avLst>
              <a:gd fmla="val 8333" name="adj1"/>
              <a:gd fmla="val 10725" name="adj2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6659545" y="2219325"/>
            <a:ext cx="8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</a:t>
            </a:r>
            <a:endParaRPr/>
          </a:p>
        </p:txBody>
      </p:sp>
      <p:sp>
        <p:nvSpPr>
          <p:cNvPr id="297" name="Google Shape;297;p28"/>
          <p:cNvSpPr txBox="1"/>
          <p:nvPr/>
        </p:nvSpPr>
        <p:spPr>
          <a:xfrm>
            <a:off x="6659544" y="2625325"/>
            <a:ext cx="9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-4</a:t>
            </a:r>
            <a:endParaRPr/>
          </a:p>
        </p:txBody>
      </p:sp>
      <p:sp>
        <p:nvSpPr>
          <p:cNvPr id="298" name="Google Shape;298;p28"/>
          <p:cNvSpPr txBox="1"/>
          <p:nvPr/>
        </p:nvSpPr>
        <p:spPr>
          <a:xfrm>
            <a:off x="6648962" y="2540794"/>
            <a:ext cx="609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6659544" y="3381375"/>
            <a:ext cx="9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6659543" y="3758800"/>
            <a:ext cx="9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/>
          </a:p>
        </p:txBody>
      </p:sp>
      <p:grpSp>
        <p:nvGrpSpPr>
          <p:cNvPr id="301" name="Google Shape;301;p28"/>
          <p:cNvGrpSpPr/>
          <p:nvPr/>
        </p:nvGrpSpPr>
        <p:grpSpPr>
          <a:xfrm>
            <a:off x="4140200" y="2193131"/>
            <a:ext cx="1912937" cy="714375"/>
            <a:chOff x="2608" y="1842"/>
            <a:chExt cx="1205" cy="600"/>
          </a:xfrm>
        </p:grpSpPr>
        <p:sp>
          <p:nvSpPr>
            <p:cNvPr id="302" name="Google Shape;302;p28"/>
            <p:cNvSpPr/>
            <p:nvPr/>
          </p:nvSpPr>
          <p:spPr>
            <a:xfrm>
              <a:off x="3334" y="1933"/>
              <a:ext cx="479" cy="22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 txBox="1"/>
            <p:nvPr/>
          </p:nvSpPr>
          <p:spPr>
            <a:xfrm>
              <a:off x="2608" y="1842"/>
              <a:ext cx="600" cy="600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15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 base</a:t>
              </a:r>
              <a:endParaRPr sz="900"/>
            </a:p>
          </p:txBody>
        </p:sp>
      </p:grpSp>
      <p:grpSp>
        <p:nvGrpSpPr>
          <p:cNvPr id="304" name="Google Shape;304;p28"/>
          <p:cNvGrpSpPr/>
          <p:nvPr/>
        </p:nvGrpSpPr>
        <p:grpSpPr>
          <a:xfrm>
            <a:off x="827087" y="2518172"/>
            <a:ext cx="3240087" cy="107156"/>
            <a:chOff x="521" y="2115"/>
            <a:chExt cx="2041" cy="90"/>
          </a:xfrm>
        </p:grpSpPr>
        <p:cxnSp>
          <p:nvCxnSpPr>
            <p:cNvPr id="305" name="Google Shape;305;p28"/>
            <p:cNvCxnSpPr/>
            <p:nvPr/>
          </p:nvCxnSpPr>
          <p:spPr>
            <a:xfrm>
              <a:off x="521" y="2115"/>
              <a:ext cx="0" cy="9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6" name="Google Shape;306;p28"/>
            <p:cNvCxnSpPr/>
            <p:nvPr/>
          </p:nvCxnSpPr>
          <p:spPr>
            <a:xfrm>
              <a:off x="521" y="2205"/>
              <a:ext cx="2041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07" name="Google Shape;307;p28"/>
          <p:cNvGrpSpPr/>
          <p:nvPr/>
        </p:nvGrpSpPr>
        <p:grpSpPr>
          <a:xfrm>
            <a:off x="1476375" y="2571750"/>
            <a:ext cx="4535487" cy="270272"/>
            <a:chOff x="521" y="2115"/>
            <a:chExt cx="2041" cy="90"/>
          </a:xfrm>
        </p:grpSpPr>
        <p:cxnSp>
          <p:nvCxnSpPr>
            <p:cNvPr id="308" name="Google Shape;308;p28"/>
            <p:cNvCxnSpPr/>
            <p:nvPr/>
          </p:nvCxnSpPr>
          <p:spPr>
            <a:xfrm>
              <a:off x="521" y="2115"/>
              <a:ext cx="0" cy="90"/>
            </a:xfrm>
            <a:prstGeom prst="straightConnector1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9" name="Google Shape;309;p28"/>
            <p:cNvCxnSpPr/>
            <p:nvPr/>
          </p:nvCxnSpPr>
          <p:spPr>
            <a:xfrm>
              <a:off x="521" y="2205"/>
              <a:ext cx="2041" cy="0"/>
            </a:xfrm>
            <a:prstGeom prst="straightConnector1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10" name="Google Shape;310;p28"/>
          <p:cNvSpPr txBox="1"/>
          <p:nvPr/>
        </p:nvSpPr>
        <p:spPr>
          <a:xfrm>
            <a:off x="2411412" y="2787253"/>
            <a:ext cx="2317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400"/>
              <a:buFont typeface="Arial"/>
              <a:buNone/>
            </a:pPr>
            <a:r>
              <a:rPr b="0" i="0" lang="it" sz="1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indirizzo: indirizzo base + 1</a:t>
            </a:r>
            <a:endParaRPr/>
          </a:p>
        </p:txBody>
      </p:sp>
      <p:grpSp>
        <p:nvGrpSpPr>
          <p:cNvPr id="311" name="Google Shape;311;p28"/>
          <p:cNvGrpSpPr/>
          <p:nvPr/>
        </p:nvGrpSpPr>
        <p:grpSpPr>
          <a:xfrm>
            <a:off x="2124075" y="2571750"/>
            <a:ext cx="3887787" cy="594121"/>
            <a:chOff x="521" y="2115"/>
            <a:chExt cx="2041" cy="90"/>
          </a:xfrm>
        </p:grpSpPr>
        <p:cxnSp>
          <p:nvCxnSpPr>
            <p:cNvPr id="312" name="Google Shape;312;p28"/>
            <p:cNvCxnSpPr/>
            <p:nvPr/>
          </p:nvCxnSpPr>
          <p:spPr>
            <a:xfrm>
              <a:off x="521" y="2115"/>
              <a:ext cx="0" cy="9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3" name="Google Shape;313;p28"/>
            <p:cNvCxnSpPr/>
            <p:nvPr/>
          </p:nvCxnSpPr>
          <p:spPr>
            <a:xfrm>
              <a:off x="521" y="2205"/>
              <a:ext cx="2041" cy="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14" name="Google Shape;314;p28"/>
          <p:cNvSpPr txBox="1"/>
          <p:nvPr/>
        </p:nvSpPr>
        <p:spPr>
          <a:xfrm>
            <a:off x="2541587" y="3111103"/>
            <a:ext cx="2317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400"/>
              <a:buFont typeface="Arial"/>
              <a:buNone/>
            </a:pPr>
            <a:r>
              <a:rPr b="0" i="0" lang="it" sz="1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indirizzo: indirizzo base + 2</a:t>
            </a:r>
            <a:endParaRPr/>
          </a:p>
        </p:txBody>
      </p:sp>
      <p:grpSp>
        <p:nvGrpSpPr>
          <p:cNvPr id="315" name="Google Shape;315;p28"/>
          <p:cNvGrpSpPr/>
          <p:nvPr/>
        </p:nvGrpSpPr>
        <p:grpSpPr>
          <a:xfrm>
            <a:off x="2771775" y="2571750"/>
            <a:ext cx="3168650" cy="971550"/>
            <a:chOff x="521" y="2115"/>
            <a:chExt cx="2041" cy="90"/>
          </a:xfrm>
        </p:grpSpPr>
        <p:cxnSp>
          <p:nvCxnSpPr>
            <p:cNvPr id="316" name="Google Shape;316;p28"/>
            <p:cNvCxnSpPr/>
            <p:nvPr/>
          </p:nvCxnSpPr>
          <p:spPr>
            <a:xfrm>
              <a:off x="521" y="2115"/>
              <a:ext cx="0" cy="9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Google Shape;317;p28"/>
            <p:cNvCxnSpPr/>
            <p:nvPr/>
          </p:nvCxnSpPr>
          <p:spPr>
            <a:xfrm>
              <a:off x="521" y="2205"/>
              <a:ext cx="2041" cy="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18" name="Google Shape;318;p28"/>
          <p:cNvSpPr txBox="1"/>
          <p:nvPr/>
        </p:nvSpPr>
        <p:spPr>
          <a:xfrm>
            <a:off x="3046412" y="3489722"/>
            <a:ext cx="2317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it" sz="1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indirizzo: indirizzo base + 3</a:t>
            </a:r>
            <a:endParaRPr/>
          </a:p>
        </p:txBody>
      </p:sp>
      <p:grpSp>
        <p:nvGrpSpPr>
          <p:cNvPr id="319" name="Google Shape;319;p28"/>
          <p:cNvGrpSpPr/>
          <p:nvPr/>
        </p:nvGrpSpPr>
        <p:grpSpPr>
          <a:xfrm>
            <a:off x="3419475" y="2571750"/>
            <a:ext cx="2519362" cy="1350169"/>
            <a:chOff x="521" y="2115"/>
            <a:chExt cx="2041" cy="90"/>
          </a:xfrm>
        </p:grpSpPr>
        <p:cxnSp>
          <p:nvCxnSpPr>
            <p:cNvPr id="320" name="Google Shape;320;p28"/>
            <p:cNvCxnSpPr/>
            <p:nvPr/>
          </p:nvCxnSpPr>
          <p:spPr>
            <a:xfrm>
              <a:off x="521" y="2115"/>
              <a:ext cx="0" cy="90"/>
            </a:xfrm>
            <a:prstGeom prst="straightConnector1">
              <a:avLst/>
            </a:prstGeom>
            <a:noFill/>
            <a:ln cap="flat" cmpd="sng" w="28575">
              <a:solidFill>
                <a:srgbClr val="9966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Google Shape;321;p28"/>
            <p:cNvCxnSpPr/>
            <p:nvPr/>
          </p:nvCxnSpPr>
          <p:spPr>
            <a:xfrm>
              <a:off x="521" y="2205"/>
              <a:ext cx="2041" cy="0"/>
            </a:xfrm>
            <a:prstGeom prst="straightConnector1">
              <a:avLst/>
            </a:prstGeom>
            <a:noFill/>
            <a:ln cap="flat" cmpd="sng" w="28575">
              <a:solidFill>
                <a:srgbClr val="9966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22" name="Google Shape;322;p28"/>
          <p:cNvSpPr txBox="1"/>
          <p:nvPr/>
        </p:nvSpPr>
        <p:spPr>
          <a:xfrm>
            <a:off x="3492500" y="3921919"/>
            <a:ext cx="2317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1400"/>
              <a:buFont typeface="Arial"/>
              <a:buNone/>
            </a:pPr>
            <a:r>
              <a:rPr b="0" i="0" lang="it" sz="1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indirizzo: indirizzo base + 4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265" y="0"/>
            <a:ext cx="69134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/>
        </p:nvSpPr>
        <p:spPr>
          <a:xfrm>
            <a:off x="395287" y="627459"/>
            <a:ext cx="7775575" cy="80724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matrice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21,16,14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12,22,30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grpSp>
        <p:nvGrpSpPr>
          <p:cNvPr id="336" name="Google Shape;336;p30"/>
          <p:cNvGrpSpPr/>
          <p:nvPr/>
        </p:nvGrpSpPr>
        <p:grpSpPr>
          <a:xfrm>
            <a:off x="6084887" y="1491853"/>
            <a:ext cx="2951162" cy="3401615"/>
            <a:chOff x="3833" y="1253"/>
            <a:chExt cx="1859" cy="2857"/>
          </a:xfrm>
        </p:grpSpPr>
        <p:grpSp>
          <p:nvGrpSpPr>
            <p:cNvPr id="337" name="Google Shape;337;p30"/>
            <p:cNvGrpSpPr/>
            <p:nvPr/>
          </p:nvGrpSpPr>
          <p:grpSpPr>
            <a:xfrm>
              <a:off x="3833" y="1571"/>
              <a:ext cx="1134" cy="2539"/>
              <a:chOff x="3833" y="1571"/>
              <a:chExt cx="1134" cy="2539"/>
            </a:xfrm>
          </p:grpSpPr>
          <p:sp>
            <p:nvSpPr>
              <p:cNvPr id="338" name="Google Shape;338;p30"/>
              <p:cNvSpPr txBox="1"/>
              <p:nvPr/>
            </p:nvSpPr>
            <p:spPr>
              <a:xfrm>
                <a:off x="3833" y="1571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0"/>
              <p:cNvSpPr txBox="1"/>
              <p:nvPr/>
            </p:nvSpPr>
            <p:spPr>
              <a:xfrm>
                <a:off x="3833" y="188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0"/>
              <p:cNvSpPr txBox="1"/>
              <p:nvPr/>
            </p:nvSpPr>
            <p:spPr>
              <a:xfrm>
                <a:off x="3833" y="220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0"/>
              <p:cNvSpPr txBox="1"/>
              <p:nvPr/>
            </p:nvSpPr>
            <p:spPr>
              <a:xfrm>
                <a:off x="3833" y="252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0"/>
              <p:cNvSpPr txBox="1"/>
              <p:nvPr/>
            </p:nvSpPr>
            <p:spPr>
              <a:xfrm>
                <a:off x="3833" y="2840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0"/>
              <p:cNvSpPr txBox="1"/>
              <p:nvPr/>
            </p:nvSpPr>
            <p:spPr>
              <a:xfrm>
                <a:off x="3833" y="315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0"/>
              <p:cNvSpPr txBox="1"/>
              <p:nvPr/>
            </p:nvSpPr>
            <p:spPr>
              <a:xfrm>
                <a:off x="3833" y="347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0"/>
              <p:cNvSpPr txBox="1"/>
              <p:nvPr/>
            </p:nvSpPr>
            <p:spPr>
              <a:xfrm>
                <a:off x="3833" y="379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30"/>
            <p:cNvSpPr txBox="1"/>
            <p:nvPr/>
          </p:nvSpPr>
          <p:spPr>
            <a:xfrm>
              <a:off x="4967" y="160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..523</a:t>
              </a:r>
              <a:endParaRPr/>
            </a:p>
          </p:txBody>
        </p:sp>
        <p:sp>
          <p:nvSpPr>
            <p:cNvPr id="347" name="Google Shape;347;p30"/>
            <p:cNvSpPr txBox="1"/>
            <p:nvPr/>
          </p:nvSpPr>
          <p:spPr>
            <a:xfrm>
              <a:off x="4150" y="1253"/>
              <a:ext cx="446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celle</a:t>
              </a:r>
              <a:endParaRPr/>
            </a:p>
          </p:txBody>
        </p:sp>
        <p:sp>
          <p:nvSpPr>
            <p:cNvPr id="348" name="Google Shape;348;p30"/>
            <p:cNvSpPr txBox="1"/>
            <p:nvPr/>
          </p:nvSpPr>
          <p:spPr>
            <a:xfrm>
              <a:off x="4988" y="1253"/>
              <a:ext cx="704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349" name="Google Shape;349;p30"/>
            <p:cNvSpPr txBox="1"/>
            <p:nvPr/>
          </p:nvSpPr>
          <p:spPr>
            <a:xfrm>
              <a:off x="4967" y="188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..524</a:t>
              </a:r>
              <a:endParaRPr/>
            </a:p>
          </p:txBody>
        </p:sp>
        <p:sp>
          <p:nvSpPr>
            <p:cNvPr id="350" name="Google Shape;350;p30"/>
            <p:cNvSpPr txBox="1"/>
            <p:nvPr/>
          </p:nvSpPr>
          <p:spPr>
            <a:xfrm>
              <a:off x="4967" y="220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..525</a:t>
              </a:r>
              <a:endParaRPr/>
            </a:p>
          </p:txBody>
        </p:sp>
        <p:sp>
          <p:nvSpPr>
            <p:cNvPr id="351" name="Google Shape;351;p30"/>
            <p:cNvSpPr txBox="1"/>
            <p:nvPr/>
          </p:nvSpPr>
          <p:spPr>
            <a:xfrm>
              <a:off x="4967" y="252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..526</a:t>
              </a:r>
              <a:endParaRPr/>
            </a:p>
          </p:txBody>
        </p:sp>
        <p:sp>
          <p:nvSpPr>
            <p:cNvPr id="352" name="Google Shape;352;p30"/>
            <p:cNvSpPr txBox="1"/>
            <p:nvPr/>
          </p:nvSpPr>
          <p:spPr>
            <a:xfrm>
              <a:off x="4967" y="284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..527</a:t>
              </a:r>
              <a:endParaRPr/>
            </a:p>
          </p:txBody>
        </p:sp>
        <p:sp>
          <p:nvSpPr>
            <p:cNvPr id="353" name="Google Shape;353;p30"/>
            <p:cNvSpPr txBox="1"/>
            <p:nvPr/>
          </p:nvSpPr>
          <p:spPr>
            <a:xfrm>
              <a:off x="4967" y="315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..528</a:t>
              </a:r>
              <a:endParaRPr/>
            </a:p>
          </p:txBody>
        </p:sp>
        <p:sp>
          <p:nvSpPr>
            <p:cNvPr id="354" name="Google Shape;354;p30"/>
            <p:cNvSpPr txBox="1"/>
            <p:nvPr/>
          </p:nvSpPr>
          <p:spPr>
            <a:xfrm>
              <a:off x="4967" y="347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..529</a:t>
              </a:r>
              <a:endParaRPr/>
            </a:p>
          </p:txBody>
        </p:sp>
        <p:sp>
          <p:nvSpPr>
            <p:cNvPr id="355" name="Google Shape;355;p30"/>
            <p:cNvSpPr txBox="1"/>
            <p:nvPr/>
          </p:nvSpPr>
          <p:spPr>
            <a:xfrm>
              <a:off x="4967" y="379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..530</a:t>
              </a:r>
              <a:endParaRPr/>
            </a:p>
          </p:txBody>
        </p:sp>
      </p:grpSp>
      <p:sp>
        <p:nvSpPr>
          <p:cNvPr id="356" name="Google Shape;356;p30"/>
          <p:cNvSpPr/>
          <p:nvPr/>
        </p:nvSpPr>
        <p:spPr>
          <a:xfrm>
            <a:off x="5651500" y="2247900"/>
            <a:ext cx="288925" cy="2268140"/>
          </a:xfrm>
          <a:prstGeom prst="leftBrace">
            <a:avLst>
              <a:gd fmla="val 8333" name="adj1"/>
              <a:gd fmla="val 10725" name="adj2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6659562" y="2246709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/>
          </a:p>
        </p:txBody>
      </p:sp>
      <p:sp>
        <p:nvSpPr>
          <p:cNvPr id="358" name="Google Shape;358;p30"/>
          <p:cNvSpPr txBox="1"/>
          <p:nvPr/>
        </p:nvSpPr>
        <p:spPr>
          <a:xfrm>
            <a:off x="6659562" y="2625328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endParaRPr/>
          </a:p>
        </p:txBody>
      </p:sp>
      <p:sp>
        <p:nvSpPr>
          <p:cNvPr id="359" name="Google Shape;359;p30"/>
          <p:cNvSpPr txBox="1"/>
          <p:nvPr/>
        </p:nvSpPr>
        <p:spPr>
          <a:xfrm>
            <a:off x="6659562" y="3002756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/>
          </a:p>
        </p:txBody>
      </p:sp>
      <p:sp>
        <p:nvSpPr>
          <p:cNvPr id="360" name="Google Shape;360;p30"/>
          <p:cNvSpPr txBox="1"/>
          <p:nvPr/>
        </p:nvSpPr>
        <p:spPr>
          <a:xfrm>
            <a:off x="6659562" y="3381375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6659562" y="3758803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</a:t>
            </a:r>
            <a:endParaRPr/>
          </a:p>
        </p:txBody>
      </p:sp>
      <p:grpSp>
        <p:nvGrpSpPr>
          <p:cNvPr id="362" name="Google Shape;362;p30"/>
          <p:cNvGrpSpPr/>
          <p:nvPr/>
        </p:nvGrpSpPr>
        <p:grpSpPr>
          <a:xfrm>
            <a:off x="4140200" y="2193131"/>
            <a:ext cx="1912937" cy="533400"/>
            <a:chOff x="2608" y="1842"/>
            <a:chExt cx="1205" cy="448"/>
          </a:xfrm>
        </p:grpSpPr>
        <p:sp>
          <p:nvSpPr>
            <p:cNvPr id="363" name="Google Shape;363;p30"/>
            <p:cNvSpPr/>
            <p:nvPr/>
          </p:nvSpPr>
          <p:spPr>
            <a:xfrm>
              <a:off x="3334" y="1933"/>
              <a:ext cx="479" cy="22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0"/>
            <p:cNvSpPr txBox="1"/>
            <p:nvPr/>
          </p:nvSpPr>
          <p:spPr>
            <a:xfrm>
              <a:off x="2608" y="1842"/>
              <a:ext cx="738" cy="448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 base</a:t>
              </a:r>
              <a:endParaRPr/>
            </a:p>
          </p:txBody>
        </p:sp>
      </p:grpSp>
      <p:grpSp>
        <p:nvGrpSpPr>
          <p:cNvPr id="365" name="Google Shape;365;p30"/>
          <p:cNvGrpSpPr/>
          <p:nvPr/>
        </p:nvGrpSpPr>
        <p:grpSpPr>
          <a:xfrm>
            <a:off x="1258887" y="1545431"/>
            <a:ext cx="3913187" cy="897731"/>
            <a:chOff x="793" y="1298"/>
            <a:chExt cx="2465" cy="754"/>
          </a:xfrm>
        </p:grpSpPr>
        <p:grpSp>
          <p:nvGrpSpPr>
            <p:cNvPr id="366" name="Google Shape;366;p30"/>
            <p:cNvGrpSpPr/>
            <p:nvPr/>
          </p:nvGrpSpPr>
          <p:grpSpPr>
            <a:xfrm>
              <a:off x="793" y="1389"/>
              <a:ext cx="1152" cy="663"/>
              <a:chOff x="480" y="3216"/>
              <a:chExt cx="1152" cy="663"/>
            </a:xfrm>
          </p:grpSpPr>
          <p:sp>
            <p:nvSpPr>
              <p:cNvPr id="367" name="Google Shape;367;p30"/>
              <p:cNvSpPr txBox="1"/>
              <p:nvPr/>
            </p:nvSpPr>
            <p:spPr>
              <a:xfrm>
                <a:off x="480" y="3552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12</a:t>
                </a:r>
                <a:endParaRPr/>
              </a:p>
            </p:txBody>
          </p:sp>
          <p:sp>
            <p:nvSpPr>
              <p:cNvPr id="368" name="Google Shape;368;p30"/>
              <p:cNvSpPr txBox="1"/>
              <p:nvPr/>
            </p:nvSpPr>
            <p:spPr>
              <a:xfrm>
                <a:off x="864" y="3552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22</a:t>
                </a:r>
                <a:endParaRPr/>
              </a:p>
            </p:txBody>
          </p:sp>
          <p:sp>
            <p:nvSpPr>
              <p:cNvPr id="369" name="Google Shape;369;p30"/>
              <p:cNvSpPr txBox="1"/>
              <p:nvPr/>
            </p:nvSpPr>
            <p:spPr>
              <a:xfrm>
                <a:off x="1248" y="3552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30</a:t>
                </a:r>
                <a:endParaRPr/>
              </a:p>
            </p:txBody>
          </p:sp>
          <p:sp>
            <p:nvSpPr>
              <p:cNvPr id="370" name="Google Shape;370;p30"/>
              <p:cNvSpPr txBox="1"/>
              <p:nvPr/>
            </p:nvSpPr>
            <p:spPr>
              <a:xfrm>
                <a:off x="480" y="3216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21</a:t>
                </a:r>
                <a:endParaRPr/>
              </a:p>
            </p:txBody>
          </p:sp>
          <p:sp>
            <p:nvSpPr>
              <p:cNvPr id="371" name="Google Shape;371;p30"/>
              <p:cNvSpPr txBox="1"/>
              <p:nvPr/>
            </p:nvSpPr>
            <p:spPr>
              <a:xfrm>
                <a:off x="864" y="3216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16</a:t>
                </a:r>
                <a:endParaRPr/>
              </a:p>
            </p:txBody>
          </p:sp>
          <p:sp>
            <p:nvSpPr>
              <p:cNvPr id="372" name="Google Shape;372;p30"/>
              <p:cNvSpPr txBox="1"/>
              <p:nvPr/>
            </p:nvSpPr>
            <p:spPr>
              <a:xfrm>
                <a:off x="1248" y="3216"/>
                <a:ext cx="384" cy="327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8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14</a:t>
                </a:r>
                <a:endParaRPr/>
              </a:p>
            </p:txBody>
          </p:sp>
        </p:grpSp>
        <p:sp>
          <p:nvSpPr>
            <p:cNvPr id="373" name="Google Shape;373;p30"/>
            <p:cNvSpPr txBox="1"/>
            <p:nvPr/>
          </p:nvSpPr>
          <p:spPr>
            <a:xfrm>
              <a:off x="2064" y="1298"/>
              <a:ext cx="119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matrice</a:t>
              </a:r>
              <a:endParaRPr/>
            </a:p>
          </p:txBody>
        </p:sp>
      </p:grpSp>
      <p:sp>
        <p:nvSpPr>
          <p:cNvPr id="374" name="Google Shape;374;p30"/>
          <p:cNvSpPr txBox="1"/>
          <p:nvPr/>
        </p:nvSpPr>
        <p:spPr>
          <a:xfrm>
            <a:off x="395287" y="86915"/>
            <a:ext cx="542448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rappresentazione di array 2D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6659562" y="4137422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endParaRPr/>
          </a:p>
        </p:txBody>
      </p:sp>
      <p:grpSp>
        <p:nvGrpSpPr>
          <p:cNvPr id="376" name="Google Shape;376;p30"/>
          <p:cNvGrpSpPr/>
          <p:nvPr/>
        </p:nvGrpSpPr>
        <p:grpSpPr>
          <a:xfrm>
            <a:off x="1116012" y="1491853"/>
            <a:ext cx="6840537" cy="1889521"/>
            <a:chOff x="703" y="1253"/>
            <a:chExt cx="4309" cy="1587"/>
          </a:xfrm>
        </p:grpSpPr>
        <p:grpSp>
          <p:nvGrpSpPr>
            <p:cNvPr id="377" name="Google Shape;377;p30"/>
            <p:cNvGrpSpPr/>
            <p:nvPr/>
          </p:nvGrpSpPr>
          <p:grpSpPr>
            <a:xfrm>
              <a:off x="703" y="1253"/>
              <a:ext cx="3039" cy="1134"/>
              <a:chOff x="703" y="1253"/>
              <a:chExt cx="3084" cy="1134"/>
            </a:xfrm>
          </p:grpSpPr>
          <p:grpSp>
            <p:nvGrpSpPr>
              <p:cNvPr id="378" name="Google Shape;378;p30"/>
              <p:cNvGrpSpPr/>
              <p:nvPr/>
            </p:nvGrpSpPr>
            <p:grpSpPr>
              <a:xfrm>
                <a:off x="1429" y="1752"/>
                <a:ext cx="2358" cy="635"/>
                <a:chOff x="521" y="2115"/>
                <a:chExt cx="2041" cy="90"/>
              </a:xfrm>
            </p:grpSpPr>
            <p:cxnSp>
              <p:nvCxnSpPr>
                <p:cNvPr id="379" name="Google Shape;379;p30"/>
                <p:cNvCxnSpPr/>
                <p:nvPr/>
              </p:nvCxnSpPr>
              <p:spPr>
                <a:xfrm>
                  <a:off x="521" y="2115"/>
                  <a:ext cx="0" cy="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33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80" name="Google Shape;380;p30"/>
                <p:cNvCxnSpPr/>
                <p:nvPr/>
              </p:nvCxnSpPr>
              <p:spPr>
                <a:xfrm>
                  <a:off x="521" y="2205"/>
                  <a:ext cx="204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3300"/>
                  </a:solidFill>
                  <a:prstDash val="solid"/>
                  <a:miter lim="800000"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81" name="Google Shape;381;p30"/>
              <p:cNvSpPr txBox="1"/>
              <p:nvPr/>
            </p:nvSpPr>
            <p:spPr>
              <a:xfrm>
                <a:off x="703" y="1253"/>
                <a:ext cx="1361" cy="499"/>
              </a:xfrm>
              <a:prstGeom prst="rect">
                <a:avLst/>
              </a:prstGeom>
              <a:noFill/>
              <a:ln cap="flat" cmpd="sng" w="28575">
                <a:solidFill>
                  <a:srgbClr val="FF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" name="Google Shape;382;p30"/>
            <p:cNvSpPr txBox="1"/>
            <p:nvPr/>
          </p:nvSpPr>
          <p:spPr>
            <a:xfrm>
              <a:off x="3742" y="1797"/>
              <a:ext cx="1270" cy="1043"/>
            </a:xfrm>
            <a:prstGeom prst="rect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30"/>
          <p:cNvGrpSpPr/>
          <p:nvPr/>
        </p:nvGrpSpPr>
        <p:grpSpPr>
          <a:xfrm>
            <a:off x="1116012" y="1977628"/>
            <a:ext cx="6767512" cy="2591990"/>
            <a:chOff x="703" y="1661"/>
            <a:chExt cx="4263" cy="2177"/>
          </a:xfrm>
        </p:grpSpPr>
        <p:grpSp>
          <p:nvGrpSpPr>
            <p:cNvPr id="384" name="Google Shape;384;p30"/>
            <p:cNvGrpSpPr/>
            <p:nvPr/>
          </p:nvGrpSpPr>
          <p:grpSpPr>
            <a:xfrm>
              <a:off x="1418" y="2160"/>
              <a:ext cx="2278" cy="1179"/>
              <a:chOff x="521" y="2115"/>
              <a:chExt cx="2041" cy="90"/>
            </a:xfrm>
          </p:grpSpPr>
          <p:cxnSp>
            <p:nvCxnSpPr>
              <p:cNvPr id="385" name="Google Shape;385;p30"/>
              <p:cNvCxnSpPr/>
              <p:nvPr/>
            </p:nvCxnSpPr>
            <p:spPr>
              <a:xfrm>
                <a:off x="521" y="2115"/>
                <a:ext cx="0" cy="9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30"/>
              <p:cNvCxnSpPr/>
              <p:nvPr/>
            </p:nvCxnSpPr>
            <p:spPr>
              <a:xfrm>
                <a:off x="521" y="2205"/>
                <a:ext cx="2041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387" name="Google Shape;387;p30"/>
            <p:cNvSpPr txBox="1"/>
            <p:nvPr/>
          </p:nvSpPr>
          <p:spPr>
            <a:xfrm>
              <a:off x="703" y="1661"/>
              <a:ext cx="1341" cy="499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0"/>
            <p:cNvSpPr txBox="1"/>
            <p:nvPr/>
          </p:nvSpPr>
          <p:spPr>
            <a:xfrm>
              <a:off x="3696" y="2795"/>
              <a:ext cx="1270" cy="1043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30"/>
          <p:cNvSpPr txBox="1"/>
          <p:nvPr/>
        </p:nvSpPr>
        <p:spPr>
          <a:xfrm>
            <a:off x="250825" y="4245769"/>
            <a:ext cx="4997450" cy="441721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memorizzazione </a:t>
            </a:r>
            <a:r>
              <a:rPr b="1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per righe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36" y="0"/>
            <a:ext cx="79371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18" y="0"/>
            <a:ext cx="68981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79387" y="141684"/>
            <a:ext cx="8713787" cy="4345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i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Strutture dati: array</a:t>
            </a:r>
            <a:r>
              <a:rPr b="0" i="0" lang="it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[07]</a:t>
            </a:r>
            <a:r>
              <a:rPr b="1" i="0" lang="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79387" y="681038"/>
            <a:ext cx="8713787" cy="43457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i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Array in C</a:t>
            </a:r>
            <a:r>
              <a:rPr b="0" i="0" lang="it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0" i="0" lang="i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[08-C]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755650" y="1545431"/>
            <a:ext cx="7561262" cy="29765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Generalità sulle proprietà del tipo strutturato array in C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84212" y="2085975"/>
            <a:ext cx="7561262" cy="166925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proprietà degli array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array 1D e 2D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rappresentazione di array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array e puntatori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notazione standard e notazione a puntatore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passaggio di array a function C 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23850" y="4354115"/>
            <a:ext cx="7561262" cy="2976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it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it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it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AP-03-04-T, AP-07-01-T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880" y="0"/>
            <a:ext cx="68354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8" y="0"/>
            <a:ext cx="68679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4" name="Google Shape;4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386" y="0"/>
            <a:ext cx="69543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100" y="0"/>
            <a:ext cx="6962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7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59" y="0"/>
            <a:ext cx="68128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8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14" y="0"/>
            <a:ext cx="81468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039" y="0"/>
            <a:ext cx="69184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0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5" y="-167228"/>
            <a:ext cx="9144002" cy="486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1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6" name="Google Shape;4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61" y="0"/>
            <a:ext cx="68880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2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708" y="0"/>
            <a:ext cx="68954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vettori 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2835525" y="696150"/>
            <a:ext cx="6067200" cy="3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Sono un gruppo di posizioni di memoria tutte con lo stesso tipo e nome.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int c[7];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//dichiaro un array di 7 valori interi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c[5] è il sesto elemento dell’array perchè si conta da 0</a:t>
            </a:r>
            <a:br>
              <a:rPr lang="it"/>
            </a:br>
            <a:r>
              <a:rPr lang="it"/>
              <a:t>	ossia l’elemento 5 dell’array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c[0] è il primo elemento dell’array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c[i] il valore i è l’indice dell’array </a:t>
            </a:r>
            <a:br>
              <a:rPr lang="it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{6FE6901F-F114-4C26-8EBF-C95706DEC4CD}</a:tableStyleId>
              </a:tblPr>
              <a:tblGrid>
                <a:gridCol w="612375"/>
                <a:gridCol w="612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c[0]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c[1]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c[2]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c[3]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72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c[4]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1500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c[5]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c[6]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693" y="0"/>
            <a:ext cx="68505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73" y="0"/>
            <a:ext cx="69309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15" y="0"/>
            <a:ext cx="69158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/>
          <p:nvPr>
            <p:ph type="title"/>
          </p:nvPr>
        </p:nvSpPr>
        <p:spPr>
          <a:xfrm>
            <a:off x="685800" y="348853"/>
            <a:ext cx="77724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251" y="0"/>
            <a:ext cx="68554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 txBox="1"/>
          <p:nvPr/>
        </p:nvSpPr>
        <p:spPr>
          <a:xfrm>
            <a:off x="436562" y="2085975"/>
            <a:ext cx="3127375" cy="176688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08" name="Google Shape;508;p47"/>
          <p:cNvGrpSpPr/>
          <p:nvPr/>
        </p:nvGrpSpPr>
        <p:grpSpPr>
          <a:xfrm>
            <a:off x="1619250" y="1113234"/>
            <a:ext cx="1800225" cy="571500"/>
            <a:chOff x="1020" y="935"/>
            <a:chExt cx="1134" cy="480"/>
          </a:xfrm>
        </p:grpSpPr>
        <p:sp>
          <p:nvSpPr>
            <p:cNvPr id="509" name="Google Shape;509;p47"/>
            <p:cNvSpPr txBox="1"/>
            <p:nvPr/>
          </p:nvSpPr>
          <p:spPr>
            <a:xfrm>
              <a:off x="1020" y="935"/>
              <a:ext cx="480" cy="480"/>
            </a:xfrm>
            <a:prstGeom prst="rect">
              <a:avLst/>
            </a:prstGeom>
            <a:solidFill>
              <a:srgbClr val="FDEB69"/>
            </a:solidFill>
            <a:ln cap="flat" cmpd="sng" w="2857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</a:t>
              </a:r>
              <a:endParaRPr/>
            </a:p>
          </p:txBody>
        </p:sp>
        <p:cxnSp>
          <p:nvCxnSpPr>
            <p:cNvPr id="510" name="Google Shape;510;p47"/>
            <p:cNvCxnSpPr/>
            <p:nvPr/>
          </p:nvCxnSpPr>
          <p:spPr>
            <a:xfrm>
              <a:off x="1519" y="1207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511" name="Google Shape;511;p47"/>
          <p:cNvGrpSpPr/>
          <p:nvPr/>
        </p:nvGrpSpPr>
        <p:grpSpPr>
          <a:xfrm>
            <a:off x="665162" y="2595562"/>
            <a:ext cx="7820025" cy="747713"/>
            <a:chOff x="419" y="2341"/>
            <a:chExt cx="4926" cy="628"/>
          </a:xfrm>
        </p:grpSpPr>
        <p:sp>
          <p:nvSpPr>
            <p:cNvPr id="512" name="Google Shape;512;p47"/>
            <p:cNvSpPr txBox="1"/>
            <p:nvPr/>
          </p:nvSpPr>
          <p:spPr>
            <a:xfrm>
              <a:off x="2880" y="2341"/>
              <a:ext cx="2465" cy="602"/>
            </a:xfrm>
            <a:prstGeom prst="rect">
              <a:avLst/>
            </a:prstGeom>
            <a:solidFill>
              <a:srgbClr val="99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Courier New"/>
                <a:buNone/>
              </a:pP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</a:t>
              </a: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contiene l’indirizzo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 primo elemento di </a:t>
              </a: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sp>
          <p:nvSpPr>
            <p:cNvPr id="513" name="Google Shape;513;p47"/>
            <p:cNvSpPr txBox="1"/>
            <p:nvPr/>
          </p:nvSpPr>
          <p:spPr>
            <a:xfrm>
              <a:off x="419" y="2681"/>
              <a:ext cx="1776" cy="28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4" name="Google Shape;514;p47"/>
            <p:cNvCxnSpPr/>
            <p:nvPr/>
          </p:nvCxnSpPr>
          <p:spPr>
            <a:xfrm rot="10800000">
              <a:off x="2200" y="2795"/>
              <a:ext cx="68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515" name="Google Shape;515;p47"/>
          <p:cNvGrpSpPr/>
          <p:nvPr/>
        </p:nvGrpSpPr>
        <p:grpSpPr>
          <a:xfrm>
            <a:off x="665162" y="3343275"/>
            <a:ext cx="7794625" cy="779859"/>
            <a:chOff x="419" y="2969"/>
            <a:chExt cx="4910" cy="655"/>
          </a:xfrm>
        </p:grpSpPr>
        <p:sp>
          <p:nvSpPr>
            <p:cNvPr id="516" name="Google Shape;516;p47"/>
            <p:cNvSpPr txBox="1"/>
            <p:nvPr/>
          </p:nvSpPr>
          <p:spPr>
            <a:xfrm>
              <a:off x="419" y="2969"/>
              <a:ext cx="1776" cy="28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7"/>
            <p:cNvSpPr txBox="1"/>
            <p:nvPr/>
          </p:nvSpPr>
          <p:spPr>
            <a:xfrm>
              <a:off x="2880" y="3022"/>
              <a:ext cx="2449" cy="602"/>
            </a:xfrm>
            <a:prstGeom prst="rect">
              <a:avLst/>
            </a:prstGeom>
            <a:solidFill>
              <a:srgbClr val="99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Courier New"/>
                <a:buNone/>
              </a:pP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contiene il valore di </a:t>
              </a: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a[0]</a:t>
              </a:r>
              <a:endParaRPr/>
            </a:p>
          </p:txBody>
        </p:sp>
        <p:cxnSp>
          <p:nvCxnSpPr>
            <p:cNvPr id="518" name="Google Shape;518;p47"/>
            <p:cNvCxnSpPr/>
            <p:nvPr/>
          </p:nvCxnSpPr>
          <p:spPr>
            <a:xfrm rot="10800000">
              <a:off x="2200" y="3113"/>
              <a:ext cx="68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519" name="Google Shape;519;p47"/>
          <p:cNvSpPr txBox="1"/>
          <p:nvPr/>
        </p:nvSpPr>
        <p:spPr>
          <a:xfrm>
            <a:off x="179387" y="86915"/>
            <a:ext cx="331311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e puntatori</a:t>
            </a:r>
            <a:endParaRPr/>
          </a:p>
        </p:txBody>
      </p:sp>
      <p:sp>
        <p:nvSpPr>
          <p:cNvPr id="520" name="Google Shape;520;p47"/>
          <p:cNvSpPr txBox="1"/>
          <p:nvPr/>
        </p:nvSpPr>
        <p:spPr>
          <a:xfrm>
            <a:off x="3635375" y="86915"/>
            <a:ext cx="542448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puntatore esplicito a un array</a:t>
            </a:r>
            <a:endParaRPr/>
          </a:p>
        </p:txBody>
      </p:sp>
      <p:grpSp>
        <p:nvGrpSpPr>
          <p:cNvPr id="521" name="Google Shape;521;p47"/>
          <p:cNvGrpSpPr/>
          <p:nvPr/>
        </p:nvGrpSpPr>
        <p:grpSpPr>
          <a:xfrm>
            <a:off x="3492500" y="681038"/>
            <a:ext cx="3254375" cy="1275159"/>
            <a:chOff x="1474" y="1615"/>
            <a:chExt cx="2050" cy="1071"/>
          </a:xfrm>
        </p:grpSpPr>
        <p:grpSp>
          <p:nvGrpSpPr>
            <p:cNvPr id="522" name="Google Shape;522;p47"/>
            <p:cNvGrpSpPr/>
            <p:nvPr/>
          </p:nvGrpSpPr>
          <p:grpSpPr>
            <a:xfrm>
              <a:off x="1474" y="1615"/>
              <a:ext cx="2017" cy="1071"/>
              <a:chOff x="1701" y="0"/>
              <a:chExt cx="2017" cy="1071"/>
            </a:xfrm>
          </p:grpSpPr>
          <p:sp>
            <p:nvSpPr>
              <p:cNvPr id="523" name="Google Shape;523;p47"/>
              <p:cNvSpPr txBox="1"/>
              <p:nvPr/>
            </p:nvSpPr>
            <p:spPr>
              <a:xfrm>
                <a:off x="1795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524" name="Google Shape;524;p47"/>
              <p:cNvSpPr txBox="1"/>
              <p:nvPr/>
            </p:nvSpPr>
            <p:spPr>
              <a:xfrm>
                <a:off x="2160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525" name="Google Shape;525;p47"/>
              <p:cNvSpPr txBox="1"/>
              <p:nvPr/>
            </p:nvSpPr>
            <p:spPr>
              <a:xfrm>
                <a:off x="2592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526" name="Google Shape;526;p47"/>
              <p:cNvSpPr txBox="1"/>
              <p:nvPr/>
            </p:nvSpPr>
            <p:spPr>
              <a:xfrm>
                <a:off x="30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527" name="Google Shape;527;p47"/>
              <p:cNvSpPr txBox="1"/>
              <p:nvPr/>
            </p:nvSpPr>
            <p:spPr>
              <a:xfrm>
                <a:off x="34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528" name="Google Shape;528;p47"/>
              <p:cNvSpPr txBox="1"/>
              <p:nvPr/>
            </p:nvSpPr>
            <p:spPr>
              <a:xfrm>
                <a:off x="2496" y="0"/>
                <a:ext cx="270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it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  <p:grpSp>
            <p:nvGrpSpPr>
              <p:cNvPr id="529" name="Google Shape;529;p47"/>
              <p:cNvGrpSpPr/>
              <p:nvPr/>
            </p:nvGrpSpPr>
            <p:grpSpPr>
              <a:xfrm>
                <a:off x="1701" y="454"/>
                <a:ext cx="2017" cy="327"/>
                <a:chOff x="2859" y="1933"/>
                <a:chExt cx="2017" cy="327"/>
              </a:xfrm>
            </p:grpSpPr>
            <p:sp>
              <p:nvSpPr>
                <p:cNvPr id="530" name="Google Shape;530;p47"/>
                <p:cNvSpPr txBox="1"/>
                <p:nvPr/>
              </p:nvSpPr>
              <p:spPr>
                <a:xfrm>
                  <a:off x="2859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31" name="Google Shape;531;p47"/>
                <p:cNvSpPr txBox="1"/>
                <p:nvPr/>
              </p:nvSpPr>
              <p:spPr>
                <a:xfrm>
                  <a:off x="3267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32" name="Google Shape;532;p47"/>
                <p:cNvSpPr txBox="1"/>
                <p:nvPr/>
              </p:nvSpPr>
              <p:spPr>
                <a:xfrm>
                  <a:off x="3675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33" name="Google Shape;533;p47"/>
                <p:cNvSpPr txBox="1"/>
                <p:nvPr/>
              </p:nvSpPr>
              <p:spPr>
                <a:xfrm>
                  <a:off x="4084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34" name="Google Shape;534;p47"/>
                <p:cNvSpPr txBox="1"/>
                <p:nvPr/>
              </p:nvSpPr>
              <p:spPr>
                <a:xfrm>
                  <a:off x="4492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</p:grpSp>
        </p:grpSp>
        <p:sp>
          <p:nvSpPr>
            <p:cNvPr id="535" name="Google Shape;535;p47"/>
            <p:cNvSpPr txBox="1"/>
            <p:nvPr/>
          </p:nvSpPr>
          <p:spPr>
            <a:xfrm>
              <a:off x="1474" y="2069"/>
              <a:ext cx="2050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r>
                <a:rPr b="1" i="0" lang="it" sz="1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-4 </a:t>
              </a: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r>
                <a:rPr b="1" i="0" lang="it" sz="1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11 -6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8"/>
          <p:cNvSpPr txBox="1"/>
          <p:nvPr/>
        </p:nvSpPr>
        <p:spPr>
          <a:xfrm>
            <a:off x="436562" y="2085975"/>
            <a:ext cx="3127375" cy="176688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42" name="Google Shape;542;p48"/>
          <p:cNvGrpSpPr/>
          <p:nvPr/>
        </p:nvGrpSpPr>
        <p:grpSpPr>
          <a:xfrm>
            <a:off x="1619250" y="1113234"/>
            <a:ext cx="1800225" cy="571500"/>
            <a:chOff x="1020" y="935"/>
            <a:chExt cx="1134" cy="480"/>
          </a:xfrm>
        </p:grpSpPr>
        <p:sp>
          <p:nvSpPr>
            <p:cNvPr id="543" name="Google Shape;543;p48"/>
            <p:cNvSpPr txBox="1"/>
            <p:nvPr/>
          </p:nvSpPr>
          <p:spPr>
            <a:xfrm>
              <a:off x="1020" y="935"/>
              <a:ext cx="480" cy="480"/>
            </a:xfrm>
            <a:prstGeom prst="rect">
              <a:avLst/>
            </a:prstGeom>
            <a:solidFill>
              <a:srgbClr val="FDEB69"/>
            </a:solidFill>
            <a:ln cap="flat" cmpd="sng" w="2857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</a:t>
              </a:r>
              <a:endParaRPr/>
            </a:p>
          </p:txBody>
        </p:sp>
        <p:cxnSp>
          <p:nvCxnSpPr>
            <p:cNvPr id="544" name="Google Shape;544;p48"/>
            <p:cNvCxnSpPr/>
            <p:nvPr/>
          </p:nvCxnSpPr>
          <p:spPr>
            <a:xfrm>
              <a:off x="1519" y="1207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545" name="Google Shape;545;p48"/>
          <p:cNvSpPr txBox="1"/>
          <p:nvPr/>
        </p:nvSpPr>
        <p:spPr>
          <a:xfrm>
            <a:off x="179387" y="86915"/>
            <a:ext cx="331311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e puntatori</a:t>
            </a:r>
            <a:endParaRPr/>
          </a:p>
        </p:txBody>
      </p:sp>
      <p:sp>
        <p:nvSpPr>
          <p:cNvPr id="546" name="Google Shape;546;p48"/>
          <p:cNvSpPr txBox="1"/>
          <p:nvPr/>
        </p:nvSpPr>
        <p:spPr>
          <a:xfrm>
            <a:off x="3635375" y="86915"/>
            <a:ext cx="542448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puntatore esplicito a un array</a:t>
            </a:r>
            <a:endParaRPr/>
          </a:p>
        </p:txBody>
      </p:sp>
      <p:grpSp>
        <p:nvGrpSpPr>
          <p:cNvPr id="547" name="Google Shape;547;p48"/>
          <p:cNvGrpSpPr/>
          <p:nvPr/>
        </p:nvGrpSpPr>
        <p:grpSpPr>
          <a:xfrm>
            <a:off x="3492500" y="681038"/>
            <a:ext cx="3254375" cy="1275159"/>
            <a:chOff x="1474" y="1615"/>
            <a:chExt cx="2050" cy="1071"/>
          </a:xfrm>
        </p:grpSpPr>
        <p:grpSp>
          <p:nvGrpSpPr>
            <p:cNvPr id="548" name="Google Shape;548;p48"/>
            <p:cNvGrpSpPr/>
            <p:nvPr/>
          </p:nvGrpSpPr>
          <p:grpSpPr>
            <a:xfrm>
              <a:off x="1474" y="1615"/>
              <a:ext cx="2017" cy="1071"/>
              <a:chOff x="1701" y="0"/>
              <a:chExt cx="2017" cy="1071"/>
            </a:xfrm>
          </p:grpSpPr>
          <p:sp>
            <p:nvSpPr>
              <p:cNvPr id="549" name="Google Shape;549;p48"/>
              <p:cNvSpPr txBox="1"/>
              <p:nvPr/>
            </p:nvSpPr>
            <p:spPr>
              <a:xfrm>
                <a:off x="1795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550" name="Google Shape;550;p48"/>
              <p:cNvSpPr txBox="1"/>
              <p:nvPr/>
            </p:nvSpPr>
            <p:spPr>
              <a:xfrm>
                <a:off x="2160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551" name="Google Shape;551;p48"/>
              <p:cNvSpPr txBox="1"/>
              <p:nvPr/>
            </p:nvSpPr>
            <p:spPr>
              <a:xfrm>
                <a:off x="2592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552" name="Google Shape;552;p48"/>
              <p:cNvSpPr txBox="1"/>
              <p:nvPr/>
            </p:nvSpPr>
            <p:spPr>
              <a:xfrm>
                <a:off x="30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553" name="Google Shape;553;p48"/>
              <p:cNvSpPr txBox="1"/>
              <p:nvPr/>
            </p:nvSpPr>
            <p:spPr>
              <a:xfrm>
                <a:off x="34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554" name="Google Shape;554;p48"/>
              <p:cNvSpPr txBox="1"/>
              <p:nvPr/>
            </p:nvSpPr>
            <p:spPr>
              <a:xfrm>
                <a:off x="2496" y="0"/>
                <a:ext cx="270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it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  <p:grpSp>
            <p:nvGrpSpPr>
              <p:cNvPr id="555" name="Google Shape;555;p48"/>
              <p:cNvGrpSpPr/>
              <p:nvPr/>
            </p:nvGrpSpPr>
            <p:grpSpPr>
              <a:xfrm>
                <a:off x="1701" y="454"/>
                <a:ext cx="2017" cy="327"/>
                <a:chOff x="2859" y="1933"/>
                <a:chExt cx="2017" cy="327"/>
              </a:xfrm>
            </p:grpSpPr>
            <p:sp>
              <p:nvSpPr>
                <p:cNvPr id="556" name="Google Shape;556;p48"/>
                <p:cNvSpPr txBox="1"/>
                <p:nvPr/>
              </p:nvSpPr>
              <p:spPr>
                <a:xfrm>
                  <a:off x="2859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57" name="Google Shape;557;p48"/>
                <p:cNvSpPr txBox="1"/>
                <p:nvPr/>
              </p:nvSpPr>
              <p:spPr>
                <a:xfrm>
                  <a:off x="3267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58" name="Google Shape;558;p48"/>
                <p:cNvSpPr txBox="1"/>
                <p:nvPr/>
              </p:nvSpPr>
              <p:spPr>
                <a:xfrm>
                  <a:off x="3675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59" name="Google Shape;559;p48"/>
                <p:cNvSpPr txBox="1"/>
                <p:nvPr/>
              </p:nvSpPr>
              <p:spPr>
                <a:xfrm>
                  <a:off x="4084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560" name="Google Shape;560;p48"/>
                <p:cNvSpPr txBox="1"/>
                <p:nvPr/>
              </p:nvSpPr>
              <p:spPr>
                <a:xfrm>
                  <a:off x="4492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</p:grpSp>
        </p:grpSp>
        <p:sp>
          <p:nvSpPr>
            <p:cNvPr id="561" name="Google Shape;561;p48"/>
            <p:cNvSpPr txBox="1"/>
            <p:nvPr/>
          </p:nvSpPr>
          <p:spPr>
            <a:xfrm>
              <a:off x="1474" y="2069"/>
              <a:ext cx="2050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r>
                <a:rPr b="1" i="0" lang="it" sz="1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-4 </a:t>
              </a: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r>
                <a:rPr b="1" i="0" lang="it" sz="1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11 -6</a:t>
              </a:r>
              <a:endParaRPr/>
            </a:p>
          </p:txBody>
        </p:sp>
      </p:grpSp>
      <p:grpSp>
        <p:nvGrpSpPr>
          <p:cNvPr id="562" name="Google Shape;562;p48"/>
          <p:cNvGrpSpPr/>
          <p:nvPr/>
        </p:nvGrpSpPr>
        <p:grpSpPr>
          <a:xfrm>
            <a:off x="6192837" y="1741884"/>
            <a:ext cx="2951162" cy="3401615"/>
            <a:chOff x="3833" y="1253"/>
            <a:chExt cx="1859" cy="2857"/>
          </a:xfrm>
        </p:grpSpPr>
        <p:grpSp>
          <p:nvGrpSpPr>
            <p:cNvPr id="563" name="Google Shape;563;p48"/>
            <p:cNvGrpSpPr/>
            <p:nvPr/>
          </p:nvGrpSpPr>
          <p:grpSpPr>
            <a:xfrm>
              <a:off x="3833" y="1571"/>
              <a:ext cx="1134" cy="2539"/>
              <a:chOff x="3833" y="1571"/>
              <a:chExt cx="1134" cy="2539"/>
            </a:xfrm>
          </p:grpSpPr>
          <p:sp>
            <p:nvSpPr>
              <p:cNvPr id="564" name="Google Shape;564;p48"/>
              <p:cNvSpPr txBox="1"/>
              <p:nvPr/>
            </p:nvSpPr>
            <p:spPr>
              <a:xfrm>
                <a:off x="3833" y="1571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48"/>
              <p:cNvSpPr txBox="1"/>
              <p:nvPr/>
            </p:nvSpPr>
            <p:spPr>
              <a:xfrm>
                <a:off x="3833" y="188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48"/>
              <p:cNvSpPr txBox="1"/>
              <p:nvPr/>
            </p:nvSpPr>
            <p:spPr>
              <a:xfrm>
                <a:off x="3833" y="220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48"/>
              <p:cNvSpPr txBox="1"/>
              <p:nvPr/>
            </p:nvSpPr>
            <p:spPr>
              <a:xfrm>
                <a:off x="3833" y="252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48"/>
              <p:cNvSpPr txBox="1"/>
              <p:nvPr/>
            </p:nvSpPr>
            <p:spPr>
              <a:xfrm>
                <a:off x="3833" y="2840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48"/>
              <p:cNvSpPr txBox="1"/>
              <p:nvPr/>
            </p:nvSpPr>
            <p:spPr>
              <a:xfrm>
                <a:off x="3833" y="315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8"/>
              <p:cNvSpPr txBox="1"/>
              <p:nvPr/>
            </p:nvSpPr>
            <p:spPr>
              <a:xfrm>
                <a:off x="3833" y="347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8"/>
              <p:cNvSpPr txBox="1"/>
              <p:nvPr/>
            </p:nvSpPr>
            <p:spPr>
              <a:xfrm>
                <a:off x="3833" y="379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2" name="Google Shape;572;p48"/>
            <p:cNvSpPr txBox="1"/>
            <p:nvPr/>
          </p:nvSpPr>
          <p:spPr>
            <a:xfrm>
              <a:off x="4967" y="160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..523</a:t>
              </a:r>
              <a:endParaRPr/>
            </a:p>
          </p:txBody>
        </p:sp>
        <p:sp>
          <p:nvSpPr>
            <p:cNvPr id="573" name="Google Shape;573;p48"/>
            <p:cNvSpPr txBox="1"/>
            <p:nvPr/>
          </p:nvSpPr>
          <p:spPr>
            <a:xfrm>
              <a:off x="4150" y="1253"/>
              <a:ext cx="446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celle</a:t>
              </a:r>
              <a:endParaRPr/>
            </a:p>
          </p:txBody>
        </p:sp>
        <p:sp>
          <p:nvSpPr>
            <p:cNvPr id="574" name="Google Shape;574;p48"/>
            <p:cNvSpPr txBox="1"/>
            <p:nvPr/>
          </p:nvSpPr>
          <p:spPr>
            <a:xfrm>
              <a:off x="4988" y="1253"/>
              <a:ext cx="704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575" name="Google Shape;575;p48"/>
            <p:cNvSpPr txBox="1"/>
            <p:nvPr/>
          </p:nvSpPr>
          <p:spPr>
            <a:xfrm>
              <a:off x="4967" y="188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..524</a:t>
              </a:r>
              <a:endParaRPr/>
            </a:p>
          </p:txBody>
        </p:sp>
        <p:sp>
          <p:nvSpPr>
            <p:cNvPr id="576" name="Google Shape;576;p48"/>
            <p:cNvSpPr txBox="1"/>
            <p:nvPr/>
          </p:nvSpPr>
          <p:spPr>
            <a:xfrm>
              <a:off x="4967" y="220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..525</a:t>
              </a:r>
              <a:endParaRPr/>
            </a:p>
          </p:txBody>
        </p:sp>
        <p:sp>
          <p:nvSpPr>
            <p:cNvPr id="577" name="Google Shape;577;p48"/>
            <p:cNvSpPr txBox="1"/>
            <p:nvPr/>
          </p:nvSpPr>
          <p:spPr>
            <a:xfrm>
              <a:off x="4967" y="252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..526</a:t>
              </a:r>
              <a:endParaRPr/>
            </a:p>
          </p:txBody>
        </p:sp>
        <p:sp>
          <p:nvSpPr>
            <p:cNvPr id="578" name="Google Shape;578;p48"/>
            <p:cNvSpPr txBox="1"/>
            <p:nvPr/>
          </p:nvSpPr>
          <p:spPr>
            <a:xfrm>
              <a:off x="4967" y="284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..527</a:t>
              </a:r>
              <a:endParaRPr/>
            </a:p>
          </p:txBody>
        </p:sp>
        <p:sp>
          <p:nvSpPr>
            <p:cNvPr id="579" name="Google Shape;579;p48"/>
            <p:cNvSpPr txBox="1"/>
            <p:nvPr/>
          </p:nvSpPr>
          <p:spPr>
            <a:xfrm>
              <a:off x="4967" y="315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..528</a:t>
              </a:r>
              <a:endParaRPr/>
            </a:p>
          </p:txBody>
        </p:sp>
        <p:sp>
          <p:nvSpPr>
            <p:cNvPr id="580" name="Google Shape;580;p48"/>
            <p:cNvSpPr txBox="1"/>
            <p:nvPr/>
          </p:nvSpPr>
          <p:spPr>
            <a:xfrm>
              <a:off x="4967" y="347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..529</a:t>
              </a:r>
              <a:endParaRPr/>
            </a:p>
          </p:txBody>
        </p:sp>
        <p:sp>
          <p:nvSpPr>
            <p:cNvPr id="581" name="Google Shape;581;p48"/>
            <p:cNvSpPr txBox="1"/>
            <p:nvPr/>
          </p:nvSpPr>
          <p:spPr>
            <a:xfrm>
              <a:off x="4967" y="379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..530</a:t>
              </a:r>
              <a:endParaRPr/>
            </a:p>
          </p:txBody>
        </p:sp>
      </p:grpSp>
      <p:sp>
        <p:nvSpPr>
          <p:cNvPr id="582" name="Google Shape;582;p48"/>
          <p:cNvSpPr txBox="1"/>
          <p:nvPr/>
        </p:nvSpPr>
        <p:spPr>
          <a:xfrm>
            <a:off x="6804025" y="2463403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</a:t>
            </a:r>
            <a:endParaRPr/>
          </a:p>
        </p:txBody>
      </p:sp>
      <p:sp>
        <p:nvSpPr>
          <p:cNvPr id="583" name="Google Shape;583;p48"/>
          <p:cNvSpPr txBox="1"/>
          <p:nvPr/>
        </p:nvSpPr>
        <p:spPr>
          <a:xfrm>
            <a:off x="6804025" y="2842022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-4</a:t>
            </a:r>
            <a:endParaRPr/>
          </a:p>
        </p:txBody>
      </p:sp>
      <p:sp>
        <p:nvSpPr>
          <p:cNvPr id="584" name="Google Shape;584;p48"/>
          <p:cNvSpPr txBox="1"/>
          <p:nvPr/>
        </p:nvSpPr>
        <p:spPr>
          <a:xfrm>
            <a:off x="6804025" y="3219450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/>
          </a:p>
        </p:txBody>
      </p:sp>
      <p:sp>
        <p:nvSpPr>
          <p:cNvPr id="585" name="Google Shape;585;p48"/>
          <p:cNvSpPr txBox="1"/>
          <p:nvPr/>
        </p:nvSpPr>
        <p:spPr>
          <a:xfrm>
            <a:off x="6804025" y="3598069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/>
          </a:p>
        </p:txBody>
      </p:sp>
      <p:sp>
        <p:nvSpPr>
          <p:cNvPr id="586" name="Google Shape;586;p48"/>
          <p:cNvSpPr txBox="1"/>
          <p:nvPr/>
        </p:nvSpPr>
        <p:spPr>
          <a:xfrm>
            <a:off x="6804025" y="3975497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/>
          </a:p>
        </p:txBody>
      </p:sp>
      <p:grpSp>
        <p:nvGrpSpPr>
          <p:cNvPr id="587" name="Google Shape;587;p48"/>
          <p:cNvGrpSpPr/>
          <p:nvPr/>
        </p:nvGrpSpPr>
        <p:grpSpPr>
          <a:xfrm>
            <a:off x="4500562" y="2518172"/>
            <a:ext cx="1727200" cy="364331"/>
            <a:chOff x="2835" y="2115"/>
            <a:chExt cx="1088" cy="306"/>
          </a:xfrm>
        </p:grpSpPr>
        <p:cxnSp>
          <p:nvCxnSpPr>
            <p:cNvPr id="588" name="Google Shape;588;p48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89" name="Google Shape;589;p48"/>
            <p:cNvSpPr txBox="1"/>
            <p:nvPr/>
          </p:nvSpPr>
          <p:spPr>
            <a:xfrm>
              <a:off x="2835" y="2115"/>
              <a:ext cx="594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pa </a:t>
              </a:r>
              <a:endParaRPr/>
            </a:p>
          </p:txBody>
        </p:sp>
      </p:grpSp>
      <p:grpSp>
        <p:nvGrpSpPr>
          <p:cNvPr id="590" name="Google Shape;590;p48"/>
          <p:cNvGrpSpPr/>
          <p:nvPr/>
        </p:nvGrpSpPr>
        <p:grpSpPr>
          <a:xfrm>
            <a:off x="4500562" y="2895600"/>
            <a:ext cx="1727200" cy="364331"/>
            <a:chOff x="2835" y="2115"/>
            <a:chExt cx="1088" cy="306"/>
          </a:xfrm>
        </p:grpSpPr>
        <p:cxnSp>
          <p:nvCxnSpPr>
            <p:cNvPr id="591" name="Google Shape;591;p48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92" name="Google Shape;592;p48"/>
            <p:cNvSpPr txBox="1"/>
            <p:nvPr/>
          </p:nvSpPr>
          <p:spPr>
            <a:xfrm>
              <a:off x="2835" y="2115"/>
              <a:ext cx="594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pa+1</a:t>
              </a:r>
              <a:endParaRPr/>
            </a:p>
          </p:txBody>
        </p:sp>
      </p:grpSp>
      <p:grpSp>
        <p:nvGrpSpPr>
          <p:cNvPr id="593" name="Google Shape;593;p48"/>
          <p:cNvGrpSpPr/>
          <p:nvPr/>
        </p:nvGrpSpPr>
        <p:grpSpPr>
          <a:xfrm>
            <a:off x="4500562" y="3274219"/>
            <a:ext cx="1727200" cy="364331"/>
            <a:chOff x="2835" y="2115"/>
            <a:chExt cx="1088" cy="306"/>
          </a:xfrm>
        </p:grpSpPr>
        <p:cxnSp>
          <p:nvCxnSpPr>
            <p:cNvPr id="594" name="Google Shape;594;p48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95" name="Google Shape;595;p48"/>
            <p:cNvSpPr txBox="1"/>
            <p:nvPr/>
          </p:nvSpPr>
          <p:spPr>
            <a:xfrm>
              <a:off x="2835" y="2115"/>
              <a:ext cx="594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pa+2</a:t>
              </a:r>
              <a:endParaRPr/>
            </a:p>
          </p:txBody>
        </p:sp>
      </p:grpSp>
      <p:grpSp>
        <p:nvGrpSpPr>
          <p:cNvPr id="596" name="Google Shape;596;p48"/>
          <p:cNvGrpSpPr/>
          <p:nvPr/>
        </p:nvGrpSpPr>
        <p:grpSpPr>
          <a:xfrm>
            <a:off x="4500562" y="3651647"/>
            <a:ext cx="1727200" cy="364331"/>
            <a:chOff x="2835" y="2115"/>
            <a:chExt cx="1088" cy="306"/>
          </a:xfrm>
        </p:grpSpPr>
        <p:cxnSp>
          <p:nvCxnSpPr>
            <p:cNvPr id="597" name="Google Shape;597;p48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98" name="Google Shape;598;p48"/>
            <p:cNvSpPr txBox="1"/>
            <p:nvPr/>
          </p:nvSpPr>
          <p:spPr>
            <a:xfrm>
              <a:off x="2835" y="2115"/>
              <a:ext cx="594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pa+3</a:t>
              </a:r>
              <a:endParaRPr/>
            </a:p>
          </p:txBody>
        </p:sp>
      </p:grpSp>
      <p:grpSp>
        <p:nvGrpSpPr>
          <p:cNvPr id="599" name="Google Shape;599;p48"/>
          <p:cNvGrpSpPr/>
          <p:nvPr/>
        </p:nvGrpSpPr>
        <p:grpSpPr>
          <a:xfrm>
            <a:off x="4500562" y="4030265"/>
            <a:ext cx="1727200" cy="364331"/>
            <a:chOff x="2835" y="2115"/>
            <a:chExt cx="1088" cy="306"/>
          </a:xfrm>
        </p:grpSpPr>
        <p:cxnSp>
          <p:nvCxnSpPr>
            <p:cNvPr id="600" name="Google Shape;600;p48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01" name="Google Shape;601;p48"/>
            <p:cNvSpPr txBox="1"/>
            <p:nvPr/>
          </p:nvSpPr>
          <p:spPr>
            <a:xfrm>
              <a:off x="2835" y="2115"/>
              <a:ext cx="594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pa+4</a:t>
              </a:r>
              <a:endParaRPr/>
            </a:p>
          </p:txBody>
        </p:sp>
      </p:grpSp>
      <p:sp>
        <p:nvSpPr>
          <p:cNvPr id="602" name="Google Shape;602;p48"/>
          <p:cNvSpPr txBox="1"/>
          <p:nvPr/>
        </p:nvSpPr>
        <p:spPr>
          <a:xfrm>
            <a:off x="3779837" y="4462463"/>
            <a:ext cx="2252662" cy="616744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aritmetica degli indirizzi</a:t>
            </a:r>
            <a:endParaRPr/>
          </a:p>
        </p:txBody>
      </p:sp>
      <p:sp>
        <p:nvSpPr>
          <p:cNvPr id="603" name="Google Shape;603;p48"/>
          <p:cNvSpPr txBox="1"/>
          <p:nvPr/>
        </p:nvSpPr>
        <p:spPr>
          <a:xfrm>
            <a:off x="468312" y="3868340"/>
            <a:ext cx="1682750" cy="103703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*(pa+1)</a:t>
            </a:r>
            <a:endParaRPr b="1" i="0" sz="2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*(pa+2)</a:t>
            </a:r>
            <a:endParaRPr b="1" i="0" sz="2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*(pa+3)</a:t>
            </a:r>
            <a:endParaRPr/>
          </a:p>
        </p:txBody>
      </p:sp>
      <p:sp>
        <p:nvSpPr>
          <p:cNvPr id="604" name="Google Shape;604;p48"/>
          <p:cNvSpPr txBox="1"/>
          <p:nvPr/>
        </p:nvSpPr>
        <p:spPr>
          <a:xfrm>
            <a:off x="2268537" y="3868340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a[1]</a:t>
            </a:r>
            <a:endParaRPr/>
          </a:p>
        </p:txBody>
      </p:sp>
      <p:sp>
        <p:nvSpPr>
          <p:cNvPr id="605" name="Google Shape;605;p48"/>
          <p:cNvSpPr txBox="1"/>
          <p:nvPr/>
        </p:nvSpPr>
        <p:spPr>
          <a:xfrm>
            <a:off x="2268537" y="4245769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a[2]</a:t>
            </a:r>
            <a:endParaRPr/>
          </a:p>
        </p:txBody>
      </p:sp>
      <p:sp>
        <p:nvSpPr>
          <p:cNvPr id="606" name="Google Shape;606;p48"/>
          <p:cNvSpPr txBox="1"/>
          <p:nvPr/>
        </p:nvSpPr>
        <p:spPr>
          <a:xfrm>
            <a:off x="2281237" y="4624388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a[3]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49"/>
          <p:cNvGrpSpPr/>
          <p:nvPr/>
        </p:nvGrpSpPr>
        <p:grpSpPr>
          <a:xfrm>
            <a:off x="1619250" y="1113234"/>
            <a:ext cx="1800225" cy="571500"/>
            <a:chOff x="1020" y="935"/>
            <a:chExt cx="1134" cy="480"/>
          </a:xfrm>
        </p:grpSpPr>
        <p:sp>
          <p:nvSpPr>
            <p:cNvPr id="613" name="Google Shape;613;p49"/>
            <p:cNvSpPr txBox="1"/>
            <p:nvPr/>
          </p:nvSpPr>
          <p:spPr>
            <a:xfrm>
              <a:off x="1020" y="935"/>
              <a:ext cx="480" cy="480"/>
            </a:xfrm>
            <a:prstGeom prst="rect">
              <a:avLst/>
            </a:prstGeom>
            <a:solidFill>
              <a:srgbClr val="FDEB69"/>
            </a:solidFill>
            <a:ln cap="flat" cmpd="sng" w="2857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cxnSp>
          <p:nvCxnSpPr>
            <p:cNvPr id="614" name="Google Shape;614;p49"/>
            <p:cNvCxnSpPr/>
            <p:nvPr/>
          </p:nvCxnSpPr>
          <p:spPr>
            <a:xfrm>
              <a:off x="1519" y="1207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615" name="Google Shape;615;p49"/>
          <p:cNvSpPr txBox="1"/>
          <p:nvPr/>
        </p:nvSpPr>
        <p:spPr>
          <a:xfrm>
            <a:off x="179387" y="86915"/>
            <a:ext cx="331311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e puntatori</a:t>
            </a:r>
            <a:endParaRPr/>
          </a:p>
        </p:txBody>
      </p:sp>
      <p:sp>
        <p:nvSpPr>
          <p:cNvPr id="616" name="Google Shape;616;p49"/>
          <p:cNvSpPr txBox="1"/>
          <p:nvPr/>
        </p:nvSpPr>
        <p:spPr>
          <a:xfrm>
            <a:off x="436562" y="1977628"/>
            <a:ext cx="3127375" cy="17668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17" name="Google Shape;617;p49"/>
          <p:cNvGrpSpPr/>
          <p:nvPr/>
        </p:nvGrpSpPr>
        <p:grpSpPr>
          <a:xfrm>
            <a:off x="665162" y="2487215"/>
            <a:ext cx="7820025" cy="747713"/>
            <a:chOff x="419" y="2341"/>
            <a:chExt cx="4926" cy="628"/>
          </a:xfrm>
        </p:grpSpPr>
        <p:sp>
          <p:nvSpPr>
            <p:cNvPr id="618" name="Google Shape;618;p49"/>
            <p:cNvSpPr txBox="1"/>
            <p:nvPr/>
          </p:nvSpPr>
          <p:spPr>
            <a:xfrm>
              <a:off x="2880" y="2341"/>
              <a:ext cx="2465" cy="602"/>
            </a:xfrm>
            <a:prstGeom prst="rect">
              <a:avLst/>
            </a:prstGeom>
            <a:solidFill>
              <a:srgbClr val="99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Courier New"/>
                <a:buNone/>
              </a:pP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</a:t>
              </a: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contiene l’indirizzo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 primo elemento di </a:t>
              </a: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sp>
          <p:nvSpPr>
            <p:cNvPr id="619" name="Google Shape;619;p49"/>
            <p:cNvSpPr txBox="1"/>
            <p:nvPr/>
          </p:nvSpPr>
          <p:spPr>
            <a:xfrm>
              <a:off x="419" y="2681"/>
              <a:ext cx="1776" cy="28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0" name="Google Shape;620;p49"/>
            <p:cNvCxnSpPr/>
            <p:nvPr/>
          </p:nvCxnSpPr>
          <p:spPr>
            <a:xfrm rot="10800000">
              <a:off x="2200" y="2795"/>
              <a:ext cx="68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621" name="Google Shape;621;p49"/>
          <p:cNvGrpSpPr/>
          <p:nvPr/>
        </p:nvGrpSpPr>
        <p:grpSpPr>
          <a:xfrm>
            <a:off x="665162" y="3234928"/>
            <a:ext cx="7794625" cy="779859"/>
            <a:chOff x="419" y="2969"/>
            <a:chExt cx="4910" cy="655"/>
          </a:xfrm>
        </p:grpSpPr>
        <p:sp>
          <p:nvSpPr>
            <p:cNvPr id="622" name="Google Shape;622;p49"/>
            <p:cNvSpPr txBox="1"/>
            <p:nvPr/>
          </p:nvSpPr>
          <p:spPr>
            <a:xfrm>
              <a:off x="419" y="2969"/>
              <a:ext cx="1776" cy="28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9"/>
            <p:cNvSpPr txBox="1"/>
            <p:nvPr/>
          </p:nvSpPr>
          <p:spPr>
            <a:xfrm>
              <a:off x="2880" y="3022"/>
              <a:ext cx="2449" cy="602"/>
            </a:xfrm>
            <a:prstGeom prst="rect">
              <a:avLst/>
            </a:prstGeom>
            <a:solidFill>
              <a:srgbClr val="99FF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Courier New"/>
                <a:buNone/>
              </a:pP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contiene il valore di </a:t>
              </a:r>
              <a:r>
                <a:rPr b="1" i="0" lang="it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a[0]</a:t>
              </a:r>
              <a:endParaRPr/>
            </a:p>
          </p:txBody>
        </p:sp>
        <p:cxnSp>
          <p:nvCxnSpPr>
            <p:cNvPr id="624" name="Google Shape;624;p49"/>
            <p:cNvCxnSpPr/>
            <p:nvPr/>
          </p:nvCxnSpPr>
          <p:spPr>
            <a:xfrm rot="10800000">
              <a:off x="2200" y="3113"/>
              <a:ext cx="68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625" name="Google Shape;625;p49"/>
          <p:cNvSpPr txBox="1"/>
          <p:nvPr/>
        </p:nvSpPr>
        <p:spPr>
          <a:xfrm>
            <a:off x="323850" y="4073128"/>
            <a:ext cx="8534400" cy="1037034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nome di un array  è un </a:t>
            </a:r>
            <a:r>
              <a:rPr b="1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(costante)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 suo </a:t>
            </a:r>
            <a:r>
              <a:rPr b="1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primo elemento</a:t>
            </a:r>
            <a:r>
              <a:rPr b="0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(INDIRIZZO BASE dell’array)</a:t>
            </a:r>
            <a:endParaRPr/>
          </a:p>
        </p:txBody>
      </p:sp>
      <p:grpSp>
        <p:nvGrpSpPr>
          <p:cNvPr id="626" name="Google Shape;626;p49"/>
          <p:cNvGrpSpPr/>
          <p:nvPr/>
        </p:nvGrpSpPr>
        <p:grpSpPr>
          <a:xfrm>
            <a:off x="3492500" y="681038"/>
            <a:ext cx="3254375" cy="1275159"/>
            <a:chOff x="1474" y="1615"/>
            <a:chExt cx="2050" cy="1071"/>
          </a:xfrm>
        </p:grpSpPr>
        <p:grpSp>
          <p:nvGrpSpPr>
            <p:cNvPr id="627" name="Google Shape;627;p49"/>
            <p:cNvGrpSpPr/>
            <p:nvPr/>
          </p:nvGrpSpPr>
          <p:grpSpPr>
            <a:xfrm>
              <a:off x="1474" y="1615"/>
              <a:ext cx="2017" cy="1071"/>
              <a:chOff x="1701" y="0"/>
              <a:chExt cx="2017" cy="1071"/>
            </a:xfrm>
          </p:grpSpPr>
          <p:sp>
            <p:nvSpPr>
              <p:cNvPr id="628" name="Google Shape;628;p49"/>
              <p:cNvSpPr txBox="1"/>
              <p:nvPr/>
            </p:nvSpPr>
            <p:spPr>
              <a:xfrm>
                <a:off x="1795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629" name="Google Shape;629;p49"/>
              <p:cNvSpPr txBox="1"/>
              <p:nvPr/>
            </p:nvSpPr>
            <p:spPr>
              <a:xfrm>
                <a:off x="2160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630" name="Google Shape;630;p49"/>
              <p:cNvSpPr txBox="1"/>
              <p:nvPr/>
            </p:nvSpPr>
            <p:spPr>
              <a:xfrm>
                <a:off x="2592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631" name="Google Shape;631;p49"/>
              <p:cNvSpPr txBox="1"/>
              <p:nvPr/>
            </p:nvSpPr>
            <p:spPr>
              <a:xfrm>
                <a:off x="30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632" name="Google Shape;632;p49"/>
              <p:cNvSpPr txBox="1"/>
              <p:nvPr/>
            </p:nvSpPr>
            <p:spPr>
              <a:xfrm>
                <a:off x="34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633" name="Google Shape;633;p49"/>
              <p:cNvSpPr txBox="1"/>
              <p:nvPr/>
            </p:nvSpPr>
            <p:spPr>
              <a:xfrm>
                <a:off x="2496" y="0"/>
                <a:ext cx="270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it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  <p:grpSp>
            <p:nvGrpSpPr>
              <p:cNvPr id="634" name="Google Shape;634;p49"/>
              <p:cNvGrpSpPr/>
              <p:nvPr/>
            </p:nvGrpSpPr>
            <p:grpSpPr>
              <a:xfrm>
                <a:off x="1701" y="454"/>
                <a:ext cx="2017" cy="327"/>
                <a:chOff x="2859" y="1933"/>
                <a:chExt cx="2017" cy="327"/>
              </a:xfrm>
            </p:grpSpPr>
            <p:sp>
              <p:nvSpPr>
                <p:cNvPr id="635" name="Google Shape;635;p49"/>
                <p:cNvSpPr txBox="1"/>
                <p:nvPr/>
              </p:nvSpPr>
              <p:spPr>
                <a:xfrm>
                  <a:off x="2859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36" name="Google Shape;636;p49"/>
                <p:cNvSpPr txBox="1"/>
                <p:nvPr/>
              </p:nvSpPr>
              <p:spPr>
                <a:xfrm>
                  <a:off x="3267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37" name="Google Shape;637;p49"/>
                <p:cNvSpPr txBox="1"/>
                <p:nvPr/>
              </p:nvSpPr>
              <p:spPr>
                <a:xfrm>
                  <a:off x="3675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38" name="Google Shape;638;p49"/>
                <p:cNvSpPr txBox="1"/>
                <p:nvPr/>
              </p:nvSpPr>
              <p:spPr>
                <a:xfrm>
                  <a:off x="4084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39" name="Google Shape;639;p49"/>
                <p:cNvSpPr txBox="1"/>
                <p:nvPr/>
              </p:nvSpPr>
              <p:spPr>
                <a:xfrm>
                  <a:off x="4492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</p:grpSp>
        </p:grpSp>
        <p:sp>
          <p:nvSpPr>
            <p:cNvPr id="640" name="Google Shape;640;p49"/>
            <p:cNvSpPr txBox="1"/>
            <p:nvPr/>
          </p:nvSpPr>
          <p:spPr>
            <a:xfrm>
              <a:off x="1474" y="2069"/>
              <a:ext cx="2050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r>
                <a:rPr b="1" i="0" lang="it" sz="1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-4 </a:t>
              </a: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r>
                <a:rPr b="1" i="0" lang="it" sz="1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11 -6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0"/>
          <p:cNvSpPr txBox="1"/>
          <p:nvPr/>
        </p:nvSpPr>
        <p:spPr>
          <a:xfrm>
            <a:off x="436562" y="2085975"/>
            <a:ext cx="2982912" cy="176688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47" name="Google Shape;647;p50"/>
          <p:cNvGrpSpPr/>
          <p:nvPr/>
        </p:nvGrpSpPr>
        <p:grpSpPr>
          <a:xfrm>
            <a:off x="1619250" y="1113234"/>
            <a:ext cx="1800225" cy="571500"/>
            <a:chOff x="1020" y="935"/>
            <a:chExt cx="1134" cy="480"/>
          </a:xfrm>
        </p:grpSpPr>
        <p:sp>
          <p:nvSpPr>
            <p:cNvPr id="648" name="Google Shape;648;p50"/>
            <p:cNvSpPr txBox="1"/>
            <p:nvPr/>
          </p:nvSpPr>
          <p:spPr>
            <a:xfrm>
              <a:off x="1020" y="935"/>
              <a:ext cx="480" cy="480"/>
            </a:xfrm>
            <a:prstGeom prst="rect">
              <a:avLst/>
            </a:prstGeom>
            <a:solidFill>
              <a:srgbClr val="FDEB69"/>
            </a:solidFill>
            <a:ln cap="flat" cmpd="sng" w="2857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cxnSp>
          <p:nvCxnSpPr>
            <p:cNvPr id="649" name="Google Shape;649;p50"/>
            <p:cNvCxnSpPr/>
            <p:nvPr/>
          </p:nvCxnSpPr>
          <p:spPr>
            <a:xfrm>
              <a:off x="1519" y="1207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650" name="Google Shape;650;p50"/>
          <p:cNvSpPr txBox="1"/>
          <p:nvPr/>
        </p:nvSpPr>
        <p:spPr>
          <a:xfrm>
            <a:off x="179387" y="86915"/>
            <a:ext cx="331311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e puntatori</a:t>
            </a:r>
            <a:endParaRPr/>
          </a:p>
        </p:txBody>
      </p:sp>
      <p:grpSp>
        <p:nvGrpSpPr>
          <p:cNvPr id="651" name="Google Shape;651;p50"/>
          <p:cNvGrpSpPr/>
          <p:nvPr/>
        </p:nvGrpSpPr>
        <p:grpSpPr>
          <a:xfrm>
            <a:off x="3492500" y="681038"/>
            <a:ext cx="3254375" cy="1275159"/>
            <a:chOff x="1474" y="1615"/>
            <a:chExt cx="2050" cy="1071"/>
          </a:xfrm>
        </p:grpSpPr>
        <p:grpSp>
          <p:nvGrpSpPr>
            <p:cNvPr id="652" name="Google Shape;652;p50"/>
            <p:cNvGrpSpPr/>
            <p:nvPr/>
          </p:nvGrpSpPr>
          <p:grpSpPr>
            <a:xfrm>
              <a:off x="1474" y="1615"/>
              <a:ext cx="2017" cy="1071"/>
              <a:chOff x="1701" y="0"/>
              <a:chExt cx="2017" cy="1071"/>
            </a:xfrm>
          </p:grpSpPr>
          <p:sp>
            <p:nvSpPr>
              <p:cNvPr id="653" name="Google Shape;653;p50"/>
              <p:cNvSpPr txBox="1"/>
              <p:nvPr/>
            </p:nvSpPr>
            <p:spPr>
              <a:xfrm>
                <a:off x="1795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654" name="Google Shape;654;p50"/>
              <p:cNvSpPr txBox="1"/>
              <p:nvPr/>
            </p:nvSpPr>
            <p:spPr>
              <a:xfrm>
                <a:off x="2160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655" name="Google Shape;655;p50"/>
              <p:cNvSpPr txBox="1"/>
              <p:nvPr/>
            </p:nvSpPr>
            <p:spPr>
              <a:xfrm>
                <a:off x="2592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656" name="Google Shape;656;p50"/>
              <p:cNvSpPr txBox="1"/>
              <p:nvPr/>
            </p:nvSpPr>
            <p:spPr>
              <a:xfrm>
                <a:off x="30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657" name="Google Shape;657;p50"/>
              <p:cNvSpPr txBox="1"/>
              <p:nvPr/>
            </p:nvSpPr>
            <p:spPr>
              <a:xfrm>
                <a:off x="3424" y="783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3300"/>
                  </a:buClr>
                  <a:buSzPts val="2400"/>
                  <a:buFont typeface="Arial"/>
                  <a:buNone/>
                </a:pPr>
                <a:r>
                  <a:rPr b="1" i="0" lang="it" sz="2400" u="none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658" name="Google Shape;658;p50"/>
              <p:cNvSpPr txBox="1"/>
              <p:nvPr/>
            </p:nvSpPr>
            <p:spPr>
              <a:xfrm>
                <a:off x="2496" y="0"/>
                <a:ext cx="270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it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  <p:grpSp>
            <p:nvGrpSpPr>
              <p:cNvPr id="659" name="Google Shape;659;p50"/>
              <p:cNvGrpSpPr/>
              <p:nvPr/>
            </p:nvGrpSpPr>
            <p:grpSpPr>
              <a:xfrm>
                <a:off x="1701" y="454"/>
                <a:ext cx="2017" cy="327"/>
                <a:chOff x="2859" y="1933"/>
                <a:chExt cx="2017" cy="327"/>
              </a:xfrm>
            </p:grpSpPr>
            <p:sp>
              <p:nvSpPr>
                <p:cNvPr id="660" name="Google Shape;660;p50"/>
                <p:cNvSpPr txBox="1"/>
                <p:nvPr/>
              </p:nvSpPr>
              <p:spPr>
                <a:xfrm>
                  <a:off x="2859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61" name="Google Shape;661;p50"/>
                <p:cNvSpPr txBox="1"/>
                <p:nvPr/>
              </p:nvSpPr>
              <p:spPr>
                <a:xfrm>
                  <a:off x="3267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62" name="Google Shape;662;p50"/>
                <p:cNvSpPr txBox="1"/>
                <p:nvPr/>
              </p:nvSpPr>
              <p:spPr>
                <a:xfrm>
                  <a:off x="3675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63" name="Google Shape;663;p50"/>
                <p:cNvSpPr txBox="1"/>
                <p:nvPr/>
              </p:nvSpPr>
              <p:spPr>
                <a:xfrm>
                  <a:off x="4084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  <p:sp>
              <p:nvSpPr>
                <p:cNvPr id="664" name="Google Shape;664;p50"/>
                <p:cNvSpPr txBox="1"/>
                <p:nvPr/>
              </p:nvSpPr>
              <p:spPr>
                <a:xfrm>
                  <a:off x="4492" y="1933"/>
                  <a:ext cx="384" cy="327"/>
                </a:xfrm>
                <a:prstGeom prst="rect">
                  <a:avLst/>
                </a:prstGeom>
                <a:solidFill>
                  <a:srgbClr val="99FF66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Courier New"/>
                    <a:buNone/>
                  </a:pPr>
                  <a:r>
                    <a:rPr b="1" i="0" lang="it" sz="2800" u="none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  </a:t>
                  </a:r>
                  <a:endParaRPr/>
                </a:p>
              </p:txBody>
            </p:sp>
          </p:grpSp>
        </p:grpSp>
        <p:sp>
          <p:nvSpPr>
            <p:cNvPr id="665" name="Google Shape;665;p50"/>
            <p:cNvSpPr txBox="1"/>
            <p:nvPr/>
          </p:nvSpPr>
          <p:spPr>
            <a:xfrm>
              <a:off x="1474" y="2069"/>
              <a:ext cx="2050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r>
                <a:rPr b="1" i="0" lang="it" sz="1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-4 </a:t>
              </a: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r>
                <a:rPr b="1" i="0" lang="it" sz="1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it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11 -6</a:t>
              </a:r>
              <a:endParaRPr/>
            </a:p>
          </p:txBody>
        </p:sp>
      </p:grpSp>
      <p:grpSp>
        <p:nvGrpSpPr>
          <p:cNvPr id="666" name="Google Shape;666;p50"/>
          <p:cNvGrpSpPr/>
          <p:nvPr/>
        </p:nvGrpSpPr>
        <p:grpSpPr>
          <a:xfrm>
            <a:off x="6192837" y="1741884"/>
            <a:ext cx="2951162" cy="3401615"/>
            <a:chOff x="3833" y="1253"/>
            <a:chExt cx="1859" cy="2857"/>
          </a:xfrm>
        </p:grpSpPr>
        <p:grpSp>
          <p:nvGrpSpPr>
            <p:cNvPr id="667" name="Google Shape;667;p50"/>
            <p:cNvGrpSpPr/>
            <p:nvPr/>
          </p:nvGrpSpPr>
          <p:grpSpPr>
            <a:xfrm>
              <a:off x="3833" y="1571"/>
              <a:ext cx="1134" cy="2539"/>
              <a:chOff x="3833" y="1571"/>
              <a:chExt cx="1134" cy="2539"/>
            </a:xfrm>
          </p:grpSpPr>
          <p:sp>
            <p:nvSpPr>
              <p:cNvPr id="668" name="Google Shape;668;p50"/>
              <p:cNvSpPr txBox="1"/>
              <p:nvPr/>
            </p:nvSpPr>
            <p:spPr>
              <a:xfrm>
                <a:off x="3833" y="1571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50"/>
              <p:cNvSpPr txBox="1"/>
              <p:nvPr/>
            </p:nvSpPr>
            <p:spPr>
              <a:xfrm>
                <a:off x="3833" y="188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50"/>
              <p:cNvSpPr txBox="1"/>
              <p:nvPr/>
            </p:nvSpPr>
            <p:spPr>
              <a:xfrm>
                <a:off x="3833" y="220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50"/>
              <p:cNvSpPr txBox="1"/>
              <p:nvPr/>
            </p:nvSpPr>
            <p:spPr>
              <a:xfrm>
                <a:off x="3833" y="252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50"/>
              <p:cNvSpPr txBox="1"/>
              <p:nvPr/>
            </p:nvSpPr>
            <p:spPr>
              <a:xfrm>
                <a:off x="3833" y="2840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50"/>
              <p:cNvSpPr txBox="1"/>
              <p:nvPr/>
            </p:nvSpPr>
            <p:spPr>
              <a:xfrm>
                <a:off x="3833" y="3158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50"/>
              <p:cNvSpPr txBox="1"/>
              <p:nvPr/>
            </p:nvSpPr>
            <p:spPr>
              <a:xfrm>
                <a:off x="3833" y="3475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50"/>
              <p:cNvSpPr txBox="1"/>
              <p:nvPr/>
            </p:nvSpPr>
            <p:spPr>
              <a:xfrm>
                <a:off x="3833" y="3793"/>
                <a:ext cx="1134" cy="317"/>
              </a:xfrm>
              <a:prstGeom prst="rect">
                <a:avLst/>
              </a:prstGeom>
              <a:solidFill>
                <a:srgbClr val="FFFF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6" name="Google Shape;676;p50"/>
            <p:cNvSpPr txBox="1"/>
            <p:nvPr/>
          </p:nvSpPr>
          <p:spPr>
            <a:xfrm>
              <a:off x="4967" y="160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..523</a:t>
              </a:r>
              <a:endParaRPr/>
            </a:p>
          </p:txBody>
        </p:sp>
        <p:sp>
          <p:nvSpPr>
            <p:cNvPr id="677" name="Google Shape;677;p50"/>
            <p:cNvSpPr txBox="1"/>
            <p:nvPr/>
          </p:nvSpPr>
          <p:spPr>
            <a:xfrm>
              <a:off x="4150" y="1253"/>
              <a:ext cx="446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celle</a:t>
              </a:r>
              <a:endParaRPr/>
            </a:p>
          </p:txBody>
        </p:sp>
        <p:sp>
          <p:nvSpPr>
            <p:cNvPr id="678" name="Google Shape;678;p50"/>
            <p:cNvSpPr txBox="1"/>
            <p:nvPr/>
          </p:nvSpPr>
          <p:spPr>
            <a:xfrm>
              <a:off x="4988" y="1253"/>
              <a:ext cx="704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679" name="Google Shape;679;p50"/>
            <p:cNvSpPr txBox="1"/>
            <p:nvPr/>
          </p:nvSpPr>
          <p:spPr>
            <a:xfrm>
              <a:off x="4967" y="188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..524</a:t>
              </a:r>
              <a:endParaRPr/>
            </a:p>
          </p:txBody>
        </p:sp>
        <p:sp>
          <p:nvSpPr>
            <p:cNvPr id="680" name="Google Shape;680;p50"/>
            <p:cNvSpPr txBox="1"/>
            <p:nvPr/>
          </p:nvSpPr>
          <p:spPr>
            <a:xfrm>
              <a:off x="4967" y="220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..525</a:t>
              </a:r>
              <a:endParaRPr/>
            </a:p>
          </p:txBody>
        </p:sp>
        <p:sp>
          <p:nvSpPr>
            <p:cNvPr id="681" name="Google Shape;681;p50"/>
            <p:cNvSpPr txBox="1"/>
            <p:nvPr/>
          </p:nvSpPr>
          <p:spPr>
            <a:xfrm>
              <a:off x="4967" y="252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..526</a:t>
              </a:r>
              <a:endParaRPr/>
            </a:p>
          </p:txBody>
        </p:sp>
        <p:sp>
          <p:nvSpPr>
            <p:cNvPr id="682" name="Google Shape;682;p50"/>
            <p:cNvSpPr txBox="1"/>
            <p:nvPr/>
          </p:nvSpPr>
          <p:spPr>
            <a:xfrm>
              <a:off x="4967" y="2840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..527</a:t>
              </a:r>
              <a:endParaRPr/>
            </a:p>
          </p:txBody>
        </p:sp>
        <p:sp>
          <p:nvSpPr>
            <p:cNvPr id="683" name="Google Shape;683;p50"/>
            <p:cNvSpPr txBox="1"/>
            <p:nvPr/>
          </p:nvSpPr>
          <p:spPr>
            <a:xfrm>
              <a:off x="4967" y="3158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..528</a:t>
              </a:r>
              <a:endParaRPr/>
            </a:p>
          </p:txBody>
        </p:sp>
        <p:sp>
          <p:nvSpPr>
            <p:cNvPr id="684" name="Google Shape;684;p50"/>
            <p:cNvSpPr txBox="1"/>
            <p:nvPr/>
          </p:nvSpPr>
          <p:spPr>
            <a:xfrm>
              <a:off x="4967" y="3475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..529</a:t>
              </a:r>
              <a:endParaRPr/>
            </a:p>
          </p:txBody>
        </p:sp>
        <p:sp>
          <p:nvSpPr>
            <p:cNvPr id="685" name="Google Shape;685;p50"/>
            <p:cNvSpPr txBox="1"/>
            <p:nvPr/>
          </p:nvSpPr>
          <p:spPr>
            <a:xfrm>
              <a:off x="4967" y="3793"/>
              <a:ext cx="47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..530</a:t>
              </a:r>
              <a:endParaRPr/>
            </a:p>
          </p:txBody>
        </p:sp>
      </p:grpSp>
      <p:sp>
        <p:nvSpPr>
          <p:cNvPr id="686" name="Google Shape;686;p50"/>
          <p:cNvSpPr txBox="1"/>
          <p:nvPr/>
        </p:nvSpPr>
        <p:spPr>
          <a:xfrm>
            <a:off x="6804025" y="2463403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</a:t>
            </a:r>
            <a:endParaRPr/>
          </a:p>
        </p:txBody>
      </p:sp>
      <p:sp>
        <p:nvSpPr>
          <p:cNvPr id="687" name="Google Shape;687;p50"/>
          <p:cNvSpPr txBox="1"/>
          <p:nvPr/>
        </p:nvSpPr>
        <p:spPr>
          <a:xfrm>
            <a:off x="6804025" y="2842022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-4</a:t>
            </a:r>
            <a:endParaRPr/>
          </a:p>
        </p:txBody>
      </p:sp>
      <p:sp>
        <p:nvSpPr>
          <p:cNvPr id="688" name="Google Shape;688;p50"/>
          <p:cNvSpPr txBox="1"/>
          <p:nvPr/>
        </p:nvSpPr>
        <p:spPr>
          <a:xfrm>
            <a:off x="6804025" y="3219450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/>
          </a:p>
        </p:txBody>
      </p:sp>
      <p:sp>
        <p:nvSpPr>
          <p:cNvPr id="689" name="Google Shape;689;p50"/>
          <p:cNvSpPr txBox="1"/>
          <p:nvPr/>
        </p:nvSpPr>
        <p:spPr>
          <a:xfrm>
            <a:off x="6804025" y="3598069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/>
          </a:p>
        </p:txBody>
      </p:sp>
      <p:sp>
        <p:nvSpPr>
          <p:cNvPr id="690" name="Google Shape;690;p50"/>
          <p:cNvSpPr txBox="1"/>
          <p:nvPr/>
        </p:nvSpPr>
        <p:spPr>
          <a:xfrm>
            <a:off x="6804025" y="3975497"/>
            <a:ext cx="60960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/>
          </a:p>
        </p:txBody>
      </p:sp>
      <p:grpSp>
        <p:nvGrpSpPr>
          <p:cNvPr id="691" name="Google Shape;691;p50"/>
          <p:cNvGrpSpPr/>
          <p:nvPr/>
        </p:nvGrpSpPr>
        <p:grpSpPr>
          <a:xfrm>
            <a:off x="4500562" y="2518172"/>
            <a:ext cx="1727200" cy="364331"/>
            <a:chOff x="2835" y="2115"/>
            <a:chExt cx="1088" cy="306"/>
          </a:xfrm>
        </p:grpSpPr>
        <p:cxnSp>
          <p:nvCxnSpPr>
            <p:cNvPr id="692" name="Google Shape;692;p50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93" name="Google Shape;693;p50"/>
            <p:cNvSpPr txBox="1"/>
            <p:nvPr/>
          </p:nvSpPr>
          <p:spPr>
            <a:xfrm>
              <a:off x="2835" y="2115"/>
              <a:ext cx="479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a </a:t>
              </a:r>
              <a:endParaRPr/>
            </a:p>
          </p:txBody>
        </p:sp>
      </p:grpSp>
      <p:grpSp>
        <p:nvGrpSpPr>
          <p:cNvPr id="694" name="Google Shape;694;p50"/>
          <p:cNvGrpSpPr/>
          <p:nvPr/>
        </p:nvGrpSpPr>
        <p:grpSpPr>
          <a:xfrm>
            <a:off x="4500562" y="2895600"/>
            <a:ext cx="1727200" cy="364331"/>
            <a:chOff x="2835" y="2115"/>
            <a:chExt cx="1088" cy="306"/>
          </a:xfrm>
        </p:grpSpPr>
        <p:cxnSp>
          <p:nvCxnSpPr>
            <p:cNvPr id="695" name="Google Shape;695;p50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96" name="Google Shape;696;p50"/>
            <p:cNvSpPr txBox="1"/>
            <p:nvPr/>
          </p:nvSpPr>
          <p:spPr>
            <a:xfrm>
              <a:off x="2835" y="2115"/>
              <a:ext cx="479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a+1</a:t>
              </a:r>
              <a:endParaRPr/>
            </a:p>
          </p:txBody>
        </p:sp>
      </p:grpSp>
      <p:grpSp>
        <p:nvGrpSpPr>
          <p:cNvPr id="697" name="Google Shape;697;p50"/>
          <p:cNvGrpSpPr/>
          <p:nvPr/>
        </p:nvGrpSpPr>
        <p:grpSpPr>
          <a:xfrm>
            <a:off x="4500562" y="3274219"/>
            <a:ext cx="1727200" cy="364331"/>
            <a:chOff x="2835" y="2115"/>
            <a:chExt cx="1088" cy="306"/>
          </a:xfrm>
        </p:grpSpPr>
        <p:cxnSp>
          <p:nvCxnSpPr>
            <p:cNvPr id="698" name="Google Shape;698;p50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99" name="Google Shape;699;p50"/>
            <p:cNvSpPr txBox="1"/>
            <p:nvPr/>
          </p:nvSpPr>
          <p:spPr>
            <a:xfrm>
              <a:off x="2835" y="2115"/>
              <a:ext cx="479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a+2</a:t>
              </a:r>
              <a:endParaRPr/>
            </a:p>
          </p:txBody>
        </p:sp>
      </p:grpSp>
      <p:grpSp>
        <p:nvGrpSpPr>
          <p:cNvPr id="700" name="Google Shape;700;p50"/>
          <p:cNvGrpSpPr/>
          <p:nvPr/>
        </p:nvGrpSpPr>
        <p:grpSpPr>
          <a:xfrm>
            <a:off x="4500562" y="3651647"/>
            <a:ext cx="1727200" cy="364331"/>
            <a:chOff x="2835" y="2115"/>
            <a:chExt cx="1088" cy="306"/>
          </a:xfrm>
        </p:grpSpPr>
        <p:cxnSp>
          <p:nvCxnSpPr>
            <p:cNvPr id="701" name="Google Shape;701;p50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702" name="Google Shape;702;p50"/>
            <p:cNvSpPr txBox="1"/>
            <p:nvPr/>
          </p:nvSpPr>
          <p:spPr>
            <a:xfrm>
              <a:off x="2835" y="2115"/>
              <a:ext cx="479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a+3</a:t>
              </a:r>
              <a:endParaRPr/>
            </a:p>
          </p:txBody>
        </p:sp>
      </p:grpSp>
      <p:grpSp>
        <p:nvGrpSpPr>
          <p:cNvPr id="703" name="Google Shape;703;p50"/>
          <p:cNvGrpSpPr/>
          <p:nvPr/>
        </p:nvGrpSpPr>
        <p:grpSpPr>
          <a:xfrm>
            <a:off x="4500562" y="4030265"/>
            <a:ext cx="1727200" cy="364331"/>
            <a:chOff x="2835" y="2115"/>
            <a:chExt cx="1088" cy="306"/>
          </a:xfrm>
        </p:grpSpPr>
        <p:cxnSp>
          <p:nvCxnSpPr>
            <p:cNvPr id="704" name="Google Shape;704;p50"/>
            <p:cNvCxnSpPr/>
            <p:nvPr/>
          </p:nvCxnSpPr>
          <p:spPr>
            <a:xfrm>
              <a:off x="3364" y="2269"/>
              <a:ext cx="559" cy="0"/>
            </a:xfrm>
            <a:prstGeom prst="straightConnector1">
              <a:avLst/>
            </a:prstGeom>
            <a:noFill/>
            <a:ln cap="flat" cmpd="sng" w="381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705" name="Google Shape;705;p50"/>
            <p:cNvSpPr txBox="1"/>
            <p:nvPr/>
          </p:nvSpPr>
          <p:spPr>
            <a:xfrm>
              <a:off x="2835" y="2115"/>
              <a:ext cx="479" cy="306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it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a+4</a:t>
              </a:r>
              <a:endParaRPr/>
            </a:p>
          </p:txBody>
        </p:sp>
      </p:grpSp>
      <p:sp>
        <p:nvSpPr>
          <p:cNvPr id="706" name="Google Shape;706;p50"/>
          <p:cNvSpPr txBox="1"/>
          <p:nvPr/>
        </p:nvSpPr>
        <p:spPr>
          <a:xfrm>
            <a:off x="3779837" y="4462463"/>
            <a:ext cx="2252662" cy="616744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aritmetica degli indirizzi</a:t>
            </a:r>
            <a:endParaRPr/>
          </a:p>
        </p:txBody>
      </p:sp>
      <p:sp>
        <p:nvSpPr>
          <p:cNvPr id="707" name="Google Shape;707;p50"/>
          <p:cNvSpPr txBox="1"/>
          <p:nvPr/>
        </p:nvSpPr>
        <p:spPr>
          <a:xfrm>
            <a:off x="468312" y="3868340"/>
            <a:ext cx="1470025" cy="103703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*(a+1)</a:t>
            </a:r>
            <a:endParaRPr b="1" i="0" sz="2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*(a+2)</a:t>
            </a:r>
            <a:endParaRPr b="1" i="0" sz="2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*(a+3)</a:t>
            </a:r>
            <a:endParaRPr/>
          </a:p>
        </p:txBody>
      </p:sp>
      <p:sp>
        <p:nvSpPr>
          <p:cNvPr id="708" name="Google Shape;708;p50"/>
          <p:cNvSpPr txBox="1"/>
          <p:nvPr/>
        </p:nvSpPr>
        <p:spPr>
          <a:xfrm>
            <a:off x="2124075" y="3868340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a[1]</a:t>
            </a:r>
            <a:endParaRPr/>
          </a:p>
        </p:txBody>
      </p:sp>
      <p:sp>
        <p:nvSpPr>
          <p:cNvPr id="709" name="Google Shape;709;p50"/>
          <p:cNvSpPr txBox="1"/>
          <p:nvPr/>
        </p:nvSpPr>
        <p:spPr>
          <a:xfrm>
            <a:off x="2124075" y="4245769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a[2]</a:t>
            </a:r>
            <a:endParaRPr/>
          </a:p>
        </p:txBody>
      </p:sp>
      <p:sp>
        <p:nvSpPr>
          <p:cNvPr id="710" name="Google Shape;710;p50"/>
          <p:cNvSpPr txBox="1"/>
          <p:nvPr/>
        </p:nvSpPr>
        <p:spPr>
          <a:xfrm>
            <a:off x="2136775" y="4624388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a[3]</a:t>
            </a:r>
            <a:endParaRPr/>
          </a:p>
        </p:txBody>
      </p:sp>
      <p:sp>
        <p:nvSpPr>
          <p:cNvPr id="711" name="Google Shape;711;p50"/>
          <p:cNvSpPr txBox="1"/>
          <p:nvPr/>
        </p:nvSpPr>
        <p:spPr>
          <a:xfrm>
            <a:off x="2555875" y="3381375"/>
            <a:ext cx="923925" cy="350044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/>
          </a:p>
        </p:txBody>
      </p:sp>
      <p:sp>
        <p:nvSpPr>
          <p:cNvPr id="712" name="Google Shape;712;p50"/>
          <p:cNvSpPr txBox="1"/>
          <p:nvPr/>
        </p:nvSpPr>
        <p:spPr>
          <a:xfrm>
            <a:off x="5003800" y="0"/>
            <a:ext cx="4176712" cy="694134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nome di un array  è un </a:t>
            </a:r>
            <a:r>
              <a:rPr b="1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(costante) al suo </a:t>
            </a:r>
            <a:r>
              <a:rPr b="1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primo elemento</a:t>
            </a:r>
            <a:r>
              <a:rPr b="0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it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(INDIRIZZO BASE dell’array)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1"/>
          <p:cNvSpPr txBox="1"/>
          <p:nvPr/>
        </p:nvSpPr>
        <p:spPr>
          <a:xfrm>
            <a:off x="228600" y="171450"/>
            <a:ext cx="8686800" cy="1538288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elemento di un array può essere denotato 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attraverso un </a:t>
            </a:r>
            <a:r>
              <a:rPr b="1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(modalità </a:t>
            </a:r>
            <a:r>
              <a:rPr b="1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oppure 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attraverso un </a:t>
            </a:r>
            <a:r>
              <a:rPr b="1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(il nome dell’array o un puntatore esplicito)</a:t>
            </a:r>
            <a:endParaRPr/>
          </a:p>
        </p:txBody>
      </p:sp>
      <p:sp>
        <p:nvSpPr>
          <p:cNvPr id="719" name="Google Shape;719;p51"/>
          <p:cNvSpPr txBox="1"/>
          <p:nvPr/>
        </p:nvSpPr>
        <p:spPr>
          <a:xfrm>
            <a:off x="628650" y="1956197"/>
            <a:ext cx="8229600" cy="103584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 {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14,22,11,6,21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3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0" name="Google Shape;720;p51"/>
          <p:cNvSpPr txBox="1"/>
          <p:nvPr/>
        </p:nvSpPr>
        <p:spPr>
          <a:xfrm>
            <a:off x="1154112" y="3327797"/>
            <a:ext cx="1905000" cy="153828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*(a+1)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*(pa+i)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*(a+i)</a:t>
            </a:r>
            <a:endParaRPr/>
          </a:p>
        </p:txBody>
      </p:sp>
      <p:sp>
        <p:nvSpPr>
          <p:cNvPr id="721" name="Google Shape;721;p51"/>
          <p:cNvSpPr txBox="1"/>
          <p:nvPr/>
        </p:nvSpPr>
        <p:spPr>
          <a:xfrm>
            <a:off x="6877050" y="3327797"/>
            <a:ext cx="1171575" cy="153828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a[i]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a[i]</a:t>
            </a:r>
            <a:endParaRPr/>
          </a:p>
        </p:txBody>
      </p:sp>
      <p:sp>
        <p:nvSpPr>
          <p:cNvPr id="722" name="Google Shape;722;p51"/>
          <p:cNvSpPr txBox="1"/>
          <p:nvPr/>
        </p:nvSpPr>
        <p:spPr>
          <a:xfrm>
            <a:off x="3448050" y="3899297"/>
            <a:ext cx="2935287" cy="43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equivalente a</a:t>
            </a:r>
            <a:endParaRPr/>
          </a:p>
        </p:txBody>
      </p:sp>
      <p:cxnSp>
        <p:nvCxnSpPr>
          <p:cNvPr id="723" name="Google Shape;723;p51"/>
          <p:cNvCxnSpPr/>
          <p:nvPr/>
        </p:nvCxnSpPr>
        <p:spPr>
          <a:xfrm>
            <a:off x="3143250" y="3556397"/>
            <a:ext cx="3657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24" name="Google Shape;724;p51"/>
          <p:cNvCxnSpPr/>
          <p:nvPr/>
        </p:nvCxnSpPr>
        <p:spPr>
          <a:xfrm>
            <a:off x="3143250" y="3899297"/>
            <a:ext cx="3657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25" name="Google Shape;725;p51"/>
          <p:cNvCxnSpPr/>
          <p:nvPr/>
        </p:nvCxnSpPr>
        <p:spPr>
          <a:xfrm>
            <a:off x="3143250" y="4299347"/>
            <a:ext cx="3657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26" name="Google Shape;726;p51"/>
          <p:cNvCxnSpPr/>
          <p:nvPr/>
        </p:nvCxnSpPr>
        <p:spPr>
          <a:xfrm>
            <a:off x="3143250" y="4642247"/>
            <a:ext cx="3657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/>
          <p:nvPr/>
        </p:nvSpPr>
        <p:spPr>
          <a:xfrm>
            <a:off x="228600" y="171450"/>
            <a:ext cx="8686800" cy="1903809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elemento di un array può essere denotato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✔"/>
            </a:pPr>
            <a:r>
              <a:rPr b="0" i="0" lang="it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attraverso un </a:t>
            </a:r>
            <a:r>
              <a:rPr b="1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(notazione </a:t>
            </a:r>
            <a:r>
              <a:rPr b="1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✔"/>
            </a:pPr>
            <a:r>
              <a:rPr b="0" i="0" lang="it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dereferenziando una espressione basata </a:t>
            </a:r>
            <a:r>
              <a:rPr b="0" i="0" lang="it" sz="3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sull’aritmetica degli indirizzi 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(notazione a </a:t>
            </a:r>
            <a:r>
              <a:rPr b="0" i="0" lang="it" sz="3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/>
          </a:p>
        </p:txBody>
      </p:sp>
      <p:sp>
        <p:nvSpPr>
          <p:cNvPr id="733" name="Google Shape;733;p52"/>
          <p:cNvSpPr txBox="1"/>
          <p:nvPr/>
        </p:nvSpPr>
        <p:spPr>
          <a:xfrm>
            <a:off x="5364162" y="2356247"/>
            <a:ext cx="2393950" cy="1903809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*(a+1)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*(a+i)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*(a+i+1)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*(a+2*i)</a:t>
            </a:r>
            <a:endParaRPr/>
          </a:p>
        </p:txBody>
      </p:sp>
      <p:sp>
        <p:nvSpPr>
          <p:cNvPr id="734" name="Google Shape;734;p52"/>
          <p:cNvSpPr txBox="1"/>
          <p:nvPr/>
        </p:nvSpPr>
        <p:spPr>
          <a:xfrm>
            <a:off x="1187450" y="2409825"/>
            <a:ext cx="1905000" cy="1903809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a[0]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a[i+1]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a[2*i]</a:t>
            </a:r>
            <a:endParaRPr/>
          </a:p>
        </p:txBody>
      </p:sp>
      <p:sp>
        <p:nvSpPr>
          <p:cNvPr id="735" name="Google Shape;735;p52"/>
          <p:cNvSpPr txBox="1"/>
          <p:nvPr/>
        </p:nvSpPr>
        <p:spPr>
          <a:xfrm>
            <a:off x="539750" y="4354115"/>
            <a:ext cx="3216275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standard</a:t>
            </a:r>
            <a:endParaRPr/>
          </a:p>
        </p:txBody>
      </p:sp>
      <p:sp>
        <p:nvSpPr>
          <p:cNvPr id="736" name="Google Shape;736;p52"/>
          <p:cNvSpPr txBox="1"/>
          <p:nvPr/>
        </p:nvSpPr>
        <p:spPr>
          <a:xfrm>
            <a:off x="4787900" y="4354115"/>
            <a:ext cx="3632200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a puntatore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179387" y="86915"/>
            <a:ext cx="2819400" cy="5694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1D</a:t>
            </a:r>
            <a:endParaRPr sz="900"/>
          </a:p>
        </p:txBody>
      </p:sp>
      <p:sp>
        <p:nvSpPr>
          <p:cNvPr id="116" name="Google Shape;116;p17"/>
          <p:cNvSpPr txBox="1"/>
          <p:nvPr/>
        </p:nvSpPr>
        <p:spPr>
          <a:xfrm>
            <a:off x="3924300" y="141684"/>
            <a:ext cx="2584500" cy="5079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</a:t>
            </a:r>
            <a:endParaRPr sz="900"/>
          </a:p>
        </p:txBody>
      </p:sp>
      <p:sp>
        <p:nvSpPr>
          <p:cNvPr id="117" name="Google Shape;117;p17"/>
          <p:cNvSpPr txBox="1"/>
          <p:nvPr/>
        </p:nvSpPr>
        <p:spPr>
          <a:xfrm>
            <a:off x="1116012" y="897731"/>
            <a:ext cx="7038900" cy="5079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&lt;tipo&gt;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&lt;nome_array&gt;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&lt;size&gt;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</p:txBody>
      </p:sp>
      <p:sp>
        <p:nvSpPr>
          <p:cNvPr id="118" name="Google Shape;118;p17"/>
          <p:cNvSpPr txBox="1"/>
          <p:nvPr/>
        </p:nvSpPr>
        <p:spPr>
          <a:xfrm>
            <a:off x="1258887" y="1491853"/>
            <a:ext cx="6794400" cy="17547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inflaz_mese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temperatura_oraria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24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rigo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80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psi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13</a:t>
            </a:r>
            <a:r>
              <a:rPr b="1" i="0" lang="it" sz="27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3371850"/>
            <a:ext cx="8642400" cy="9234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&lt;size&gt; </a:t>
            </a:r>
            <a:r>
              <a:rPr b="1" i="0" lang="it" sz="27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b="0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essere una </a:t>
            </a:r>
            <a:r>
              <a:rPr b="1" i="0" lang="it" sz="27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costante</a:t>
            </a:r>
            <a:r>
              <a:rPr b="0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una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b="0" i="0" lang="it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it" sz="27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espressione costante</a:t>
            </a:r>
            <a:endParaRPr sz="900"/>
          </a:p>
        </p:txBody>
      </p:sp>
      <p:sp>
        <p:nvSpPr>
          <p:cNvPr id="120" name="Google Shape;120;p17"/>
          <p:cNvSpPr txBox="1"/>
          <p:nvPr/>
        </p:nvSpPr>
        <p:spPr>
          <a:xfrm>
            <a:off x="250825" y="4289822"/>
            <a:ext cx="8642400" cy="5079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&lt;size&gt; </a:t>
            </a:r>
            <a:r>
              <a:rPr b="1" i="0" lang="it" sz="27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non può</a:t>
            </a:r>
            <a:r>
              <a:rPr b="0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essere una </a:t>
            </a:r>
            <a:r>
              <a:rPr b="1" i="0" lang="it" sz="2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variabile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3"/>
          <p:cNvSpPr txBox="1"/>
          <p:nvPr/>
        </p:nvSpPr>
        <p:spPr>
          <a:xfrm>
            <a:off x="838200" y="694134"/>
            <a:ext cx="7543800" cy="716756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 array  è un </a:t>
            </a:r>
            <a:r>
              <a:rPr b="1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all’ </a:t>
            </a:r>
            <a:r>
              <a:rPr b="1" i="0" lang="it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 base 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dell’array</a:t>
            </a:r>
            <a:endParaRPr/>
          </a:p>
        </p:txBody>
      </p:sp>
      <p:sp>
        <p:nvSpPr>
          <p:cNvPr id="743" name="Google Shape;743;p53"/>
          <p:cNvSpPr/>
          <p:nvPr/>
        </p:nvSpPr>
        <p:spPr>
          <a:xfrm>
            <a:off x="3851275" y="1491853"/>
            <a:ext cx="503237" cy="3238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3"/>
          <p:cNvSpPr txBox="1"/>
          <p:nvPr/>
        </p:nvSpPr>
        <p:spPr>
          <a:xfrm>
            <a:off x="755650" y="1869281"/>
            <a:ext cx="7543800" cy="1037034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passaggio di un </a:t>
            </a:r>
            <a:r>
              <a:rPr b="1" i="0" lang="it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array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come parametro di una function è </a:t>
            </a:r>
            <a:r>
              <a:rPr b="1" i="0" lang="it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per riferimento (per indirizzo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b="0" i="0" lang="it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b="0" i="0" lang="it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  <p:sp>
        <p:nvSpPr>
          <p:cNvPr id="745" name="Google Shape;745;p53"/>
          <p:cNvSpPr txBox="1"/>
          <p:nvPr/>
        </p:nvSpPr>
        <p:spPr>
          <a:xfrm>
            <a:off x="539750" y="3436144"/>
            <a:ext cx="7920037" cy="350044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c’è bisogno di usare un puntatore esplicito all’array</a:t>
            </a:r>
            <a:endParaRPr/>
          </a:p>
        </p:txBody>
      </p:sp>
      <p:sp>
        <p:nvSpPr>
          <p:cNvPr id="746" name="Google Shape;746;p53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747" name="Google Shape;747;p53"/>
          <p:cNvSpPr/>
          <p:nvPr/>
        </p:nvSpPr>
        <p:spPr>
          <a:xfrm>
            <a:off x="3851275" y="3003947"/>
            <a:ext cx="503237" cy="3238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53"/>
          <p:cNvSpPr txBox="1"/>
          <p:nvPr/>
        </p:nvSpPr>
        <p:spPr>
          <a:xfrm>
            <a:off x="700087" y="3975497"/>
            <a:ext cx="7543800" cy="897731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basta usare il nome dell’array, sia quando è argomento/parametro di input, sia quando è argomento/parametro di output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4"/>
          <p:cNvSpPr txBox="1"/>
          <p:nvPr/>
        </p:nvSpPr>
        <p:spPr>
          <a:xfrm>
            <a:off x="395287" y="1447800"/>
            <a:ext cx="8569325" cy="8536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come argomento (nella chiamata alla function):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usare solo il nome dell’array</a:t>
            </a:r>
            <a:endParaRPr/>
          </a:p>
        </p:txBody>
      </p:sp>
      <p:sp>
        <p:nvSpPr>
          <p:cNvPr id="755" name="Google Shape;755;p54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756" name="Google Shape;756;p54"/>
          <p:cNvSpPr txBox="1"/>
          <p:nvPr/>
        </p:nvSpPr>
        <p:spPr>
          <a:xfrm>
            <a:off x="395287" y="844153"/>
            <a:ext cx="3216275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standard</a:t>
            </a:r>
            <a:endParaRPr/>
          </a:p>
        </p:txBody>
      </p:sp>
      <p:sp>
        <p:nvSpPr>
          <p:cNvPr id="757" name="Google Shape;757;p54"/>
          <p:cNvSpPr txBox="1"/>
          <p:nvPr/>
        </p:nvSpPr>
        <p:spPr>
          <a:xfrm>
            <a:off x="395287" y="2365772"/>
            <a:ext cx="8569325" cy="8536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come parametro (nell’intestazione di function):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usare un nome di array seguito da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5"/>
          <p:cNvSpPr txBox="1"/>
          <p:nvPr/>
        </p:nvSpPr>
        <p:spPr>
          <a:xfrm>
            <a:off x="250825" y="1326356"/>
            <a:ext cx="8712200" cy="155138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={10,20,30,40,50,60,70,80,90,100}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visualizza_aI(a,10)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4" name="Google Shape;764;p55"/>
          <p:cNvSpPr txBox="1"/>
          <p:nvPr/>
        </p:nvSpPr>
        <p:spPr>
          <a:xfrm>
            <a:off x="7308850" y="86915"/>
            <a:ext cx="1679575" cy="3964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  <p:sp>
        <p:nvSpPr>
          <p:cNvPr id="765" name="Google Shape;765;p55"/>
          <p:cNvSpPr txBox="1"/>
          <p:nvPr/>
        </p:nvSpPr>
        <p:spPr>
          <a:xfrm>
            <a:off x="250825" y="3000375"/>
            <a:ext cx="8713787" cy="194786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v[],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("%4d",v[i])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6" name="Google Shape;766;p55"/>
          <p:cNvSpPr txBox="1"/>
          <p:nvPr/>
        </p:nvSpPr>
        <p:spPr>
          <a:xfrm>
            <a:off x="4500562" y="3055144"/>
            <a:ext cx="646112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55"/>
          <p:cNvSpPr txBox="1"/>
          <p:nvPr/>
        </p:nvSpPr>
        <p:spPr>
          <a:xfrm>
            <a:off x="3203575" y="2082403"/>
            <a:ext cx="504825" cy="433388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55"/>
          <p:cNvGrpSpPr/>
          <p:nvPr/>
        </p:nvGrpSpPr>
        <p:grpSpPr>
          <a:xfrm>
            <a:off x="3779837" y="2082403"/>
            <a:ext cx="2592387" cy="1403747"/>
            <a:chOff x="2245" y="1434"/>
            <a:chExt cx="1633" cy="1179"/>
          </a:xfrm>
        </p:grpSpPr>
        <p:sp>
          <p:nvSpPr>
            <p:cNvPr id="769" name="Google Shape;769;p55"/>
            <p:cNvSpPr/>
            <p:nvPr/>
          </p:nvSpPr>
          <p:spPr>
            <a:xfrm>
              <a:off x="2245" y="1434"/>
              <a:ext cx="272" cy="272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5"/>
            <p:cNvSpPr/>
            <p:nvPr/>
          </p:nvSpPr>
          <p:spPr>
            <a:xfrm>
              <a:off x="3560" y="2296"/>
              <a:ext cx="318" cy="317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1" name="Google Shape;771;p55"/>
            <p:cNvCxnSpPr/>
            <p:nvPr/>
          </p:nvCxnSpPr>
          <p:spPr>
            <a:xfrm rot="10800000">
              <a:off x="2471" y="1661"/>
              <a:ext cx="1135" cy="68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</p:grpSp>
      <p:sp>
        <p:nvSpPr>
          <p:cNvPr id="772" name="Google Shape;772;p55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773" name="Google Shape;773;p55"/>
          <p:cNvSpPr txBox="1"/>
          <p:nvPr/>
        </p:nvSpPr>
        <p:spPr>
          <a:xfrm>
            <a:off x="395287" y="844153"/>
            <a:ext cx="3216275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standard</a:t>
            </a:r>
            <a:endParaRPr/>
          </a:p>
        </p:txBody>
      </p:sp>
      <p:sp>
        <p:nvSpPr>
          <p:cNvPr id="774" name="Google Shape;774;p55"/>
          <p:cNvSpPr txBox="1"/>
          <p:nvPr/>
        </p:nvSpPr>
        <p:spPr>
          <a:xfrm>
            <a:off x="3995737" y="4137422"/>
            <a:ext cx="717550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5"/>
          <p:cNvSpPr txBox="1"/>
          <p:nvPr/>
        </p:nvSpPr>
        <p:spPr>
          <a:xfrm>
            <a:off x="6484937" y="3112294"/>
            <a:ext cx="2551112" cy="350044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parametri di input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6"/>
          <p:cNvSpPr txBox="1"/>
          <p:nvPr/>
        </p:nvSpPr>
        <p:spPr>
          <a:xfrm>
            <a:off x="395287" y="1447800"/>
            <a:ext cx="8569325" cy="8536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come argomento (nella chiamata alla function):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usare solo il nome dell’array</a:t>
            </a:r>
            <a:endParaRPr/>
          </a:p>
        </p:txBody>
      </p:sp>
      <p:sp>
        <p:nvSpPr>
          <p:cNvPr id="782" name="Google Shape;782;p56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783" name="Google Shape;783;p56"/>
          <p:cNvSpPr txBox="1"/>
          <p:nvPr/>
        </p:nvSpPr>
        <p:spPr>
          <a:xfrm>
            <a:off x="395287" y="2365772"/>
            <a:ext cx="8569325" cy="8536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come parametro (nell’intestazione di function):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usare un puntatore</a:t>
            </a:r>
            <a:endParaRPr/>
          </a:p>
        </p:txBody>
      </p:sp>
      <p:sp>
        <p:nvSpPr>
          <p:cNvPr id="784" name="Google Shape;784;p56"/>
          <p:cNvSpPr txBox="1"/>
          <p:nvPr/>
        </p:nvSpPr>
        <p:spPr>
          <a:xfrm>
            <a:off x="395287" y="844153"/>
            <a:ext cx="3632200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a puntatore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7"/>
          <p:cNvSpPr txBox="1"/>
          <p:nvPr/>
        </p:nvSpPr>
        <p:spPr>
          <a:xfrm>
            <a:off x="250825" y="1326356"/>
            <a:ext cx="8712200" cy="155138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={10,20,30,40,50,60,70,80,90,100}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visualizza_aI(a,10)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1" name="Google Shape;791;p57"/>
          <p:cNvSpPr txBox="1"/>
          <p:nvPr/>
        </p:nvSpPr>
        <p:spPr>
          <a:xfrm>
            <a:off x="7308850" y="86915"/>
            <a:ext cx="1679575" cy="3964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  <p:sp>
        <p:nvSpPr>
          <p:cNvPr id="792" name="Google Shape;792;p57"/>
          <p:cNvSpPr txBox="1"/>
          <p:nvPr/>
        </p:nvSpPr>
        <p:spPr>
          <a:xfrm>
            <a:off x="250825" y="3000375"/>
            <a:ext cx="8713787" cy="194786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("%4d",*(v+i))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3" name="Google Shape;793;p57"/>
          <p:cNvSpPr txBox="1"/>
          <p:nvPr/>
        </p:nvSpPr>
        <p:spPr>
          <a:xfrm>
            <a:off x="4430712" y="3055144"/>
            <a:ext cx="646112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7"/>
          <p:cNvSpPr txBox="1"/>
          <p:nvPr/>
        </p:nvSpPr>
        <p:spPr>
          <a:xfrm>
            <a:off x="3133725" y="2082403"/>
            <a:ext cx="504825" cy="433388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7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796" name="Google Shape;796;p57"/>
          <p:cNvSpPr txBox="1"/>
          <p:nvPr/>
        </p:nvSpPr>
        <p:spPr>
          <a:xfrm>
            <a:off x="395287" y="844153"/>
            <a:ext cx="3632200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a puntatore</a:t>
            </a:r>
            <a:endParaRPr/>
          </a:p>
        </p:txBody>
      </p:sp>
      <p:sp>
        <p:nvSpPr>
          <p:cNvPr id="797" name="Google Shape;797;p57"/>
          <p:cNvSpPr txBox="1"/>
          <p:nvPr/>
        </p:nvSpPr>
        <p:spPr>
          <a:xfrm>
            <a:off x="3995737" y="4137422"/>
            <a:ext cx="1081087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8"/>
          <p:cNvSpPr txBox="1"/>
          <p:nvPr/>
        </p:nvSpPr>
        <p:spPr>
          <a:xfrm>
            <a:off x="250825" y="1326356"/>
            <a:ext cx="8712200" cy="155138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={10,20,30,40,50,60,70,80,90,100}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a[0],10)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4" name="Google Shape;804;p58"/>
          <p:cNvSpPr txBox="1"/>
          <p:nvPr/>
        </p:nvSpPr>
        <p:spPr>
          <a:xfrm>
            <a:off x="7308850" y="86915"/>
            <a:ext cx="1679575" cy="3964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  <p:sp>
        <p:nvSpPr>
          <p:cNvPr id="805" name="Google Shape;805;p58"/>
          <p:cNvSpPr txBox="1"/>
          <p:nvPr/>
        </p:nvSpPr>
        <p:spPr>
          <a:xfrm>
            <a:off x="250825" y="3000375"/>
            <a:ext cx="8713787" cy="194786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("%4d",*(v+i))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6" name="Google Shape;806;p58"/>
          <p:cNvSpPr txBox="1"/>
          <p:nvPr/>
        </p:nvSpPr>
        <p:spPr>
          <a:xfrm>
            <a:off x="4430712" y="3055144"/>
            <a:ext cx="646112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8"/>
          <p:cNvSpPr txBox="1"/>
          <p:nvPr/>
        </p:nvSpPr>
        <p:spPr>
          <a:xfrm>
            <a:off x="3133725" y="2082403"/>
            <a:ext cx="1223962" cy="433388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8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809" name="Google Shape;809;p58"/>
          <p:cNvSpPr txBox="1"/>
          <p:nvPr/>
        </p:nvSpPr>
        <p:spPr>
          <a:xfrm>
            <a:off x="395287" y="844153"/>
            <a:ext cx="3632200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a puntatore</a:t>
            </a:r>
            <a:endParaRPr/>
          </a:p>
        </p:txBody>
      </p:sp>
      <p:sp>
        <p:nvSpPr>
          <p:cNvPr id="810" name="Google Shape;810;p58"/>
          <p:cNvSpPr txBox="1"/>
          <p:nvPr/>
        </p:nvSpPr>
        <p:spPr>
          <a:xfrm>
            <a:off x="3995737" y="4137422"/>
            <a:ext cx="1081087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9"/>
          <p:cNvSpPr txBox="1"/>
          <p:nvPr/>
        </p:nvSpPr>
        <p:spPr>
          <a:xfrm>
            <a:off x="250825" y="1326356"/>
            <a:ext cx="8712200" cy="155138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={10,20,30,40,50,60,70,80,90,100}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visualizza_aI(a,10)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7" name="Google Shape;817;p59"/>
          <p:cNvSpPr txBox="1"/>
          <p:nvPr/>
        </p:nvSpPr>
        <p:spPr>
          <a:xfrm>
            <a:off x="7308850" y="86915"/>
            <a:ext cx="1679575" cy="39647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  <p:sp>
        <p:nvSpPr>
          <p:cNvPr id="818" name="Google Shape;818;p59"/>
          <p:cNvSpPr txBox="1"/>
          <p:nvPr/>
        </p:nvSpPr>
        <p:spPr>
          <a:xfrm>
            <a:off x="250825" y="3000375"/>
            <a:ext cx="8713787" cy="194786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("%4d",v[i])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9" name="Google Shape;819;p59"/>
          <p:cNvSpPr txBox="1"/>
          <p:nvPr/>
        </p:nvSpPr>
        <p:spPr>
          <a:xfrm>
            <a:off x="4502150" y="3055144"/>
            <a:ext cx="646112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9"/>
          <p:cNvSpPr txBox="1"/>
          <p:nvPr/>
        </p:nvSpPr>
        <p:spPr>
          <a:xfrm>
            <a:off x="3205162" y="2082403"/>
            <a:ext cx="431800" cy="433388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9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822" name="Google Shape;822;p59"/>
          <p:cNvSpPr txBox="1"/>
          <p:nvPr/>
        </p:nvSpPr>
        <p:spPr>
          <a:xfrm>
            <a:off x="395287" y="844153"/>
            <a:ext cx="2679700" cy="38933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notazione mista</a:t>
            </a:r>
            <a:endParaRPr/>
          </a:p>
        </p:txBody>
      </p:sp>
      <p:sp>
        <p:nvSpPr>
          <p:cNvPr id="823" name="Google Shape;823;p59"/>
          <p:cNvSpPr txBox="1"/>
          <p:nvPr/>
        </p:nvSpPr>
        <p:spPr>
          <a:xfrm>
            <a:off x="3995737" y="4137422"/>
            <a:ext cx="720725" cy="48696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0"/>
          <p:cNvSpPr txBox="1"/>
          <p:nvPr/>
        </p:nvSpPr>
        <p:spPr>
          <a:xfrm>
            <a:off x="1562100" y="1653778"/>
            <a:ext cx="5818187" cy="44172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visualizza_aI(a[0],10)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830" name="Google Shape;830;p60"/>
          <p:cNvSpPr txBox="1"/>
          <p:nvPr/>
        </p:nvSpPr>
        <p:spPr>
          <a:xfrm>
            <a:off x="1835150" y="844153"/>
            <a:ext cx="5040312" cy="70961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seguente chiamata è errata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(passa solo il valore di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grpSp>
        <p:nvGrpSpPr>
          <p:cNvPr id="831" name="Google Shape;831;p60"/>
          <p:cNvGrpSpPr/>
          <p:nvPr/>
        </p:nvGrpSpPr>
        <p:grpSpPr>
          <a:xfrm>
            <a:off x="1130300" y="1491853"/>
            <a:ext cx="6408737" cy="756046"/>
            <a:chOff x="567" y="3294"/>
            <a:chExt cx="4037" cy="635"/>
          </a:xfrm>
        </p:grpSpPr>
        <p:cxnSp>
          <p:nvCxnSpPr>
            <p:cNvPr id="832" name="Google Shape;832;p60"/>
            <p:cNvCxnSpPr/>
            <p:nvPr/>
          </p:nvCxnSpPr>
          <p:spPr>
            <a:xfrm flipH="1" rot="10800000">
              <a:off x="567" y="3294"/>
              <a:ext cx="3946" cy="59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3" name="Google Shape;833;p60"/>
            <p:cNvCxnSpPr/>
            <p:nvPr/>
          </p:nvCxnSpPr>
          <p:spPr>
            <a:xfrm>
              <a:off x="567" y="3385"/>
              <a:ext cx="4037" cy="544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834" name="Google Shape;834;p60"/>
          <p:cNvSpPr txBox="1"/>
          <p:nvPr/>
        </p:nvSpPr>
        <p:spPr>
          <a:xfrm>
            <a:off x="395287" y="86915"/>
            <a:ext cx="5380037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array a function</a:t>
            </a:r>
            <a:endParaRPr/>
          </a:p>
        </p:txBody>
      </p:sp>
      <p:sp>
        <p:nvSpPr>
          <p:cNvPr id="835" name="Google Shape;835;p60"/>
          <p:cNvSpPr txBox="1"/>
          <p:nvPr/>
        </p:nvSpPr>
        <p:spPr>
          <a:xfrm>
            <a:off x="395287" y="2518172"/>
            <a:ext cx="8353425" cy="1357313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si passa il valore di un singolo elemento dell’array,il passaggio è identico al passaggio di una variabile scalare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(passaggio per valore)</a:t>
            </a:r>
            <a:endParaRPr/>
          </a:p>
        </p:txBody>
      </p:sp>
      <p:sp>
        <p:nvSpPr>
          <p:cNvPr id="836" name="Google Shape;836;p60"/>
          <p:cNvSpPr txBox="1"/>
          <p:nvPr/>
        </p:nvSpPr>
        <p:spPr>
          <a:xfrm>
            <a:off x="250825" y="3975497"/>
            <a:ext cx="8713787" cy="108227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={10,20,30,40,50,60,70,80,90,100}</a:t>
            </a:r>
            <a:r>
              <a:rPr b="1" i="0" lang="it" sz="2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epari(a[0])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837" name="Google Shape;837;p60"/>
          <p:cNvSpPr txBox="1"/>
          <p:nvPr/>
        </p:nvSpPr>
        <p:spPr>
          <a:xfrm>
            <a:off x="4643437" y="4516040"/>
            <a:ext cx="4392612" cy="39647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epari(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x)</a:t>
            </a:r>
            <a:r>
              <a:rPr b="1" i="0" lang="it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838" name="Google Shape;838;p60"/>
          <p:cNvSpPr txBox="1"/>
          <p:nvPr/>
        </p:nvSpPr>
        <p:spPr>
          <a:xfrm>
            <a:off x="2411412" y="4624388"/>
            <a:ext cx="936625" cy="432196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0"/>
          <p:cNvSpPr txBox="1"/>
          <p:nvPr/>
        </p:nvSpPr>
        <p:spPr>
          <a:xfrm>
            <a:off x="7596187" y="4516040"/>
            <a:ext cx="504825" cy="378619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1"/>
          <p:cNvSpPr txBox="1"/>
          <p:nvPr/>
        </p:nvSpPr>
        <p:spPr>
          <a:xfrm>
            <a:off x="250825" y="1275159"/>
            <a:ext cx="8713787" cy="39647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visualizza_aD(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v[],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</p:txBody>
      </p:sp>
      <p:sp>
        <p:nvSpPr>
          <p:cNvPr id="846" name="Google Shape;846;p61"/>
          <p:cNvSpPr txBox="1"/>
          <p:nvPr/>
        </p:nvSpPr>
        <p:spPr>
          <a:xfrm>
            <a:off x="228600" y="171450"/>
            <a:ext cx="1743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</a:t>
            </a:r>
            <a:endParaRPr/>
          </a:p>
        </p:txBody>
      </p:sp>
      <p:sp>
        <p:nvSpPr>
          <p:cNvPr id="847" name="Google Shape;847;p61"/>
          <p:cNvSpPr txBox="1"/>
          <p:nvPr/>
        </p:nvSpPr>
        <p:spPr>
          <a:xfrm>
            <a:off x="2362200" y="245269"/>
            <a:ext cx="5264150" cy="39647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le seguenti function C</a:t>
            </a:r>
            <a:endParaRPr/>
          </a:p>
        </p:txBody>
      </p:sp>
      <p:sp>
        <p:nvSpPr>
          <p:cNvPr id="848" name="Google Shape;848;p61"/>
          <p:cNvSpPr txBox="1"/>
          <p:nvPr/>
        </p:nvSpPr>
        <p:spPr>
          <a:xfrm>
            <a:off x="250825" y="3854053"/>
            <a:ext cx="8713787" cy="350044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legge_da_tastiera_aD(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v[],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</p:txBody>
      </p:sp>
      <p:sp>
        <p:nvSpPr>
          <p:cNvPr id="849" name="Google Shape;849;p61"/>
          <p:cNvSpPr txBox="1"/>
          <p:nvPr/>
        </p:nvSpPr>
        <p:spPr>
          <a:xfrm>
            <a:off x="539750" y="4339828"/>
            <a:ext cx="8137525" cy="7167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legge  da tastiera un array di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size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/>
          </a:p>
        </p:txBody>
      </p:sp>
      <p:sp>
        <p:nvSpPr>
          <p:cNvPr id="850" name="Google Shape;850;p61"/>
          <p:cNvSpPr txBox="1"/>
          <p:nvPr/>
        </p:nvSpPr>
        <p:spPr>
          <a:xfrm>
            <a:off x="468312" y="1801415"/>
            <a:ext cx="8137525" cy="7167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✔"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visualizza sullo schermo un array di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b="0" i="0" lang="it" sz="2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</a:t>
            </a:r>
            <a:r>
              <a:rPr b="1" i="0" lang="it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/>
          </a:p>
        </p:txBody>
      </p:sp>
      <p:sp>
        <p:nvSpPr>
          <p:cNvPr id="851" name="Google Shape;851;p61"/>
          <p:cNvSpPr txBox="1"/>
          <p:nvPr/>
        </p:nvSpPr>
        <p:spPr>
          <a:xfrm>
            <a:off x="7019925" y="3220640"/>
            <a:ext cx="1651000" cy="62388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parametro di input</a:t>
            </a:r>
            <a:endParaRPr/>
          </a:p>
        </p:txBody>
      </p:sp>
      <p:sp>
        <p:nvSpPr>
          <p:cNvPr id="852" name="Google Shape;852;p61"/>
          <p:cNvSpPr txBox="1"/>
          <p:nvPr/>
        </p:nvSpPr>
        <p:spPr>
          <a:xfrm>
            <a:off x="5148262" y="3220640"/>
            <a:ext cx="1651000" cy="62388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parametro di output</a:t>
            </a:r>
            <a:endParaRPr/>
          </a:p>
        </p:txBody>
      </p:sp>
      <p:sp>
        <p:nvSpPr>
          <p:cNvPr id="853" name="Google Shape;853;p61"/>
          <p:cNvSpPr txBox="1"/>
          <p:nvPr/>
        </p:nvSpPr>
        <p:spPr>
          <a:xfrm>
            <a:off x="4427537" y="951309"/>
            <a:ext cx="3384550" cy="350044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parametri di input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2"/>
          <p:cNvSpPr txBox="1"/>
          <p:nvPr/>
        </p:nvSpPr>
        <p:spPr>
          <a:xfrm>
            <a:off x="179387" y="86915"/>
            <a:ext cx="8785225" cy="2107406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visualizza_aD(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v[],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(“\n%lf",v[i])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(“\n”)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60" name="Google Shape;860;p62"/>
          <p:cNvSpPr txBox="1"/>
          <p:nvPr/>
        </p:nvSpPr>
        <p:spPr>
          <a:xfrm>
            <a:off x="179387" y="2241946"/>
            <a:ext cx="8785225" cy="28146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legge_da_tastiera_aD(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v[],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(“\n inserire %d valori (double)”,n)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(“\n inserire %d-mo elemento: ",i)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(“%lf”,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v[i])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179387" y="86915"/>
            <a:ext cx="2819400" cy="5232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1D</a:t>
            </a:r>
            <a:endParaRPr sz="600"/>
          </a:p>
        </p:txBody>
      </p:sp>
      <p:sp>
        <p:nvSpPr>
          <p:cNvPr id="127" name="Google Shape;127;p18"/>
          <p:cNvSpPr txBox="1"/>
          <p:nvPr/>
        </p:nvSpPr>
        <p:spPr>
          <a:xfrm>
            <a:off x="3924300" y="141684"/>
            <a:ext cx="2584500" cy="4617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</a:t>
            </a:r>
            <a:endParaRPr sz="600"/>
          </a:p>
        </p:txBody>
      </p:sp>
      <p:sp>
        <p:nvSpPr>
          <p:cNvPr id="128" name="Google Shape;128;p18"/>
          <p:cNvSpPr txBox="1"/>
          <p:nvPr/>
        </p:nvSpPr>
        <p:spPr>
          <a:xfrm>
            <a:off x="1116012" y="897731"/>
            <a:ext cx="7038900" cy="4617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&lt;tipo&gt;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&lt;nome_array&gt;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&lt;size&gt;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</p:txBody>
      </p:sp>
      <p:sp>
        <p:nvSpPr>
          <p:cNvPr id="129" name="Google Shape;129;p18"/>
          <p:cNvSpPr txBox="1"/>
          <p:nvPr/>
        </p:nvSpPr>
        <p:spPr>
          <a:xfrm>
            <a:off x="1258887" y="1491853"/>
            <a:ext cx="6794400" cy="15699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inflaz_mese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temperatura_oraria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24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rigo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80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psi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13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</p:txBody>
      </p:sp>
      <p:sp>
        <p:nvSpPr>
          <p:cNvPr id="130" name="Google Shape;130;p18"/>
          <p:cNvSpPr txBox="1"/>
          <p:nvPr/>
        </p:nvSpPr>
        <p:spPr>
          <a:xfrm>
            <a:off x="755650" y="3112294"/>
            <a:ext cx="7777200" cy="4617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gli array sono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allocati staticamente</a:t>
            </a:r>
            <a:endParaRPr sz="600"/>
          </a:p>
        </p:txBody>
      </p:sp>
      <p:sp>
        <p:nvSpPr>
          <p:cNvPr id="131" name="Google Shape;131;p18"/>
          <p:cNvSpPr txBox="1"/>
          <p:nvPr/>
        </p:nvSpPr>
        <p:spPr>
          <a:xfrm>
            <a:off x="179387" y="3598069"/>
            <a:ext cx="8785200" cy="15699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 compilatore C associa a un array uno spazio di memoria che dipende dal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i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tale spazio di memoria non può variare (durante l’esecuzione del programma)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179387" y="86915"/>
            <a:ext cx="2638500" cy="86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258887" y="2484834"/>
            <a:ext cx="6777000" cy="831000"/>
          </a:xfrm>
          <a:prstGeom prst="rect">
            <a:avLst/>
          </a:prstGeom>
          <a:solidFill>
            <a:srgbClr val="DDDDDD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indici di un array C vanno sempre da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size-1</a:t>
            </a:r>
            <a:endParaRPr sz="600"/>
          </a:p>
        </p:txBody>
      </p:sp>
      <p:sp>
        <p:nvSpPr>
          <p:cNvPr id="139" name="Google Shape;139;p19"/>
          <p:cNvSpPr txBox="1"/>
          <p:nvPr/>
        </p:nvSpPr>
        <p:spPr>
          <a:xfrm>
            <a:off x="395287" y="4158853"/>
            <a:ext cx="8424900" cy="831000"/>
          </a:xfrm>
          <a:prstGeom prst="rect">
            <a:avLst/>
          </a:prstGeom>
          <a:solidFill>
            <a:srgbClr val="DDDDDD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primo</a:t>
            </a: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valore dell’indice è sempre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b="1" i="0" lang="it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ultimo</a:t>
            </a: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valore dell’indice è sempre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size-1</a:t>
            </a:r>
            <a:endParaRPr sz="600"/>
          </a:p>
        </p:txBody>
      </p:sp>
      <p:sp>
        <p:nvSpPr>
          <p:cNvPr id="140" name="Google Shape;140;p19"/>
          <p:cNvSpPr/>
          <p:nvPr/>
        </p:nvSpPr>
        <p:spPr>
          <a:xfrm>
            <a:off x="3995737" y="3489722"/>
            <a:ext cx="647700" cy="54054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19"/>
          <p:cNvGrpSpPr/>
          <p:nvPr/>
        </p:nvGrpSpPr>
        <p:grpSpPr>
          <a:xfrm>
            <a:off x="2700337" y="789384"/>
            <a:ext cx="3211512" cy="1289446"/>
            <a:chOff x="1701" y="0"/>
            <a:chExt cx="2023" cy="1083"/>
          </a:xfrm>
        </p:grpSpPr>
        <p:sp>
          <p:nvSpPr>
            <p:cNvPr id="142" name="Google Shape;142;p19"/>
            <p:cNvSpPr txBox="1"/>
            <p:nvPr/>
          </p:nvSpPr>
          <p:spPr>
            <a:xfrm>
              <a:off x="1795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6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600"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2160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6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600"/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2592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6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600"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3024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6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600"/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3424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6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600"/>
            </a:p>
          </p:txBody>
        </p:sp>
        <p:sp>
          <p:nvSpPr>
            <p:cNvPr id="147" name="Google Shape;147;p19"/>
            <p:cNvSpPr txBox="1"/>
            <p:nvPr/>
          </p:nvSpPr>
          <p:spPr>
            <a:xfrm>
              <a:off x="2496" y="0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urier New"/>
                <a:buNone/>
              </a:pPr>
              <a:r>
                <a:rPr b="1" i="0" lang="it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600"/>
            </a:p>
          </p:txBody>
        </p:sp>
        <p:grpSp>
          <p:nvGrpSpPr>
            <p:cNvPr id="148" name="Google Shape;148;p19"/>
            <p:cNvGrpSpPr/>
            <p:nvPr/>
          </p:nvGrpSpPr>
          <p:grpSpPr>
            <a:xfrm>
              <a:off x="1701" y="454"/>
              <a:ext cx="1933" cy="300"/>
              <a:chOff x="2859" y="1933"/>
              <a:chExt cx="1933" cy="300"/>
            </a:xfrm>
          </p:grpSpPr>
          <p:sp>
            <p:nvSpPr>
              <p:cNvPr id="149" name="Google Shape;149;p19"/>
              <p:cNvSpPr txBox="1"/>
              <p:nvPr/>
            </p:nvSpPr>
            <p:spPr>
              <a:xfrm>
                <a:off x="2859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0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600"/>
              </a:p>
            </p:txBody>
          </p:sp>
          <p:sp>
            <p:nvSpPr>
              <p:cNvPr id="150" name="Google Shape;150;p19"/>
              <p:cNvSpPr txBox="1"/>
              <p:nvPr/>
            </p:nvSpPr>
            <p:spPr>
              <a:xfrm>
                <a:off x="3267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0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600"/>
              </a:p>
            </p:txBody>
          </p:sp>
          <p:sp>
            <p:nvSpPr>
              <p:cNvPr id="151" name="Google Shape;151;p19"/>
              <p:cNvSpPr txBox="1"/>
              <p:nvPr/>
            </p:nvSpPr>
            <p:spPr>
              <a:xfrm>
                <a:off x="3675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0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600"/>
              </a:p>
            </p:txBody>
          </p:sp>
          <p:sp>
            <p:nvSpPr>
              <p:cNvPr id="152" name="Google Shape;152;p19"/>
              <p:cNvSpPr txBox="1"/>
              <p:nvPr/>
            </p:nvSpPr>
            <p:spPr>
              <a:xfrm>
                <a:off x="4084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0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600"/>
              </a:p>
            </p:txBody>
          </p:sp>
          <p:sp>
            <p:nvSpPr>
              <p:cNvPr id="153" name="Google Shape;153;p19"/>
              <p:cNvSpPr txBox="1"/>
              <p:nvPr/>
            </p:nvSpPr>
            <p:spPr>
              <a:xfrm>
                <a:off x="4492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0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600"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179387" y="86915"/>
            <a:ext cx="2638500" cy="1000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5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84212" y="2518171"/>
            <a:ext cx="4349700" cy="2662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5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77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+a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7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it" sz="27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7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61" name="Google Shape;161;p20"/>
          <p:cNvGrpSpPr/>
          <p:nvPr/>
        </p:nvGrpSpPr>
        <p:grpSpPr>
          <a:xfrm>
            <a:off x="684212" y="4053596"/>
            <a:ext cx="8069263" cy="756046"/>
            <a:chOff x="431" y="3294"/>
            <a:chExt cx="5083" cy="635"/>
          </a:xfrm>
        </p:grpSpPr>
        <p:sp>
          <p:nvSpPr>
            <p:cNvPr id="162" name="Google Shape;162;p20"/>
            <p:cNvSpPr txBox="1"/>
            <p:nvPr/>
          </p:nvSpPr>
          <p:spPr>
            <a:xfrm>
              <a:off x="431" y="3430"/>
              <a:ext cx="2857" cy="363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288" y="3294"/>
              <a:ext cx="408" cy="63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3300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3714" y="3430"/>
              <a:ext cx="1800" cy="300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it" sz="27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b="1" i="0" lang="it" sz="27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b="1" i="0" lang="it" sz="27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r>
                <a:rPr b="1" i="0" lang="it" sz="27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] </a:t>
              </a:r>
              <a:r>
                <a:rPr b="0" i="0" lang="it" sz="23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non esiste</a:t>
              </a:r>
              <a:endParaRPr sz="900"/>
            </a:p>
          </p:txBody>
        </p:sp>
      </p:grpSp>
      <p:grpSp>
        <p:nvGrpSpPr>
          <p:cNvPr id="165" name="Google Shape;165;p20"/>
          <p:cNvGrpSpPr/>
          <p:nvPr/>
        </p:nvGrpSpPr>
        <p:grpSpPr>
          <a:xfrm>
            <a:off x="2484437" y="972740"/>
            <a:ext cx="3211512" cy="1289446"/>
            <a:chOff x="1701" y="0"/>
            <a:chExt cx="2023" cy="1083"/>
          </a:xfrm>
        </p:grpSpPr>
        <p:sp>
          <p:nvSpPr>
            <p:cNvPr id="166" name="Google Shape;166;p20"/>
            <p:cNvSpPr txBox="1"/>
            <p:nvPr/>
          </p:nvSpPr>
          <p:spPr>
            <a:xfrm>
              <a:off x="1795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9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900"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2160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9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900"/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2592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9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900"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3024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9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900"/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3424" y="7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it" sz="19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900"/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2496" y="0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urier New"/>
                <a:buNone/>
              </a:pPr>
              <a:r>
                <a:rPr b="1" i="0" lang="it" sz="27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900"/>
            </a:p>
          </p:txBody>
        </p:sp>
        <p:grpSp>
          <p:nvGrpSpPr>
            <p:cNvPr id="172" name="Google Shape;172;p20"/>
            <p:cNvGrpSpPr/>
            <p:nvPr/>
          </p:nvGrpSpPr>
          <p:grpSpPr>
            <a:xfrm>
              <a:off x="1701" y="454"/>
              <a:ext cx="1933" cy="300"/>
              <a:chOff x="2859" y="1933"/>
              <a:chExt cx="1933" cy="300"/>
            </a:xfrm>
          </p:grpSpPr>
          <p:sp>
            <p:nvSpPr>
              <p:cNvPr id="173" name="Google Shape;173;p20"/>
              <p:cNvSpPr txBox="1"/>
              <p:nvPr/>
            </p:nvSpPr>
            <p:spPr>
              <a:xfrm>
                <a:off x="2859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3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900"/>
              </a:p>
            </p:txBody>
          </p:sp>
          <p:sp>
            <p:nvSpPr>
              <p:cNvPr id="174" name="Google Shape;174;p20"/>
              <p:cNvSpPr txBox="1"/>
              <p:nvPr/>
            </p:nvSpPr>
            <p:spPr>
              <a:xfrm>
                <a:off x="3267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3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900"/>
              </a:p>
            </p:txBody>
          </p:sp>
          <p:sp>
            <p:nvSpPr>
              <p:cNvPr id="175" name="Google Shape;175;p20"/>
              <p:cNvSpPr txBox="1"/>
              <p:nvPr/>
            </p:nvSpPr>
            <p:spPr>
              <a:xfrm>
                <a:off x="3675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3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900"/>
              </a:p>
            </p:txBody>
          </p:sp>
          <p:sp>
            <p:nvSpPr>
              <p:cNvPr id="176" name="Google Shape;176;p20"/>
              <p:cNvSpPr txBox="1"/>
              <p:nvPr/>
            </p:nvSpPr>
            <p:spPr>
              <a:xfrm>
                <a:off x="4084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3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900"/>
              </a:p>
            </p:txBody>
          </p:sp>
          <p:sp>
            <p:nvSpPr>
              <p:cNvPr id="177" name="Google Shape;177;p20"/>
              <p:cNvSpPr txBox="1"/>
              <p:nvPr/>
            </p:nvSpPr>
            <p:spPr>
              <a:xfrm>
                <a:off x="4492" y="1933"/>
                <a:ext cx="300" cy="300"/>
              </a:xfrm>
              <a:prstGeom prst="rect">
                <a:avLst/>
              </a:prstGeom>
              <a:solidFill>
                <a:srgbClr val="99FF66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ourier New"/>
                  <a:buNone/>
                </a:pPr>
                <a:r>
                  <a:rPr b="1" i="0" lang="it" sz="23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:endParaRPr sz="900"/>
              </a:p>
            </p:txBody>
          </p:sp>
        </p:grpSp>
      </p:grpSp>
      <p:sp>
        <p:nvSpPr>
          <p:cNvPr id="178" name="Google Shape;178;p20"/>
          <p:cNvSpPr txBox="1"/>
          <p:nvPr/>
        </p:nvSpPr>
        <p:spPr>
          <a:xfrm>
            <a:off x="2406337" y="1412884"/>
            <a:ext cx="3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77</a:t>
            </a:r>
            <a:r>
              <a:rPr b="1" i="0" lang="it" sz="1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66 11</a:t>
            </a:r>
            <a:r>
              <a:rPr b="1" i="0" lang="it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77 1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3213100" y="314325"/>
            <a:ext cx="5607000" cy="261600"/>
          </a:xfrm>
          <a:prstGeom prst="rect">
            <a:avLst/>
          </a:prstGeom>
          <a:solidFill>
            <a:srgbClr val="DDDDDD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it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indici di un array C vanno sempre da  </a:t>
            </a:r>
            <a:r>
              <a:rPr b="1" i="0" lang="it" sz="11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b="0" i="0" lang="it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 </a:t>
            </a:r>
            <a:r>
              <a:rPr b="1" i="0" lang="it" sz="11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size-1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/>
        </p:nvSpPr>
        <p:spPr>
          <a:xfrm>
            <a:off x="250825" y="897731"/>
            <a:ext cx="5689500" cy="1188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 i&lt;n; i++) 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17525" y="3274219"/>
            <a:ext cx="7942200" cy="15855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operazioni su array C sono </a:t>
            </a:r>
            <a:r>
              <a:rPr b="1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solo</a:t>
            </a: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it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componente per componente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5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b="1" i="0" lang="it" sz="23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sono ammesse operazioni che agiscono </a:t>
            </a:r>
            <a:r>
              <a:rPr b="1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globalmente</a:t>
            </a: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 un intero array</a:t>
            </a:r>
            <a:endParaRPr sz="500"/>
          </a:p>
        </p:txBody>
      </p:sp>
      <p:sp>
        <p:nvSpPr>
          <p:cNvPr id="187" name="Google Shape;187;p21"/>
          <p:cNvSpPr txBox="1"/>
          <p:nvPr/>
        </p:nvSpPr>
        <p:spPr>
          <a:xfrm>
            <a:off x="179387" y="86915"/>
            <a:ext cx="2819400" cy="5079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1D</a:t>
            </a:r>
            <a:endParaRPr sz="500"/>
          </a:p>
        </p:txBody>
      </p:sp>
      <p:sp>
        <p:nvSpPr>
          <p:cNvPr id="188" name="Google Shape;188;p21"/>
          <p:cNvSpPr txBox="1"/>
          <p:nvPr/>
        </p:nvSpPr>
        <p:spPr>
          <a:xfrm>
            <a:off x="6010275" y="1006078"/>
            <a:ext cx="3025800" cy="5541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immissione da tastiera di valori di un array</a:t>
            </a:r>
            <a:endParaRPr sz="500"/>
          </a:p>
        </p:txBody>
      </p:sp>
      <p:sp>
        <p:nvSpPr>
          <p:cNvPr id="189" name="Google Shape;189;p21"/>
          <p:cNvSpPr txBox="1"/>
          <p:nvPr/>
        </p:nvSpPr>
        <p:spPr>
          <a:xfrm>
            <a:off x="250825" y="2031206"/>
            <a:ext cx="5689500" cy="1188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 i&lt;n; i++) 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 ”,a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it" sz="2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010275" y="2218134"/>
            <a:ext cx="3025800" cy="5541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valori di un array</a:t>
            </a:r>
            <a:endParaRPr sz="500"/>
          </a:p>
        </p:txBody>
      </p:sp>
      <p:sp>
        <p:nvSpPr>
          <p:cNvPr id="191" name="Google Shape;191;p21"/>
          <p:cNvSpPr txBox="1"/>
          <p:nvPr/>
        </p:nvSpPr>
        <p:spPr>
          <a:xfrm>
            <a:off x="3333750" y="72628"/>
            <a:ext cx="2533800" cy="6771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,n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it" sz="1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 = 5</a:t>
            </a:r>
            <a:r>
              <a:rPr b="1" i="0" lang="it" sz="19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1258887" y="844153"/>
            <a:ext cx="6550025" cy="67032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]={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22,-4,9,11,-6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539750" y="2463403"/>
            <a:ext cx="8208900" cy="11544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all’array viene associato lo spazio di memoria per memorizzare 5 dati di tipo </a:t>
            </a:r>
            <a:r>
              <a:rPr b="1" i="0" lang="it" sz="2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b="0" i="1" sz="5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cioè </a:t>
            </a:r>
            <a:r>
              <a:rPr b="1" i="0" lang="it" sz="2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5*sizeof(int)</a:t>
            </a:r>
            <a:r>
              <a:rPr b="0" i="0" lang="it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byte</a:t>
            </a:r>
            <a:endParaRPr sz="5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35375" y="141684"/>
            <a:ext cx="5427662" cy="44172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dichiarazione-inizializzazione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179387" y="86915"/>
            <a:ext cx="2819400" cy="495300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1D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258887" y="1653778"/>
            <a:ext cx="6553200" cy="67032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[]={</a:t>
            </a:r>
            <a:r>
              <a:rPr b="1" i="0" lang="it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22,-4,9,11,-6</a:t>
            </a:r>
            <a:r>
              <a:rPr b="1" i="0" lang="it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1260475" y="3868340"/>
            <a:ext cx="6553200" cy="12351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 {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22,-4,9,11,-6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03" name="Google Shape;203;p22"/>
          <p:cNvGrpSpPr/>
          <p:nvPr/>
        </p:nvGrpSpPr>
        <p:grpSpPr>
          <a:xfrm>
            <a:off x="828675" y="3813572"/>
            <a:ext cx="7272337" cy="1243013"/>
            <a:chOff x="431" y="3203"/>
            <a:chExt cx="4581" cy="1044"/>
          </a:xfrm>
        </p:grpSpPr>
        <p:cxnSp>
          <p:nvCxnSpPr>
            <p:cNvPr id="204" name="Google Shape;204;p22"/>
            <p:cNvCxnSpPr/>
            <p:nvPr/>
          </p:nvCxnSpPr>
          <p:spPr>
            <a:xfrm flipH="1" rot="10800000">
              <a:off x="431" y="3203"/>
              <a:ext cx="4581" cy="1044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Google Shape;205;p22"/>
            <p:cNvCxnSpPr/>
            <p:nvPr/>
          </p:nvCxnSpPr>
          <p:spPr>
            <a:xfrm>
              <a:off x="431" y="3203"/>
              <a:ext cx="4581" cy="95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