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6858000" cx="9144000"/>
  <p:notesSz cx="6858000" cy="9144000"/>
  <p:embeddedFontLst>
    <p:embeddedFont>
      <p:font typeface="Roboto"/>
      <p:regular r:id="rId31"/>
      <p:bold r:id="rId32"/>
      <p:italic r:id="rId33"/>
      <p:boldItalic r:id="rId34"/>
    </p:embeddedFont>
    <p:embeddedFont>
      <p:font typeface="Questrial"/>
      <p:regular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oboto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italic.fntdata"/><Relationship Id="rId10" Type="http://schemas.openxmlformats.org/officeDocument/2006/relationships/slide" Target="slides/slide4.xml"/><Relationship Id="rId32" Type="http://schemas.openxmlformats.org/officeDocument/2006/relationships/font" Target="fonts/Roboto-bold.fntdata"/><Relationship Id="rId13" Type="http://schemas.openxmlformats.org/officeDocument/2006/relationships/slide" Target="slides/slide7.xml"/><Relationship Id="rId35" Type="http://schemas.openxmlformats.org/officeDocument/2006/relationships/font" Target="fonts/Questrial-regular.fntdata"/><Relationship Id="rId12" Type="http://schemas.openxmlformats.org/officeDocument/2006/relationships/slide" Target="slides/slide6.xml"/><Relationship Id="rId34" Type="http://schemas.openxmlformats.org/officeDocument/2006/relationships/font" Target="fonts/Roboto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0d9d7c71f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0d9d7c71f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30d9d7c71fb_0_0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da206aa11_2_10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45" name="Google Shape;245;g30da206aa11_2_10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6" name="Google Shape;246;g30da206aa11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0da206aa11_2_1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1" name="Google Shape;251;g30da206aa11_2_1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2" name="Google Shape;252;g30da206aa11_2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0eeb0af249_0_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59" name="Google Shape;259;g30eeb0af249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0" name="Google Shape;260;g30eeb0af24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30da206aa11_2_12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1" name="Google Shape;271;g30da206aa11_2_1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2" name="Google Shape;272;g30da206aa11_2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0da206aa11_2_1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77" name="Google Shape;277;g30da206aa11_2_1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8" name="Google Shape;278;g30da206aa11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30da206aa11_2_1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84" name="Google Shape;284;g30da206aa11_2_1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5" name="Google Shape;285;g30da206aa11_2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30eeb0af249_0_3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92" name="Google Shape;292;g30eeb0af249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93" name="Google Shape;293;g30eeb0af24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0eeb0af249_0_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30eeb0af249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30eeb0af249_0_64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30da206aa11_2_1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06" name="Google Shape;306;g30da206aa11_2_1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07" name="Google Shape;307;g30da206aa11_2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0f54b8faaa_0_3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30f54b8faaa_0_3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g30f54b8faaa_0_317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30da206aa11_2_7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79" name="Google Shape;179;g30da206aa11_2_7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" name="Google Shape;180;g30da206aa11_2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0da206aa11_2_16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41" name="Google Shape;341;g30da206aa11_2_1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42" name="Google Shape;342;g30da206aa11_2_1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0eeb0af249_0_4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82" name="Google Shape;382;g30eeb0af249_0_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3" name="Google Shape;383;g30eeb0af24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0da206aa11_2_20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391" name="Google Shape;391;g30da206aa11_2_2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2" name="Google Shape;392;g30da206aa11_2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0da206aa11_2_21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04" name="Google Shape;404;g30da206aa11_2_2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5" name="Google Shape;405;g30da206aa11_2_2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0da206aa11_2_22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411" name="Google Shape;411;g30da206aa11_2_2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g30da206aa11_2_2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0eeb0af249_0_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189" name="Google Shape;189;g30eeb0af249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30eeb0af24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0eeb0af249_0_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0eeb0af249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30eeb0af249_0_4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0da206aa11_2_8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04" name="Google Shape;204;g30da206aa11_2_8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5" name="Google Shape;205;g30da206aa11_2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0da206aa11_2_9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3" name="Google Shape;213;g30da206aa11_2_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30da206aa11_2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0eeb0af249_0_1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19" name="Google Shape;219;g30eeb0af249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0" name="Google Shape;220;g30eeb0af24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0eeb0af249_0_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0eeb0af249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g30eeb0af249_0_59:notes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0da206aa11_2_9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  <p:sp>
        <p:nvSpPr>
          <p:cNvPr id="233" name="Google Shape;233;g30da206aa11_2_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g30da206aa11_2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15" name="Google Shape;15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" name="Google Shape;20;p2"/>
          <p:cNvSpPr txBox="1"/>
          <p:nvPr>
            <p:ph type="ctrTitle"/>
          </p:nvPr>
        </p:nvSpPr>
        <p:spPr>
          <a:xfrm>
            <a:off x="598100" y="2366963"/>
            <a:ext cx="8222100" cy="1118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" type="subTitle"/>
          </p:nvPr>
        </p:nvSpPr>
        <p:spPr>
          <a:xfrm>
            <a:off x="598088" y="3621217"/>
            <a:ext cx="8222100" cy="5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75" name="Google Shape;75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" name="Google Shape;80;p11"/>
          <p:cNvSpPr txBox="1"/>
          <p:nvPr>
            <p:ph hasCustomPrompt="1" type="title"/>
          </p:nvPr>
        </p:nvSpPr>
        <p:spPr>
          <a:xfrm>
            <a:off x="311700" y="1674733"/>
            <a:ext cx="8520600" cy="27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1" name="Google Shape;81;p11"/>
          <p:cNvSpPr txBox="1"/>
          <p:nvPr>
            <p:ph idx="1" type="body"/>
          </p:nvPr>
        </p:nvSpPr>
        <p:spPr>
          <a:xfrm>
            <a:off x="311700" y="4492300"/>
            <a:ext cx="8520600" cy="170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2" name="Google Shape;82;p1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title"/>
          </p:nvPr>
        </p:nvSpPr>
        <p:spPr>
          <a:xfrm>
            <a:off x="457200" y="130175"/>
            <a:ext cx="8229600" cy="143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7" name="Google Shape;87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88" name="Google Shape;88;p13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3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3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" type="objOnly">
  <p:cSld name="OBJECT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idx="1" type="body"/>
          </p:nvPr>
        </p:nvSpPr>
        <p:spPr>
          <a:xfrm>
            <a:off x="457200" y="130175"/>
            <a:ext cx="8229600" cy="59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457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3124200" y="6245225"/>
            <a:ext cx="2895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6553200" y="6245225"/>
            <a:ext cx="2133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contenuto" type="obj">
  <p:cSld name="OBJEC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6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uota" type="blank">
  <p:cSld name="BLANK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olo e testo verticale" type="vertTitleAndTx">
  <p:cSld name="VERTICAL_TITLE_AND_VERTICAL_TEXT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/>
          <p:nvPr>
            <p:ph type="title"/>
          </p:nvPr>
        </p:nvSpPr>
        <p:spPr>
          <a:xfrm rot="5400000">
            <a:off x="4671219" y="2309019"/>
            <a:ext cx="5630862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8"/>
          <p:cNvSpPr txBox="1"/>
          <p:nvPr>
            <p:ph idx="1" type="body"/>
          </p:nvPr>
        </p:nvSpPr>
        <p:spPr>
          <a:xfrm rot="5400000">
            <a:off x="708819" y="442119"/>
            <a:ext cx="5630862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5" name="Google Shape;115;p1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testo verticale" type="vertTx">
  <p:cSld name="VERTICAL_TEXT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9"/>
          <p:cNvSpPr txBox="1"/>
          <p:nvPr>
            <p:ph idx="1" type="body"/>
          </p:nvPr>
        </p:nvSpPr>
        <p:spPr>
          <a:xfrm rot="5400000">
            <a:off x="2514600" y="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magine con didascalia" type="picTx">
  <p:cSld name="PICTURE_WITH_CAPTION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0"/>
          <p:cNvSpPr/>
          <p:nvPr>
            <p:ph idx="2" type="pic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7" name="Google Shape;127;p20"/>
          <p:cNvSpPr txBox="1"/>
          <p:nvPr>
            <p:ph idx="1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8" name="Google Shape;128;p2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to con didascalia" type="objTx">
  <p:cSld name="OBJECT_WITH_CAPTION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4" name="Google Shape;134;p21"/>
          <p:cNvSpPr txBox="1"/>
          <p:nvPr>
            <p:ph idx="2" type="body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1pPr>
            <a:lvl2pPr indent="-228600" lvl="1" marL="914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sz="1400"/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None/>
              <a:defRPr sz="12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Times New Roman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24;p3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25" name="Google Shape;25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3"/>
          <p:cNvSpPr txBox="1"/>
          <p:nvPr>
            <p:ph type="title"/>
          </p:nvPr>
        </p:nvSpPr>
        <p:spPr>
          <a:xfrm>
            <a:off x="598100" y="2869796"/>
            <a:ext cx="8222100" cy="111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" name="Google Shape;31;p3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titolo" type="titleOnly">
  <p:cSld name="TITLE_ONLY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ronto" type="twoTxTwoObj">
  <p:cSld name="TWO_OBJECTS_WITH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/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3"/>
          <p:cNvSpPr txBox="1"/>
          <p:nvPr>
            <p:ph idx="1" type="body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6" name="Google Shape;146;p23"/>
          <p:cNvSpPr txBox="1"/>
          <p:nvPr>
            <p:ph idx="2" type="body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" name="Google Shape;147;p23"/>
          <p:cNvSpPr txBox="1"/>
          <p:nvPr>
            <p:ph idx="3" type="body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48" name="Google Shape;148;p23"/>
          <p:cNvSpPr txBox="1"/>
          <p:nvPr>
            <p:ph idx="4" type="body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" name="Google Shape;149;p2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2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 contenuti" type="twoObj">
  <p:cSld name="TWO_OBJECTS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p24"/>
          <p:cNvSpPr txBox="1"/>
          <p:nvPr>
            <p:ph idx="1" type="body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24"/>
          <p:cNvSpPr txBox="1"/>
          <p:nvPr>
            <p:ph idx="2" type="body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p2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2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2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estazione sezione" type="secHead">
  <p:cSld name="SECTION_HEADER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5"/>
          <p:cNvSpPr txBox="1"/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idx="1" type="body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2" name="Google Shape;162;p2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titolo" type="title">
  <p:cSld name="TITLE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6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7" name="Google Shape;167;p26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68" name="Google Shape;168;p2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p2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0" name="Google Shape;170;p2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oogle Shape;33;p4"/>
          <p:cNvGrpSpPr/>
          <p:nvPr/>
        </p:nvGrpSpPr>
        <p:grpSpPr>
          <a:xfrm>
            <a:off x="0" y="5204762"/>
            <a:ext cx="9144000" cy="1653192"/>
            <a:chOff x="0" y="3903669"/>
            <a:chExt cx="9144000" cy="1239925"/>
          </a:xfrm>
        </p:grpSpPr>
        <p:sp>
          <p:nvSpPr>
            <p:cNvPr id="34" name="Google Shape;34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p4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4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4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" type="body"/>
          </p:nvPr>
        </p:nvSpPr>
        <p:spPr>
          <a:xfrm>
            <a:off x="3117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5" name="Google Shape;45;p5"/>
          <p:cNvSpPr txBox="1"/>
          <p:nvPr>
            <p:ph idx="2" type="body"/>
          </p:nvPr>
        </p:nvSpPr>
        <p:spPr>
          <a:xfrm>
            <a:off x="4832400" y="1639967"/>
            <a:ext cx="3999900" cy="445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6" name="Google Shape;46;p5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" name="Google Shape;49;p6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2" name="Google Shape;52;p7"/>
          <p:cNvSpPr txBox="1"/>
          <p:nvPr>
            <p:ph idx="1" type="body"/>
          </p:nvPr>
        </p:nvSpPr>
        <p:spPr>
          <a:xfrm>
            <a:off x="311700" y="1954405"/>
            <a:ext cx="2808000" cy="413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p8"/>
          <p:cNvGrpSpPr/>
          <p:nvPr/>
        </p:nvGrpSpPr>
        <p:grpSpPr>
          <a:xfrm>
            <a:off x="6098378" y="7"/>
            <a:ext cx="3045625" cy="2707359"/>
            <a:chOff x="6098378" y="5"/>
            <a:chExt cx="3045625" cy="2030570"/>
          </a:xfrm>
        </p:grpSpPr>
        <p:sp>
          <p:nvSpPr>
            <p:cNvPr id="56" name="Google Shape;56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" name="Google Shape;57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8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2" name="Google Shape;62;p8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/>
          <p:nvPr/>
        </p:nvSpPr>
        <p:spPr>
          <a:xfrm>
            <a:off x="4572000" y="-233"/>
            <a:ext cx="457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5" name="Google Shape;65;p9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6" name="Google Shape;66;p9"/>
          <p:cNvSpPr txBox="1"/>
          <p:nvPr>
            <p:ph type="title"/>
          </p:nvPr>
        </p:nvSpPr>
        <p:spPr>
          <a:xfrm>
            <a:off x="265500" y="1534800"/>
            <a:ext cx="4045200" cy="208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265500" y="3692002"/>
            <a:ext cx="4045200" cy="16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319500" y="56407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eometric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311700" y="546667"/>
            <a:ext cx="8520600" cy="81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311700" y="1639833"/>
            <a:ext cx="8520600" cy="44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8460431" y="6201587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685800" y="465137"/>
            <a:ext cx="7772400" cy="14319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imes New Roman"/>
              <a:buChar char="•"/>
              <a:defRPr b="0" i="0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imes New Roman"/>
              <a:buChar char="–"/>
              <a:defRPr b="0" i="0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Char char="•"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–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Google Shape;99;p1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0" name="Google Shape;100;p1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imes New Roman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7"/>
          <p:cNvSpPr txBox="1"/>
          <p:nvPr>
            <p:ph type="title"/>
          </p:nvPr>
        </p:nvSpPr>
        <p:spPr>
          <a:xfrm>
            <a:off x="490250" y="701800"/>
            <a:ext cx="56187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Function C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6"/>
          <p:cNvSpPr txBox="1"/>
          <p:nvPr/>
        </p:nvSpPr>
        <p:spPr>
          <a:xfrm>
            <a:off x="611187" y="188912"/>
            <a:ext cx="8064500" cy="6562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somma_armonica(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valore di n: ”)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(“somma armonica di %d termini:%f\n”,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n,somma_armonica(n))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somma dei reciproci dei primi n 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numeri naturali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somma_armonica(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0.0F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+ 1.0F/(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/>
        </p:nvSpPr>
        <p:spPr>
          <a:xfrm>
            <a:off x="323850" y="139700"/>
            <a:ext cx="4824412" cy="10064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dei quadrati dei reciproci dei primi </a:t>
            </a:r>
            <a:r>
              <a:rPr b="0" i="1" lang="en-US" sz="20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numeri naturali</a:t>
            </a:r>
            <a:endParaRPr/>
          </a:p>
        </p:txBody>
      </p:sp>
      <p:sp>
        <p:nvSpPr>
          <p:cNvPr id="255" name="Google Shape;255;p37"/>
          <p:cNvSpPr txBox="1"/>
          <p:nvPr/>
        </p:nvSpPr>
        <p:spPr>
          <a:xfrm>
            <a:off x="395300" y="2263750"/>
            <a:ext cx="8229600" cy="1015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AutoNum type="arabicParenR"/>
            </a:pPr>
            <a:r>
              <a:rPr b="1" lang="en-US" sz="2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una funzioen che calcoli i quadrati dei reciproci dei primi n numeri naturali, n dato in input</a:t>
            </a:r>
            <a:endParaRPr/>
          </a:p>
        </p:txBody>
      </p:sp>
      <p:pic>
        <p:nvPicPr>
          <p:cNvPr id="256" name="Google Shape;256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650" y="1214437"/>
            <a:ext cx="4460875" cy="981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rgbClr val="808080">
                <a:alpha val="74901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8"/>
          <p:cNvSpPr txBox="1"/>
          <p:nvPr/>
        </p:nvSpPr>
        <p:spPr>
          <a:xfrm>
            <a:off x="323850" y="139700"/>
            <a:ext cx="4824300" cy="10158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dei quadrati dei reciproci dei primi </a:t>
            </a:r>
            <a:r>
              <a:rPr b="0" i="1" lang="en-US" sz="200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numeri naturali</a:t>
            </a:r>
            <a:endParaRPr/>
          </a:p>
        </p:txBody>
      </p:sp>
      <p:sp>
        <p:nvSpPr>
          <p:cNvPr id="263" name="Google Shape;263;p38"/>
          <p:cNvSpPr txBox="1"/>
          <p:nvPr/>
        </p:nvSpPr>
        <p:spPr>
          <a:xfrm>
            <a:off x="395287" y="2263775"/>
            <a:ext cx="8229600" cy="3478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somma dei quadrati dei reciproci dei 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primi n numeri naturali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somma_quadr_rec(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0.0F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+ 1.0F/(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)(i*i)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64" name="Google Shape;264;p38"/>
          <p:cNvGrpSpPr/>
          <p:nvPr/>
        </p:nvGrpSpPr>
        <p:grpSpPr>
          <a:xfrm>
            <a:off x="3348037" y="5056187"/>
            <a:ext cx="1642983" cy="1428750"/>
            <a:chOff x="2109" y="3193"/>
            <a:chExt cx="900" cy="900"/>
          </a:xfrm>
        </p:grpSpPr>
        <p:sp>
          <p:nvSpPr>
            <p:cNvPr id="265" name="Google Shape;265;p38"/>
            <p:cNvSpPr txBox="1"/>
            <p:nvPr/>
          </p:nvSpPr>
          <p:spPr>
            <a:xfrm>
              <a:off x="2289" y="3793"/>
              <a:ext cx="600" cy="300"/>
            </a:xfrm>
            <a:prstGeom prst="rect">
              <a:avLst/>
            </a:pr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cast</a:t>
              </a:r>
              <a:endParaRPr/>
            </a:p>
          </p:txBody>
        </p:sp>
        <p:cxnSp>
          <p:nvCxnSpPr>
            <p:cNvPr id="266" name="Google Shape;266;p38"/>
            <p:cNvCxnSpPr/>
            <p:nvPr/>
          </p:nvCxnSpPr>
          <p:spPr>
            <a:xfrm rot="10800000">
              <a:off x="2561" y="3193"/>
              <a:ext cx="0" cy="600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67" name="Google Shape;267;p38"/>
            <p:cNvSpPr/>
            <p:nvPr/>
          </p:nvSpPr>
          <p:spPr>
            <a:xfrm rot="10800000">
              <a:off x="2559" y="2753"/>
              <a:ext cx="0" cy="900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68" name="Google Shape;268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79650" y="1214437"/>
            <a:ext cx="4460874" cy="98107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rgbClr val="808080">
                <a:alpha val="749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9"/>
          <p:cNvSpPr txBox="1"/>
          <p:nvPr/>
        </p:nvSpPr>
        <p:spPr>
          <a:xfrm>
            <a:off x="611187" y="44450"/>
            <a:ext cx="8064500" cy="68675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#include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&lt;math.h&gt;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somma_quadr_rec(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valore di n: ”)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(“somma quadr. rec. di %d termini:%f\n”,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		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n,somma_quadr_rec(n))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somma dei quadrati dei reciproci dei 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primi n numeri naturali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somma_quadr_rec(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0.0F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+ 1.0F/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pow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i,2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0"/>
          <p:cNvSpPr txBox="1"/>
          <p:nvPr/>
        </p:nvSpPr>
        <p:spPr>
          <a:xfrm>
            <a:off x="323850" y="1268412"/>
            <a:ext cx="8496300" cy="47339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void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n,i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numero,s=0.0F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numero dei numeri: ”)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%d-simo numero: ”,i)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(“%f”,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numero)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numero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printf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(“somma dell’insieme di %d termini:%f\n”,n,s)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81" name="Google Shape;281;p40"/>
          <p:cNvSpPr txBox="1"/>
          <p:nvPr/>
        </p:nvSpPr>
        <p:spPr>
          <a:xfrm>
            <a:off x="323850" y="139700"/>
            <a:ext cx="4824412" cy="10064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di un insiemi di dati di input (immessi da tastiera)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1"/>
          <p:cNvSpPr txBox="1"/>
          <p:nvPr/>
        </p:nvSpPr>
        <p:spPr>
          <a:xfrm>
            <a:off x="179387" y="115887"/>
            <a:ext cx="4824412" cy="7016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sommatoria a segni alterni</a:t>
            </a:r>
            <a:endParaRPr/>
          </a:p>
        </p:txBody>
      </p:sp>
      <p:sp>
        <p:nvSpPr>
          <p:cNvPr id="288" name="Google Shape;288;p41"/>
          <p:cNvSpPr txBox="1"/>
          <p:nvPr/>
        </p:nvSpPr>
        <p:spPr>
          <a:xfrm>
            <a:off x="323850" y="2276475"/>
            <a:ext cx="8229600" cy="708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AutoNum type="arabicParenR"/>
            </a:pPr>
            <a:r>
              <a:rPr b="1" lang="en-US" sz="2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una funzione che calcoli la seguente sommatoria a segni alterni. </a:t>
            </a:r>
            <a:endParaRPr/>
          </a:p>
        </p:txBody>
      </p:sp>
      <p:pic>
        <p:nvPicPr>
          <p:cNvPr id="289" name="Google Shape;28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31275" y="3312912"/>
            <a:ext cx="3024188" cy="111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/>
          <p:nvPr/>
        </p:nvSpPr>
        <p:spPr>
          <a:xfrm>
            <a:off x="179387" y="115887"/>
            <a:ext cx="4824300" cy="70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sommatoria a segni alterni</a:t>
            </a:r>
            <a:endParaRPr/>
          </a:p>
        </p:txBody>
      </p:sp>
      <p:sp>
        <p:nvSpPr>
          <p:cNvPr id="296" name="Google Shape;296;p42"/>
          <p:cNvSpPr txBox="1"/>
          <p:nvPr/>
        </p:nvSpPr>
        <p:spPr>
          <a:xfrm>
            <a:off x="323850" y="2276475"/>
            <a:ext cx="8229600" cy="40944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sommatoria a segni alterni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somma_segni_alt(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s=0.0F, addendo, segno=-1.0F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addendo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1.0F/(2.0F*(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)i+1.0f)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segno*addendo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segno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-segno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pic>
        <p:nvPicPr>
          <p:cNvPr id="297" name="Google Shape;297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71775" y="992187"/>
            <a:ext cx="3024188" cy="1111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97025"/>
            <a:ext cx="8839200" cy="5765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4"/>
          <p:cNvSpPr txBox="1"/>
          <p:nvPr/>
        </p:nvSpPr>
        <p:spPr>
          <a:xfrm>
            <a:off x="250825" y="188912"/>
            <a:ext cx="7011987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conversioni automatiche in espressioni aritmetiche</a:t>
            </a:r>
            <a:endParaRPr/>
          </a:p>
        </p:txBody>
      </p:sp>
      <p:sp>
        <p:nvSpPr>
          <p:cNvPr id="310" name="Google Shape;310;p44"/>
          <p:cNvSpPr txBox="1"/>
          <p:nvPr/>
        </p:nvSpPr>
        <p:spPr>
          <a:xfrm>
            <a:off x="250825" y="765175"/>
            <a:ext cx="2087562" cy="83185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b="1" i="0" lang="en-US" sz="24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</p:txBody>
      </p:sp>
      <p:grpSp>
        <p:nvGrpSpPr>
          <p:cNvPr id="311" name="Google Shape;311;p44"/>
          <p:cNvGrpSpPr/>
          <p:nvPr/>
        </p:nvGrpSpPr>
        <p:grpSpPr>
          <a:xfrm>
            <a:off x="4067175" y="908050"/>
            <a:ext cx="3521075" cy="1619250"/>
            <a:chOff x="2562" y="572"/>
            <a:chExt cx="2218" cy="1020"/>
          </a:xfrm>
        </p:grpSpPr>
        <p:sp>
          <p:nvSpPr>
            <p:cNvPr id="312" name="Google Shape;312;p44"/>
            <p:cNvSpPr txBox="1"/>
            <p:nvPr/>
          </p:nvSpPr>
          <p:spPr>
            <a:xfrm>
              <a:off x="3197" y="935"/>
              <a:ext cx="771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 + f</a:t>
              </a:r>
              <a:endParaRPr/>
            </a:p>
          </p:txBody>
        </p:sp>
        <p:sp>
          <p:nvSpPr>
            <p:cNvPr id="313" name="Google Shape;313;p44"/>
            <p:cNvSpPr txBox="1"/>
            <p:nvPr/>
          </p:nvSpPr>
          <p:spPr>
            <a:xfrm>
              <a:off x="2562" y="572"/>
              <a:ext cx="2218" cy="29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valore dell’espressione</a:t>
              </a:r>
              <a:endParaRPr/>
            </a:p>
          </p:txBody>
        </p:sp>
        <p:sp>
          <p:nvSpPr>
            <p:cNvPr id="314" name="Google Shape;314;p44"/>
            <p:cNvSpPr txBox="1"/>
            <p:nvPr/>
          </p:nvSpPr>
          <p:spPr>
            <a:xfrm>
              <a:off x="2880" y="1298"/>
              <a:ext cx="1423" cy="29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è di tipo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float</a:t>
              </a:r>
              <a:endParaRPr/>
            </a:p>
          </p:txBody>
        </p:sp>
      </p:grpSp>
      <p:grpSp>
        <p:nvGrpSpPr>
          <p:cNvPr id="315" name="Google Shape;315;p44"/>
          <p:cNvGrpSpPr/>
          <p:nvPr/>
        </p:nvGrpSpPr>
        <p:grpSpPr>
          <a:xfrm>
            <a:off x="250825" y="1700212"/>
            <a:ext cx="3208337" cy="831850"/>
            <a:chOff x="158" y="1071"/>
            <a:chExt cx="2021" cy="524"/>
          </a:xfrm>
        </p:grpSpPr>
        <p:sp>
          <p:nvSpPr>
            <p:cNvPr id="316" name="Google Shape;316;p44"/>
            <p:cNvSpPr txBox="1"/>
            <p:nvPr/>
          </p:nvSpPr>
          <p:spPr>
            <a:xfrm>
              <a:off x="158" y="1207"/>
              <a:ext cx="771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 + f</a:t>
              </a:r>
              <a:endParaRPr/>
            </a:p>
          </p:txBody>
        </p:sp>
        <p:sp>
          <p:nvSpPr>
            <p:cNvPr id="317" name="Google Shape;317;p44"/>
            <p:cNvSpPr txBox="1"/>
            <p:nvPr/>
          </p:nvSpPr>
          <p:spPr>
            <a:xfrm>
              <a:off x="1020" y="1071"/>
              <a:ext cx="1159" cy="52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espressione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mista</a:t>
              </a:r>
              <a:endParaRPr/>
            </a:p>
          </p:txBody>
        </p:sp>
      </p:grpSp>
      <p:grpSp>
        <p:nvGrpSpPr>
          <p:cNvPr id="318" name="Google Shape;318;p44"/>
          <p:cNvGrpSpPr/>
          <p:nvPr/>
        </p:nvGrpSpPr>
        <p:grpSpPr>
          <a:xfrm>
            <a:off x="4500562" y="2565400"/>
            <a:ext cx="3295650" cy="1114425"/>
            <a:chOff x="2835" y="1616"/>
            <a:chExt cx="2076" cy="702"/>
          </a:xfrm>
        </p:grpSpPr>
        <p:sp>
          <p:nvSpPr>
            <p:cNvPr id="319" name="Google Shape;319;p44"/>
            <p:cNvSpPr/>
            <p:nvPr/>
          </p:nvSpPr>
          <p:spPr>
            <a:xfrm>
              <a:off x="3560" y="1616"/>
              <a:ext cx="136" cy="363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99FFCC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320" name="Google Shape;320;p44"/>
            <p:cNvSpPr txBox="1"/>
            <p:nvPr/>
          </p:nvSpPr>
          <p:spPr>
            <a:xfrm>
              <a:off x="2835" y="2024"/>
              <a:ext cx="1543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float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)i + f</a:t>
              </a:r>
              <a:endParaRPr/>
            </a:p>
          </p:txBody>
        </p:sp>
        <p:sp>
          <p:nvSpPr>
            <p:cNvPr id="321" name="Google Shape;321;p44"/>
            <p:cNvSpPr txBox="1"/>
            <p:nvPr/>
          </p:nvSpPr>
          <p:spPr>
            <a:xfrm>
              <a:off x="3651" y="1616"/>
              <a:ext cx="1260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equivalente a</a:t>
              </a:r>
              <a:endParaRPr/>
            </a:p>
          </p:txBody>
        </p:sp>
      </p:grpSp>
      <p:sp>
        <p:nvSpPr>
          <p:cNvPr id="322" name="Google Shape;322;p44"/>
          <p:cNvSpPr txBox="1"/>
          <p:nvPr/>
        </p:nvSpPr>
        <p:spPr>
          <a:xfrm>
            <a:off x="468312" y="3789362"/>
            <a:ext cx="1223962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* f</a:t>
            </a:r>
            <a:endParaRPr/>
          </a:p>
        </p:txBody>
      </p:sp>
      <p:sp>
        <p:nvSpPr>
          <p:cNvPr id="323" name="Google Shape;323;p44"/>
          <p:cNvSpPr txBox="1"/>
          <p:nvPr/>
        </p:nvSpPr>
        <p:spPr>
          <a:xfrm>
            <a:off x="468312" y="4510087"/>
            <a:ext cx="1223962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/ f</a:t>
            </a:r>
            <a:endParaRPr/>
          </a:p>
        </p:txBody>
      </p:sp>
      <p:sp>
        <p:nvSpPr>
          <p:cNvPr id="324" name="Google Shape;324;p44"/>
          <p:cNvSpPr txBox="1"/>
          <p:nvPr/>
        </p:nvSpPr>
        <p:spPr>
          <a:xfrm>
            <a:off x="2195512" y="4241800"/>
            <a:ext cx="5670550" cy="46672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valore dell’espressione è di tipo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endParaRPr/>
          </a:p>
        </p:txBody>
      </p:sp>
      <p:sp>
        <p:nvSpPr>
          <p:cNvPr id="325" name="Google Shape;325;p44"/>
          <p:cNvSpPr txBox="1"/>
          <p:nvPr/>
        </p:nvSpPr>
        <p:spPr>
          <a:xfrm>
            <a:off x="468312" y="5445125"/>
            <a:ext cx="1223962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</a:t>
            </a:r>
            <a:endParaRPr/>
          </a:p>
        </p:txBody>
      </p:sp>
      <p:sp>
        <p:nvSpPr>
          <p:cNvPr id="326" name="Google Shape;326;p44"/>
          <p:cNvSpPr txBox="1"/>
          <p:nvPr/>
        </p:nvSpPr>
        <p:spPr>
          <a:xfrm>
            <a:off x="2195512" y="5445125"/>
            <a:ext cx="6624637" cy="406400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valore di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trasformato in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viene assegnato a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endParaRPr/>
          </a:p>
        </p:txBody>
      </p:sp>
      <p:sp>
        <p:nvSpPr>
          <p:cNvPr id="327" name="Google Shape;327;p44"/>
          <p:cNvSpPr txBox="1"/>
          <p:nvPr/>
        </p:nvSpPr>
        <p:spPr>
          <a:xfrm>
            <a:off x="468312" y="6092825"/>
            <a:ext cx="1223962" cy="4667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49803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4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</a:t>
            </a:r>
            <a:endParaRPr/>
          </a:p>
        </p:txBody>
      </p:sp>
      <p:sp>
        <p:nvSpPr>
          <p:cNvPr id="328" name="Google Shape;328;p44"/>
          <p:cNvSpPr txBox="1"/>
          <p:nvPr/>
        </p:nvSpPr>
        <p:spPr>
          <a:xfrm>
            <a:off x="2195512" y="6099175"/>
            <a:ext cx="6559550" cy="466725"/>
          </a:xfrm>
          <a:prstGeom prst="rect">
            <a:avLst/>
          </a:prstGeom>
          <a:solidFill>
            <a:srgbClr val="DDDDDD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valore di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trasformato in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viene assegnato a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</a:t>
            </a:r>
            <a:endParaRPr/>
          </a:p>
        </p:txBody>
      </p:sp>
      <p:sp>
        <p:nvSpPr>
          <p:cNvPr id="329" name="Google Shape;329;p44"/>
          <p:cNvSpPr txBox="1"/>
          <p:nvPr/>
        </p:nvSpPr>
        <p:spPr>
          <a:xfrm>
            <a:off x="230187" y="2924175"/>
            <a:ext cx="1738312" cy="831850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espressioni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miste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45"/>
          <p:cNvSpPr txBox="1"/>
          <p:nvPr>
            <p:ph type="title"/>
          </p:nvPr>
        </p:nvSpPr>
        <p:spPr>
          <a:xfrm>
            <a:off x="685800" y="465137"/>
            <a:ext cx="7772400" cy="769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45"/>
          <p:cNvSpPr txBox="1"/>
          <p:nvPr>
            <p:ph idx="1" type="body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7" name="Google Shape;337;p45"/>
          <p:cNvPicPr preferRelativeResize="0"/>
          <p:nvPr/>
        </p:nvPicPr>
        <p:blipFill rotWithShape="1">
          <a:blip r:embed="rId3">
            <a:alphaModFix/>
          </a:blip>
          <a:srcRect b="0" l="0" r="24046" t="0"/>
          <a:stretch/>
        </p:blipFill>
        <p:spPr>
          <a:xfrm>
            <a:off x="685800" y="159875"/>
            <a:ext cx="4569025" cy="28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3311514"/>
            <a:ext cx="4423175" cy="354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/>
          <p:nvPr/>
        </p:nvSpPr>
        <p:spPr>
          <a:xfrm>
            <a:off x="179387" y="188912"/>
            <a:ext cx="8713787" cy="579437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unità didattica: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Approccio incrementale                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[06]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83" name="Google Shape;183;p28"/>
          <p:cNvSpPr txBox="1"/>
          <p:nvPr/>
        </p:nvSpPr>
        <p:spPr>
          <a:xfrm>
            <a:off x="179387" y="908050"/>
            <a:ext cx="8713787" cy="944562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Titolo modulo : </a:t>
            </a:r>
            <a:r>
              <a:rPr b="0" i="0" lang="en-US" sz="24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Function C per problemi aritmetici di base</a:t>
            </a:r>
            <a:r>
              <a:rPr b="0" i="0" lang="en-US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en-US" sz="32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				</a:t>
            </a:r>
            <a:r>
              <a:rPr b="1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[06-C]</a:t>
            </a:r>
            <a:endParaRPr/>
          </a:p>
        </p:txBody>
      </p:sp>
      <p:sp>
        <p:nvSpPr>
          <p:cNvPr id="184" name="Google Shape;184;p28"/>
          <p:cNvSpPr txBox="1"/>
          <p:nvPr/>
        </p:nvSpPr>
        <p:spPr>
          <a:xfrm>
            <a:off x="755650" y="2060575"/>
            <a:ext cx="7561262" cy="7016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Sviluppo di function in C per il calcolo di somme e prodotti, ed esempi di utilizzo</a:t>
            </a:r>
            <a:endParaRPr/>
          </a:p>
        </p:txBody>
      </p:sp>
      <p:sp>
        <p:nvSpPr>
          <p:cNvPr id="185" name="Google Shape;185;p28"/>
          <p:cNvSpPr txBox="1"/>
          <p:nvPr/>
        </p:nvSpPr>
        <p:spPr>
          <a:xfrm>
            <a:off x="755650" y="3284537"/>
            <a:ext cx="7848600" cy="131127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Argomenti trattati: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function in C per sommatorie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function in C per sommatorie a segni alterni</a:t>
            </a:r>
            <a:endParaRPr/>
          </a:p>
          <a:p>
            <a:pPr indent="-1270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Noto Sans Symbols"/>
              <a:buChar char="✔"/>
            </a:pP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function in C per il fattoriale</a:t>
            </a:r>
            <a:endParaRPr/>
          </a:p>
        </p:txBody>
      </p:sp>
      <p:sp>
        <p:nvSpPr>
          <p:cNvPr id="186" name="Google Shape;186;p28"/>
          <p:cNvSpPr txBox="1"/>
          <p:nvPr/>
        </p:nvSpPr>
        <p:spPr>
          <a:xfrm>
            <a:off x="323850" y="5805487"/>
            <a:ext cx="7561262" cy="396875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Questrial"/>
              <a:buNone/>
            </a:pPr>
            <a:r>
              <a:rPr b="0" i="0" lang="en-US" sz="20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Prerequisiti richiesti:</a:t>
            </a:r>
            <a:r>
              <a:rPr b="0" i="0" lang="en-US" sz="2000" u="none" cap="none" strike="noStrike"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  <a:r>
              <a:rPr b="0" i="0" lang="en-US" sz="2000" u="none" cap="none" strike="noStrike">
                <a:solidFill>
                  <a:srgbClr val="99FF99"/>
                </a:solidFill>
                <a:latin typeface="Questrial"/>
                <a:ea typeface="Questrial"/>
                <a:cs typeface="Questrial"/>
                <a:sym typeface="Questrial"/>
              </a:rPr>
              <a:t>AP-05-03-C, AP-06-02-T, AP-06-05-AT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6"/>
          <p:cNvSpPr txBox="1"/>
          <p:nvPr/>
        </p:nvSpPr>
        <p:spPr>
          <a:xfrm>
            <a:off x="250825" y="188912"/>
            <a:ext cx="7011987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conversioni automatiche in espressioni aritmetiche</a:t>
            </a:r>
            <a:endParaRPr/>
          </a:p>
        </p:txBody>
      </p:sp>
      <p:grpSp>
        <p:nvGrpSpPr>
          <p:cNvPr id="345" name="Google Shape;345;p46"/>
          <p:cNvGrpSpPr/>
          <p:nvPr/>
        </p:nvGrpSpPr>
        <p:grpSpPr>
          <a:xfrm>
            <a:off x="2484437" y="908050"/>
            <a:ext cx="6624637" cy="466725"/>
            <a:chOff x="1565" y="572"/>
            <a:chExt cx="4173" cy="294"/>
          </a:xfrm>
        </p:grpSpPr>
        <p:sp>
          <p:nvSpPr>
            <p:cNvPr id="346" name="Google Shape;346;p46"/>
            <p:cNvSpPr txBox="1"/>
            <p:nvPr/>
          </p:nvSpPr>
          <p:spPr>
            <a:xfrm>
              <a:off x="1565" y="572"/>
              <a:ext cx="771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 + d</a:t>
              </a:r>
              <a:endParaRPr/>
            </a:p>
          </p:txBody>
        </p:sp>
        <p:sp>
          <p:nvSpPr>
            <p:cNvPr id="347" name="Google Shape;347;p46"/>
            <p:cNvSpPr txBox="1"/>
            <p:nvPr/>
          </p:nvSpPr>
          <p:spPr>
            <a:xfrm>
              <a:off x="2381" y="572"/>
              <a:ext cx="2222" cy="29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 valore di tipo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endParaRPr/>
            </a:p>
          </p:txBody>
        </p:sp>
        <p:sp>
          <p:nvSpPr>
            <p:cNvPr id="348" name="Google Shape;348;p46"/>
            <p:cNvSpPr txBox="1"/>
            <p:nvPr/>
          </p:nvSpPr>
          <p:spPr>
            <a:xfrm>
              <a:off x="4626" y="618"/>
              <a:ext cx="1112" cy="237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urier New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b="1" i="0" lang="en-US" sz="1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b="1" i="0" lang="en-US" sz="1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)i+d</a:t>
              </a:r>
              <a:endParaRPr/>
            </a:p>
          </p:txBody>
        </p:sp>
      </p:grpSp>
      <p:grpSp>
        <p:nvGrpSpPr>
          <p:cNvPr id="349" name="Google Shape;349;p46"/>
          <p:cNvGrpSpPr/>
          <p:nvPr/>
        </p:nvGrpSpPr>
        <p:grpSpPr>
          <a:xfrm>
            <a:off x="250825" y="765175"/>
            <a:ext cx="2087562" cy="1768475"/>
            <a:chOff x="158" y="482"/>
            <a:chExt cx="1315" cy="1114"/>
          </a:xfrm>
        </p:grpSpPr>
        <p:sp>
          <p:nvSpPr>
            <p:cNvPr id="350" name="Google Shape;350;p46"/>
            <p:cNvSpPr txBox="1"/>
            <p:nvPr/>
          </p:nvSpPr>
          <p:spPr>
            <a:xfrm>
              <a:off x="158" y="482"/>
              <a:ext cx="1315" cy="52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 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i,j</a:t>
              </a: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double</a:t>
              </a: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/>
            </a:p>
          </p:txBody>
        </p:sp>
        <p:sp>
          <p:nvSpPr>
            <p:cNvPr id="351" name="Google Shape;351;p46"/>
            <p:cNvSpPr txBox="1"/>
            <p:nvPr/>
          </p:nvSpPr>
          <p:spPr>
            <a:xfrm>
              <a:off x="158" y="1072"/>
              <a:ext cx="1315" cy="52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/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3300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float 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double</a:t>
              </a: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r>
                <a:rPr b="1" i="0" lang="en-US" sz="2400" u="none">
                  <a:solidFill>
                    <a:srgbClr val="FF33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;</a:t>
              </a:r>
              <a:endParaRPr/>
            </a:p>
          </p:txBody>
        </p:sp>
      </p:grpSp>
      <p:grpSp>
        <p:nvGrpSpPr>
          <p:cNvPr id="352" name="Google Shape;352;p46"/>
          <p:cNvGrpSpPr/>
          <p:nvPr/>
        </p:nvGrpSpPr>
        <p:grpSpPr>
          <a:xfrm>
            <a:off x="611187" y="4724400"/>
            <a:ext cx="8424862" cy="466725"/>
            <a:chOff x="385" y="2976"/>
            <a:chExt cx="5307" cy="294"/>
          </a:xfrm>
        </p:grpSpPr>
        <p:sp>
          <p:nvSpPr>
            <p:cNvPr id="353" name="Google Shape;353;p46"/>
            <p:cNvSpPr txBox="1"/>
            <p:nvPr/>
          </p:nvSpPr>
          <p:spPr>
            <a:xfrm>
              <a:off x="385" y="2976"/>
              <a:ext cx="914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</a:t>
              </a:r>
              <a:endParaRPr/>
            </a:p>
          </p:txBody>
        </p:sp>
        <p:sp>
          <p:nvSpPr>
            <p:cNvPr id="354" name="Google Shape;354;p46"/>
            <p:cNvSpPr txBox="1"/>
            <p:nvPr/>
          </p:nvSpPr>
          <p:spPr>
            <a:xfrm>
              <a:off x="1474" y="2976"/>
              <a:ext cx="4218" cy="256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valore di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trasformato in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int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viene assegnato a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i</a:t>
              </a:r>
              <a:endParaRPr/>
            </a:p>
          </p:txBody>
        </p:sp>
      </p:grpSp>
      <p:grpSp>
        <p:nvGrpSpPr>
          <p:cNvPr id="355" name="Google Shape;355;p46"/>
          <p:cNvGrpSpPr/>
          <p:nvPr/>
        </p:nvGrpSpPr>
        <p:grpSpPr>
          <a:xfrm>
            <a:off x="611187" y="5229225"/>
            <a:ext cx="8424862" cy="466725"/>
            <a:chOff x="385" y="3294"/>
            <a:chExt cx="5307" cy="294"/>
          </a:xfrm>
        </p:grpSpPr>
        <p:sp>
          <p:nvSpPr>
            <p:cNvPr id="356" name="Google Shape;356;p46"/>
            <p:cNvSpPr txBox="1"/>
            <p:nvPr/>
          </p:nvSpPr>
          <p:spPr>
            <a:xfrm>
              <a:off x="385" y="3294"/>
              <a:ext cx="906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i</a:t>
              </a:r>
              <a:endParaRPr/>
            </a:p>
          </p:txBody>
        </p:sp>
        <p:sp>
          <p:nvSpPr>
            <p:cNvPr id="357" name="Google Shape;357;p46"/>
            <p:cNvSpPr txBox="1"/>
            <p:nvPr/>
          </p:nvSpPr>
          <p:spPr>
            <a:xfrm>
              <a:off x="1474" y="3294"/>
              <a:ext cx="4218" cy="256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valore di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i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trasformato in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viene assegnato a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</a:t>
              </a:r>
              <a:endParaRPr/>
            </a:p>
          </p:txBody>
        </p:sp>
      </p:grpSp>
      <p:grpSp>
        <p:nvGrpSpPr>
          <p:cNvPr id="358" name="Google Shape;358;p46"/>
          <p:cNvGrpSpPr/>
          <p:nvPr/>
        </p:nvGrpSpPr>
        <p:grpSpPr>
          <a:xfrm>
            <a:off x="611187" y="5734050"/>
            <a:ext cx="8424862" cy="466725"/>
            <a:chOff x="385" y="3612"/>
            <a:chExt cx="5307" cy="294"/>
          </a:xfrm>
        </p:grpSpPr>
        <p:sp>
          <p:nvSpPr>
            <p:cNvPr id="359" name="Google Shape;359;p46"/>
            <p:cNvSpPr txBox="1"/>
            <p:nvPr/>
          </p:nvSpPr>
          <p:spPr>
            <a:xfrm>
              <a:off x="385" y="3612"/>
              <a:ext cx="907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</a:t>
              </a:r>
              <a:endParaRPr/>
            </a:p>
          </p:txBody>
        </p:sp>
        <p:sp>
          <p:nvSpPr>
            <p:cNvPr id="360" name="Google Shape;360;p46"/>
            <p:cNvSpPr txBox="1"/>
            <p:nvPr/>
          </p:nvSpPr>
          <p:spPr>
            <a:xfrm>
              <a:off x="1474" y="3612"/>
              <a:ext cx="4218" cy="256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valore di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trasformato in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float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viene assegnato a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f</a:t>
              </a:r>
              <a:endParaRPr/>
            </a:p>
          </p:txBody>
        </p:sp>
      </p:grpSp>
      <p:grpSp>
        <p:nvGrpSpPr>
          <p:cNvPr id="361" name="Google Shape;361;p46"/>
          <p:cNvGrpSpPr/>
          <p:nvPr/>
        </p:nvGrpSpPr>
        <p:grpSpPr>
          <a:xfrm>
            <a:off x="611187" y="6237287"/>
            <a:ext cx="8424862" cy="466725"/>
            <a:chOff x="385" y="3929"/>
            <a:chExt cx="5307" cy="294"/>
          </a:xfrm>
        </p:grpSpPr>
        <p:sp>
          <p:nvSpPr>
            <p:cNvPr id="362" name="Google Shape;362;p46"/>
            <p:cNvSpPr txBox="1"/>
            <p:nvPr/>
          </p:nvSpPr>
          <p:spPr>
            <a:xfrm>
              <a:off x="385" y="3929"/>
              <a:ext cx="907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f</a:t>
              </a:r>
              <a:endParaRPr/>
            </a:p>
          </p:txBody>
        </p:sp>
        <p:sp>
          <p:nvSpPr>
            <p:cNvPr id="363" name="Google Shape;363;p46"/>
            <p:cNvSpPr txBox="1"/>
            <p:nvPr/>
          </p:nvSpPr>
          <p:spPr>
            <a:xfrm>
              <a:off x="1474" y="3929"/>
              <a:ext cx="4218" cy="256"/>
            </a:xfrm>
            <a:prstGeom prst="rect">
              <a:avLst/>
            </a:prstGeom>
            <a:solidFill>
              <a:srgbClr val="DDDDDD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"/>
                <a:buNone/>
              </a:pP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il valore di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trasformato in 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 </a:t>
              </a:r>
              <a:r>
                <a:rPr b="0" i="0" lang="en-US" sz="20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viene assegnato a</a:t>
              </a:r>
              <a:r>
                <a:rPr b="1" i="0" lang="en-US" sz="20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d</a:t>
              </a:r>
              <a:endParaRPr/>
            </a:p>
          </p:txBody>
        </p:sp>
      </p:grpSp>
      <p:grpSp>
        <p:nvGrpSpPr>
          <p:cNvPr id="364" name="Google Shape;364;p46"/>
          <p:cNvGrpSpPr/>
          <p:nvPr/>
        </p:nvGrpSpPr>
        <p:grpSpPr>
          <a:xfrm>
            <a:off x="2519362" y="1844675"/>
            <a:ext cx="6624637" cy="466725"/>
            <a:chOff x="1587" y="1162"/>
            <a:chExt cx="4173" cy="294"/>
          </a:xfrm>
        </p:grpSpPr>
        <p:sp>
          <p:nvSpPr>
            <p:cNvPr id="365" name="Google Shape;365;p46"/>
            <p:cNvSpPr txBox="1"/>
            <p:nvPr/>
          </p:nvSpPr>
          <p:spPr>
            <a:xfrm>
              <a:off x="1587" y="1162"/>
              <a:ext cx="771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 + d</a:t>
              </a:r>
              <a:endParaRPr/>
            </a:p>
          </p:txBody>
        </p:sp>
        <p:sp>
          <p:nvSpPr>
            <p:cNvPr id="366" name="Google Shape;366;p46"/>
            <p:cNvSpPr txBox="1"/>
            <p:nvPr/>
          </p:nvSpPr>
          <p:spPr>
            <a:xfrm>
              <a:off x="2403" y="1162"/>
              <a:ext cx="2222" cy="29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ha valore di tipo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endParaRPr/>
            </a:p>
          </p:txBody>
        </p:sp>
        <p:sp>
          <p:nvSpPr>
            <p:cNvPr id="367" name="Google Shape;367;p46"/>
            <p:cNvSpPr txBox="1"/>
            <p:nvPr/>
          </p:nvSpPr>
          <p:spPr>
            <a:xfrm>
              <a:off x="4648" y="1208"/>
              <a:ext cx="1112" cy="237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ourier New"/>
                <a:buNone/>
              </a:pPr>
              <a:r>
                <a:rPr b="1" i="0" lang="en-US" sz="1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(</a:t>
              </a:r>
              <a:r>
                <a:rPr b="1" i="0" lang="en-US" sz="18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double</a:t>
              </a:r>
              <a:r>
                <a:rPr b="1" i="0" lang="en-US" sz="18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)f+d</a:t>
              </a:r>
              <a:endParaRPr/>
            </a:p>
          </p:txBody>
        </p:sp>
      </p:grpSp>
      <p:sp>
        <p:nvSpPr>
          <p:cNvPr id="368" name="Google Shape;368;p46"/>
          <p:cNvSpPr txBox="1"/>
          <p:nvPr/>
        </p:nvSpPr>
        <p:spPr>
          <a:xfrm>
            <a:off x="4783137" y="3068637"/>
            <a:ext cx="4037012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hanno valore di tipo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endParaRPr/>
          </a:p>
        </p:txBody>
      </p:sp>
      <p:grpSp>
        <p:nvGrpSpPr>
          <p:cNvPr id="369" name="Google Shape;369;p46"/>
          <p:cNvGrpSpPr/>
          <p:nvPr/>
        </p:nvGrpSpPr>
        <p:grpSpPr>
          <a:xfrm>
            <a:off x="323850" y="3933825"/>
            <a:ext cx="3240087" cy="466725"/>
            <a:chOff x="204" y="2568"/>
            <a:chExt cx="2041" cy="294"/>
          </a:xfrm>
        </p:grpSpPr>
        <p:sp>
          <p:nvSpPr>
            <p:cNvPr id="370" name="Google Shape;370;p46"/>
            <p:cNvSpPr txBox="1"/>
            <p:nvPr/>
          </p:nvSpPr>
          <p:spPr>
            <a:xfrm>
              <a:off x="204" y="2568"/>
              <a:ext cx="998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f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i/j</a:t>
              </a:r>
              <a:endParaRPr/>
            </a:p>
          </p:txBody>
        </p:sp>
        <p:sp>
          <p:nvSpPr>
            <p:cNvPr id="371" name="Google Shape;371;p46"/>
            <p:cNvSpPr txBox="1"/>
            <p:nvPr/>
          </p:nvSpPr>
          <p:spPr>
            <a:xfrm>
              <a:off x="1247" y="2568"/>
              <a:ext cx="998" cy="294"/>
            </a:xfrm>
            <a:prstGeom prst="rect">
              <a:avLst/>
            </a:prstGeom>
            <a:solidFill>
              <a:srgbClr val="CCECFF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  <a:effectLst>
              <a:outerShdw blurRad="63500" dir="2700000" dist="107763">
                <a:schemeClr val="lt2">
                  <a:alpha val="49803"/>
                </a:schemeClr>
              </a:outerShdw>
            </a:effectLst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ourier New"/>
                <a:buNone/>
              </a:pP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d </a:t>
              </a:r>
              <a:r>
                <a:rPr b="1" i="0" lang="en-US" sz="2400" u="none">
                  <a:solidFill>
                    <a:schemeClr val="accent2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=</a:t>
              </a:r>
              <a:r>
                <a:rPr b="1" i="0" lang="en-US" sz="2400" u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i/j</a:t>
              </a:r>
              <a:endParaRPr/>
            </a:p>
          </p:txBody>
        </p:sp>
      </p:grpSp>
      <p:sp>
        <p:nvSpPr>
          <p:cNvPr id="372" name="Google Shape;372;p46"/>
          <p:cNvSpPr txBox="1"/>
          <p:nvPr/>
        </p:nvSpPr>
        <p:spPr>
          <a:xfrm>
            <a:off x="3635375" y="3933825"/>
            <a:ext cx="5475287" cy="466725"/>
          </a:xfrm>
          <a:prstGeom prst="rect">
            <a:avLst/>
          </a:prstGeom>
          <a:solidFill>
            <a:srgbClr val="EAEAEA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Attenzione: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divisione intera in </a:t>
            </a:r>
            <a:r>
              <a:rPr b="1" i="0" lang="en-US" sz="2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double</a:t>
            </a:r>
            <a:endParaRPr/>
          </a:p>
        </p:txBody>
      </p:sp>
      <p:grpSp>
        <p:nvGrpSpPr>
          <p:cNvPr id="373" name="Google Shape;373;p46"/>
          <p:cNvGrpSpPr/>
          <p:nvPr/>
        </p:nvGrpSpPr>
        <p:grpSpPr>
          <a:xfrm>
            <a:off x="250825" y="2781300"/>
            <a:ext cx="4389437" cy="1042987"/>
            <a:chOff x="158" y="1752"/>
            <a:chExt cx="2765" cy="657"/>
          </a:xfrm>
        </p:grpSpPr>
        <p:grpSp>
          <p:nvGrpSpPr>
            <p:cNvPr id="374" name="Google Shape;374;p46"/>
            <p:cNvGrpSpPr/>
            <p:nvPr/>
          </p:nvGrpSpPr>
          <p:grpSpPr>
            <a:xfrm>
              <a:off x="1290" y="1752"/>
              <a:ext cx="1633" cy="657"/>
              <a:chOff x="1290" y="1752"/>
              <a:chExt cx="1633" cy="657"/>
            </a:xfrm>
          </p:grpSpPr>
          <p:sp>
            <p:nvSpPr>
              <p:cNvPr id="375" name="Google Shape;375;p46"/>
              <p:cNvSpPr txBox="1"/>
              <p:nvPr/>
            </p:nvSpPr>
            <p:spPr>
              <a:xfrm>
                <a:off x="1290" y="1752"/>
                <a:ext cx="771" cy="294"/>
              </a:xfrm>
              <a:prstGeom prst="rect">
                <a:avLst/>
              </a:prstGeom>
              <a:solidFill>
                <a:srgbClr val="CCEC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dir="2700000" dist="107763">
                  <a:schemeClr val="lt2">
                    <a:alpha val="49803"/>
                  </a:scheme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urier New"/>
                  <a:buNone/>
                </a:pPr>
                <a:r>
                  <a:rPr b="1" i="0" lang="en-US" sz="24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 * d</a:t>
                </a:r>
                <a:endParaRPr/>
              </a:p>
            </p:txBody>
          </p:sp>
          <p:sp>
            <p:nvSpPr>
              <p:cNvPr id="376" name="Google Shape;376;p46"/>
              <p:cNvSpPr txBox="1"/>
              <p:nvPr/>
            </p:nvSpPr>
            <p:spPr>
              <a:xfrm>
                <a:off x="1290" y="2115"/>
                <a:ext cx="771" cy="294"/>
              </a:xfrm>
              <a:prstGeom prst="rect">
                <a:avLst/>
              </a:prstGeom>
              <a:solidFill>
                <a:srgbClr val="CCEC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dir="2700000" dist="107763">
                  <a:schemeClr val="lt2">
                    <a:alpha val="49803"/>
                  </a:scheme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urier New"/>
                  <a:buNone/>
                </a:pPr>
                <a:r>
                  <a:rPr b="1" i="0" lang="en-US" sz="24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 * d</a:t>
                </a:r>
                <a:endParaRPr/>
              </a:p>
            </p:txBody>
          </p:sp>
          <p:sp>
            <p:nvSpPr>
              <p:cNvPr id="377" name="Google Shape;377;p46"/>
              <p:cNvSpPr txBox="1"/>
              <p:nvPr/>
            </p:nvSpPr>
            <p:spPr>
              <a:xfrm>
                <a:off x="2152" y="1752"/>
                <a:ext cx="771" cy="294"/>
              </a:xfrm>
              <a:prstGeom prst="rect">
                <a:avLst/>
              </a:prstGeom>
              <a:solidFill>
                <a:srgbClr val="CCEC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dir="2700000" dist="107763">
                  <a:schemeClr val="lt2">
                    <a:alpha val="49803"/>
                  </a:scheme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urier New"/>
                  <a:buNone/>
                </a:pPr>
                <a:r>
                  <a:rPr b="1" i="0" lang="en-US" sz="24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i / d</a:t>
                </a:r>
                <a:endParaRPr/>
              </a:p>
            </p:txBody>
          </p:sp>
          <p:sp>
            <p:nvSpPr>
              <p:cNvPr id="378" name="Google Shape;378;p46"/>
              <p:cNvSpPr txBox="1"/>
              <p:nvPr/>
            </p:nvSpPr>
            <p:spPr>
              <a:xfrm>
                <a:off x="2152" y="2115"/>
                <a:ext cx="771" cy="294"/>
              </a:xfrm>
              <a:prstGeom prst="rect">
                <a:avLst/>
              </a:prstGeom>
              <a:solidFill>
                <a:srgbClr val="CCECFF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  <a:effectLst>
                <a:outerShdw blurRad="63500" dir="2700000" dist="107763">
                  <a:schemeClr val="lt2">
                    <a:alpha val="49803"/>
                  </a:schemeClr>
                </a:outerShdw>
              </a:effectLst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Courier New"/>
                  <a:buNone/>
                </a:pPr>
                <a:r>
                  <a:rPr b="1" i="0" lang="en-US" sz="2400" u="none">
                    <a:solidFill>
                      <a:schemeClr val="dk1"/>
                    </a:solidFill>
                    <a:latin typeface="Courier New"/>
                    <a:ea typeface="Courier New"/>
                    <a:cs typeface="Courier New"/>
                    <a:sym typeface="Courier New"/>
                  </a:rPr>
                  <a:t>f / d</a:t>
                </a:r>
                <a:endParaRPr/>
              </a:p>
            </p:txBody>
          </p:sp>
        </p:grpSp>
        <p:sp>
          <p:nvSpPr>
            <p:cNvPr id="379" name="Google Shape;379;p46"/>
            <p:cNvSpPr txBox="1"/>
            <p:nvPr/>
          </p:nvSpPr>
          <p:spPr>
            <a:xfrm>
              <a:off x="158" y="1797"/>
              <a:ext cx="1095" cy="524"/>
            </a:xfrm>
            <a:prstGeom prst="rect">
              <a:avLst/>
            </a:prstGeom>
            <a:solidFill>
              <a:srgbClr val="EAEAEA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espressioni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b="0" i="0" lang="en-US" sz="240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miste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/>
          <p:nvPr/>
        </p:nvSpPr>
        <p:spPr>
          <a:xfrm>
            <a:off x="179387" y="115887"/>
            <a:ext cx="4824300" cy="70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r>
              <a:rPr lang="en-US" sz="2000">
                <a:solidFill>
                  <a:schemeClr val="dk1"/>
                </a:solidFill>
              </a:rPr>
              <a:t> fattoriale di un numero naturale</a:t>
            </a:r>
            <a:endParaRPr/>
          </a:p>
        </p:txBody>
      </p:sp>
      <p:sp>
        <p:nvSpPr>
          <p:cNvPr id="386" name="Google Shape;386;p47"/>
          <p:cNvSpPr txBox="1"/>
          <p:nvPr/>
        </p:nvSpPr>
        <p:spPr>
          <a:xfrm>
            <a:off x="323850" y="2276475"/>
            <a:ext cx="8229600" cy="708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AutoNum type="arabicParenR"/>
            </a:pPr>
            <a:r>
              <a:rPr b="1" lang="en-US" sz="2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una funzione che calcoli il fattoriale di un numero n dato in input </a:t>
            </a:r>
            <a:endParaRPr/>
          </a:p>
        </p:txBody>
      </p:sp>
      <p:pic>
        <p:nvPicPr>
          <p:cNvPr id="387" name="Google Shape;38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2250" y="3538550"/>
            <a:ext cx="6912850" cy="241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04938" y="1250150"/>
            <a:ext cx="60674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8"/>
          <p:cNvSpPr txBox="1"/>
          <p:nvPr/>
        </p:nvSpPr>
        <p:spPr>
          <a:xfrm>
            <a:off x="950912" y="2762250"/>
            <a:ext cx="6192837" cy="1076325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fattorialeI(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200"/>
              <a:buFont typeface="Courier New"/>
              <a:buNone/>
            </a:pP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fattorialeF(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32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</p:txBody>
      </p:sp>
      <p:sp>
        <p:nvSpPr>
          <p:cNvPr id="395" name="Google Shape;395;p48"/>
          <p:cNvSpPr txBox="1"/>
          <p:nvPr/>
        </p:nvSpPr>
        <p:spPr>
          <a:xfrm>
            <a:off x="1258887" y="4003675"/>
            <a:ext cx="6248400" cy="2538412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visualizza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il fattoriale di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calcolato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 con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fattorialeI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sia con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fattorialeF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b="1" i="0" lang="en-US" sz="32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b="0" i="0" lang="en-US" sz="32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varia da 1 a 14</a:t>
            </a:r>
            <a:endParaRPr/>
          </a:p>
        </p:txBody>
      </p:sp>
      <p:sp>
        <p:nvSpPr>
          <p:cNvPr id="396" name="Google Shape;396;p48"/>
          <p:cNvSpPr txBox="1"/>
          <p:nvPr/>
        </p:nvSpPr>
        <p:spPr>
          <a:xfrm>
            <a:off x="323850" y="115887"/>
            <a:ext cx="5256212" cy="7016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 fattoriale di un numero naturale</a:t>
            </a:r>
            <a:endParaRPr/>
          </a:p>
        </p:txBody>
      </p:sp>
      <p:pic>
        <p:nvPicPr>
          <p:cNvPr id="397" name="Google Shape;397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850" y="889000"/>
            <a:ext cx="1871662" cy="34290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</p:pic>
      <p:pic>
        <p:nvPicPr>
          <p:cNvPr id="398" name="Google Shape;398;p4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7775" y="889000"/>
            <a:ext cx="1439862" cy="349250"/>
          </a:xfrm>
          <a:prstGeom prst="rect">
            <a:avLst/>
          </a:prstGeom>
          <a:noFill/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rgbClr val="808080"/>
            </a:outerShdw>
          </a:effectLst>
        </p:spPr>
      </p:pic>
      <p:sp>
        <p:nvSpPr>
          <p:cNvPr id="399" name="Google Shape;399;p48"/>
          <p:cNvSpPr txBox="1"/>
          <p:nvPr/>
        </p:nvSpPr>
        <p:spPr>
          <a:xfrm>
            <a:off x="950912" y="2708275"/>
            <a:ext cx="971550" cy="503237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Google Shape;400;p48"/>
          <p:cNvSpPr txBox="1"/>
          <p:nvPr/>
        </p:nvSpPr>
        <p:spPr>
          <a:xfrm>
            <a:off x="950912" y="3282950"/>
            <a:ext cx="1403350" cy="503237"/>
          </a:xfrm>
          <a:prstGeom prst="rect">
            <a:avLst/>
          </a:prstGeom>
          <a:noFill/>
          <a:ln cap="flat" cmpd="sng" w="57150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p48"/>
          <p:cNvSpPr txBox="1"/>
          <p:nvPr/>
        </p:nvSpPr>
        <p:spPr>
          <a:xfrm>
            <a:off x="5651500" y="104775"/>
            <a:ext cx="3386137" cy="2586037"/>
          </a:xfrm>
          <a:prstGeom prst="rect">
            <a:avLst/>
          </a:prstGeom>
          <a:solidFill>
            <a:srgbClr val="99FF66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>
                <a:alpha val="74901"/>
              </a:scheme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fattoriale (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n)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fatt</a:t>
            </a: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fatt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if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(n&gt;1)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for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(i</a:t>
            </a: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&lt;=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n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,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i++)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i="0" sz="1800" u="none">
              <a:solidFill>
                <a:srgbClr val="FF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{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fatt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=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fatt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* i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}</a:t>
            </a:r>
            <a:endParaRPr b="1" i="0" sz="1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</a:t>
            </a: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 b="1" i="0" sz="1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return</a:t>
            </a:r>
            <a:r>
              <a:rPr b="1" i="0" lang="en-US" sz="1800" u="none">
                <a:solidFill>
                  <a:srgbClr val="CC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i="0" lang="en-US" sz="1800" u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fatt</a:t>
            </a:r>
            <a:r>
              <a:rPr b="1" i="0" lang="en-US" sz="1800" u="none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 ;</a:t>
            </a:r>
            <a:endParaRPr b="1" i="0" sz="1800" u="none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800"/>
              <a:buFont typeface="Comic Sans MS"/>
              <a:buNone/>
            </a:pPr>
            <a:r>
              <a:rPr b="1" i="0" lang="en-US" sz="1800" u="none">
                <a:solidFill>
                  <a:srgbClr val="FF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9"/>
          <p:cNvSpPr txBox="1"/>
          <p:nvPr/>
        </p:nvSpPr>
        <p:spPr>
          <a:xfrm>
            <a:off x="107950" y="115887"/>
            <a:ext cx="8928100" cy="3149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per il fattoriale di n (restituisce un int)*/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fattorialeI(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fatt,i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 &gt; 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2;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fatt * 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08" name="Google Shape;408;p49"/>
          <p:cNvSpPr txBox="1"/>
          <p:nvPr/>
        </p:nvSpPr>
        <p:spPr>
          <a:xfrm>
            <a:off x="107950" y="3357562"/>
            <a:ext cx="8928100" cy="3149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/*function per il fattoriale di n(restituisce un float)*/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fattorialeF(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1.0F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if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 &gt; 1)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 for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2;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fatt * (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)i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</a:t>
            </a: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0"/>
          <p:cNvSpPr txBox="1"/>
          <p:nvPr/>
        </p:nvSpPr>
        <p:spPr>
          <a:xfrm>
            <a:off x="179387" y="765175"/>
            <a:ext cx="8785225" cy="40132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int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fattorialeI(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float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fattorialeF(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void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n, f_int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float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f_float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 valore di n     fattorialeI      fattorialeF\n ”)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for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(n = 1; n &lt;= 14; n++)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f_int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fattorialeI(n)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f_float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fattorialeF(n)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  printf</a:t>
            </a:r>
            <a:r>
              <a:rPr b="1" i="0" lang="en-US" sz="160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(“%7d %15d %15.0f \n”,n,f_int,f_float)</a:t>
            </a: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None/>
            </a:pPr>
            <a:r>
              <a:t/>
            </a:r>
            <a:endParaRPr b="1" i="0" sz="1600" u="none">
              <a:solidFill>
                <a:srgbClr val="FF33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1600"/>
              <a:buFont typeface="Courier New"/>
              <a:buNone/>
            </a:pPr>
            <a:r>
              <a:rPr b="1" i="0" lang="en-US" sz="1600" u="non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16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415" name="Google Shape;415;p50"/>
          <p:cNvSpPr txBox="1"/>
          <p:nvPr/>
        </p:nvSpPr>
        <p:spPr>
          <a:xfrm>
            <a:off x="107950" y="115887"/>
            <a:ext cx="8856662" cy="527050"/>
          </a:xfrm>
          <a:prstGeom prst="rect">
            <a:avLst/>
          </a:prstGeom>
          <a:solidFill>
            <a:srgbClr val="FDEB69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scrivere un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main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visualizza il fattoriale di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calcolato sia con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fattorialeI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sia con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fattorialeF 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b="1" i="0" lang="en-US" sz="1400" u="non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n</a:t>
            </a:r>
            <a:r>
              <a:rPr b="0" i="0" lang="en-US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che varia da 1 a 14</a:t>
            </a:r>
            <a:endParaRPr/>
          </a:p>
        </p:txBody>
      </p:sp>
      <p:pic>
        <p:nvPicPr>
          <p:cNvPr id="416" name="Google Shape;41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92275" y="4868862"/>
            <a:ext cx="5467350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50"/>
          <p:cNvSpPr txBox="1"/>
          <p:nvPr/>
        </p:nvSpPr>
        <p:spPr>
          <a:xfrm>
            <a:off x="2555875" y="6381750"/>
            <a:ext cx="936625" cy="287337"/>
          </a:xfrm>
          <a:prstGeom prst="rect">
            <a:avLst/>
          </a:prstGeom>
          <a:noFill/>
          <a:ln cap="flat" cmpd="sng" w="28575">
            <a:solidFill>
              <a:srgbClr val="FF33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8" name="Google Shape;418;p50"/>
          <p:cNvSpPr txBox="1"/>
          <p:nvPr/>
        </p:nvSpPr>
        <p:spPr>
          <a:xfrm>
            <a:off x="3708400" y="6381750"/>
            <a:ext cx="1079500" cy="287337"/>
          </a:xfrm>
          <a:prstGeom prst="rect">
            <a:avLst/>
          </a:prstGeom>
          <a:noFill/>
          <a:ln cap="flat" cmpd="sng" w="28575">
            <a:solidFill>
              <a:srgbClr val="0099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9" name="Google Shape;419;p50"/>
          <p:cNvSpPr/>
          <p:nvPr/>
        </p:nvSpPr>
        <p:spPr>
          <a:xfrm>
            <a:off x="1979612" y="6381750"/>
            <a:ext cx="360362" cy="287337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9"/>
          <p:cNvSpPr txBox="1"/>
          <p:nvPr/>
        </p:nvSpPr>
        <p:spPr>
          <a:xfrm>
            <a:off x="457212" y="2640375"/>
            <a:ext cx="8229600" cy="34170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AutoNum type="arabicParenR"/>
            </a:pPr>
            <a:r>
              <a:rPr b="1" lang="en-US" sz="24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una funzione che calcola la sommatoria da 0 a n, con n dato in input</a:t>
            </a:r>
            <a:endParaRPr b="1" sz="24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AutoNum type="arabicParenR"/>
            </a:pPr>
            <a:r>
              <a:rPr b="1" lang="en-US" sz="24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Scrivere una funzione che calcoli la sommatoria di Gauss di n, con n dato in input</a:t>
            </a:r>
            <a:endParaRPr b="1" sz="24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AutoNum type="arabicParenR"/>
            </a:pPr>
            <a:r>
              <a:rPr b="1" lang="en-US" sz="24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Integrare le due funzioni e confrontare i risultati </a:t>
            </a:r>
            <a:endParaRPr b="1" sz="2400">
              <a:solidFill>
                <a:srgbClr val="0099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93" name="Google Shape;193;p29"/>
          <p:cNvSpPr txBox="1"/>
          <p:nvPr/>
        </p:nvSpPr>
        <p:spPr>
          <a:xfrm>
            <a:off x="323850" y="139700"/>
            <a:ext cx="5472000" cy="70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dei primi </a:t>
            </a:r>
            <a:r>
              <a:rPr b="0" i="1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numeri naturali</a:t>
            </a:r>
            <a:endParaRPr/>
          </a:p>
        </p:txBody>
      </p:sp>
      <p:pic>
        <p:nvPicPr>
          <p:cNvPr id="194" name="Google Shape;194;p29"/>
          <p:cNvPicPr preferRelativeResize="0"/>
          <p:nvPr/>
        </p:nvPicPr>
        <p:blipFill rotWithShape="1">
          <a:blip r:embed="rId3">
            <a:alphaModFix/>
          </a:blip>
          <a:srcRect b="0" l="0" r="91099" t="0"/>
          <a:stretch/>
        </p:blipFill>
        <p:spPr>
          <a:xfrm>
            <a:off x="786550" y="847700"/>
            <a:ext cx="1418125" cy="17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00400" y="1086200"/>
            <a:ext cx="5493832" cy="13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943216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1"/>
          <p:cNvSpPr txBox="1"/>
          <p:nvPr/>
        </p:nvSpPr>
        <p:spPr>
          <a:xfrm>
            <a:off x="457212" y="2461850"/>
            <a:ext cx="8229600" cy="42789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per il calcolo della somma 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dei primi n numeri naturali</a:t>
            </a:r>
            <a:r>
              <a:rPr b="1" i="0" lang="en-US" sz="24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24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somma_naturali(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s,i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i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800"/>
              <a:buFont typeface="Courier New"/>
              <a:buNone/>
            </a:pPr>
            <a:r>
              <a:rPr b="1" i="0" lang="en-US" sz="28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8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208" name="Google Shape;208;p31"/>
          <p:cNvSpPr txBox="1"/>
          <p:nvPr/>
        </p:nvSpPr>
        <p:spPr>
          <a:xfrm>
            <a:off x="323850" y="139700"/>
            <a:ext cx="5472112" cy="7016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dei primi </a:t>
            </a:r>
            <a:r>
              <a:rPr b="0" i="1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numeri naturali</a:t>
            </a:r>
            <a:endParaRPr/>
          </a:p>
        </p:txBody>
      </p:sp>
      <p:pic>
        <p:nvPicPr>
          <p:cNvPr id="209" name="Google Shape;209;p31"/>
          <p:cNvPicPr preferRelativeResize="0"/>
          <p:nvPr/>
        </p:nvPicPr>
        <p:blipFill rotWithShape="1">
          <a:blip r:embed="rId3">
            <a:alphaModFix/>
          </a:blip>
          <a:srcRect b="0" l="0" r="91099" t="0"/>
          <a:stretch/>
        </p:blipFill>
        <p:spPr>
          <a:xfrm>
            <a:off x="6811475" y="139700"/>
            <a:ext cx="1418125" cy="17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675" y="993775"/>
            <a:ext cx="5493832" cy="131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2"/>
          <p:cNvSpPr txBox="1"/>
          <p:nvPr/>
        </p:nvSpPr>
        <p:spPr>
          <a:xfrm>
            <a:off x="323850" y="71587"/>
            <a:ext cx="8229600" cy="66186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400"/>
              <a:buFont typeface="Courier New"/>
              <a:buNone/>
            </a:pPr>
            <a:r>
              <a:rPr b="1" i="0" lang="en-US" sz="24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#include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&lt;stdio.h&gt;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somma_naturali(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void main()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sn,n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(“inserire il valore di n: ”)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scanf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(“%d”,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&amp;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sn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somma_naturali(n)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(“somma dei primi %d naturali: %d\n”,n,sn)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verifica via formula di Gauss              */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  printf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(“verifica via Gauss: %d\n”,n*(n+1)/2)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somma dei primi n numeri naturali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somma_naturali(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s,i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/>
        </p:nvSpPr>
        <p:spPr>
          <a:xfrm>
            <a:off x="323850" y="139700"/>
            <a:ext cx="5327700" cy="10158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dei reciproci dei primi </a:t>
            </a:r>
            <a:r>
              <a:rPr b="0" i="1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numeri naturali</a:t>
            </a:r>
            <a:endParaRPr/>
          </a:p>
        </p:txBody>
      </p:sp>
      <p:sp>
        <p:nvSpPr>
          <p:cNvPr id="223" name="Google Shape;223;p33"/>
          <p:cNvSpPr txBox="1"/>
          <p:nvPr/>
        </p:nvSpPr>
        <p:spPr>
          <a:xfrm>
            <a:off x="395287" y="3401225"/>
            <a:ext cx="8229600" cy="10158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1) Scrivere una funzione che calcoli la somma dei reciproci dei primi n numeri naturali, con n dato in input</a:t>
            </a:r>
            <a:endParaRPr/>
          </a:p>
        </p:txBody>
      </p:sp>
      <p:pic>
        <p:nvPicPr>
          <p:cNvPr id="224" name="Google Shape;22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5850" y="139700"/>
            <a:ext cx="165735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3150"/>
            <a:ext cx="8839202" cy="6418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5"/>
          <p:cNvSpPr txBox="1"/>
          <p:nvPr/>
        </p:nvSpPr>
        <p:spPr>
          <a:xfrm>
            <a:off x="323850" y="139700"/>
            <a:ext cx="5327650" cy="1006475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problema: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calcolo della somma dei reciproci dei primi </a:t>
            </a:r>
            <a:r>
              <a:rPr b="0" i="1" lang="en-US" sz="2000" u="none" cap="none" strike="noStrik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numeri naturali</a:t>
            </a:r>
            <a:endParaRPr/>
          </a:p>
        </p:txBody>
      </p:sp>
      <p:sp>
        <p:nvSpPr>
          <p:cNvPr id="237" name="Google Shape;237;p35"/>
          <p:cNvSpPr txBox="1"/>
          <p:nvPr/>
        </p:nvSpPr>
        <p:spPr>
          <a:xfrm>
            <a:off x="395287" y="1557337"/>
            <a:ext cx="8229600" cy="3454500"/>
          </a:xfrm>
          <a:prstGeom prst="rect">
            <a:avLst/>
          </a:prstGeom>
          <a:solidFill>
            <a:srgbClr val="CCECFF"/>
          </a:soli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63500" dir="2700000" dist="107763">
              <a:schemeClr val="lt2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9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/* function somma dei reciproci dei primi n </a:t>
            </a:r>
            <a:r>
              <a:rPr b="1" i="0" lang="en-US" sz="20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numeri naturali</a:t>
            </a:r>
            <a:r>
              <a:rPr b="1" i="0" lang="en-US" sz="2000" u="none" cap="none" strike="noStrike">
                <a:solidFill>
                  <a:srgbClr val="7F7F7F"/>
                </a:solidFill>
                <a:latin typeface="Courier New"/>
                <a:ea typeface="Courier New"/>
                <a:cs typeface="Courier New"/>
                <a:sym typeface="Courier New"/>
              </a:rPr>
              <a:t>		</a:t>
            </a:r>
            <a:r>
              <a:rPr b="1" i="0" lang="en-US" sz="2000" u="none" cap="none" strike="noStrike">
                <a:solidFill>
                  <a:srgbClr val="009900"/>
                </a:solidFill>
                <a:latin typeface="Courier New"/>
                <a:ea typeface="Courier New"/>
                <a:cs typeface="Courier New"/>
                <a:sym typeface="Courier New"/>
              </a:rPr>
              <a:t>    */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somma_armonica(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int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0.0F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for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(i = 1; i &lt;= n; i++)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  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s + 1.0F/(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)i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</a:t>
            </a: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2000"/>
              <a:buFont typeface="Courier New"/>
              <a:buNone/>
            </a:pPr>
            <a:r>
              <a:rPr b="1" i="0" lang="en-US" sz="2000" u="none" cap="none" strike="noStrike">
                <a:solidFill>
                  <a:srgbClr val="FF3300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i="0" lang="en-US" sz="2000" u="none" cap="none" strike="noStrike">
                <a:solidFill>
                  <a:schemeClr val="accent2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grpSp>
        <p:nvGrpSpPr>
          <p:cNvPr id="238" name="Google Shape;238;p35"/>
          <p:cNvGrpSpPr/>
          <p:nvPr/>
        </p:nvGrpSpPr>
        <p:grpSpPr>
          <a:xfrm>
            <a:off x="3276600" y="4365625"/>
            <a:ext cx="1223962" cy="1525587"/>
            <a:chOff x="2109" y="3203"/>
            <a:chExt cx="907" cy="961"/>
          </a:xfrm>
        </p:grpSpPr>
        <p:sp>
          <p:nvSpPr>
            <p:cNvPr id="239" name="Google Shape;239;p35"/>
            <p:cNvSpPr txBox="1"/>
            <p:nvPr/>
          </p:nvSpPr>
          <p:spPr>
            <a:xfrm>
              <a:off x="2289" y="3793"/>
              <a:ext cx="695" cy="371"/>
            </a:xfrm>
            <a:prstGeom prst="rect">
              <a:avLst/>
            </a:prstGeom>
            <a:solidFill>
              <a:srgbClr val="B2B2B2"/>
            </a:solidFill>
            <a:ln cap="flat" cmpd="sng" w="952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"/>
                <a:buNone/>
              </a:pPr>
              <a:r>
                <a:rPr b="0" i="0" lang="en-US" sz="3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cast</a:t>
              </a:r>
              <a:endParaRPr/>
            </a:p>
          </p:txBody>
        </p:sp>
        <p:cxnSp>
          <p:nvCxnSpPr>
            <p:cNvPr id="240" name="Google Shape;240;p35"/>
            <p:cNvCxnSpPr/>
            <p:nvPr/>
          </p:nvCxnSpPr>
          <p:spPr>
            <a:xfrm rot="10800000">
              <a:off x="2561" y="3340"/>
              <a:ext cx="0" cy="453"/>
            </a:xfrm>
            <a:prstGeom prst="straightConnector1">
              <a:avLst/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med" w="med" type="none"/>
              <a:tailEnd len="med" w="med" type="triangle"/>
            </a:ln>
          </p:spPr>
        </p:cxnSp>
        <p:sp>
          <p:nvSpPr>
            <p:cNvPr id="241" name="Google Shape;241;p35"/>
            <p:cNvSpPr/>
            <p:nvPr/>
          </p:nvSpPr>
          <p:spPr>
            <a:xfrm flipH="1" rot="-5400000">
              <a:off x="2517" y="2795"/>
              <a:ext cx="91" cy="907"/>
            </a:xfrm>
            <a:prstGeom prst="rightBrace">
              <a:avLst>
                <a:gd fmla="val 8333" name="adj1"/>
                <a:gd fmla="val 50000" name="adj2"/>
              </a:avLst>
            </a:prstGeom>
            <a:noFill/>
            <a:ln cap="flat" cmpd="sng" w="28575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42" name="Google Shape;24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6575" y="4109238"/>
            <a:ext cx="165735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