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Questrial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Questrial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725216cf1_0_2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0725216cf1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30725216cf1_0_22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0d9d7c71fb_2_17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1" name="Google Shape;281;g30d9d7c71fb_2_1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g30d9d7c71fb_2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0d9d7c71fb_2_18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1" name="Google Shape;301;g30d9d7c71fb_2_1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2" name="Google Shape;302;g30d9d7c71fb_2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0d9d7c71fb_2_20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16" name="Google Shape;316;g30d9d7c71fb_2_2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7" name="Google Shape;317;g30d9d7c71fb_2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0d9d7c71fb_2_21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28" name="Google Shape;328;g30d9d7c71fb_2_2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9" name="Google Shape;329;g30d9d7c71fb_2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0d9d7c71fb_2_22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37" name="Google Shape;337;g30d9d7c71fb_2_2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Google Shape;338;g30d9d7c71fb_2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0d9d7c71fb_2_23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8" name="Google Shape;348;g30d9d7c71fb_2_2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9" name="Google Shape;349;g30d9d7c71fb_2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0d9d7c71fb_2_26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1" name="Google Shape;381;g30d9d7c71fb_2_2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2" name="Google Shape;382;g30d9d7c71fb_2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0d9d7c71fb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0d9d7c71f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30d9d7c71fb_0_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0d9d7c71f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0d9d7c71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g30d9d7c71fb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0d9d7c71fb_2_7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9" name="Google Shape;179;g30d9d7c71fb_2_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Google Shape;180;g30d9d7c71fb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0d9d7c71fb_2_8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89" name="Google Shape;189;g30d9d7c71fb_2_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g30d9d7c71fb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0d9d7c71fb_2_9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1" name="Google Shape;201;g30d9d7c71fb_2_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Google Shape;202;g30d9d7c71fb_2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0d9d7c71fb_2_10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3" name="Google Shape;213;g30d9d7c71fb_2_1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Google Shape;214;g30d9d7c71fb_2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0d9d7c71fb_2_1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3" name="Google Shape;233;g30d9d7c71fb_2_1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30d9d7c71fb_2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0d9d7c71fb_2_13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3" name="Google Shape;243;g30d9d7c71fb_2_1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" name="Google Shape;244;g30d9d7c71fb_2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0d9d7c71fb_2_15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63" name="Google Shape;263;g30d9d7c71fb_2_1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Google Shape;264;g30d9d7c71fb_2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0d9d7c71fb_2_16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4" name="Google Shape;274;g30d9d7c71fb_2_1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5" name="Google Shape;275;g30d9d7c71fb_2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5" name="Google Shape;15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2"/>
          <p:cNvSpPr txBox="1"/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75" name="Google Shape;75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1"/>
          <p:cNvSpPr txBox="1"/>
          <p:nvPr>
            <p:ph hasCustomPrompt="1"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457200" y="130175"/>
            <a:ext cx="82296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" type="objOnly">
  <p:cSld name="OBJECT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457200" y="130175"/>
            <a:ext cx="8229600" cy="59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685800" y="465137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 rot="5400000">
            <a:off x="4671219" y="2309019"/>
            <a:ext cx="5630862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 rot="5400000">
            <a:off x="708819" y="442119"/>
            <a:ext cx="5630862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685800" y="465137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0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8" name="Google Shape;128;p2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4" name="Google Shape;134;p21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5" name="Google Shape;135;p2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5" name="Google Shape;25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" name="Google Shape;30;p3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685800" y="465137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6" name="Google Shape;146;p23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8" name="Google Shape;148;p23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685800" y="465137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2" name="Google Shape;162;p2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6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8" name="Google Shape;168;p2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34" name="Google Shape;34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4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5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8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56" name="Google Shape;56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8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5" name="Google Shape;65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9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685800" y="465137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490250" y="701800"/>
            <a:ext cx="77715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Procedure in 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6"/>
          <p:cNvSpPr txBox="1"/>
          <p:nvPr/>
        </p:nvSpPr>
        <p:spPr>
          <a:xfrm>
            <a:off x="611187" y="333375"/>
            <a:ext cx="7827962" cy="51911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passaggio dei parametri in C è solo </a:t>
            </a: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 valore</a:t>
            </a:r>
            <a:endParaRPr/>
          </a:p>
        </p:txBody>
      </p:sp>
      <p:sp>
        <p:nvSpPr>
          <p:cNvPr id="285" name="Google Shape;285;p36"/>
          <p:cNvSpPr txBox="1"/>
          <p:nvPr/>
        </p:nvSpPr>
        <p:spPr>
          <a:xfrm>
            <a:off x="2700337" y="1125537"/>
            <a:ext cx="3225800" cy="457200"/>
          </a:xfrm>
          <a:prstGeom prst="rect">
            <a:avLst/>
          </a:prstGeom>
          <a:solidFill>
            <a:srgbClr val="99FF6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parametri di input: </a:t>
            </a:r>
            <a:r>
              <a:rPr b="0" i="0" lang="en-US" sz="2400" u="non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OK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86" name="Google Shape;286;p36"/>
          <p:cNvSpPr txBox="1"/>
          <p:nvPr/>
        </p:nvSpPr>
        <p:spPr>
          <a:xfrm>
            <a:off x="2700337" y="1773237"/>
            <a:ext cx="3240087" cy="4572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parametri di output: </a:t>
            </a: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87" name="Google Shape;287;p36"/>
          <p:cNvSpPr txBox="1"/>
          <p:nvPr/>
        </p:nvSpPr>
        <p:spPr>
          <a:xfrm>
            <a:off x="323850" y="2565400"/>
            <a:ext cx="8351837" cy="955675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passaggio dell’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indirizzo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una variabile consente di accedere in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modo indiretto</a:t>
            </a: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alla variabile</a:t>
            </a:r>
            <a:endParaRPr/>
          </a:p>
        </p:txBody>
      </p:sp>
      <p:sp>
        <p:nvSpPr>
          <p:cNvPr id="288" name="Google Shape;288;p36"/>
          <p:cNvSpPr txBox="1"/>
          <p:nvPr/>
        </p:nvSpPr>
        <p:spPr>
          <a:xfrm>
            <a:off x="250825" y="3789362"/>
            <a:ext cx="4248150" cy="27908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circ(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r,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*c)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 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raggio, circonferenza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16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il raggio: ”)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(“%f”,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raggio)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circ(raggio,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circonferenza)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0" i="0" lang="en-US" sz="1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(“circonferenza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=%f\n”,circonferenza)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16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89" name="Google Shape;289;p36"/>
          <p:cNvSpPr txBox="1"/>
          <p:nvPr/>
        </p:nvSpPr>
        <p:spPr>
          <a:xfrm>
            <a:off x="4716462" y="3789362"/>
            <a:ext cx="4103687" cy="17494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circ(</a:t>
            </a: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r, </a:t>
            </a: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*c)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const float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pi_greco =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3.1415926F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*c </a:t>
            </a: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2.0F*pi_greco*r</a:t>
            </a:r>
            <a:r>
              <a:rPr b="1" i="0" lang="en-US" sz="1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18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90" name="Google Shape;290;p36"/>
          <p:cNvSpPr txBox="1"/>
          <p:nvPr/>
        </p:nvSpPr>
        <p:spPr>
          <a:xfrm>
            <a:off x="4787900" y="5734050"/>
            <a:ext cx="3887787" cy="850900"/>
          </a:xfrm>
          <a:prstGeom prst="rect">
            <a:avLst/>
          </a:prstGeom>
          <a:solidFill>
            <a:srgbClr val="DDDDDD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puntatore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punta alla variabile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circonferenza</a:t>
            </a:r>
            <a:endParaRPr/>
          </a:p>
        </p:txBody>
      </p:sp>
      <p:grpSp>
        <p:nvGrpSpPr>
          <p:cNvPr id="291" name="Google Shape;291;p36"/>
          <p:cNvGrpSpPr/>
          <p:nvPr/>
        </p:nvGrpSpPr>
        <p:grpSpPr>
          <a:xfrm>
            <a:off x="2124075" y="3716337"/>
            <a:ext cx="6480175" cy="1584325"/>
            <a:chOff x="1338" y="2341"/>
            <a:chExt cx="4082" cy="998"/>
          </a:xfrm>
        </p:grpSpPr>
        <p:grpSp>
          <p:nvGrpSpPr>
            <p:cNvPr id="292" name="Google Shape;292;p36"/>
            <p:cNvGrpSpPr/>
            <p:nvPr/>
          </p:nvGrpSpPr>
          <p:grpSpPr>
            <a:xfrm>
              <a:off x="1338" y="2976"/>
              <a:ext cx="2041" cy="363"/>
              <a:chOff x="1338" y="2976"/>
              <a:chExt cx="2041" cy="363"/>
            </a:xfrm>
          </p:grpSpPr>
          <p:cxnSp>
            <p:nvCxnSpPr>
              <p:cNvPr id="293" name="Google Shape;293;p36"/>
              <p:cNvCxnSpPr/>
              <p:nvPr/>
            </p:nvCxnSpPr>
            <p:spPr>
              <a:xfrm rot="10800000">
                <a:off x="2426" y="3113"/>
                <a:ext cx="681" cy="45"/>
              </a:xfrm>
              <a:prstGeom prst="straightConnector1">
                <a:avLst/>
              </a:prstGeom>
              <a:noFill/>
              <a:ln cap="flat" cmpd="sng" w="28575">
                <a:solidFill>
                  <a:srgbClr val="CC3300"/>
                </a:solidFill>
                <a:prstDash val="solid"/>
                <a:miter lim="800000"/>
                <a:headEnd len="med" w="med" type="none"/>
                <a:tailEnd len="med" w="med" type="triangle"/>
              </a:ln>
            </p:spPr>
          </p:cxnSp>
          <p:sp>
            <p:nvSpPr>
              <p:cNvPr id="294" name="Google Shape;294;p36"/>
              <p:cNvSpPr/>
              <p:nvPr/>
            </p:nvSpPr>
            <p:spPr>
              <a:xfrm>
                <a:off x="3107" y="3067"/>
                <a:ext cx="272" cy="272"/>
              </a:xfrm>
              <a:prstGeom prst="ellipse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5" name="Google Shape;295;p36"/>
              <p:cNvSpPr txBox="1"/>
              <p:nvPr/>
            </p:nvSpPr>
            <p:spPr>
              <a:xfrm>
                <a:off x="1338" y="2976"/>
                <a:ext cx="1088" cy="227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296" name="Google Shape;296;p36"/>
            <p:cNvCxnSpPr/>
            <p:nvPr/>
          </p:nvCxnSpPr>
          <p:spPr>
            <a:xfrm flipH="1">
              <a:off x="2426" y="2523"/>
              <a:ext cx="2722" cy="499"/>
            </a:xfrm>
            <a:prstGeom prst="straightConnector1">
              <a:avLst/>
            </a:prstGeom>
            <a:noFill/>
            <a:ln cap="flat" cmpd="sng" w="28575">
              <a:solidFill>
                <a:srgbClr val="CC330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297" name="Google Shape;297;p36"/>
            <p:cNvSpPr/>
            <p:nvPr/>
          </p:nvSpPr>
          <p:spPr>
            <a:xfrm>
              <a:off x="5148" y="2341"/>
              <a:ext cx="272" cy="272"/>
            </a:xfrm>
            <a:prstGeom prst="ellipse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98" name="Google Shape;298;p36"/>
          <p:cNvSpPr txBox="1"/>
          <p:nvPr/>
        </p:nvSpPr>
        <p:spPr>
          <a:xfrm>
            <a:off x="1979612" y="5516562"/>
            <a:ext cx="1871662" cy="288925"/>
          </a:xfrm>
          <a:prstGeom prst="rect">
            <a:avLst/>
          </a:prstGeom>
          <a:noFill/>
          <a:ln cap="flat" cmpd="sng" w="3810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"/>
          <p:cNvSpPr txBox="1"/>
          <p:nvPr/>
        </p:nvSpPr>
        <p:spPr>
          <a:xfrm>
            <a:off x="395287" y="2735262"/>
            <a:ext cx="3252787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argomento: </a:t>
            </a:r>
            <a:r>
              <a:rPr b="1" i="0" lang="en-US" sz="28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indirizzo</a:t>
            </a:r>
            <a:endParaRPr/>
          </a:p>
        </p:txBody>
      </p:sp>
      <p:sp>
        <p:nvSpPr>
          <p:cNvPr id="305" name="Google Shape;305;p37"/>
          <p:cNvSpPr txBox="1"/>
          <p:nvPr/>
        </p:nvSpPr>
        <p:spPr>
          <a:xfrm>
            <a:off x="1042987" y="1824037"/>
            <a:ext cx="1946275" cy="51911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chiamante</a:t>
            </a:r>
            <a:endParaRPr/>
          </a:p>
        </p:txBody>
      </p:sp>
      <p:sp>
        <p:nvSpPr>
          <p:cNvPr id="306" name="Google Shape;306;p37"/>
          <p:cNvSpPr txBox="1"/>
          <p:nvPr/>
        </p:nvSpPr>
        <p:spPr>
          <a:xfrm>
            <a:off x="5289550" y="2795587"/>
            <a:ext cx="3386137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parametro: </a:t>
            </a:r>
            <a:r>
              <a:rPr b="1" i="0" lang="en-US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puntatore</a:t>
            </a:r>
            <a:endParaRPr/>
          </a:p>
        </p:txBody>
      </p:sp>
      <p:sp>
        <p:nvSpPr>
          <p:cNvPr id="307" name="Google Shape;307;p37"/>
          <p:cNvSpPr txBox="1"/>
          <p:nvPr/>
        </p:nvSpPr>
        <p:spPr>
          <a:xfrm>
            <a:off x="5292725" y="1787525"/>
            <a:ext cx="3232150" cy="51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function chiamata</a:t>
            </a:r>
            <a:endParaRPr/>
          </a:p>
        </p:txBody>
      </p:sp>
      <p:sp>
        <p:nvSpPr>
          <p:cNvPr id="308" name="Google Shape;308;p37"/>
          <p:cNvSpPr txBox="1"/>
          <p:nvPr/>
        </p:nvSpPr>
        <p:spPr>
          <a:xfrm>
            <a:off x="755650" y="3630612"/>
            <a:ext cx="153511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variabile</a:t>
            </a:r>
            <a:endParaRPr/>
          </a:p>
        </p:txBody>
      </p:sp>
      <p:sp>
        <p:nvSpPr>
          <p:cNvPr id="309" name="Google Shape;309;p37"/>
          <p:cNvSpPr txBox="1"/>
          <p:nvPr/>
        </p:nvSpPr>
        <p:spPr>
          <a:xfrm>
            <a:off x="2482850" y="3649662"/>
            <a:ext cx="147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puntatore</a:t>
            </a:r>
            <a:endParaRPr/>
          </a:p>
        </p:txBody>
      </p:sp>
      <p:cxnSp>
        <p:nvCxnSpPr>
          <p:cNvPr id="310" name="Google Shape;310;p37"/>
          <p:cNvCxnSpPr/>
          <p:nvPr/>
        </p:nvCxnSpPr>
        <p:spPr>
          <a:xfrm flipH="1">
            <a:off x="1908175" y="3290887"/>
            <a:ext cx="358775" cy="36036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cxnSp>
        <p:nvCxnSpPr>
          <p:cNvPr id="311" name="Google Shape;311;p37"/>
          <p:cNvCxnSpPr/>
          <p:nvPr/>
        </p:nvCxnSpPr>
        <p:spPr>
          <a:xfrm>
            <a:off x="2411412" y="3290887"/>
            <a:ext cx="360362" cy="360362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312" name="Google Shape;312;p37"/>
          <p:cNvSpPr txBox="1"/>
          <p:nvPr/>
        </p:nvSpPr>
        <p:spPr>
          <a:xfrm>
            <a:off x="1547812" y="5084762"/>
            <a:ext cx="5903912" cy="955675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passaggio dei parametri per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riferimento simulato</a:t>
            </a:r>
            <a:endParaRPr/>
          </a:p>
        </p:txBody>
      </p:sp>
      <p:sp>
        <p:nvSpPr>
          <p:cNvPr id="313" name="Google Shape;313;p37"/>
          <p:cNvSpPr txBox="1"/>
          <p:nvPr/>
        </p:nvSpPr>
        <p:spPr>
          <a:xfrm>
            <a:off x="611187" y="333375"/>
            <a:ext cx="7827962" cy="51911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 passaggio dei parametri in C è solo </a:t>
            </a:r>
            <a:r>
              <a:rPr b="1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 valore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8"/>
          <p:cNvSpPr txBox="1"/>
          <p:nvPr/>
        </p:nvSpPr>
        <p:spPr>
          <a:xfrm>
            <a:off x="228600" y="0"/>
            <a:ext cx="8915400" cy="4572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procedura per  lo scambio del valore di due variabili di tipo intero</a:t>
            </a:r>
            <a:endParaRPr/>
          </a:p>
        </p:txBody>
      </p:sp>
      <p:sp>
        <p:nvSpPr>
          <p:cNvPr id="320" name="Google Shape;320;p38"/>
          <p:cNvSpPr txBox="1"/>
          <p:nvPr/>
        </p:nvSpPr>
        <p:spPr>
          <a:xfrm>
            <a:off x="393700" y="3530600"/>
            <a:ext cx="8281987" cy="2676525"/>
          </a:xfrm>
          <a:prstGeom prst="rect">
            <a:avLst/>
          </a:prstGeom>
          <a:solidFill>
            <a:srgbClr val="99FF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main </a:t>
            </a:r>
            <a:r>
              <a:rPr b="1" i="0" lang="en-US" sz="28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{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</a:t>
            </a:r>
            <a:r>
              <a:rPr b="1" i="0" lang="en-US" sz="28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alfa,</a:t>
            </a:r>
            <a:r>
              <a:rPr b="1" i="0" lang="en-US" sz="28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beta</a:t>
            </a:r>
            <a:r>
              <a:rPr b="1" i="0" lang="en-US" sz="2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;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1" i="0" lang="en-US" sz="2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</a:t>
            </a:r>
            <a:r>
              <a:rPr b="1" i="0" lang="en-US" sz="28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(alfa,</a:t>
            </a:r>
            <a:r>
              <a:rPr b="1" i="0" lang="en-US" sz="28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beta)</a:t>
            </a:r>
            <a:r>
              <a:rPr b="1" i="0" lang="en-US" sz="2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;</a:t>
            </a:r>
            <a:endParaRPr b="1" i="0" sz="28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scambiare_i(alfa,</a:t>
            </a:r>
            <a:r>
              <a:rPr b="1" i="0" lang="en-US" sz="28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beta)</a:t>
            </a:r>
            <a:r>
              <a:rPr b="1" i="0" lang="en-US" sz="2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;</a:t>
            </a:r>
            <a:endParaRPr b="1" i="0" sz="28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1" i="0" lang="en-US" sz="2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printf</a:t>
            </a:r>
            <a:r>
              <a:rPr b="1" i="0" lang="en-US" sz="28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(alfa,</a:t>
            </a:r>
            <a:r>
              <a:rPr b="1" i="0" lang="en-US" sz="2800" u="none">
                <a:solidFill>
                  <a:srgbClr val="7F7F7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beta)</a:t>
            </a:r>
            <a:r>
              <a:rPr b="1" i="0" lang="en-US" sz="2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;</a:t>
            </a:r>
            <a:endParaRPr b="1" i="0" sz="28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}</a:t>
            </a:r>
            <a:endParaRPr/>
          </a:p>
        </p:txBody>
      </p:sp>
      <p:sp>
        <p:nvSpPr>
          <p:cNvPr id="321" name="Google Shape;321;p38"/>
          <p:cNvSpPr txBox="1"/>
          <p:nvPr/>
        </p:nvSpPr>
        <p:spPr>
          <a:xfrm>
            <a:off x="395287" y="530225"/>
            <a:ext cx="8280300" cy="2678100"/>
          </a:xfrm>
          <a:prstGeom prst="rect">
            <a:avLst/>
          </a:prstGeom>
          <a:solidFill>
            <a:srgbClr val="99FF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void</a:t>
            </a: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scambiare_i(</a:t>
            </a:r>
            <a:r>
              <a:rPr b="1" i="0" lang="en-US" sz="2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</a:t>
            </a:r>
            <a:r>
              <a:rPr b="1" lang="en-US" sz="2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b="1" i="0" lang="en-US" sz="2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ut: int </a:t>
            </a: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var1,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var2)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{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</a:t>
            </a: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var1, var2, temp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temp 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</a:t>
            </a: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var1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var1 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</a:t>
            </a: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var2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var2 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</a:t>
            </a:r>
            <a:r>
              <a:rPr b="1" i="0" lang="en-US" sz="2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temp</a:t>
            </a:r>
            <a:r>
              <a:rPr b="1" i="0" lang="en-US" sz="2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;</a:t>
            </a:r>
            <a:endParaRPr b="1" i="0" sz="28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Comic Sans MS"/>
              <a:buNone/>
            </a:pPr>
            <a:r>
              <a:rPr b="1" i="0" lang="en-US" sz="28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}</a:t>
            </a:r>
            <a:endParaRPr/>
          </a:p>
        </p:txBody>
      </p:sp>
      <p:sp>
        <p:nvSpPr>
          <p:cNvPr id="322" name="Google Shape;322;p38"/>
          <p:cNvSpPr txBox="1"/>
          <p:nvPr/>
        </p:nvSpPr>
        <p:spPr>
          <a:xfrm>
            <a:off x="900112" y="4797425"/>
            <a:ext cx="4392612" cy="504825"/>
          </a:xfrm>
          <a:prstGeom prst="rect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38"/>
          <p:cNvSpPr txBox="1"/>
          <p:nvPr/>
        </p:nvSpPr>
        <p:spPr>
          <a:xfrm>
            <a:off x="3442362" y="599225"/>
            <a:ext cx="4537200" cy="504900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Google Shape;324;p38"/>
          <p:cNvSpPr txBox="1"/>
          <p:nvPr/>
        </p:nvSpPr>
        <p:spPr>
          <a:xfrm>
            <a:off x="3924300" y="2330450"/>
            <a:ext cx="4610100" cy="4619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Attenzione: da modificare in C</a:t>
            </a:r>
            <a:endParaRPr/>
          </a:p>
        </p:txBody>
      </p:sp>
      <p:sp>
        <p:nvSpPr>
          <p:cNvPr id="325" name="Google Shape;325;p38"/>
          <p:cNvSpPr txBox="1"/>
          <p:nvPr/>
        </p:nvSpPr>
        <p:spPr>
          <a:xfrm>
            <a:off x="4087812" y="5735637"/>
            <a:ext cx="4610100" cy="4603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Attenzione: da modificare in C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9"/>
          <p:cNvSpPr txBox="1"/>
          <p:nvPr/>
        </p:nvSpPr>
        <p:spPr>
          <a:xfrm>
            <a:off x="265112" y="217487"/>
            <a:ext cx="8534400" cy="63087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&lt;stdio.h&gt;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scambiare_i(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var1,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var2)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 </a:t>
            </a:r>
            <a:endParaRPr b="1" i="0" sz="24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main()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int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x,y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(“%d%d”,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x,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(“x=%d y=%d”,x,y)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scambiare_i(x,y)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(“x=%d y=%d”,x,y)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scambiare_i(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var1,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var2)</a:t>
            </a:r>
            <a:endParaRPr b="1" i="0" sz="24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temp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temp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var1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var1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var2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var2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temp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grpSp>
        <p:nvGrpSpPr>
          <p:cNvPr id="332" name="Google Shape;332;p39"/>
          <p:cNvGrpSpPr/>
          <p:nvPr/>
        </p:nvGrpSpPr>
        <p:grpSpPr>
          <a:xfrm>
            <a:off x="395287" y="333375"/>
            <a:ext cx="5791200" cy="5867400"/>
            <a:chOff x="240" y="192"/>
            <a:chExt cx="3648" cy="3696"/>
          </a:xfrm>
        </p:grpSpPr>
        <p:cxnSp>
          <p:nvCxnSpPr>
            <p:cNvPr id="333" name="Google Shape;333;p39"/>
            <p:cNvCxnSpPr/>
            <p:nvPr/>
          </p:nvCxnSpPr>
          <p:spPr>
            <a:xfrm>
              <a:off x="240" y="192"/>
              <a:ext cx="3648" cy="3696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4" name="Google Shape;334;p39"/>
            <p:cNvCxnSpPr/>
            <p:nvPr/>
          </p:nvCxnSpPr>
          <p:spPr>
            <a:xfrm flipH="1">
              <a:off x="480" y="192"/>
              <a:ext cx="3024" cy="3696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0"/>
          <p:cNvSpPr txBox="1"/>
          <p:nvPr/>
        </p:nvSpPr>
        <p:spPr>
          <a:xfrm>
            <a:off x="250825" y="215900"/>
            <a:ext cx="8534400" cy="63087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&lt;stdio.h&gt;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scambiare_i(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*var1,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*var2)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 </a:t>
            </a:r>
            <a:endParaRPr b="1" i="0" sz="24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main()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x,y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(“%d%d”,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x,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(“x=%d y=%d”,x,y)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scambiare_i(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x,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(“x=%d y=%d”,x,y)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scambiare_i(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*var1,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*var2)</a:t>
            </a:r>
            <a:endParaRPr b="1" i="0" sz="24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temp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temp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*var1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*var1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*var2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*var2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temp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341" name="Google Shape;341;p40"/>
          <p:cNvSpPr txBox="1"/>
          <p:nvPr/>
        </p:nvSpPr>
        <p:spPr>
          <a:xfrm>
            <a:off x="4140200" y="620712"/>
            <a:ext cx="1008062" cy="360362"/>
          </a:xfrm>
          <a:prstGeom prst="rect">
            <a:avLst/>
          </a:prstGeom>
          <a:noFill/>
          <a:ln cap="flat" cmpd="sng" w="3810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p40"/>
          <p:cNvSpPr txBox="1"/>
          <p:nvPr/>
        </p:nvSpPr>
        <p:spPr>
          <a:xfrm>
            <a:off x="6156325" y="620712"/>
            <a:ext cx="1008062" cy="360362"/>
          </a:xfrm>
          <a:prstGeom prst="rect">
            <a:avLst/>
          </a:prstGeom>
          <a:noFill/>
          <a:ln cap="flat" cmpd="sng" w="3810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40"/>
          <p:cNvSpPr txBox="1"/>
          <p:nvPr/>
        </p:nvSpPr>
        <p:spPr>
          <a:xfrm>
            <a:off x="4140200" y="3933825"/>
            <a:ext cx="1008062" cy="360362"/>
          </a:xfrm>
          <a:prstGeom prst="rect">
            <a:avLst/>
          </a:prstGeom>
          <a:noFill/>
          <a:ln cap="flat" cmpd="sng" w="3810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4" name="Google Shape;344;p40"/>
          <p:cNvSpPr txBox="1"/>
          <p:nvPr/>
        </p:nvSpPr>
        <p:spPr>
          <a:xfrm>
            <a:off x="6156325" y="3932237"/>
            <a:ext cx="1008062" cy="360362"/>
          </a:xfrm>
          <a:prstGeom prst="rect">
            <a:avLst/>
          </a:prstGeom>
          <a:noFill/>
          <a:ln cap="flat" cmpd="sng" w="3810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40"/>
          <p:cNvSpPr txBox="1"/>
          <p:nvPr/>
        </p:nvSpPr>
        <p:spPr>
          <a:xfrm>
            <a:off x="2700337" y="2852737"/>
            <a:ext cx="1008062" cy="360362"/>
          </a:xfrm>
          <a:prstGeom prst="rect">
            <a:avLst/>
          </a:prstGeom>
          <a:noFill/>
          <a:ln cap="flat" cmpd="sng" w="571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1"/>
          <p:cNvSpPr txBox="1"/>
          <p:nvPr/>
        </p:nvSpPr>
        <p:spPr>
          <a:xfrm>
            <a:off x="838200" y="1219200"/>
            <a:ext cx="2286000" cy="1981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Google Shape;352;p41"/>
          <p:cNvSpPr txBox="1"/>
          <p:nvPr/>
        </p:nvSpPr>
        <p:spPr>
          <a:xfrm>
            <a:off x="5181600" y="1219200"/>
            <a:ext cx="2286000" cy="1981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p41"/>
          <p:cNvSpPr txBox="1"/>
          <p:nvPr/>
        </p:nvSpPr>
        <p:spPr>
          <a:xfrm>
            <a:off x="1524000" y="228600"/>
            <a:ext cx="10350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endParaRPr/>
          </a:p>
        </p:txBody>
      </p:sp>
      <p:sp>
        <p:nvSpPr>
          <p:cNvPr id="354" name="Google Shape;354;p41"/>
          <p:cNvSpPr txBox="1"/>
          <p:nvPr/>
        </p:nvSpPr>
        <p:spPr>
          <a:xfrm>
            <a:off x="5029200" y="304800"/>
            <a:ext cx="252412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scambiare_i</a:t>
            </a:r>
            <a:endParaRPr/>
          </a:p>
        </p:txBody>
      </p:sp>
      <p:sp>
        <p:nvSpPr>
          <p:cNvPr id="355" name="Google Shape;355;p41"/>
          <p:cNvSpPr txBox="1"/>
          <p:nvPr/>
        </p:nvSpPr>
        <p:spPr>
          <a:xfrm>
            <a:off x="1295400" y="1524000"/>
            <a:ext cx="3968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endParaRPr/>
          </a:p>
        </p:txBody>
      </p:sp>
      <p:sp>
        <p:nvSpPr>
          <p:cNvPr id="356" name="Google Shape;356;p41"/>
          <p:cNvSpPr txBox="1"/>
          <p:nvPr/>
        </p:nvSpPr>
        <p:spPr>
          <a:xfrm>
            <a:off x="1295400" y="2362200"/>
            <a:ext cx="3968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</a:t>
            </a:r>
            <a:endParaRPr/>
          </a:p>
        </p:txBody>
      </p:sp>
      <p:sp>
        <p:nvSpPr>
          <p:cNvPr id="357" name="Google Shape;357;p41"/>
          <p:cNvSpPr txBox="1"/>
          <p:nvPr/>
        </p:nvSpPr>
        <p:spPr>
          <a:xfrm>
            <a:off x="1905000" y="1371600"/>
            <a:ext cx="838200" cy="838200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8" name="Google Shape;358;p41"/>
          <p:cNvSpPr txBox="1"/>
          <p:nvPr/>
        </p:nvSpPr>
        <p:spPr>
          <a:xfrm>
            <a:off x="1905000" y="2286000"/>
            <a:ext cx="838200" cy="838200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9" name="Google Shape;359;p41"/>
          <p:cNvSpPr txBox="1"/>
          <p:nvPr/>
        </p:nvSpPr>
        <p:spPr>
          <a:xfrm>
            <a:off x="5364162" y="1557337"/>
            <a:ext cx="10350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var1</a:t>
            </a:r>
            <a:endParaRPr/>
          </a:p>
        </p:txBody>
      </p:sp>
      <p:sp>
        <p:nvSpPr>
          <p:cNvPr id="360" name="Google Shape;360;p41"/>
          <p:cNvSpPr txBox="1"/>
          <p:nvPr/>
        </p:nvSpPr>
        <p:spPr>
          <a:xfrm>
            <a:off x="5364162" y="2349500"/>
            <a:ext cx="10350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var2</a:t>
            </a:r>
            <a:endParaRPr/>
          </a:p>
        </p:txBody>
      </p:sp>
      <p:sp>
        <p:nvSpPr>
          <p:cNvPr id="361" name="Google Shape;361;p41"/>
          <p:cNvSpPr txBox="1"/>
          <p:nvPr/>
        </p:nvSpPr>
        <p:spPr>
          <a:xfrm>
            <a:off x="6400800" y="1371600"/>
            <a:ext cx="838200" cy="838200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2" name="Google Shape;362;p41"/>
          <p:cNvSpPr txBox="1"/>
          <p:nvPr/>
        </p:nvSpPr>
        <p:spPr>
          <a:xfrm>
            <a:off x="6400800" y="2286000"/>
            <a:ext cx="838200" cy="838200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63" name="Google Shape;363;p41"/>
          <p:cNvGrpSpPr/>
          <p:nvPr/>
        </p:nvGrpSpPr>
        <p:grpSpPr>
          <a:xfrm>
            <a:off x="1889125" y="990600"/>
            <a:ext cx="5202237" cy="4159250"/>
            <a:chOff x="1190" y="624"/>
            <a:chExt cx="3277" cy="2620"/>
          </a:xfrm>
        </p:grpSpPr>
        <p:grpSp>
          <p:nvGrpSpPr>
            <p:cNvPr id="364" name="Google Shape;364;p41"/>
            <p:cNvGrpSpPr/>
            <p:nvPr/>
          </p:nvGrpSpPr>
          <p:grpSpPr>
            <a:xfrm>
              <a:off x="1190" y="624"/>
              <a:ext cx="3082" cy="2620"/>
              <a:chOff x="1190" y="624"/>
              <a:chExt cx="3082" cy="2620"/>
            </a:xfrm>
          </p:grpSpPr>
          <p:grpSp>
            <p:nvGrpSpPr>
              <p:cNvPr id="365" name="Google Shape;365;p41"/>
              <p:cNvGrpSpPr/>
              <p:nvPr/>
            </p:nvGrpSpPr>
            <p:grpSpPr>
              <a:xfrm>
                <a:off x="1440" y="624"/>
                <a:ext cx="2832" cy="432"/>
                <a:chOff x="1440" y="624"/>
                <a:chExt cx="2832" cy="432"/>
              </a:xfrm>
            </p:grpSpPr>
            <p:cxnSp>
              <p:nvCxnSpPr>
                <p:cNvPr id="366" name="Google Shape;366;p41"/>
                <p:cNvCxnSpPr/>
                <p:nvPr/>
              </p:nvCxnSpPr>
              <p:spPr>
                <a:xfrm rot="10800000">
                  <a:off x="4272" y="624"/>
                  <a:ext cx="0" cy="432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67" name="Google Shape;367;p41"/>
                <p:cNvCxnSpPr/>
                <p:nvPr/>
              </p:nvCxnSpPr>
              <p:spPr>
                <a:xfrm rot="10800000">
                  <a:off x="1440" y="624"/>
                  <a:ext cx="2832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68" name="Google Shape;368;p41"/>
                <p:cNvCxnSpPr/>
                <p:nvPr/>
              </p:nvCxnSpPr>
              <p:spPr>
                <a:xfrm>
                  <a:off x="1440" y="624"/>
                  <a:ext cx="0" cy="432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triangle"/>
                </a:ln>
              </p:spPr>
            </p:cxnSp>
          </p:grpSp>
          <p:sp>
            <p:nvSpPr>
              <p:cNvPr id="369" name="Google Shape;369;p41"/>
              <p:cNvSpPr txBox="1"/>
              <p:nvPr/>
            </p:nvSpPr>
            <p:spPr>
              <a:xfrm>
                <a:off x="1190" y="2861"/>
                <a:ext cx="2550" cy="383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3200"/>
                  <a:buFont typeface="Courier New"/>
                  <a:buNone/>
                </a:pPr>
                <a:r>
                  <a:rPr b="1" i="0" lang="en-US" sz="3200" u="none">
                    <a:solidFill>
                      <a:schemeClr val="accent2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*var1</a:t>
                </a:r>
                <a:r>
                  <a:rPr b="0" i="0" lang="en-US" sz="32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b="0" i="0" lang="en-US" sz="32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è il valore di</a:t>
                </a:r>
                <a:r>
                  <a:rPr b="0" i="0" lang="en-US" sz="32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b="1" i="0" lang="en-US" sz="3200" u="none">
                    <a:solidFill>
                      <a:schemeClr val="accent2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x</a:t>
                </a:r>
                <a:endParaRPr/>
              </a:p>
            </p:txBody>
          </p:sp>
        </p:grpSp>
        <p:sp>
          <p:nvSpPr>
            <p:cNvPr id="370" name="Google Shape;370;p41"/>
            <p:cNvSpPr txBox="1"/>
            <p:nvPr/>
          </p:nvSpPr>
          <p:spPr>
            <a:xfrm>
              <a:off x="4105" y="981"/>
              <a:ext cx="362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Courier New"/>
                <a:buNone/>
              </a:pPr>
              <a:r>
                <a:rPr b="1" i="0" lang="en-US" sz="24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&amp;</a:t>
              </a:r>
              <a:r>
                <a:rPr b="1" i="0" lang="en-US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</a:t>
              </a:r>
              <a:endParaRPr/>
            </a:p>
          </p:txBody>
        </p:sp>
      </p:grpSp>
      <p:grpSp>
        <p:nvGrpSpPr>
          <p:cNvPr id="371" name="Google Shape;371;p41"/>
          <p:cNvGrpSpPr/>
          <p:nvPr/>
        </p:nvGrpSpPr>
        <p:grpSpPr>
          <a:xfrm>
            <a:off x="1908175" y="2349500"/>
            <a:ext cx="5183187" cy="3592512"/>
            <a:chOff x="1202" y="1480"/>
            <a:chExt cx="3265" cy="2263"/>
          </a:xfrm>
        </p:grpSpPr>
        <p:grpSp>
          <p:nvGrpSpPr>
            <p:cNvPr id="372" name="Google Shape;372;p41"/>
            <p:cNvGrpSpPr/>
            <p:nvPr/>
          </p:nvGrpSpPr>
          <p:grpSpPr>
            <a:xfrm>
              <a:off x="1202" y="1728"/>
              <a:ext cx="3024" cy="2015"/>
              <a:chOff x="1248" y="1728"/>
              <a:chExt cx="3024" cy="2015"/>
            </a:xfrm>
          </p:grpSpPr>
          <p:grpSp>
            <p:nvGrpSpPr>
              <p:cNvPr id="373" name="Google Shape;373;p41"/>
              <p:cNvGrpSpPr/>
              <p:nvPr/>
            </p:nvGrpSpPr>
            <p:grpSpPr>
              <a:xfrm>
                <a:off x="1488" y="1728"/>
                <a:ext cx="2784" cy="528"/>
                <a:chOff x="1488" y="1728"/>
                <a:chExt cx="2784" cy="528"/>
              </a:xfrm>
            </p:grpSpPr>
            <p:cxnSp>
              <p:nvCxnSpPr>
                <p:cNvPr id="374" name="Google Shape;374;p41"/>
                <p:cNvCxnSpPr/>
                <p:nvPr/>
              </p:nvCxnSpPr>
              <p:spPr>
                <a:xfrm>
                  <a:off x="4272" y="1728"/>
                  <a:ext cx="0" cy="528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75" name="Google Shape;375;p41"/>
                <p:cNvCxnSpPr/>
                <p:nvPr/>
              </p:nvCxnSpPr>
              <p:spPr>
                <a:xfrm rot="10800000">
                  <a:off x="1488" y="2256"/>
                  <a:ext cx="2784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76" name="Google Shape;376;p41"/>
                <p:cNvCxnSpPr/>
                <p:nvPr/>
              </p:nvCxnSpPr>
              <p:spPr>
                <a:xfrm rot="10800000">
                  <a:off x="1488" y="1728"/>
                  <a:ext cx="0" cy="528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chemeClr val="dk1"/>
                  </a:solidFill>
                  <a:prstDash val="solid"/>
                  <a:miter lim="800000"/>
                  <a:headEnd len="med" w="med" type="none"/>
                  <a:tailEnd len="med" w="med" type="triangle"/>
                </a:ln>
              </p:spPr>
            </p:cxnSp>
          </p:grpSp>
          <p:sp>
            <p:nvSpPr>
              <p:cNvPr id="377" name="Google Shape;377;p41"/>
              <p:cNvSpPr txBox="1"/>
              <p:nvPr/>
            </p:nvSpPr>
            <p:spPr>
              <a:xfrm>
                <a:off x="1248" y="3360"/>
                <a:ext cx="2550" cy="383"/>
              </a:xfrm>
              <a:prstGeom prst="rect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3200"/>
                  <a:buFont typeface="Courier New"/>
                  <a:buNone/>
                </a:pPr>
                <a:r>
                  <a:rPr b="1" i="0" lang="en-US" sz="3200" u="none">
                    <a:solidFill>
                      <a:schemeClr val="accent2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*var2</a:t>
                </a:r>
                <a:r>
                  <a:rPr b="0" i="0" lang="en-US" sz="32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b="0" i="0" lang="en-US" sz="32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è il valore di</a:t>
                </a:r>
                <a:r>
                  <a:rPr b="0" i="0" lang="en-US" sz="320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b="1" i="0" lang="en-US" sz="3200" u="none">
                    <a:solidFill>
                      <a:schemeClr val="accent2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y</a:t>
                </a:r>
                <a:endParaRPr/>
              </a:p>
            </p:txBody>
          </p:sp>
        </p:grpSp>
        <p:sp>
          <p:nvSpPr>
            <p:cNvPr id="378" name="Google Shape;378;p41"/>
            <p:cNvSpPr txBox="1"/>
            <p:nvPr/>
          </p:nvSpPr>
          <p:spPr>
            <a:xfrm>
              <a:off x="4105" y="1480"/>
              <a:ext cx="362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Courier New"/>
                <a:buNone/>
              </a:pPr>
              <a:r>
                <a:rPr b="1" i="0" lang="en-US" sz="24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&amp;</a:t>
              </a:r>
              <a:r>
                <a:rPr b="1" i="0" lang="en-US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y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2"/>
          <p:cNvSpPr txBox="1"/>
          <p:nvPr/>
        </p:nvSpPr>
        <p:spPr>
          <a:xfrm>
            <a:off x="755650" y="188912"/>
            <a:ext cx="7416800" cy="30226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main()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x,y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(“%d%d”,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x,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(“x=%d y=%d”,x,y)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scambiare_i(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x,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(“x=%d y=%d”,x,y)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385" name="Google Shape;385;p42"/>
          <p:cNvSpPr txBox="1"/>
          <p:nvPr/>
        </p:nvSpPr>
        <p:spPr>
          <a:xfrm>
            <a:off x="755650" y="260350"/>
            <a:ext cx="2232025" cy="360362"/>
          </a:xfrm>
          <a:prstGeom prst="rect">
            <a:avLst/>
          </a:prstGeom>
          <a:noFill/>
          <a:ln cap="flat" cmpd="sng" w="3810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Google Shape;386;p42"/>
          <p:cNvSpPr txBox="1"/>
          <p:nvPr/>
        </p:nvSpPr>
        <p:spPr>
          <a:xfrm>
            <a:off x="900112" y="1339850"/>
            <a:ext cx="3600450" cy="360362"/>
          </a:xfrm>
          <a:prstGeom prst="rect">
            <a:avLst/>
          </a:prstGeom>
          <a:noFill/>
          <a:ln cap="flat" cmpd="sng" w="3810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42"/>
          <p:cNvSpPr txBox="1"/>
          <p:nvPr/>
        </p:nvSpPr>
        <p:spPr>
          <a:xfrm>
            <a:off x="971550" y="2420937"/>
            <a:ext cx="4248150" cy="360362"/>
          </a:xfrm>
          <a:prstGeom prst="rect">
            <a:avLst/>
          </a:prstGeom>
          <a:noFill/>
          <a:ln cap="flat" cmpd="sng" w="3810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Google Shape;388;p42"/>
          <p:cNvSpPr txBox="1"/>
          <p:nvPr/>
        </p:nvSpPr>
        <p:spPr>
          <a:xfrm>
            <a:off x="538162" y="3548062"/>
            <a:ext cx="2192337" cy="4572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main()</a:t>
            </a:r>
            <a:endParaRPr/>
          </a:p>
        </p:txBody>
      </p:sp>
      <p:sp>
        <p:nvSpPr>
          <p:cNvPr id="389" name="Google Shape;389;p42"/>
          <p:cNvSpPr txBox="1"/>
          <p:nvPr/>
        </p:nvSpPr>
        <p:spPr>
          <a:xfrm>
            <a:off x="2914650" y="3357562"/>
            <a:ext cx="6121400" cy="850900"/>
          </a:xfrm>
          <a:prstGeom prst="rect">
            <a:avLst/>
          </a:prstGeom>
          <a:solidFill>
            <a:srgbClr val="DDDDDD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definizione di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come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function, senza parametri</a:t>
            </a:r>
            <a:endParaRPr/>
          </a:p>
        </p:txBody>
      </p:sp>
      <p:sp>
        <p:nvSpPr>
          <p:cNvPr id="390" name="Google Shape;390;p42"/>
          <p:cNvSpPr txBox="1"/>
          <p:nvPr/>
        </p:nvSpPr>
        <p:spPr>
          <a:xfrm>
            <a:off x="538162" y="4700587"/>
            <a:ext cx="3835400" cy="4572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(“%d%d”,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x,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y)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  <p:sp>
        <p:nvSpPr>
          <p:cNvPr id="391" name="Google Shape;391;p42"/>
          <p:cNvSpPr txBox="1"/>
          <p:nvPr/>
        </p:nvSpPr>
        <p:spPr>
          <a:xfrm>
            <a:off x="4498975" y="4294187"/>
            <a:ext cx="4537075" cy="1216025"/>
          </a:xfrm>
          <a:prstGeom prst="rect">
            <a:avLst/>
          </a:prstGeom>
          <a:solidFill>
            <a:srgbClr val="DDDDDD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è una function, chiamata con </a:t>
            </a:r>
            <a:r>
              <a:rPr b="0" i="0" lang="en-US" sz="240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argomento di </a:t>
            </a:r>
            <a:r>
              <a:rPr b="1" i="0" lang="en-US" sz="240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argomenti di </a:t>
            </a:r>
            <a:r>
              <a:rPr b="1" i="0" lang="en-US" sz="24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/>
          </a:p>
        </p:txBody>
      </p:sp>
      <p:sp>
        <p:nvSpPr>
          <p:cNvPr id="392" name="Google Shape;392;p42"/>
          <p:cNvSpPr txBox="1"/>
          <p:nvPr/>
        </p:nvSpPr>
        <p:spPr>
          <a:xfrm>
            <a:off x="6350" y="6003925"/>
            <a:ext cx="4565650" cy="4572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(“x=%d y=%d”,x,y)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  <p:sp>
        <p:nvSpPr>
          <p:cNvPr id="393" name="Google Shape;393;p42"/>
          <p:cNvSpPr txBox="1"/>
          <p:nvPr/>
        </p:nvSpPr>
        <p:spPr>
          <a:xfrm>
            <a:off x="4498975" y="5597525"/>
            <a:ext cx="4537075" cy="1216025"/>
          </a:xfrm>
          <a:prstGeom prst="rect">
            <a:avLst/>
          </a:prstGeom>
          <a:solidFill>
            <a:srgbClr val="DDDDDD"/>
          </a:solidFill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è una function, chiamata con </a:t>
            </a:r>
            <a:r>
              <a:rPr b="0" i="0" lang="en-US" sz="240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argomenti di </a:t>
            </a:r>
            <a:r>
              <a:rPr b="0" i="0" lang="en-US" sz="240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3"/>
          <p:cNvSpPr txBox="1"/>
          <p:nvPr>
            <p:ph type="title"/>
          </p:nvPr>
        </p:nvSpPr>
        <p:spPr>
          <a:xfrm>
            <a:off x="247725" y="180550"/>
            <a:ext cx="5618700" cy="105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Esercizio 1 </a:t>
            </a:r>
            <a:endParaRPr/>
          </a:p>
        </p:txBody>
      </p:sp>
      <p:pic>
        <p:nvPicPr>
          <p:cNvPr id="400" name="Google Shape;400;p43"/>
          <p:cNvPicPr preferRelativeResize="0"/>
          <p:nvPr/>
        </p:nvPicPr>
        <p:blipFill rotWithShape="1">
          <a:blip r:embed="rId3">
            <a:alphaModFix/>
          </a:blip>
          <a:srcRect b="71190" l="0" r="0" t="0"/>
          <a:stretch/>
        </p:blipFill>
        <p:spPr>
          <a:xfrm>
            <a:off x="0" y="1231450"/>
            <a:ext cx="9144003" cy="172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4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44"/>
          <p:cNvSpPr txBox="1"/>
          <p:nvPr>
            <p:ph type="title"/>
          </p:nvPr>
        </p:nvSpPr>
        <p:spPr>
          <a:xfrm>
            <a:off x="247725" y="0"/>
            <a:ext cx="5618700" cy="105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Esercizio 1 </a:t>
            </a:r>
            <a:endParaRPr/>
          </a:p>
        </p:txBody>
      </p:sp>
      <p:pic>
        <p:nvPicPr>
          <p:cNvPr id="408" name="Google Shape;40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975" y="872225"/>
            <a:ext cx="6391906" cy="598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/>
        </p:nvSpPr>
        <p:spPr>
          <a:xfrm>
            <a:off x="179387" y="188912"/>
            <a:ext cx="8713787" cy="579437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unità didattica: 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Function e Procedure</a:t>
            </a:r>
            <a:r>
              <a:rPr b="0" i="0" lang="en-US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      [05]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3" name="Google Shape;183;p28"/>
          <p:cNvSpPr txBox="1"/>
          <p:nvPr/>
        </p:nvSpPr>
        <p:spPr>
          <a:xfrm>
            <a:off x="179387" y="908050"/>
            <a:ext cx="8713787" cy="57943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modulo : 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Procedure in C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en-US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[04-C]</a:t>
            </a:r>
            <a:endParaRPr/>
          </a:p>
        </p:txBody>
      </p:sp>
      <p:sp>
        <p:nvSpPr>
          <p:cNvPr id="184" name="Google Shape;184;p28"/>
          <p:cNvSpPr txBox="1"/>
          <p:nvPr/>
        </p:nvSpPr>
        <p:spPr>
          <a:xfrm>
            <a:off x="827087" y="1700212"/>
            <a:ext cx="7561262" cy="3968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Function C che restituiscono più valori </a:t>
            </a:r>
            <a:endParaRPr/>
          </a:p>
        </p:txBody>
      </p:sp>
      <p:sp>
        <p:nvSpPr>
          <p:cNvPr id="185" name="Google Shape;185;p28"/>
          <p:cNvSpPr txBox="1"/>
          <p:nvPr/>
        </p:nvSpPr>
        <p:spPr>
          <a:xfrm>
            <a:off x="827087" y="2565400"/>
            <a:ext cx="7561262" cy="13112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Argomenti trattati: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void function</a:t>
            </a: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in  C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passaggio dei parametri per riferimento simulato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esempi di function C che implementano procedure</a:t>
            </a:r>
            <a:endParaRPr/>
          </a:p>
        </p:txBody>
      </p:sp>
      <p:sp>
        <p:nvSpPr>
          <p:cNvPr id="186" name="Google Shape;186;p28"/>
          <p:cNvSpPr txBox="1"/>
          <p:nvPr/>
        </p:nvSpPr>
        <p:spPr>
          <a:xfrm>
            <a:off x="323850" y="5805487"/>
            <a:ext cx="7561262" cy="396875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Quest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Prerequisiti richiesti:</a:t>
            </a: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0" i="0" lang="en-US" sz="2000" u="none" cap="none" strike="noStrike">
                <a:solidFill>
                  <a:srgbClr val="99FF99"/>
                </a:solidFill>
                <a:latin typeface="Questrial"/>
                <a:ea typeface="Questrial"/>
                <a:cs typeface="Questrial"/>
                <a:sym typeface="Questrial"/>
              </a:rPr>
              <a:t>P1-03-04-T, P1-05-02-T, P1-05-03-T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/>
        </p:nvSpPr>
        <p:spPr>
          <a:xfrm>
            <a:off x="468312" y="4005262"/>
            <a:ext cx="8153400" cy="1200150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 una procedura viene realizzata mediante una function  </a:t>
            </a:r>
            <a:endParaRPr/>
          </a:p>
        </p:txBody>
      </p:sp>
      <p:sp>
        <p:nvSpPr>
          <p:cNvPr id="193" name="Google Shape;193;p29"/>
          <p:cNvSpPr txBox="1"/>
          <p:nvPr/>
        </p:nvSpPr>
        <p:spPr>
          <a:xfrm>
            <a:off x="854075" y="485775"/>
            <a:ext cx="2971800" cy="895350"/>
          </a:xfrm>
          <a:prstGeom prst="rect">
            <a:avLst/>
          </a:prstGeom>
          <a:solidFill>
            <a:srgbClr val="99FF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b="1" i="0" sz="800" u="none" cap="none" strike="noStrik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600"/>
              <a:buFont typeface="Comic Sans MS"/>
              <a:buNone/>
            </a:pPr>
            <a:r>
              <a:rPr b="1" i="0" lang="en-US" sz="3600" u="none" cap="none" strike="noStrik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function</a:t>
            </a:r>
            <a:r>
              <a:rPr b="1" i="0" lang="en-US" sz="36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2400" u="none" cap="none" strike="noStrik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4" name="Google Shape;194;p29"/>
          <p:cNvSpPr txBox="1"/>
          <p:nvPr/>
        </p:nvSpPr>
        <p:spPr>
          <a:xfrm>
            <a:off x="4816475" y="485775"/>
            <a:ext cx="3276600" cy="895350"/>
          </a:xfrm>
          <a:prstGeom prst="rect">
            <a:avLst/>
          </a:prstGeom>
          <a:solidFill>
            <a:srgbClr val="99FF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r>
              <a:t/>
            </a:r>
            <a:endParaRPr b="1" i="0" sz="8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600"/>
              <a:buFont typeface="Comic Sans MS"/>
              <a:buNone/>
            </a:pPr>
            <a:r>
              <a:rPr b="1" i="0" lang="en-US" sz="36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procedure</a:t>
            </a:r>
            <a:r>
              <a:rPr b="1" i="0" lang="en-US" sz="3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b="1" i="0" sz="24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5" name="Google Shape;195;p29"/>
          <p:cNvSpPr txBox="1"/>
          <p:nvPr/>
        </p:nvSpPr>
        <p:spPr>
          <a:xfrm>
            <a:off x="2987675" y="2924175"/>
            <a:ext cx="2743200" cy="65087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3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endParaRPr/>
          </a:p>
        </p:txBody>
      </p:sp>
      <p:sp>
        <p:nvSpPr>
          <p:cNvPr id="196" name="Google Shape;196;p29"/>
          <p:cNvSpPr/>
          <p:nvPr/>
        </p:nvSpPr>
        <p:spPr>
          <a:xfrm rot="-1680000">
            <a:off x="2933700" y="1563687"/>
            <a:ext cx="725487" cy="1143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29"/>
          <p:cNvSpPr/>
          <p:nvPr/>
        </p:nvSpPr>
        <p:spPr>
          <a:xfrm rot="1080000">
            <a:off x="5003800" y="1565275"/>
            <a:ext cx="725487" cy="1143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29"/>
          <p:cNvSpPr txBox="1"/>
          <p:nvPr/>
        </p:nvSpPr>
        <p:spPr>
          <a:xfrm>
            <a:off x="468312" y="5445125"/>
            <a:ext cx="8153400" cy="1200150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function C può avere un </a:t>
            </a:r>
            <a:r>
              <a:rPr b="1" i="0" lang="en-US" sz="36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numero qualunque</a:t>
            </a:r>
            <a:r>
              <a:rPr b="0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valori da restutuire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/>
          <p:nvPr/>
        </p:nvSpPr>
        <p:spPr>
          <a:xfrm>
            <a:off x="311150" y="260350"/>
            <a:ext cx="3540125" cy="58896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function in C</a:t>
            </a:r>
            <a:endParaRPr/>
          </a:p>
        </p:txBody>
      </p:sp>
      <p:sp>
        <p:nvSpPr>
          <p:cNvPr id="205" name="Google Shape;205;p30"/>
          <p:cNvSpPr txBox="1"/>
          <p:nvPr/>
        </p:nvSpPr>
        <p:spPr>
          <a:xfrm>
            <a:off x="395287" y="2492375"/>
            <a:ext cx="8458200" cy="2236787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en-US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circ(</a:t>
            </a: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r, </a:t>
            </a: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*c)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const float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pi_greco = 3.1415926F</a:t>
            </a:r>
            <a:r>
              <a:rPr b="1" i="0" lang="en-US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800" u="none">
              <a:solidFill>
                <a:schemeClr val="accen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*c </a:t>
            </a: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2.0F*pi_greco*r</a:t>
            </a:r>
            <a:r>
              <a:rPr b="1" i="0" lang="en-US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8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06" name="Google Shape;206;p30"/>
          <p:cNvSpPr txBox="1"/>
          <p:nvPr/>
        </p:nvSpPr>
        <p:spPr>
          <a:xfrm>
            <a:off x="611187" y="3787775"/>
            <a:ext cx="647700" cy="504825"/>
          </a:xfrm>
          <a:prstGeom prst="rect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5724525" y="2420937"/>
            <a:ext cx="720725" cy="533400"/>
          </a:xfrm>
          <a:prstGeom prst="rect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30"/>
          <p:cNvSpPr txBox="1"/>
          <p:nvPr/>
        </p:nvSpPr>
        <p:spPr>
          <a:xfrm>
            <a:off x="323850" y="2420937"/>
            <a:ext cx="1152525" cy="533400"/>
          </a:xfrm>
          <a:prstGeom prst="rect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" name="Google Shape;209;p30"/>
          <p:cNvSpPr txBox="1"/>
          <p:nvPr/>
        </p:nvSpPr>
        <p:spPr>
          <a:xfrm>
            <a:off x="4067175" y="549275"/>
            <a:ext cx="4752975" cy="1692275"/>
          </a:xfrm>
          <a:prstGeom prst="rect">
            <a:avLst/>
          </a:prstGeom>
          <a:solidFill>
            <a:srgbClr val="99FF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000"/>
              <a:buFont typeface="Comic Sans MS"/>
              <a:buNone/>
            </a:pPr>
            <a:r>
              <a:rPr b="1" i="0" lang="en-US" sz="20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void</a:t>
            </a: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circ(</a:t>
            </a:r>
            <a:r>
              <a:rPr b="1" i="0" lang="en-US" sz="20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in:</a:t>
            </a: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2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float </a:t>
            </a: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r; </a:t>
            </a:r>
            <a:r>
              <a:rPr b="1" i="0" lang="en-US" sz="20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out:</a:t>
            </a: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float c)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mic Sans MS"/>
              <a:buNone/>
            </a:pPr>
            <a:r>
              <a:rPr b="1" i="0" lang="en-US" sz="20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{</a:t>
            </a:r>
            <a:r>
              <a:rPr b="0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000"/>
              <a:buFont typeface="Comic Sans MS"/>
              <a:buNone/>
            </a:pPr>
            <a:r>
              <a:rPr b="1" i="0" lang="en-US" sz="20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const float</a:t>
            </a: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pi_greco </a:t>
            </a:r>
            <a:r>
              <a:rPr b="1" i="0" lang="en-US" sz="20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</a:t>
            </a: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3.1415926</a:t>
            </a:r>
            <a:r>
              <a:rPr b="1" i="0" lang="en-US" sz="20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 </a:t>
            </a:r>
            <a:r>
              <a:rPr b="1" i="0" lang="en-US" sz="20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</a:t>
            </a: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2.0*pi_greco*r</a:t>
            </a:r>
            <a:r>
              <a:rPr b="1" i="0" lang="en-US" sz="20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;</a:t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mic Sans MS"/>
              <a:buNone/>
            </a:pPr>
            <a:r>
              <a:rPr b="1" i="0" lang="en-US" sz="20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}</a:t>
            </a:r>
            <a:endParaRPr/>
          </a:p>
        </p:txBody>
      </p:sp>
      <p:sp>
        <p:nvSpPr>
          <p:cNvPr id="210" name="Google Shape;210;p30"/>
          <p:cNvSpPr txBox="1"/>
          <p:nvPr/>
        </p:nvSpPr>
        <p:spPr>
          <a:xfrm>
            <a:off x="5416550" y="1916112"/>
            <a:ext cx="3505200" cy="3698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Attenzione: da modificare in C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/>
          <p:nvPr/>
        </p:nvSpPr>
        <p:spPr>
          <a:xfrm>
            <a:off x="488950" y="2555875"/>
            <a:ext cx="8458200" cy="528637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urier New"/>
              <a:buNone/>
            </a:pP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en-US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circ(</a:t>
            </a: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r, </a:t>
            </a:r>
            <a:r>
              <a:rPr b="1" i="0" lang="en-US" sz="2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*c) </a:t>
            </a:r>
            <a:endParaRPr/>
          </a:p>
        </p:txBody>
      </p:sp>
      <p:grpSp>
        <p:nvGrpSpPr>
          <p:cNvPr id="217" name="Google Shape;217;p31"/>
          <p:cNvGrpSpPr/>
          <p:nvPr/>
        </p:nvGrpSpPr>
        <p:grpSpPr>
          <a:xfrm>
            <a:off x="323850" y="2486025"/>
            <a:ext cx="4267200" cy="2662237"/>
            <a:chOff x="192" y="2448"/>
            <a:chExt cx="2688" cy="1677"/>
          </a:xfrm>
        </p:grpSpPr>
        <p:sp>
          <p:nvSpPr>
            <p:cNvPr id="218" name="Google Shape;218;p31"/>
            <p:cNvSpPr txBox="1"/>
            <p:nvPr/>
          </p:nvSpPr>
          <p:spPr>
            <a:xfrm>
              <a:off x="192" y="3216"/>
              <a:ext cx="2688" cy="909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indica che la function non restituisce un valore mediante </a:t>
              </a:r>
              <a:r>
                <a:rPr b="1" i="0" lang="en-US" sz="32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return</a:t>
              </a:r>
              <a:endParaRPr/>
            </a:p>
          </p:txBody>
        </p:sp>
        <p:sp>
          <p:nvSpPr>
            <p:cNvPr id="219" name="Google Shape;219;p31"/>
            <p:cNvSpPr txBox="1"/>
            <p:nvPr/>
          </p:nvSpPr>
          <p:spPr>
            <a:xfrm>
              <a:off x="240" y="2448"/>
              <a:ext cx="720" cy="336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20" name="Google Shape;220;p31"/>
            <p:cNvCxnSpPr/>
            <p:nvPr/>
          </p:nvCxnSpPr>
          <p:spPr>
            <a:xfrm rot="10800000">
              <a:off x="576" y="2784"/>
              <a:ext cx="0" cy="48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221" name="Google Shape;221;p31"/>
          <p:cNvGrpSpPr/>
          <p:nvPr/>
        </p:nvGrpSpPr>
        <p:grpSpPr>
          <a:xfrm>
            <a:off x="4787900" y="2565400"/>
            <a:ext cx="3200400" cy="2098675"/>
            <a:chOff x="3676" y="1635"/>
            <a:chExt cx="2016" cy="1322"/>
          </a:xfrm>
        </p:grpSpPr>
        <p:sp>
          <p:nvSpPr>
            <p:cNvPr id="222" name="Google Shape;222;p31"/>
            <p:cNvSpPr txBox="1"/>
            <p:nvPr/>
          </p:nvSpPr>
          <p:spPr>
            <a:xfrm>
              <a:off x="3676" y="2355"/>
              <a:ext cx="2016" cy="602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parametro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 output</a:t>
              </a:r>
              <a:endParaRPr/>
            </a:p>
          </p:txBody>
        </p:sp>
        <p:sp>
          <p:nvSpPr>
            <p:cNvPr id="223" name="Google Shape;223;p31"/>
            <p:cNvSpPr txBox="1"/>
            <p:nvPr/>
          </p:nvSpPr>
          <p:spPr>
            <a:xfrm>
              <a:off x="4300" y="1635"/>
              <a:ext cx="485" cy="288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24" name="Google Shape;224;p31"/>
            <p:cNvCxnSpPr/>
            <p:nvPr/>
          </p:nvCxnSpPr>
          <p:spPr>
            <a:xfrm rot="10800000">
              <a:off x="4444" y="1875"/>
              <a:ext cx="0" cy="528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225" name="Google Shape;225;p31"/>
          <p:cNvGrpSpPr/>
          <p:nvPr/>
        </p:nvGrpSpPr>
        <p:grpSpPr>
          <a:xfrm>
            <a:off x="3779837" y="981075"/>
            <a:ext cx="3921125" cy="2057400"/>
            <a:chOff x="2381" y="618"/>
            <a:chExt cx="2470" cy="1296"/>
          </a:xfrm>
        </p:grpSpPr>
        <p:sp>
          <p:nvSpPr>
            <p:cNvPr id="226" name="Google Shape;226;p31"/>
            <p:cNvSpPr txBox="1"/>
            <p:nvPr/>
          </p:nvSpPr>
          <p:spPr>
            <a:xfrm>
              <a:off x="2835" y="618"/>
              <a:ext cx="2016" cy="602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parametro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 input</a:t>
              </a:r>
              <a:endParaRPr/>
            </a:p>
          </p:txBody>
        </p:sp>
        <p:sp>
          <p:nvSpPr>
            <p:cNvPr id="227" name="Google Shape;227;p31"/>
            <p:cNvSpPr txBox="1"/>
            <p:nvPr/>
          </p:nvSpPr>
          <p:spPr>
            <a:xfrm>
              <a:off x="2381" y="1626"/>
              <a:ext cx="454" cy="288"/>
            </a:xfrm>
            <a:prstGeom prst="rect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28" name="Google Shape;228;p31"/>
            <p:cNvCxnSpPr/>
            <p:nvPr/>
          </p:nvCxnSpPr>
          <p:spPr>
            <a:xfrm flipH="1" rot="-8400000">
              <a:off x="2975" y="1162"/>
              <a:ext cx="14" cy="512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med" w="med" type="triangle"/>
              <a:tailEnd len="med" w="med" type="none"/>
            </a:ln>
          </p:spPr>
        </p:cxnSp>
      </p:grpSp>
      <p:sp>
        <p:nvSpPr>
          <p:cNvPr id="229" name="Google Shape;229;p31"/>
          <p:cNvSpPr txBox="1"/>
          <p:nvPr/>
        </p:nvSpPr>
        <p:spPr>
          <a:xfrm>
            <a:off x="250825" y="219075"/>
            <a:ext cx="6200775" cy="58896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intestazione di una </a:t>
            </a: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function</a:t>
            </a:r>
            <a:endParaRPr/>
          </a:p>
        </p:txBody>
      </p:sp>
      <p:sp>
        <p:nvSpPr>
          <p:cNvPr id="230" name="Google Shape;230;p31"/>
          <p:cNvSpPr txBox="1"/>
          <p:nvPr/>
        </p:nvSpPr>
        <p:spPr>
          <a:xfrm>
            <a:off x="468312" y="5445125"/>
            <a:ext cx="8153400" cy="1076325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parametri di output devono essere puntatori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/>
        </p:nvSpPr>
        <p:spPr>
          <a:xfrm>
            <a:off x="395287" y="2997200"/>
            <a:ext cx="8569325" cy="375285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circ(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r,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*c)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 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raggio, circonferenza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4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il raggio: ”)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(“%f”,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raggio)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circ(raggio,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circonferenza)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0" i="0" lang="en-US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(“circonferenza =%f\n”,circonferenza)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4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37" name="Google Shape;237;p32"/>
          <p:cNvSpPr txBox="1"/>
          <p:nvPr/>
        </p:nvSpPr>
        <p:spPr>
          <a:xfrm>
            <a:off x="4427537" y="908050"/>
            <a:ext cx="4464050" cy="2000250"/>
          </a:xfrm>
          <a:prstGeom prst="rect">
            <a:avLst/>
          </a:prstGeom>
          <a:solidFill>
            <a:srgbClr val="99FF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omic Sans MS"/>
              <a:buNone/>
            </a:pPr>
            <a:r>
              <a:rPr b="1" i="0" lang="en-US" sz="2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main 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omic Sans MS"/>
              <a:buNone/>
            </a:pPr>
            <a:r>
              <a:rPr b="1" i="0" lang="en-US" sz="2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float</a:t>
            </a: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raggio, circonferenza</a:t>
            </a:r>
            <a:r>
              <a:rPr b="1" i="0" lang="en-US" sz="20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1" i="0" lang="en-US" sz="2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</a:t>
            </a: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(raggio)</a:t>
            </a:r>
            <a:r>
              <a:rPr b="1" i="0" lang="en-US" sz="20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circ(raggio, circonferenza)</a:t>
            </a:r>
            <a:r>
              <a:rPr b="1" i="0" lang="en-US" sz="20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</a:pP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1" i="0" lang="en-US" sz="20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printf</a:t>
            </a:r>
            <a:r>
              <a:rPr b="1" i="0" lang="en-US" sz="20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(circonferenza)</a:t>
            </a:r>
            <a:r>
              <a:rPr b="1" i="0" lang="en-US" sz="20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;</a:t>
            </a:r>
            <a:endParaRPr b="1" i="0" sz="20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mic Sans MS"/>
              <a:buNone/>
            </a:pPr>
            <a:r>
              <a:rPr b="1" i="0" lang="en-US" sz="20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}</a:t>
            </a:r>
            <a:endParaRPr/>
          </a:p>
        </p:txBody>
      </p:sp>
      <p:sp>
        <p:nvSpPr>
          <p:cNvPr id="238" name="Google Shape;238;p32"/>
          <p:cNvSpPr txBox="1"/>
          <p:nvPr/>
        </p:nvSpPr>
        <p:spPr>
          <a:xfrm>
            <a:off x="2916237" y="5589587"/>
            <a:ext cx="2879725" cy="431800"/>
          </a:xfrm>
          <a:prstGeom prst="rect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Google Shape;239;p32"/>
          <p:cNvSpPr txBox="1"/>
          <p:nvPr/>
        </p:nvSpPr>
        <p:spPr>
          <a:xfrm>
            <a:off x="250825" y="219075"/>
            <a:ext cx="5681662" cy="58896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chiamata di una </a:t>
            </a: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function</a:t>
            </a:r>
            <a:endParaRPr/>
          </a:p>
        </p:txBody>
      </p:sp>
      <p:sp>
        <p:nvSpPr>
          <p:cNvPr id="240" name="Google Shape;240;p32"/>
          <p:cNvSpPr txBox="1"/>
          <p:nvPr/>
        </p:nvSpPr>
        <p:spPr>
          <a:xfrm>
            <a:off x="5416550" y="2538412"/>
            <a:ext cx="3505200" cy="3698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Attenzione: da modificare in C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 txBox="1"/>
          <p:nvPr/>
        </p:nvSpPr>
        <p:spPr>
          <a:xfrm>
            <a:off x="457200" y="1412875"/>
            <a:ext cx="8458200" cy="588962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urier New"/>
              <a:buNone/>
            </a:pPr>
            <a:r>
              <a:rPr b="1" i="0" lang="en-US" sz="3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circ(raggio, </a:t>
            </a:r>
            <a:r>
              <a:rPr b="1" i="0" lang="en-US" sz="3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circonferenza</a:t>
            </a:r>
            <a:r>
              <a:rPr b="1" i="0" lang="en-US" sz="3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0" lang="en-US" sz="28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</p:txBody>
      </p:sp>
      <p:grpSp>
        <p:nvGrpSpPr>
          <p:cNvPr id="247" name="Google Shape;247;p33"/>
          <p:cNvGrpSpPr/>
          <p:nvPr/>
        </p:nvGrpSpPr>
        <p:grpSpPr>
          <a:xfrm>
            <a:off x="685800" y="1489075"/>
            <a:ext cx="3200400" cy="2174875"/>
            <a:chOff x="432" y="2496"/>
            <a:chExt cx="2016" cy="1370"/>
          </a:xfrm>
        </p:grpSpPr>
        <p:sp>
          <p:nvSpPr>
            <p:cNvPr id="248" name="Google Shape;248;p33"/>
            <p:cNvSpPr txBox="1"/>
            <p:nvPr/>
          </p:nvSpPr>
          <p:spPr>
            <a:xfrm>
              <a:off x="432" y="3264"/>
              <a:ext cx="2016" cy="602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argomento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 input</a:t>
              </a:r>
              <a:endParaRPr/>
            </a:p>
          </p:txBody>
        </p:sp>
        <p:sp>
          <p:nvSpPr>
            <p:cNvPr id="249" name="Google Shape;249;p33"/>
            <p:cNvSpPr txBox="1"/>
            <p:nvPr/>
          </p:nvSpPr>
          <p:spPr>
            <a:xfrm>
              <a:off x="960" y="2496"/>
              <a:ext cx="1152" cy="288"/>
            </a:xfrm>
            <a:prstGeom prst="rect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50" name="Google Shape;250;p33"/>
            <p:cNvCxnSpPr/>
            <p:nvPr/>
          </p:nvCxnSpPr>
          <p:spPr>
            <a:xfrm rot="10800000">
              <a:off x="1440" y="2784"/>
              <a:ext cx="0" cy="48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grpSp>
        <p:nvGrpSpPr>
          <p:cNvPr id="251" name="Google Shape;251;p33"/>
          <p:cNvGrpSpPr/>
          <p:nvPr/>
        </p:nvGrpSpPr>
        <p:grpSpPr>
          <a:xfrm>
            <a:off x="3429000" y="1489075"/>
            <a:ext cx="4343400" cy="2327275"/>
            <a:chOff x="2160" y="2496"/>
            <a:chExt cx="2736" cy="1466"/>
          </a:xfrm>
        </p:grpSpPr>
        <p:sp>
          <p:nvSpPr>
            <p:cNvPr id="252" name="Google Shape;252;p33"/>
            <p:cNvSpPr txBox="1"/>
            <p:nvPr/>
          </p:nvSpPr>
          <p:spPr>
            <a:xfrm>
              <a:off x="2880" y="3360"/>
              <a:ext cx="2016" cy="602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argomento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</a:pPr>
              <a:r>
                <a:rPr b="0" i="0" lang="en-US" sz="2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 output</a:t>
              </a:r>
              <a:endParaRPr/>
            </a:p>
          </p:txBody>
        </p:sp>
        <p:sp>
          <p:nvSpPr>
            <p:cNvPr id="253" name="Google Shape;253;p33"/>
            <p:cNvSpPr txBox="1"/>
            <p:nvPr/>
          </p:nvSpPr>
          <p:spPr>
            <a:xfrm>
              <a:off x="2160" y="2496"/>
              <a:ext cx="2400" cy="288"/>
            </a:xfrm>
            <a:prstGeom prst="rect">
              <a:avLst/>
            </a:prstGeom>
            <a:noFill/>
            <a:ln cap="flat" cmpd="sng" w="57150">
              <a:solidFill>
                <a:srgbClr val="FF33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54" name="Google Shape;254;p33"/>
            <p:cNvCxnSpPr/>
            <p:nvPr/>
          </p:nvCxnSpPr>
          <p:spPr>
            <a:xfrm rot="10800000">
              <a:off x="3552" y="2784"/>
              <a:ext cx="0" cy="528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255" name="Google Shape;255;p33"/>
          <p:cNvSpPr txBox="1"/>
          <p:nvPr/>
        </p:nvSpPr>
        <p:spPr>
          <a:xfrm>
            <a:off x="250825" y="219075"/>
            <a:ext cx="5681662" cy="588962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chiamata di una </a:t>
            </a: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function</a:t>
            </a:r>
            <a:endParaRPr/>
          </a:p>
        </p:txBody>
      </p:sp>
      <p:sp>
        <p:nvSpPr>
          <p:cNvPr id="256" name="Google Shape;256;p33"/>
          <p:cNvSpPr txBox="1"/>
          <p:nvPr/>
        </p:nvSpPr>
        <p:spPr>
          <a:xfrm>
            <a:off x="522287" y="4221162"/>
            <a:ext cx="8153400" cy="1076325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gli argomenti di output devono essere indirizzi</a:t>
            </a:r>
            <a:endParaRPr/>
          </a:p>
        </p:txBody>
      </p:sp>
      <p:grpSp>
        <p:nvGrpSpPr>
          <p:cNvPr id="257" name="Google Shape;257;p33"/>
          <p:cNvGrpSpPr/>
          <p:nvPr/>
        </p:nvGrpSpPr>
        <p:grpSpPr>
          <a:xfrm>
            <a:off x="539750" y="5516562"/>
            <a:ext cx="8137525" cy="1196975"/>
            <a:chOff x="385" y="3475"/>
            <a:chExt cx="5126" cy="754"/>
          </a:xfrm>
        </p:grpSpPr>
        <p:sp>
          <p:nvSpPr>
            <p:cNvPr id="258" name="Google Shape;258;p33"/>
            <p:cNvSpPr txBox="1"/>
            <p:nvPr/>
          </p:nvSpPr>
          <p:spPr>
            <a:xfrm>
              <a:off x="385" y="3475"/>
              <a:ext cx="5126" cy="754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				   </a:t>
              </a:r>
              <a:r>
                <a:rPr b="1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operatore indirizzo di   </a:t>
              </a:r>
              <a:r>
                <a:rPr b="1" i="0" lang="en-US" sz="2400" u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(</a:t>
              </a:r>
              <a:r>
                <a:rPr b="1" i="0" lang="en-US" sz="24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&amp;</a:t>
              </a:r>
              <a:r>
                <a:rPr b="1" i="0" lang="en-US" sz="2400" u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Arial"/>
                <a:buNone/>
              </a:pPr>
              <a:r>
                <a:rPr b="1" i="0" lang="en-US" sz="2400" u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indirizzo </a:t>
              </a: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 una variabile</a:t>
              </a:r>
              <a:r>
                <a:rPr b="1" i="0" lang="en-US" sz="2400" u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Courier New"/>
                <a:buNone/>
              </a:pPr>
              <a:r>
                <a:rPr b="1" i="0" lang="en-US" sz="24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				  </a:t>
              </a:r>
              <a:r>
                <a:rPr b="1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puntatore </a:t>
              </a: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alla variabile</a:t>
              </a:r>
              <a:endParaRPr/>
            </a:p>
          </p:txBody>
        </p:sp>
        <p:cxnSp>
          <p:nvCxnSpPr>
            <p:cNvPr id="259" name="Google Shape;259;p33"/>
            <p:cNvCxnSpPr/>
            <p:nvPr/>
          </p:nvCxnSpPr>
          <p:spPr>
            <a:xfrm flipH="1" rot="10800000">
              <a:off x="2608" y="3657"/>
              <a:ext cx="272" cy="181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260" name="Google Shape;260;p33"/>
            <p:cNvCxnSpPr/>
            <p:nvPr/>
          </p:nvCxnSpPr>
          <p:spPr>
            <a:xfrm>
              <a:off x="2608" y="3883"/>
              <a:ext cx="317" cy="137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/>
          <p:nvPr/>
        </p:nvSpPr>
        <p:spPr>
          <a:xfrm>
            <a:off x="1042987" y="404812"/>
            <a:ext cx="6985000" cy="588962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en-US" sz="32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circ(</a:t>
            </a: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r,</a:t>
            </a: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*c)</a:t>
            </a:r>
            <a:r>
              <a:rPr b="1" i="0" lang="en-US" sz="28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</p:txBody>
      </p:sp>
      <p:grpSp>
        <p:nvGrpSpPr>
          <p:cNvPr id="267" name="Google Shape;267;p34"/>
          <p:cNvGrpSpPr/>
          <p:nvPr/>
        </p:nvGrpSpPr>
        <p:grpSpPr>
          <a:xfrm>
            <a:off x="971550" y="908050"/>
            <a:ext cx="7772400" cy="2058987"/>
            <a:chOff x="612" y="572"/>
            <a:chExt cx="4896" cy="1297"/>
          </a:xfrm>
        </p:grpSpPr>
        <p:sp>
          <p:nvSpPr>
            <p:cNvPr id="268" name="Google Shape;268;p34"/>
            <p:cNvSpPr txBox="1"/>
            <p:nvPr/>
          </p:nvSpPr>
          <p:spPr>
            <a:xfrm>
              <a:off x="612" y="1191"/>
              <a:ext cx="4896" cy="678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il </a:t>
              </a:r>
              <a:r>
                <a:rPr b="1" i="0" lang="en-US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parametro di output</a:t>
              </a:r>
              <a:r>
                <a:rPr b="0" i="0" lang="en-US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è un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puntatore</a:t>
              </a:r>
              <a:r>
                <a:rPr b="0" i="0" lang="en-US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(a un </a:t>
              </a:r>
              <a:r>
                <a:rPr b="1" i="0" lang="en-US" sz="32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float</a:t>
              </a:r>
              <a:r>
                <a:rPr b="0" i="0" lang="en-US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/>
            </a:p>
          </p:txBody>
        </p:sp>
        <p:cxnSp>
          <p:nvCxnSpPr>
            <p:cNvPr id="269" name="Google Shape;269;p34"/>
            <p:cNvCxnSpPr/>
            <p:nvPr/>
          </p:nvCxnSpPr>
          <p:spPr>
            <a:xfrm flipH="1" rot="10800000">
              <a:off x="3878" y="572"/>
              <a:ext cx="651" cy="681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</p:grpSp>
      <p:sp>
        <p:nvSpPr>
          <p:cNvPr id="270" name="Google Shape;270;p34"/>
          <p:cNvSpPr/>
          <p:nvPr/>
        </p:nvSpPr>
        <p:spPr>
          <a:xfrm>
            <a:off x="3924300" y="3141662"/>
            <a:ext cx="914400" cy="97631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34"/>
          <p:cNvSpPr txBox="1"/>
          <p:nvPr/>
        </p:nvSpPr>
        <p:spPr>
          <a:xfrm>
            <a:off x="684212" y="4221162"/>
            <a:ext cx="7772400" cy="2538412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l’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argomento corrispondente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(output)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 essere un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puntatore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un</a:t>
            </a:r>
            <a:r>
              <a:rPr b="1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oppure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un</a:t>
            </a:r>
            <a:r>
              <a:rPr b="1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indirizzo 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 un</a:t>
            </a:r>
            <a:r>
              <a:rPr b="1" i="0" lang="en-US" sz="320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/>
          <p:nvPr/>
        </p:nvSpPr>
        <p:spPr>
          <a:xfrm>
            <a:off x="323850" y="44450"/>
            <a:ext cx="8458200" cy="33877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circ(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r,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*c)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 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float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raggio, circonferenza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(“%f”,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raggio)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circ(raggio,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circonferenza)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(“circonferenza=%f\n”,circonferenza)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4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78" name="Google Shape;278;p35"/>
          <p:cNvSpPr txBox="1"/>
          <p:nvPr/>
        </p:nvSpPr>
        <p:spPr>
          <a:xfrm>
            <a:off x="323850" y="3549650"/>
            <a:ext cx="8458200" cy="3119437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circ(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*)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 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raggio, circonferenza, *punt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punt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circonferenza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(“%f”,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raggio)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circ(raggio,punt)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(“circonferenza=%f\n”, circonferenza)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b="1" i="0" sz="200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None/>
            </a:pPr>
            <a:r>
              <a:rPr b="1" i="0" lang="en-US" sz="18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