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y="6858000" cx="9144000"/>
  <p:notesSz cx="6858000" cy="9144000"/>
  <p:embeddedFontLst>
    <p:embeddedFont>
      <p:font typeface="Roboto"/>
      <p:regular r:id="rId50"/>
      <p:bold r:id="rId51"/>
      <p:italic r:id="rId52"/>
      <p:boldItalic r:id="rId53"/>
    </p:embeddedFont>
    <p:embeddedFont>
      <p:font typeface="Arimo"/>
      <p:regular r:id="rId54"/>
      <p:bold r:id="rId55"/>
      <p:italic r:id="rId56"/>
      <p:boldItalic r:id="rId57"/>
    </p:embeddedFont>
    <p:embeddedFont>
      <p:font typeface="Tahoma"/>
      <p:regular r:id="rId58"/>
      <p:bold r:id="rId59"/>
    </p:embeddedFont>
    <p:embeddedFont>
      <p:font typeface="Questrial"/>
      <p:regular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Questrial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oboto-bold.fntdata"/><Relationship Id="rId50" Type="http://schemas.openxmlformats.org/officeDocument/2006/relationships/font" Target="fonts/Roboto-regular.fntdata"/><Relationship Id="rId53" Type="http://schemas.openxmlformats.org/officeDocument/2006/relationships/font" Target="fonts/Roboto-boldItalic.fntdata"/><Relationship Id="rId52" Type="http://schemas.openxmlformats.org/officeDocument/2006/relationships/font" Target="fonts/Roboto-italic.fntdata"/><Relationship Id="rId11" Type="http://schemas.openxmlformats.org/officeDocument/2006/relationships/slide" Target="slides/slide5.xml"/><Relationship Id="rId55" Type="http://schemas.openxmlformats.org/officeDocument/2006/relationships/font" Target="fonts/Arimo-bold.fntdata"/><Relationship Id="rId10" Type="http://schemas.openxmlformats.org/officeDocument/2006/relationships/slide" Target="slides/slide4.xml"/><Relationship Id="rId54" Type="http://schemas.openxmlformats.org/officeDocument/2006/relationships/font" Target="fonts/Arimo-regular.fntdata"/><Relationship Id="rId13" Type="http://schemas.openxmlformats.org/officeDocument/2006/relationships/slide" Target="slides/slide7.xml"/><Relationship Id="rId57" Type="http://schemas.openxmlformats.org/officeDocument/2006/relationships/font" Target="fonts/Arimo-boldItalic.fntdata"/><Relationship Id="rId12" Type="http://schemas.openxmlformats.org/officeDocument/2006/relationships/slide" Target="slides/slide6.xml"/><Relationship Id="rId56" Type="http://schemas.openxmlformats.org/officeDocument/2006/relationships/font" Target="fonts/Arimo-italic.fntdata"/><Relationship Id="rId15" Type="http://schemas.openxmlformats.org/officeDocument/2006/relationships/slide" Target="slides/slide9.xml"/><Relationship Id="rId59" Type="http://schemas.openxmlformats.org/officeDocument/2006/relationships/font" Target="fonts/Tahoma-bold.fntdata"/><Relationship Id="rId14" Type="http://schemas.openxmlformats.org/officeDocument/2006/relationships/slide" Target="slides/slide8.xml"/><Relationship Id="rId58" Type="http://schemas.openxmlformats.org/officeDocument/2006/relationships/font" Target="fonts/Tahoma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0725216cf1_0_2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0725216cf1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30725216cf1_0_224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0b624af038_2_15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4" name="Google Shape;274;g30b624af038_2_1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5" name="Google Shape;275;g30b624af038_2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0b624af038_2_17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93" name="Google Shape;293;g30b624af038_2_1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4" name="Google Shape;294;g30b624af038_2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0b624af038_2_18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4" name="Google Shape;304;g30b624af038_2_1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5" name="Google Shape;305;g30b624af038_2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0b624af038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0b624af03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30b624af038_0_1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0b624af038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0b624af03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30b624af038_0_1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0b624af038_2_19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32" name="Google Shape;332;g30b624af038_2_1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3" name="Google Shape;333;g30b624af038_2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0b624af038_2_20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0" name="Google Shape;340;g30b624af038_2_2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1" name="Google Shape;341;g30b624af038_2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0b624af038_2_2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2" name="Google Shape;352;g30b624af038_2_2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3" name="Google Shape;353;g30b624af038_2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0b624af038_2_24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83" name="Google Shape;383;g30b624af038_2_2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4" name="Google Shape;384;g30b624af038_2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0b624af038_2_25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93" name="Google Shape;393;g30b624af038_2_2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4" name="Google Shape;394;g30b624af038_2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0b624af03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0b624af0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30b624af038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0b624af038_2_26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08" name="Google Shape;408;g30b624af038_2_2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9" name="Google Shape;409;g30b624af038_2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0b624af038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0b624af03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30b624af038_0_2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0b624af038_0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0b624af03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g30b624af038_0_33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0b624af038_0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0b624af03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30b624af038_0_3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0b624af038_0_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0b624af03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g30b624af038_0_45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0b624af038_2_27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45" name="Google Shape;445;g30b624af038_2_2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6" name="Google Shape;446;g30b624af038_2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0b624af038_2_28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54" name="Google Shape;454;g30b624af038_2_2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5" name="Google Shape;455;g30b624af038_2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0b624af038_2_28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63" name="Google Shape;463;g30b624af038_2_2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4" name="Google Shape;464;g30b624af038_2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0b624af038_2_29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72" name="Google Shape;472;g30b624af038_2_29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3" name="Google Shape;473;g30b624af038_2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0b624af038_2_30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84" name="Google Shape;484;g30b624af038_2_3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Google Shape;485;g30b624af038_2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0b624af038_2_8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2" name="Google Shape;192;g30b624af038_2_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Google Shape;193;g30b624af038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0b624af038_2_3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92" name="Google Shape;492;g30b624af038_2_3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3" name="Google Shape;493;g30b624af038_2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0b624af038_2_3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04" name="Google Shape;504;g30b624af038_2_3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5" name="Google Shape;505;g30b624af038_2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0b624af038_2_33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12" name="Google Shape;512;g30b624af038_2_3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3" name="Google Shape;513;g30b624af038_2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0b624af038_2_34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20" name="Google Shape;520;g30b624af038_2_3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1" name="Google Shape;521;g30b624af038_2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0b624af038_2_34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29" name="Google Shape;529;g30b624af038_2_3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0" name="Google Shape;530;g30b624af038_2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0b624af038_2_35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40" name="Google Shape;540;g30b624af038_2_3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1" name="Google Shape;541;g30b624af038_2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0b624af038_2_36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51" name="Google Shape;551;g30b624af038_2_3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2" name="Google Shape;552;g30b624af038_2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0b624af038_2_37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62" name="Google Shape;562;g30b624af038_2_3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3" name="Google Shape;563;g30b624af038_2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0b624af038_2_38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72" name="Google Shape;572;g30b624af038_2_3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3" name="Google Shape;573;g30b624af038_2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0b624af038_2_40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86" name="Google Shape;586;g30b624af038_2_40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7" name="Google Shape;587;g30b624af038_2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0b624af038_2_9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2" name="Google Shape;202;g30b624af038_2_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Google Shape;203;g30b624af038_2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0d1244f17d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0d1244f17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g30d1244f17d_0_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0d1244f17d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0d1244f17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g30d1244f17d_0_13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0b624af038_2_4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13" name="Google Shape;613;g30b624af038_2_4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4" name="Google Shape;614;g30b624af038_2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0b624af038_2_4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22" name="Google Shape;622;g30b624af038_2_4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3" name="Google Shape;623;g30b624af038_2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0b624af038_2_9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9" name="Google Shape;209;g30b624af038_2_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Google Shape;210;g30b624af038_2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0b624af038_2_10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6" name="Google Shape;216;g30b624af038_2_1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7" name="Google Shape;217;g30b624af038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0b624af038_2_12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9" name="Google Shape;239;g30b624af038_2_1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Google Shape;240;g30b624af038_2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0b624af038_2_13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1" name="Google Shape;251;g30b624af038_2_1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" name="Google Shape;252;g30b624af038_2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0b624af038_2_14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3" name="Google Shape;263;g30b624af038_2_1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Google Shape;264;g30b624af038_2_1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5" name="Google Shape;15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2"/>
          <p:cNvSpPr txBox="1"/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75" name="Google Shape;75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1"/>
          <p:cNvSpPr txBox="1"/>
          <p:nvPr>
            <p:ph hasCustomPrompt="1"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457200" y="130175"/>
            <a:ext cx="82296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" type="objOnly">
  <p:cSld name="OBJECT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457200" y="130175"/>
            <a:ext cx="8229600" cy="59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685800" y="465137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" type="objOnly">
  <p:cSld name="OBJECT_ONL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685800" y="465138"/>
            <a:ext cx="7772400" cy="5630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 rot="5400000">
            <a:off x="4671219" y="2309019"/>
            <a:ext cx="5630862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 rot="5400000">
            <a:off x="708819" y="442119"/>
            <a:ext cx="5630862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1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685800" y="465137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1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2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5" name="Google Shape;25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" name="Google Shape;30;p3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9" name="Google Shape;139;p22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685800" y="465137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1" name="Google Shape;151;p24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3" name="Google Shape;153;p24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685800" y="465137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5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25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2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7" name="Google Shape;167;p2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7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3" name="Google Shape;173;p2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34" name="Google Shape;34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4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5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8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56" name="Google Shape;56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8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5" name="Google Shape;65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9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685800" y="465137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type="title"/>
          </p:nvPr>
        </p:nvSpPr>
        <p:spPr>
          <a:xfrm>
            <a:off x="490250" y="701800"/>
            <a:ext cx="77715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Definizione di una funzione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/>
          <p:nvPr/>
        </p:nvSpPr>
        <p:spPr>
          <a:xfrm>
            <a:off x="576262" y="1627187"/>
            <a:ext cx="8027987" cy="345122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en-US" sz="2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circon(</a:t>
            </a:r>
            <a:r>
              <a:rPr b="1" i="0" lang="en-US" sz="2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raggio)</a:t>
            </a:r>
            <a:r>
              <a:rPr b="1" i="0" lang="en-US" sz="2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 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float</a:t>
            </a:r>
            <a:r>
              <a:rPr b="1" i="0" lang="en-US" sz="2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raggio, circonferenza</a:t>
            </a:r>
            <a:r>
              <a:rPr b="1" i="0" lang="en-US" sz="2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None/>
            </a:pPr>
            <a:r>
              <a:rPr b="1" i="0" lang="en-US" sz="2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il raggio : ”)</a:t>
            </a:r>
            <a:r>
              <a:rPr b="1" i="0" lang="en-US" sz="2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None/>
            </a:pPr>
            <a:r>
              <a:rPr b="1" i="0" lang="en-US" sz="2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scanf</a:t>
            </a:r>
            <a:r>
              <a:rPr b="1" i="0" lang="en-US" sz="2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(“%f”,&amp;raggio)</a:t>
            </a:r>
            <a:r>
              <a:rPr b="1" i="0" lang="en-US" sz="2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None/>
            </a:pPr>
            <a:r>
              <a:rPr b="1" i="0" lang="en-US" sz="2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circonferenza </a:t>
            </a:r>
            <a:r>
              <a:rPr b="1" i="0" lang="en-US" sz="2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circon (raggio)</a:t>
            </a:r>
            <a:r>
              <a:rPr b="1" i="0" lang="en-US" sz="2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None/>
            </a:pPr>
            <a:r>
              <a:rPr b="1" i="0" lang="en-US" sz="2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(“circonferenza=%f\n”,circonferenza)</a:t>
            </a:r>
            <a:r>
              <a:rPr b="1" i="0" lang="en-US" sz="2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22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grpSp>
        <p:nvGrpSpPr>
          <p:cNvPr id="278" name="Google Shape;278;p37"/>
          <p:cNvGrpSpPr/>
          <p:nvPr/>
        </p:nvGrpSpPr>
        <p:grpSpPr>
          <a:xfrm>
            <a:off x="609600" y="908050"/>
            <a:ext cx="7296150" cy="1439862"/>
            <a:chOff x="384" y="709"/>
            <a:chExt cx="4596" cy="907"/>
          </a:xfrm>
        </p:grpSpPr>
        <p:sp>
          <p:nvSpPr>
            <p:cNvPr id="279" name="Google Shape;279;p37"/>
            <p:cNvSpPr txBox="1"/>
            <p:nvPr/>
          </p:nvSpPr>
          <p:spPr>
            <a:xfrm>
              <a:off x="2608" y="709"/>
              <a:ext cx="2372" cy="333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prototipo di function</a:t>
              </a:r>
              <a:endParaRPr/>
            </a:p>
          </p:txBody>
        </p:sp>
        <p:cxnSp>
          <p:nvCxnSpPr>
            <p:cNvPr id="280" name="Google Shape;280;p37"/>
            <p:cNvCxnSpPr/>
            <p:nvPr/>
          </p:nvCxnSpPr>
          <p:spPr>
            <a:xfrm flipH="1">
              <a:off x="3515" y="1026"/>
              <a:ext cx="277" cy="425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281" name="Google Shape;281;p37"/>
            <p:cNvSpPr txBox="1"/>
            <p:nvPr/>
          </p:nvSpPr>
          <p:spPr>
            <a:xfrm>
              <a:off x="384" y="1427"/>
              <a:ext cx="3222" cy="189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" name="Google Shape;282;p37"/>
          <p:cNvGrpSpPr/>
          <p:nvPr/>
        </p:nvGrpSpPr>
        <p:grpSpPr>
          <a:xfrm>
            <a:off x="617537" y="2851150"/>
            <a:ext cx="8139112" cy="1512887"/>
            <a:chOff x="389" y="1852"/>
            <a:chExt cx="5127" cy="953"/>
          </a:xfrm>
        </p:grpSpPr>
        <p:sp>
          <p:nvSpPr>
            <p:cNvPr id="283" name="Google Shape;283;p37"/>
            <p:cNvSpPr txBox="1"/>
            <p:nvPr/>
          </p:nvSpPr>
          <p:spPr>
            <a:xfrm>
              <a:off x="3020" y="1852"/>
              <a:ext cx="2496" cy="333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chiamata di function</a:t>
              </a:r>
              <a:endParaRPr/>
            </a:p>
          </p:txBody>
        </p:sp>
        <p:cxnSp>
          <p:nvCxnSpPr>
            <p:cNvPr id="284" name="Google Shape;284;p37"/>
            <p:cNvCxnSpPr/>
            <p:nvPr/>
          </p:nvCxnSpPr>
          <p:spPr>
            <a:xfrm flipH="1">
              <a:off x="4109" y="2170"/>
              <a:ext cx="336" cy="432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285" name="Google Shape;285;p37"/>
            <p:cNvSpPr txBox="1"/>
            <p:nvPr/>
          </p:nvSpPr>
          <p:spPr>
            <a:xfrm>
              <a:off x="389" y="2575"/>
              <a:ext cx="3810" cy="23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" name="Google Shape;286;p37"/>
          <p:cNvSpPr txBox="1"/>
          <p:nvPr/>
        </p:nvSpPr>
        <p:spPr>
          <a:xfrm>
            <a:off x="395287" y="260350"/>
            <a:ext cx="2449512" cy="58896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 in C</a:t>
            </a:r>
            <a:endParaRPr/>
          </a:p>
        </p:txBody>
      </p:sp>
      <p:sp>
        <p:nvSpPr>
          <p:cNvPr id="287" name="Google Shape;287;p37"/>
          <p:cNvSpPr txBox="1"/>
          <p:nvPr/>
        </p:nvSpPr>
        <p:spPr>
          <a:xfrm>
            <a:off x="5364162" y="260350"/>
            <a:ext cx="3362325" cy="528637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chiamata di function</a:t>
            </a:r>
            <a:endParaRPr/>
          </a:p>
        </p:txBody>
      </p:sp>
      <p:sp>
        <p:nvSpPr>
          <p:cNvPr id="288" name="Google Shape;288;p37"/>
          <p:cNvSpPr txBox="1"/>
          <p:nvPr/>
        </p:nvSpPr>
        <p:spPr>
          <a:xfrm>
            <a:off x="1042987" y="5229225"/>
            <a:ext cx="6932612" cy="955675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b="1" i="0" lang="en-US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prototipo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una function C specifica il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numero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il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tipo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dei </a:t>
            </a:r>
            <a:r>
              <a:rPr b="0" i="0" lang="en-US" sz="2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parametri</a:t>
            </a:r>
            <a:endParaRPr/>
          </a:p>
        </p:txBody>
      </p:sp>
      <p:sp>
        <p:nvSpPr>
          <p:cNvPr id="289" name="Google Shape;289;p37"/>
          <p:cNvSpPr txBox="1"/>
          <p:nvPr/>
        </p:nvSpPr>
        <p:spPr>
          <a:xfrm>
            <a:off x="1042987" y="6237287"/>
            <a:ext cx="3816350" cy="436562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circon(</a:t>
            </a:r>
            <a:r>
              <a:rPr b="1" i="0" lang="en-US" sz="2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0" lang="en-US" sz="2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</p:txBody>
      </p:sp>
      <p:sp>
        <p:nvSpPr>
          <p:cNvPr id="290" name="Google Shape;290;p37"/>
          <p:cNvSpPr txBox="1"/>
          <p:nvPr/>
        </p:nvSpPr>
        <p:spPr>
          <a:xfrm>
            <a:off x="4932362" y="6237287"/>
            <a:ext cx="3024187" cy="590550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nel </a:t>
            </a:r>
            <a:r>
              <a:rPr b="1" i="0" lang="en-US" sz="16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prototipo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 possono omettere i nomi dei parametri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8"/>
          <p:cNvSpPr txBox="1"/>
          <p:nvPr/>
        </p:nvSpPr>
        <p:spPr>
          <a:xfrm>
            <a:off x="971550" y="1125537"/>
            <a:ext cx="7489825" cy="52832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circon(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raggio)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 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raggio, circonferenza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il raggio : ”)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scanf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(“%f”,&amp;raggio)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circonferenza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circon(raggio)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(“circonferenza=%f\n”,circonferenza)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20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circon(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raggio)</a:t>
            </a:r>
            <a:endParaRPr b="1" i="0" sz="20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const 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pi_greco = 3.1415926F</a:t>
            </a:r>
            <a:r>
              <a:rPr b="1" i="0" lang="en-US" sz="20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risultato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risultato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=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2.0F*pi_greco*raggio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return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risultato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20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grpSp>
        <p:nvGrpSpPr>
          <p:cNvPr id="297" name="Google Shape;297;p38"/>
          <p:cNvGrpSpPr/>
          <p:nvPr/>
        </p:nvGrpSpPr>
        <p:grpSpPr>
          <a:xfrm>
            <a:off x="3851275" y="4941887"/>
            <a:ext cx="5078412" cy="650875"/>
            <a:chOff x="2426" y="3113"/>
            <a:chExt cx="3199" cy="410"/>
          </a:xfrm>
        </p:grpSpPr>
        <p:sp>
          <p:nvSpPr>
            <p:cNvPr id="298" name="Google Shape;298;p38"/>
            <p:cNvSpPr txBox="1"/>
            <p:nvPr/>
          </p:nvSpPr>
          <p:spPr>
            <a:xfrm>
              <a:off x="4377" y="3113"/>
              <a:ext cx="1248" cy="410"/>
            </a:xfrm>
            <a:prstGeom prst="rect">
              <a:avLst/>
            </a:prstGeom>
            <a:solidFill>
              <a:srgbClr val="EAEAE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variabile </a:t>
              </a:r>
              <a:r>
                <a:rPr b="1" i="0" lang="en-US" sz="1800" u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locale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della function</a:t>
              </a:r>
              <a:endParaRPr/>
            </a:p>
          </p:txBody>
        </p:sp>
        <p:cxnSp>
          <p:nvCxnSpPr>
            <p:cNvPr id="299" name="Google Shape;299;p38"/>
            <p:cNvCxnSpPr/>
            <p:nvPr/>
          </p:nvCxnSpPr>
          <p:spPr>
            <a:xfrm rot="10800000">
              <a:off x="2426" y="3339"/>
              <a:ext cx="1951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300" name="Google Shape;300;p38"/>
          <p:cNvSpPr txBox="1"/>
          <p:nvPr/>
        </p:nvSpPr>
        <p:spPr>
          <a:xfrm>
            <a:off x="395287" y="260350"/>
            <a:ext cx="6507300" cy="569400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organizzazione di un programma C</a:t>
            </a:r>
            <a:endParaRPr sz="1300"/>
          </a:p>
        </p:txBody>
      </p:sp>
      <p:sp>
        <p:nvSpPr>
          <p:cNvPr id="301" name="Google Shape;301;p38"/>
          <p:cNvSpPr txBox="1"/>
          <p:nvPr/>
        </p:nvSpPr>
        <p:spPr>
          <a:xfrm>
            <a:off x="7380287" y="260350"/>
            <a:ext cx="1600200" cy="528637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unico file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9"/>
          <p:cNvSpPr txBox="1"/>
          <p:nvPr/>
        </p:nvSpPr>
        <p:spPr>
          <a:xfrm>
            <a:off x="900112" y="981075"/>
            <a:ext cx="7489825" cy="31496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circon(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raggio)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 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raggio, circonferenza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il raggio : ”)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scanf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(“%f”,&amp;raggio)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circonferenza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circon(raggio)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(“circonferenza=%f\n”,circonferenza)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20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308" name="Google Shape;308;p39"/>
          <p:cNvSpPr txBox="1"/>
          <p:nvPr/>
        </p:nvSpPr>
        <p:spPr>
          <a:xfrm>
            <a:off x="395287" y="260350"/>
            <a:ext cx="6507300" cy="569400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organizzazione di un programma C</a:t>
            </a:r>
            <a:endParaRPr sz="1300"/>
          </a:p>
        </p:txBody>
      </p:sp>
      <p:sp>
        <p:nvSpPr>
          <p:cNvPr id="309" name="Google Shape;309;p39"/>
          <p:cNvSpPr txBox="1"/>
          <p:nvPr/>
        </p:nvSpPr>
        <p:spPr>
          <a:xfrm>
            <a:off x="7380287" y="260350"/>
            <a:ext cx="1223962" cy="528637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più file</a:t>
            </a:r>
            <a:endParaRPr/>
          </a:p>
        </p:txBody>
      </p:sp>
      <p:sp>
        <p:nvSpPr>
          <p:cNvPr id="310" name="Google Shape;310;p39"/>
          <p:cNvSpPr txBox="1"/>
          <p:nvPr/>
        </p:nvSpPr>
        <p:spPr>
          <a:xfrm>
            <a:off x="900112" y="4292600"/>
            <a:ext cx="7559675" cy="22352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circon(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raggio)</a:t>
            </a:r>
            <a:endParaRPr b="1" i="0" sz="20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const 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pi_greco = 3.1415926F</a:t>
            </a:r>
            <a:r>
              <a:rPr b="1" i="0" lang="en-US" sz="20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risultato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risultato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=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2.0F*pi_greco*raggio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return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risultato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20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311" name="Google Shape;311;p39"/>
          <p:cNvSpPr txBox="1"/>
          <p:nvPr/>
        </p:nvSpPr>
        <p:spPr>
          <a:xfrm>
            <a:off x="6877050" y="981075"/>
            <a:ext cx="1470025" cy="528637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None/>
            </a:pPr>
            <a:r>
              <a:rPr b="1" i="0" lang="en-US" sz="2800" u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main.c</a:t>
            </a:r>
            <a:endParaRPr/>
          </a:p>
        </p:txBody>
      </p:sp>
      <p:sp>
        <p:nvSpPr>
          <p:cNvPr id="312" name="Google Shape;312;p39"/>
          <p:cNvSpPr txBox="1"/>
          <p:nvPr/>
        </p:nvSpPr>
        <p:spPr>
          <a:xfrm>
            <a:off x="6516687" y="4292600"/>
            <a:ext cx="1895475" cy="528637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None/>
            </a:pPr>
            <a:r>
              <a:rPr b="1" i="0" lang="en-US" sz="2800" u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circon.c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0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 definizioni di funzione </a:t>
            </a:r>
            <a:endParaRPr/>
          </a:p>
        </p:txBody>
      </p:sp>
      <p:sp>
        <p:nvSpPr>
          <p:cNvPr id="319" name="Google Shape;319;p40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0" name="Google Shape;32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601" y="1556575"/>
            <a:ext cx="5581844" cy="445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 definizioni di funzione </a:t>
            </a:r>
            <a:endParaRPr/>
          </a:p>
        </p:txBody>
      </p:sp>
      <p:sp>
        <p:nvSpPr>
          <p:cNvPr id="327" name="Google Shape;327;p4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8" name="Google Shape;328;p41"/>
          <p:cNvPicPr preferRelativeResize="0"/>
          <p:nvPr/>
        </p:nvPicPr>
        <p:blipFill rotWithShape="1">
          <a:blip r:embed="rId3">
            <a:alphaModFix/>
          </a:blip>
          <a:srcRect b="23629" l="0" r="0" t="0"/>
          <a:stretch/>
        </p:blipFill>
        <p:spPr>
          <a:xfrm>
            <a:off x="639375" y="1437575"/>
            <a:ext cx="5581852" cy="340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1"/>
          <p:cNvPicPr preferRelativeResize="0"/>
          <p:nvPr/>
        </p:nvPicPr>
        <p:blipFill rotWithShape="1">
          <a:blip r:embed="rId3">
            <a:alphaModFix/>
          </a:blip>
          <a:srcRect b="0" l="8583" r="0" t="77697"/>
          <a:stretch/>
        </p:blipFill>
        <p:spPr>
          <a:xfrm>
            <a:off x="761675" y="5098900"/>
            <a:ext cx="5102524" cy="99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2"/>
          <p:cNvSpPr txBox="1"/>
          <p:nvPr/>
        </p:nvSpPr>
        <p:spPr>
          <a:xfrm>
            <a:off x="395287" y="333375"/>
            <a:ext cx="6886575" cy="4572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qualunque sia l’organizzazione del programma C:</a:t>
            </a:r>
            <a:endParaRPr/>
          </a:p>
        </p:txBody>
      </p:sp>
      <p:sp>
        <p:nvSpPr>
          <p:cNvPr id="336" name="Google Shape;336;p42"/>
          <p:cNvSpPr txBox="1"/>
          <p:nvPr/>
        </p:nvSpPr>
        <p:spPr>
          <a:xfrm>
            <a:off x="971550" y="1125537"/>
            <a:ext cx="7129462" cy="2236787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variabile dichiarata all’interno di una function è utilizzabile solo all’interno della function stessa;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essa risulta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indeterminata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(non dichiarata) al di fuori della function</a:t>
            </a:r>
            <a:endParaRPr/>
          </a:p>
        </p:txBody>
      </p:sp>
      <p:sp>
        <p:nvSpPr>
          <p:cNvPr id="337" name="Google Shape;337;p42"/>
          <p:cNvSpPr txBox="1"/>
          <p:nvPr/>
        </p:nvSpPr>
        <p:spPr>
          <a:xfrm>
            <a:off x="755650" y="4005262"/>
            <a:ext cx="7632700" cy="1809750"/>
          </a:xfrm>
          <a:prstGeom prst="rect">
            <a:avLst/>
          </a:prstGeom>
          <a:solidFill>
            <a:srgbClr val="99FF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regola di visibilità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scope rule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gli identificatori sono accessibili solo all’interno del blocco nel quale sono dichiarati;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 di fuori del blocco essi risultano sconosciuti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3"/>
          <p:cNvSpPr txBox="1"/>
          <p:nvPr/>
        </p:nvSpPr>
        <p:spPr>
          <a:xfrm>
            <a:off x="3132137" y="115887"/>
            <a:ext cx="2673350" cy="588962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programma C</a:t>
            </a:r>
            <a:endParaRPr/>
          </a:p>
        </p:txBody>
      </p:sp>
      <p:sp>
        <p:nvSpPr>
          <p:cNvPr id="344" name="Google Shape;344;p43"/>
          <p:cNvSpPr txBox="1"/>
          <p:nvPr/>
        </p:nvSpPr>
        <p:spPr>
          <a:xfrm>
            <a:off x="2690812" y="981075"/>
            <a:ext cx="3455987" cy="95567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insieme di comandi al precompilatore</a:t>
            </a:r>
            <a:endParaRPr/>
          </a:p>
        </p:txBody>
      </p:sp>
      <p:sp>
        <p:nvSpPr>
          <p:cNvPr id="345" name="Google Shape;345;p43"/>
          <p:cNvSpPr txBox="1"/>
          <p:nvPr/>
        </p:nvSpPr>
        <p:spPr>
          <a:xfrm>
            <a:off x="2690812" y="2062162"/>
            <a:ext cx="3455987" cy="1382712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b="0" i="0" lang="en-US" sz="2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eventuale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insieme di dichiarazioni</a:t>
            </a:r>
            <a:endParaRPr/>
          </a:p>
        </p:txBody>
      </p:sp>
      <p:sp>
        <p:nvSpPr>
          <p:cNvPr id="346" name="Google Shape;346;p43"/>
          <p:cNvSpPr txBox="1"/>
          <p:nvPr/>
        </p:nvSpPr>
        <p:spPr>
          <a:xfrm>
            <a:off x="2690812" y="3573462"/>
            <a:ext cx="3455987" cy="588962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function </a:t>
            </a: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endParaRPr/>
          </a:p>
        </p:txBody>
      </p:sp>
      <p:sp>
        <p:nvSpPr>
          <p:cNvPr id="347" name="Google Shape;347;p43"/>
          <p:cNvSpPr txBox="1"/>
          <p:nvPr/>
        </p:nvSpPr>
        <p:spPr>
          <a:xfrm>
            <a:off x="2690812" y="4294187"/>
            <a:ext cx="3455987" cy="95567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b="0" i="0" lang="en-US" sz="2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eventuale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insieme di function</a:t>
            </a:r>
            <a:endParaRPr/>
          </a:p>
        </p:txBody>
      </p:sp>
      <p:sp>
        <p:nvSpPr>
          <p:cNvPr id="348" name="Google Shape;348;p43"/>
          <p:cNvSpPr txBox="1"/>
          <p:nvPr/>
        </p:nvSpPr>
        <p:spPr>
          <a:xfrm>
            <a:off x="6291262" y="1989137"/>
            <a:ext cx="2744787" cy="15525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prototipi di function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variabili globali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tipi globali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  <a:endParaRPr/>
          </a:p>
        </p:txBody>
      </p:sp>
      <p:sp>
        <p:nvSpPr>
          <p:cNvPr id="349" name="Google Shape;349;p43"/>
          <p:cNvSpPr txBox="1"/>
          <p:nvPr/>
        </p:nvSpPr>
        <p:spPr>
          <a:xfrm>
            <a:off x="971550" y="5876925"/>
            <a:ext cx="7312025" cy="51911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l’esecuzione del programma inizia sempre dal </a:t>
            </a:r>
            <a:r>
              <a:rPr b="1" i="0" lang="en-US" sz="2800" u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4"/>
          <p:cNvSpPr txBox="1"/>
          <p:nvPr/>
        </p:nvSpPr>
        <p:spPr>
          <a:xfrm>
            <a:off x="3132137" y="115887"/>
            <a:ext cx="2673350" cy="588962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programma C</a:t>
            </a:r>
            <a:endParaRPr/>
          </a:p>
        </p:txBody>
      </p:sp>
      <p:grpSp>
        <p:nvGrpSpPr>
          <p:cNvPr id="356" name="Google Shape;356;p44"/>
          <p:cNvGrpSpPr/>
          <p:nvPr/>
        </p:nvGrpSpPr>
        <p:grpSpPr>
          <a:xfrm>
            <a:off x="971550" y="779549"/>
            <a:ext cx="3057407" cy="5097375"/>
            <a:chOff x="612" y="491"/>
            <a:chExt cx="1926" cy="3211"/>
          </a:xfrm>
        </p:grpSpPr>
        <p:sp>
          <p:nvSpPr>
            <p:cNvPr id="357" name="Google Shape;357;p44"/>
            <p:cNvSpPr txBox="1"/>
            <p:nvPr/>
          </p:nvSpPr>
          <p:spPr>
            <a:xfrm>
              <a:off x="839" y="1116"/>
              <a:ext cx="1008" cy="602"/>
            </a:xfrm>
            <a:prstGeom prst="rect">
              <a:avLst/>
            </a:prstGeom>
            <a:solidFill>
              <a:srgbClr val="FF33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unico file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ourier New"/>
                <a:buNone/>
              </a:pPr>
              <a:r>
                <a:rPr b="1" i="0" lang="en-US" sz="2800" u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.c</a:t>
              </a:r>
              <a:endParaRPr/>
            </a:p>
          </p:txBody>
        </p:sp>
        <p:grpSp>
          <p:nvGrpSpPr>
            <p:cNvPr id="358" name="Google Shape;358;p44"/>
            <p:cNvGrpSpPr/>
            <p:nvPr/>
          </p:nvGrpSpPr>
          <p:grpSpPr>
            <a:xfrm>
              <a:off x="612" y="1751"/>
              <a:ext cx="1406" cy="1951"/>
              <a:chOff x="884" y="1797"/>
              <a:chExt cx="1406" cy="1951"/>
            </a:xfrm>
          </p:grpSpPr>
          <p:sp>
            <p:nvSpPr>
              <p:cNvPr id="359" name="Google Shape;359;p44"/>
              <p:cNvSpPr txBox="1"/>
              <p:nvPr/>
            </p:nvSpPr>
            <p:spPr>
              <a:xfrm>
                <a:off x="930" y="1842"/>
                <a:ext cx="658" cy="333"/>
              </a:xfrm>
              <a:prstGeom prst="rect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Courier New"/>
                  <a:buNone/>
                </a:pPr>
                <a:r>
                  <a:rPr b="1" i="0" lang="en-US" sz="2800" u="none">
                    <a:solidFill>
                      <a:schemeClr val="lt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main</a:t>
                </a:r>
                <a:endParaRPr/>
              </a:p>
            </p:txBody>
          </p:sp>
          <p:sp>
            <p:nvSpPr>
              <p:cNvPr id="360" name="Google Shape;360;p44"/>
              <p:cNvSpPr txBox="1"/>
              <p:nvPr/>
            </p:nvSpPr>
            <p:spPr>
              <a:xfrm>
                <a:off x="930" y="2251"/>
                <a:ext cx="1328" cy="333"/>
              </a:xfrm>
              <a:prstGeom prst="rect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Courier New"/>
                  <a:buNone/>
                </a:pPr>
                <a:r>
                  <a:rPr b="1" i="0" lang="en-US" sz="2800" u="none">
                    <a:solidFill>
                      <a:schemeClr val="lt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function1</a:t>
                </a:r>
                <a:endParaRPr/>
              </a:p>
            </p:txBody>
          </p:sp>
          <p:sp>
            <p:nvSpPr>
              <p:cNvPr id="361" name="Google Shape;361;p44"/>
              <p:cNvSpPr txBox="1"/>
              <p:nvPr/>
            </p:nvSpPr>
            <p:spPr>
              <a:xfrm>
                <a:off x="930" y="2659"/>
                <a:ext cx="1328" cy="333"/>
              </a:xfrm>
              <a:prstGeom prst="rect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Courier New"/>
                  <a:buNone/>
                </a:pPr>
                <a:r>
                  <a:rPr b="1" i="0" lang="en-US" sz="2800" u="none">
                    <a:solidFill>
                      <a:schemeClr val="lt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function2</a:t>
                </a:r>
                <a:endParaRPr/>
              </a:p>
            </p:txBody>
          </p:sp>
          <p:sp>
            <p:nvSpPr>
              <p:cNvPr id="362" name="Google Shape;362;p44"/>
              <p:cNvSpPr txBox="1"/>
              <p:nvPr/>
            </p:nvSpPr>
            <p:spPr>
              <a:xfrm>
                <a:off x="930" y="3294"/>
                <a:ext cx="1328" cy="333"/>
              </a:xfrm>
              <a:prstGeom prst="rect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Courier New"/>
                  <a:buNone/>
                </a:pPr>
                <a:r>
                  <a:rPr b="1" i="0" lang="en-US" sz="2800" u="none">
                    <a:solidFill>
                      <a:schemeClr val="lt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functionn</a:t>
                </a:r>
                <a:endParaRPr/>
              </a:p>
            </p:txBody>
          </p:sp>
          <p:sp>
            <p:nvSpPr>
              <p:cNvPr id="363" name="Google Shape;363;p44"/>
              <p:cNvSpPr txBox="1"/>
              <p:nvPr/>
            </p:nvSpPr>
            <p:spPr>
              <a:xfrm>
                <a:off x="1066" y="2886"/>
                <a:ext cx="548" cy="4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3600"/>
                  <a:buFont typeface="Times New Roman"/>
                  <a:buNone/>
                </a:pPr>
                <a:r>
                  <a:rPr b="0" i="0" lang="en-US" sz="3600" u="none">
                    <a:solidFill>
                      <a:schemeClr val="accent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…..</a:t>
                </a:r>
                <a:endParaRPr/>
              </a:p>
            </p:txBody>
          </p:sp>
          <p:sp>
            <p:nvSpPr>
              <p:cNvPr id="364" name="Google Shape;364;p44"/>
              <p:cNvSpPr txBox="1"/>
              <p:nvPr/>
            </p:nvSpPr>
            <p:spPr>
              <a:xfrm>
                <a:off x="884" y="1797"/>
                <a:ext cx="1406" cy="1951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5" name="Google Shape;365;p44"/>
            <p:cNvSpPr/>
            <p:nvPr/>
          </p:nvSpPr>
          <p:spPr>
            <a:xfrm rot="1620000">
              <a:off x="2109" y="527"/>
              <a:ext cx="306" cy="615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" name="Google Shape;366;p44"/>
          <p:cNvGrpSpPr/>
          <p:nvPr/>
        </p:nvGrpSpPr>
        <p:grpSpPr>
          <a:xfrm>
            <a:off x="4820253" y="779700"/>
            <a:ext cx="3207734" cy="6078299"/>
            <a:chOff x="3036" y="491"/>
            <a:chExt cx="2021" cy="3829"/>
          </a:xfrm>
        </p:grpSpPr>
        <p:sp>
          <p:nvSpPr>
            <p:cNvPr id="367" name="Google Shape;367;p44"/>
            <p:cNvSpPr txBox="1"/>
            <p:nvPr/>
          </p:nvSpPr>
          <p:spPr>
            <a:xfrm>
              <a:off x="3833" y="710"/>
              <a:ext cx="817" cy="333"/>
            </a:xfrm>
            <a:prstGeom prst="rect">
              <a:avLst/>
            </a:prstGeom>
            <a:solidFill>
              <a:srgbClr val="FF33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file1.</a:t>
              </a:r>
              <a:r>
                <a:rPr b="1" i="0" lang="en-US" sz="2800" u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</a:t>
              </a:r>
              <a:endParaRPr/>
            </a:p>
          </p:txBody>
        </p:sp>
        <p:sp>
          <p:nvSpPr>
            <p:cNvPr id="368" name="Google Shape;368;p44"/>
            <p:cNvSpPr txBox="1"/>
            <p:nvPr/>
          </p:nvSpPr>
          <p:spPr>
            <a:xfrm>
              <a:off x="3833" y="1163"/>
              <a:ext cx="658" cy="333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ourier New"/>
                <a:buNone/>
              </a:pPr>
              <a:r>
                <a:rPr b="1" i="0" lang="en-US" sz="2800" u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main</a:t>
              </a:r>
              <a:endParaRPr/>
            </a:p>
          </p:txBody>
        </p:sp>
        <p:sp>
          <p:nvSpPr>
            <p:cNvPr id="369" name="Google Shape;369;p44"/>
            <p:cNvSpPr txBox="1"/>
            <p:nvPr/>
          </p:nvSpPr>
          <p:spPr>
            <a:xfrm>
              <a:off x="4060" y="3916"/>
              <a:ext cx="548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600"/>
                <a:buFont typeface="Times New Roman"/>
                <a:buNone/>
              </a:pPr>
              <a:r>
                <a:rPr b="0" i="0" lang="en-US" sz="3600" u="none">
                  <a:solidFill>
                    <a:schemeClr val="accen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…..</a:t>
              </a:r>
              <a:endParaRPr/>
            </a:p>
          </p:txBody>
        </p:sp>
        <p:sp>
          <p:nvSpPr>
            <p:cNvPr id="370" name="Google Shape;370;p44"/>
            <p:cNvSpPr txBox="1"/>
            <p:nvPr/>
          </p:nvSpPr>
          <p:spPr>
            <a:xfrm>
              <a:off x="3606" y="1072"/>
              <a:ext cx="1406" cy="499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4"/>
            <p:cNvSpPr txBox="1"/>
            <p:nvPr/>
          </p:nvSpPr>
          <p:spPr>
            <a:xfrm>
              <a:off x="3878" y="1707"/>
              <a:ext cx="817" cy="333"/>
            </a:xfrm>
            <a:prstGeom prst="rect">
              <a:avLst/>
            </a:prstGeom>
            <a:solidFill>
              <a:srgbClr val="FF33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file2.</a:t>
              </a:r>
              <a:r>
                <a:rPr b="1" i="0" lang="en-US" sz="2800" u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</a:t>
              </a:r>
              <a:endParaRPr/>
            </a:p>
          </p:txBody>
        </p:sp>
        <p:sp>
          <p:nvSpPr>
            <p:cNvPr id="372" name="Google Shape;372;p44"/>
            <p:cNvSpPr txBox="1"/>
            <p:nvPr/>
          </p:nvSpPr>
          <p:spPr>
            <a:xfrm>
              <a:off x="3697" y="2160"/>
              <a:ext cx="1328" cy="333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ourier New"/>
                <a:buNone/>
              </a:pPr>
              <a:r>
                <a:rPr b="1" i="0" lang="en-US" sz="2800" u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function1</a:t>
              </a:r>
              <a:endParaRPr/>
            </a:p>
          </p:txBody>
        </p:sp>
        <p:sp>
          <p:nvSpPr>
            <p:cNvPr id="373" name="Google Shape;373;p44"/>
            <p:cNvSpPr txBox="1"/>
            <p:nvPr/>
          </p:nvSpPr>
          <p:spPr>
            <a:xfrm>
              <a:off x="3651" y="2069"/>
              <a:ext cx="1406" cy="499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4"/>
            <p:cNvSpPr txBox="1"/>
            <p:nvPr/>
          </p:nvSpPr>
          <p:spPr>
            <a:xfrm>
              <a:off x="3878" y="2660"/>
              <a:ext cx="817" cy="333"/>
            </a:xfrm>
            <a:prstGeom prst="rect">
              <a:avLst/>
            </a:prstGeom>
            <a:solidFill>
              <a:srgbClr val="FF33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file3.</a:t>
              </a:r>
              <a:r>
                <a:rPr b="1" i="0" lang="en-US" sz="2800" u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</a:t>
              </a:r>
              <a:endParaRPr/>
            </a:p>
          </p:txBody>
        </p:sp>
        <p:sp>
          <p:nvSpPr>
            <p:cNvPr id="375" name="Google Shape;375;p44"/>
            <p:cNvSpPr txBox="1"/>
            <p:nvPr/>
          </p:nvSpPr>
          <p:spPr>
            <a:xfrm>
              <a:off x="3697" y="3113"/>
              <a:ext cx="1328" cy="333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ourier New"/>
                <a:buNone/>
              </a:pPr>
              <a:r>
                <a:rPr b="1" i="0" lang="en-US" sz="2800" u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function2</a:t>
              </a:r>
              <a:endParaRPr/>
            </a:p>
          </p:txBody>
        </p:sp>
        <p:sp>
          <p:nvSpPr>
            <p:cNvPr id="376" name="Google Shape;376;p44"/>
            <p:cNvSpPr txBox="1"/>
            <p:nvPr/>
          </p:nvSpPr>
          <p:spPr>
            <a:xfrm>
              <a:off x="3651" y="3022"/>
              <a:ext cx="1406" cy="862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4"/>
            <p:cNvSpPr txBox="1"/>
            <p:nvPr/>
          </p:nvSpPr>
          <p:spPr>
            <a:xfrm>
              <a:off x="3697" y="3475"/>
              <a:ext cx="1328" cy="333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ourier New"/>
                <a:buNone/>
              </a:pPr>
              <a:r>
                <a:rPr b="1" i="0" lang="en-US" sz="2800" u="non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function3</a:t>
              </a:r>
              <a:endParaRPr/>
            </a:p>
          </p:txBody>
        </p:sp>
        <p:sp>
          <p:nvSpPr>
            <p:cNvPr id="378" name="Google Shape;378;p44"/>
            <p:cNvSpPr/>
            <p:nvPr/>
          </p:nvSpPr>
          <p:spPr>
            <a:xfrm rot="-1500000">
              <a:off x="3152" y="527"/>
              <a:ext cx="306" cy="615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" name="Google Shape;379;p44"/>
          <p:cNvSpPr txBox="1"/>
          <p:nvPr/>
        </p:nvSpPr>
        <p:spPr>
          <a:xfrm rot="-5400000">
            <a:off x="7069137" y="3451225"/>
            <a:ext cx="3238500" cy="4572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compilazione separata</a:t>
            </a:r>
            <a:endParaRPr/>
          </a:p>
        </p:txBody>
      </p:sp>
      <p:sp>
        <p:nvSpPr>
          <p:cNvPr id="380" name="Google Shape;380;p44"/>
          <p:cNvSpPr txBox="1"/>
          <p:nvPr/>
        </p:nvSpPr>
        <p:spPr>
          <a:xfrm rot="-5400000">
            <a:off x="-911225" y="3895725"/>
            <a:ext cx="2781300" cy="4572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compilazione unica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5"/>
          <p:cNvSpPr txBox="1"/>
          <p:nvPr/>
        </p:nvSpPr>
        <p:spPr>
          <a:xfrm>
            <a:off x="395287" y="260350"/>
            <a:ext cx="5132387" cy="58896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passaggio di parametri in C</a:t>
            </a:r>
            <a:endParaRPr/>
          </a:p>
        </p:txBody>
      </p:sp>
      <p:sp>
        <p:nvSpPr>
          <p:cNvPr id="387" name="Google Shape;387;p45"/>
          <p:cNvSpPr txBox="1"/>
          <p:nvPr/>
        </p:nvSpPr>
        <p:spPr>
          <a:xfrm>
            <a:off x="2268537" y="1196975"/>
            <a:ext cx="4029075" cy="650875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sempre </a:t>
            </a:r>
            <a:r>
              <a:rPr b="1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 valore</a:t>
            </a:r>
            <a:endParaRPr/>
          </a:p>
        </p:txBody>
      </p:sp>
      <p:sp>
        <p:nvSpPr>
          <p:cNvPr id="388" name="Google Shape;388;p45"/>
          <p:cNvSpPr txBox="1"/>
          <p:nvPr/>
        </p:nvSpPr>
        <p:spPr>
          <a:xfrm>
            <a:off x="611187" y="2257425"/>
            <a:ext cx="7924800" cy="955675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alla function viene passata una </a:t>
            </a:r>
            <a:r>
              <a:rPr b="1" i="0" lang="en-US" sz="2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copia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valore dell’</a:t>
            </a:r>
            <a:r>
              <a:rPr b="1" i="0" lang="en-US" sz="2800" u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argomento</a:t>
            </a:r>
            <a:endParaRPr/>
          </a:p>
        </p:txBody>
      </p:sp>
      <p:sp>
        <p:nvSpPr>
          <p:cNvPr id="389" name="Google Shape;389;p45"/>
          <p:cNvSpPr txBox="1"/>
          <p:nvPr/>
        </p:nvSpPr>
        <p:spPr>
          <a:xfrm>
            <a:off x="611187" y="3573462"/>
            <a:ext cx="7924800" cy="955675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argomento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b="1" i="0" lang="en-US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parametro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non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sono la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stessa variabile</a:t>
            </a:r>
            <a:endParaRPr/>
          </a:p>
        </p:txBody>
      </p:sp>
      <p:sp>
        <p:nvSpPr>
          <p:cNvPr id="390" name="Google Shape;390;p45"/>
          <p:cNvSpPr txBox="1"/>
          <p:nvPr/>
        </p:nvSpPr>
        <p:spPr>
          <a:xfrm>
            <a:off x="611187" y="4859337"/>
            <a:ext cx="7924800" cy="1809750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l’eventuale variazione del </a:t>
            </a:r>
            <a:r>
              <a:rPr b="1" i="0" lang="en-US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valore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b="1" i="0" lang="en-US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parametro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(nella function)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non ha nessun effetto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sul </a:t>
            </a:r>
            <a:r>
              <a:rPr b="1" i="0" lang="en-US" sz="2800" u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valore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dell’</a:t>
            </a:r>
            <a:r>
              <a:rPr b="1" i="0" lang="en-US" sz="2800" u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argomento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(nel chiamante)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6"/>
          <p:cNvSpPr txBox="1"/>
          <p:nvPr/>
        </p:nvSpPr>
        <p:spPr>
          <a:xfrm>
            <a:off x="395287" y="260350"/>
            <a:ext cx="5132387" cy="58896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passaggio di parametri in C</a:t>
            </a:r>
            <a:endParaRPr/>
          </a:p>
        </p:txBody>
      </p:sp>
      <p:sp>
        <p:nvSpPr>
          <p:cNvPr id="397" name="Google Shape;397;p46"/>
          <p:cNvSpPr txBox="1"/>
          <p:nvPr/>
        </p:nvSpPr>
        <p:spPr>
          <a:xfrm>
            <a:off x="971550" y="1125537"/>
            <a:ext cx="7489825" cy="52832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circon(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 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raggio_main, circonferenza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il raggio : ”)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scanf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(“%f”,&amp;raggio_main)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circonferenza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circon(raggio_main)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(“circonferenza=%f\n”,circonferenza)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20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circon(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raggio)</a:t>
            </a:r>
            <a:endParaRPr b="1" i="0" sz="20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const 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pi_greco = 3.1415926F</a:t>
            </a:r>
            <a:r>
              <a:rPr b="1" i="0" lang="en-US" sz="20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risultato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risultato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=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2.0F*pi_greco*raggio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return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risultato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20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grpSp>
        <p:nvGrpSpPr>
          <p:cNvPr id="398" name="Google Shape;398;p46"/>
          <p:cNvGrpSpPr/>
          <p:nvPr/>
        </p:nvGrpSpPr>
        <p:grpSpPr>
          <a:xfrm>
            <a:off x="2268537" y="2420937"/>
            <a:ext cx="4318000" cy="1223962"/>
            <a:chOff x="1429" y="1525"/>
            <a:chExt cx="2720" cy="771"/>
          </a:xfrm>
        </p:grpSpPr>
        <p:sp>
          <p:nvSpPr>
            <p:cNvPr id="399" name="Google Shape;399;p46"/>
            <p:cNvSpPr txBox="1"/>
            <p:nvPr/>
          </p:nvSpPr>
          <p:spPr>
            <a:xfrm>
              <a:off x="1429" y="1525"/>
              <a:ext cx="1088" cy="181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6"/>
            <p:cNvSpPr txBox="1"/>
            <p:nvPr/>
          </p:nvSpPr>
          <p:spPr>
            <a:xfrm>
              <a:off x="1927" y="1888"/>
              <a:ext cx="1180" cy="227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46"/>
            <p:cNvSpPr txBox="1"/>
            <p:nvPr/>
          </p:nvSpPr>
          <p:spPr>
            <a:xfrm>
              <a:off x="3061" y="2115"/>
              <a:ext cx="1088" cy="181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46"/>
          <p:cNvGrpSpPr/>
          <p:nvPr/>
        </p:nvGrpSpPr>
        <p:grpSpPr>
          <a:xfrm>
            <a:off x="3924300" y="4221162"/>
            <a:ext cx="2374900" cy="1584325"/>
            <a:chOff x="2472" y="2659"/>
            <a:chExt cx="1496" cy="998"/>
          </a:xfrm>
        </p:grpSpPr>
        <p:sp>
          <p:nvSpPr>
            <p:cNvPr id="403" name="Google Shape;403;p46"/>
            <p:cNvSpPr txBox="1"/>
            <p:nvPr/>
          </p:nvSpPr>
          <p:spPr>
            <a:xfrm>
              <a:off x="2472" y="2659"/>
              <a:ext cx="635" cy="227"/>
            </a:xfrm>
            <a:prstGeom prst="rect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46"/>
            <p:cNvSpPr txBox="1"/>
            <p:nvPr/>
          </p:nvSpPr>
          <p:spPr>
            <a:xfrm>
              <a:off x="3379" y="3430"/>
              <a:ext cx="589" cy="227"/>
            </a:xfrm>
            <a:prstGeom prst="rect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5" name="Google Shape;405;p46"/>
          <p:cNvSpPr txBox="1"/>
          <p:nvPr/>
        </p:nvSpPr>
        <p:spPr>
          <a:xfrm>
            <a:off x="7092950" y="260350"/>
            <a:ext cx="1779587" cy="528637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 valore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Divide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et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impera</a:t>
            </a:r>
            <a:endParaRPr/>
          </a:p>
        </p:txBody>
      </p:sp>
      <p:sp>
        <p:nvSpPr>
          <p:cNvPr id="188" name="Google Shape;188;p29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 sviluppare e gestire un programma corposo il modo più efficiente è dividerlo in piccoli pezzi, moduli.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Questi moduli in C sono chiamati funzioni.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7"/>
          <p:cNvSpPr txBox="1"/>
          <p:nvPr/>
        </p:nvSpPr>
        <p:spPr>
          <a:xfrm>
            <a:off x="395287" y="260350"/>
            <a:ext cx="5132387" cy="58896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passaggio di parametri in C</a:t>
            </a:r>
            <a:endParaRPr/>
          </a:p>
        </p:txBody>
      </p:sp>
      <p:sp>
        <p:nvSpPr>
          <p:cNvPr id="412" name="Google Shape;412;p47"/>
          <p:cNvSpPr txBox="1"/>
          <p:nvPr/>
        </p:nvSpPr>
        <p:spPr>
          <a:xfrm>
            <a:off x="971550" y="981075"/>
            <a:ext cx="7489825" cy="450215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circon(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 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raggio_main, circonferenza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raggio_main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100.0F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circonferenza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circon(raggio_main)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(“raggio=%f\n”,raggio_main)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(“circonferenza=%f\n”,circonferenza)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16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circon(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raggio)</a:t>
            </a:r>
            <a:endParaRPr b="1" i="0" sz="16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const 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pi_greco = 3.1415926F</a:t>
            </a:r>
            <a:r>
              <a:rPr b="1" i="0" lang="en-US" sz="16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risultato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risultato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=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2.0F*pi_greco*raggio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raggio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0.0F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return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risultato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16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413" name="Google Shape;413;p47"/>
          <p:cNvSpPr txBox="1"/>
          <p:nvPr/>
        </p:nvSpPr>
        <p:spPr>
          <a:xfrm>
            <a:off x="7092950" y="260350"/>
            <a:ext cx="1779587" cy="528637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 valore</a:t>
            </a:r>
            <a:endParaRPr/>
          </a:p>
        </p:txBody>
      </p:sp>
      <p:sp>
        <p:nvSpPr>
          <p:cNvPr id="414" name="Google Shape;414;p47"/>
          <p:cNvSpPr txBox="1"/>
          <p:nvPr/>
        </p:nvSpPr>
        <p:spPr>
          <a:xfrm>
            <a:off x="1403350" y="5589587"/>
            <a:ext cx="6626225" cy="11874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raggio=100.000000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circonferenza= 628.318481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_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8"/>
          <p:cNvSpPr txBox="1"/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 sulle funzioni</a:t>
            </a:r>
            <a:endParaRPr/>
          </a:p>
        </p:txBody>
      </p:sp>
      <p:sp>
        <p:nvSpPr>
          <p:cNvPr id="421" name="Google Shape;421;p48"/>
          <p:cNvSpPr txBox="1"/>
          <p:nvPr>
            <p:ph idx="1" type="subTitle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9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Esercizio 1 </a:t>
            </a:r>
            <a:endParaRPr/>
          </a:p>
        </p:txBody>
      </p:sp>
      <p:sp>
        <p:nvSpPr>
          <p:cNvPr id="428" name="Google Shape;428;p49"/>
          <p:cNvSpPr txBox="1"/>
          <p:nvPr>
            <p:ph idx="1" type="body"/>
          </p:nvPr>
        </p:nvSpPr>
        <p:spPr>
          <a:xfrm>
            <a:off x="311700" y="1285325"/>
            <a:ext cx="8520600" cy="3659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 garage addebita un importo minimo di 2$ per un parcheggio fino a 3 ore.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Oltre le 3 ore il parcheggio costa 50 cent in più per ogni ora.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L’addebito massimo è 10$ per 24 ore.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Non è possibile parcheggiare più di 24 ore per volta.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Scrivete un programma che calcoli e visualizza gli addebbiti per ognuno dei tre clienti che hanno parcheggiato nel garage ieri.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Dovete immettere le ore di parcheggio per ogni cliente.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Il vostro programma dovrà visualizzare i risultati con il calcolo anche del totale.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Il programma dovrà utilizzare la funzione </a:t>
            </a:r>
            <a:r>
              <a:rPr b="1" lang="en-US"/>
              <a:t>calcola_importo </a:t>
            </a:r>
            <a:r>
              <a:rPr lang="en-US"/>
              <a:t>per determinare l’addebbito di ogni cliente. I risultati saranno più o meno così: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0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Esercizio 2</a:t>
            </a:r>
            <a:endParaRPr/>
          </a:p>
        </p:txBody>
      </p:sp>
      <p:sp>
        <p:nvSpPr>
          <p:cNvPr id="435" name="Google Shape;435;p50"/>
          <p:cNvSpPr txBox="1"/>
          <p:nvPr>
            <p:ph idx="1" type="body"/>
          </p:nvPr>
        </p:nvSpPr>
        <p:spPr>
          <a:xfrm>
            <a:off x="311700" y="1639827"/>
            <a:ext cx="8520600" cy="33051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Modificare l’esercizio precedente in modo da avere n clienti.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n va richiesto all’inizio.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1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Esercizio 3</a:t>
            </a:r>
            <a:endParaRPr/>
          </a:p>
        </p:txBody>
      </p:sp>
      <p:sp>
        <p:nvSpPr>
          <p:cNvPr id="442" name="Google Shape;442;p5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Scrivere un programma che dati in input </a:t>
            </a:r>
            <a:r>
              <a:rPr lang="en-US"/>
              <a:t>ora e minuti restituisca il numero di secondi trascorsi dalla mezzanotte.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2"/>
          <p:cNvSpPr txBox="1"/>
          <p:nvPr/>
        </p:nvSpPr>
        <p:spPr>
          <a:xfrm>
            <a:off x="611187" y="188912"/>
            <a:ext cx="1460500" cy="466725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Esercizio:</a:t>
            </a:r>
            <a:endParaRPr/>
          </a:p>
        </p:txBody>
      </p:sp>
      <p:sp>
        <p:nvSpPr>
          <p:cNvPr id="449" name="Google Shape;449;p52"/>
          <p:cNvSpPr txBox="1"/>
          <p:nvPr/>
        </p:nvSpPr>
        <p:spPr>
          <a:xfrm>
            <a:off x="611187" y="735012"/>
            <a:ext cx="8228012" cy="13112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scrivere una function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area_cerchio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 calcoli l’area di un cerchio, dato come parametro il raggio.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Scrivere un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che calcoli l’area di un cerchio (letto con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scanf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suo raggio) richiamando la function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area_cerchio</a:t>
            </a:r>
            <a:endParaRPr/>
          </a:p>
        </p:txBody>
      </p:sp>
      <p:sp>
        <p:nvSpPr>
          <p:cNvPr id="450" name="Google Shape;450;p52"/>
          <p:cNvSpPr txBox="1"/>
          <p:nvPr/>
        </p:nvSpPr>
        <p:spPr>
          <a:xfrm>
            <a:off x="2339975" y="44450"/>
            <a:ext cx="6696075" cy="600075"/>
          </a:xfrm>
          <a:prstGeom prst="rect">
            <a:avLst/>
          </a:prstGeom>
          <a:solidFill>
            <a:srgbClr val="DDDDDD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</a:pPr>
            <a:r>
              <a:rPr b="1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Versione 1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b="1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 unico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file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.c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</a:pPr>
            <a:r>
              <a:rPr b="1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Versione 2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b="1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due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file   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.c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nello stesso </a:t>
            </a:r>
            <a:r>
              <a:rPr b="1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project</a:t>
            </a:r>
            <a:endParaRPr/>
          </a:p>
        </p:txBody>
      </p:sp>
      <p:sp>
        <p:nvSpPr>
          <p:cNvPr id="451" name="Google Shape;451;p52"/>
          <p:cNvSpPr txBox="1"/>
          <p:nvPr/>
        </p:nvSpPr>
        <p:spPr>
          <a:xfrm>
            <a:off x="971550" y="2439987"/>
            <a:ext cx="7777162" cy="40132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area_cerchio(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 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raggio_main, area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il raggio : ”)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scanf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(“%f”,&amp;raggio_main)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area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area_cerchio(raggio_main)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(“l’area del cerchio di raggio %f e’:%f\n”, </a:t>
            </a:r>
            <a:r>
              <a:rPr b="1" i="0" lang="en-US" sz="16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raggio_main,area)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16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area_cerchio(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raggio)</a:t>
            </a:r>
            <a:endParaRPr b="1" i="0" sz="16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const 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pi_greco = 3.1415926F</a:t>
            </a:r>
            <a:r>
              <a:rPr b="1" i="0" lang="en-US" sz="16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return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pi_greco*raggio*raggio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16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3"/>
          <p:cNvSpPr txBox="1"/>
          <p:nvPr/>
        </p:nvSpPr>
        <p:spPr>
          <a:xfrm>
            <a:off x="611187" y="188912"/>
            <a:ext cx="1460500" cy="466725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Esercizio:</a:t>
            </a:r>
            <a:endParaRPr/>
          </a:p>
        </p:txBody>
      </p:sp>
      <p:sp>
        <p:nvSpPr>
          <p:cNvPr id="458" name="Google Shape;458;p53"/>
          <p:cNvSpPr txBox="1"/>
          <p:nvPr/>
        </p:nvSpPr>
        <p:spPr>
          <a:xfrm>
            <a:off x="2339975" y="44450"/>
            <a:ext cx="6696075" cy="600075"/>
          </a:xfrm>
          <a:prstGeom prst="rect">
            <a:avLst/>
          </a:prstGeom>
          <a:solidFill>
            <a:srgbClr val="DDDDDD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</a:pPr>
            <a:r>
              <a:rPr b="1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Versione 1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area_cerchio 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area_corona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b="1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 unico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b="0" i="0" lang="en-US" sz="160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160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file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.c</a:t>
            </a:r>
            <a:endParaRPr/>
          </a:p>
        </p:txBody>
      </p:sp>
      <p:sp>
        <p:nvSpPr>
          <p:cNvPr id="459" name="Google Shape;459;p53"/>
          <p:cNvSpPr txBox="1"/>
          <p:nvPr/>
        </p:nvSpPr>
        <p:spPr>
          <a:xfrm>
            <a:off x="684212" y="2924175"/>
            <a:ext cx="8064500" cy="376872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area_cerchio(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area_corona(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 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raggio_mag,raggio_min,area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il raggio maggiore : ”)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scanf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(“%f”,&amp;raggio_mag)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il raggio minore : ”)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scanf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(“%f”,&amp;raggio_min)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area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area_corona(raggio_min,raggio_mag)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(“l’area della corona circolare di raggio minore %f e </a:t>
            </a:r>
            <a:r>
              <a:rPr b="1" i="0" lang="en-US" sz="16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raggio maggiore %f e’:%f\n”,raggio_min,raggio_mag,area)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16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……</a:t>
            </a:r>
            <a:endParaRPr/>
          </a:p>
        </p:txBody>
      </p:sp>
      <p:sp>
        <p:nvSpPr>
          <p:cNvPr id="460" name="Google Shape;460;p53"/>
          <p:cNvSpPr txBox="1"/>
          <p:nvPr/>
        </p:nvSpPr>
        <p:spPr>
          <a:xfrm>
            <a:off x="611187" y="836612"/>
            <a:ext cx="8228012" cy="19208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scrivere una function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area_corona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 calcoli l’area di una corona circolare, dati come parametri il raggio minore e il raggio maggiore, richiamando la function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area_cerchio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Scrivere un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che calcoli l’area di una corona circolare (letti con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scanf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raggio maggiore e il raggio minore) richiamando la function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area_corona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4"/>
          <p:cNvSpPr txBox="1"/>
          <p:nvPr/>
        </p:nvSpPr>
        <p:spPr>
          <a:xfrm>
            <a:off x="611187" y="188912"/>
            <a:ext cx="1460500" cy="466725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Esercizio:</a:t>
            </a:r>
            <a:endParaRPr/>
          </a:p>
        </p:txBody>
      </p:sp>
      <p:sp>
        <p:nvSpPr>
          <p:cNvPr id="467" name="Google Shape;467;p54"/>
          <p:cNvSpPr txBox="1"/>
          <p:nvPr/>
        </p:nvSpPr>
        <p:spPr>
          <a:xfrm>
            <a:off x="2339975" y="44450"/>
            <a:ext cx="6696075" cy="600075"/>
          </a:xfrm>
          <a:prstGeom prst="rect">
            <a:avLst/>
          </a:prstGeom>
          <a:solidFill>
            <a:srgbClr val="DDDDDD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</a:pPr>
            <a:r>
              <a:rPr b="1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Versione 1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area_cerchio 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area_corona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b="1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 unico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b="0" i="0" lang="en-US" sz="160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160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file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.c</a:t>
            </a:r>
            <a:endParaRPr/>
          </a:p>
        </p:txBody>
      </p:sp>
      <p:sp>
        <p:nvSpPr>
          <p:cNvPr id="468" name="Google Shape;468;p54"/>
          <p:cNvSpPr txBox="1"/>
          <p:nvPr/>
        </p:nvSpPr>
        <p:spPr>
          <a:xfrm>
            <a:off x="1042987" y="3357562"/>
            <a:ext cx="7488237" cy="254635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……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area_cerchio(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raggio)</a:t>
            </a:r>
            <a:endParaRPr b="1" i="0" sz="16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const 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pi_greco = 3.1415926F</a:t>
            </a:r>
            <a:r>
              <a:rPr b="1" i="0" lang="en-US" sz="16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return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pi_greco*raggio*raggio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16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area_corona(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r_min,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r_mag)</a:t>
            </a:r>
            <a:endParaRPr b="1" i="0" sz="16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b="1" i="0" sz="1600" u="none">
              <a:solidFill>
                <a:srgbClr val="CC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return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area_cerchio(r_mag)-area_cerchio(r_min)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16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469" name="Google Shape;469;p54"/>
          <p:cNvSpPr txBox="1"/>
          <p:nvPr/>
        </p:nvSpPr>
        <p:spPr>
          <a:xfrm>
            <a:off x="611187" y="836612"/>
            <a:ext cx="8228012" cy="19208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scrivere una function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area_corona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 calcoli l’area di una corona circolare, dati come parametri il raggio minore e il raggio maggiore, richiamando la function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area_cerchio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Scrivere un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che calcoli l’area di una corona circolare (letti con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scanf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raggio maggiore e il raggio minore) richiamando la function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area_corona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5"/>
          <p:cNvSpPr txBox="1"/>
          <p:nvPr/>
        </p:nvSpPr>
        <p:spPr>
          <a:xfrm>
            <a:off x="611187" y="188912"/>
            <a:ext cx="1460500" cy="466725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Esercizio:</a:t>
            </a:r>
            <a:endParaRPr/>
          </a:p>
        </p:txBody>
      </p:sp>
      <p:sp>
        <p:nvSpPr>
          <p:cNvPr id="476" name="Google Shape;476;p55"/>
          <p:cNvSpPr txBox="1"/>
          <p:nvPr/>
        </p:nvSpPr>
        <p:spPr>
          <a:xfrm>
            <a:off x="2339975" y="44450"/>
            <a:ext cx="6696075" cy="600075"/>
          </a:xfrm>
          <a:prstGeom prst="rect">
            <a:avLst/>
          </a:prstGeom>
          <a:solidFill>
            <a:srgbClr val="DDDDDD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</a:pPr>
            <a:r>
              <a:rPr b="1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Versione 2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b="1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file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area_cerchio 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area_corona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b="1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 </a:t>
            </a:r>
            <a:r>
              <a:rPr b="1" i="0" lang="en-US" sz="160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altro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file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.c 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nello stesso </a:t>
            </a:r>
            <a:r>
              <a:rPr b="1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project</a:t>
            </a:r>
            <a:endParaRPr/>
          </a:p>
        </p:txBody>
      </p:sp>
      <p:sp>
        <p:nvSpPr>
          <p:cNvPr id="477" name="Google Shape;477;p55"/>
          <p:cNvSpPr txBox="1"/>
          <p:nvPr/>
        </p:nvSpPr>
        <p:spPr>
          <a:xfrm>
            <a:off x="611187" y="836612"/>
            <a:ext cx="8228012" cy="19208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scrivere una function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area_corona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 calcoli l’area di una corona circolare, dati come parametri il raggio minore e il raggio maggiore, richiamando la function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area_cerchio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Scrivere un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che calcoli l’area di una corona circolare (letti con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scanf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raggio maggiore e il raggio minore) richiamando la function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area_corona</a:t>
            </a:r>
            <a:endParaRPr/>
          </a:p>
        </p:txBody>
      </p:sp>
      <p:sp>
        <p:nvSpPr>
          <p:cNvPr id="478" name="Google Shape;478;p55"/>
          <p:cNvSpPr txBox="1"/>
          <p:nvPr/>
        </p:nvSpPr>
        <p:spPr>
          <a:xfrm>
            <a:off x="5075237" y="2924175"/>
            <a:ext cx="4033837" cy="26543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area_cerchio(</a:t>
            </a: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0" lang="en-US" sz="1400" u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area_corona(</a:t>
            </a: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r_min,</a:t>
            </a: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4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r_mag)</a:t>
            </a:r>
            <a:endParaRPr b="1" i="0" sz="14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b="1" i="0" sz="1400" u="none">
              <a:solidFill>
                <a:srgbClr val="CC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return</a:t>
            </a: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area_cerchio(r_mag)-</a:t>
            </a:r>
            <a:r>
              <a:rPr b="1" i="0" lang="en-US" sz="14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area_cerchio(r_min)</a:t>
            </a: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14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area_cerchio(</a:t>
            </a: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raggio)</a:t>
            </a:r>
            <a:endParaRPr b="1" i="0" sz="14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const float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pi_greco = 3.1415926F</a:t>
            </a:r>
            <a:r>
              <a:rPr b="1" i="0" lang="en-US" sz="14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return</a:t>
            </a: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pi_greco*raggio*raggio</a:t>
            </a: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14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479" name="Google Shape;479;p55"/>
          <p:cNvSpPr txBox="1"/>
          <p:nvPr/>
        </p:nvSpPr>
        <p:spPr>
          <a:xfrm>
            <a:off x="36512" y="2924175"/>
            <a:ext cx="4895850" cy="329247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area_corona(</a:t>
            </a: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float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 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float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raggio_mag,raggio_min,area</a:t>
            </a: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il raggio maggiore : ”)</a:t>
            </a: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scanf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(“%f”,&amp;raggio_mag)</a:t>
            </a: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il raggio minore : ”)</a:t>
            </a: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scanf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(“%f”,&amp;raggio_min)</a:t>
            </a: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area </a:t>
            </a: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area_corona(raggio_min,raggio_mag)</a:t>
            </a: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(“l’area della corona circolare di </a:t>
            </a:r>
            <a:r>
              <a:rPr b="1" i="0" lang="en-US" sz="14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raggio minore %f eraggio maggiore </a:t>
            </a:r>
            <a:r>
              <a:rPr b="1" i="0" lang="en-US" sz="14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%fe’:%f\n”,raggio_min,raggio_mag,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area)</a:t>
            </a: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14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480" name="Google Shape;480;p55"/>
          <p:cNvSpPr txBox="1"/>
          <p:nvPr/>
        </p:nvSpPr>
        <p:spPr>
          <a:xfrm>
            <a:off x="1187450" y="6308725"/>
            <a:ext cx="1862137" cy="466725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r>
              <a:rPr b="0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main.c</a:t>
            </a:r>
            <a:endParaRPr/>
          </a:p>
        </p:txBody>
      </p:sp>
      <p:sp>
        <p:nvSpPr>
          <p:cNvPr id="481" name="Google Shape;481;p55"/>
          <p:cNvSpPr txBox="1"/>
          <p:nvPr/>
        </p:nvSpPr>
        <p:spPr>
          <a:xfrm>
            <a:off x="6227762" y="6308725"/>
            <a:ext cx="1679575" cy="466725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r>
              <a:rPr b="0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fun.c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6"/>
          <p:cNvSpPr txBox="1"/>
          <p:nvPr/>
        </p:nvSpPr>
        <p:spPr>
          <a:xfrm>
            <a:off x="611187" y="188912"/>
            <a:ext cx="1460500" cy="466725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Esercizio:</a:t>
            </a:r>
            <a:endParaRPr/>
          </a:p>
        </p:txBody>
      </p:sp>
      <p:sp>
        <p:nvSpPr>
          <p:cNvPr id="488" name="Google Shape;488;p56"/>
          <p:cNvSpPr txBox="1"/>
          <p:nvPr/>
        </p:nvSpPr>
        <p:spPr>
          <a:xfrm>
            <a:off x="611187" y="836612"/>
            <a:ext cx="8228012" cy="7016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scrivere una function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valore_assolutoF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 calcoli il valore assoluto di un numero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dato come parametro</a:t>
            </a:r>
            <a:endParaRPr/>
          </a:p>
        </p:txBody>
      </p:sp>
      <p:sp>
        <p:nvSpPr>
          <p:cNvPr id="489" name="Google Shape;489;p56"/>
          <p:cNvSpPr txBox="1"/>
          <p:nvPr/>
        </p:nvSpPr>
        <p:spPr>
          <a:xfrm>
            <a:off x="395287" y="1879600"/>
            <a:ext cx="8569325" cy="450215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valore_assolutoF(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16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 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numero,val_ass_numero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un numero (float) : ”)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scanf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(“%f”,&amp;numero)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val_ass_numero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valore_assolutoF(numero)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(“il valore assoluto di %f e’:%f\n”,numero,val_ass_numero)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16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valore_assolutoF(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x)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if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(x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&gt;=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0)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return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  else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return -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16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/>
        </p:nvSpPr>
        <p:spPr>
          <a:xfrm>
            <a:off x="179387" y="188912"/>
            <a:ext cx="8713787" cy="579437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unità didattica: 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Function e Procedure</a:t>
            </a:r>
            <a:r>
              <a:rPr b="0" i="0" lang="en-US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     [05]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96" name="Google Shape;196;p30"/>
          <p:cNvSpPr txBox="1"/>
          <p:nvPr/>
        </p:nvSpPr>
        <p:spPr>
          <a:xfrm>
            <a:off x="179387" y="908050"/>
            <a:ext cx="8713787" cy="57943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modulo : 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Function in C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en-US" sz="3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[03-C]</a:t>
            </a:r>
            <a:endParaRPr/>
          </a:p>
        </p:txBody>
      </p:sp>
      <p:sp>
        <p:nvSpPr>
          <p:cNvPr id="197" name="Google Shape;197;p30"/>
          <p:cNvSpPr txBox="1"/>
          <p:nvPr/>
        </p:nvSpPr>
        <p:spPr>
          <a:xfrm>
            <a:off x="827087" y="1700212"/>
            <a:ext cx="7561262" cy="3968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Caratteristiche delle function C ed esempi di function C</a:t>
            </a:r>
            <a:endParaRPr/>
          </a:p>
        </p:txBody>
      </p:sp>
      <p:sp>
        <p:nvSpPr>
          <p:cNvPr id="198" name="Google Shape;198;p30"/>
          <p:cNvSpPr txBox="1"/>
          <p:nvPr/>
        </p:nvSpPr>
        <p:spPr>
          <a:xfrm>
            <a:off x="827087" y="2276475"/>
            <a:ext cx="7561262" cy="28352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Argomenti trattati: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definizione di una function C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parametri e argomenti in C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prototipo di una function C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passaggio dei parametri per valore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istruzione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esempi di function in C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function C primitive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header file C</a:t>
            </a:r>
            <a:endParaRPr/>
          </a:p>
        </p:txBody>
      </p:sp>
      <p:sp>
        <p:nvSpPr>
          <p:cNvPr id="199" name="Google Shape;199;p30"/>
          <p:cNvSpPr txBox="1"/>
          <p:nvPr/>
        </p:nvSpPr>
        <p:spPr>
          <a:xfrm>
            <a:off x="323850" y="5805487"/>
            <a:ext cx="7561262" cy="396875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Quest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Prerequisiti richiesti:</a:t>
            </a: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0" i="0" lang="en-US" sz="2000" u="none" cap="none" strike="noStrike">
                <a:solidFill>
                  <a:srgbClr val="99FF99"/>
                </a:solidFill>
                <a:latin typeface="Questrial"/>
                <a:ea typeface="Questrial"/>
                <a:cs typeface="Questrial"/>
                <a:sym typeface="Questrial"/>
              </a:rPr>
              <a:t>AP-03-04-C, AP-05-01-T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7"/>
          <p:cNvSpPr txBox="1"/>
          <p:nvPr/>
        </p:nvSpPr>
        <p:spPr>
          <a:xfrm>
            <a:off x="611187" y="188912"/>
            <a:ext cx="1460500" cy="466725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Esercizio:</a:t>
            </a:r>
            <a:endParaRPr/>
          </a:p>
        </p:txBody>
      </p:sp>
      <p:grpSp>
        <p:nvGrpSpPr>
          <p:cNvPr id="496" name="Google Shape;496;p57"/>
          <p:cNvGrpSpPr/>
          <p:nvPr/>
        </p:nvGrpSpPr>
        <p:grpSpPr>
          <a:xfrm>
            <a:off x="1908175" y="1773237"/>
            <a:ext cx="4518025" cy="1674812"/>
            <a:chOff x="884" y="2069"/>
            <a:chExt cx="2846" cy="1055"/>
          </a:xfrm>
        </p:grpSpPr>
        <p:pic>
          <p:nvPicPr>
            <p:cNvPr id="497" name="Google Shape;497;p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789" y="2069"/>
              <a:ext cx="941" cy="10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8" name="Google Shape;498;p57"/>
            <p:cNvSpPr txBox="1"/>
            <p:nvPr/>
          </p:nvSpPr>
          <p:spPr>
            <a:xfrm>
              <a:off x="884" y="2341"/>
              <a:ext cx="1823" cy="365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imes New Roman"/>
                <a:buNone/>
              </a:pPr>
              <a:r>
                <a:rPr b="0" i="0" lang="en-US" sz="3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Errore relativo =</a:t>
              </a:r>
              <a:endParaRPr/>
            </a:p>
          </p:txBody>
        </p:sp>
      </p:grpSp>
      <p:sp>
        <p:nvSpPr>
          <p:cNvPr id="499" name="Google Shape;499;p57"/>
          <p:cNvSpPr txBox="1"/>
          <p:nvPr/>
        </p:nvSpPr>
        <p:spPr>
          <a:xfrm>
            <a:off x="2124075" y="3789362"/>
            <a:ext cx="4778375" cy="466725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errore relativo di </a:t>
            </a:r>
            <a:r>
              <a:rPr b="0" i="1" lang="en-US" sz="24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rispetto a </a:t>
            </a:r>
            <a:r>
              <a:rPr b="0" i="1" lang="en-US" sz="24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500" name="Google Shape;500;p57"/>
          <p:cNvSpPr txBox="1"/>
          <p:nvPr/>
        </p:nvSpPr>
        <p:spPr>
          <a:xfrm>
            <a:off x="755650" y="4581525"/>
            <a:ext cx="7777162" cy="179705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</a:pPr>
            <a:r>
              <a:rPr b="0" i="0" lang="en-US" sz="200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scrivere un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b="0" i="0" lang="en-US" sz="200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che richiami la function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errore_relativoF</a:t>
            </a:r>
            <a:r>
              <a:rPr b="0" i="0" lang="en-US" sz="200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 e utilizzarlo per calcolare l’errore relativo per le coppie di numeri: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Times New Roman"/>
              <a:buNone/>
            </a:pPr>
            <a:r>
              <a:rPr b="0" i="1" lang="en-US" sz="24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x=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7.2</a:t>
            </a:r>
            <a:r>
              <a:rPr b="0" i="1" lang="en-US" sz="24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b="0" i="1" lang="en-US" sz="24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y=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6.4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Times New Roman"/>
              <a:buNone/>
            </a:pPr>
            <a:r>
              <a:rPr b="0" i="1" lang="en-US" sz="24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x=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8.221222</a:t>
            </a:r>
            <a:r>
              <a:rPr b="0" i="1" lang="en-US" sz="24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b="0" i="1" lang="en-US" sz="24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y=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8.221233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Times New Roman"/>
              <a:buNone/>
            </a:pPr>
            <a:r>
              <a:rPr b="0" i="1" lang="en-US" sz="24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x=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-3.21</a:t>
            </a:r>
            <a:r>
              <a:rPr b="0" i="1" lang="en-US" sz="24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b="0" i="1" lang="en-US" sz="24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y=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-3.25</a:t>
            </a:r>
            <a:endParaRPr/>
          </a:p>
        </p:txBody>
      </p:sp>
      <p:sp>
        <p:nvSpPr>
          <p:cNvPr id="501" name="Google Shape;501;p57"/>
          <p:cNvSpPr txBox="1"/>
          <p:nvPr/>
        </p:nvSpPr>
        <p:spPr>
          <a:xfrm>
            <a:off x="611187" y="836612"/>
            <a:ext cx="8228012" cy="7016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scrivere una function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errore_relativoF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 calcoli l’errore relativo di tra due dati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dati come parametri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8"/>
          <p:cNvSpPr txBox="1"/>
          <p:nvPr/>
        </p:nvSpPr>
        <p:spPr>
          <a:xfrm>
            <a:off x="611187" y="188912"/>
            <a:ext cx="1460500" cy="466725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Esercizio:</a:t>
            </a:r>
            <a:endParaRPr/>
          </a:p>
        </p:txBody>
      </p:sp>
      <p:sp>
        <p:nvSpPr>
          <p:cNvPr id="508" name="Google Shape;508;p58"/>
          <p:cNvSpPr txBox="1"/>
          <p:nvPr/>
        </p:nvSpPr>
        <p:spPr>
          <a:xfrm>
            <a:off x="755650" y="1700212"/>
            <a:ext cx="7704137" cy="44958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valore_assolutoF(</a:t>
            </a: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errore_relativoF(</a:t>
            </a: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float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18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 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float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x,y,errore_rel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valore di riferimento (float) : ”)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scanf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(“%f”,&amp;x)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printf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approssimazione (float) : ”)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scanf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(“%f”,&amp;y)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errore_rel </a:t>
            </a: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errore_relativoF(x,y)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(“l’errore relativo di %f rispetto a %f  </a:t>
            </a:r>
            <a:r>
              <a:rPr b="1" i="0" lang="en-US" sz="18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i="0" lang="en-US" sz="18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e’:%f\n”,y,x,errore_rel)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18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……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9" name="Google Shape;509;p58"/>
          <p:cNvSpPr txBox="1"/>
          <p:nvPr/>
        </p:nvSpPr>
        <p:spPr>
          <a:xfrm>
            <a:off x="611187" y="836612"/>
            <a:ext cx="8228012" cy="7016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scrivere una function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errore_relativoF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 calcoli l’errore relativo di tra due dati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dati come parametri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9"/>
          <p:cNvSpPr txBox="1"/>
          <p:nvPr/>
        </p:nvSpPr>
        <p:spPr>
          <a:xfrm>
            <a:off x="611187" y="188912"/>
            <a:ext cx="1460500" cy="466725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Esercizio:</a:t>
            </a:r>
            <a:endParaRPr/>
          </a:p>
        </p:txBody>
      </p:sp>
      <p:sp>
        <p:nvSpPr>
          <p:cNvPr id="516" name="Google Shape;516;p59"/>
          <p:cNvSpPr txBox="1"/>
          <p:nvPr/>
        </p:nvSpPr>
        <p:spPr>
          <a:xfrm>
            <a:off x="611187" y="836612"/>
            <a:ext cx="8228012" cy="7016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scrivere una function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errore_relativoF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 calcoli l’errore relativo di tra due dati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dati come parametri</a:t>
            </a:r>
            <a:endParaRPr/>
          </a:p>
        </p:txBody>
      </p:sp>
      <p:sp>
        <p:nvSpPr>
          <p:cNvPr id="517" name="Google Shape;517;p59"/>
          <p:cNvSpPr txBox="1"/>
          <p:nvPr/>
        </p:nvSpPr>
        <p:spPr>
          <a:xfrm>
            <a:off x="611187" y="1700212"/>
            <a:ext cx="8208962" cy="37592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……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errore_relativoF(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x,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float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return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valore_assolutoF(x-y)/valore_assolutoF(x)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 b="1" i="0" sz="20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valore_assolutoF(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x)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if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(x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&gt;=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0)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return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  else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return -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20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6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212" y="1954212"/>
            <a:ext cx="2879725" cy="773112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60"/>
          <p:cNvSpPr txBox="1"/>
          <p:nvPr/>
        </p:nvSpPr>
        <p:spPr>
          <a:xfrm>
            <a:off x="611187" y="188912"/>
            <a:ext cx="1460500" cy="466725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Esercizio:</a:t>
            </a:r>
            <a:endParaRPr/>
          </a:p>
        </p:txBody>
      </p:sp>
      <p:sp>
        <p:nvSpPr>
          <p:cNvPr id="525" name="Google Shape;525;p60"/>
          <p:cNvSpPr txBox="1"/>
          <p:nvPr/>
        </p:nvSpPr>
        <p:spPr>
          <a:xfrm>
            <a:off x="539750" y="3414712"/>
            <a:ext cx="8353425" cy="210185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</a:pPr>
            <a:r>
              <a:rPr b="0" i="0" lang="en-US" sz="200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scrivere un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b="0" i="0" lang="en-US" sz="200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che richiami la function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distanza_origF</a:t>
            </a:r>
            <a:r>
              <a:rPr b="0" i="0" lang="en-US" sz="2000" u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 e utilizzarlo per calcolare la distanza dall’orine dei punti con le seguenti coordinate: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Times New Roman"/>
              <a:buNone/>
            </a:pPr>
            <a:r>
              <a:rPr b="0" i="1" lang="en-US" sz="24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x=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2.1</a:t>
            </a:r>
            <a:r>
              <a:rPr b="0" i="1" lang="en-US" sz="24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b="0" i="1" lang="en-US" sz="24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y=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4.2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Times New Roman"/>
              <a:buNone/>
            </a:pPr>
            <a:r>
              <a:rPr b="0" i="1" lang="en-US" sz="24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x=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1.1</a:t>
            </a:r>
            <a:r>
              <a:rPr b="0" i="1" lang="en-US" sz="24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b="0" i="1" lang="en-US" sz="24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y=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Times New Roman"/>
              <a:buNone/>
            </a:pPr>
            <a:r>
              <a:rPr b="0" i="1" lang="en-US" sz="24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x= 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0" i="1" lang="en-US" sz="24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b="0" i="1" lang="en-US" sz="24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y=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-100</a:t>
            </a:r>
            <a:endParaRPr/>
          </a:p>
        </p:txBody>
      </p:sp>
      <p:sp>
        <p:nvSpPr>
          <p:cNvPr id="526" name="Google Shape;526;p60"/>
          <p:cNvSpPr txBox="1"/>
          <p:nvPr/>
        </p:nvSpPr>
        <p:spPr>
          <a:xfrm>
            <a:off x="611187" y="836612"/>
            <a:ext cx="8228012" cy="10064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scrivere una function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distanza_origF</a:t>
            </a:r>
            <a:r>
              <a:rPr b="0" i="0" lang="en-US" sz="200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 calcoli la distanza dall’origine di un punto del piano, date come parametri le sue due coordinate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6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8125" y="115887"/>
            <a:ext cx="2447925" cy="639762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61"/>
          <p:cNvSpPr txBox="1"/>
          <p:nvPr/>
        </p:nvSpPr>
        <p:spPr>
          <a:xfrm>
            <a:off x="611187" y="188912"/>
            <a:ext cx="1460500" cy="466725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Esercizio:</a:t>
            </a:r>
            <a:endParaRPr/>
          </a:p>
        </p:txBody>
      </p:sp>
      <p:sp>
        <p:nvSpPr>
          <p:cNvPr id="534" name="Google Shape;534;p61"/>
          <p:cNvSpPr txBox="1"/>
          <p:nvPr/>
        </p:nvSpPr>
        <p:spPr>
          <a:xfrm>
            <a:off x="684212" y="2060575"/>
            <a:ext cx="8062912" cy="44958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&lt;math.h&gt;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distanza_origF (</a:t>
            </a: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float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18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 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float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x,y,distanza_origine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le coordinate del punto (float) : ”)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scanf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(“%f%f”,&amp;x,&amp;y)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distanza_origine </a:t>
            </a: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distanza_origF(x,y)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(“la distanza dall’origine del punto di </a:t>
            </a:r>
            <a:r>
              <a:rPr b="1" i="0" lang="en-US" sz="18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coordinate (%f,%f) e’:%f\n”,x,y,distanza_origine)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18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distanza_origF (</a:t>
            </a: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 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ascissa,</a:t>
            </a: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float 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ordinata)</a:t>
            </a:r>
            <a:endParaRPr b="1" i="0" sz="18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return 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sqrt(ascissa*ascissa+ordinata*ordinata)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 b="1" i="0" sz="18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535" name="Google Shape;535;p61"/>
          <p:cNvSpPr txBox="1"/>
          <p:nvPr/>
        </p:nvSpPr>
        <p:spPr>
          <a:xfrm>
            <a:off x="684212" y="2420937"/>
            <a:ext cx="2447925" cy="215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61"/>
          <p:cNvSpPr txBox="1"/>
          <p:nvPr/>
        </p:nvSpPr>
        <p:spPr>
          <a:xfrm>
            <a:off x="1908175" y="5949950"/>
            <a:ext cx="647700" cy="287337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61"/>
          <p:cNvSpPr txBox="1"/>
          <p:nvPr/>
        </p:nvSpPr>
        <p:spPr>
          <a:xfrm>
            <a:off x="611187" y="836612"/>
            <a:ext cx="8228012" cy="10064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scrivere una function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distanza_origF</a:t>
            </a:r>
            <a:r>
              <a:rPr b="0" i="0" lang="en-US" sz="200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 calcoli la distanza dall’origine di un punto del piano, date come parametri le sue due coordinate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2"/>
          <p:cNvSpPr txBox="1"/>
          <p:nvPr/>
        </p:nvSpPr>
        <p:spPr>
          <a:xfrm>
            <a:off x="611187" y="836612"/>
            <a:ext cx="8228012" cy="10064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scrivere una function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distanza_origF</a:t>
            </a:r>
            <a:r>
              <a:rPr b="0" i="0" lang="en-US" sz="200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 calcoli la distanza dall’origine di un punto del piano, date come parametri le sue due coordinate</a:t>
            </a:r>
            <a:endParaRPr/>
          </a:p>
        </p:txBody>
      </p:sp>
      <p:pic>
        <p:nvPicPr>
          <p:cNvPr id="544" name="Google Shape;544;p6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8125" y="115887"/>
            <a:ext cx="2447925" cy="639762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62"/>
          <p:cNvSpPr txBox="1"/>
          <p:nvPr/>
        </p:nvSpPr>
        <p:spPr>
          <a:xfrm>
            <a:off x="611187" y="188912"/>
            <a:ext cx="1460500" cy="466725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Esercizio:</a:t>
            </a:r>
            <a:endParaRPr/>
          </a:p>
        </p:txBody>
      </p:sp>
      <p:sp>
        <p:nvSpPr>
          <p:cNvPr id="546" name="Google Shape;546;p62"/>
          <p:cNvSpPr txBox="1"/>
          <p:nvPr/>
        </p:nvSpPr>
        <p:spPr>
          <a:xfrm>
            <a:off x="684212" y="2060575"/>
            <a:ext cx="8062912" cy="44958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&lt;math.h&gt;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distanza_origF (</a:t>
            </a: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float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18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 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float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x,y,distanza_origine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le coordinate del punto (float) : ”)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scanf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(“%f%f”,&amp;x,&amp;y)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distanza_origine </a:t>
            </a: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distanza_origF(x,y)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(“la distanza dall’origine del punto di </a:t>
            </a:r>
            <a:r>
              <a:rPr b="1" i="0" lang="en-US" sz="18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coordinate (%f,%f) e’:%f\n”,x,y,distanza_origine)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18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distanza_origF (</a:t>
            </a: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 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ascissa,</a:t>
            </a: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float 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ordinata)</a:t>
            </a:r>
            <a:endParaRPr b="1" i="0" sz="18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return 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sqrt(pow(ascissa,2)+pow(ordinata,2)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 b="1" i="0" sz="18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547" name="Google Shape;547;p62"/>
          <p:cNvSpPr txBox="1"/>
          <p:nvPr/>
        </p:nvSpPr>
        <p:spPr>
          <a:xfrm>
            <a:off x="2627312" y="5949950"/>
            <a:ext cx="504825" cy="287337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62"/>
          <p:cNvSpPr txBox="1"/>
          <p:nvPr/>
        </p:nvSpPr>
        <p:spPr>
          <a:xfrm>
            <a:off x="4716462" y="5949950"/>
            <a:ext cx="504825" cy="287337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3"/>
          <p:cNvSpPr txBox="1"/>
          <p:nvPr/>
        </p:nvSpPr>
        <p:spPr>
          <a:xfrm>
            <a:off x="395287" y="260350"/>
            <a:ext cx="3870325" cy="58896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  C  primitive</a:t>
            </a:r>
            <a:endParaRPr/>
          </a:p>
        </p:txBody>
      </p:sp>
      <p:sp>
        <p:nvSpPr>
          <p:cNvPr id="555" name="Google Shape;555;p63"/>
          <p:cNvSpPr txBox="1"/>
          <p:nvPr/>
        </p:nvSpPr>
        <p:spPr>
          <a:xfrm>
            <a:off x="468312" y="1125537"/>
            <a:ext cx="7775575" cy="82232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 vi sono function predefinite per svolgere compiti specifici di utilità in programmazione</a:t>
            </a:r>
            <a:endParaRPr/>
          </a:p>
        </p:txBody>
      </p:sp>
      <p:sp>
        <p:nvSpPr>
          <p:cNvPr id="556" name="Google Shape;556;p63"/>
          <p:cNvSpPr txBox="1"/>
          <p:nvPr/>
        </p:nvSpPr>
        <p:spPr>
          <a:xfrm>
            <a:off x="468312" y="2205037"/>
            <a:ext cx="1584325" cy="264795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scanf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getchar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putchar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sqrt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pow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……</a:t>
            </a:r>
            <a:endParaRPr/>
          </a:p>
        </p:txBody>
      </p:sp>
      <p:sp>
        <p:nvSpPr>
          <p:cNvPr id="557" name="Google Shape;557;p63"/>
          <p:cNvSpPr/>
          <p:nvPr/>
        </p:nvSpPr>
        <p:spPr>
          <a:xfrm>
            <a:off x="4322762" y="2205037"/>
            <a:ext cx="792162" cy="72072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63"/>
          <p:cNvSpPr txBox="1"/>
          <p:nvPr/>
        </p:nvSpPr>
        <p:spPr>
          <a:xfrm>
            <a:off x="2667000" y="3141662"/>
            <a:ext cx="4568825" cy="528637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sono organizzate in </a:t>
            </a:r>
            <a:r>
              <a:rPr b="1" i="0" lang="en-US" sz="2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librerie</a:t>
            </a:r>
            <a:endParaRPr/>
          </a:p>
        </p:txBody>
      </p:sp>
      <p:sp>
        <p:nvSpPr>
          <p:cNvPr id="559" name="Google Shape;559;p63"/>
          <p:cNvSpPr txBox="1"/>
          <p:nvPr/>
        </p:nvSpPr>
        <p:spPr>
          <a:xfrm>
            <a:off x="2268537" y="4005262"/>
            <a:ext cx="5903912" cy="1562100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</a:t>
            </a:r>
            <a:r>
              <a:rPr b="1" i="0" lang="en-US" sz="24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libreria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è un insieme di file;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ogni file contiene il codice oggetto di una function C (insieme di file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.obj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cioè ottenuti compilando function C)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4"/>
          <p:cNvSpPr txBox="1"/>
          <p:nvPr/>
        </p:nvSpPr>
        <p:spPr>
          <a:xfrm>
            <a:off x="395287" y="260350"/>
            <a:ext cx="3870325" cy="58896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  C  primitive</a:t>
            </a:r>
            <a:endParaRPr/>
          </a:p>
        </p:txBody>
      </p:sp>
      <p:sp>
        <p:nvSpPr>
          <p:cNvPr id="566" name="Google Shape;566;p64"/>
          <p:cNvSpPr txBox="1"/>
          <p:nvPr/>
        </p:nvSpPr>
        <p:spPr>
          <a:xfrm>
            <a:off x="468312" y="1125537"/>
            <a:ext cx="7775575" cy="82232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 vi sono function predefinite per svolgere compiti specifici di utilità in programmazione</a:t>
            </a:r>
            <a:endParaRPr/>
          </a:p>
        </p:txBody>
      </p:sp>
      <p:sp>
        <p:nvSpPr>
          <p:cNvPr id="567" name="Google Shape;567;p64"/>
          <p:cNvSpPr txBox="1"/>
          <p:nvPr/>
        </p:nvSpPr>
        <p:spPr>
          <a:xfrm>
            <a:off x="468312" y="2133600"/>
            <a:ext cx="7759700" cy="2174875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libreria standard di 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I/O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b="0" i="0" lang="en-US" sz="2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stdio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libreria di funzioni matematiche            </a:t>
            </a: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math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libreria standard </a:t>
            </a:r>
            <a:r>
              <a:rPr b="0" i="0" lang="en-US" sz="2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stdlib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libreria per la misurazione dei tempi    </a:t>
            </a: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time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…….</a:t>
            </a:r>
            <a:r>
              <a:rPr b="0" i="0" lang="en-US" sz="24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568" name="Google Shape;568;p64"/>
          <p:cNvSpPr txBox="1"/>
          <p:nvPr/>
        </p:nvSpPr>
        <p:spPr>
          <a:xfrm>
            <a:off x="468312" y="4411662"/>
            <a:ext cx="7775575" cy="2292350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ogni libreria è associato un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file di intestazioni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header file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 è un file testo contenente i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prototipi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delle function della libreria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(più eventuali altre informazioni necessarie per l’esecuzione delle function della libreria)</a:t>
            </a:r>
            <a:endParaRPr/>
          </a:p>
        </p:txBody>
      </p:sp>
      <p:sp>
        <p:nvSpPr>
          <p:cNvPr id="569" name="Google Shape;569;p64"/>
          <p:cNvSpPr txBox="1"/>
          <p:nvPr/>
        </p:nvSpPr>
        <p:spPr>
          <a:xfrm>
            <a:off x="6948487" y="333375"/>
            <a:ext cx="1265237" cy="528637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librerie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5"/>
          <p:cNvSpPr txBox="1"/>
          <p:nvPr/>
        </p:nvSpPr>
        <p:spPr>
          <a:xfrm>
            <a:off x="395287" y="260350"/>
            <a:ext cx="3870325" cy="58896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  C  primitive</a:t>
            </a:r>
            <a:endParaRPr/>
          </a:p>
        </p:txBody>
      </p:sp>
      <p:sp>
        <p:nvSpPr>
          <p:cNvPr id="576" name="Google Shape;576;p65"/>
          <p:cNvSpPr txBox="1"/>
          <p:nvPr/>
        </p:nvSpPr>
        <p:spPr>
          <a:xfrm>
            <a:off x="468312" y="1125537"/>
            <a:ext cx="7775575" cy="118745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in un programma C (in un file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.c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si utilizza una function primitiva di una libreria, è necessario includere il corrispondente file di intestazioni della libreria</a:t>
            </a:r>
            <a:endParaRPr/>
          </a:p>
        </p:txBody>
      </p:sp>
      <p:sp>
        <p:nvSpPr>
          <p:cNvPr id="577" name="Google Shape;577;p65"/>
          <p:cNvSpPr txBox="1"/>
          <p:nvPr/>
        </p:nvSpPr>
        <p:spPr>
          <a:xfrm>
            <a:off x="1476375" y="2349500"/>
            <a:ext cx="1584325" cy="264795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scanf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getchar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putchar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sqrt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pow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……</a:t>
            </a:r>
            <a:endParaRPr/>
          </a:p>
        </p:txBody>
      </p:sp>
      <p:sp>
        <p:nvSpPr>
          <p:cNvPr id="578" name="Google Shape;578;p65"/>
          <p:cNvSpPr txBox="1"/>
          <p:nvPr/>
        </p:nvSpPr>
        <p:spPr>
          <a:xfrm>
            <a:off x="179387" y="5910262"/>
            <a:ext cx="8712200" cy="831850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produce l’inserimento nel testo del programma, al posto del comando stesso, di una copia del file di intestazioni</a:t>
            </a:r>
            <a:endParaRPr/>
          </a:p>
        </p:txBody>
      </p:sp>
      <p:sp>
        <p:nvSpPr>
          <p:cNvPr id="579" name="Google Shape;579;p65"/>
          <p:cNvSpPr txBox="1"/>
          <p:nvPr/>
        </p:nvSpPr>
        <p:spPr>
          <a:xfrm>
            <a:off x="4787900" y="2349500"/>
            <a:ext cx="1943100" cy="264795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&lt;math.h&gt;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&lt;math.h&gt;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……</a:t>
            </a:r>
            <a:endParaRPr/>
          </a:p>
        </p:txBody>
      </p:sp>
      <p:sp>
        <p:nvSpPr>
          <p:cNvPr id="580" name="Google Shape;580;p65"/>
          <p:cNvSpPr/>
          <p:nvPr/>
        </p:nvSpPr>
        <p:spPr>
          <a:xfrm>
            <a:off x="3492500" y="3284537"/>
            <a:ext cx="976312" cy="6492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65"/>
          <p:cNvSpPr txBox="1"/>
          <p:nvPr/>
        </p:nvSpPr>
        <p:spPr>
          <a:xfrm>
            <a:off x="1476375" y="5084762"/>
            <a:ext cx="5256212" cy="7112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&lt;math.h&gt;</a:t>
            </a:r>
            <a:endParaRPr/>
          </a:p>
        </p:txBody>
      </p:sp>
      <p:sp>
        <p:nvSpPr>
          <p:cNvPr id="582" name="Google Shape;582;p65"/>
          <p:cNvSpPr txBox="1"/>
          <p:nvPr/>
        </p:nvSpPr>
        <p:spPr>
          <a:xfrm>
            <a:off x="5292725" y="333375"/>
            <a:ext cx="2906712" cy="528637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 di intestazioni</a:t>
            </a:r>
            <a:endParaRPr/>
          </a:p>
        </p:txBody>
      </p:sp>
      <p:sp>
        <p:nvSpPr>
          <p:cNvPr id="583" name="Google Shape;583;p65"/>
          <p:cNvSpPr txBox="1"/>
          <p:nvPr/>
        </p:nvSpPr>
        <p:spPr>
          <a:xfrm>
            <a:off x="7019925" y="2636837"/>
            <a:ext cx="1800225" cy="1614487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&lt; &gt;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gli header file di librerie C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66"/>
          <p:cNvSpPr txBox="1"/>
          <p:nvPr/>
        </p:nvSpPr>
        <p:spPr>
          <a:xfrm>
            <a:off x="395287" y="260350"/>
            <a:ext cx="2133600" cy="58896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  C</a:t>
            </a:r>
            <a:endParaRPr/>
          </a:p>
        </p:txBody>
      </p:sp>
      <p:sp>
        <p:nvSpPr>
          <p:cNvPr id="590" name="Google Shape;590;p66"/>
          <p:cNvSpPr txBox="1"/>
          <p:nvPr/>
        </p:nvSpPr>
        <p:spPr>
          <a:xfrm>
            <a:off x="468312" y="1125537"/>
            <a:ext cx="7775575" cy="82232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un programma C (in un file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.c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è possibile definire e includere file di intestazioni</a:t>
            </a:r>
            <a:endParaRPr/>
          </a:p>
        </p:txBody>
      </p:sp>
      <p:sp>
        <p:nvSpPr>
          <p:cNvPr id="591" name="Google Shape;591;p66"/>
          <p:cNvSpPr txBox="1"/>
          <p:nvPr/>
        </p:nvSpPr>
        <p:spPr>
          <a:xfrm>
            <a:off x="5292725" y="333375"/>
            <a:ext cx="2906712" cy="528637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 di intestazioni</a:t>
            </a:r>
            <a:endParaRPr/>
          </a:p>
        </p:txBody>
      </p:sp>
      <p:sp>
        <p:nvSpPr>
          <p:cNvPr id="592" name="Google Shape;592;p66"/>
          <p:cNvSpPr txBox="1"/>
          <p:nvPr/>
        </p:nvSpPr>
        <p:spPr>
          <a:xfrm>
            <a:off x="684212" y="2060575"/>
            <a:ext cx="7200900" cy="35052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“mioheader.h”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 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float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raggio, circonferenza</a:t>
            </a: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il raggio : ”)</a:t>
            </a: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scanf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(“%f”,&amp;raggio)</a:t>
            </a: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circonferenza </a:t>
            </a: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circon(raggio)</a:t>
            </a: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(“circonferenza=%f\n”,circonferenza)</a:t>
            </a: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14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circon(</a:t>
            </a: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raggio)</a:t>
            </a:r>
            <a:endParaRPr b="1" i="0" sz="14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const float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pi_greco = 3.1415926F</a:t>
            </a:r>
            <a:r>
              <a:rPr b="1" i="0" lang="en-US" sz="14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risultato</a:t>
            </a: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risultato</a:t>
            </a: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=</a:t>
            </a: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2.0F*pi_greco*raggio</a:t>
            </a: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return</a:t>
            </a: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risultato</a:t>
            </a:r>
            <a:r>
              <a:rPr b="1" i="0" lang="en-US" sz="1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14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ier New"/>
              <a:buNone/>
            </a:pP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593" name="Google Shape;593;p66"/>
          <p:cNvSpPr txBox="1"/>
          <p:nvPr/>
        </p:nvSpPr>
        <p:spPr>
          <a:xfrm>
            <a:off x="611187" y="5949950"/>
            <a:ext cx="4032250" cy="650875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circon(</a:t>
            </a: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raggio)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</p:txBody>
      </p:sp>
      <p:sp>
        <p:nvSpPr>
          <p:cNvPr id="594" name="Google Shape;594;p66"/>
          <p:cNvSpPr txBox="1"/>
          <p:nvPr/>
        </p:nvSpPr>
        <p:spPr>
          <a:xfrm>
            <a:off x="4786312" y="5876925"/>
            <a:ext cx="3457575" cy="8223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file di intestazioni </a:t>
            </a:r>
            <a:r>
              <a:rPr b="1" i="0" lang="en-US" sz="2400" u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mioheader.h</a:t>
            </a:r>
            <a:endParaRPr/>
          </a:p>
        </p:txBody>
      </p:sp>
      <p:sp>
        <p:nvSpPr>
          <p:cNvPr id="595" name="Google Shape;595;p66"/>
          <p:cNvSpPr txBox="1"/>
          <p:nvPr/>
        </p:nvSpPr>
        <p:spPr>
          <a:xfrm>
            <a:off x="7019925" y="2636837"/>
            <a:ext cx="1800225" cy="1614487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“  ”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gli header file di utente</a:t>
            </a:r>
            <a:endParaRPr/>
          </a:p>
        </p:txBody>
      </p:sp>
      <p:sp>
        <p:nvSpPr>
          <p:cNvPr id="596" name="Google Shape;596;p66"/>
          <p:cNvSpPr txBox="1"/>
          <p:nvPr/>
        </p:nvSpPr>
        <p:spPr>
          <a:xfrm>
            <a:off x="755650" y="1989137"/>
            <a:ext cx="2447925" cy="360362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/>
        </p:nvSpPr>
        <p:spPr>
          <a:xfrm>
            <a:off x="395287" y="260350"/>
            <a:ext cx="2449512" cy="58896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 in C</a:t>
            </a:r>
            <a:endParaRPr/>
          </a:p>
        </p:txBody>
      </p:sp>
      <p:sp>
        <p:nvSpPr>
          <p:cNvPr id="206" name="Google Shape;206;p31"/>
          <p:cNvSpPr txBox="1"/>
          <p:nvPr/>
        </p:nvSpPr>
        <p:spPr>
          <a:xfrm>
            <a:off x="971550" y="2565400"/>
            <a:ext cx="7058025" cy="265747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circon(</a:t>
            </a:r>
            <a:r>
              <a:rPr b="1" i="0" lang="en-US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raggio)</a:t>
            </a:r>
            <a:endParaRPr b="1" i="0" sz="2400" u="none" cap="none" strike="noStrik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const float</a:t>
            </a: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pi_greco = 3.1415926F</a:t>
            </a: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i="0" lang="en-US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risultato</a:t>
            </a: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risultato </a:t>
            </a:r>
            <a:r>
              <a:rPr b="1" i="0" lang="en-US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2.0F*pi_greco*raggio</a:t>
            </a: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risultato</a:t>
            </a: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24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67"/>
          <p:cNvSpPr txBox="1"/>
          <p:nvPr>
            <p:ph type="title"/>
          </p:nvPr>
        </p:nvSpPr>
        <p:spPr>
          <a:xfrm>
            <a:off x="490250" y="701800"/>
            <a:ext cx="7771500" cy="12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include &lt;math.h&gt;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double pow(a,b);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3" name="Google Shape;603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07406"/>
            <a:ext cx="9144003" cy="2643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68"/>
          <p:cNvSpPr txBox="1"/>
          <p:nvPr>
            <p:ph type="title"/>
          </p:nvPr>
        </p:nvSpPr>
        <p:spPr>
          <a:xfrm>
            <a:off x="490250" y="701800"/>
            <a:ext cx="7771500" cy="12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include &lt;math.h&gt;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double sqrt(x);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0" name="Google Shape;61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9600"/>
            <a:ext cx="9144003" cy="2509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69"/>
          <p:cNvSpPr/>
          <p:nvPr/>
        </p:nvSpPr>
        <p:spPr>
          <a:xfrm>
            <a:off x="971550" y="188912"/>
            <a:ext cx="792162" cy="431800"/>
          </a:xfrm>
          <a:prstGeom prst="ellipse">
            <a:avLst/>
          </a:prstGeom>
          <a:noFill/>
          <a:ln cap="flat" cmpd="sng" w="57150">
            <a:solidFill>
              <a:srgbClr val="CC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69"/>
          <p:cNvSpPr/>
          <p:nvPr/>
        </p:nvSpPr>
        <p:spPr>
          <a:xfrm>
            <a:off x="0" y="1412875"/>
            <a:ext cx="1258887" cy="360362"/>
          </a:xfrm>
          <a:prstGeom prst="ellipse">
            <a:avLst/>
          </a:prstGeom>
          <a:noFill/>
          <a:ln cap="flat" cmpd="sng" w="57150">
            <a:solidFill>
              <a:srgbClr val="CC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69"/>
          <p:cNvSpPr/>
          <p:nvPr/>
        </p:nvSpPr>
        <p:spPr>
          <a:xfrm>
            <a:off x="2843212" y="1268412"/>
            <a:ext cx="2016125" cy="358775"/>
          </a:xfrm>
          <a:prstGeom prst="ellipse">
            <a:avLst/>
          </a:prstGeom>
          <a:noFill/>
          <a:ln cap="flat" cmpd="sng" w="57150">
            <a:solidFill>
              <a:srgbClr val="CC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70"/>
          <p:cNvPicPr preferRelativeResize="0"/>
          <p:nvPr/>
        </p:nvPicPr>
        <p:blipFill rotWithShape="1">
          <a:blip r:embed="rId3">
            <a:alphaModFix/>
          </a:blip>
          <a:srcRect b="5989" l="0" r="18933" t="0"/>
          <a:stretch/>
        </p:blipFill>
        <p:spPr>
          <a:xfrm>
            <a:off x="0" y="109537"/>
            <a:ext cx="9144000" cy="6748462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70"/>
          <p:cNvSpPr/>
          <p:nvPr/>
        </p:nvSpPr>
        <p:spPr>
          <a:xfrm>
            <a:off x="7812087" y="4010025"/>
            <a:ext cx="976312" cy="40481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C33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70"/>
          <p:cNvSpPr txBox="1"/>
          <p:nvPr/>
        </p:nvSpPr>
        <p:spPr>
          <a:xfrm>
            <a:off x="5292725" y="2781300"/>
            <a:ext cx="2814637" cy="698500"/>
          </a:xfrm>
          <a:prstGeom prst="rect">
            <a:avLst/>
          </a:prstGeom>
          <a:solidFill>
            <a:srgbClr val="FDEB69"/>
          </a:solidFill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estensione</a:t>
            </a:r>
            <a:r>
              <a:rPr b="0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.h</a:t>
            </a:r>
            <a:endParaRPr/>
          </a:p>
        </p:txBody>
      </p:sp>
      <p:cxnSp>
        <p:nvCxnSpPr>
          <p:cNvPr id="628" name="Google Shape;628;p70"/>
          <p:cNvCxnSpPr/>
          <p:nvPr/>
        </p:nvCxnSpPr>
        <p:spPr>
          <a:xfrm flipH="1">
            <a:off x="5003800" y="3500437"/>
            <a:ext cx="360362" cy="541337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629" name="Google Shape;629;p70"/>
          <p:cNvSpPr txBox="1"/>
          <p:nvPr/>
        </p:nvSpPr>
        <p:spPr>
          <a:xfrm>
            <a:off x="4211637" y="4076700"/>
            <a:ext cx="935037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urier New"/>
              <a:buNone/>
            </a:pPr>
            <a:r>
              <a:rPr b="1" i="0" lang="en-US" sz="9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mioheader.h</a:t>
            </a:r>
            <a:endParaRPr/>
          </a:p>
        </p:txBody>
      </p:sp>
      <p:sp>
        <p:nvSpPr>
          <p:cNvPr id="630" name="Google Shape;630;p70"/>
          <p:cNvSpPr txBox="1"/>
          <p:nvPr/>
        </p:nvSpPr>
        <p:spPr>
          <a:xfrm>
            <a:off x="4211637" y="4076700"/>
            <a:ext cx="936625" cy="215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/>
        </p:nvSpPr>
        <p:spPr>
          <a:xfrm>
            <a:off x="395287" y="260350"/>
            <a:ext cx="2449512" cy="58896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 in C</a:t>
            </a:r>
            <a:endParaRPr/>
          </a:p>
        </p:txBody>
      </p:sp>
      <p:sp>
        <p:nvSpPr>
          <p:cNvPr id="213" name="Google Shape;213;p32"/>
          <p:cNvSpPr txBox="1"/>
          <p:nvPr/>
        </p:nvSpPr>
        <p:spPr>
          <a:xfrm>
            <a:off x="971550" y="2581275"/>
            <a:ext cx="6913562" cy="192722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circon(</a:t>
            </a:r>
            <a:r>
              <a:rPr b="1" i="0" lang="en-US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raggio)</a:t>
            </a:r>
            <a:endParaRPr b="1" i="0" sz="2400" u="none" cap="none" strike="noStrik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const float</a:t>
            </a: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pi_greco = 3.1415926F</a:t>
            </a: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2.0F*pi_greco*raggio</a:t>
            </a: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24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/>
        </p:nvSpPr>
        <p:spPr>
          <a:xfrm>
            <a:off x="609600" y="2362200"/>
            <a:ext cx="7239000" cy="265747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circon (</a:t>
            </a:r>
            <a:r>
              <a:rPr b="1" i="0" lang="en-US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raggio)</a:t>
            </a:r>
            <a:endParaRPr b="1" i="0" sz="2400" u="none" cap="none" strike="noStrik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const float</a:t>
            </a: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pi_greco = 3.1415926F</a:t>
            </a: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i="0" lang="en-US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risultato</a:t>
            </a: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risultato </a:t>
            </a:r>
            <a:r>
              <a:rPr b="1" i="0" lang="en-US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2.0F*pi_greco*raggio</a:t>
            </a: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risultato</a:t>
            </a: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24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grpSp>
        <p:nvGrpSpPr>
          <p:cNvPr id="220" name="Google Shape;220;p33"/>
          <p:cNvGrpSpPr/>
          <p:nvPr/>
        </p:nvGrpSpPr>
        <p:grpSpPr>
          <a:xfrm>
            <a:off x="685800" y="990600"/>
            <a:ext cx="5038725" cy="1790700"/>
            <a:chOff x="432" y="624"/>
            <a:chExt cx="3174" cy="1128"/>
          </a:xfrm>
        </p:grpSpPr>
        <p:sp>
          <p:nvSpPr>
            <p:cNvPr id="221" name="Google Shape;221;p33"/>
            <p:cNvSpPr txBox="1"/>
            <p:nvPr/>
          </p:nvSpPr>
          <p:spPr>
            <a:xfrm>
              <a:off x="1152" y="624"/>
              <a:ext cx="1968" cy="333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intestazione</a:t>
              </a:r>
              <a:endParaRPr/>
            </a:p>
          </p:txBody>
        </p:sp>
        <p:cxnSp>
          <p:nvCxnSpPr>
            <p:cNvPr id="222" name="Google Shape;222;p33"/>
            <p:cNvCxnSpPr/>
            <p:nvPr/>
          </p:nvCxnSpPr>
          <p:spPr>
            <a:xfrm>
              <a:off x="2112" y="1008"/>
              <a:ext cx="0" cy="528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223" name="Google Shape;223;p33"/>
            <p:cNvSpPr txBox="1"/>
            <p:nvPr/>
          </p:nvSpPr>
          <p:spPr>
            <a:xfrm>
              <a:off x="432" y="1488"/>
              <a:ext cx="3174" cy="264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" name="Google Shape;224;p33"/>
          <p:cNvGrpSpPr/>
          <p:nvPr/>
        </p:nvGrpSpPr>
        <p:grpSpPr>
          <a:xfrm>
            <a:off x="228600" y="1600200"/>
            <a:ext cx="2895600" cy="914400"/>
            <a:chOff x="144" y="1008"/>
            <a:chExt cx="1824" cy="576"/>
          </a:xfrm>
        </p:grpSpPr>
        <p:sp>
          <p:nvSpPr>
            <p:cNvPr id="225" name="Google Shape;225;p33"/>
            <p:cNvSpPr txBox="1"/>
            <p:nvPr/>
          </p:nvSpPr>
          <p:spPr>
            <a:xfrm>
              <a:off x="144" y="1008"/>
              <a:ext cx="1824" cy="333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tipo dell’output</a:t>
              </a:r>
              <a:endParaRPr/>
            </a:p>
          </p:txBody>
        </p:sp>
        <p:cxnSp>
          <p:nvCxnSpPr>
            <p:cNvPr id="226" name="Google Shape;226;p33"/>
            <p:cNvCxnSpPr/>
            <p:nvPr/>
          </p:nvCxnSpPr>
          <p:spPr>
            <a:xfrm>
              <a:off x="720" y="1296"/>
              <a:ext cx="0" cy="288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227" name="Google Shape;227;p33"/>
          <p:cNvGrpSpPr/>
          <p:nvPr/>
        </p:nvGrpSpPr>
        <p:grpSpPr>
          <a:xfrm>
            <a:off x="4427537" y="981075"/>
            <a:ext cx="3989387" cy="1414462"/>
            <a:chOff x="2789" y="618"/>
            <a:chExt cx="2513" cy="891"/>
          </a:xfrm>
        </p:grpSpPr>
        <p:sp>
          <p:nvSpPr>
            <p:cNvPr id="228" name="Google Shape;228;p33"/>
            <p:cNvSpPr txBox="1"/>
            <p:nvPr/>
          </p:nvSpPr>
          <p:spPr>
            <a:xfrm>
              <a:off x="3334" y="618"/>
              <a:ext cx="1968" cy="602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parametro e tipo del parametro</a:t>
              </a:r>
              <a:endParaRPr/>
            </a:p>
          </p:txBody>
        </p:sp>
        <p:cxnSp>
          <p:nvCxnSpPr>
            <p:cNvPr id="229" name="Google Shape;229;p33"/>
            <p:cNvCxnSpPr/>
            <p:nvPr/>
          </p:nvCxnSpPr>
          <p:spPr>
            <a:xfrm flipH="1">
              <a:off x="2789" y="981"/>
              <a:ext cx="528" cy="528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230" name="Google Shape;230;p33"/>
          <p:cNvGrpSpPr/>
          <p:nvPr/>
        </p:nvGrpSpPr>
        <p:grpSpPr>
          <a:xfrm>
            <a:off x="533400" y="4267200"/>
            <a:ext cx="4114800" cy="2251075"/>
            <a:chOff x="336" y="2688"/>
            <a:chExt cx="2592" cy="1418"/>
          </a:xfrm>
        </p:grpSpPr>
        <p:grpSp>
          <p:nvGrpSpPr>
            <p:cNvPr id="231" name="Google Shape;231;p33"/>
            <p:cNvGrpSpPr/>
            <p:nvPr/>
          </p:nvGrpSpPr>
          <p:grpSpPr>
            <a:xfrm>
              <a:off x="336" y="2880"/>
              <a:ext cx="2592" cy="1226"/>
              <a:chOff x="336" y="2880"/>
              <a:chExt cx="2592" cy="1226"/>
            </a:xfrm>
          </p:grpSpPr>
          <p:sp>
            <p:nvSpPr>
              <p:cNvPr id="232" name="Google Shape;232;p33"/>
              <p:cNvSpPr txBox="1"/>
              <p:nvPr/>
            </p:nvSpPr>
            <p:spPr>
              <a:xfrm>
                <a:off x="336" y="3504"/>
                <a:ext cx="2592" cy="602"/>
              </a:xfrm>
              <a:prstGeom prst="rect">
                <a:avLst/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3500" dir="2700000" dist="107763">
                  <a:schemeClr val="lt2"/>
                </a:outerShdw>
              </a:effectLst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</a:pPr>
                <a:r>
                  <a:rPr b="0" i="0" lang="en-US" sz="2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ritorno al chiamante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</a:pPr>
                <a:r>
                  <a:rPr b="0" i="0" lang="en-US" sz="2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 passaggio del risultato</a:t>
                </a:r>
                <a:endParaRPr/>
              </a:p>
            </p:txBody>
          </p:sp>
          <p:cxnSp>
            <p:nvCxnSpPr>
              <p:cNvPr id="233" name="Google Shape;233;p33"/>
              <p:cNvCxnSpPr/>
              <p:nvPr/>
            </p:nvCxnSpPr>
            <p:spPr>
              <a:xfrm rot="10800000">
                <a:off x="1296" y="2880"/>
                <a:ext cx="0" cy="576"/>
              </a:xfrm>
              <a:prstGeom prst="straightConnector1">
                <a:avLst/>
              </a:prstGeom>
              <a:noFill/>
              <a:ln cap="flat" cmpd="sng" w="762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</p:grpSp>
        <p:sp>
          <p:nvSpPr>
            <p:cNvPr id="234" name="Google Shape;234;p33"/>
            <p:cNvSpPr txBox="1"/>
            <p:nvPr/>
          </p:nvSpPr>
          <p:spPr>
            <a:xfrm>
              <a:off x="480" y="2688"/>
              <a:ext cx="1946" cy="192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p33"/>
          <p:cNvSpPr txBox="1"/>
          <p:nvPr/>
        </p:nvSpPr>
        <p:spPr>
          <a:xfrm>
            <a:off x="395287" y="260350"/>
            <a:ext cx="2449512" cy="58896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 in C</a:t>
            </a:r>
            <a:endParaRPr/>
          </a:p>
        </p:txBody>
      </p:sp>
      <p:sp>
        <p:nvSpPr>
          <p:cNvPr id="236" name="Google Shape;236;p33"/>
          <p:cNvSpPr txBox="1"/>
          <p:nvPr/>
        </p:nvSpPr>
        <p:spPr>
          <a:xfrm>
            <a:off x="5364162" y="260350"/>
            <a:ext cx="3621087" cy="528637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definizione di function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/>
          <p:nvPr/>
        </p:nvSpPr>
        <p:spPr>
          <a:xfrm>
            <a:off x="1547812" y="1196975"/>
            <a:ext cx="6121400" cy="205105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&lt;intestazione&gt;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&lt;corpo della function&gt;</a:t>
            </a:r>
            <a:endParaRPr b="1" i="0" sz="32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43" name="Google Shape;243;p34"/>
          <p:cNvSpPr txBox="1"/>
          <p:nvPr/>
        </p:nvSpPr>
        <p:spPr>
          <a:xfrm>
            <a:off x="395287" y="260350"/>
            <a:ext cx="2449512" cy="58896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 in C</a:t>
            </a:r>
            <a:endParaRPr/>
          </a:p>
        </p:txBody>
      </p:sp>
      <p:sp>
        <p:nvSpPr>
          <p:cNvPr id="244" name="Google Shape;244;p34"/>
          <p:cNvSpPr txBox="1"/>
          <p:nvPr/>
        </p:nvSpPr>
        <p:spPr>
          <a:xfrm>
            <a:off x="5364162" y="260350"/>
            <a:ext cx="3621087" cy="528637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definizione di function</a:t>
            </a:r>
            <a:endParaRPr/>
          </a:p>
        </p:txBody>
      </p:sp>
      <p:sp>
        <p:nvSpPr>
          <p:cNvPr id="245" name="Google Shape;245;p34"/>
          <p:cNvSpPr txBox="1"/>
          <p:nvPr/>
        </p:nvSpPr>
        <p:spPr>
          <a:xfrm>
            <a:off x="252412" y="4122737"/>
            <a:ext cx="8640762" cy="189865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&lt;tipo output&gt;</a:t>
            </a:r>
            <a:r>
              <a:rPr b="1" i="0" lang="en-US" sz="2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&lt;nome function&gt;</a:t>
            </a:r>
            <a:r>
              <a:rPr b="1" i="0" lang="en-US" sz="2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(&lt;tipo&gt;</a:t>
            </a:r>
            <a:r>
              <a:rPr b="1" i="0" lang="en-US" sz="2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&lt;parametro&gt;</a:t>
            </a:r>
            <a:r>
              <a:rPr b="1" i="0" lang="en-US" sz="2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&lt;corpo della function&gt;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grpSp>
        <p:nvGrpSpPr>
          <p:cNvPr id="246" name="Google Shape;246;p34"/>
          <p:cNvGrpSpPr/>
          <p:nvPr/>
        </p:nvGrpSpPr>
        <p:grpSpPr>
          <a:xfrm>
            <a:off x="1187450" y="3429000"/>
            <a:ext cx="7956550" cy="720725"/>
            <a:chOff x="748" y="2160"/>
            <a:chExt cx="5012" cy="454"/>
          </a:xfrm>
        </p:grpSpPr>
        <p:sp>
          <p:nvSpPr>
            <p:cNvPr id="247" name="Google Shape;247;p34"/>
            <p:cNvSpPr txBox="1"/>
            <p:nvPr/>
          </p:nvSpPr>
          <p:spPr>
            <a:xfrm>
              <a:off x="748" y="2160"/>
              <a:ext cx="5012" cy="218"/>
            </a:xfrm>
            <a:prstGeom prst="rect">
              <a:avLst/>
            </a:prstGeom>
            <a:solidFill>
              <a:srgbClr val="CCC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600"/>
                <a:buFont typeface="Courier New"/>
                <a:buNone/>
              </a:pPr>
              <a:r>
                <a:rPr b="1" i="0" lang="en-US" sz="16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(&lt;tipo&gt;</a:t>
              </a:r>
              <a:r>
                <a:rPr b="1" i="0" lang="en-US" sz="1600" u="none">
                  <a:solidFill>
                    <a:srgbClr val="FF33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&lt;parametro&gt;</a:t>
              </a:r>
              <a:r>
                <a:rPr b="1" i="0" lang="en-US" sz="16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,</a:t>
              </a:r>
              <a:r>
                <a:rPr b="1" i="0" lang="en-US" sz="1600" u="none">
                  <a:solidFill>
                    <a:srgbClr val="FF33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b="1" i="0" lang="en-US" sz="16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&lt;tipo&gt;</a:t>
              </a:r>
              <a:r>
                <a:rPr b="1" i="0" lang="en-US" sz="1600" u="none">
                  <a:solidFill>
                    <a:srgbClr val="FF33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&lt;parametro&gt;</a:t>
              </a:r>
              <a:r>
                <a:rPr b="1" i="0" lang="en-US" sz="16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,.., &lt;tipo&gt;</a:t>
              </a:r>
              <a:r>
                <a:rPr b="1" i="0" lang="en-US" sz="1600" u="none">
                  <a:solidFill>
                    <a:srgbClr val="FF33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&lt;parametro&gt;</a:t>
              </a:r>
              <a:r>
                <a:rPr b="1" i="0" lang="en-US" sz="16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)</a:t>
              </a:r>
              <a:endParaRPr/>
            </a:p>
          </p:txBody>
        </p:sp>
        <p:cxnSp>
          <p:nvCxnSpPr>
            <p:cNvPr id="248" name="Google Shape;248;p34"/>
            <p:cNvCxnSpPr/>
            <p:nvPr/>
          </p:nvCxnSpPr>
          <p:spPr>
            <a:xfrm>
              <a:off x="4150" y="2387"/>
              <a:ext cx="0" cy="227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/>
          <p:nvPr/>
        </p:nvSpPr>
        <p:spPr>
          <a:xfrm>
            <a:off x="1547812" y="1196975"/>
            <a:ext cx="6121400" cy="205105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&lt;intestazione&gt;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&lt;corpo della function&gt;</a:t>
            </a:r>
            <a:endParaRPr b="1" i="0" sz="32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55" name="Google Shape;255;p35"/>
          <p:cNvSpPr txBox="1"/>
          <p:nvPr/>
        </p:nvSpPr>
        <p:spPr>
          <a:xfrm>
            <a:off x="395287" y="260350"/>
            <a:ext cx="2449512" cy="58896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 in C</a:t>
            </a:r>
            <a:endParaRPr/>
          </a:p>
        </p:txBody>
      </p:sp>
      <p:sp>
        <p:nvSpPr>
          <p:cNvPr id="256" name="Google Shape;256;p35"/>
          <p:cNvSpPr txBox="1"/>
          <p:nvPr/>
        </p:nvSpPr>
        <p:spPr>
          <a:xfrm>
            <a:off x="5364162" y="260350"/>
            <a:ext cx="3621087" cy="528637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definizione di function</a:t>
            </a:r>
            <a:endParaRPr/>
          </a:p>
        </p:txBody>
      </p:sp>
      <p:sp>
        <p:nvSpPr>
          <p:cNvPr id="257" name="Google Shape;257;p35"/>
          <p:cNvSpPr txBox="1"/>
          <p:nvPr/>
        </p:nvSpPr>
        <p:spPr>
          <a:xfrm>
            <a:off x="611187" y="3644900"/>
            <a:ext cx="5472112" cy="2538412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&lt;intestazione&gt;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&lt;parte dichiarativa&gt;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&lt;parte esecutiva&gt;</a:t>
            </a:r>
            <a:endParaRPr b="1" i="0" sz="32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grpSp>
        <p:nvGrpSpPr>
          <p:cNvPr id="258" name="Google Shape;258;p35"/>
          <p:cNvGrpSpPr/>
          <p:nvPr/>
        </p:nvGrpSpPr>
        <p:grpSpPr>
          <a:xfrm>
            <a:off x="5940425" y="4437062"/>
            <a:ext cx="3095625" cy="831850"/>
            <a:chOff x="3606" y="2795"/>
            <a:chExt cx="1950" cy="524"/>
          </a:xfrm>
        </p:grpSpPr>
        <p:sp>
          <p:nvSpPr>
            <p:cNvPr id="259" name="Google Shape;259;p35"/>
            <p:cNvSpPr txBox="1"/>
            <p:nvPr/>
          </p:nvSpPr>
          <p:spPr>
            <a:xfrm>
              <a:off x="4150" y="2795"/>
              <a:ext cx="1406" cy="524"/>
            </a:xfrm>
            <a:prstGeom prst="rect">
              <a:avLst/>
            </a:prstGeom>
            <a:solidFill>
              <a:srgbClr val="EAEAE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variabili </a:t>
              </a:r>
              <a:r>
                <a:rPr b="1" i="0" lang="en-US" sz="2400" u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locali</a:t>
              </a: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della function</a:t>
              </a:r>
              <a:endParaRPr/>
            </a:p>
          </p:txBody>
        </p:sp>
        <p:sp>
          <p:nvSpPr>
            <p:cNvPr id="260" name="Google Shape;260;p35"/>
            <p:cNvSpPr/>
            <p:nvPr/>
          </p:nvSpPr>
          <p:spPr>
            <a:xfrm>
              <a:off x="3606" y="2976"/>
              <a:ext cx="499" cy="227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EAEAE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/>
          <p:nvPr/>
        </p:nvSpPr>
        <p:spPr>
          <a:xfrm>
            <a:off x="395287" y="260350"/>
            <a:ext cx="2449512" cy="58896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 in C</a:t>
            </a:r>
            <a:endParaRPr/>
          </a:p>
        </p:txBody>
      </p:sp>
      <p:sp>
        <p:nvSpPr>
          <p:cNvPr id="267" name="Google Shape;267;p36"/>
          <p:cNvSpPr txBox="1"/>
          <p:nvPr/>
        </p:nvSpPr>
        <p:spPr>
          <a:xfrm>
            <a:off x="4356100" y="393700"/>
            <a:ext cx="4041775" cy="954087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attivazione (o chiamata)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di function</a:t>
            </a:r>
            <a:endParaRPr/>
          </a:p>
        </p:txBody>
      </p:sp>
      <p:sp>
        <p:nvSpPr>
          <p:cNvPr id="268" name="Google Shape;268;p36"/>
          <p:cNvSpPr txBox="1"/>
          <p:nvPr/>
        </p:nvSpPr>
        <p:spPr>
          <a:xfrm>
            <a:off x="611187" y="2925762"/>
            <a:ext cx="8027987" cy="345122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en-US" sz="2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circon(</a:t>
            </a:r>
            <a:r>
              <a:rPr b="1" i="0" lang="en-US" sz="2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raggio)</a:t>
            </a:r>
            <a:r>
              <a:rPr b="1" i="0" lang="en-US" sz="2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 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float</a:t>
            </a:r>
            <a:r>
              <a:rPr b="1" i="0" lang="en-US" sz="2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raggio, circonferenza</a:t>
            </a:r>
            <a:r>
              <a:rPr b="1" i="0" lang="en-US" sz="2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None/>
            </a:pPr>
            <a:r>
              <a:rPr b="1" i="0" lang="en-US" sz="2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il raggio : ”)</a:t>
            </a:r>
            <a:r>
              <a:rPr b="1" i="0" lang="en-US" sz="2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None/>
            </a:pPr>
            <a:r>
              <a:rPr b="1" i="0" lang="en-US" sz="2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scanf</a:t>
            </a:r>
            <a:r>
              <a:rPr b="1" i="0" lang="en-US" sz="2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(“%f”,&amp;raggio)</a:t>
            </a:r>
            <a:r>
              <a:rPr b="1" i="0" lang="en-US" sz="2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None/>
            </a:pPr>
            <a:r>
              <a:rPr b="1" i="0" lang="en-US" sz="2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circonferenza </a:t>
            </a:r>
            <a:r>
              <a:rPr b="1" i="0" lang="en-US" sz="2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circon(raggio)</a:t>
            </a:r>
            <a:r>
              <a:rPr b="1" i="0" lang="en-US" sz="2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None/>
            </a:pPr>
            <a:r>
              <a:rPr b="1" i="0" lang="en-US" sz="2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(“circonferenza=%f\n”,circonferenza)</a:t>
            </a:r>
            <a:r>
              <a:rPr b="1" i="0" lang="en-US" sz="2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22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ourier New"/>
              <a:buNone/>
            </a:pPr>
            <a:r>
              <a:rPr b="1" i="0" lang="en-US" sz="2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grpSp>
        <p:nvGrpSpPr>
          <p:cNvPr id="269" name="Google Shape;269;p36"/>
          <p:cNvGrpSpPr/>
          <p:nvPr/>
        </p:nvGrpSpPr>
        <p:grpSpPr>
          <a:xfrm>
            <a:off x="3492500" y="1484312"/>
            <a:ext cx="1979612" cy="1884362"/>
            <a:chOff x="4513" y="1563"/>
            <a:chExt cx="1247" cy="1187"/>
          </a:xfrm>
        </p:grpSpPr>
        <p:cxnSp>
          <p:nvCxnSpPr>
            <p:cNvPr id="270" name="Google Shape;270;p36"/>
            <p:cNvCxnSpPr/>
            <p:nvPr/>
          </p:nvCxnSpPr>
          <p:spPr>
            <a:xfrm>
              <a:off x="5057" y="2195"/>
              <a:ext cx="0" cy="555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271" name="Google Shape;271;p36"/>
            <p:cNvSpPr txBox="1"/>
            <p:nvPr/>
          </p:nvSpPr>
          <p:spPr>
            <a:xfrm>
              <a:off x="4513" y="1563"/>
              <a:ext cx="1247" cy="640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3300"/>
                </a:buClr>
                <a:buSzPts val="2000"/>
                <a:buFont typeface="Comic Sans MS"/>
                <a:buNone/>
              </a:pPr>
              <a:r>
                <a:rPr b="1" i="0" lang="en-US" sz="2000" u="none">
                  <a:solidFill>
                    <a:srgbClr val="CC33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raggio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è l’</a:t>
              </a: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argomento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della </a:t>
              </a: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chiamata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