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y="6858000" cx="9144000"/>
  <p:notesSz cx="6858000" cy="9144000"/>
  <p:embeddedFontLst>
    <p:embeddedFont>
      <p:font typeface="Roboto"/>
      <p:regular r:id="rId61"/>
      <p:bold r:id="rId62"/>
      <p:italic r:id="rId63"/>
      <p:boldItalic r:id="rId64"/>
    </p:embeddedFont>
    <p:embeddedFont>
      <p:font typeface="Tahoma"/>
      <p:regular r:id="rId65"/>
      <p:bold r:id="rId66"/>
    </p:embeddedFont>
    <p:embeddedFont>
      <p:font typeface="Questrial"/>
      <p:regular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7A853E-F8E5-45B2-89D2-A407F7E6A831}">
  <a:tblStyle styleId="{377A853E-F8E5-45B2-89D2-A407F7E6A8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Roboto-bold.fntdata"/><Relationship Id="rId61" Type="http://schemas.openxmlformats.org/officeDocument/2006/relationships/font" Target="fonts/Roboto-regular.fntdata"/><Relationship Id="rId20" Type="http://schemas.openxmlformats.org/officeDocument/2006/relationships/slide" Target="slides/slide13.xml"/><Relationship Id="rId64" Type="http://schemas.openxmlformats.org/officeDocument/2006/relationships/font" Target="fonts/Roboto-boldItalic.fntdata"/><Relationship Id="rId63" Type="http://schemas.openxmlformats.org/officeDocument/2006/relationships/font" Target="fonts/Roboto-italic.fntdata"/><Relationship Id="rId22" Type="http://schemas.openxmlformats.org/officeDocument/2006/relationships/slide" Target="slides/slide15.xml"/><Relationship Id="rId66" Type="http://schemas.openxmlformats.org/officeDocument/2006/relationships/font" Target="fonts/Tahoma-bold.fntdata"/><Relationship Id="rId21" Type="http://schemas.openxmlformats.org/officeDocument/2006/relationships/slide" Target="slides/slide14.xml"/><Relationship Id="rId65" Type="http://schemas.openxmlformats.org/officeDocument/2006/relationships/font" Target="fonts/Tahoma-regular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7" Type="http://schemas.openxmlformats.org/officeDocument/2006/relationships/font" Target="fonts/Questrial-regular.fntdata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725216cf1_0_2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725216cf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0725216cf1_0_22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72ff6c3e9_0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072ff6c3e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072ff6c3e9_0_9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72ff6c3e9_0_1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072ff6c3e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072ff6c3e9_0_19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8a2bb9f37_1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g308a2bb9f37_1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g308a2bb9f37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72ff6c3e9_0_1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72ff6c3e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072ff6c3e9_0_18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72ff6c3e9_0_2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72ff6c3e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072ff6c3e9_0_21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072ff6c3e9_0_2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072ff6c3e9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072ff6c3e9_0_22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8a2bb9f37_1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g308a2bb9f37_1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308a2bb9f37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8a2bb9f37_1_1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g308a2bb9f37_1_1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g308a2bb9f37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8a2bb9f37_1_1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g308a2bb9f37_1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g308a2bb9f37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08a2bb9f37_1_1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g308a2bb9f37_1_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g308a2bb9f37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8a2bb9f37_1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308a2bb9f37_1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g308a2bb9f37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72ff6c3e9_0_2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072ff6c3e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3072ff6c3e9_0_23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8a2bb9f37_1_1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g308a2bb9f37_1_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g308a2bb9f37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72ff6c3e9_0_2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g3072ff6c3e9_0_2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g3072ff6c3e9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8a2bb9f37_1_1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g308a2bb9f37_1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g308a2bb9f37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8a2bb9f37_1_1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g308a2bb9f37_1_1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g308a2bb9f37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8a2bb9f37_1_1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g308a2bb9f37_1_1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Google Shape;415;g308a2bb9f37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08a2bb9f37_1_1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g308a2bb9f37_1_1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Google Shape;441;g308a2bb9f37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08a2bb9f37_1_2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g308a2bb9f37_1_2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g308a2bb9f37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08a2bb9f37_1_2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g308a2bb9f37_1_2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Google Shape;460;g308a2bb9f37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08a2bb9f37_1_2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g308a2bb9f37_1_2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" name="Google Shape;471;g308a2bb9f37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72ff6c3e9_0_1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72ff6c3e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072ff6c3e9_0_19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08a2bb9f37_1_2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g308a2bb9f37_1_2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g308a2bb9f37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08a2bb9f37_1_2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g308a2bb9f37_1_2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g308a2bb9f37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072ff6c3e9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072ff6c3e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072ff6c3e9_0_4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0b0cddfcd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0b0cddfc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30b0cddfcde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b0cddfcde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0b0cddfc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30b0cddfcde_0_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72ff6c3e9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072ff6c3e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3072ff6c3e9_0_5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072ff6c3e9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072ff6c3e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3072ff6c3e9_0_8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072ff6c3e9_0_2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072ff6c3e9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3072ff6c3e9_0_20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072ff6c3e9_0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072ff6c3e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3072ff6c3e9_0_26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072ff6c3e9_0_2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072ff6c3e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3072ff6c3e9_0_27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8a2bb9f37_1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g308a2bb9f37_1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308a2bb9f37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072ff6c3e9_0_2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072ff6c3e9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3072ff6c3e9_0_27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072ff6c3e9_0_2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072ff6c3e9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3072ff6c3e9_0_28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072ff6c3e9_0_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072ff6c3e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3072ff6c3e9_0_10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072ff6c3e9_0_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072ff6c3e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g3072ff6c3e9_0_11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072ff6c3e9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072ff6c3e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3072ff6c3e9_0_12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072ff6c3e9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072ff6c3e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3072ff6c3e9_0_14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072ff6c3e9_0_1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072ff6c3e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3072ff6c3e9_0_16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072ff6c3e9_0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072ff6c3e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3072ff6c3e9_0_17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072ff6c3e9_0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072ff6c3e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3072ff6c3e9_0_10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072ff6c3e9_0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072ff6c3e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3072ff6c3e9_0_12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72ff6c3e9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g3072ff6c3e9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3072ff6c3e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072ff6c3e9_0_1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072ff6c3e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3072ff6c3e9_0_14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072ff6c3e9_0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072ff6c3e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3072ff6c3e9_0_15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072ff6c3e9_0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072ff6c3e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3072ff6c3e9_0_16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072ff6c3e9_0_1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072ff6c3e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g3072ff6c3e9_0_17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72ff6c3e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72ff6c3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072ff6c3e9_0_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72ff6c3e9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g3072ff6c3e9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g3072ff6c3e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72ff6c3e9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72ff6c3e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072ff6c3e9_0_5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72ff6c3e9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72ff6c3e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072ff6c3e9_0_7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130175"/>
            <a:ext cx="8229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30175"/>
            <a:ext cx="8229600" cy="59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21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8" name="Google Shape;148;p23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 rot="5400000">
            <a:off x="4671219" y="2309019"/>
            <a:ext cx="5630862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 rot="5400000">
            <a:off x="708819" y="442119"/>
            <a:ext cx="5630862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490250" y="701800"/>
            <a:ext cx="77715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Costrutti di ripetizione in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while - for - do/while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147975" y="214092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Operatori di assegnamento </a:t>
            </a:r>
            <a:endParaRPr/>
          </a:p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4970000" y="369507"/>
            <a:ext cx="85206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Abbreviazioni per le espressioni </a:t>
            </a:r>
            <a:endParaRPr/>
          </a:p>
        </p:txBody>
      </p:sp>
      <p:graphicFrame>
        <p:nvGraphicFramePr>
          <p:cNvPr id="263" name="Google Shape;263;p36"/>
          <p:cNvGraphicFramePr/>
          <p:nvPr/>
        </p:nvGraphicFramePr>
        <p:xfrm>
          <a:off x="244725" y="86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{377A853E-F8E5-45B2-89D2-A407F7E6A831}</a:tableStyleId>
              </a:tblPr>
              <a:tblGrid>
                <a:gridCol w="1143750"/>
                <a:gridCol w="2936300"/>
                <a:gridCol w="4738200"/>
              </a:tblGrid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Operatore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Esempio di utilizzo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Spiegazione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+=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+= 7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= c + 7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-=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-=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= c - 7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*=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*=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= c *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/=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/=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= c /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%=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%=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= c % 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++a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incrementa</a:t>
                      </a:r>
                      <a:r>
                        <a:rPr lang="en-US"/>
                        <a:t> a di 1 e quindi utilizza il nuovo valore di a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a++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utilizza il valore corrente di a e poi lo incrementa di 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-a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decrementa</a:t>
                      </a:r>
                      <a:r>
                        <a:rPr lang="en-US"/>
                        <a:t> a di 1 e quindi utilizza il nuovo valore di a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5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 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/>
                        <a:t>- 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utilizza il valore corrente di a e poi lo decrementa di 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3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?: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>
                          <a:solidFill>
                            <a:srgbClr val="FC5FA3"/>
                          </a:solidFill>
                          <a:highlight>
                            <a:schemeClr val="lt1"/>
                          </a:highlight>
                        </a:rPr>
                        <a:t>int</a:t>
                      </a: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 voto = </a:t>
                      </a:r>
                      <a:r>
                        <a:rPr lang="en-US" sz="1350">
                          <a:solidFill>
                            <a:srgbClr val="D0BF69"/>
                          </a:solidFill>
                          <a:highlight>
                            <a:schemeClr val="lt1"/>
                          </a:highlight>
                        </a:rPr>
                        <a:t>0</a:t>
                      </a: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;</a:t>
                      </a:r>
                      <a:endParaRPr sz="1350">
                        <a:highlight>
                          <a:schemeClr val="lt1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(voto == </a:t>
                      </a:r>
                      <a:r>
                        <a:rPr lang="en-US" sz="1350">
                          <a:solidFill>
                            <a:srgbClr val="D0BF69"/>
                          </a:solidFill>
                          <a:highlight>
                            <a:schemeClr val="lt1"/>
                          </a:highlight>
                        </a:rPr>
                        <a:t>0</a:t>
                      </a: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)? </a:t>
                      </a:r>
                      <a:r>
                        <a:rPr lang="en-US" sz="1350">
                          <a:solidFill>
                            <a:srgbClr val="A167E6"/>
                          </a:solidFill>
                          <a:highlight>
                            <a:schemeClr val="lt1"/>
                          </a:highlight>
                        </a:rPr>
                        <a:t>printf</a:t>
                      </a: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(</a:t>
                      </a:r>
                      <a:r>
                        <a:rPr lang="en-US" sz="1350">
                          <a:solidFill>
                            <a:srgbClr val="FC6A5D"/>
                          </a:solidFill>
                          <a:highlight>
                            <a:schemeClr val="lt1"/>
                          </a:highlight>
                        </a:rPr>
                        <a:t>"0"</a:t>
                      </a: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) : </a:t>
                      </a:r>
                      <a:r>
                        <a:rPr lang="en-US" sz="1350">
                          <a:solidFill>
                            <a:srgbClr val="A167E6"/>
                          </a:solidFill>
                          <a:highlight>
                            <a:schemeClr val="lt1"/>
                          </a:highlight>
                        </a:rPr>
                        <a:t>printf</a:t>
                      </a: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(</a:t>
                      </a:r>
                      <a:r>
                        <a:rPr lang="en-US" sz="1350">
                          <a:solidFill>
                            <a:srgbClr val="FC6A5D"/>
                          </a:solidFill>
                          <a:highlight>
                            <a:schemeClr val="lt1"/>
                          </a:highlight>
                        </a:rPr>
                        <a:t>"1"</a:t>
                      </a:r>
                      <a:r>
                        <a:rPr lang="en-US" sz="1350">
                          <a:highlight>
                            <a:schemeClr val="lt1"/>
                          </a:highlight>
                        </a:rPr>
                        <a:t>);</a:t>
                      </a:r>
                      <a:endParaRPr sz="1350">
                        <a:highlight>
                          <a:schemeClr val="lt1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abbreviazione di if/else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(condizione)</a:t>
                      </a:r>
                      <a:r>
                        <a:rPr b="1" lang="en-US" sz="1300"/>
                        <a:t>? </a:t>
                      </a:r>
                      <a:r>
                        <a:rPr lang="en-US" sz="1300"/>
                        <a:t>(istruzione se è vera) </a:t>
                      </a:r>
                      <a:r>
                        <a:rPr b="1" lang="en-US" sz="1300"/>
                        <a:t>: </a:t>
                      </a:r>
                      <a:r>
                        <a:rPr lang="en-US" sz="1300"/>
                        <a:t>(istruzione se è falsa)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</a:t>
            </a:r>
            <a:endParaRPr/>
          </a:p>
        </p:txBody>
      </p:sp>
      <p:sp>
        <p:nvSpPr>
          <p:cNvPr id="270" name="Google Shape;270;p37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/>
        </p:nvSpPr>
        <p:spPr>
          <a:xfrm>
            <a:off x="1331913" y="1412875"/>
            <a:ext cx="5832475" cy="20510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i=a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i=i+c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&lt;blocco del ciclo&gt;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3779838" y="1376363"/>
            <a:ext cx="1368425" cy="612775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395288" y="188913"/>
            <a:ext cx="4840200" cy="10773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FOR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7380288" y="2420938"/>
            <a:ext cx="1223962" cy="528637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blocco</a:t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131350" y="4195150"/>
            <a:ext cx="8673000" cy="1252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for gestisce automaticamente tutti i dettagli di una iterazione controllata da un contatore.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Esempio visto in precedenza (for VS while)</a:t>
            </a:r>
            <a:endParaRPr/>
          </a:p>
        </p:txBody>
      </p:sp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311700" y="1282657"/>
            <a:ext cx="8520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Ad esempio: Stampa 10 volte *</a:t>
            </a:r>
            <a:endParaRPr/>
          </a:p>
        </p:txBody>
      </p:sp>
      <p:sp>
        <p:nvSpPr>
          <p:cNvPr id="289" name="Google Shape;289;p39"/>
          <p:cNvSpPr txBox="1"/>
          <p:nvPr/>
        </p:nvSpPr>
        <p:spPr>
          <a:xfrm>
            <a:off x="159300" y="4470800"/>
            <a:ext cx="8673000" cy="934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prima con while…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90" name="Google Shape;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175" y="4848801"/>
            <a:ext cx="4337224" cy="170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34742"/>
            <a:ext cx="9144002" cy="253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Esempio precedente, con incremento positivo</a:t>
            </a:r>
            <a:endParaRPr/>
          </a:p>
        </p:txBody>
      </p:sp>
      <p:sp>
        <p:nvSpPr>
          <p:cNvPr id="298" name="Google Shape;298;p40"/>
          <p:cNvSpPr txBox="1"/>
          <p:nvPr>
            <p:ph idx="1" type="body"/>
          </p:nvPr>
        </p:nvSpPr>
        <p:spPr>
          <a:xfrm>
            <a:off x="311700" y="1282657"/>
            <a:ext cx="8520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Ad esempio: Stampa 10 volte *</a:t>
            </a:r>
            <a:endParaRPr/>
          </a:p>
        </p:txBody>
      </p:sp>
      <p:sp>
        <p:nvSpPr>
          <p:cNvPr id="299" name="Google Shape;299;p40"/>
          <p:cNvSpPr txBox="1"/>
          <p:nvPr/>
        </p:nvSpPr>
        <p:spPr>
          <a:xfrm>
            <a:off x="159300" y="4470800"/>
            <a:ext cx="8673000" cy="934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prima con while…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826232"/>
            <a:ext cx="8839200" cy="217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 rotWithShape="1">
          <a:blip r:embed="rId4">
            <a:alphaModFix/>
          </a:blip>
          <a:srcRect b="0" l="0" r="21537" t="0"/>
          <a:stretch/>
        </p:blipFill>
        <p:spPr>
          <a:xfrm>
            <a:off x="3738550" y="4727114"/>
            <a:ext cx="3244451" cy="174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 intestazione con for </a:t>
            </a:r>
            <a:endParaRPr/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Far variare la variabile di controllo da 1 a 100 con incrementi di 1</a:t>
            </a:r>
            <a:br>
              <a:rPr lang="en-US"/>
            </a:br>
            <a:r>
              <a:rPr lang="en-US"/>
              <a:t>	for(i = 1; i &lt;= 100; i++)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Far variare la variabile di controllo da 100 a 1 con decrementi di 1</a:t>
            </a:r>
            <a:br>
              <a:rPr lang="en-US"/>
            </a:br>
            <a:r>
              <a:rPr lang="en-US"/>
              <a:t>	for(i = 100; i &gt;= 1 ; i–)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Far variare la variabile di controllo da 7 a 77 a passi di 7</a:t>
            </a:r>
            <a:br>
              <a:rPr lang="en-US"/>
            </a:br>
            <a:r>
              <a:rPr lang="en-US"/>
              <a:t>	for(i=7; i&lt;= 77; i += 7)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Fara variare la variabile di controllo sulla seguente sequenza di valori 99, 88, 77, 66, 55, 44, 33, 22, 11, 0</a:t>
            </a:r>
            <a:br>
              <a:rPr lang="en-US"/>
            </a:br>
            <a:r>
              <a:rPr lang="en-US"/>
              <a:t>	for(j= 99; j &gt;= 0; j -= 11)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/>
        </p:nvSpPr>
        <p:spPr>
          <a:xfrm>
            <a:off x="457200" y="381000"/>
            <a:ext cx="7664450" cy="64135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costrutto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C è </a:t>
            </a:r>
            <a:r>
              <a:rPr b="1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equivalente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2195513" y="1341438"/>
            <a:ext cx="4495800" cy="18161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(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i=a;i&lt;=b;i=i+c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&lt;blocco del ciclo&gt;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16" name="Google Shape;316;p42"/>
          <p:cNvSpPr txBox="1"/>
          <p:nvPr/>
        </p:nvSpPr>
        <p:spPr>
          <a:xfrm>
            <a:off x="2195513" y="3573463"/>
            <a:ext cx="4464050" cy="26638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i=a;</a:t>
            </a:r>
            <a:endParaRPr b="1" i="0" sz="28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 (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&lt;= b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&lt;blocco del ciclo&gt;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i=i+c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17" name="Google Shape;317;p42"/>
          <p:cNvSpPr txBox="1"/>
          <p:nvPr/>
        </p:nvSpPr>
        <p:spPr>
          <a:xfrm>
            <a:off x="5580075" y="3068663"/>
            <a:ext cx="3383100" cy="10773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sono equivalenti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/>
        </p:nvSpPr>
        <p:spPr>
          <a:xfrm>
            <a:off x="323850" y="158750"/>
            <a:ext cx="6985000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numeri interi da 1 a 10</a:t>
            </a:r>
            <a:endParaRPr/>
          </a:p>
        </p:txBody>
      </p:sp>
      <p:sp>
        <p:nvSpPr>
          <p:cNvPr id="324" name="Google Shape;324;p43"/>
          <p:cNvSpPr txBox="1"/>
          <p:nvPr/>
        </p:nvSpPr>
        <p:spPr>
          <a:xfrm>
            <a:off x="179388" y="1722438"/>
            <a:ext cx="4321175" cy="31464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i=i+1)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(“%3d”,i)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25" name="Google Shape;325;p43"/>
          <p:cNvSpPr txBox="1"/>
          <p:nvPr/>
        </p:nvSpPr>
        <p:spPr>
          <a:xfrm>
            <a:off x="1114425" y="5589588"/>
            <a:ext cx="6626225" cy="822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1  2  3  4  5  6  7  8  9 10_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43"/>
          <p:cNvSpPr txBox="1"/>
          <p:nvPr/>
        </p:nvSpPr>
        <p:spPr>
          <a:xfrm>
            <a:off x="4714875" y="1722438"/>
            <a:ext cx="4176713" cy="31464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(“%3d”,i)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327" name="Google Shape;327;p43"/>
          <p:cNvGrpSpPr/>
          <p:nvPr/>
        </p:nvGrpSpPr>
        <p:grpSpPr>
          <a:xfrm>
            <a:off x="7019925" y="1989138"/>
            <a:ext cx="2016125" cy="1150937"/>
            <a:chOff x="4332" y="2931"/>
            <a:chExt cx="1270" cy="726"/>
          </a:xfrm>
        </p:grpSpPr>
        <p:sp>
          <p:nvSpPr>
            <p:cNvPr id="328" name="Google Shape;328;p43"/>
            <p:cNvSpPr/>
            <p:nvPr/>
          </p:nvSpPr>
          <p:spPr>
            <a:xfrm>
              <a:off x="4332" y="2931"/>
              <a:ext cx="1270" cy="726"/>
            </a:xfrm>
            <a:prstGeom prst="downArrowCallout">
              <a:avLst>
                <a:gd fmla="val 43733" name="adj1"/>
                <a:gd fmla="val 43733" name="adj2"/>
                <a:gd fmla="val 16667" name="adj3"/>
                <a:gd fmla="val 66667" name="adj4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43"/>
            <p:cNvSpPr txBox="1"/>
            <p:nvPr/>
          </p:nvSpPr>
          <p:spPr>
            <a:xfrm>
              <a:off x="4332" y="2931"/>
              <a:ext cx="1270" cy="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ahoma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operatore di incremento</a:t>
              </a:r>
              <a:endParaRPr/>
            </a:p>
          </p:txBody>
        </p:sp>
      </p:grpSp>
      <p:sp>
        <p:nvSpPr>
          <p:cNvPr id="330" name="Google Shape;330;p43"/>
          <p:cNvSpPr/>
          <p:nvPr/>
        </p:nvSpPr>
        <p:spPr>
          <a:xfrm>
            <a:off x="3203575" y="3068638"/>
            <a:ext cx="936625" cy="360362"/>
          </a:xfrm>
          <a:prstGeom prst="rect">
            <a:avLst/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/>
          <p:nvPr/>
        </p:nvSpPr>
        <p:spPr>
          <a:xfrm>
            <a:off x="250825" y="2420938"/>
            <a:ext cx="4176713" cy="24463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(“%3d”,i)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4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37" name="Google Shape;337;p44"/>
          <p:cNvSpPr txBox="1"/>
          <p:nvPr/>
        </p:nvSpPr>
        <p:spPr>
          <a:xfrm>
            <a:off x="107950" y="1123950"/>
            <a:ext cx="4535488" cy="119697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blocchi possono essere omessi nel caso in cui </a:t>
            </a:r>
            <a:r>
              <a:rPr b="1" i="0" lang="en-US" sz="24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&lt;corpo&gt;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sia una unica istruzione</a:t>
            </a:r>
            <a:endParaRPr/>
          </a:p>
        </p:txBody>
      </p:sp>
      <p:sp>
        <p:nvSpPr>
          <p:cNvPr id="338" name="Google Shape;338;p44"/>
          <p:cNvSpPr txBox="1"/>
          <p:nvPr/>
        </p:nvSpPr>
        <p:spPr>
          <a:xfrm>
            <a:off x="1114425" y="5589588"/>
            <a:ext cx="6626225" cy="822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1  2  3  4  5  6  7  8  9 10_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9" name="Google Shape;339;p44"/>
          <p:cNvSpPr txBox="1"/>
          <p:nvPr/>
        </p:nvSpPr>
        <p:spPr>
          <a:xfrm>
            <a:off x="4716463" y="1722438"/>
            <a:ext cx="4176712" cy="31464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(“%3d”,i)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40" name="Google Shape;340;p44"/>
          <p:cNvSpPr txBox="1"/>
          <p:nvPr/>
        </p:nvSpPr>
        <p:spPr>
          <a:xfrm>
            <a:off x="323850" y="158750"/>
            <a:ext cx="6985000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numeri interi da 1 a 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/>
          <p:nvPr/>
        </p:nvSpPr>
        <p:spPr>
          <a:xfrm>
            <a:off x="1331913" y="1670050"/>
            <a:ext cx="6480175" cy="2540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visualizza i numeri pari da -8 a 10 */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(i=-8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i=i+2)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(“%3d”,i)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47" name="Google Shape;347;p45"/>
          <p:cNvSpPr txBox="1"/>
          <p:nvPr/>
        </p:nvSpPr>
        <p:spPr>
          <a:xfrm>
            <a:off x="1116013" y="5270500"/>
            <a:ext cx="6985000" cy="822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-8 -6 -4 -2  0  2  4  6  8 10_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8" name="Google Shape;348;p45"/>
          <p:cNvSpPr txBox="1"/>
          <p:nvPr/>
        </p:nvSpPr>
        <p:spPr>
          <a:xfrm>
            <a:off x="323850" y="158750"/>
            <a:ext cx="6985000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numeri pari da -8 a 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179388" y="188913"/>
            <a:ext cx="8713787" cy="57943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unità didattica: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Costrutti di controllo  </a:t>
            </a: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[04]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179388" y="908050"/>
            <a:ext cx="8713787" cy="57943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modulo 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[04-C]</a:t>
            </a:r>
            <a:endParaRPr b="0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827088" y="1700213"/>
            <a:ext cx="7561262" cy="39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Analisi dei costrutti di ripetizione in C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827088" y="2565400"/>
            <a:ext cx="7561200" cy="163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Argomenti trattati: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costrutto 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costrutto 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costrutto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do-while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costrutti di ripetizione nidificati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323850" y="5805488"/>
            <a:ext cx="7561263" cy="3968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Prerequisiti richiesti:</a:t>
            </a: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000" u="none" cap="none" strike="noStrike">
                <a:solidFill>
                  <a:srgbClr val="99FF99"/>
                </a:solidFill>
                <a:latin typeface="Questrial"/>
                <a:ea typeface="Questrial"/>
                <a:cs typeface="Questrial"/>
                <a:sym typeface="Questrial"/>
              </a:rPr>
              <a:t>P1-03-03-C, P1-04-02-T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do/while</a:t>
            </a:r>
            <a:endParaRPr/>
          </a:p>
        </p:txBody>
      </p:sp>
      <p:sp>
        <p:nvSpPr>
          <p:cNvPr id="355" name="Google Shape;355;p46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/>
          <p:nvPr/>
        </p:nvSpPr>
        <p:spPr>
          <a:xfrm>
            <a:off x="1619250" y="1989138"/>
            <a:ext cx="5256213" cy="253841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blocco del ciclo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i="0" sz="3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&lt;predicato&gt;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63" name="Google Shape;363;p47"/>
          <p:cNvSpPr txBox="1"/>
          <p:nvPr/>
        </p:nvSpPr>
        <p:spPr>
          <a:xfrm>
            <a:off x="395288" y="188913"/>
            <a:ext cx="4840287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47"/>
          <p:cNvSpPr txBox="1"/>
          <p:nvPr/>
        </p:nvSpPr>
        <p:spPr>
          <a:xfrm>
            <a:off x="7164388" y="2997200"/>
            <a:ext cx="1223962" cy="52863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blocco</a:t>
            </a:r>
            <a:endParaRPr/>
          </a:p>
        </p:txBody>
      </p:sp>
      <p:sp>
        <p:nvSpPr>
          <p:cNvPr id="365" name="Google Shape;365;p47"/>
          <p:cNvSpPr txBox="1"/>
          <p:nvPr/>
        </p:nvSpPr>
        <p:spPr>
          <a:xfrm>
            <a:off x="116475" y="5207175"/>
            <a:ext cx="8673000" cy="1571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Viene controllata la condizione dopo l’esecuzione del corpo.</a:t>
            </a:r>
            <a:b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Le istruzioni all’interno del corpo saranno eseguite almeno una volta.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/>
        </p:nvSpPr>
        <p:spPr>
          <a:xfrm>
            <a:off x="395288" y="188913"/>
            <a:ext cx="4840200" cy="10773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chemeClr val="dk1"/>
                </a:solidFill>
              </a:rPr>
              <a:t>D</a:t>
            </a:r>
            <a:r>
              <a:rPr b="1" lang="en-US" sz="3200">
                <a:solidFill>
                  <a:schemeClr val="dk1"/>
                </a:solidFill>
              </a:rPr>
              <a:t>O/</a:t>
            </a:r>
            <a:r>
              <a:rPr b="1" lang="en-US" sz="3200">
                <a:solidFill>
                  <a:schemeClr val="dk1"/>
                </a:solidFill>
              </a:rPr>
              <a:t>WHILE</a:t>
            </a:r>
            <a:endParaRPr b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48"/>
          <p:cNvSpPr/>
          <p:nvPr/>
        </p:nvSpPr>
        <p:spPr>
          <a:xfrm>
            <a:off x="1939700" y="1329775"/>
            <a:ext cx="386700" cy="38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48"/>
          <p:cNvSpPr/>
          <p:nvPr/>
        </p:nvSpPr>
        <p:spPr>
          <a:xfrm>
            <a:off x="898642" y="4459325"/>
            <a:ext cx="2319000" cy="1339200"/>
          </a:xfrm>
          <a:prstGeom prst="diamond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48"/>
          <p:cNvSpPr txBox="1"/>
          <p:nvPr/>
        </p:nvSpPr>
        <p:spPr>
          <a:xfrm>
            <a:off x="1361674" y="4803600"/>
            <a:ext cx="173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voto &gt; 0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5" name="Google Shape;375;p48"/>
          <p:cNvCxnSpPr>
            <a:stCxn id="372" idx="4"/>
          </p:cNvCxnSpPr>
          <p:nvPr/>
        </p:nvCxnSpPr>
        <p:spPr>
          <a:xfrm>
            <a:off x="2133050" y="1716475"/>
            <a:ext cx="0" cy="89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6" name="Google Shape;376;p48"/>
          <p:cNvCxnSpPr>
            <a:stCxn id="373" idx="2"/>
            <a:endCxn id="377" idx="0"/>
          </p:cNvCxnSpPr>
          <p:nvPr/>
        </p:nvCxnSpPr>
        <p:spPr>
          <a:xfrm flipH="1">
            <a:off x="2053942" y="5798525"/>
            <a:ext cx="4200" cy="57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48"/>
          <p:cNvSpPr/>
          <p:nvPr/>
        </p:nvSpPr>
        <p:spPr>
          <a:xfrm>
            <a:off x="1860550" y="6377425"/>
            <a:ext cx="386700" cy="38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8" name="Google Shape;378;p48"/>
          <p:cNvCxnSpPr/>
          <p:nvPr/>
        </p:nvCxnSpPr>
        <p:spPr>
          <a:xfrm rot="10800000">
            <a:off x="7012775" y="2000300"/>
            <a:ext cx="0" cy="315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48"/>
          <p:cNvCxnSpPr/>
          <p:nvPr/>
        </p:nvCxnSpPr>
        <p:spPr>
          <a:xfrm rot="10800000">
            <a:off x="2115450" y="1962213"/>
            <a:ext cx="4913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48"/>
          <p:cNvSpPr txBox="1"/>
          <p:nvPr/>
        </p:nvSpPr>
        <p:spPr>
          <a:xfrm>
            <a:off x="3312800" y="4662800"/>
            <a:ext cx="7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vero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81" name="Google Shape;381;p48"/>
          <p:cNvSpPr txBox="1"/>
          <p:nvPr/>
        </p:nvSpPr>
        <p:spPr>
          <a:xfrm>
            <a:off x="2133050" y="5798525"/>
            <a:ext cx="7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falso</a:t>
            </a:r>
            <a:endParaRPr sz="2000">
              <a:solidFill>
                <a:schemeClr val="dk1"/>
              </a:solidFill>
            </a:endParaRPr>
          </a:p>
        </p:txBody>
      </p:sp>
      <p:cxnSp>
        <p:nvCxnSpPr>
          <p:cNvPr id="382" name="Google Shape;382;p48"/>
          <p:cNvCxnSpPr/>
          <p:nvPr/>
        </p:nvCxnSpPr>
        <p:spPr>
          <a:xfrm>
            <a:off x="2051050" y="3694350"/>
            <a:ext cx="5700" cy="79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48"/>
          <p:cNvSpPr/>
          <p:nvPr/>
        </p:nvSpPr>
        <p:spPr>
          <a:xfrm>
            <a:off x="886475" y="2622000"/>
            <a:ext cx="2828100" cy="107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939417" y="2801546"/>
            <a:ext cx="259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printf(“%d”, voto);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voto = voto - 1 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5" name="Google Shape;385;p48"/>
          <p:cNvCxnSpPr>
            <a:stCxn id="374" idx="3"/>
          </p:cNvCxnSpPr>
          <p:nvPr/>
        </p:nvCxnSpPr>
        <p:spPr>
          <a:xfrm>
            <a:off x="3100474" y="5142150"/>
            <a:ext cx="3927300" cy="1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"/>
          <p:cNvSpPr txBox="1"/>
          <p:nvPr/>
        </p:nvSpPr>
        <p:spPr>
          <a:xfrm>
            <a:off x="4500563" y="1268413"/>
            <a:ext cx="4535487" cy="224631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blocco del ciclo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i="0" sz="28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while(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&lt;predicato&gt;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92" name="Google Shape;392;p49"/>
          <p:cNvSpPr txBox="1"/>
          <p:nvPr/>
        </p:nvSpPr>
        <p:spPr>
          <a:xfrm>
            <a:off x="250825" y="1268413"/>
            <a:ext cx="3384550" cy="120015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ripetere: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&lt;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blocco del ciclo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finché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&lt;predicato&gt;</a:t>
            </a:r>
            <a:endParaRPr/>
          </a:p>
        </p:txBody>
      </p:sp>
      <p:sp>
        <p:nvSpPr>
          <p:cNvPr id="393" name="Google Shape;393;p49"/>
          <p:cNvSpPr/>
          <p:nvPr/>
        </p:nvSpPr>
        <p:spPr>
          <a:xfrm>
            <a:off x="3708400" y="1700213"/>
            <a:ext cx="720725" cy="485775"/>
          </a:xfrm>
          <a:prstGeom prst="rightArrow">
            <a:avLst>
              <a:gd fmla="val 50000" name="adj1"/>
              <a:gd fmla="val 37092" name="adj2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49"/>
          <p:cNvSpPr/>
          <p:nvPr/>
        </p:nvSpPr>
        <p:spPr>
          <a:xfrm>
            <a:off x="5940425" y="2997200"/>
            <a:ext cx="2447925" cy="431800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49"/>
          <p:cNvSpPr txBox="1"/>
          <p:nvPr/>
        </p:nvSpPr>
        <p:spPr>
          <a:xfrm>
            <a:off x="4859338" y="4579938"/>
            <a:ext cx="3960812" cy="177641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numero)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 (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numero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96" name="Google Shape;396;p49"/>
          <p:cNvSpPr txBox="1"/>
          <p:nvPr/>
        </p:nvSpPr>
        <p:spPr>
          <a:xfrm>
            <a:off x="611188" y="4940300"/>
            <a:ext cx="2879700" cy="1108200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200"/>
              <a:buFont typeface="Comic Sans MS"/>
              <a:buNone/>
            </a:pPr>
            <a:r>
              <a:rPr b="1" i="0" lang="en-US" sz="22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ripetere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200"/>
              <a:buFont typeface="Comic Sans MS"/>
              <a:buNone/>
            </a:pPr>
            <a:r>
              <a:rPr b="1" i="0" lang="en-US" sz="22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read (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numero)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200"/>
              <a:buFont typeface="Comic Sans MS"/>
              <a:buNone/>
            </a:pPr>
            <a:r>
              <a:rPr b="1" i="0" lang="en-US" sz="22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finché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numero </a:t>
            </a:r>
            <a:r>
              <a:rPr b="1" lang="en-U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0</a:t>
            </a:r>
            <a:endParaRPr/>
          </a:p>
        </p:txBody>
      </p:sp>
      <p:sp>
        <p:nvSpPr>
          <p:cNvPr id="397" name="Google Shape;397;p49"/>
          <p:cNvSpPr/>
          <p:nvPr/>
        </p:nvSpPr>
        <p:spPr>
          <a:xfrm>
            <a:off x="3851275" y="5229225"/>
            <a:ext cx="720725" cy="485775"/>
          </a:xfrm>
          <a:prstGeom prst="rightArrow">
            <a:avLst>
              <a:gd fmla="val 50000" name="adj1"/>
              <a:gd fmla="val 37092" name="adj2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395288" y="188913"/>
            <a:ext cx="4840287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9" name="Google Shape;399;p49"/>
          <p:cNvGrpSpPr/>
          <p:nvPr/>
        </p:nvGrpSpPr>
        <p:grpSpPr>
          <a:xfrm>
            <a:off x="2627313" y="2420938"/>
            <a:ext cx="5654675" cy="1027112"/>
            <a:chOff x="1655" y="1525"/>
            <a:chExt cx="3562" cy="647"/>
          </a:xfrm>
        </p:grpSpPr>
        <p:sp>
          <p:nvSpPr>
            <p:cNvPr id="400" name="Google Shape;400;p49"/>
            <p:cNvSpPr txBox="1"/>
            <p:nvPr/>
          </p:nvSpPr>
          <p:spPr>
            <a:xfrm>
              <a:off x="3717" y="1872"/>
              <a:ext cx="1500" cy="300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</a:t>
              </a:r>
              <a:r>
                <a:rPr b="1" i="0" lang="en-US" sz="2400" u="none" cap="none" strike="noStrik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predicato</a:t>
              </a:r>
              <a:r>
                <a:rPr b="1" i="0" lang="en-US" sz="24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&gt;</a:t>
              </a:r>
              <a:endParaRPr b="1" i="0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401" name="Google Shape;401;p49"/>
            <p:cNvCxnSpPr/>
            <p:nvPr/>
          </p:nvCxnSpPr>
          <p:spPr>
            <a:xfrm>
              <a:off x="1655" y="1525"/>
              <a:ext cx="2041" cy="408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02" name="Google Shape;402;p49"/>
          <p:cNvSpPr txBox="1"/>
          <p:nvPr/>
        </p:nvSpPr>
        <p:spPr>
          <a:xfrm>
            <a:off x="611188" y="3933825"/>
            <a:ext cx="1439862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/>
          <p:nvPr/>
        </p:nvSpPr>
        <p:spPr>
          <a:xfrm>
            <a:off x="323850" y="1176338"/>
            <a:ext cx="4176713" cy="31162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i=1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while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10)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i="0" sz="2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(“%3d”,i)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i++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4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09" name="Google Shape;409;p50"/>
          <p:cNvSpPr txBox="1"/>
          <p:nvPr/>
        </p:nvSpPr>
        <p:spPr>
          <a:xfrm>
            <a:off x="4643438" y="1176338"/>
            <a:ext cx="4176712" cy="31162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i=1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do{</a:t>
            </a:r>
            <a:endParaRPr b="1" i="0" sz="2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(“%3d”,i)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i++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4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} while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10)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10" name="Google Shape;410;p50"/>
          <p:cNvSpPr txBox="1"/>
          <p:nvPr/>
        </p:nvSpPr>
        <p:spPr>
          <a:xfrm>
            <a:off x="1116013" y="5054600"/>
            <a:ext cx="6626225" cy="822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1  2  3  4  5  6  7  8  9 10_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1" name="Google Shape;411;p50"/>
          <p:cNvSpPr txBox="1"/>
          <p:nvPr/>
        </p:nvSpPr>
        <p:spPr>
          <a:xfrm>
            <a:off x="323850" y="158750"/>
            <a:ext cx="6985000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numeri interi da 1 a 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/>
          <p:nvPr/>
        </p:nvSpPr>
        <p:spPr>
          <a:xfrm>
            <a:off x="611188" y="2636838"/>
            <a:ext cx="8137525" cy="7191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3779838" y="2779713"/>
            <a:ext cx="936625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i++;</a:t>
            </a:r>
            <a:endParaRPr/>
          </a:p>
        </p:txBody>
      </p:sp>
      <p:sp>
        <p:nvSpPr>
          <p:cNvPr id="419" name="Google Shape;419;p51"/>
          <p:cNvSpPr txBox="1"/>
          <p:nvPr/>
        </p:nvSpPr>
        <p:spPr>
          <a:xfrm>
            <a:off x="2627313" y="2779713"/>
            <a:ext cx="936625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++i;</a:t>
            </a:r>
            <a:endParaRPr/>
          </a:p>
        </p:txBody>
      </p:sp>
      <p:sp>
        <p:nvSpPr>
          <p:cNvPr id="420" name="Google Shape;420;p51"/>
          <p:cNvSpPr txBox="1"/>
          <p:nvPr/>
        </p:nvSpPr>
        <p:spPr>
          <a:xfrm>
            <a:off x="684213" y="2781300"/>
            <a:ext cx="1728787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 = i+1;</a:t>
            </a:r>
            <a:endParaRPr/>
          </a:p>
        </p:txBody>
      </p:sp>
      <p:sp>
        <p:nvSpPr>
          <p:cNvPr id="421" name="Google Shape;421;p51"/>
          <p:cNvSpPr txBox="1"/>
          <p:nvPr/>
        </p:nvSpPr>
        <p:spPr>
          <a:xfrm>
            <a:off x="5003800" y="2757488"/>
            <a:ext cx="2232025" cy="51911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incremento</a:t>
            </a:r>
            <a:endParaRPr/>
          </a:p>
        </p:txBody>
      </p:sp>
      <p:sp>
        <p:nvSpPr>
          <p:cNvPr id="422" name="Google Shape;422;p51"/>
          <p:cNvSpPr txBox="1"/>
          <p:nvPr/>
        </p:nvSpPr>
        <p:spPr>
          <a:xfrm>
            <a:off x="250825" y="282575"/>
            <a:ext cx="6473825" cy="52863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operatori incremento e decremento in C</a:t>
            </a:r>
            <a:endParaRPr/>
          </a:p>
        </p:txBody>
      </p:sp>
      <p:sp>
        <p:nvSpPr>
          <p:cNvPr id="423" name="Google Shape;423;p51"/>
          <p:cNvSpPr/>
          <p:nvPr/>
        </p:nvSpPr>
        <p:spPr>
          <a:xfrm>
            <a:off x="611188" y="3429000"/>
            <a:ext cx="8137525" cy="719138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51"/>
          <p:cNvSpPr txBox="1"/>
          <p:nvPr/>
        </p:nvSpPr>
        <p:spPr>
          <a:xfrm>
            <a:off x="3779838" y="3573463"/>
            <a:ext cx="936625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i--;</a:t>
            </a:r>
            <a:endParaRPr/>
          </a:p>
        </p:txBody>
      </p:sp>
      <p:sp>
        <p:nvSpPr>
          <p:cNvPr id="425" name="Google Shape;425;p51"/>
          <p:cNvSpPr txBox="1"/>
          <p:nvPr/>
        </p:nvSpPr>
        <p:spPr>
          <a:xfrm>
            <a:off x="2627313" y="3573463"/>
            <a:ext cx="935037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--i;</a:t>
            </a:r>
            <a:endParaRPr/>
          </a:p>
        </p:txBody>
      </p:sp>
      <p:sp>
        <p:nvSpPr>
          <p:cNvPr id="426" name="Google Shape;426;p51"/>
          <p:cNvSpPr txBox="1"/>
          <p:nvPr/>
        </p:nvSpPr>
        <p:spPr>
          <a:xfrm>
            <a:off x="684213" y="3571875"/>
            <a:ext cx="1727200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 = i-1;</a:t>
            </a:r>
            <a:endParaRPr/>
          </a:p>
        </p:txBody>
      </p:sp>
      <p:sp>
        <p:nvSpPr>
          <p:cNvPr id="427" name="Google Shape;427;p51"/>
          <p:cNvSpPr txBox="1"/>
          <p:nvPr/>
        </p:nvSpPr>
        <p:spPr>
          <a:xfrm>
            <a:off x="5005388" y="3549650"/>
            <a:ext cx="2203450" cy="519113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decremento</a:t>
            </a:r>
            <a:endParaRPr/>
          </a:p>
        </p:txBody>
      </p:sp>
      <p:sp>
        <p:nvSpPr>
          <p:cNvPr id="428" name="Google Shape;428;p51"/>
          <p:cNvSpPr txBox="1"/>
          <p:nvPr/>
        </p:nvSpPr>
        <p:spPr>
          <a:xfrm>
            <a:off x="468313" y="1052513"/>
            <a:ext cx="733425" cy="6413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++</a:t>
            </a:r>
            <a:endParaRPr/>
          </a:p>
        </p:txBody>
      </p:sp>
      <p:sp>
        <p:nvSpPr>
          <p:cNvPr id="429" name="Google Shape;429;p51"/>
          <p:cNvSpPr txBox="1"/>
          <p:nvPr/>
        </p:nvSpPr>
        <p:spPr>
          <a:xfrm>
            <a:off x="1260475" y="1125538"/>
            <a:ext cx="4048125" cy="51911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operatore di  incremento</a:t>
            </a:r>
            <a:endParaRPr/>
          </a:p>
        </p:txBody>
      </p:sp>
      <p:sp>
        <p:nvSpPr>
          <p:cNvPr id="430" name="Google Shape;430;p51"/>
          <p:cNvSpPr txBox="1"/>
          <p:nvPr/>
        </p:nvSpPr>
        <p:spPr>
          <a:xfrm>
            <a:off x="468313" y="1843088"/>
            <a:ext cx="733425" cy="6413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urier New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--</a:t>
            </a:r>
            <a:endParaRPr/>
          </a:p>
        </p:txBody>
      </p:sp>
      <p:sp>
        <p:nvSpPr>
          <p:cNvPr id="431" name="Google Shape;431;p51"/>
          <p:cNvSpPr txBox="1"/>
          <p:nvPr/>
        </p:nvSpPr>
        <p:spPr>
          <a:xfrm>
            <a:off x="1260475" y="1916113"/>
            <a:ext cx="4068763" cy="51911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operatore di decremento</a:t>
            </a:r>
            <a:endParaRPr/>
          </a:p>
        </p:txBody>
      </p:sp>
      <p:sp>
        <p:nvSpPr>
          <p:cNvPr id="432" name="Google Shape;432;p51"/>
          <p:cNvSpPr txBox="1"/>
          <p:nvPr/>
        </p:nvSpPr>
        <p:spPr>
          <a:xfrm>
            <a:off x="5651500" y="1341438"/>
            <a:ext cx="2663825" cy="822325"/>
          </a:xfrm>
          <a:prstGeom prst="rect">
            <a:avLst/>
          </a:prstGeom>
          <a:solidFill>
            <a:srgbClr val="FDEB6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applicano solo alle variabili</a:t>
            </a:r>
            <a:endParaRPr/>
          </a:p>
        </p:txBody>
      </p:sp>
      <p:sp>
        <p:nvSpPr>
          <p:cNvPr id="433" name="Google Shape;433;p51"/>
          <p:cNvSpPr txBox="1"/>
          <p:nvPr/>
        </p:nvSpPr>
        <p:spPr>
          <a:xfrm>
            <a:off x="323850" y="5240338"/>
            <a:ext cx="4248150" cy="92551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1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i=1</a:t>
            </a:r>
            <a:r>
              <a:rPr b="1" i="0" lang="en-US" sz="18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(“%d\n”,i++)</a:t>
            </a:r>
            <a:r>
              <a:rPr b="1" i="0" lang="en-US" sz="18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(“%d\n”,i)</a:t>
            </a:r>
            <a:r>
              <a:rPr b="1" i="0" lang="en-US" sz="18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34" name="Google Shape;434;p51"/>
          <p:cNvSpPr txBox="1"/>
          <p:nvPr/>
        </p:nvSpPr>
        <p:spPr>
          <a:xfrm>
            <a:off x="323850" y="6172200"/>
            <a:ext cx="4248150" cy="641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2_</a:t>
            </a:r>
            <a:endParaRPr/>
          </a:p>
        </p:txBody>
      </p:sp>
      <p:sp>
        <p:nvSpPr>
          <p:cNvPr id="435" name="Google Shape;435;p51"/>
          <p:cNvSpPr txBox="1"/>
          <p:nvPr/>
        </p:nvSpPr>
        <p:spPr>
          <a:xfrm>
            <a:off x="179388" y="4335463"/>
            <a:ext cx="7488237" cy="822325"/>
          </a:xfrm>
          <a:prstGeom prst="rect">
            <a:avLst/>
          </a:prstGeom>
          <a:solidFill>
            <a:srgbClr val="FDEB6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Attenzione: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++i i++ --i i-–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espressioni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(hanno un valore):</a:t>
            </a:r>
            <a:endParaRPr/>
          </a:p>
        </p:txBody>
      </p:sp>
      <p:sp>
        <p:nvSpPr>
          <p:cNvPr id="436" name="Google Shape;436;p51"/>
          <p:cNvSpPr txBox="1"/>
          <p:nvPr/>
        </p:nvSpPr>
        <p:spPr>
          <a:xfrm>
            <a:off x="4643438" y="5229225"/>
            <a:ext cx="4248150" cy="925513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1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i=1</a:t>
            </a:r>
            <a:r>
              <a:rPr b="1" i="0" lang="en-US" sz="18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(“%d\n”,++i)</a:t>
            </a:r>
            <a:r>
              <a:rPr b="1" i="0" lang="en-US" sz="18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(“%d\n”,i)</a:t>
            </a:r>
            <a:r>
              <a:rPr b="1" i="0" lang="en-US" sz="18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437" name="Google Shape;437;p51"/>
          <p:cNvSpPr txBox="1"/>
          <p:nvPr/>
        </p:nvSpPr>
        <p:spPr>
          <a:xfrm>
            <a:off x="4643438" y="6165850"/>
            <a:ext cx="4248150" cy="641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2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2_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"/>
          <p:cNvSpPr txBox="1"/>
          <p:nvPr/>
        </p:nvSpPr>
        <p:spPr>
          <a:xfrm>
            <a:off x="323850" y="158750"/>
            <a:ext cx="6335713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primi 10 numeri pari</a:t>
            </a:r>
            <a:endParaRPr/>
          </a:p>
        </p:txBody>
      </p:sp>
      <p:sp>
        <p:nvSpPr>
          <p:cNvPr id="444" name="Google Shape;444;p52"/>
          <p:cNvSpPr txBox="1"/>
          <p:nvPr/>
        </p:nvSpPr>
        <p:spPr>
          <a:xfrm>
            <a:off x="379413" y="1825625"/>
            <a:ext cx="4287837" cy="15525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primo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numero pari: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2 ,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(2*</a:t>
            </a: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secondo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numero pari: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4 ,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(2*</a:t>
            </a: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terzo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numero pari: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6 ,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(2*</a:t>
            </a: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445" name="Google Shape;445;p52"/>
          <p:cNvSpPr txBox="1"/>
          <p:nvPr/>
        </p:nvSpPr>
        <p:spPr>
          <a:xfrm>
            <a:off x="5419725" y="2354263"/>
            <a:ext cx="3473450" cy="5191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-simo numero pari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2*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/>
          </a:p>
        </p:txBody>
      </p:sp>
      <p:sp>
        <p:nvSpPr>
          <p:cNvPr id="446" name="Google Shape;446;p52"/>
          <p:cNvSpPr/>
          <p:nvPr/>
        </p:nvSpPr>
        <p:spPr>
          <a:xfrm>
            <a:off x="4699000" y="2328863"/>
            <a:ext cx="647700" cy="485775"/>
          </a:xfrm>
          <a:prstGeom prst="rightArrow">
            <a:avLst>
              <a:gd fmla="val 50000" name="adj1"/>
              <a:gd fmla="val 33333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52"/>
          <p:cNvSpPr txBox="1"/>
          <p:nvPr/>
        </p:nvSpPr>
        <p:spPr>
          <a:xfrm>
            <a:off x="323850" y="1177925"/>
            <a:ext cx="2284413" cy="5191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osservazione</a:t>
            </a:r>
            <a:endParaRPr/>
          </a:p>
        </p:txBody>
      </p:sp>
      <p:sp>
        <p:nvSpPr>
          <p:cNvPr id="448" name="Google Shape;448;p52"/>
          <p:cNvSpPr txBox="1"/>
          <p:nvPr/>
        </p:nvSpPr>
        <p:spPr>
          <a:xfrm>
            <a:off x="827088" y="3481388"/>
            <a:ext cx="7704137" cy="2540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visualizza i primi 10 numeri pari */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(“%2d-simo numero pari:%d\n”,i,2*i)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"/>
          <p:cNvSpPr txBox="1"/>
          <p:nvPr/>
        </p:nvSpPr>
        <p:spPr>
          <a:xfrm>
            <a:off x="323850" y="158750"/>
            <a:ext cx="6335713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primi 10 numeri pari</a:t>
            </a:r>
            <a:endParaRPr/>
          </a:p>
        </p:txBody>
      </p:sp>
      <p:sp>
        <p:nvSpPr>
          <p:cNvPr id="455" name="Google Shape;455;p53"/>
          <p:cNvSpPr txBox="1"/>
          <p:nvPr/>
        </p:nvSpPr>
        <p:spPr>
          <a:xfrm>
            <a:off x="611188" y="1125538"/>
            <a:ext cx="7704137" cy="2540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visualizza i primi 10 numeri pari */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(“%2d-simo numero pari:%d\n”,i,2*i)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56" name="Google Shape;456;p53"/>
          <p:cNvSpPr txBox="1"/>
          <p:nvPr/>
        </p:nvSpPr>
        <p:spPr>
          <a:xfrm>
            <a:off x="1187450" y="3789363"/>
            <a:ext cx="6192838" cy="283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1-simo numero pari :2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2-simo numero pari :4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3-simo numero pari :6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4-simo numero pari :8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5-simo numero pari :10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6-simo numero pari :12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7-simo numero pari :14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8-simo numero pari :16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9-simo numero pari :18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10-simo numero pari :20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4"/>
          <p:cNvSpPr txBox="1"/>
          <p:nvPr/>
        </p:nvSpPr>
        <p:spPr>
          <a:xfrm>
            <a:off x="107950" y="1825625"/>
            <a:ext cx="4949825" cy="15525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primo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numero dispari: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1 ,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(2*</a:t>
            </a: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secondo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numero dispari: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3 ,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(2*</a:t>
            </a: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-1)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terzo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numero dispari: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5 ,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(2*</a:t>
            </a:r>
            <a:r>
              <a:rPr b="0" i="0" lang="en-US" sz="2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-1)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463" name="Google Shape;463;p54"/>
          <p:cNvSpPr txBox="1"/>
          <p:nvPr/>
        </p:nvSpPr>
        <p:spPr>
          <a:xfrm>
            <a:off x="5546725" y="2112963"/>
            <a:ext cx="3489325" cy="94615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-simo numero dispari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2*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64" name="Google Shape;464;p54"/>
          <p:cNvSpPr/>
          <p:nvPr/>
        </p:nvSpPr>
        <p:spPr>
          <a:xfrm>
            <a:off x="5076825" y="2328863"/>
            <a:ext cx="430213" cy="485775"/>
          </a:xfrm>
          <a:prstGeom prst="rightArrow">
            <a:avLst>
              <a:gd fmla="val 50000" name="adj1"/>
              <a:gd fmla="val 25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54"/>
          <p:cNvSpPr txBox="1"/>
          <p:nvPr/>
        </p:nvSpPr>
        <p:spPr>
          <a:xfrm>
            <a:off x="323850" y="1177925"/>
            <a:ext cx="2284413" cy="5191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osservazione</a:t>
            </a:r>
            <a:endParaRPr/>
          </a:p>
        </p:txBody>
      </p:sp>
      <p:sp>
        <p:nvSpPr>
          <p:cNvPr id="466" name="Google Shape;466;p54"/>
          <p:cNvSpPr txBox="1"/>
          <p:nvPr/>
        </p:nvSpPr>
        <p:spPr>
          <a:xfrm>
            <a:off x="612775" y="3481388"/>
            <a:ext cx="8062913" cy="2540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visualizza i primi 10 numeri dispari */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(“%2d-simo numero dispari:%d\n”,i,2*i-1)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 cap="none" strike="noStrik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67" name="Google Shape;467;p54"/>
          <p:cNvSpPr txBox="1"/>
          <p:nvPr/>
        </p:nvSpPr>
        <p:spPr>
          <a:xfrm>
            <a:off x="323850" y="158750"/>
            <a:ext cx="6335713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visualizzazione dei primi 10 numeri dispari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5"/>
          <p:cNvSpPr txBox="1"/>
          <p:nvPr/>
        </p:nvSpPr>
        <p:spPr>
          <a:xfrm>
            <a:off x="323850" y="1368425"/>
            <a:ext cx="8569325" cy="4821238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risposta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const int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risposta_corretta = 10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do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(“qual e’ il log in base 2 di 1024?\n”)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risposta)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(risposta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risposta_corretta)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(“risposta corretta\n”)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(“risposta sbagliata, ripetere\n”)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(risposta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risposta_corretta)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74" name="Google Shape;474;p55"/>
          <p:cNvSpPr txBox="1"/>
          <p:nvPr/>
        </p:nvSpPr>
        <p:spPr>
          <a:xfrm>
            <a:off x="395288" y="80963"/>
            <a:ext cx="8424862" cy="11874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Esempio: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 di controllo di correttezza della risposta (inserita da tastiera) a una domanda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while</a:t>
            </a:r>
            <a:r>
              <a:rPr lang="en-US"/>
              <a:t> </a:t>
            </a:r>
            <a:endParaRPr/>
          </a:p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6"/>
          <p:cNvSpPr txBox="1"/>
          <p:nvPr/>
        </p:nvSpPr>
        <p:spPr>
          <a:xfrm>
            <a:off x="1258888" y="2492375"/>
            <a:ext cx="5976937" cy="27813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i,j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(j=1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j++)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(“(%d,%d) ”,i,j)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81" name="Google Shape;481;p56"/>
          <p:cNvSpPr txBox="1"/>
          <p:nvPr/>
        </p:nvSpPr>
        <p:spPr>
          <a:xfrm>
            <a:off x="323850" y="260350"/>
            <a:ext cx="3671888" cy="10668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nidificazione di cicli (cicli innestati)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6"/>
          <p:cNvSpPr txBox="1"/>
          <p:nvPr/>
        </p:nvSpPr>
        <p:spPr>
          <a:xfrm>
            <a:off x="684213" y="5876925"/>
            <a:ext cx="7129462" cy="7318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(1,1) (1,2) (1,3) (2,1) (2,2) (2,3)</a:t>
            </a: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7"/>
          <p:cNvSpPr txBox="1"/>
          <p:nvPr/>
        </p:nvSpPr>
        <p:spPr>
          <a:xfrm>
            <a:off x="1258888" y="2492375"/>
            <a:ext cx="5976937" cy="27813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i,j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(j=1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j++)</a:t>
            </a: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(i=1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i++)</a:t>
            </a:r>
            <a:endParaRPr b="1" i="0" sz="2200" u="none" cap="none" strike="noStrik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(“(%d,%d) ”,i,j)</a:t>
            </a:r>
            <a:r>
              <a:rPr b="1" i="0" lang="en-US" sz="2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89" name="Google Shape;489;p57"/>
          <p:cNvSpPr txBox="1"/>
          <p:nvPr/>
        </p:nvSpPr>
        <p:spPr>
          <a:xfrm>
            <a:off x="684213" y="5876925"/>
            <a:ext cx="7129462" cy="7318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(1,1) (2,1) (1,2) (2,2) (1,3) (2,3)</a:t>
            </a: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0" name="Google Shape;490;p57"/>
          <p:cNvSpPr txBox="1"/>
          <p:nvPr/>
        </p:nvSpPr>
        <p:spPr>
          <a:xfrm>
            <a:off x="323850" y="260350"/>
            <a:ext cx="3671888" cy="10668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nidificazione di cicli (cicli innestati)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8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9"/>
          <p:cNvSpPr txBox="1"/>
          <p:nvPr>
            <p:ph type="title"/>
          </p:nvPr>
        </p:nvSpPr>
        <p:spPr>
          <a:xfrm>
            <a:off x="685800" y="465138"/>
            <a:ext cx="7772400" cy="7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4" name="Google Shape;50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564" y="28275"/>
            <a:ext cx="859207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0"/>
          <p:cNvSpPr txBox="1"/>
          <p:nvPr>
            <p:ph type="title"/>
          </p:nvPr>
        </p:nvSpPr>
        <p:spPr>
          <a:xfrm>
            <a:off x="685800" y="465138"/>
            <a:ext cx="7772400" cy="7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2" name="Google Shape;5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25" y="396186"/>
            <a:ext cx="9144000" cy="638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1 - while </a:t>
            </a:r>
            <a:endParaRPr/>
          </a:p>
        </p:txBody>
      </p:sp>
      <p:sp>
        <p:nvSpPr>
          <p:cNvPr id="519" name="Google Shape;519;p61"/>
          <p:cNvSpPr txBox="1"/>
          <p:nvPr>
            <p:ph idx="1" type="body"/>
          </p:nvPr>
        </p:nvSpPr>
        <p:spPr>
          <a:xfrm>
            <a:off x="151800" y="1639825"/>
            <a:ext cx="86805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 classe di 10 studenti sostiene un esame.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Avete a disposizione le votazioni per questo esame (numeri interi compresi tra 0 e 100).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Determinate la media della classe in questo esame.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Esempio per votazioni: 50, 90, 99, 18, 100, 45, 76, 81, 90, 61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Qual è la media della classe?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1 - while con flag</a:t>
            </a:r>
            <a:endParaRPr/>
          </a:p>
        </p:txBody>
      </p:sp>
      <p:sp>
        <p:nvSpPr>
          <p:cNvPr id="526" name="Google Shape;526;p62"/>
          <p:cNvSpPr txBox="1"/>
          <p:nvPr>
            <p:ph idx="1" type="body"/>
          </p:nvPr>
        </p:nvSpPr>
        <p:spPr>
          <a:xfrm>
            <a:off x="151800" y="1639825"/>
            <a:ext cx="86805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 classe di studenti sostiene un esame, non so quanti studenti sono quindi usare un valore sentinella per terminare l’immissioni di dati.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Avete a disposizione le votazioni per questo esame (numeri interi compresi tra 0 e 100).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Determinate la media della classe in questo esame.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Esempio per votazioni: 50, 90, 99, 18, 100, 45, 76, 81, 90, 61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Qual è la media della classe?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3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2</a:t>
            </a:r>
            <a:endParaRPr/>
          </a:p>
        </p:txBody>
      </p:sp>
      <p:sp>
        <p:nvSpPr>
          <p:cNvPr id="533" name="Google Shape;533;p63"/>
          <p:cNvSpPr txBox="1"/>
          <p:nvPr>
            <p:ph idx="1" type="body"/>
          </p:nvPr>
        </p:nvSpPr>
        <p:spPr>
          <a:xfrm>
            <a:off x="311700" y="1639831"/>
            <a:ext cx="85206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Riproduci il seguente codice utilizzando for al posto di while. </a:t>
            </a:r>
            <a:endParaRPr/>
          </a:p>
        </p:txBody>
      </p:sp>
      <p:pic>
        <p:nvPicPr>
          <p:cNvPr id="534" name="Google Shape;53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550" y="2536029"/>
            <a:ext cx="6209100" cy="320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3</a:t>
            </a:r>
            <a:endParaRPr/>
          </a:p>
        </p:txBody>
      </p:sp>
      <p:sp>
        <p:nvSpPr>
          <p:cNvPr id="541" name="Google Shape;541;p64"/>
          <p:cNvSpPr txBox="1"/>
          <p:nvPr>
            <p:ph idx="1" type="body"/>
          </p:nvPr>
        </p:nvSpPr>
        <p:spPr>
          <a:xfrm>
            <a:off x="311700" y="1639830"/>
            <a:ext cx="85206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Scrivere un programma in C per visualizzare le seguenti sequenze di valori con for.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1, 2, 3, 4, 5, 6, 7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3, 8, 13, 18, 23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20, 14, 8, 2, -4, -10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19, 27, 35, 43, 51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4 *</a:t>
            </a:r>
            <a:endParaRPr/>
          </a:p>
        </p:txBody>
      </p:sp>
      <p:sp>
        <p:nvSpPr>
          <p:cNvPr id="548" name="Google Shape;548;p65"/>
          <p:cNvSpPr txBox="1"/>
          <p:nvPr>
            <p:ph idx="1" type="body"/>
          </p:nvPr>
        </p:nvSpPr>
        <p:spPr>
          <a:xfrm>
            <a:off x="311700" y="1639830"/>
            <a:ext cx="8520600" cy="20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Scrivere un programma in C che richieda in input una serie di valori finchè non viene inserito dall’utente il valore -1.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Utilizzare uno dei costrutti di ripetizione studiati.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Alla fine del ciclo stampare il maggiore tra i numero inseriti.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/>
        </p:nvSpPr>
        <p:spPr>
          <a:xfrm>
            <a:off x="1547813" y="1773238"/>
            <a:ext cx="5184900" cy="2062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 (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&lt;predicato&gt;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&lt;blocco del ciclo&gt;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395288" y="188913"/>
            <a:ext cx="4840200" cy="10773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200">
                <a:solidFill>
                  <a:schemeClr val="dk1"/>
                </a:solidFill>
              </a:rPr>
              <a:t>WHILE</a:t>
            </a:r>
            <a:endParaRPr b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6948488" y="2781300"/>
            <a:ext cx="1223962" cy="528638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blocco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131350" y="4195150"/>
            <a:ext cx="8673000" cy="2989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Finchè la condizione è vera esegue il blocco di codice.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Il blocco di codice viene ripetuto finchè la condizione risulta vera.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Esempio: finchè ho prodotti nella lista della spesa, compra il prossimo articolo e cancellalo dalla lista.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5</a:t>
            </a:r>
            <a:endParaRPr/>
          </a:p>
        </p:txBody>
      </p:sp>
      <p:sp>
        <p:nvSpPr>
          <p:cNvPr id="555" name="Google Shape;555;p6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Scrivere un programma che calcoli e visualizzi la somma degli interi pari da 2 a 30</a:t>
            </a:r>
            <a:endParaRPr/>
          </a:p>
        </p:txBody>
      </p:sp>
      <p:sp>
        <p:nvSpPr>
          <p:cNvPr id="556" name="Google Shape;556;p66"/>
          <p:cNvSpPr txBox="1"/>
          <p:nvPr>
            <p:ph type="title"/>
          </p:nvPr>
        </p:nvSpPr>
        <p:spPr>
          <a:xfrm>
            <a:off x="311700" y="22992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6</a:t>
            </a:r>
            <a:endParaRPr/>
          </a:p>
        </p:txBody>
      </p:sp>
      <p:sp>
        <p:nvSpPr>
          <p:cNvPr id="557" name="Google Shape;557;p66"/>
          <p:cNvSpPr txBox="1"/>
          <p:nvPr>
            <p:ph idx="1" type="body"/>
          </p:nvPr>
        </p:nvSpPr>
        <p:spPr>
          <a:xfrm>
            <a:off x="166675" y="3011425"/>
            <a:ext cx="88998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Scrivere un programma che calcoli e visualizzi il prodotto degli interi dispari da 1 a 15</a:t>
            </a:r>
            <a:endParaRPr/>
          </a:p>
        </p:txBody>
      </p:sp>
      <p:sp>
        <p:nvSpPr>
          <p:cNvPr id="558" name="Google Shape;558;p66"/>
          <p:cNvSpPr txBox="1"/>
          <p:nvPr>
            <p:ph type="title"/>
          </p:nvPr>
        </p:nvSpPr>
        <p:spPr>
          <a:xfrm>
            <a:off x="311700" y="38232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7</a:t>
            </a:r>
            <a:endParaRPr/>
          </a:p>
        </p:txBody>
      </p:sp>
      <p:sp>
        <p:nvSpPr>
          <p:cNvPr id="559" name="Google Shape;559;p66"/>
          <p:cNvSpPr txBox="1"/>
          <p:nvPr>
            <p:ph idx="1" type="body"/>
          </p:nvPr>
        </p:nvSpPr>
        <p:spPr>
          <a:xfrm>
            <a:off x="311700" y="4764033"/>
            <a:ext cx="8520600" cy="4452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Scrivere un programma che trovi la media dei voti inseriti. Fare in modo che il primo valore inserito specifichi il numero di quelli ancora da leggere.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Non usare flag.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7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8</a:t>
            </a:r>
            <a:endParaRPr/>
          </a:p>
        </p:txBody>
      </p:sp>
      <p:sp>
        <p:nvSpPr>
          <p:cNvPr id="566" name="Google Shape;566;p67"/>
          <p:cNvSpPr txBox="1"/>
          <p:nvPr>
            <p:ph idx="1" type="body"/>
          </p:nvPr>
        </p:nvSpPr>
        <p:spPr>
          <a:xfrm>
            <a:off x="311700" y="1282632"/>
            <a:ext cx="85206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Scrivere un programma che visualizza </a:t>
            </a:r>
            <a:r>
              <a:rPr b="1" lang="en-US"/>
              <a:t>uno sotto l’altro</a:t>
            </a:r>
            <a:r>
              <a:rPr lang="en-US"/>
              <a:t> i seguenti disegni:</a:t>
            </a:r>
            <a:endParaRPr/>
          </a:p>
        </p:txBody>
      </p:sp>
      <p:sp>
        <p:nvSpPr>
          <p:cNvPr id="567" name="Google Shape;567;p67"/>
          <p:cNvSpPr txBox="1"/>
          <p:nvPr>
            <p:ph idx="1" type="body"/>
          </p:nvPr>
        </p:nvSpPr>
        <p:spPr>
          <a:xfrm>
            <a:off x="389675" y="1911275"/>
            <a:ext cx="1652100" cy="4452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br>
              <a:rPr lang="en-US"/>
            </a:br>
            <a:r>
              <a:rPr lang="en-US"/>
              <a:t>**</a:t>
            </a:r>
            <a:br>
              <a:rPr lang="en-US"/>
            </a:br>
            <a:r>
              <a:rPr lang="en-US"/>
              <a:t>***</a:t>
            </a:r>
            <a:br>
              <a:rPr lang="en-US"/>
            </a:br>
            <a:r>
              <a:rPr lang="en-US"/>
              <a:t>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**********</a:t>
            </a:r>
            <a:endParaRPr/>
          </a:p>
        </p:txBody>
      </p:sp>
      <p:sp>
        <p:nvSpPr>
          <p:cNvPr id="568" name="Google Shape;568;p67"/>
          <p:cNvSpPr txBox="1"/>
          <p:nvPr>
            <p:ph idx="1" type="body"/>
          </p:nvPr>
        </p:nvSpPr>
        <p:spPr>
          <a:xfrm rot="10800000">
            <a:off x="3625450" y="1580275"/>
            <a:ext cx="1726500" cy="445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br>
              <a:rPr lang="en-US"/>
            </a:br>
            <a:r>
              <a:rPr lang="en-US"/>
              <a:t>**</a:t>
            </a:r>
            <a:br>
              <a:rPr lang="en-US"/>
            </a:br>
            <a:r>
              <a:rPr lang="en-US"/>
              <a:t>***</a:t>
            </a:r>
            <a:br>
              <a:rPr lang="en-US"/>
            </a:br>
            <a:r>
              <a:rPr lang="en-US"/>
              <a:t>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*********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**********</a:t>
            </a:r>
            <a:endParaRPr/>
          </a:p>
        </p:txBody>
      </p:sp>
      <p:pic>
        <p:nvPicPr>
          <p:cNvPr id="569" name="Google Shape;56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16169" y="1911275"/>
            <a:ext cx="1509275" cy="41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6288694" y="1848175"/>
            <a:ext cx="1509275" cy="41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8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 di autovalutazione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 </a:t>
            </a:r>
            <a:endParaRPr/>
          </a:p>
        </p:txBody>
      </p:sp>
      <p:sp>
        <p:nvSpPr>
          <p:cNvPr id="583" name="Google Shape;583;p69"/>
          <p:cNvSpPr txBox="1"/>
          <p:nvPr>
            <p:ph idx="1" type="body"/>
          </p:nvPr>
        </p:nvSpPr>
        <p:spPr>
          <a:xfrm>
            <a:off x="311700" y="1639832"/>
            <a:ext cx="85206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Scrivere 4 differenti istruzioni in C che aggiungano 1 alla variabile intera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0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2</a:t>
            </a:r>
            <a:endParaRPr/>
          </a:p>
        </p:txBody>
      </p:sp>
      <p:sp>
        <p:nvSpPr>
          <p:cNvPr id="590" name="Google Shape;590;p70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Scrivere una singola istruzione per ognuna delle seguenti attività: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Assegnare la somma di x e di y a z e incrementare il valore di x di 1 dopo il calcolo.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Moltiplicare la variabile product per 2 utilizzando *=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Moltiplicare la variabile product per 2 utilizzando = e *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Controllare se il valore della variabile count è maggiore di 10. Nel caso lo fosse visualizzate “Count maggiore di 10”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Decrementare la variabile x di 1 e quindi sottraetela dalla variabile total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Aggiungere la variabile x alla variabile total e quindi decrementare x di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Calcolate il resto della divisione di q per divisor e assegnate il risultato a q. Scrivete questa istruzione in due modi diversi.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Visualizzate il valore 123.4567 con 2 cifre di precisione. Quale valore sarà visualizzato?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Visualizzate il valore in virgola mobile 3.14159 con tre cifre a destra del punto decimale. Quale valore sar visualizzato?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3</a:t>
            </a:r>
            <a:endParaRPr/>
          </a:p>
        </p:txBody>
      </p:sp>
      <p:sp>
        <p:nvSpPr>
          <p:cNvPr id="597" name="Google Shape;597;p71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Scrivete una istruzione C per eseguire ognuna delle seguenti attività.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dichiarare le variabili sum e x di tipo 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inizializzate la variabile x con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inizializzate la variabile sum con 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aggiungete la variabile x a sum e assegnate il risultato a quest’ultima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visualizzate “la somma: ” seguito dal valore della variabile sum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2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4</a:t>
            </a:r>
            <a:endParaRPr/>
          </a:p>
        </p:txBody>
      </p:sp>
      <p:sp>
        <p:nvSpPr>
          <p:cNvPr id="604" name="Google Shape;604;p72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Combinate le istruzioni dell’esercizio precedente in un programma che calcoli la somma degli interi da 1 a 10. Utilizzate la struttura while per iterare le istruzioni di calcolo e di incremento. Il ciclo dovrà terminare quando il valore di x diventerà uguale a 1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3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5</a:t>
            </a:r>
            <a:endParaRPr/>
          </a:p>
        </p:txBody>
      </p:sp>
      <p:sp>
        <p:nvSpPr>
          <p:cNvPr id="611" name="Google Shape;611;p73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Identificare e correggere gli errori in ognuna delle seguenti istruzioni: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while (c&lt;=5){</a:t>
            </a:r>
            <a:br>
              <a:rPr lang="en-US"/>
            </a:br>
            <a:r>
              <a:rPr lang="en-US"/>
              <a:t>	product *= c;</a:t>
            </a:r>
            <a:br>
              <a:rPr lang="en-US"/>
            </a:br>
            <a:r>
              <a:rPr lang="en-US"/>
              <a:t>	c++;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scanf(“.4%”, &amp;value);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if(gender ==1)</a:t>
            </a:r>
            <a:br>
              <a:rPr lang="en-US"/>
            </a:br>
            <a:r>
              <a:rPr lang="en-US"/>
              <a:t>	printf(“Woman\n”);</a:t>
            </a:r>
            <a:br>
              <a:rPr lang="en-US"/>
            </a:br>
            <a:r>
              <a:rPr lang="en-US"/>
              <a:t>else;</a:t>
            </a:r>
            <a:br>
              <a:rPr lang="en-US"/>
            </a:br>
            <a:r>
              <a:rPr lang="en-US"/>
              <a:t>	printf(“Man\n”);</a:t>
            </a:r>
            <a:br>
              <a:rPr lang="en-U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while(z &gt;= 0)</a:t>
            </a:r>
            <a:br>
              <a:rPr lang="en-US"/>
            </a:br>
            <a:r>
              <a:rPr lang="en-US"/>
              <a:t>	sum += z;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4"/>
          <p:cNvSpPr txBox="1"/>
          <p:nvPr>
            <p:ph type="title"/>
          </p:nvPr>
        </p:nvSpPr>
        <p:spPr>
          <a:xfrm>
            <a:off x="490250" y="701800"/>
            <a:ext cx="7519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Soluzioni degli esercizi di autovalutazione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 </a:t>
            </a:r>
            <a:endParaRPr/>
          </a:p>
        </p:txBody>
      </p:sp>
      <p:sp>
        <p:nvSpPr>
          <p:cNvPr id="624" name="Google Shape;624;p7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 = x+1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x+=1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x++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++x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1547813" y="1773238"/>
            <a:ext cx="5184900" cy="20625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 (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&lt;predicato&gt;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&lt;blocco del ciclo&gt;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395288" y="188913"/>
            <a:ext cx="4840200" cy="10773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200">
                <a:solidFill>
                  <a:schemeClr val="dk1"/>
                </a:solidFill>
              </a:rPr>
              <a:t>WHILE</a:t>
            </a:r>
            <a:endParaRPr b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6948488" y="2781300"/>
            <a:ext cx="1224000" cy="5232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blocco</a:t>
            </a:r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131350" y="4195150"/>
            <a:ext cx="8673000" cy="934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Quando la condizione diventa falsa si esce dal ciclo.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2</a:t>
            </a:r>
            <a:endParaRPr/>
          </a:p>
        </p:txBody>
      </p:sp>
      <p:sp>
        <p:nvSpPr>
          <p:cNvPr id="631" name="Google Shape;631;p76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z = x++ +y;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product * = 2;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product = product *2;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if(count&lt;0)</a:t>
            </a:r>
            <a:br>
              <a:rPr lang="en-US"/>
            </a:br>
            <a:r>
              <a:rPr lang="en-US"/>
              <a:t>	printf(“Count maggiore di 10\n”);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total -= –x;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tola += x–;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q %= divisor;</a:t>
            </a:r>
            <a:br>
              <a:rPr lang="en-US"/>
            </a:br>
            <a:r>
              <a:rPr lang="en-US"/>
              <a:t>q = q%divisor;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printf(“%.2f”, 123.4567);</a:t>
            </a:r>
            <a:br>
              <a:rPr lang="en-US"/>
            </a:br>
            <a:r>
              <a:rPr lang="en-US"/>
              <a:t>è visualizzato 123,46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printf(“%.3f”, 3.14159);</a:t>
            </a:r>
            <a:br>
              <a:rPr lang="en-US"/>
            </a:br>
            <a:r>
              <a:rPr lang="en-US"/>
              <a:t>è visualizzato 3,142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7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3</a:t>
            </a:r>
            <a:endParaRPr/>
          </a:p>
        </p:txBody>
      </p:sp>
      <p:sp>
        <p:nvSpPr>
          <p:cNvPr id="638" name="Google Shape;638;p77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int sum x;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x = 1 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sum = 0;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sum += x; sum = sum +x;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printf(“La somma %d\n”, sum);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8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4</a:t>
            </a:r>
            <a:endParaRPr/>
          </a:p>
        </p:txBody>
      </p:sp>
      <p:sp>
        <p:nvSpPr>
          <p:cNvPr id="645" name="Google Shape;645;p78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#include&lt;stdio.h&gt;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int main(){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	int sum, x;</a:t>
            </a:r>
            <a:br>
              <a:rPr lang="en-US"/>
            </a:br>
            <a:r>
              <a:rPr lang="en-US"/>
              <a:t>	</a:t>
            </a:r>
            <a:br>
              <a:rPr lang="en-US"/>
            </a:br>
            <a:r>
              <a:rPr lang="en-US"/>
              <a:t>	x=1;</a:t>
            </a:r>
            <a:br>
              <a:rPr lang="en-US"/>
            </a:br>
            <a:r>
              <a:rPr lang="en-US"/>
              <a:t>	sum = 0;</a:t>
            </a:r>
            <a:br>
              <a:rPr lang="en-US"/>
            </a:br>
            <a:r>
              <a:rPr lang="en-US"/>
              <a:t>	while (x &lt;= 10){</a:t>
            </a:r>
            <a:br>
              <a:rPr lang="en-US"/>
            </a:br>
            <a:r>
              <a:rPr lang="en-US"/>
              <a:t>		power *= x;</a:t>
            </a:r>
            <a:br>
              <a:rPr lang="en-US"/>
            </a:br>
            <a:r>
              <a:rPr lang="en-US"/>
              <a:t>		++1;</a:t>
            </a:r>
            <a:br>
              <a:rPr lang="en-US"/>
            </a:br>
            <a:r>
              <a:rPr lang="en-US"/>
              <a:t>	}</a:t>
            </a:r>
            <a:br>
              <a:rPr lang="en-US"/>
            </a:br>
            <a:r>
              <a:rPr lang="en-US"/>
              <a:t>	printf(“%d”, power);</a:t>
            </a:r>
            <a:br>
              <a:rPr lang="en-US"/>
            </a:br>
            <a:r>
              <a:rPr lang="en-US"/>
              <a:t>	return 0;</a:t>
            </a:r>
            <a:br>
              <a:rPr lang="en-US"/>
            </a:br>
            <a:r>
              <a:rPr lang="en-US"/>
              <a:t>}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5</a:t>
            </a:r>
            <a:endParaRPr/>
          </a:p>
        </p:txBody>
      </p:sp>
      <p:sp>
        <p:nvSpPr>
          <p:cNvPr id="652" name="Google Shape;652;p79"/>
          <p:cNvSpPr txBox="1"/>
          <p:nvPr>
            <p:ph idx="1" type="body"/>
          </p:nvPr>
        </p:nvSpPr>
        <p:spPr>
          <a:xfrm>
            <a:off x="311700" y="1356976"/>
            <a:ext cx="8650800" cy="521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Errore: manca la parentesi graffa di chiusura del corpo del while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Errore: è stata utilizzata la precisione nella specifica di conversione di scanf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Errore: il punto e virgola dopo else produrrà un errore logico. La seconda printf sarà sempre eseguita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/>
              <a:t>Il valore della variabile z non sarà mai modificato all’interno della struttura while. E’ stato quindi creato un ciclo infinito. Per evitare il ciclo infinito, z dovrà essere decrementata in modo da assumere, a un certo momento, il valore 0.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Esempio while.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Finchè il mio numero è maggiore di 0, sottrai 1</a:t>
            </a:r>
            <a:endParaRPr/>
          </a:p>
        </p:txBody>
      </p:sp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00" y="2000325"/>
            <a:ext cx="7590626" cy="40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395288" y="188913"/>
            <a:ext cx="4840200" cy="10773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costrutti di ripetizione in C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200">
                <a:solidFill>
                  <a:schemeClr val="dk1"/>
                </a:solidFill>
              </a:rPr>
              <a:t>WHILE</a:t>
            </a:r>
            <a:endParaRPr b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1939700" y="1701850"/>
            <a:ext cx="386700" cy="38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720050" y="3667025"/>
            <a:ext cx="2826000" cy="1681200"/>
          </a:xfrm>
          <a:prstGeom prst="diamond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1285150" y="4169075"/>
            <a:ext cx="203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voto &gt; 0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0" name="Google Shape;230;p33"/>
          <p:cNvCxnSpPr>
            <a:stCxn id="227" idx="4"/>
            <a:endCxn id="228" idx="0"/>
          </p:cNvCxnSpPr>
          <p:nvPr/>
        </p:nvCxnSpPr>
        <p:spPr>
          <a:xfrm>
            <a:off x="2133050" y="2088550"/>
            <a:ext cx="0" cy="1578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33"/>
          <p:cNvCxnSpPr>
            <a:stCxn id="228" idx="3"/>
            <a:endCxn id="232" idx="1"/>
          </p:cNvCxnSpPr>
          <p:nvPr/>
        </p:nvCxnSpPr>
        <p:spPr>
          <a:xfrm flipH="1" rot="10800000">
            <a:off x="3546050" y="4465325"/>
            <a:ext cx="1440600" cy="42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3"/>
          <p:cNvCxnSpPr>
            <a:stCxn id="228" idx="2"/>
            <a:endCxn id="234" idx="0"/>
          </p:cNvCxnSpPr>
          <p:nvPr/>
        </p:nvCxnSpPr>
        <p:spPr>
          <a:xfrm>
            <a:off x="2133050" y="5348225"/>
            <a:ext cx="0" cy="102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3"/>
          <p:cNvSpPr/>
          <p:nvPr/>
        </p:nvSpPr>
        <p:spPr>
          <a:xfrm>
            <a:off x="4986575" y="3795856"/>
            <a:ext cx="3972000" cy="1339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5060925" y="4019050"/>
            <a:ext cx="3644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printf(“%d”, voto);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voto = voto - 1 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1939700" y="6377425"/>
            <a:ext cx="386700" cy="38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6" name="Google Shape;236;p33"/>
          <p:cNvCxnSpPr>
            <a:stCxn id="232" idx="0"/>
          </p:cNvCxnSpPr>
          <p:nvPr/>
        </p:nvCxnSpPr>
        <p:spPr>
          <a:xfrm rot="10800000">
            <a:off x="6972575" y="2729356"/>
            <a:ext cx="0" cy="106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3"/>
          <p:cNvCxnSpPr/>
          <p:nvPr/>
        </p:nvCxnSpPr>
        <p:spPr>
          <a:xfrm rot="10800000">
            <a:off x="2069925" y="2744400"/>
            <a:ext cx="4913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3"/>
          <p:cNvSpPr txBox="1"/>
          <p:nvPr/>
        </p:nvSpPr>
        <p:spPr>
          <a:xfrm>
            <a:off x="3714625" y="3972725"/>
            <a:ext cx="7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vero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2215050" y="5479450"/>
            <a:ext cx="7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falso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 contatore.</a:t>
            </a:r>
            <a:endParaRPr/>
          </a:p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L’iterazione controllata dal contatore utilizza una variabile detta contatore, per specificare il numero di volte che dovrà avvenire un’insieme di istruzioni dovrà essere eseguita.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Ad esempio: Stampa 10 volte 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725" y="3429002"/>
            <a:ext cx="6620575" cy="25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Flag, o valore sentinella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 flag da all’utente la possibilità di decidere quando fermare l’iterazione.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Il valore sentinella dovrà essere scelto in modo che non sarà confuso con un valore di input accettabile. Di solito si usa -1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Ad esempio: somma tutti i valori positivi inseriti.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3429004"/>
            <a:ext cx="6209100" cy="320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