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Questrial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4.xml"/><Relationship Id="rId42" Type="http://schemas.openxmlformats.org/officeDocument/2006/relationships/font" Target="fonts/Questrial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bold.fntdata"/><Relationship Id="rId16" Type="http://schemas.openxmlformats.org/officeDocument/2006/relationships/slide" Target="slides/slide10.xml"/><Relationship Id="rId38" Type="http://schemas.openxmlformats.org/officeDocument/2006/relationships/font" Target="fonts/Robo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6d363576e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6d36357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06d363576e_0_1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725528219_0_5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725528219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0725528219_0_54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725528219_0_5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725528219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0725528219_0_54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725528219_0_5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0725528219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0725528219_0_55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725528219_0_5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0725528219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30725528219_0_58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7f5fb880d_1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0" name="Google Shape;320;g307f5fb880d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07f5fb880d_1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1" name="Google Shape;331;g307f5fb880d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7f5fb880d_1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0" name="Google Shape;340;g307f5fb880d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7f5fb880d_1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1" name="Google Shape;351;g307f5fb880d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07f5fb880d_1_1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1" name="Google Shape;361;g307f5fb880d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7f5fb880d_1_1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0" name="Google Shape;370;g307f5fb880d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7f5fb880d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" name="Google Shape;150;g307f5fb88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07f5fb880d_1_1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6" name="Google Shape;386;g307f5fb880d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7f5fb880d_1_1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4" name="Google Shape;404;g307f5fb880d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7f5fb880d_1_1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6" name="Google Shape;416;g307f5fb880d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07f5fb880d_1_1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3" name="Google Shape;423;g307f5fb880d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07f5fb880d_1_2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9" name="Google Shape;449;g307f5fb880d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07f5fb880d_1_2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2" name="Google Shape;462;g307f5fb880d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0725528219_0_5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0725528219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30725528219_0_56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07f5fb880d_1_2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6" name="Google Shape;476;g307f5fb880d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07f5fb880d_1_2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0" name="Google Shape;490;g307f5fb880d_1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“</a:t>
            </a:r>
            <a:r>
              <a:rPr b="1" lang="en-US" sz="1000">
                <a:solidFill>
                  <a:srgbClr val="CE20A9"/>
                </a:solidFill>
              </a:rPr>
              <a:t>*</a:t>
            </a:r>
            <a:r>
              <a:rPr lang="en-US" sz="1000"/>
              <a:t>” e “</a:t>
            </a:r>
            <a:r>
              <a:rPr b="1" lang="en-US" sz="1000">
                <a:solidFill>
                  <a:srgbClr val="CE20A9"/>
                </a:solidFill>
              </a:rPr>
              <a:t>&amp;</a:t>
            </a:r>
            <a:r>
              <a:rPr lang="en-US" sz="1000"/>
              <a:t>” </a:t>
            </a:r>
            <a:r>
              <a:rPr b="1" lang="en-US" sz="1000"/>
              <a:t>sono uno l’inverso dell’altro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data la dichiarazione int a;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	</a:t>
            </a:r>
            <a:r>
              <a:rPr lang="en-US" sz="1000">
                <a:solidFill>
                  <a:srgbClr val="3333CC"/>
                </a:solidFill>
              </a:rPr>
              <a:t>*&amp;a</a:t>
            </a:r>
            <a:r>
              <a:rPr lang="en-US" sz="1000"/>
              <a:t> 	è un modo alternativo per denotare </a:t>
            </a:r>
            <a:r>
              <a:rPr lang="en-US" sz="1000">
                <a:solidFill>
                  <a:srgbClr val="3333CC"/>
                </a:solidFill>
              </a:rPr>
              <a:t>a 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		(sono entrambi variabili)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data la dichiarazione </a:t>
            </a:r>
            <a:r>
              <a:rPr lang="en-US" sz="1000">
                <a:solidFill>
                  <a:srgbClr val="3333CC"/>
                </a:solidFill>
              </a:rPr>
              <a:t>int *pi</a:t>
            </a:r>
            <a:r>
              <a:rPr lang="en-US" sz="1000"/>
              <a:t>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		</a:t>
            </a:r>
            <a:r>
              <a:rPr lang="en-US" sz="1000">
                <a:solidFill>
                  <a:srgbClr val="3333CC"/>
                </a:solidFill>
              </a:rPr>
              <a:t>&amp;*pi</a:t>
            </a:r>
            <a:r>
              <a:rPr lang="en-US" sz="1000"/>
              <a:t> ha valore (un indirizzo) uguale al valore di pi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		però:</a:t>
            </a:r>
            <a:endParaRPr/>
          </a:p>
          <a:p>
            <a:pPr indent="0" lvl="2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None/>
            </a:pPr>
            <a:r>
              <a:rPr lang="en-US" sz="1000">
                <a:solidFill>
                  <a:srgbClr val="3333CC"/>
                </a:solidFill>
              </a:rPr>
              <a:t>pi</a:t>
            </a:r>
            <a:r>
              <a:rPr lang="en-US" sz="1000"/>
              <a:t> è una variabile</a:t>
            </a:r>
            <a:endParaRPr/>
          </a:p>
          <a:p>
            <a:pPr indent="0" lvl="2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None/>
            </a:pPr>
            <a:r>
              <a:rPr lang="en-US" sz="1000">
                <a:solidFill>
                  <a:srgbClr val="3333CC"/>
                </a:solidFill>
              </a:rPr>
              <a:t>&amp;*pi</a:t>
            </a:r>
            <a:r>
              <a:rPr lang="en-US" sz="1000"/>
              <a:t> non lo è (cioé, non può essere usato a sinistra di “=”)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6d363576e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6d363576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306d363576e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7f5fb880d_1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9" name="Google Shape;159;g307f5fb880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06d363576e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06d363576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306d363576e_0_1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725528219_0_5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725528219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30725528219_0_57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7f5fb880d_1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4" name="Google Shape;184;g307f5fb880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7f5fb880d_1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1" name="Google Shape;211;g307f5fb880d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725528219_0_4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725528219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0725528219_0_49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725528219_0_5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0725528219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0725528219_0_50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725528219_0_5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0725528219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0725528219_0_51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725528219_0_5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0725528219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0725528219_0_53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130175"/>
            <a:ext cx="8229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30175"/>
            <a:ext cx="8229600" cy="59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 only" type="objOnly">
  <p:cSld name="OBJECT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24" name="Google Shape;124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0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indent="-406400" lvl="1" marL="91440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indent="-381000" lvl="2" marL="13716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6pPr>
            <a:lvl7pPr indent="-355600" lvl="6" marL="32004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7pPr>
            <a:lvl8pPr indent="-355600" lvl="7" marL="3657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8pPr>
            <a:lvl9pPr indent="-355600" lvl="8" marL="41148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34" name="Google Shape;134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21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puntatori </a:t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Proviamo. </a:t>
            </a:r>
            <a:endParaRPr/>
          </a:p>
        </p:txBody>
      </p:sp>
      <p:sp>
        <p:nvSpPr>
          <p:cNvPr id="288" name="Google Shape;288;p3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400" y="1539650"/>
            <a:ext cx="6875300" cy="50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Curiosità</a:t>
            </a:r>
            <a:endParaRPr/>
          </a:p>
        </p:txBody>
      </p:sp>
      <p:sp>
        <p:nvSpPr>
          <p:cNvPr id="296" name="Google Shape;296;p32"/>
          <p:cNvSpPr txBox="1"/>
          <p:nvPr>
            <p:ph idx="1" type="body"/>
          </p:nvPr>
        </p:nvSpPr>
        <p:spPr>
          <a:xfrm>
            <a:off x="311700" y="1356975"/>
            <a:ext cx="32922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 volete visualizzare che i puntatori stanno puntando all’indirizzo di memoria esatto potete stampare l’indirizzo con l’operatore di conversione %p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298" y="1161250"/>
            <a:ext cx="5061300" cy="47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Curiosità </a:t>
            </a:r>
            <a:endParaRPr/>
          </a:p>
        </p:txBody>
      </p:sp>
      <p:sp>
        <p:nvSpPr>
          <p:cNvPr id="304" name="Google Shape;304;p33"/>
          <p:cNvSpPr txBox="1"/>
          <p:nvPr>
            <p:ph idx="1" type="body"/>
          </p:nvPr>
        </p:nvSpPr>
        <p:spPr>
          <a:xfrm flipH="1">
            <a:off x="311700" y="1639705"/>
            <a:ext cx="8520600" cy="16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Inoltre noterete che * e &amp; sono l’uno il complementare dell’altro.</a:t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8995"/>
            <a:ext cx="9144003" cy="213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488" y="3"/>
            <a:ext cx="5970325" cy="710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/>
          <p:cNvSpPr txBox="1"/>
          <p:nvPr/>
        </p:nvSpPr>
        <p:spPr>
          <a:xfrm>
            <a:off x="1920650" y="1920650"/>
            <a:ext cx="874200" cy="639300"/>
          </a:xfrm>
          <a:prstGeom prst="rect">
            <a:avLst/>
          </a:prstGeom>
          <a:solidFill>
            <a:srgbClr val="1E1E1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00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endParaRPr b="1" sz="3600">
              <a:solidFill>
                <a:srgbClr val="FF3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4"/>
          <p:cNvSpPr txBox="1"/>
          <p:nvPr/>
        </p:nvSpPr>
        <p:spPr>
          <a:xfrm>
            <a:off x="5139325" y="63675"/>
            <a:ext cx="1517700" cy="639300"/>
          </a:xfrm>
          <a:prstGeom prst="rect">
            <a:avLst/>
          </a:prstGeom>
          <a:solidFill>
            <a:srgbClr val="1E1E1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00"/>
                </a:solidFill>
                <a:latin typeface="Roboto"/>
                <a:ea typeface="Roboto"/>
                <a:cs typeface="Roboto"/>
                <a:sym typeface="Roboto"/>
              </a:rPr>
              <a:t>int *</a:t>
            </a:r>
            <a:endParaRPr b="1" sz="3600">
              <a:solidFill>
                <a:srgbClr val="FF3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6" name="Google Shape;316;p34"/>
          <p:cNvPicPr preferRelativeResize="0"/>
          <p:nvPr/>
        </p:nvPicPr>
        <p:blipFill rotWithShape="1">
          <a:blip r:embed="rId3">
            <a:alphaModFix/>
          </a:blip>
          <a:srcRect b="0" l="0" r="44946" t="58312"/>
          <a:stretch/>
        </p:blipFill>
        <p:spPr>
          <a:xfrm>
            <a:off x="7465825" y="-1"/>
            <a:ext cx="1672750" cy="710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4"/>
          <p:cNvPicPr preferRelativeResize="0"/>
          <p:nvPr/>
        </p:nvPicPr>
        <p:blipFill rotWithShape="1">
          <a:blip r:embed="rId3">
            <a:alphaModFix/>
          </a:blip>
          <a:srcRect b="0" l="0" r="44946" t="58312"/>
          <a:stretch/>
        </p:blipFill>
        <p:spPr>
          <a:xfrm>
            <a:off x="0" y="-1"/>
            <a:ext cx="1672750" cy="71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/>
          <p:nvPr/>
        </p:nvSpPr>
        <p:spPr>
          <a:xfrm>
            <a:off x="179387" y="228600"/>
            <a:ext cx="8785225" cy="107632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è possibile assegnare l’indirizzo di una variabile a una </a:t>
            </a:r>
            <a:r>
              <a:rPr b="1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variabile puntatore</a:t>
            </a:r>
            <a:endParaRPr/>
          </a:p>
        </p:txBody>
      </p:sp>
      <p:sp>
        <p:nvSpPr>
          <p:cNvPr id="323" name="Google Shape;323;p35"/>
          <p:cNvSpPr txBox="1"/>
          <p:nvPr/>
        </p:nvSpPr>
        <p:spPr>
          <a:xfrm>
            <a:off x="179387" y="1557337"/>
            <a:ext cx="8785225" cy="107632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b="1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una variabile che contiene l’indirizzo di un’altra variabile</a:t>
            </a:r>
            <a:endParaRPr/>
          </a:p>
        </p:txBody>
      </p:sp>
      <p:grpSp>
        <p:nvGrpSpPr>
          <p:cNvPr id="324" name="Google Shape;324;p35"/>
          <p:cNvGrpSpPr/>
          <p:nvPr/>
        </p:nvGrpSpPr>
        <p:grpSpPr>
          <a:xfrm>
            <a:off x="250825" y="2805112"/>
            <a:ext cx="7273925" cy="1346200"/>
            <a:chOff x="158" y="1767"/>
            <a:chExt cx="4582" cy="848"/>
          </a:xfrm>
        </p:grpSpPr>
        <p:sp>
          <p:nvSpPr>
            <p:cNvPr id="325" name="Google Shape;325;p35"/>
            <p:cNvSpPr txBox="1"/>
            <p:nvPr/>
          </p:nvSpPr>
          <p:spPr>
            <a:xfrm>
              <a:off x="930" y="2205"/>
              <a:ext cx="3810" cy="410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urier New"/>
                <a:buNone/>
              </a:pPr>
              <a:r>
                <a:rPr b="1" i="0" lang="en-US" sz="36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&lt;tipo&gt; </a:t>
              </a:r>
              <a:r>
                <a:rPr b="1" i="0" lang="en-US" sz="36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*</a:t>
              </a:r>
              <a:r>
                <a:rPr b="1" i="0" lang="en-US" sz="36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&lt;puntatore&gt;</a:t>
              </a:r>
              <a:r>
                <a:rPr b="1" i="0" lang="en-US" sz="36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  <a:endParaRPr/>
            </a:p>
          </p:txBody>
        </p:sp>
        <p:sp>
          <p:nvSpPr>
            <p:cNvPr id="326" name="Google Shape;326;p35"/>
            <p:cNvSpPr txBox="1"/>
            <p:nvPr/>
          </p:nvSpPr>
          <p:spPr>
            <a:xfrm>
              <a:off x="158" y="1767"/>
              <a:ext cx="3048" cy="371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dichiarazione di puntatore</a:t>
              </a:r>
              <a:endParaRPr/>
            </a:p>
          </p:txBody>
        </p:sp>
      </p:grpSp>
      <p:sp>
        <p:nvSpPr>
          <p:cNvPr id="327" name="Google Shape;327;p35"/>
          <p:cNvSpPr txBox="1"/>
          <p:nvPr/>
        </p:nvSpPr>
        <p:spPr>
          <a:xfrm>
            <a:off x="323850" y="4508500"/>
            <a:ext cx="3240087" cy="21145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1" i="0" sz="1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1" i="0" sz="1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28" name="Google Shape;328;p35"/>
          <p:cNvSpPr txBox="1"/>
          <p:nvPr/>
        </p:nvSpPr>
        <p:spPr>
          <a:xfrm>
            <a:off x="3708400" y="4292600"/>
            <a:ext cx="5256212" cy="25368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 puntatore a una variabile di tipo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 puntatore a una variabile di tipo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endParaRPr b="1" i="0" sz="2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 puntatore a una variabile di tipo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/>
          <p:nvPr/>
        </p:nvSpPr>
        <p:spPr>
          <a:xfrm>
            <a:off x="250825" y="188912"/>
            <a:ext cx="2898775" cy="588962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puntatori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</a:t>
            </a:r>
            <a:endParaRPr/>
          </a:p>
        </p:txBody>
      </p:sp>
      <p:sp>
        <p:nvSpPr>
          <p:cNvPr id="334" name="Google Shape;334;p36"/>
          <p:cNvSpPr txBox="1"/>
          <p:nvPr/>
        </p:nvSpPr>
        <p:spPr>
          <a:xfrm>
            <a:off x="2484437" y="1052512"/>
            <a:ext cx="3962400" cy="650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*ipunt</a:t>
            </a:r>
            <a:endParaRPr/>
          </a:p>
        </p:txBody>
      </p:sp>
      <p:sp>
        <p:nvSpPr>
          <p:cNvPr id="335" name="Google Shape;335;p36"/>
          <p:cNvSpPr txBox="1"/>
          <p:nvPr/>
        </p:nvSpPr>
        <p:spPr>
          <a:xfrm>
            <a:off x="250825" y="3516312"/>
            <a:ext cx="8534400" cy="1138237"/>
          </a:xfrm>
          <a:prstGeom prst="rect">
            <a:avLst/>
          </a:prstGeom>
          <a:solidFill>
            <a:srgbClr val="66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contiene l’indirizzo di una variabile di tipo intero</a:t>
            </a:r>
            <a:endParaRPr/>
          </a:p>
        </p:txBody>
      </p:sp>
      <p:sp>
        <p:nvSpPr>
          <p:cNvPr id="336" name="Google Shape;336;p36"/>
          <p:cNvSpPr txBox="1"/>
          <p:nvPr/>
        </p:nvSpPr>
        <p:spPr>
          <a:xfrm>
            <a:off x="250825" y="2133600"/>
            <a:ext cx="8534400" cy="11382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 puntatore a una variabile di tipo intero</a:t>
            </a:r>
            <a:endParaRPr/>
          </a:p>
        </p:txBody>
      </p:sp>
      <p:sp>
        <p:nvSpPr>
          <p:cNvPr id="337" name="Google Shape;337;p36"/>
          <p:cNvSpPr txBox="1"/>
          <p:nvPr/>
        </p:nvSpPr>
        <p:spPr>
          <a:xfrm>
            <a:off x="250825" y="4870450"/>
            <a:ext cx="8534400" cy="1138237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valore puntato da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 dato  di tipo intero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/>
        </p:nvSpPr>
        <p:spPr>
          <a:xfrm>
            <a:off x="250825" y="188912"/>
            <a:ext cx="2898775" cy="588962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puntatori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</a:t>
            </a:r>
            <a:endParaRPr/>
          </a:p>
        </p:txBody>
      </p:sp>
      <p:sp>
        <p:nvSpPr>
          <p:cNvPr id="343" name="Google Shape;343;p37"/>
          <p:cNvSpPr txBox="1"/>
          <p:nvPr/>
        </p:nvSpPr>
        <p:spPr>
          <a:xfrm>
            <a:off x="323850" y="3573462"/>
            <a:ext cx="8534400" cy="1138237"/>
          </a:xfrm>
          <a:prstGeom prst="rect">
            <a:avLst/>
          </a:prstGeom>
          <a:solidFill>
            <a:srgbClr val="66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la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variabile puntatore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(il suo valore è un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indirizzo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44" name="Google Shape;344;p37"/>
          <p:cNvSpPr txBox="1"/>
          <p:nvPr/>
        </p:nvSpPr>
        <p:spPr>
          <a:xfrm>
            <a:off x="323850" y="5013325"/>
            <a:ext cx="8534400" cy="1138237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*ipunt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il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valore memorizzato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nella cella  di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quell’indirizzo</a:t>
            </a:r>
            <a:endParaRPr/>
          </a:p>
        </p:txBody>
      </p:sp>
      <p:sp>
        <p:nvSpPr>
          <p:cNvPr id="345" name="Google Shape;345;p37"/>
          <p:cNvSpPr txBox="1"/>
          <p:nvPr/>
        </p:nvSpPr>
        <p:spPr>
          <a:xfrm>
            <a:off x="2484437" y="1052512"/>
            <a:ext cx="3962400" cy="650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*ipunt</a:t>
            </a:r>
            <a:endParaRPr/>
          </a:p>
        </p:txBody>
      </p:sp>
      <p:grpSp>
        <p:nvGrpSpPr>
          <p:cNvPr id="346" name="Google Shape;346;p37"/>
          <p:cNvGrpSpPr/>
          <p:nvPr/>
        </p:nvGrpSpPr>
        <p:grpSpPr>
          <a:xfrm>
            <a:off x="2555875" y="1484312"/>
            <a:ext cx="3457575" cy="1666875"/>
            <a:chOff x="1655" y="935"/>
            <a:chExt cx="2178" cy="1050"/>
          </a:xfrm>
        </p:grpSpPr>
        <p:sp>
          <p:nvSpPr>
            <p:cNvPr id="347" name="Google Shape;347;p37"/>
            <p:cNvSpPr txBox="1"/>
            <p:nvPr/>
          </p:nvSpPr>
          <p:spPr>
            <a:xfrm>
              <a:off x="1655" y="1389"/>
              <a:ext cx="2178" cy="59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operatore di </a:t>
              </a:r>
              <a:r>
                <a:rPr b="1" i="0" lang="en-US" sz="2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dereferenziazione</a:t>
              </a:r>
              <a:endParaRPr/>
            </a:p>
          </p:txBody>
        </p:sp>
        <p:cxnSp>
          <p:nvCxnSpPr>
            <p:cNvPr id="348" name="Google Shape;348;p37"/>
            <p:cNvCxnSpPr/>
            <p:nvPr/>
          </p:nvCxnSpPr>
          <p:spPr>
            <a:xfrm rot="10800000">
              <a:off x="2744" y="935"/>
              <a:ext cx="0" cy="454"/>
            </a:xfrm>
            <a:prstGeom prst="straightConnector1">
              <a:avLst/>
            </a:prstGeom>
            <a:noFill/>
            <a:ln cap="flat" cmpd="sng" w="5715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/>
        </p:nvSpPr>
        <p:spPr>
          <a:xfrm>
            <a:off x="250825" y="188912"/>
            <a:ext cx="2898775" cy="588962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puntatori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</a:t>
            </a:r>
            <a:endParaRPr/>
          </a:p>
        </p:txBody>
      </p:sp>
      <p:sp>
        <p:nvSpPr>
          <p:cNvPr id="354" name="Google Shape;354;p38"/>
          <p:cNvSpPr txBox="1"/>
          <p:nvPr/>
        </p:nvSpPr>
        <p:spPr>
          <a:xfrm>
            <a:off x="323850" y="4508500"/>
            <a:ext cx="8534400" cy="1076325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valore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puntatore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l’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indirizzo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 variabile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endParaRPr/>
          </a:p>
        </p:txBody>
      </p:sp>
      <p:sp>
        <p:nvSpPr>
          <p:cNvPr id="355" name="Google Shape;355;p38"/>
          <p:cNvSpPr txBox="1"/>
          <p:nvPr/>
        </p:nvSpPr>
        <p:spPr>
          <a:xfrm>
            <a:off x="2339975" y="2636837"/>
            <a:ext cx="3962400" cy="156368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eta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56" name="Google Shape;356;p38"/>
          <p:cNvSpPr txBox="1"/>
          <p:nvPr/>
        </p:nvSpPr>
        <p:spPr>
          <a:xfrm>
            <a:off x="250825" y="860425"/>
            <a:ext cx="801846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assegnazione di un indirizzo a un puntatore</a:t>
            </a:r>
            <a:endParaRPr/>
          </a:p>
        </p:txBody>
      </p:sp>
      <p:sp>
        <p:nvSpPr>
          <p:cNvPr id="357" name="Google Shape;357;p38"/>
          <p:cNvSpPr txBox="1"/>
          <p:nvPr/>
        </p:nvSpPr>
        <p:spPr>
          <a:xfrm>
            <a:off x="250825" y="1557337"/>
            <a:ext cx="8280400" cy="650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&lt;puntatore&gt; </a:t>
            </a: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&lt;variabile&gt;</a:t>
            </a: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58" name="Google Shape;358;p38"/>
          <p:cNvSpPr txBox="1"/>
          <p:nvPr/>
        </p:nvSpPr>
        <p:spPr>
          <a:xfrm>
            <a:off x="323850" y="5781675"/>
            <a:ext cx="8534400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puntatore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punta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variabile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/>
          <p:nvPr/>
        </p:nvSpPr>
        <p:spPr>
          <a:xfrm>
            <a:off x="250825" y="188912"/>
            <a:ext cx="2898775" cy="588962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puntatori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</a:t>
            </a:r>
            <a:endParaRPr/>
          </a:p>
        </p:txBody>
      </p:sp>
      <p:sp>
        <p:nvSpPr>
          <p:cNvPr id="364" name="Google Shape;364;p39"/>
          <p:cNvSpPr txBox="1"/>
          <p:nvPr/>
        </p:nvSpPr>
        <p:spPr>
          <a:xfrm>
            <a:off x="179387" y="5105400"/>
            <a:ext cx="8858250" cy="1563687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valore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 variabile 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può essere ottenuto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direttamente: </a:t>
            </a:r>
            <a:r>
              <a:rPr b="0" i="0" lang="en-US" sz="3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indirettamente: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endParaRPr/>
          </a:p>
        </p:txBody>
      </p:sp>
      <p:sp>
        <p:nvSpPr>
          <p:cNvPr id="365" name="Google Shape;365;p39"/>
          <p:cNvSpPr txBox="1"/>
          <p:nvPr/>
        </p:nvSpPr>
        <p:spPr>
          <a:xfrm>
            <a:off x="2339975" y="2852737"/>
            <a:ext cx="3962400" cy="20510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eta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27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66" name="Google Shape;366;p39"/>
          <p:cNvSpPr txBox="1"/>
          <p:nvPr/>
        </p:nvSpPr>
        <p:spPr>
          <a:xfrm>
            <a:off x="250825" y="908050"/>
            <a:ext cx="8713787" cy="95567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accesso al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puntato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un puntatore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(accesso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indiretto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 valore di una variabile)</a:t>
            </a:r>
            <a:endParaRPr/>
          </a:p>
        </p:txBody>
      </p:sp>
      <p:sp>
        <p:nvSpPr>
          <p:cNvPr id="367" name="Google Shape;367;p39"/>
          <p:cNvSpPr txBox="1"/>
          <p:nvPr/>
        </p:nvSpPr>
        <p:spPr>
          <a:xfrm>
            <a:off x="1476375" y="1916112"/>
            <a:ext cx="5903912" cy="650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&lt;puntatore&gt;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 txBox="1"/>
          <p:nvPr/>
        </p:nvSpPr>
        <p:spPr>
          <a:xfrm>
            <a:off x="250825" y="188912"/>
            <a:ext cx="2898775" cy="588962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puntatori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</a:t>
            </a:r>
            <a:endParaRPr/>
          </a:p>
        </p:txBody>
      </p:sp>
      <p:sp>
        <p:nvSpPr>
          <p:cNvPr id="373" name="Google Shape;373;p40"/>
          <p:cNvSpPr txBox="1"/>
          <p:nvPr/>
        </p:nvSpPr>
        <p:spPr>
          <a:xfrm>
            <a:off x="1042987" y="2708275"/>
            <a:ext cx="7056437" cy="19272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eta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27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(“valore di eta=%d/n”,eta)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74" name="Google Shape;374;p40"/>
          <p:cNvSpPr txBox="1"/>
          <p:nvPr/>
        </p:nvSpPr>
        <p:spPr>
          <a:xfrm>
            <a:off x="250825" y="908050"/>
            <a:ext cx="8713787" cy="95567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accesso al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 puntato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un puntatore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(accesso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indiretto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 valore di una variabile)</a:t>
            </a:r>
            <a:endParaRPr/>
          </a:p>
        </p:txBody>
      </p:sp>
      <p:sp>
        <p:nvSpPr>
          <p:cNvPr id="375" name="Google Shape;375;p40"/>
          <p:cNvSpPr txBox="1"/>
          <p:nvPr/>
        </p:nvSpPr>
        <p:spPr>
          <a:xfrm>
            <a:off x="1476375" y="1916112"/>
            <a:ext cx="5903912" cy="650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&lt;puntatore&gt;</a:t>
            </a:r>
            <a:endParaRPr/>
          </a:p>
        </p:txBody>
      </p:sp>
      <p:sp>
        <p:nvSpPr>
          <p:cNvPr id="376" name="Google Shape;376;p40"/>
          <p:cNvSpPr txBox="1"/>
          <p:nvPr/>
        </p:nvSpPr>
        <p:spPr>
          <a:xfrm>
            <a:off x="1044575" y="4741862"/>
            <a:ext cx="7056437" cy="19272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eta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27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(“valore di eta=%d/n”,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77" name="Google Shape;377;p40"/>
          <p:cNvSpPr/>
          <p:nvPr/>
        </p:nvSpPr>
        <p:spPr>
          <a:xfrm>
            <a:off x="6229350" y="6165850"/>
            <a:ext cx="1150937" cy="431800"/>
          </a:xfrm>
          <a:prstGeom prst="rect">
            <a:avLst/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8" name="Google Shape;378;p40"/>
          <p:cNvGrpSpPr/>
          <p:nvPr/>
        </p:nvGrpSpPr>
        <p:grpSpPr>
          <a:xfrm>
            <a:off x="5364162" y="3068637"/>
            <a:ext cx="2520950" cy="1223962"/>
            <a:chOff x="3379" y="1933"/>
            <a:chExt cx="1588" cy="771"/>
          </a:xfrm>
        </p:grpSpPr>
        <p:sp>
          <p:nvSpPr>
            <p:cNvPr id="379" name="Google Shape;379;p40"/>
            <p:cNvSpPr txBox="1"/>
            <p:nvPr/>
          </p:nvSpPr>
          <p:spPr>
            <a:xfrm>
              <a:off x="3379" y="1933"/>
              <a:ext cx="1588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accesso </a:t>
              </a:r>
              <a:r>
                <a:rPr b="1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diretto</a:t>
              </a:r>
              <a:r>
                <a:rPr b="0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b="1" i="0" lang="en-US" sz="24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eta</a:t>
              </a:r>
              <a:endParaRPr/>
            </a:p>
          </p:txBody>
        </p:sp>
        <p:cxnSp>
          <p:nvCxnSpPr>
            <p:cNvPr id="380" name="Google Shape;380;p40"/>
            <p:cNvCxnSpPr/>
            <p:nvPr/>
          </p:nvCxnSpPr>
          <p:spPr>
            <a:xfrm>
              <a:off x="4150" y="2432"/>
              <a:ext cx="0" cy="272"/>
            </a:xfrm>
            <a:prstGeom prst="straightConnector1">
              <a:avLst/>
            </a:prstGeom>
            <a:noFill/>
            <a:ln cap="flat" cmpd="sng" w="5715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81" name="Google Shape;381;p40"/>
          <p:cNvGrpSpPr/>
          <p:nvPr/>
        </p:nvGrpSpPr>
        <p:grpSpPr>
          <a:xfrm>
            <a:off x="5508625" y="4941887"/>
            <a:ext cx="2663825" cy="1223962"/>
            <a:chOff x="3379" y="1933"/>
            <a:chExt cx="1588" cy="771"/>
          </a:xfrm>
        </p:grpSpPr>
        <p:sp>
          <p:nvSpPr>
            <p:cNvPr id="382" name="Google Shape;382;p40"/>
            <p:cNvSpPr txBox="1"/>
            <p:nvPr/>
          </p:nvSpPr>
          <p:spPr>
            <a:xfrm>
              <a:off x="3379" y="1933"/>
              <a:ext cx="1588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accesso in</a:t>
              </a:r>
              <a:r>
                <a:rPr b="1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diretto</a:t>
              </a:r>
              <a:r>
                <a:rPr b="0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b="1" i="0" lang="en-US" sz="24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eta</a:t>
              </a:r>
              <a:endParaRPr/>
            </a:p>
          </p:txBody>
        </p:sp>
        <p:cxnSp>
          <p:nvCxnSpPr>
            <p:cNvPr id="383" name="Google Shape;383;p40"/>
            <p:cNvCxnSpPr/>
            <p:nvPr/>
          </p:nvCxnSpPr>
          <p:spPr>
            <a:xfrm>
              <a:off x="4150" y="2432"/>
              <a:ext cx="0" cy="272"/>
            </a:xfrm>
            <a:prstGeom prst="straightConnector1">
              <a:avLst/>
            </a:prstGeom>
            <a:noFill/>
            <a:ln cap="flat" cmpd="sng" w="5715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179387" y="188912"/>
            <a:ext cx="8713787" cy="57943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unità didattica: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Introduzione al linguaggio C</a:t>
            </a: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  [03]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179387" y="908050"/>
            <a:ext cx="8713787" cy="57943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modulo 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Puntatori in C</a:t>
            </a: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[04-C]</a:t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827087" y="1700212"/>
            <a:ext cx="7561262" cy="7016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Accesso ai valori delle variabili attraverso gli indirizzi di memoria in C</a:t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827087" y="2565400"/>
            <a:ext cx="7561262" cy="16160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Argomenti trattati: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indirizzi di memoria delle variabili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puntatori in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operatore di indirizzo in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operatore di dereferenziazione in C 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323850" y="5805487"/>
            <a:ext cx="7561262" cy="3968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Prerequisiti richiesti:</a:t>
            </a: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000" u="none" cap="none" strike="noStrike">
                <a:solidFill>
                  <a:srgbClr val="99FF99"/>
                </a:solidFill>
                <a:latin typeface="Questrial"/>
                <a:ea typeface="Questrial"/>
                <a:cs typeface="Questrial"/>
                <a:sym typeface="Questrial"/>
              </a:rPr>
              <a:t>AP-03-03-C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/>
          <p:nvPr/>
        </p:nvSpPr>
        <p:spPr>
          <a:xfrm>
            <a:off x="228600" y="219075"/>
            <a:ext cx="8610600" cy="16256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l’operatore di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dereferenziazione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viene applicato a un </a:t>
            </a:r>
            <a:r>
              <a:rPr b="0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 il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valore puntato</a:t>
            </a:r>
            <a:endParaRPr/>
          </a:p>
        </p:txBody>
      </p:sp>
      <p:sp>
        <p:nvSpPr>
          <p:cNvPr id="389" name="Google Shape;389;p41"/>
          <p:cNvSpPr txBox="1"/>
          <p:nvPr/>
        </p:nvSpPr>
        <p:spPr>
          <a:xfrm>
            <a:off x="533400" y="2667000"/>
            <a:ext cx="6934200" cy="37866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lang="en-US" sz="24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*y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5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&amp;x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(“indirizzo di x=%d\n”,y)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(“valore di x=%d\n”,*y)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390" name="Google Shape;390;p41"/>
          <p:cNvGrpSpPr/>
          <p:nvPr/>
        </p:nvGrpSpPr>
        <p:grpSpPr>
          <a:xfrm>
            <a:off x="1905000" y="2057400"/>
            <a:ext cx="6629400" cy="1828800"/>
            <a:chOff x="1200" y="1296"/>
            <a:chExt cx="4176" cy="1152"/>
          </a:xfrm>
        </p:grpSpPr>
        <p:sp>
          <p:nvSpPr>
            <p:cNvPr id="391" name="Google Shape;391;p41"/>
            <p:cNvSpPr txBox="1"/>
            <p:nvPr/>
          </p:nvSpPr>
          <p:spPr>
            <a:xfrm>
              <a:off x="3072" y="1296"/>
              <a:ext cx="2304" cy="371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alloca memoria per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cxnSp>
          <p:nvCxnSpPr>
            <p:cNvPr id="392" name="Google Shape;392;p41"/>
            <p:cNvCxnSpPr/>
            <p:nvPr/>
          </p:nvCxnSpPr>
          <p:spPr>
            <a:xfrm flipH="1">
              <a:off x="1200" y="1680"/>
              <a:ext cx="1824" cy="76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93" name="Google Shape;393;p41"/>
          <p:cNvGrpSpPr/>
          <p:nvPr/>
        </p:nvGrpSpPr>
        <p:grpSpPr>
          <a:xfrm>
            <a:off x="2057400" y="2819400"/>
            <a:ext cx="6781800" cy="1524000"/>
            <a:chOff x="1296" y="1776"/>
            <a:chExt cx="4272" cy="960"/>
          </a:xfrm>
        </p:grpSpPr>
        <p:sp>
          <p:nvSpPr>
            <p:cNvPr id="394" name="Google Shape;394;p41"/>
            <p:cNvSpPr txBox="1"/>
            <p:nvPr/>
          </p:nvSpPr>
          <p:spPr>
            <a:xfrm>
              <a:off x="3264" y="1776"/>
              <a:ext cx="2304" cy="602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alloca memoria per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 indirizzo di un </a:t>
              </a:r>
              <a:r>
                <a:rPr b="1" i="0" lang="en-US" sz="28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</a:t>
              </a:r>
              <a:endParaRPr/>
            </a:p>
          </p:txBody>
        </p:sp>
        <p:cxnSp>
          <p:nvCxnSpPr>
            <p:cNvPr id="395" name="Google Shape;395;p41"/>
            <p:cNvCxnSpPr/>
            <p:nvPr/>
          </p:nvCxnSpPr>
          <p:spPr>
            <a:xfrm flipH="1">
              <a:off x="1296" y="2256"/>
              <a:ext cx="1872" cy="48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96" name="Google Shape;396;p41"/>
          <p:cNvGrpSpPr/>
          <p:nvPr/>
        </p:nvGrpSpPr>
        <p:grpSpPr>
          <a:xfrm>
            <a:off x="1905000" y="3962400"/>
            <a:ext cx="6934200" cy="762000"/>
            <a:chOff x="1200" y="2496"/>
            <a:chExt cx="4368" cy="480"/>
          </a:xfrm>
        </p:grpSpPr>
        <p:sp>
          <p:nvSpPr>
            <p:cNvPr id="397" name="Google Shape;397;p41"/>
            <p:cNvSpPr txBox="1"/>
            <p:nvPr/>
          </p:nvSpPr>
          <p:spPr>
            <a:xfrm>
              <a:off x="3264" y="2496"/>
              <a:ext cx="2304" cy="371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associa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cxnSp>
          <p:nvCxnSpPr>
            <p:cNvPr id="398" name="Google Shape;398;p41"/>
            <p:cNvCxnSpPr/>
            <p:nvPr/>
          </p:nvCxnSpPr>
          <p:spPr>
            <a:xfrm flipH="1">
              <a:off x="1200" y="2688"/>
              <a:ext cx="2016" cy="28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99" name="Google Shape;399;p41"/>
          <p:cNvGrpSpPr/>
          <p:nvPr/>
        </p:nvGrpSpPr>
        <p:grpSpPr>
          <a:xfrm>
            <a:off x="1861951" y="4800600"/>
            <a:ext cx="7143750" cy="476250"/>
            <a:chOff x="1173" y="2928"/>
            <a:chExt cx="4500" cy="300"/>
          </a:xfrm>
        </p:grpSpPr>
        <p:sp>
          <p:nvSpPr>
            <p:cNvPr id="400" name="Google Shape;400;p41"/>
            <p:cNvSpPr txBox="1"/>
            <p:nvPr/>
          </p:nvSpPr>
          <p:spPr>
            <a:xfrm>
              <a:off x="2673" y="2928"/>
              <a:ext cx="3000" cy="300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associa l’indirizzo di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 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y</a:t>
              </a:r>
              <a:endParaRPr/>
            </a:p>
          </p:txBody>
        </p:sp>
        <p:cxnSp>
          <p:nvCxnSpPr>
            <p:cNvPr id="401" name="Google Shape;401;p41"/>
            <p:cNvCxnSpPr>
              <a:stCxn id="400" idx="1"/>
            </p:cNvCxnSpPr>
            <p:nvPr/>
          </p:nvCxnSpPr>
          <p:spPr>
            <a:xfrm rot="10800000">
              <a:off x="1173" y="3078"/>
              <a:ext cx="1500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/>
          <p:nvPr/>
        </p:nvSpPr>
        <p:spPr>
          <a:xfrm>
            <a:off x="533400" y="2667000"/>
            <a:ext cx="6934200" cy="37528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*y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5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&amp;x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(“indirizzo di x=%d\n”,y)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(“valore di x=%d\n”,*y)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407" name="Google Shape;407;p42"/>
          <p:cNvGrpSpPr/>
          <p:nvPr/>
        </p:nvGrpSpPr>
        <p:grpSpPr>
          <a:xfrm>
            <a:off x="5257800" y="2133600"/>
            <a:ext cx="3962400" cy="3124200"/>
            <a:chOff x="3312" y="1344"/>
            <a:chExt cx="2496" cy="1968"/>
          </a:xfrm>
        </p:grpSpPr>
        <p:sp>
          <p:nvSpPr>
            <p:cNvPr id="408" name="Google Shape;408;p42"/>
            <p:cNvSpPr txBox="1"/>
            <p:nvPr/>
          </p:nvSpPr>
          <p:spPr>
            <a:xfrm>
              <a:off x="3312" y="1344"/>
              <a:ext cx="2496" cy="678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stampa il valore di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y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cioè, l’indirizzo di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cxnSp>
          <p:nvCxnSpPr>
            <p:cNvPr id="409" name="Google Shape;409;p42"/>
            <p:cNvCxnSpPr/>
            <p:nvPr/>
          </p:nvCxnSpPr>
          <p:spPr>
            <a:xfrm flipH="1">
              <a:off x="4176" y="2064"/>
              <a:ext cx="864" cy="124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410" name="Google Shape;410;p42"/>
          <p:cNvGrpSpPr/>
          <p:nvPr/>
        </p:nvGrpSpPr>
        <p:grpSpPr>
          <a:xfrm>
            <a:off x="304800" y="2514600"/>
            <a:ext cx="5486400" cy="3200400"/>
            <a:chOff x="192" y="1584"/>
            <a:chExt cx="3456" cy="2016"/>
          </a:xfrm>
        </p:grpSpPr>
        <p:sp>
          <p:nvSpPr>
            <p:cNvPr id="411" name="Google Shape;411;p42"/>
            <p:cNvSpPr txBox="1"/>
            <p:nvPr/>
          </p:nvSpPr>
          <p:spPr>
            <a:xfrm>
              <a:off x="192" y="1584"/>
              <a:ext cx="3216" cy="678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stampa il valore puntato da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y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cioè il valore di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cxnSp>
          <p:nvCxnSpPr>
            <p:cNvPr id="412" name="Google Shape;412;p42"/>
            <p:cNvCxnSpPr/>
            <p:nvPr/>
          </p:nvCxnSpPr>
          <p:spPr>
            <a:xfrm>
              <a:off x="2016" y="2256"/>
              <a:ext cx="1632" cy="1344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413" name="Google Shape;413;p42"/>
          <p:cNvSpPr txBox="1"/>
          <p:nvPr/>
        </p:nvSpPr>
        <p:spPr>
          <a:xfrm>
            <a:off x="228600" y="219075"/>
            <a:ext cx="8610600" cy="16256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l’operatore di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dereferenziazione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viene applicato a un </a:t>
            </a:r>
            <a:r>
              <a:rPr b="0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 il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valore puntato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3"/>
          <p:cNvSpPr txBox="1"/>
          <p:nvPr/>
        </p:nvSpPr>
        <p:spPr>
          <a:xfrm>
            <a:off x="1093787" y="1916112"/>
            <a:ext cx="6934200" cy="37528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*y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5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&amp;x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(“indirizzo di x=%d\n”,y)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(“valore di x=%d\n”,*y)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19" name="Google Shape;419;p43"/>
          <p:cNvSpPr txBox="1"/>
          <p:nvPr/>
        </p:nvSpPr>
        <p:spPr>
          <a:xfrm>
            <a:off x="1093787" y="5688012"/>
            <a:ext cx="7007225" cy="119697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indirizzo di x=1245052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valore di x=5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endParaRPr/>
          </a:p>
        </p:txBody>
      </p:sp>
      <p:sp>
        <p:nvSpPr>
          <p:cNvPr id="420" name="Google Shape;420;p43"/>
          <p:cNvSpPr txBox="1"/>
          <p:nvPr/>
        </p:nvSpPr>
        <p:spPr>
          <a:xfrm>
            <a:off x="228600" y="219075"/>
            <a:ext cx="8610600" cy="16256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l’operatore di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dereferenziazione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viene applicato a un </a:t>
            </a:r>
            <a:r>
              <a:rPr b="0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 il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valore puntato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/>
          <p:nvPr/>
        </p:nvSpPr>
        <p:spPr>
          <a:xfrm>
            <a:off x="1371600" y="1676400"/>
            <a:ext cx="3886200" cy="9144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44"/>
          <p:cNvSpPr txBox="1"/>
          <p:nvPr/>
        </p:nvSpPr>
        <p:spPr>
          <a:xfrm>
            <a:off x="1279525" y="206375"/>
            <a:ext cx="35972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cella di memoria di  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/>
          </a:p>
        </p:txBody>
      </p:sp>
      <p:sp>
        <p:nvSpPr>
          <p:cNvPr id="427" name="Google Shape;427;p44"/>
          <p:cNvSpPr txBox="1"/>
          <p:nvPr/>
        </p:nvSpPr>
        <p:spPr>
          <a:xfrm>
            <a:off x="1600200" y="914400"/>
            <a:ext cx="34004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indirizzo  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1245052</a:t>
            </a:r>
            <a:endParaRPr/>
          </a:p>
        </p:txBody>
      </p:sp>
      <p:sp>
        <p:nvSpPr>
          <p:cNvPr id="428" name="Google Shape;428;p44"/>
          <p:cNvSpPr txBox="1"/>
          <p:nvPr/>
        </p:nvSpPr>
        <p:spPr>
          <a:xfrm>
            <a:off x="3048000" y="1828800"/>
            <a:ext cx="4286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/>
          </a:p>
        </p:txBody>
      </p:sp>
      <p:grpSp>
        <p:nvGrpSpPr>
          <p:cNvPr id="429" name="Google Shape;429;p44"/>
          <p:cNvGrpSpPr/>
          <p:nvPr/>
        </p:nvGrpSpPr>
        <p:grpSpPr>
          <a:xfrm>
            <a:off x="3657600" y="1752600"/>
            <a:ext cx="5173662" cy="579437"/>
            <a:chOff x="2304" y="1104"/>
            <a:chExt cx="3259" cy="365"/>
          </a:xfrm>
        </p:grpSpPr>
        <p:sp>
          <p:nvSpPr>
            <p:cNvPr id="430" name="Google Shape;430;p44"/>
            <p:cNvSpPr txBox="1"/>
            <p:nvPr/>
          </p:nvSpPr>
          <p:spPr>
            <a:xfrm>
              <a:off x="4320" y="1104"/>
              <a:ext cx="1243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valore di 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cxnSp>
          <p:nvCxnSpPr>
            <p:cNvPr id="431" name="Google Shape;431;p44"/>
            <p:cNvCxnSpPr/>
            <p:nvPr/>
          </p:nvCxnSpPr>
          <p:spPr>
            <a:xfrm rot="10800000">
              <a:off x="2304" y="1296"/>
              <a:ext cx="192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432" name="Google Shape;432;p44"/>
          <p:cNvGrpSpPr/>
          <p:nvPr/>
        </p:nvGrpSpPr>
        <p:grpSpPr>
          <a:xfrm>
            <a:off x="1203325" y="3559175"/>
            <a:ext cx="3978275" cy="2384425"/>
            <a:chOff x="758" y="2242"/>
            <a:chExt cx="2506" cy="1502"/>
          </a:xfrm>
        </p:grpSpPr>
        <p:sp>
          <p:nvSpPr>
            <p:cNvPr id="433" name="Google Shape;433;p44"/>
            <p:cNvSpPr/>
            <p:nvPr/>
          </p:nvSpPr>
          <p:spPr>
            <a:xfrm>
              <a:off x="816" y="3168"/>
              <a:ext cx="2448" cy="576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4" name="Google Shape;434;p44"/>
            <p:cNvSpPr txBox="1"/>
            <p:nvPr/>
          </p:nvSpPr>
          <p:spPr>
            <a:xfrm>
              <a:off x="758" y="2242"/>
              <a:ext cx="2266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cella di memoria di 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y</a:t>
              </a:r>
              <a:endParaRPr/>
            </a:p>
          </p:txBody>
        </p:sp>
        <p:sp>
          <p:nvSpPr>
            <p:cNvPr id="435" name="Google Shape;435;p44"/>
            <p:cNvSpPr txBox="1"/>
            <p:nvPr/>
          </p:nvSpPr>
          <p:spPr>
            <a:xfrm>
              <a:off x="960" y="2688"/>
              <a:ext cx="214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 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3306521</a:t>
              </a:r>
              <a:endParaRPr/>
            </a:p>
          </p:txBody>
        </p:sp>
      </p:grpSp>
      <p:sp>
        <p:nvSpPr>
          <p:cNvPr id="436" name="Google Shape;436;p44"/>
          <p:cNvSpPr txBox="1"/>
          <p:nvPr/>
        </p:nvSpPr>
        <p:spPr>
          <a:xfrm>
            <a:off x="2286000" y="5181600"/>
            <a:ext cx="18954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1245052</a:t>
            </a:r>
            <a:endParaRPr/>
          </a:p>
        </p:txBody>
      </p:sp>
      <p:grpSp>
        <p:nvGrpSpPr>
          <p:cNvPr id="437" name="Google Shape;437;p44"/>
          <p:cNvGrpSpPr/>
          <p:nvPr/>
        </p:nvGrpSpPr>
        <p:grpSpPr>
          <a:xfrm>
            <a:off x="4343400" y="4800600"/>
            <a:ext cx="4800600" cy="1066800"/>
            <a:chOff x="2736" y="3024"/>
            <a:chExt cx="3024" cy="672"/>
          </a:xfrm>
        </p:grpSpPr>
        <p:sp>
          <p:nvSpPr>
            <p:cNvPr id="438" name="Google Shape;438;p44"/>
            <p:cNvSpPr txBox="1"/>
            <p:nvPr/>
          </p:nvSpPr>
          <p:spPr>
            <a:xfrm>
              <a:off x="3648" y="3024"/>
              <a:ext cx="2112" cy="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valore di 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y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cioè indirizzo di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x</a:t>
              </a:r>
              <a:endParaRPr/>
            </a:p>
          </p:txBody>
        </p:sp>
        <p:cxnSp>
          <p:nvCxnSpPr>
            <p:cNvPr id="439" name="Google Shape;439;p44"/>
            <p:cNvCxnSpPr/>
            <p:nvPr/>
          </p:nvCxnSpPr>
          <p:spPr>
            <a:xfrm rot="10800000">
              <a:off x="2736" y="3408"/>
              <a:ext cx="96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440" name="Google Shape;440;p44"/>
          <p:cNvGrpSpPr/>
          <p:nvPr/>
        </p:nvGrpSpPr>
        <p:grpSpPr>
          <a:xfrm>
            <a:off x="5292725" y="3644900"/>
            <a:ext cx="3689350" cy="588962"/>
            <a:chOff x="3456" y="2304"/>
            <a:chExt cx="2324" cy="371"/>
          </a:xfrm>
        </p:grpSpPr>
        <p:sp>
          <p:nvSpPr>
            <p:cNvPr id="441" name="Google Shape;441;p44"/>
            <p:cNvSpPr txBox="1"/>
            <p:nvPr/>
          </p:nvSpPr>
          <p:spPr>
            <a:xfrm>
              <a:off x="4272" y="2304"/>
              <a:ext cx="1508" cy="371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y </a:t>
              </a:r>
              <a:r>
                <a:rPr b="1" i="0" lang="en-US" sz="32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&amp;x</a:t>
              </a:r>
              <a:r>
                <a:rPr b="1" i="0" lang="en-US" sz="32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3456" y="2304"/>
              <a:ext cx="615" cy="30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43" name="Google Shape;443;p44"/>
          <p:cNvGrpSpPr/>
          <p:nvPr/>
        </p:nvGrpSpPr>
        <p:grpSpPr>
          <a:xfrm>
            <a:off x="2268537" y="908050"/>
            <a:ext cx="2667000" cy="4800600"/>
            <a:chOff x="1440" y="576"/>
            <a:chExt cx="1680" cy="3024"/>
          </a:xfrm>
        </p:grpSpPr>
        <p:sp>
          <p:nvSpPr>
            <p:cNvPr id="444" name="Google Shape;444;p44"/>
            <p:cNvSpPr/>
            <p:nvPr/>
          </p:nvSpPr>
          <p:spPr>
            <a:xfrm>
              <a:off x="1968" y="576"/>
              <a:ext cx="1152" cy="336"/>
            </a:xfrm>
            <a:prstGeom prst="rect">
              <a:avLst/>
            </a:prstGeom>
            <a:noFill/>
            <a:ln cap="flat" cmpd="sng" w="5715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1440" y="3264"/>
              <a:ext cx="1152" cy="336"/>
            </a:xfrm>
            <a:prstGeom prst="rect">
              <a:avLst/>
            </a:prstGeom>
            <a:noFill/>
            <a:ln cap="flat" cmpd="sng" w="5715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46" name="Google Shape;446;p44"/>
          <p:cNvSpPr txBox="1"/>
          <p:nvPr/>
        </p:nvSpPr>
        <p:spPr>
          <a:xfrm>
            <a:off x="6804025" y="1125537"/>
            <a:ext cx="2149475" cy="58896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5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/>
          <p:nvPr/>
        </p:nvSpPr>
        <p:spPr>
          <a:xfrm>
            <a:off x="228600" y="219075"/>
            <a:ext cx="8736012" cy="83185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l’operatore di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dereferenziazione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viene applicato a un </a:t>
            </a:r>
            <a:r>
              <a:rPr b="0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indica il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valore puntato</a:t>
            </a:r>
            <a:endParaRPr/>
          </a:p>
        </p:txBody>
      </p:sp>
      <p:sp>
        <p:nvSpPr>
          <p:cNvPr id="452" name="Google Shape;452;p45"/>
          <p:cNvSpPr txBox="1"/>
          <p:nvPr/>
        </p:nvSpPr>
        <p:spPr>
          <a:xfrm>
            <a:off x="381000" y="1196975"/>
            <a:ext cx="6934200" cy="44831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*y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5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&amp;x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*y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6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*y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(*y)+1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(“valore di x=%d\n”,x)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(“valore di x=%d\n”,*y)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453" name="Google Shape;453;p45"/>
          <p:cNvGrpSpPr/>
          <p:nvPr/>
        </p:nvGrpSpPr>
        <p:grpSpPr>
          <a:xfrm>
            <a:off x="2667000" y="2873375"/>
            <a:ext cx="6477000" cy="1503362"/>
            <a:chOff x="1680" y="2352"/>
            <a:chExt cx="4080" cy="947"/>
          </a:xfrm>
        </p:grpSpPr>
        <p:sp>
          <p:nvSpPr>
            <p:cNvPr id="454" name="Google Shape;454;p45"/>
            <p:cNvSpPr txBox="1"/>
            <p:nvPr/>
          </p:nvSpPr>
          <p:spPr>
            <a:xfrm>
              <a:off x="3264" y="2352"/>
              <a:ext cx="2496" cy="947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incrementa di uno il valore puntato da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y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cioè il valore di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cxnSp>
          <p:nvCxnSpPr>
            <p:cNvPr id="455" name="Google Shape;455;p45"/>
            <p:cNvCxnSpPr/>
            <p:nvPr/>
          </p:nvCxnSpPr>
          <p:spPr>
            <a:xfrm flipH="1">
              <a:off x="1680" y="2688"/>
              <a:ext cx="1584" cy="52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456" name="Google Shape;456;p45"/>
          <p:cNvGrpSpPr/>
          <p:nvPr/>
        </p:nvGrpSpPr>
        <p:grpSpPr>
          <a:xfrm>
            <a:off x="1905000" y="1730375"/>
            <a:ext cx="4495800" cy="2133600"/>
            <a:chOff x="1200" y="1632"/>
            <a:chExt cx="2832" cy="1344"/>
          </a:xfrm>
        </p:grpSpPr>
        <p:sp>
          <p:nvSpPr>
            <p:cNvPr id="457" name="Google Shape;457;p45"/>
            <p:cNvSpPr txBox="1"/>
            <p:nvPr/>
          </p:nvSpPr>
          <p:spPr>
            <a:xfrm>
              <a:off x="1488" y="1632"/>
              <a:ext cx="2544" cy="640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associa 6 alla variabile puntata da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y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cioè </a:t>
              </a: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cxnSp>
          <p:nvCxnSpPr>
            <p:cNvPr id="458" name="Google Shape;458;p45"/>
            <p:cNvCxnSpPr/>
            <p:nvPr/>
          </p:nvCxnSpPr>
          <p:spPr>
            <a:xfrm flipH="1">
              <a:off x="1200" y="2304"/>
              <a:ext cx="1488" cy="672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459" name="Google Shape;459;p45"/>
          <p:cNvSpPr txBox="1"/>
          <p:nvPr/>
        </p:nvSpPr>
        <p:spPr>
          <a:xfrm>
            <a:off x="755650" y="5688012"/>
            <a:ext cx="6553200" cy="119697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valore di x=7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valore di x=7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"/>
          <p:cNvSpPr txBox="1"/>
          <p:nvPr/>
        </p:nvSpPr>
        <p:spPr>
          <a:xfrm>
            <a:off x="468312" y="765175"/>
            <a:ext cx="8280400" cy="602456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dichiarazione di puntatore a intero */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dichiarazione di variabili intere */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5, b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1" i="0" sz="12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punta ad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assegnare a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il valore </a:t>
            </a:r>
            <a:r>
              <a:rPr b="1" i="0" lang="en-US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della variabile puntata da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, cioe’ il valore di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, ovvero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1" i="0" sz="1200" u="none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ipunt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9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assegnare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alla </a:t>
            </a:r>
            <a:r>
              <a:rPr b="1" i="0" lang="en-US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variabile puntata da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ipunt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,ovvero ad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endParaRPr/>
          </a:p>
        </p:txBody>
      </p:sp>
      <p:sp>
        <p:nvSpPr>
          <p:cNvPr id="465" name="Google Shape;465;p46"/>
          <p:cNvSpPr txBox="1"/>
          <p:nvPr/>
        </p:nvSpPr>
        <p:spPr>
          <a:xfrm>
            <a:off x="468312" y="207962"/>
            <a:ext cx="1579562" cy="5286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"/>
          <p:cNvSpPr txBox="1"/>
          <p:nvPr>
            <p:ph type="ctrTitle"/>
          </p:nvPr>
        </p:nvSpPr>
        <p:spPr>
          <a:xfrm>
            <a:off x="424825" y="147125"/>
            <a:ext cx="7772400" cy="21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Voglio modificare una variabile usando accedendo al suo valore dal suo indirizzo di memoria </a:t>
            </a:r>
            <a:endParaRPr/>
          </a:p>
        </p:txBody>
      </p:sp>
      <p:sp>
        <p:nvSpPr>
          <p:cNvPr id="472" name="Google Shape;472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5" y="2346591"/>
            <a:ext cx="8646852" cy="423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"/>
          <p:cNvSpPr txBox="1"/>
          <p:nvPr/>
        </p:nvSpPr>
        <p:spPr>
          <a:xfrm>
            <a:off x="944562" y="1423987"/>
            <a:ext cx="7588250" cy="531812"/>
          </a:xfrm>
          <a:prstGeom prst="rect">
            <a:avLst/>
          </a:prstGeom>
          <a:solidFill>
            <a:srgbClr val="EAEAEA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priorità più elevata degli operatori aritmetici</a:t>
            </a:r>
            <a:endParaRPr/>
          </a:p>
        </p:txBody>
      </p:sp>
      <p:sp>
        <p:nvSpPr>
          <p:cNvPr id="479" name="Google Shape;479;p48"/>
          <p:cNvSpPr txBox="1"/>
          <p:nvPr/>
        </p:nvSpPr>
        <p:spPr>
          <a:xfrm>
            <a:off x="2124075" y="2565400"/>
            <a:ext cx="3887787" cy="181133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a=2,b=1,c,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a+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480" name="Google Shape;480;p48"/>
          <p:cNvSpPr/>
          <p:nvPr/>
        </p:nvSpPr>
        <p:spPr>
          <a:xfrm>
            <a:off x="4427537" y="3860800"/>
            <a:ext cx="1725612" cy="395287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48"/>
          <p:cNvSpPr txBox="1"/>
          <p:nvPr/>
        </p:nvSpPr>
        <p:spPr>
          <a:xfrm>
            <a:off x="468312" y="4724400"/>
            <a:ext cx="4103687" cy="531812"/>
          </a:xfrm>
          <a:prstGeom prst="rect">
            <a:avLst/>
          </a:prstGeom>
          <a:solidFill>
            <a:srgbClr val="EAEAEA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associativi a destra</a:t>
            </a:r>
            <a:endParaRPr/>
          </a:p>
        </p:txBody>
      </p:sp>
      <p:sp>
        <p:nvSpPr>
          <p:cNvPr id="482" name="Google Shape;482;p48"/>
          <p:cNvSpPr txBox="1"/>
          <p:nvPr/>
        </p:nvSpPr>
        <p:spPr>
          <a:xfrm>
            <a:off x="6227762" y="3789362"/>
            <a:ext cx="2808287" cy="52863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a+(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p)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483" name="Google Shape;483;p48"/>
          <p:cNvSpPr txBox="1"/>
          <p:nvPr/>
        </p:nvSpPr>
        <p:spPr>
          <a:xfrm>
            <a:off x="1619250" y="5661025"/>
            <a:ext cx="2524125" cy="52863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 *&amp;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484" name="Google Shape;484;p48"/>
          <p:cNvSpPr/>
          <p:nvPr/>
        </p:nvSpPr>
        <p:spPr>
          <a:xfrm>
            <a:off x="4284662" y="5734050"/>
            <a:ext cx="1725612" cy="395287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099FF"/>
          </a:solidFill>
          <a:ln cap="flat" cmpd="sng" w="952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48"/>
          <p:cNvSpPr txBox="1"/>
          <p:nvPr/>
        </p:nvSpPr>
        <p:spPr>
          <a:xfrm>
            <a:off x="6227762" y="5661025"/>
            <a:ext cx="2524125" cy="52863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 =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b)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486" name="Google Shape;486;p48"/>
          <p:cNvSpPr txBox="1"/>
          <p:nvPr/>
        </p:nvSpPr>
        <p:spPr>
          <a:xfrm>
            <a:off x="179387" y="260350"/>
            <a:ext cx="5688012" cy="95567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priorità degli operatori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indirizzo 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e 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deferenziazione 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endParaRPr/>
          </a:p>
        </p:txBody>
      </p:sp>
      <p:sp>
        <p:nvSpPr>
          <p:cNvPr id="487" name="Google Shape;487;p48"/>
          <p:cNvSpPr txBox="1"/>
          <p:nvPr/>
        </p:nvSpPr>
        <p:spPr>
          <a:xfrm>
            <a:off x="395287" y="2276475"/>
            <a:ext cx="1579562" cy="5286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9"/>
          <p:cNvSpPr txBox="1"/>
          <p:nvPr/>
        </p:nvSpPr>
        <p:spPr>
          <a:xfrm>
            <a:off x="827087" y="1484312"/>
            <a:ext cx="7962900" cy="592137"/>
          </a:xfrm>
          <a:prstGeom prst="rect">
            <a:avLst/>
          </a:prstGeom>
          <a:solidFill>
            <a:srgbClr val="EAEAEA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 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sono uno l’inverso dell’altro</a:t>
            </a:r>
            <a:endParaRPr/>
          </a:p>
        </p:txBody>
      </p:sp>
      <p:sp>
        <p:nvSpPr>
          <p:cNvPr id="493" name="Google Shape;493;p49"/>
          <p:cNvSpPr txBox="1"/>
          <p:nvPr/>
        </p:nvSpPr>
        <p:spPr>
          <a:xfrm>
            <a:off x="844550" y="4144962"/>
            <a:ext cx="3602037" cy="109378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la dichiarazione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ourier New"/>
              <a:buNone/>
            </a:pPr>
            <a:r>
              <a:rPr b="0" i="0" lang="en-US" sz="26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600" u="non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 *</a:t>
            </a:r>
            <a:r>
              <a:rPr b="1" i="0" lang="en-US" sz="2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ip</a:t>
            </a:r>
            <a:r>
              <a:rPr b="0" i="0" lang="en-US" sz="2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494" name="Google Shape;494;p49"/>
          <p:cNvSpPr txBox="1"/>
          <p:nvPr/>
        </p:nvSpPr>
        <p:spPr>
          <a:xfrm>
            <a:off x="1325562" y="6080125"/>
            <a:ext cx="6986587" cy="528637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&amp;*ip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non può essere usato a sinistra di </a:t>
            </a:r>
            <a:r>
              <a:rPr b="1" i="0" lang="en-US" sz="2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endParaRPr/>
          </a:p>
        </p:txBody>
      </p:sp>
      <p:sp>
        <p:nvSpPr>
          <p:cNvPr id="495" name="Google Shape;495;p49"/>
          <p:cNvSpPr txBox="1"/>
          <p:nvPr/>
        </p:nvSpPr>
        <p:spPr>
          <a:xfrm>
            <a:off x="893762" y="2130425"/>
            <a:ext cx="3581400" cy="109378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la dichiarazione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ourier New"/>
              <a:buNone/>
            </a:pPr>
            <a:r>
              <a:rPr b="0" i="0" lang="en-US" sz="26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600" u="non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i="0" lang="en-US" sz="2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496" name="Google Shape;496;p49"/>
          <p:cNvSpPr/>
          <p:nvPr/>
        </p:nvSpPr>
        <p:spPr>
          <a:xfrm>
            <a:off x="4811712" y="3208337"/>
            <a:ext cx="2295525" cy="587375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EAEAEA"/>
          </a:solidFill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valore</a:t>
            </a:r>
            <a:endParaRPr/>
          </a:p>
        </p:txBody>
      </p:sp>
      <p:sp>
        <p:nvSpPr>
          <p:cNvPr id="497" name="Google Shape;497;p49"/>
          <p:cNvSpPr txBox="1"/>
          <p:nvPr/>
        </p:nvSpPr>
        <p:spPr>
          <a:xfrm>
            <a:off x="5435600" y="2684462"/>
            <a:ext cx="3529012" cy="48895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600"/>
              <a:buFont typeface="Courier New"/>
              <a:buNone/>
            </a:pPr>
            <a:r>
              <a:rPr b="1" i="0" lang="en-US" sz="2600" u="non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*&amp;a</a:t>
            </a:r>
            <a:r>
              <a:rPr b="1" i="0" lang="en-US" sz="2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equivalente ad</a:t>
            </a:r>
            <a:r>
              <a:rPr b="1" i="0" lang="en-US" sz="2600" u="non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endParaRPr/>
          </a:p>
        </p:txBody>
      </p:sp>
      <p:sp>
        <p:nvSpPr>
          <p:cNvPr id="498" name="Google Shape;498;p49"/>
          <p:cNvSpPr/>
          <p:nvPr/>
        </p:nvSpPr>
        <p:spPr>
          <a:xfrm>
            <a:off x="4779962" y="5254625"/>
            <a:ext cx="2295525" cy="587375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EAEAEA"/>
          </a:solidFill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indirizzo</a:t>
            </a:r>
            <a:endParaRPr/>
          </a:p>
        </p:txBody>
      </p:sp>
      <p:sp>
        <p:nvSpPr>
          <p:cNvPr id="499" name="Google Shape;499;p49"/>
          <p:cNvSpPr txBox="1"/>
          <p:nvPr/>
        </p:nvSpPr>
        <p:spPr>
          <a:xfrm>
            <a:off x="5351462" y="4729162"/>
            <a:ext cx="3613150" cy="48895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600"/>
              <a:buFont typeface="Courier New"/>
              <a:buNone/>
            </a:pPr>
            <a:r>
              <a:rPr b="1" i="0" lang="en-US" sz="2600" u="non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&amp;*ip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equivalente a  </a:t>
            </a:r>
            <a:r>
              <a:rPr b="1" i="0" lang="en-US" sz="2600" u="non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ip</a:t>
            </a:r>
            <a:endParaRPr/>
          </a:p>
        </p:txBody>
      </p:sp>
      <p:sp>
        <p:nvSpPr>
          <p:cNvPr id="500" name="Google Shape;500;p49"/>
          <p:cNvSpPr/>
          <p:nvPr/>
        </p:nvSpPr>
        <p:spPr>
          <a:xfrm>
            <a:off x="2921000" y="2717800"/>
            <a:ext cx="2463800" cy="5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49"/>
          <p:cNvSpPr/>
          <p:nvPr/>
        </p:nvSpPr>
        <p:spPr>
          <a:xfrm>
            <a:off x="2933700" y="4737100"/>
            <a:ext cx="2463800" cy="5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49"/>
          <p:cNvSpPr txBox="1"/>
          <p:nvPr/>
        </p:nvSpPr>
        <p:spPr>
          <a:xfrm>
            <a:off x="179387" y="260350"/>
            <a:ext cx="5688012" cy="95567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priorità degli operatori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indirizzo 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e 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deferenziazione 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0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</a:t>
            </a:r>
            <a:endParaRPr/>
          </a:p>
        </p:txBody>
      </p:sp>
      <p:sp>
        <p:nvSpPr>
          <p:cNvPr id="509" name="Google Shape;509;p50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685800" y="183832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4500562" y="2709862"/>
            <a:ext cx="3455987" cy="1009650"/>
          </a:xfrm>
          <a:prstGeom prst="cube">
            <a:avLst>
              <a:gd fmla="val 25000" name="adj"/>
            </a:avLst>
          </a:prstGeom>
          <a:solidFill>
            <a:srgbClr val="EAEAEA"/>
          </a:solidFill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endParaRPr/>
          </a:p>
        </p:txBody>
      </p:sp>
      <p:cxnSp>
        <p:nvCxnSpPr>
          <p:cNvPr id="163" name="Google Shape;163;p24"/>
          <p:cNvCxnSpPr/>
          <p:nvPr/>
        </p:nvCxnSpPr>
        <p:spPr>
          <a:xfrm flipH="1">
            <a:off x="2627362" y="3341687"/>
            <a:ext cx="1873200" cy="673200"/>
          </a:xfrm>
          <a:prstGeom prst="curvedConnector3">
            <a:avLst>
              <a:gd fmla="val 10800" name="adj1"/>
            </a:avLst>
          </a:prstGeom>
          <a:noFill/>
          <a:ln cap="flat" cmpd="sng" w="53975">
            <a:solidFill>
              <a:srgbClr val="FF33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64" name="Google Shape;164;p24"/>
          <p:cNvSpPr txBox="1"/>
          <p:nvPr/>
        </p:nvSpPr>
        <p:spPr>
          <a:xfrm>
            <a:off x="2627312" y="4149725"/>
            <a:ext cx="2016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Cella 742…</a:t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7486650" y="3717925"/>
            <a:ext cx="1657350" cy="4318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endParaRPr/>
          </a:p>
        </p:txBody>
      </p:sp>
      <p:grpSp>
        <p:nvGrpSpPr>
          <p:cNvPr id="166" name="Google Shape;166;p24"/>
          <p:cNvGrpSpPr/>
          <p:nvPr/>
        </p:nvGrpSpPr>
        <p:grpSpPr>
          <a:xfrm>
            <a:off x="4932362" y="3933825"/>
            <a:ext cx="2520950" cy="2781300"/>
            <a:chOff x="3107" y="2568"/>
            <a:chExt cx="1588" cy="1752"/>
          </a:xfrm>
        </p:grpSpPr>
        <p:cxnSp>
          <p:nvCxnSpPr>
            <p:cNvPr id="167" name="Google Shape;167;p24"/>
            <p:cNvCxnSpPr/>
            <p:nvPr/>
          </p:nvCxnSpPr>
          <p:spPr>
            <a:xfrm rot="10800000">
              <a:off x="4150" y="2568"/>
              <a:ext cx="545" cy="0"/>
            </a:xfrm>
            <a:prstGeom prst="straightConnector1">
              <a:avLst/>
            </a:prstGeom>
            <a:noFill/>
            <a:ln cap="flat" cmpd="sng" w="9525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68" name="Google Shape;168;p24"/>
            <p:cNvCxnSpPr/>
            <p:nvPr/>
          </p:nvCxnSpPr>
          <p:spPr>
            <a:xfrm rot="10800000">
              <a:off x="3696" y="3113"/>
              <a:ext cx="0" cy="907"/>
            </a:xfrm>
            <a:prstGeom prst="straightConnector1">
              <a:avLst/>
            </a:prstGeom>
            <a:noFill/>
            <a:ln cap="flat" cmpd="sng" w="9525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69" name="Google Shape;169;p24"/>
            <p:cNvSpPr/>
            <p:nvPr/>
          </p:nvSpPr>
          <p:spPr>
            <a:xfrm>
              <a:off x="3107" y="2750"/>
              <a:ext cx="1497" cy="454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CCFFCC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800"/>
                <a:buFont typeface="Courier New"/>
                <a:buNone/>
              </a:pPr>
              <a:r>
                <a:rPr b="1" i="0" lang="en-US" sz="2800" u="none" cap="none" strike="noStrik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</a:t>
              </a:r>
              <a:endParaRPr/>
            </a:p>
          </p:txBody>
        </p:sp>
        <p:sp>
          <p:nvSpPr>
            <p:cNvPr id="170" name="Google Shape;170;p24"/>
            <p:cNvSpPr txBox="1"/>
            <p:nvPr/>
          </p:nvSpPr>
          <p:spPr>
            <a:xfrm>
              <a:off x="3107" y="4048"/>
              <a:ext cx="1180" cy="272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rgbClr val="0000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tipo</a:t>
              </a:r>
              <a:endParaRPr/>
            </a:p>
          </p:txBody>
        </p:sp>
      </p:grpSp>
      <p:grpSp>
        <p:nvGrpSpPr>
          <p:cNvPr id="171" name="Google Shape;171;p24"/>
          <p:cNvGrpSpPr/>
          <p:nvPr/>
        </p:nvGrpSpPr>
        <p:grpSpPr>
          <a:xfrm>
            <a:off x="5364162" y="1341437"/>
            <a:ext cx="1512887" cy="1800225"/>
            <a:chOff x="3379" y="935"/>
            <a:chExt cx="953" cy="1134"/>
          </a:xfrm>
        </p:grpSpPr>
        <p:sp>
          <p:nvSpPr>
            <p:cNvPr id="172" name="Google Shape;172;p24"/>
            <p:cNvSpPr txBox="1"/>
            <p:nvPr/>
          </p:nvSpPr>
          <p:spPr>
            <a:xfrm>
              <a:off x="3379" y="935"/>
              <a:ext cx="953" cy="318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valore</a:t>
              </a:r>
              <a:endParaRPr/>
            </a:p>
          </p:txBody>
        </p:sp>
        <p:cxnSp>
          <p:nvCxnSpPr>
            <p:cNvPr id="173" name="Google Shape;173;p24"/>
            <p:cNvCxnSpPr/>
            <p:nvPr/>
          </p:nvCxnSpPr>
          <p:spPr>
            <a:xfrm>
              <a:off x="3833" y="1253"/>
              <a:ext cx="0" cy="816"/>
            </a:xfrm>
            <a:prstGeom prst="straightConnector1">
              <a:avLst/>
            </a:prstGeom>
            <a:noFill/>
            <a:ln cap="flat" cmpd="sng" w="9525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74" name="Google Shape;174;p24"/>
          <p:cNvGrpSpPr/>
          <p:nvPr/>
        </p:nvGrpSpPr>
        <p:grpSpPr>
          <a:xfrm>
            <a:off x="2700337" y="4581525"/>
            <a:ext cx="2016125" cy="1008062"/>
            <a:chOff x="1701" y="2976"/>
            <a:chExt cx="1270" cy="635"/>
          </a:xfrm>
        </p:grpSpPr>
        <p:sp>
          <p:nvSpPr>
            <p:cNvPr id="175" name="Google Shape;175;p24"/>
            <p:cNvSpPr txBox="1"/>
            <p:nvPr/>
          </p:nvSpPr>
          <p:spPr>
            <a:xfrm>
              <a:off x="1701" y="3339"/>
              <a:ext cx="1270" cy="272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</a:t>
              </a:r>
              <a:endParaRPr/>
            </a:p>
          </p:txBody>
        </p:sp>
        <p:cxnSp>
          <p:nvCxnSpPr>
            <p:cNvPr id="176" name="Google Shape;176;p24"/>
            <p:cNvCxnSpPr/>
            <p:nvPr/>
          </p:nvCxnSpPr>
          <p:spPr>
            <a:xfrm rot="10800000">
              <a:off x="2200" y="2976"/>
              <a:ext cx="0" cy="363"/>
            </a:xfrm>
            <a:prstGeom prst="straightConnector1">
              <a:avLst/>
            </a:prstGeom>
            <a:noFill/>
            <a:ln cap="flat" cmpd="sng" w="9525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177" name="Google Shape;177;p24"/>
          <p:cNvSpPr txBox="1"/>
          <p:nvPr/>
        </p:nvSpPr>
        <p:spPr>
          <a:xfrm>
            <a:off x="323850" y="188912"/>
            <a:ext cx="7816850" cy="5286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metafora della scatola etichettata in uno scaffale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5508625" y="3646487"/>
            <a:ext cx="9175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endParaRPr/>
          </a:p>
        </p:txBody>
      </p:sp>
      <p:grpSp>
        <p:nvGrpSpPr>
          <p:cNvPr id="179" name="Google Shape;179;p24"/>
          <p:cNvGrpSpPr/>
          <p:nvPr/>
        </p:nvGrpSpPr>
        <p:grpSpPr>
          <a:xfrm>
            <a:off x="107950" y="1701800"/>
            <a:ext cx="2519362" cy="4679950"/>
            <a:chOff x="113" y="1162"/>
            <a:chExt cx="1179" cy="2948"/>
          </a:xfrm>
        </p:grpSpPr>
        <p:sp>
          <p:nvSpPr>
            <p:cNvPr id="180" name="Google Shape;180;p24"/>
            <p:cNvSpPr/>
            <p:nvPr/>
          </p:nvSpPr>
          <p:spPr>
            <a:xfrm>
              <a:off x="113" y="1525"/>
              <a:ext cx="1179" cy="2585"/>
            </a:xfrm>
            <a:prstGeom prst="cube">
              <a:avLst>
                <a:gd fmla="val 25000" name="adj"/>
              </a:avLst>
            </a:prstGeom>
            <a:solidFill>
              <a:schemeClr val="folHlink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385" y="1162"/>
              <a:ext cx="57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scaffale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1"/>
          <p:cNvSpPr txBox="1"/>
          <p:nvPr>
            <p:ph type="title"/>
          </p:nvPr>
        </p:nvSpPr>
        <p:spPr>
          <a:xfrm>
            <a:off x="311700" y="254842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1</a:t>
            </a:r>
            <a:endParaRPr/>
          </a:p>
        </p:txBody>
      </p:sp>
      <p:pic>
        <p:nvPicPr>
          <p:cNvPr id="516" name="Google Shape;516;p51"/>
          <p:cNvPicPr preferRelativeResize="0"/>
          <p:nvPr/>
        </p:nvPicPr>
        <p:blipFill rotWithShape="1">
          <a:blip r:embed="rId3">
            <a:alphaModFix/>
          </a:blip>
          <a:srcRect b="0" l="0" r="7604" t="0"/>
          <a:stretch/>
        </p:blipFill>
        <p:spPr>
          <a:xfrm>
            <a:off x="452500" y="1765575"/>
            <a:ext cx="8448824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1"/>
          <p:cNvSpPr txBox="1"/>
          <p:nvPr/>
        </p:nvSpPr>
        <p:spPr>
          <a:xfrm>
            <a:off x="3760425" y="461900"/>
            <a:ext cx="5412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Ricorda: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* restituisce il valore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&amp; restituisce l’indirizzo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2"/>
          <p:cNvSpPr txBox="1"/>
          <p:nvPr>
            <p:ph type="title"/>
          </p:nvPr>
        </p:nvSpPr>
        <p:spPr>
          <a:xfrm>
            <a:off x="311700" y="254842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2</a:t>
            </a:r>
            <a:endParaRPr/>
          </a:p>
        </p:txBody>
      </p:sp>
      <p:pic>
        <p:nvPicPr>
          <p:cNvPr id="524" name="Google Shape;524;p52"/>
          <p:cNvPicPr preferRelativeResize="0"/>
          <p:nvPr/>
        </p:nvPicPr>
        <p:blipFill rotWithShape="1">
          <a:blip r:embed="rId3">
            <a:alphaModFix/>
          </a:blip>
          <a:srcRect b="49246" l="0" r="7604" t="0"/>
          <a:stretch/>
        </p:blipFill>
        <p:spPr>
          <a:xfrm>
            <a:off x="452500" y="1765575"/>
            <a:ext cx="8448824" cy="20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2"/>
          <p:cNvSpPr txBox="1"/>
          <p:nvPr/>
        </p:nvSpPr>
        <p:spPr>
          <a:xfrm>
            <a:off x="3760425" y="461900"/>
            <a:ext cx="5412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Ricorda: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* restituisce il valore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&amp; restituisce l’indirizzo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6" name="Google Shape;52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00" y="3828275"/>
            <a:ext cx="5199850" cy="22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323850" y="188912"/>
            <a:ext cx="8650287" cy="5286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celle di memoria, indirizzi, valori memorizzati, variabili</a:t>
            </a:r>
            <a:endParaRPr/>
          </a:p>
        </p:txBody>
      </p:sp>
      <p:grpSp>
        <p:nvGrpSpPr>
          <p:cNvPr id="188" name="Google Shape;188;p25"/>
          <p:cNvGrpSpPr/>
          <p:nvPr/>
        </p:nvGrpSpPr>
        <p:grpSpPr>
          <a:xfrm>
            <a:off x="250825" y="1341437"/>
            <a:ext cx="3240087" cy="4826000"/>
            <a:chOff x="340" y="845"/>
            <a:chExt cx="2041" cy="3040"/>
          </a:xfrm>
        </p:grpSpPr>
        <p:sp>
          <p:nvSpPr>
            <p:cNvPr id="189" name="Google Shape;189;p25"/>
            <p:cNvSpPr/>
            <p:nvPr/>
          </p:nvSpPr>
          <p:spPr>
            <a:xfrm>
              <a:off x="340" y="3249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340" y="2749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340" y="2250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340" y="1752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340" y="1253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194" name="Google Shape;194;p25"/>
            <p:cNvSpPr txBox="1"/>
            <p:nvPr/>
          </p:nvSpPr>
          <p:spPr>
            <a:xfrm>
              <a:off x="930" y="845"/>
              <a:ext cx="917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memoria</a:t>
              </a:r>
              <a:endParaRPr/>
            </a:p>
          </p:txBody>
        </p:sp>
      </p:grpSp>
      <p:sp>
        <p:nvSpPr>
          <p:cNvPr id="195" name="Google Shape;195;p25"/>
          <p:cNvSpPr txBox="1"/>
          <p:nvPr/>
        </p:nvSpPr>
        <p:spPr>
          <a:xfrm>
            <a:off x="6156325" y="765175"/>
            <a:ext cx="2808287" cy="156210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eta</a:t>
            </a:r>
            <a:r>
              <a:rPr b="1" i="0" lang="en-US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1" i="0" lang="en-US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lettera</a:t>
            </a:r>
            <a:r>
              <a:rPr b="1" i="0" lang="en-US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27</a:t>
            </a:r>
            <a:r>
              <a:rPr b="1" i="0" lang="en-US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lettera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‘k’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grpSp>
        <p:nvGrpSpPr>
          <p:cNvPr id="196" name="Google Shape;196;p25"/>
          <p:cNvGrpSpPr/>
          <p:nvPr/>
        </p:nvGrpSpPr>
        <p:grpSpPr>
          <a:xfrm>
            <a:off x="3490912" y="1484312"/>
            <a:ext cx="1417637" cy="4408487"/>
            <a:chOff x="2381" y="935"/>
            <a:chExt cx="893" cy="2777"/>
          </a:xfrm>
        </p:grpSpPr>
        <p:sp>
          <p:nvSpPr>
            <p:cNvPr id="197" name="Google Shape;197;p25"/>
            <p:cNvSpPr txBox="1"/>
            <p:nvPr/>
          </p:nvSpPr>
          <p:spPr>
            <a:xfrm>
              <a:off x="2381" y="935"/>
              <a:ext cx="89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</a:t>
              </a:r>
              <a:endParaRPr/>
            </a:p>
          </p:txBody>
        </p:sp>
        <p:sp>
          <p:nvSpPr>
            <p:cNvPr id="198" name="Google Shape;198;p25"/>
            <p:cNvSpPr txBox="1"/>
            <p:nvPr/>
          </p:nvSpPr>
          <p:spPr>
            <a:xfrm>
              <a:off x="2472" y="1343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  <p:sp>
          <p:nvSpPr>
            <p:cNvPr id="199" name="Google Shape;199;p25"/>
            <p:cNvSpPr txBox="1"/>
            <p:nvPr/>
          </p:nvSpPr>
          <p:spPr>
            <a:xfrm>
              <a:off x="2472" y="1842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  <p:sp>
          <p:nvSpPr>
            <p:cNvPr id="200" name="Google Shape;200;p25"/>
            <p:cNvSpPr txBox="1"/>
            <p:nvPr/>
          </p:nvSpPr>
          <p:spPr>
            <a:xfrm>
              <a:off x="2472" y="2387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2472" y="2886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2472" y="3385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/>
            </a:p>
          </p:txBody>
        </p:sp>
      </p:grpSp>
      <p:sp>
        <p:nvSpPr>
          <p:cNvPr id="203" name="Google Shape;203;p25"/>
          <p:cNvSpPr txBox="1"/>
          <p:nvPr/>
        </p:nvSpPr>
        <p:spPr>
          <a:xfrm>
            <a:off x="4572000" y="2492375"/>
            <a:ext cx="4464050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variabile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viene associata la cella di indirizzo 01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4572000" y="3284537"/>
            <a:ext cx="4464050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variabile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lettera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viene associata la cella di indirizzo 02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4572000" y="4076700"/>
            <a:ext cx="4464050" cy="11874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rappresentazione di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viene memorizzata nella cella di indirizzo 01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4572000" y="5229225"/>
            <a:ext cx="4464050" cy="11874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rappresentazione di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‘k’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viene memorizzata nella cella di indirizzo 02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539750" y="2420937"/>
            <a:ext cx="2368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395287" y="3213100"/>
            <a:ext cx="27336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‘k’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/>
        </p:nvSpPr>
        <p:spPr>
          <a:xfrm>
            <a:off x="323850" y="188912"/>
            <a:ext cx="8650287" cy="5286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celle di memoria, indirizzi, valori memorizzati, variabili</a:t>
            </a:r>
            <a:endParaRPr/>
          </a:p>
        </p:txBody>
      </p:sp>
      <p:grpSp>
        <p:nvGrpSpPr>
          <p:cNvPr id="214" name="Google Shape;214;p26"/>
          <p:cNvGrpSpPr/>
          <p:nvPr/>
        </p:nvGrpSpPr>
        <p:grpSpPr>
          <a:xfrm>
            <a:off x="250825" y="1341437"/>
            <a:ext cx="3240087" cy="4826000"/>
            <a:chOff x="340" y="845"/>
            <a:chExt cx="2041" cy="3040"/>
          </a:xfrm>
        </p:grpSpPr>
        <p:sp>
          <p:nvSpPr>
            <p:cNvPr id="215" name="Google Shape;215;p26"/>
            <p:cNvSpPr/>
            <p:nvPr/>
          </p:nvSpPr>
          <p:spPr>
            <a:xfrm>
              <a:off x="340" y="3249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40" y="2749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40" y="2250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340" y="1752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40" y="1253"/>
              <a:ext cx="2041" cy="636"/>
            </a:xfrm>
            <a:prstGeom prst="cube">
              <a:avLst>
                <a:gd fmla="val 25000" name="adj"/>
              </a:avLst>
            </a:prstGeom>
            <a:solidFill>
              <a:srgbClr val="EAEAEA"/>
            </a:solidFill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urier New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220" name="Google Shape;220;p26"/>
            <p:cNvSpPr txBox="1"/>
            <p:nvPr/>
          </p:nvSpPr>
          <p:spPr>
            <a:xfrm>
              <a:off x="930" y="845"/>
              <a:ext cx="917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memoria</a:t>
              </a:r>
              <a:endParaRPr/>
            </a:p>
          </p:txBody>
        </p:sp>
      </p:grpSp>
      <p:sp>
        <p:nvSpPr>
          <p:cNvPr id="221" name="Google Shape;221;p26"/>
          <p:cNvSpPr txBox="1"/>
          <p:nvPr/>
        </p:nvSpPr>
        <p:spPr>
          <a:xfrm>
            <a:off x="4932362" y="4149725"/>
            <a:ext cx="2808287" cy="831850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r>
              <a:rPr b="1" i="0" lang="en-US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lettera</a:t>
            </a:r>
            <a:endParaRPr/>
          </a:p>
        </p:txBody>
      </p:sp>
      <p:grpSp>
        <p:nvGrpSpPr>
          <p:cNvPr id="222" name="Google Shape;222;p26"/>
          <p:cNvGrpSpPr/>
          <p:nvPr/>
        </p:nvGrpSpPr>
        <p:grpSpPr>
          <a:xfrm>
            <a:off x="3490912" y="1484312"/>
            <a:ext cx="1417637" cy="4408487"/>
            <a:chOff x="2381" y="935"/>
            <a:chExt cx="893" cy="2777"/>
          </a:xfrm>
        </p:grpSpPr>
        <p:sp>
          <p:nvSpPr>
            <p:cNvPr id="223" name="Google Shape;223;p26"/>
            <p:cNvSpPr txBox="1"/>
            <p:nvPr/>
          </p:nvSpPr>
          <p:spPr>
            <a:xfrm>
              <a:off x="2381" y="935"/>
              <a:ext cx="89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indirizzo</a:t>
              </a:r>
              <a:endParaRPr/>
            </a:p>
          </p:txBody>
        </p:sp>
        <p:sp>
          <p:nvSpPr>
            <p:cNvPr id="224" name="Google Shape;224;p26"/>
            <p:cNvSpPr txBox="1"/>
            <p:nvPr/>
          </p:nvSpPr>
          <p:spPr>
            <a:xfrm>
              <a:off x="2472" y="1343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  <p:sp>
          <p:nvSpPr>
            <p:cNvPr id="225" name="Google Shape;225;p26"/>
            <p:cNvSpPr txBox="1"/>
            <p:nvPr/>
          </p:nvSpPr>
          <p:spPr>
            <a:xfrm>
              <a:off x="2472" y="1842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  <p:sp>
          <p:nvSpPr>
            <p:cNvPr id="226" name="Google Shape;226;p26"/>
            <p:cNvSpPr txBox="1"/>
            <p:nvPr/>
          </p:nvSpPr>
          <p:spPr>
            <a:xfrm>
              <a:off x="2472" y="2387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  <p:sp>
          <p:nvSpPr>
            <p:cNvPr id="227" name="Google Shape;227;p26"/>
            <p:cNvSpPr txBox="1"/>
            <p:nvPr/>
          </p:nvSpPr>
          <p:spPr>
            <a:xfrm>
              <a:off x="2472" y="2886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  <p:sp>
          <p:nvSpPr>
            <p:cNvPr id="228" name="Google Shape;228;p26"/>
            <p:cNvSpPr txBox="1"/>
            <p:nvPr/>
          </p:nvSpPr>
          <p:spPr>
            <a:xfrm>
              <a:off x="2472" y="3385"/>
              <a:ext cx="36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/>
            </a:p>
          </p:txBody>
        </p:sp>
      </p:grpSp>
      <p:sp>
        <p:nvSpPr>
          <p:cNvPr id="229" name="Google Shape;229;p26"/>
          <p:cNvSpPr txBox="1"/>
          <p:nvPr/>
        </p:nvSpPr>
        <p:spPr>
          <a:xfrm>
            <a:off x="4932362" y="836612"/>
            <a:ext cx="4032250" cy="119697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è possibile conoscere l’indirizzo della cella associata a una variabile</a:t>
            </a:r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539750" y="2420937"/>
            <a:ext cx="2368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395287" y="3213100"/>
            <a:ext cx="27336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‘k’</a:t>
            </a:r>
            <a:endParaRPr/>
          </a:p>
        </p:txBody>
      </p:sp>
      <p:grpSp>
        <p:nvGrpSpPr>
          <p:cNvPr id="232" name="Google Shape;232;p26"/>
          <p:cNvGrpSpPr/>
          <p:nvPr/>
        </p:nvGrpSpPr>
        <p:grpSpPr>
          <a:xfrm>
            <a:off x="4932362" y="2276475"/>
            <a:ext cx="4032250" cy="1614487"/>
            <a:chOff x="3107" y="1434"/>
            <a:chExt cx="2540" cy="1017"/>
          </a:xfrm>
        </p:grpSpPr>
        <p:sp>
          <p:nvSpPr>
            <p:cNvPr id="233" name="Google Shape;233;p26"/>
            <p:cNvSpPr txBox="1"/>
            <p:nvPr/>
          </p:nvSpPr>
          <p:spPr>
            <a:xfrm>
              <a:off x="3107" y="1888"/>
              <a:ext cx="2540" cy="563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operatore </a:t>
              </a:r>
              <a:r>
                <a:rPr b="1" i="0" lang="en-US" sz="2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&amp;</a:t>
              </a: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operatore indirizzo di</a:t>
              </a: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4105" y="1434"/>
              <a:ext cx="317" cy="36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5" name="Google Shape;235;p26"/>
          <p:cNvSpPr txBox="1"/>
          <p:nvPr/>
        </p:nvSpPr>
        <p:spPr>
          <a:xfrm>
            <a:off x="4284662" y="5229225"/>
            <a:ext cx="4751387" cy="119697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indicano: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indirizzo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 variabile</a:t>
            </a: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eta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indirizzo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 variabile</a:t>
            </a: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lettera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usare i puntatori ? </a:t>
            </a:r>
            <a:endParaRPr/>
          </a:p>
        </p:txBody>
      </p:sp>
      <p:sp>
        <p:nvSpPr>
          <p:cNvPr id="242" name="Google Shape;242;p27"/>
          <p:cNvSpPr txBox="1"/>
          <p:nvPr>
            <p:ph idx="1" type="body"/>
          </p:nvPr>
        </p:nvSpPr>
        <p:spPr>
          <a:xfrm>
            <a:off x="311700" y="1639832"/>
            <a:ext cx="85206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 puntatori devono essere dichiarati prima di essere usati </a:t>
            </a:r>
            <a:endParaRPr/>
          </a:p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1424850" y="2301100"/>
            <a:ext cx="4827600" cy="557400"/>
          </a:xfrm>
          <a:prstGeom prst="rect">
            <a:avLst/>
          </a:prstGeom>
          <a:solidFill>
            <a:srgbClr val="CCFF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int *count_prt, count;</a:t>
            </a:r>
            <a:endParaRPr/>
          </a:p>
        </p:txBody>
      </p:sp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442200" y="3070922"/>
            <a:ext cx="8520600" cy="1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dichiaro due variabili, un puntatore a un intero e un intero.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Il puntatore può essere inizializzato 0, NULL o a un indirizzo</a:t>
            </a:r>
            <a:endParaRPr/>
          </a:p>
        </p:txBody>
      </p:sp>
      <p:sp>
        <p:nvSpPr>
          <p:cNvPr id="245" name="Google Shape;245;p27"/>
          <p:cNvSpPr txBox="1"/>
          <p:nvPr>
            <p:ph idx="1" type="body"/>
          </p:nvPr>
        </p:nvSpPr>
        <p:spPr>
          <a:xfrm>
            <a:off x="1525050" y="4110600"/>
            <a:ext cx="4827600" cy="1609500"/>
          </a:xfrm>
          <a:prstGeom prst="rect">
            <a:avLst/>
          </a:prstGeom>
          <a:solidFill>
            <a:srgbClr val="CCFF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*count_prt = NULL;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*count_ptr = 0;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*count_ptr = &amp;count;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usare i puntatori ? </a:t>
            </a:r>
            <a:endParaRPr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311700" y="1639832"/>
            <a:ext cx="85206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 puntatori devono essere dichiarati prima di essere usati </a:t>
            </a:r>
            <a:endParaRPr/>
          </a:p>
        </p:txBody>
      </p:sp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1424850" y="2301100"/>
            <a:ext cx="4827600" cy="557400"/>
          </a:xfrm>
          <a:prstGeom prst="rect">
            <a:avLst/>
          </a:prstGeom>
          <a:solidFill>
            <a:srgbClr val="CCFF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int *count_prt, count;</a:t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442200" y="3070922"/>
            <a:ext cx="8520600" cy="1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dichiaro due variabili, un puntatore a un intero e un intero.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Il puntatore può essere inizializzato 0, NULL o a un indirizzo</a:t>
            </a:r>
            <a:endParaRPr/>
          </a:p>
        </p:txBody>
      </p:sp>
      <p:sp>
        <p:nvSpPr>
          <p:cNvPr id="255" name="Google Shape;255;p28"/>
          <p:cNvSpPr txBox="1"/>
          <p:nvPr>
            <p:ph idx="1" type="body"/>
          </p:nvPr>
        </p:nvSpPr>
        <p:spPr>
          <a:xfrm>
            <a:off x="1525050" y="4110600"/>
            <a:ext cx="4827600" cy="1609500"/>
          </a:xfrm>
          <a:prstGeom prst="rect">
            <a:avLst/>
          </a:prstGeom>
          <a:solidFill>
            <a:srgbClr val="CCFF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*count_prt = NULL;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*count_ptr = 0;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*count_ptr = &amp;count;</a:t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3916975" y="4110600"/>
            <a:ext cx="3183600" cy="378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6748400" y="3645600"/>
            <a:ext cx="2139900" cy="1317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Null è una costante simbolica che non fa riferimento a nessun dato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usare i puntatori ? </a:t>
            </a:r>
            <a:endParaRPr/>
          </a:p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311700" y="1639832"/>
            <a:ext cx="85206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 puntatori devono essere dichiarati prima di essere usati </a:t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1424850" y="2301100"/>
            <a:ext cx="4827600" cy="557400"/>
          </a:xfrm>
          <a:prstGeom prst="rect">
            <a:avLst/>
          </a:prstGeom>
          <a:solidFill>
            <a:srgbClr val="CCFF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int *count_prt, count;</a:t>
            </a:r>
            <a:endParaRPr/>
          </a:p>
        </p:txBody>
      </p:sp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442200" y="3070922"/>
            <a:ext cx="8520600" cy="1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dichiaro due variabili, un puntatore a un intero e un intero.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Il puntatore può essere inizializzato 0, NULL o a un indirizzo</a:t>
            </a:r>
            <a:endParaRPr/>
          </a:p>
        </p:txBody>
      </p:sp>
      <p:sp>
        <p:nvSpPr>
          <p:cNvPr id="267" name="Google Shape;267;p29"/>
          <p:cNvSpPr txBox="1"/>
          <p:nvPr>
            <p:ph idx="1" type="body"/>
          </p:nvPr>
        </p:nvSpPr>
        <p:spPr>
          <a:xfrm>
            <a:off x="1525050" y="4110600"/>
            <a:ext cx="4827600" cy="1609500"/>
          </a:xfrm>
          <a:prstGeom prst="rect">
            <a:avLst/>
          </a:prstGeom>
          <a:solidFill>
            <a:srgbClr val="CCFF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*count_prt = NULL;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*count_ptr = 0;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*count_ptr = &amp;count;</a:t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3916975" y="4644000"/>
            <a:ext cx="3183600" cy="378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6748400" y="4179000"/>
            <a:ext cx="2139900" cy="1317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Inizializzare un puntatore a NULL è uguale che inizializzarlo a 0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usare i puntatori ? </a:t>
            </a:r>
            <a:endParaRPr/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311700" y="1639832"/>
            <a:ext cx="85206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 puntatori devono essere dichiarati prima di essere usati </a:t>
            </a:r>
            <a:endParaRPr/>
          </a:p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1424850" y="2301100"/>
            <a:ext cx="4827600" cy="557400"/>
          </a:xfrm>
          <a:prstGeom prst="rect">
            <a:avLst/>
          </a:prstGeom>
          <a:solidFill>
            <a:srgbClr val="CCFF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int *count_prt, count;</a:t>
            </a:r>
            <a:endParaRPr/>
          </a:p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442200" y="2962375"/>
            <a:ext cx="85206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dichiaro due variabili, un puntatore a un intero e un intero.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Ricordarsi sempre di inizializzare i puntatori per evitare sorprese.</a:t>
            </a:r>
            <a:br>
              <a:rPr lang="en-US"/>
            </a:br>
            <a:r>
              <a:rPr lang="en-US"/>
              <a:t>Il puntatore può essere inizializzato 0, NULL o a un indirizzo</a:t>
            </a:r>
            <a:endParaRPr/>
          </a:p>
        </p:txBody>
      </p:sp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1525050" y="4110600"/>
            <a:ext cx="4827600" cy="1609500"/>
          </a:xfrm>
          <a:prstGeom prst="rect">
            <a:avLst/>
          </a:prstGeom>
          <a:solidFill>
            <a:srgbClr val="CCFF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*count_prt = NULL;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*count_ptr = 0;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*count_ptr = &amp;count;</a:t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3916975" y="5177400"/>
            <a:ext cx="3183600" cy="378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6748400" y="4712400"/>
            <a:ext cx="2139900" cy="1317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&amp; restituisce l’indirizzo di memoria della variabile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