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y="6858000" cx="9144000"/>
  <p:notesSz cx="6858000" cy="9144000"/>
  <p:embeddedFontLst>
    <p:embeddedFont>
      <p:font typeface="Roboto"/>
      <p:regular r:id="rId66"/>
      <p:bold r:id="rId67"/>
      <p:italic r:id="rId68"/>
      <p:boldItalic r:id="rId69"/>
    </p:embeddedFont>
    <p:embeddedFont>
      <p:font typeface="Arimo"/>
      <p:regular r:id="rId70"/>
      <p:bold r:id="rId71"/>
      <p:italic r:id="rId72"/>
      <p:boldItalic r:id="rId73"/>
    </p:embeddedFont>
    <p:embeddedFont>
      <p:font typeface="Noto Sans Symbols"/>
      <p:regular r:id="rId74"/>
      <p:bold r:id="rId75"/>
    </p:embeddedFont>
    <p:embeddedFont>
      <p:font typeface="Questrial"/>
      <p:regular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88AAB0-E5BA-409C-9F83-4984D6E58C7E}">
  <a:tblStyle styleId="{6588AAB0-E5BA-409C-9F83-4984D6E58C7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59C8630-B258-48E1-A818-46EC39E189D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Arimo-boldItalic.fntdata"/><Relationship Id="rId72" Type="http://schemas.openxmlformats.org/officeDocument/2006/relationships/font" Target="fonts/Arimo-italic.fntdata"/><Relationship Id="rId31" Type="http://schemas.openxmlformats.org/officeDocument/2006/relationships/slide" Target="slides/slide24.xml"/><Relationship Id="rId75" Type="http://schemas.openxmlformats.org/officeDocument/2006/relationships/font" Target="fonts/NotoSansSymbols-bold.fntdata"/><Relationship Id="rId30" Type="http://schemas.openxmlformats.org/officeDocument/2006/relationships/slide" Target="slides/slide23.xml"/><Relationship Id="rId74" Type="http://schemas.openxmlformats.org/officeDocument/2006/relationships/font" Target="fonts/NotoSansSymbols-regular.fntdata"/><Relationship Id="rId33" Type="http://schemas.openxmlformats.org/officeDocument/2006/relationships/slide" Target="slides/slide26.xml"/><Relationship Id="rId32" Type="http://schemas.openxmlformats.org/officeDocument/2006/relationships/slide" Target="slides/slide25.xml"/><Relationship Id="rId76" Type="http://schemas.openxmlformats.org/officeDocument/2006/relationships/font" Target="fonts/Questrial-regular.fnt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Arimo-bold.fntdata"/><Relationship Id="rId70" Type="http://schemas.openxmlformats.org/officeDocument/2006/relationships/font" Target="fonts/Arimo-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Roboto-regular.fntdata"/><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Roboto-italic.fntdata"/><Relationship Id="rId23" Type="http://schemas.openxmlformats.org/officeDocument/2006/relationships/slide" Target="slides/slide16.xml"/><Relationship Id="rId67" Type="http://schemas.openxmlformats.org/officeDocument/2006/relationships/font" Target="fonts/Roboto-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oboto-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6d363576e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6d363576e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306d363576e_0_1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725528219_0_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725528219_0_2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0725528219_0_23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725528219_0_2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0725528219_0_2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30725528219_0_22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6c6e3f384_3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3" name="Google Shape;233;g306c6e3f384_3_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6c6e3f384_3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41" name="Google Shape;241;g306c6e3f384_3_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N.B. Le specifiche di conversione vengono applicate, </a:t>
            </a:r>
            <a:endParaRPr/>
          </a:p>
          <a:p>
            <a:pPr indent="0" lvl="0" marL="0" rtl="0" algn="l">
              <a:spcBef>
                <a:spcPts val="0"/>
              </a:spcBef>
              <a:spcAft>
                <a:spcPts val="0"/>
              </a:spcAft>
              <a:buSzPts val="1800"/>
              <a:buNone/>
            </a:pPr>
            <a:r>
              <a:rPr b="1" lang="en-US"/>
              <a:t>secondo l’ordine in cui appaiono, agli argomenti.</a:t>
            </a:r>
            <a:endParaRPr/>
          </a:p>
          <a:p>
            <a:pPr indent="0" lvl="0" marL="0" rtl="0" algn="l">
              <a:spcBef>
                <a:spcPts val="0"/>
              </a:spcBef>
              <a:spcAft>
                <a:spcPts val="0"/>
              </a:spcAft>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6c6e3f384_3_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55" name="Google Shape;255;g306c6e3f384_3_1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06c6e3f384_3_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78" name="Google Shape;278;g306c6e3f384_3_1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06c6e3f384_3_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94" name="Google Shape;294;g306c6e3f384_3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725528219_0_4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0725528219_0_4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30725528219_0_46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6c6e3f384_3_1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23" name="Google Shape;323;g306c6e3f384_3_1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697826b1c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0697826b1c_0_1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30697826b1c_0_16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6d363576e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0" name="Google Shape;150;g306d363576e_4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0725528219_0_4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0725528219_0_4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30725528219_0_49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6c6e3f384_3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53" name="Google Shape;353;g306c6e3f384_3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scanf è la funzione duale di printf</a:t>
            </a:r>
            <a:endParaRPr/>
          </a:p>
          <a:p>
            <a:pPr indent="0" lvl="0" marL="0" rtl="0" algn="l">
              <a:spcBef>
                <a:spcPts val="0"/>
              </a:spcBef>
              <a:spcAft>
                <a:spcPts val="0"/>
              </a:spcAft>
              <a:buSzPts val="1800"/>
              <a:buNone/>
            </a:pPr>
            <a:r>
              <a:rPr b="1" lang="en-US"/>
              <a:t>legge da input (tastiera) un valore intero e lo assegna alla variabile base</a:t>
            </a:r>
            <a:endParaRPr/>
          </a:p>
          <a:p>
            <a:pPr indent="0" lvl="0" marL="0" rtl="0" algn="l">
              <a:spcBef>
                <a:spcPts val="0"/>
              </a:spcBef>
              <a:spcAft>
                <a:spcPts val="0"/>
              </a:spcAft>
              <a:buSzPts val="1800"/>
              <a:buNone/>
            </a:pPr>
            <a:r>
              <a:rPr b="1" lang="en-US"/>
              <a:t>&amp;base indica (l’indirizzo del)la locazione di memoria associata a base</a:t>
            </a:r>
            <a:endParaRPr/>
          </a:p>
          <a:p>
            <a:pPr indent="0" lvl="0" marL="0" rtl="0" algn="l">
              <a:spcBef>
                <a:spcPts val="0"/>
              </a:spcBef>
              <a:spcAft>
                <a:spcPts val="0"/>
              </a:spcAft>
              <a:buSzPts val="1800"/>
              <a:buNone/>
            </a:pPr>
            <a:r>
              <a:rPr b="1" lang="en-US"/>
              <a:t>scanf memorizza in tale locazione il valore letto</a:t>
            </a:r>
            <a:endParaRPr/>
          </a:p>
          <a:p>
            <a:pPr indent="0" lvl="0" marL="0" rtl="0" algn="l">
              <a:spcBef>
                <a:spcPts val="0"/>
              </a:spcBef>
              <a:spcAft>
                <a:spcPts val="0"/>
              </a:spcAft>
              <a:buSzPts val="1800"/>
              <a:buNone/>
            </a:pPr>
            <a:r>
              <a:rPr b="1" lang="en-US"/>
              <a:t>quando viene eseguita scanf il programma si mette in attesa che l’utente immetta un valore.</a:t>
            </a:r>
            <a:r>
              <a:rPr lang="en-US"/>
              <a:t> Quando l’utente digita Invio</a:t>
            </a:r>
            <a:endParaRPr/>
          </a:p>
          <a:p>
            <a:pPr indent="0" lvl="0" marL="0" rtl="0" algn="l">
              <a:spcBef>
                <a:spcPts val="0"/>
              </a:spcBef>
              <a:spcAft>
                <a:spcPts val="0"/>
              </a:spcAft>
              <a:buSzPts val="1800"/>
              <a:buNone/>
            </a:pPr>
            <a:r>
              <a:rPr lang="en-US"/>
              <a:t>1. la sequenza di caratteri immessa viene convertita in un intero (formato %d) e</a:t>
            </a:r>
            <a:endParaRPr/>
          </a:p>
          <a:p>
            <a:pPr indent="0" lvl="0" marL="0" rtl="0" algn="l">
              <a:spcBef>
                <a:spcPts val="0"/>
              </a:spcBef>
              <a:spcAft>
                <a:spcPts val="0"/>
              </a:spcAft>
              <a:buSzPts val="1800"/>
              <a:buNone/>
            </a:pPr>
            <a:r>
              <a:rPr lang="en-US"/>
              <a:t>2. l’intero ottenuto viene assegnato alla variabile base (viene cioé scritto nella/e cella/e di memoria a partire dall’indirizzo passato a scanf)</a:t>
            </a:r>
            <a:endParaRPr/>
          </a:p>
          <a:p>
            <a:pPr indent="0" lvl="0" marL="0" rtl="0" algn="l">
              <a:spcBef>
                <a:spcPts val="0"/>
              </a:spcBef>
              <a:spcAft>
                <a:spcPts val="0"/>
              </a:spcAft>
              <a:buSzPts val="1800"/>
              <a:buNone/>
            </a:pPr>
            <a:r>
              <a:rPr lang="en-US"/>
              <a:t>N.B. il precedente valore della variabile base va perduto </a:t>
            </a:r>
            <a:endParaRPr b="1" sz="1000"/>
          </a:p>
          <a:p>
            <a:pPr indent="0" lvl="0" marL="0" rtl="0" algn="l">
              <a:spcBef>
                <a:spcPts val="0"/>
              </a:spcBef>
              <a:spcAft>
                <a:spcPts val="0"/>
              </a:spcAft>
              <a:buNone/>
            </a:pPr>
            <a:r>
              <a:t/>
            </a:r>
            <a:endParaRPr b="1"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6c6e3f384_3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65" name="Google Shape;365;g306c6e3f384_3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scanf è la funzione duale di printf</a:t>
            </a:r>
            <a:endParaRPr/>
          </a:p>
          <a:p>
            <a:pPr indent="0" lvl="0" marL="0" rtl="0" algn="l">
              <a:spcBef>
                <a:spcPts val="0"/>
              </a:spcBef>
              <a:spcAft>
                <a:spcPts val="0"/>
              </a:spcAft>
              <a:buSzPts val="1800"/>
              <a:buNone/>
            </a:pPr>
            <a:r>
              <a:rPr b="1" lang="en-US"/>
              <a:t>legge da input (tastiera) un valore intero e lo assegna alla variabile base</a:t>
            </a:r>
            <a:endParaRPr/>
          </a:p>
          <a:p>
            <a:pPr indent="0" lvl="0" marL="0" rtl="0" algn="l">
              <a:spcBef>
                <a:spcPts val="0"/>
              </a:spcBef>
              <a:spcAft>
                <a:spcPts val="0"/>
              </a:spcAft>
              <a:buSzPts val="1800"/>
              <a:buNone/>
            </a:pPr>
            <a:r>
              <a:rPr b="1" lang="en-US"/>
              <a:t>&amp;base indica (l’indirizzo del)la locazione di memoria associata a base</a:t>
            </a:r>
            <a:endParaRPr/>
          </a:p>
          <a:p>
            <a:pPr indent="0" lvl="0" marL="0" rtl="0" algn="l">
              <a:spcBef>
                <a:spcPts val="0"/>
              </a:spcBef>
              <a:spcAft>
                <a:spcPts val="0"/>
              </a:spcAft>
              <a:buSzPts val="1800"/>
              <a:buNone/>
            </a:pPr>
            <a:r>
              <a:rPr b="1" lang="en-US"/>
              <a:t>scanf memorizza in tale locazione il valore letto</a:t>
            </a:r>
            <a:endParaRPr/>
          </a:p>
          <a:p>
            <a:pPr indent="0" lvl="0" marL="0" rtl="0" algn="l">
              <a:spcBef>
                <a:spcPts val="0"/>
              </a:spcBef>
              <a:spcAft>
                <a:spcPts val="0"/>
              </a:spcAft>
              <a:buSzPts val="1800"/>
              <a:buNone/>
            </a:pPr>
            <a:r>
              <a:rPr b="1" lang="en-US"/>
              <a:t>quando viene eseguita scanf il programma si mette in attesa che l’utente immetta un valore.</a:t>
            </a:r>
            <a:r>
              <a:rPr lang="en-US"/>
              <a:t> Quando l’utente digita Invio</a:t>
            </a:r>
            <a:endParaRPr/>
          </a:p>
          <a:p>
            <a:pPr indent="0" lvl="0" marL="0" rtl="0" algn="l">
              <a:spcBef>
                <a:spcPts val="0"/>
              </a:spcBef>
              <a:spcAft>
                <a:spcPts val="0"/>
              </a:spcAft>
              <a:buSzPts val="1800"/>
              <a:buNone/>
            </a:pPr>
            <a:r>
              <a:rPr lang="en-US"/>
              <a:t>1. la sequenza di caratteri immessa viene convertita in un intero (formato %d) e</a:t>
            </a:r>
            <a:endParaRPr/>
          </a:p>
          <a:p>
            <a:pPr indent="0" lvl="0" marL="0" rtl="0" algn="l">
              <a:spcBef>
                <a:spcPts val="0"/>
              </a:spcBef>
              <a:spcAft>
                <a:spcPts val="0"/>
              </a:spcAft>
              <a:buSzPts val="1800"/>
              <a:buNone/>
            </a:pPr>
            <a:r>
              <a:rPr lang="en-US"/>
              <a:t>2. l’intero ottenuto viene assegnato alla variabile base (viene cioé scritto nella/e cella/e di memoria a partire dall’indirizzo passato a scanf)</a:t>
            </a:r>
            <a:endParaRPr/>
          </a:p>
          <a:p>
            <a:pPr indent="0" lvl="0" marL="0" rtl="0" algn="l">
              <a:spcBef>
                <a:spcPts val="0"/>
              </a:spcBef>
              <a:spcAft>
                <a:spcPts val="0"/>
              </a:spcAft>
              <a:buSzPts val="1800"/>
              <a:buNone/>
            </a:pPr>
            <a:r>
              <a:rPr lang="en-US"/>
              <a:t>N.B. il precedente valore della variabile base va perduto </a:t>
            </a:r>
            <a:endParaRPr b="1" sz="1000"/>
          </a:p>
          <a:p>
            <a:pPr indent="0" lvl="0" marL="0" rtl="0" algn="l">
              <a:spcBef>
                <a:spcPts val="0"/>
              </a:spcBef>
              <a:spcAft>
                <a:spcPts val="0"/>
              </a:spcAft>
              <a:buNone/>
            </a:pPr>
            <a:r>
              <a:t/>
            </a:r>
            <a:endParaRPr b="1"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06c6e3f384_3_1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76" name="Google Shape;376;g306c6e3f384_3_1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scanf è la funzione duale di printf</a:t>
            </a:r>
            <a:endParaRPr/>
          </a:p>
          <a:p>
            <a:pPr indent="0" lvl="0" marL="0" rtl="0" algn="l">
              <a:spcBef>
                <a:spcPts val="0"/>
              </a:spcBef>
              <a:spcAft>
                <a:spcPts val="0"/>
              </a:spcAft>
              <a:buSzPts val="1800"/>
              <a:buNone/>
            </a:pPr>
            <a:r>
              <a:rPr b="1" lang="en-US"/>
              <a:t>legge da input (tastiera) un valore intero e lo assegna alla variabile base</a:t>
            </a:r>
            <a:endParaRPr/>
          </a:p>
          <a:p>
            <a:pPr indent="0" lvl="0" marL="0" rtl="0" algn="l">
              <a:spcBef>
                <a:spcPts val="0"/>
              </a:spcBef>
              <a:spcAft>
                <a:spcPts val="0"/>
              </a:spcAft>
              <a:buSzPts val="1800"/>
              <a:buNone/>
            </a:pPr>
            <a:r>
              <a:rPr b="1" lang="en-US"/>
              <a:t>&amp;base indica (l’indirizzo del)la locazione di memoria associata a base</a:t>
            </a:r>
            <a:endParaRPr/>
          </a:p>
          <a:p>
            <a:pPr indent="0" lvl="0" marL="0" rtl="0" algn="l">
              <a:spcBef>
                <a:spcPts val="0"/>
              </a:spcBef>
              <a:spcAft>
                <a:spcPts val="0"/>
              </a:spcAft>
              <a:buSzPts val="1800"/>
              <a:buNone/>
            </a:pPr>
            <a:r>
              <a:rPr b="1" lang="en-US"/>
              <a:t>scanf memorizza in tale locazione il valore letto</a:t>
            </a:r>
            <a:endParaRPr/>
          </a:p>
          <a:p>
            <a:pPr indent="0" lvl="0" marL="0" rtl="0" algn="l">
              <a:spcBef>
                <a:spcPts val="0"/>
              </a:spcBef>
              <a:spcAft>
                <a:spcPts val="0"/>
              </a:spcAft>
              <a:buSzPts val="1800"/>
              <a:buNone/>
            </a:pPr>
            <a:r>
              <a:rPr b="1" lang="en-US"/>
              <a:t>quando viene eseguita scanf il programma si mette in attesa che l’utente immetta un valore.</a:t>
            </a:r>
            <a:r>
              <a:rPr lang="en-US"/>
              <a:t> Quando l’utente digita Invio</a:t>
            </a:r>
            <a:endParaRPr/>
          </a:p>
          <a:p>
            <a:pPr indent="0" lvl="0" marL="0" rtl="0" algn="l">
              <a:spcBef>
                <a:spcPts val="0"/>
              </a:spcBef>
              <a:spcAft>
                <a:spcPts val="0"/>
              </a:spcAft>
              <a:buSzPts val="1800"/>
              <a:buNone/>
            </a:pPr>
            <a:r>
              <a:rPr lang="en-US"/>
              <a:t>1. la sequenza di caratteri immessa viene convertita in un intero (formato %d) e</a:t>
            </a:r>
            <a:endParaRPr/>
          </a:p>
          <a:p>
            <a:pPr indent="0" lvl="0" marL="0" rtl="0" algn="l">
              <a:spcBef>
                <a:spcPts val="0"/>
              </a:spcBef>
              <a:spcAft>
                <a:spcPts val="0"/>
              </a:spcAft>
              <a:buSzPts val="1800"/>
              <a:buNone/>
            </a:pPr>
            <a:r>
              <a:rPr lang="en-US"/>
              <a:t>2. l’intero ottenuto viene assegnato alla variabile base (viene cioé scritto nella/e cella/e di memoria a partire dall’indirizzo passato a scanf)</a:t>
            </a:r>
            <a:endParaRPr/>
          </a:p>
          <a:p>
            <a:pPr indent="0" lvl="0" marL="0" rtl="0" algn="l">
              <a:spcBef>
                <a:spcPts val="0"/>
              </a:spcBef>
              <a:spcAft>
                <a:spcPts val="0"/>
              </a:spcAft>
              <a:buSzPts val="1800"/>
              <a:buNone/>
            </a:pPr>
            <a:r>
              <a:rPr lang="en-US"/>
              <a:t>N.B. il precedente valore della variabile base va perduto </a:t>
            </a:r>
            <a:endParaRPr b="1" sz="1000"/>
          </a:p>
          <a:p>
            <a:pPr indent="0" lvl="0" marL="0" rtl="0" algn="l">
              <a:spcBef>
                <a:spcPts val="0"/>
              </a:spcBef>
              <a:spcAft>
                <a:spcPts val="0"/>
              </a:spcAft>
              <a:buNone/>
            </a:pPr>
            <a:r>
              <a:t/>
            </a:r>
            <a:endParaRPr b="1"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06c6e3f384_3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84" name="Google Shape;384;g306c6e3f384_3_2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Riprendiamo il primo programma il C</a:t>
            </a:r>
            <a:endParaRPr/>
          </a:p>
          <a:p>
            <a:pPr indent="0" lvl="0" marL="0" rtl="0" algn="l">
              <a:spcBef>
                <a:spcPts val="0"/>
              </a:spcBef>
              <a:spcAft>
                <a:spcPts val="0"/>
              </a:spcAft>
              <a:buSzPts val="1800"/>
              <a:buNone/>
            </a:pPr>
            <a:r>
              <a:rPr lang="en-US"/>
              <a:t>Nel linguaggio C le istruzioni di Input/Output </a:t>
            </a:r>
            <a:endParaRPr/>
          </a:p>
          <a:p>
            <a:pPr indent="0" lvl="0" marL="0" rtl="0" algn="l">
              <a:spcBef>
                <a:spcPts val="0"/>
              </a:spcBef>
              <a:spcAft>
                <a:spcPts val="0"/>
              </a:spcAft>
              <a:buSzPts val="1800"/>
              <a:buNone/>
            </a:pPr>
            <a:r>
              <a:rPr lang="en-US"/>
              <a:t>sono definite tramite funzioni nella libreria standard di Input/Output</a:t>
            </a:r>
            <a:endParaRPr/>
          </a:p>
          <a:p>
            <a:pPr indent="0" lvl="0" marL="0" rtl="0" algn="l">
              <a:spcBef>
                <a:spcPts val="0"/>
              </a:spcBef>
              <a:spcAft>
                <a:spcPts val="0"/>
              </a:spcAft>
              <a:buSzPts val="1800"/>
              <a:buNone/>
            </a:pPr>
            <a:r>
              <a:rPr lang="en-US"/>
              <a:t>La linea #include &lt;stdio.h&gt;</a:t>
            </a:r>
            <a:endParaRPr/>
          </a:p>
          <a:p>
            <a:pPr indent="0" lvl="0" marL="0" rtl="0" algn="l">
              <a:spcBef>
                <a:spcPts val="0"/>
              </a:spcBef>
              <a:spcAft>
                <a:spcPts val="0"/>
              </a:spcAft>
              <a:buSzPts val="1800"/>
              <a:buNone/>
            </a:pPr>
            <a:r>
              <a:rPr lang="en-US"/>
              <a:t>è una direttiva di compilazione</a:t>
            </a:r>
            <a:endParaRPr/>
          </a:p>
          <a:p>
            <a:pPr indent="-114300" lvl="0" marL="0" rtl="0" algn="l">
              <a:spcBef>
                <a:spcPts val="0"/>
              </a:spcBef>
              <a:spcAft>
                <a:spcPts val="0"/>
              </a:spcAft>
              <a:buSzPts val="1800"/>
              <a:buFont typeface="Noto Sans Symbols"/>
              <a:buChar char="⮚"/>
            </a:pPr>
            <a:r>
              <a:rPr lang="en-US"/>
              <a:t>viene interpretata dal compilatore durante la compilazione</a:t>
            </a:r>
            <a:endParaRPr/>
          </a:p>
          <a:p>
            <a:pPr indent="-114300" lvl="0" marL="0" rtl="0" algn="l">
              <a:spcBef>
                <a:spcPts val="0"/>
              </a:spcBef>
              <a:spcAft>
                <a:spcPts val="0"/>
              </a:spcAft>
              <a:buSzPts val="1800"/>
              <a:buFont typeface="Noto Sans Symbols"/>
              <a:buChar char="⮚"/>
            </a:pPr>
            <a:r>
              <a:rPr b="1" lang="en-US"/>
              <a:t>la direttiva “#include” dice al compilatore di includere il contenuto di un file nel punto corrente</a:t>
            </a:r>
            <a:endParaRPr/>
          </a:p>
          <a:p>
            <a:pPr indent="-114300" lvl="0" marL="0" rtl="0" algn="l">
              <a:spcBef>
                <a:spcPts val="0"/>
              </a:spcBef>
              <a:spcAft>
                <a:spcPts val="0"/>
              </a:spcAft>
              <a:buSzPts val="1800"/>
              <a:buFont typeface="Noto Sans Symbols"/>
              <a:buChar char="⮚"/>
            </a:pPr>
            <a:r>
              <a:rPr b="1" lang="en-US"/>
              <a:t>&lt;stdio.h&gt; `e un file che contiene i riferimenti alla libreria standard di input/output (dove è definita la funzione printf)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6c6e3f384_3_2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95" name="Google Shape;395;g306c6e3f384_3_2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06c6e3f384_3_2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05" name="Google Shape;405;g306c6e3f384_3_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06c6e3f384_3_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13" name="Google Shape;413;g306c6e3f384_3_2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06c6e3f384_3_2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21" name="Google Shape;421;g306c6e3f384_3_2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06c6e3f384_3_2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29" name="Google Shape;429;g306c6e3f384_3_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scanf è la funzione duale di printf</a:t>
            </a:r>
            <a:endParaRPr/>
          </a:p>
          <a:p>
            <a:pPr indent="0" lvl="0" marL="0" rtl="0" algn="l">
              <a:spcBef>
                <a:spcPts val="0"/>
              </a:spcBef>
              <a:spcAft>
                <a:spcPts val="0"/>
              </a:spcAft>
              <a:buSzPts val="1800"/>
              <a:buNone/>
            </a:pPr>
            <a:r>
              <a:rPr b="1" lang="en-US"/>
              <a:t>legge da input (tastiera) un valore intero e lo assegna alla variabile base</a:t>
            </a:r>
            <a:endParaRPr/>
          </a:p>
          <a:p>
            <a:pPr indent="0" lvl="0" marL="0" rtl="0" algn="l">
              <a:spcBef>
                <a:spcPts val="0"/>
              </a:spcBef>
              <a:spcAft>
                <a:spcPts val="0"/>
              </a:spcAft>
              <a:buSzPts val="1800"/>
              <a:buNone/>
            </a:pPr>
            <a:r>
              <a:rPr b="1" lang="en-US"/>
              <a:t>&amp;base indica (l’indirizzo del)la locazione di memoria associata a base</a:t>
            </a:r>
            <a:endParaRPr/>
          </a:p>
          <a:p>
            <a:pPr indent="0" lvl="0" marL="0" rtl="0" algn="l">
              <a:spcBef>
                <a:spcPts val="0"/>
              </a:spcBef>
              <a:spcAft>
                <a:spcPts val="0"/>
              </a:spcAft>
              <a:buSzPts val="1800"/>
              <a:buNone/>
            </a:pPr>
            <a:r>
              <a:rPr b="1" lang="en-US"/>
              <a:t>scanf memorizza in tale locazione il valore letto</a:t>
            </a:r>
            <a:endParaRPr/>
          </a:p>
          <a:p>
            <a:pPr indent="0" lvl="0" marL="0" rtl="0" algn="l">
              <a:spcBef>
                <a:spcPts val="0"/>
              </a:spcBef>
              <a:spcAft>
                <a:spcPts val="0"/>
              </a:spcAft>
              <a:buSzPts val="1800"/>
              <a:buNone/>
            </a:pPr>
            <a:r>
              <a:rPr b="1" lang="en-US"/>
              <a:t>quando viene eseguita scanf il programma si mette in attesa che l’utente immetta un valore.</a:t>
            </a:r>
            <a:r>
              <a:rPr lang="en-US"/>
              <a:t> Quando l’utente digita Invio</a:t>
            </a:r>
            <a:endParaRPr/>
          </a:p>
          <a:p>
            <a:pPr indent="0" lvl="0" marL="0" rtl="0" algn="l">
              <a:spcBef>
                <a:spcPts val="0"/>
              </a:spcBef>
              <a:spcAft>
                <a:spcPts val="0"/>
              </a:spcAft>
              <a:buSzPts val="1800"/>
              <a:buNone/>
            </a:pPr>
            <a:r>
              <a:rPr lang="en-US"/>
              <a:t>1. la sequenza di caratteri immessa viene convertita in un intero (formato %d) e</a:t>
            </a:r>
            <a:endParaRPr/>
          </a:p>
          <a:p>
            <a:pPr indent="0" lvl="0" marL="0" rtl="0" algn="l">
              <a:spcBef>
                <a:spcPts val="0"/>
              </a:spcBef>
              <a:spcAft>
                <a:spcPts val="0"/>
              </a:spcAft>
              <a:buSzPts val="1800"/>
              <a:buNone/>
            </a:pPr>
            <a:r>
              <a:rPr lang="en-US"/>
              <a:t>2. l’intero ottenuto viene assegnato alla variabile base (viene cioé scritto nella/e cella/e di memoria a partire dall’indirizzo passato a scanf)</a:t>
            </a:r>
            <a:endParaRPr/>
          </a:p>
          <a:p>
            <a:pPr indent="0" lvl="0" marL="0" rtl="0" algn="l">
              <a:spcBef>
                <a:spcPts val="0"/>
              </a:spcBef>
              <a:spcAft>
                <a:spcPts val="0"/>
              </a:spcAft>
              <a:buSzPts val="1800"/>
              <a:buNone/>
            </a:pPr>
            <a:r>
              <a:rPr lang="en-US"/>
              <a:t>N.B. il precedente valore della variabile base va perduto </a:t>
            </a:r>
            <a:endParaRPr b="1" sz="1000"/>
          </a:p>
          <a:p>
            <a:pPr indent="0" lvl="0" marL="0" rtl="0" algn="l">
              <a:spcBef>
                <a:spcPts val="0"/>
              </a:spcBef>
              <a:spcAft>
                <a:spcPts val="0"/>
              </a:spcAft>
              <a:buNone/>
            </a:pPr>
            <a:r>
              <a:t/>
            </a:r>
            <a:endParaRPr b="1"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0697826b1c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0697826b1c_0_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30697826b1c_0_14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06c6e3f384_3_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37" name="Google Shape;437;g306c6e3f384_3_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scanf è la funzione duale di printf</a:t>
            </a:r>
            <a:endParaRPr/>
          </a:p>
          <a:p>
            <a:pPr indent="0" lvl="0" marL="0" rtl="0" algn="l">
              <a:spcBef>
                <a:spcPts val="0"/>
              </a:spcBef>
              <a:spcAft>
                <a:spcPts val="0"/>
              </a:spcAft>
              <a:buSzPts val="1800"/>
              <a:buNone/>
            </a:pPr>
            <a:r>
              <a:rPr b="1" lang="en-US"/>
              <a:t>legge da input (tastiera) un valore intero e lo assegna alla variabile base</a:t>
            </a:r>
            <a:endParaRPr/>
          </a:p>
          <a:p>
            <a:pPr indent="0" lvl="0" marL="0" rtl="0" algn="l">
              <a:spcBef>
                <a:spcPts val="0"/>
              </a:spcBef>
              <a:spcAft>
                <a:spcPts val="0"/>
              </a:spcAft>
              <a:buSzPts val="1800"/>
              <a:buNone/>
            </a:pPr>
            <a:r>
              <a:rPr b="1" lang="en-US"/>
              <a:t>&amp;base indica (l’indirizzo del)la locazione di memoria associata a base</a:t>
            </a:r>
            <a:endParaRPr/>
          </a:p>
          <a:p>
            <a:pPr indent="0" lvl="0" marL="0" rtl="0" algn="l">
              <a:spcBef>
                <a:spcPts val="0"/>
              </a:spcBef>
              <a:spcAft>
                <a:spcPts val="0"/>
              </a:spcAft>
              <a:buSzPts val="1800"/>
              <a:buNone/>
            </a:pPr>
            <a:r>
              <a:rPr b="1" lang="en-US"/>
              <a:t>scanf memorizza in tale locazione il valore letto</a:t>
            </a:r>
            <a:endParaRPr/>
          </a:p>
          <a:p>
            <a:pPr indent="0" lvl="0" marL="0" rtl="0" algn="l">
              <a:spcBef>
                <a:spcPts val="0"/>
              </a:spcBef>
              <a:spcAft>
                <a:spcPts val="0"/>
              </a:spcAft>
              <a:buSzPts val="1800"/>
              <a:buNone/>
            </a:pPr>
            <a:r>
              <a:rPr b="1" lang="en-US"/>
              <a:t>quando viene eseguita scanf il programma si mette in attesa che l’utente immetta un valore.</a:t>
            </a:r>
            <a:r>
              <a:rPr lang="en-US"/>
              <a:t> Quando l’utente digita Invio</a:t>
            </a:r>
            <a:endParaRPr/>
          </a:p>
          <a:p>
            <a:pPr indent="0" lvl="0" marL="0" rtl="0" algn="l">
              <a:spcBef>
                <a:spcPts val="0"/>
              </a:spcBef>
              <a:spcAft>
                <a:spcPts val="0"/>
              </a:spcAft>
              <a:buSzPts val="1800"/>
              <a:buNone/>
            </a:pPr>
            <a:r>
              <a:rPr lang="en-US"/>
              <a:t>1. la sequenza di caratteri immessa viene convertita in un intero (formato %d) e</a:t>
            </a:r>
            <a:endParaRPr/>
          </a:p>
          <a:p>
            <a:pPr indent="0" lvl="0" marL="0" rtl="0" algn="l">
              <a:spcBef>
                <a:spcPts val="0"/>
              </a:spcBef>
              <a:spcAft>
                <a:spcPts val="0"/>
              </a:spcAft>
              <a:buSzPts val="1800"/>
              <a:buNone/>
            </a:pPr>
            <a:r>
              <a:rPr lang="en-US"/>
              <a:t>2. l’intero ottenuto viene assegnato alla variabile base (viene cioé scritto nella/e cella/e di memoria a partire dall’indirizzo passato a scanf)</a:t>
            </a:r>
            <a:endParaRPr/>
          </a:p>
          <a:p>
            <a:pPr indent="0" lvl="0" marL="0" rtl="0" algn="l">
              <a:spcBef>
                <a:spcPts val="0"/>
              </a:spcBef>
              <a:spcAft>
                <a:spcPts val="0"/>
              </a:spcAft>
              <a:buSzPts val="1800"/>
              <a:buNone/>
            </a:pPr>
            <a:r>
              <a:rPr lang="en-US"/>
              <a:t>N.B. il precedente valore della variabile base va perduto </a:t>
            </a:r>
            <a:endParaRPr b="1" sz="1000"/>
          </a:p>
          <a:p>
            <a:pPr indent="0" lvl="0" marL="0" rtl="0" algn="l">
              <a:spcBef>
                <a:spcPts val="0"/>
              </a:spcBef>
              <a:spcAft>
                <a:spcPts val="0"/>
              </a:spcAft>
              <a:buNone/>
            </a:pPr>
            <a:r>
              <a:t/>
            </a:r>
            <a:endParaRPr b="1"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0725528219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0725528219_0_2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g30725528219_0_25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06c6e3f384_3_2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57" name="Google Shape;457;g306c6e3f384_3_2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06c6e3f384_3_2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69" name="Google Shape;469;g306c6e3f384_3_2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0725528219_0_2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0725528219_0_2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g30725528219_0_29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06d363576e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306d363576e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306d363576e_0_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06c6e3f384_3_2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96" name="Google Shape;496;g306c6e3f384_3_2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06c6e3f384_3_3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03" name="Google Shape;503;g306c6e3f384_3_3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scanf è la funzione duale di printf</a:t>
            </a:r>
            <a:endParaRPr/>
          </a:p>
          <a:p>
            <a:pPr indent="0" lvl="0" marL="0" rtl="0" algn="l">
              <a:spcBef>
                <a:spcPts val="0"/>
              </a:spcBef>
              <a:spcAft>
                <a:spcPts val="0"/>
              </a:spcAft>
              <a:buSzPts val="1800"/>
              <a:buNone/>
            </a:pPr>
            <a:r>
              <a:rPr b="1" lang="en-US"/>
              <a:t>legge da input (tastiera) un valore intero e lo assegna alla variabile base</a:t>
            </a:r>
            <a:endParaRPr/>
          </a:p>
          <a:p>
            <a:pPr indent="0" lvl="0" marL="0" rtl="0" algn="l">
              <a:spcBef>
                <a:spcPts val="0"/>
              </a:spcBef>
              <a:spcAft>
                <a:spcPts val="0"/>
              </a:spcAft>
              <a:buSzPts val="1800"/>
              <a:buNone/>
            </a:pPr>
            <a:r>
              <a:rPr b="1" lang="en-US"/>
              <a:t>&amp;base indica (l’indirizzo del)la locazione di memoria associata a base</a:t>
            </a:r>
            <a:endParaRPr/>
          </a:p>
          <a:p>
            <a:pPr indent="0" lvl="0" marL="0" rtl="0" algn="l">
              <a:spcBef>
                <a:spcPts val="0"/>
              </a:spcBef>
              <a:spcAft>
                <a:spcPts val="0"/>
              </a:spcAft>
              <a:buSzPts val="1800"/>
              <a:buNone/>
            </a:pPr>
            <a:r>
              <a:rPr b="1" lang="en-US"/>
              <a:t>scanf memorizza in tale locazione il valore letto</a:t>
            </a:r>
            <a:endParaRPr/>
          </a:p>
          <a:p>
            <a:pPr indent="0" lvl="0" marL="0" rtl="0" algn="l">
              <a:spcBef>
                <a:spcPts val="0"/>
              </a:spcBef>
              <a:spcAft>
                <a:spcPts val="0"/>
              </a:spcAft>
              <a:buSzPts val="1800"/>
              <a:buNone/>
            </a:pPr>
            <a:r>
              <a:rPr b="1" lang="en-US"/>
              <a:t>quando viene eseguita scanf il programma si mette in attesa che l’utente immetta un valore.</a:t>
            </a:r>
            <a:r>
              <a:rPr lang="en-US"/>
              <a:t> Quando l’utente digita Invio</a:t>
            </a:r>
            <a:endParaRPr/>
          </a:p>
          <a:p>
            <a:pPr indent="0" lvl="0" marL="0" rtl="0" algn="l">
              <a:spcBef>
                <a:spcPts val="0"/>
              </a:spcBef>
              <a:spcAft>
                <a:spcPts val="0"/>
              </a:spcAft>
              <a:buSzPts val="1800"/>
              <a:buNone/>
            </a:pPr>
            <a:r>
              <a:rPr lang="en-US"/>
              <a:t>1. la sequenza di caratteri immessa viene convertita in un intero (formato %d) e</a:t>
            </a:r>
            <a:endParaRPr/>
          </a:p>
          <a:p>
            <a:pPr indent="0" lvl="0" marL="0" rtl="0" algn="l">
              <a:spcBef>
                <a:spcPts val="0"/>
              </a:spcBef>
              <a:spcAft>
                <a:spcPts val="0"/>
              </a:spcAft>
              <a:buSzPts val="1800"/>
              <a:buNone/>
            </a:pPr>
            <a:r>
              <a:rPr lang="en-US"/>
              <a:t>2. l’intero ottenuto viene assegnato alla variabile base (viene cioé scritto nella/e cella/e di memoria a partire dall’indirizzo passato a scanf)</a:t>
            </a:r>
            <a:endParaRPr/>
          </a:p>
          <a:p>
            <a:pPr indent="0" lvl="0" marL="0" rtl="0" algn="l">
              <a:spcBef>
                <a:spcPts val="0"/>
              </a:spcBef>
              <a:spcAft>
                <a:spcPts val="0"/>
              </a:spcAft>
              <a:buSzPts val="1800"/>
              <a:buNone/>
            </a:pPr>
            <a:r>
              <a:rPr lang="en-US"/>
              <a:t>N.B. il precedente valore della variabile base va perduto </a:t>
            </a:r>
            <a:endParaRPr b="1" sz="1000"/>
          </a:p>
          <a:p>
            <a:pPr indent="0" lvl="0" marL="0" rtl="0" algn="l">
              <a:spcBef>
                <a:spcPts val="0"/>
              </a:spcBef>
              <a:spcAft>
                <a:spcPts val="0"/>
              </a:spcAft>
              <a:buNone/>
            </a:pPr>
            <a:r>
              <a:t/>
            </a:r>
            <a:endParaRPr b="1"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0725528219_0_2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0725528219_0_2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30725528219_0_26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0725528219_0_2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0725528219_0_2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g30725528219_0_27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697826b1c_0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0697826b1c_0_1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0697826b1c_0_15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06d363576e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06d363576e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306d363576e_0_1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06d363576e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06d363576e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306d363576e_0_5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06d363576e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06d363576e_0_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306d363576e_0_6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06d363576e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306d363576e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g306d363576e_0_6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06d363576e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06d363576e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306d363576e_0_4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0725528219_0_3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0725528219_0_3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30725528219_0_30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0725528219_0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0725528219_0_3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30725528219_0_309: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0725528219_0_4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30725528219_0_4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g30725528219_0_40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0725528219_0_4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30725528219_0_4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30725528219_0_41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0725528219_0_4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0725528219_0_4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30725528219_0_42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6c6e3f384_3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7" name="Google Shape;177;g306c6e3f384_3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Riprendiamo il primo programma il C</a:t>
            </a:r>
            <a:endParaRPr/>
          </a:p>
          <a:p>
            <a:pPr indent="0" lvl="0" marL="0" rtl="0" algn="l">
              <a:spcBef>
                <a:spcPts val="0"/>
              </a:spcBef>
              <a:spcAft>
                <a:spcPts val="0"/>
              </a:spcAft>
              <a:buSzPts val="1800"/>
              <a:buNone/>
            </a:pPr>
            <a:r>
              <a:rPr lang="en-US"/>
              <a:t>Nel linguaggio C le istruzioni di Input/Output </a:t>
            </a:r>
            <a:endParaRPr/>
          </a:p>
          <a:p>
            <a:pPr indent="0" lvl="0" marL="0" rtl="0" algn="l">
              <a:spcBef>
                <a:spcPts val="0"/>
              </a:spcBef>
              <a:spcAft>
                <a:spcPts val="0"/>
              </a:spcAft>
              <a:buSzPts val="1800"/>
              <a:buNone/>
            </a:pPr>
            <a:r>
              <a:rPr lang="en-US"/>
              <a:t>sono definite tramite funzioni nella libreria standard di Input/Output</a:t>
            </a:r>
            <a:endParaRPr/>
          </a:p>
          <a:p>
            <a:pPr indent="0" lvl="0" marL="0" rtl="0" algn="l">
              <a:spcBef>
                <a:spcPts val="0"/>
              </a:spcBef>
              <a:spcAft>
                <a:spcPts val="0"/>
              </a:spcAft>
              <a:buSzPts val="1800"/>
              <a:buNone/>
            </a:pPr>
            <a:r>
              <a:rPr lang="en-US"/>
              <a:t>La linea #include &lt;stdio.h&gt;</a:t>
            </a:r>
            <a:endParaRPr/>
          </a:p>
          <a:p>
            <a:pPr indent="0" lvl="0" marL="0" rtl="0" algn="l">
              <a:spcBef>
                <a:spcPts val="0"/>
              </a:spcBef>
              <a:spcAft>
                <a:spcPts val="0"/>
              </a:spcAft>
              <a:buSzPts val="1800"/>
              <a:buNone/>
            </a:pPr>
            <a:r>
              <a:rPr lang="en-US"/>
              <a:t>è una direttiva di compilazione</a:t>
            </a:r>
            <a:endParaRPr/>
          </a:p>
          <a:p>
            <a:pPr indent="-114300" lvl="0" marL="0" rtl="0" algn="l">
              <a:spcBef>
                <a:spcPts val="0"/>
              </a:spcBef>
              <a:spcAft>
                <a:spcPts val="0"/>
              </a:spcAft>
              <a:buSzPts val="1800"/>
              <a:buFont typeface="Noto Sans Symbols"/>
              <a:buChar char="⮚"/>
            </a:pPr>
            <a:r>
              <a:rPr lang="en-US"/>
              <a:t>viene interpretata dal compilatore durante la compilazione</a:t>
            </a:r>
            <a:endParaRPr/>
          </a:p>
          <a:p>
            <a:pPr indent="-114300" lvl="0" marL="0" rtl="0" algn="l">
              <a:spcBef>
                <a:spcPts val="0"/>
              </a:spcBef>
              <a:spcAft>
                <a:spcPts val="0"/>
              </a:spcAft>
              <a:buSzPts val="1800"/>
              <a:buFont typeface="Noto Sans Symbols"/>
              <a:buChar char="⮚"/>
            </a:pPr>
            <a:r>
              <a:rPr b="1" lang="en-US"/>
              <a:t>la direttiva “#include” dice al compilatore di includere il contenuto di un file nel punto corrente</a:t>
            </a:r>
            <a:endParaRPr/>
          </a:p>
          <a:p>
            <a:pPr indent="-114300" lvl="0" marL="0" rtl="0" algn="l">
              <a:spcBef>
                <a:spcPts val="0"/>
              </a:spcBef>
              <a:spcAft>
                <a:spcPts val="0"/>
              </a:spcAft>
              <a:buSzPts val="1800"/>
              <a:buFont typeface="Noto Sans Symbols"/>
              <a:buChar char="⮚"/>
            </a:pPr>
            <a:r>
              <a:rPr b="1" lang="en-US"/>
              <a:t>&lt;stdio.h&gt; `e un file che contiene i riferimenti alla libreria standard di input/output (dove è definita la funzione printf)</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0725528219_0_4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30725528219_0_4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g30725528219_0_432: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0725528219_0_4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30725528219_0_4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30725528219_0_43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0725528219_0_4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0725528219_0_4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30725528219_0_44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0725528219_0_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30725528219_0_1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30725528219_0_134: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0725528219_0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0725528219_0_1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g30725528219_0_14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0725528219_0_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30725528219_0_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g30725528219_0_157: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0725528219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0725528219_0_1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g30725528219_0_146: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30725528219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30725528219_0_1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g30725528219_0_15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30725528219_0_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30725528219_0_1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g30725528219_0_16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725528219_0_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8" name="Google Shape;188;g30725528219_0_2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725528219_0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725528219_0_2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30725528219_0_203: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725528219_0_2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0725528219_0_2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30725528219_0_24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06c6e3f384_3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11" name="Google Shape;211;g306c6e3f384_3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grpSp>
        <p:nvGrpSpPr>
          <p:cNvPr id="14" name="Google Shape;14;p2"/>
          <p:cNvGrpSpPr/>
          <p:nvPr/>
        </p:nvGrpSpPr>
        <p:grpSpPr>
          <a:xfrm>
            <a:off x="6098378" y="7"/>
            <a:ext cx="3045625" cy="2707359"/>
            <a:chOff x="6098378" y="5"/>
            <a:chExt cx="3045625" cy="2030570"/>
          </a:xfrm>
        </p:grpSpPr>
        <p:sp>
          <p:nvSpPr>
            <p:cNvPr id="15" name="Google Shape;15;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598100" y="2366963"/>
            <a:ext cx="8222100" cy="11184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1" name="Google Shape;21;p2"/>
          <p:cNvSpPr txBox="1"/>
          <p:nvPr>
            <p:ph idx="1" type="subTitle"/>
          </p:nvPr>
        </p:nvSpPr>
        <p:spPr>
          <a:xfrm>
            <a:off x="598088" y="3621217"/>
            <a:ext cx="8222100" cy="577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22" name="Google Shape;22;p2"/>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6098378" y="7"/>
            <a:ext cx="3045625" cy="2707359"/>
            <a:chOff x="6098378" y="5"/>
            <a:chExt cx="3045625" cy="2030570"/>
          </a:xfrm>
        </p:grpSpPr>
        <p:sp>
          <p:nvSpPr>
            <p:cNvPr id="75" name="Google Shape;75;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1"/>
          <p:cNvSpPr txBox="1"/>
          <p:nvPr>
            <p:ph hasCustomPrompt="1" type="title"/>
          </p:nvPr>
        </p:nvSpPr>
        <p:spPr>
          <a:xfrm>
            <a:off x="311700" y="1674733"/>
            <a:ext cx="8520600" cy="2707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81" name="Google Shape;81;p11"/>
          <p:cNvSpPr txBox="1"/>
          <p:nvPr>
            <p:ph idx="1" type="body"/>
          </p:nvPr>
        </p:nvSpPr>
        <p:spPr>
          <a:xfrm>
            <a:off x="311700" y="4492300"/>
            <a:ext cx="8520600" cy="17091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82" name="Google Shape;82;p11"/>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85" name="Shape 85"/>
        <p:cNvGrpSpPr/>
        <p:nvPr/>
      </p:nvGrpSpPr>
      <p:grpSpPr>
        <a:xfrm>
          <a:off x="0" y="0"/>
          <a:ext cx="0" cy="0"/>
          <a:chOff x="0" y="0"/>
          <a:chExt cx="0" cy="0"/>
        </a:xfrm>
      </p:grpSpPr>
      <p:sp>
        <p:nvSpPr>
          <p:cNvPr id="86" name="Google Shape;86;p13"/>
          <p:cNvSpPr txBox="1"/>
          <p:nvPr>
            <p:ph type="title"/>
          </p:nvPr>
        </p:nvSpPr>
        <p:spPr>
          <a:xfrm>
            <a:off x="457200" y="130175"/>
            <a:ext cx="8229600" cy="1431900"/>
          </a:xfrm>
          <a:prstGeom prst="rect">
            <a:avLst/>
          </a:prstGeom>
          <a:noFill/>
          <a:ln>
            <a:noFill/>
          </a:ln>
        </p:spPr>
        <p:txBody>
          <a:bodyPr anchorCtr="0" anchor="ctr" bIns="45700" lIns="91425" spcFirstLastPara="1" rIns="91425" wrap="square" tIns="45700">
            <a:sp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7" name="Google Shape;87;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8" name="Google Shape;88;p1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type="objOnly">
  <p:cSld name="OBJECT_ONLY">
    <p:spTree>
      <p:nvGrpSpPr>
        <p:cNvPr id="91" name="Shape 91"/>
        <p:cNvGrpSpPr/>
        <p:nvPr/>
      </p:nvGrpSpPr>
      <p:grpSpPr>
        <a:xfrm>
          <a:off x="0" y="0"/>
          <a:ext cx="0" cy="0"/>
          <a:chOff x="0" y="0"/>
          <a:chExt cx="0" cy="0"/>
        </a:xfrm>
      </p:grpSpPr>
      <p:sp>
        <p:nvSpPr>
          <p:cNvPr id="92" name="Google Shape;92;p14"/>
          <p:cNvSpPr txBox="1"/>
          <p:nvPr>
            <p:ph idx="1" type="body"/>
          </p:nvPr>
        </p:nvSpPr>
        <p:spPr>
          <a:xfrm>
            <a:off x="457200" y="130175"/>
            <a:ext cx="8229600" cy="599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3" name="Google Shape;93;p1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000">
              <a:solidFill>
                <a:schemeClr val="lt1"/>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02" name="Shape 102"/>
        <p:cNvGrpSpPr/>
        <p:nvPr/>
      </p:nvGrpSpPr>
      <p:grpSpPr>
        <a:xfrm>
          <a:off x="0" y="0"/>
          <a:ext cx="0" cy="0"/>
          <a:chOff x="0" y="0"/>
          <a:chExt cx="0" cy="0"/>
        </a:xfrm>
      </p:grpSpPr>
      <p:sp>
        <p:nvSpPr>
          <p:cNvPr id="103" name="Google Shape;103;p16"/>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4" name="Google Shape;104;p1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 name="Google Shape;105;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12" name="Shape 112"/>
        <p:cNvGrpSpPr/>
        <p:nvPr/>
      </p:nvGrpSpPr>
      <p:grpSpPr>
        <a:xfrm>
          <a:off x="0" y="0"/>
          <a:ext cx="0" cy="0"/>
          <a:chOff x="0" y="0"/>
          <a:chExt cx="0" cy="0"/>
        </a:xfrm>
      </p:grpSpPr>
      <p:sp>
        <p:nvSpPr>
          <p:cNvPr id="113" name="Google Shape;113;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sp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4" name="Google Shape;114;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115" name="Google Shape;115;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only" type="objOnly">
  <p:cSld name="OBJECT_ONLY">
    <p:spTree>
      <p:nvGrpSpPr>
        <p:cNvPr id="118" name="Shape 118"/>
        <p:cNvGrpSpPr/>
        <p:nvPr/>
      </p:nvGrpSpPr>
      <p:grpSpPr>
        <a:xfrm>
          <a:off x="0" y="0"/>
          <a:ext cx="0" cy="0"/>
          <a:chOff x="0" y="0"/>
          <a:chExt cx="0" cy="0"/>
        </a:xfrm>
      </p:grpSpPr>
      <p:sp>
        <p:nvSpPr>
          <p:cNvPr id="119" name="Google Shape;119;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2" name="Shape 122"/>
        <p:cNvGrpSpPr/>
        <p:nvPr/>
      </p:nvGrpSpPr>
      <p:grpSpPr>
        <a:xfrm>
          <a:off x="0" y="0"/>
          <a:ext cx="0" cy="0"/>
          <a:chOff x="0" y="0"/>
          <a:chExt cx="0" cy="0"/>
        </a:xfrm>
      </p:grpSpPr>
      <p:grpSp>
        <p:nvGrpSpPr>
          <p:cNvPr id="123" name="Google Shape;123;p20"/>
          <p:cNvGrpSpPr/>
          <p:nvPr/>
        </p:nvGrpSpPr>
        <p:grpSpPr>
          <a:xfrm>
            <a:off x="6098378" y="7"/>
            <a:ext cx="3045625" cy="2707359"/>
            <a:chOff x="6098378" y="5"/>
            <a:chExt cx="3045625" cy="2030570"/>
          </a:xfrm>
        </p:grpSpPr>
        <p:sp>
          <p:nvSpPr>
            <p:cNvPr id="124" name="Google Shape;124;p2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20"/>
          <p:cNvSpPr txBox="1"/>
          <p:nvPr>
            <p:ph hasCustomPrompt="1" type="title"/>
          </p:nvPr>
        </p:nvSpPr>
        <p:spPr>
          <a:xfrm>
            <a:off x="311700" y="1674733"/>
            <a:ext cx="8520600" cy="2707500"/>
          </a:xfrm>
          <a:prstGeom prst="rect">
            <a:avLst/>
          </a:prstGeom>
        </p:spPr>
        <p:txBody>
          <a:bodyPr anchorCtr="0" anchor="b" bIns="45700" lIns="91425" spcFirstLastPara="1" rIns="91425" wrap="square" tIns="45700">
            <a:sp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30" name="Google Shape;130;p20"/>
          <p:cNvSpPr txBox="1"/>
          <p:nvPr>
            <p:ph idx="1" type="body"/>
          </p:nvPr>
        </p:nvSpPr>
        <p:spPr>
          <a:xfrm>
            <a:off x="311700" y="4492300"/>
            <a:ext cx="8520600" cy="1709100"/>
          </a:xfrm>
          <a:prstGeom prst="rect">
            <a:avLst/>
          </a:prstGeom>
        </p:spPr>
        <p:txBody>
          <a:bodyPr anchorCtr="0" anchor="t" bIns="45700" lIns="91425" spcFirstLastPara="1" rIns="91425" wrap="square" tIns="45700">
            <a:noAutofit/>
          </a:bodyPr>
          <a:lstStyle>
            <a:lvl1pPr indent="-431800" lvl="0" marL="457200" algn="ctr">
              <a:spcBef>
                <a:spcPts val="640"/>
              </a:spcBef>
              <a:spcAft>
                <a:spcPts val="0"/>
              </a:spcAft>
              <a:buClr>
                <a:schemeClr val="lt1"/>
              </a:buClr>
              <a:buSzPts val="3200"/>
              <a:buChar char="•"/>
              <a:defRPr>
                <a:solidFill>
                  <a:schemeClr val="lt1"/>
                </a:solidFill>
              </a:defRPr>
            </a:lvl1pPr>
            <a:lvl2pPr indent="-406400" lvl="1" marL="914400" algn="ctr">
              <a:spcBef>
                <a:spcPts val="560"/>
              </a:spcBef>
              <a:spcAft>
                <a:spcPts val="0"/>
              </a:spcAft>
              <a:buClr>
                <a:schemeClr val="lt1"/>
              </a:buClr>
              <a:buSzPts val="2800"/>
              <a:buChar char="–"/>
              <a:defRPr>
                <a:solidFill>
                  <a:schemeClr val="lt1"/>
                </a:solidFill>
              </a:defRPr>
            </a:lvl2pPr>
            <a:lvl3pPr indent="-381000" lvl="2" marL="1371600" algn="ctr">
              <a:spcBef>
                <a:spcPts val="480"/>
              </a:spcBef>
              <a:spcAft>
                <a:spcPts val="0"/>
              </a:spcAft>
              <a:buClr>
                <a:schemeClr val="lt1"/>
              </a:buClr>
              <a:buSzPts val="2400"/>
              <a:buChar char="•"/>
              <a:defRPr>
                <a:solidFill>
                  <a:schemeClr val="lt1"/>
                </a:solidFill>
              </a:defRPr>
            </a:lvl3pPr>
            <a:lvl4pPr indent="-355600" lvl="3" marL="1828800" algn="ctr">
              <a:spcBef>
                <a:spcPts val="400"/>
              </a:spcBef>
              <a:spcAft>
                <a:spcPts val="0"/>
              </a:spcAft>
              <a:buClr>
                <a:schemeClr val="lt1"/>
              </a:buClr>
              <a:buSzPts val="2000"/>
              <a:buChar char="–"/>
              <a:defRPr>
                <a:solidFill>
                  <a:schemeClr val="lt1"/>
                </a:solidFill>
              </a:defRPr>
            </a:lvl4pPr>
            <a:lvl5pPr indent="-355600" lvl="4" marL="2286000" algn="ctr">
              <a:spcBef>
                <a:spcPts val="400"/>
              </a:spcBef>
              <a:spcAft>
                <a:spcPts val="0"/>
              </a:spcAft>
              <a:buClr>
                <a:schemeClr val="lt1"/>
              </a:buClr>
              <a:buSzPts val="2000"/>
              <a:buChar char="»"/>
              <a:defRPr>
                <a:solidFill>
                  <a:schemeClr val="lt1"/>
                </a:solidFill>
              </a:defRPr>
            </a:lvl5pPr>
            <a:lvl6pPr indent="-355600" lvl="5" marL="2743200" algn="ctr">
              <a:spcBef>
                <a:spcPts val="400"/>
              </a:spcBef>
              <a:spcAft>
                <a:spcPts val="0"/>
              </a:spcAft>
              <a:buClr>
                <a:schemeClr val="lt1"/>
              </a:buClr>
              <a:buSzPts val="2000"/>
              <a:buChar char="»"/>
              <a:defRPr>
                <a:solidFill>
                  <a:schemeClr val="lt1"/>
                </a:solidFill>
              </a:defRPr>
            </a:lvl6pPr>
            <a:lvl7pPr indent="-355600" lvl="6" marL="3200400" algn="ctr">
              <a:spcBef>
                <a:spcPts val="400"/>
              </a:spcBef>
              <a:spcAft>
                <a:spcPts val="0"/>
              </a:spcAft>
              <a:buClr>
                <a:schemeClr val="lt1"/>
              </a:buClr>
              <a:buSzPts val="2000"/>
              <a:buChar char="»"/>
              <a:defRPr>
                <a:solidFill>
                  <a:schemeClr val="lt1"/>
                </a:solidFill>
              </a:defRPr>
            </a:lvl7pPr>
            <a:lvl8pPr indent="-355600" lvl="7" marL="3657600" algn="ctr">
              <a:spcBef>
                <a:spcPts val="400"/>
              </a:spcBef>
              <a:spcAft>
                <a:spcPts val="0"/>
              </a:spcAft>
              <a:buClr>
                <a:schemeClr val="lt1"/>
              </a:buClr>
              <a:buSzPts val="2000"/>
              <a:buChar char="»"/>
              <a:defRPr>
                <a:solidFill>
                  <a:schemeClr val="lt1"/>
                </a:solidFill>
              </a:defRPr>
            </a:lvl8pPr>
            <a:lvl9pPr indent="-355600" lvl="8" marL="4114800" algn="ctr">
              <a:spcBef>
                <a:spcPts val="400"/>
              </a:spcBef>
              <a:spcAft>
                <a:spcPts val="0"/>
              </a:spcAft>
              <a:buClr>
                <a:schemeClr val="lt1"/>
              </a:buClr>
              <a:buSzPts val="2000"/>
              <a:buChar char="»"/>
              <a:defRPr>
                <a:solidFill>
                  <a:schemeClr val="lt1"/>
                </a:solidFill>
              </a:defRPr>
            </a:lvl9pPr>
          </a:lstStyle>
          <a:p/>
        </p:txBody>
      </p:sp>
      <p:sp>
        <p:nvSpPr>
          <p:cNvPr id="131" name="Google Shape;131;p20"/>
          <p:cNvSpPr txBox="1"/>
          <p:nvPr>
            <p:ph idx="12" type="sldNum"/>
          </p:nvPr>
        </p:nvSpPr>
        <p:spPr>
          <a:xfrm>
            <a:off x="8460431" y="6201587"/>
            <a:ext cx="548700" cy="524700"/>
          </a:xfrm>
          <a:prstGeom prst="rect">
            <a:avLst/>
          </a:prstGeom>
        </p:spPr>
        <p:txBody>
          <a:bodyPr anchorCtr="0" anchor="t"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32" name="Shape 132"/>
        <p:cNvGrpSpPr/>
        <p:nvPr/>
      </p:nvGrpSpPr>
      <p:grpSpPr>
        <a:xfrm>
          <a:off x="0" y="0"/>
          <a:ext cx="0" cy="0"/>
          <a:chOff x="0" y="0"/>
          <a:chExt cx="0" cy="0"/>
        </a:xfrm>
      </p:grpSpPr>
      <p:grpSp>
        <p:nvGrpSpPr>
          <p:cNvPr id="133" name="Google Shape;133;p21"/>
          <p:cNvGrpSpPr/>
          <p:nvPr/>
        </p:nvGrpSpPr>
        <p:grpSpPr>
          <a:xfrm>
            <a:off x="6098378" y="7"/>
            <a:ext cx="3045625" cy="2707359"/>
            <a:chOff x="6098378" y="5"/>
            <a:chExt cx="3045625" cy="2030570"/>
          </a:xfrm>
        </p:grpSpPr>
        <p:sp>
          <p:nvSpPr>
            <p:cNvPr id="134" name="Google Shape;134;p21"/>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1"/>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490250" y="701800"/>
            <a:ext cx="5618700" cy="5454300"/>
          </a:xfrm>
          <a:prstGeom prst="rect">
            <a:avLst/>
          </a:prstGeom>
        </p:spPr>
        <p:txBody>
          <a:bodyPr anchorCtr="0" anchor="ctr" bIns="45700" lIns="91425" spcFirstLastPara="1" rIns="91425" wrap="square" tIns="45700">
            <a:sp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0" name="Google Shape;140;p21"/>
          <p:cNvSpPr txBox="1"/>
          <p:nvPr>
            <p:ph idx="12" type="sldNum"/>
          </p:nvPr>
        </p:nvSpPr>
        <p:spPr>
          <a:xfrm>
            <a:off x="8460431" y="6201587"/>
            <a:ext cx="548700" cy="524700"/>
          </a:xfrm>
          <a:prstGeom prst="rect">
            <a:avLst/>
          </a:prstGeom>
        </p:spPr>
        <p:txBody>
          <a:bodyPr anchorCtr="0" anchor="t"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grpSp>
        <p:nvGrpSpPr>
          <p:cNvPr id="24" name="Google Shape;24;p3"/>
          <p:cNvGrpSpPr/>
          <p:nvPr/>
        </p:nvGrpSpPr>
        <p:grpSpPr>
          <a:xfrm>
            <a:off x="6098378" y="7"/>
            <a:ext cx="3045625" cy="2707359"/>
            <a:chOff x="6098378" y="5"/>
            <a:chExt cx="3045625" cy="2030570"/>
          </a:xfrm>
        </p:grpSpPr>
        <p:sp>
          <p:nvSpPr>
            <p:cNvPr id="25" name="Google Shape;25;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3"/>
          <p:cNvSpPr txBox="1"/>
          <p:nvPr>
            <p:ph type="title"/>
          </p:nvPr>
        </p:nvSpPr>
        <p:spPr>
          <a:xfrm>
            <a:off x="598100" y="2869796"/>
            <a:ext cx="8222100" cy="11184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31" name="Google Shape;31;p3"/>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p4"/>
          <p:cNvGrpSpPr/>
          <p:nvPr/>
        </p:nvGrpSpPr>
        <p:grpSpPr>
          <a:xfrm>
            <a:off x="0" y="5204762"/>
            <a:ext cx="9144000" cy="1653192"/>
            <a:chOff x="0" y="3903669"/>
            <a:chExt cx="9144000" cy="1239925"/>
          </a:xfrm>
        </p:grpSpPr>
        <p:sp>
          <p:nvSpPr>
            <p:cNvPr id="34" name="Google Shape;34;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4"/>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4"/>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4"/>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5"/>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 name="Google Shape;44;p5"/>
          <p:cNvSpPr txBox="1"/>
          <p:nvPr>
            <p:ph idx="1" type="body"/>
          </p:nvPr>
        </p:nvSpPr>
        <p:spPr>
          <a:xfrm>
            <a:off x="311700" y="1639967"/>
            <a:ext cx="3999900" cy="4452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5" name="Google Shape;45;p5"/>
          <p:cNvSpPr txBox="1"/>
          <p:nvPr>
            <p:ph idx="2" type="body"/>
          </p:nvPr>
        </p:nvSpPr>
        <p:spPr>
          <a:xfrm>
            <a:off x="4832400" y="1639967"/>
            <a:ext cx="3999900" cy="4452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6" name="Google Shape;46;p5"/>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6"/>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9" name="Google Shape;49;p6"/>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0" name="Shape 50"/>
        <p:cNvGrpSpPr/>
        <p:nvPr/>
      </p:nvGrpSpPr>
      <p:grpSpPr>
        <a:xfrm>
          <a:off x="0" y="0"/>
          <a:ext cx="0" cy="0"/>
          <a:chOff x="0" y="0"/>
          <a:chExt cx="0" cy="0"/>
        </a:xfrm>
      </p:grpSpPr>
      <p:sp>
        <p:nvSpPr>
          <p:cNvPr id="51" name="Google Shape;51;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2" name="Google Shape;52;p7"/>
          <p:cNvSpPr txBox="1"/>
          <p:nvPr>
            <p:ph idx="1" type="body"/>
          </p:nvPr>
        </p:nvSpPr>
        <p:spPr>
          <a:xfrm>
            <a:off x="311700" y="1954405"/>
            <a:ext cx="2808000" cy="41376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3" name="Google Shape;53;p7"/>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4" name="Shape 54"/>
        <p:cNvGrpSpPr/>
        <p:nvPr/>
      </p:nvGrpSpPr>
      <p:grpSpPr>
        <a:xfrm>
          <a:off x="0" y="0"/>
          <a:ext cx="0" cy="0"/>
          <a:chOff x="0" y="0"/>
          <a:chExt cx="0" cy="0"/>
        </a:xfrm>
      </p:grpSpPr>
      <p:grpSp>
        <p:nvGrpSpPr>
          <p:cNvPr id="55" name="Google Shape;55;p8"/>
          <p:cNvGrpSpPr/>
          <p:nvPr/>
        </p:nvGrpSpPr>
        <p:grpSpPr>
          <a:xfrm>
            <a:off x="6098378" y="7"/>
            <a:ext cx="3045625" cy="2707359"/>
            <a:chOff x="6098378" y="5"/>
            <a:chExt cx="3045625" cy="2030570"/>
          </a:xfrm>
        </p:grpSpPr>
        <p:sp>
          <p:nvSpPr>
            <p:cNvPr id="56" name="Google Shape;56;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8"/>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2" name="Google Shape;62;p8"/>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9"/>
          <p:cNvSpPr/>
          <p:nvPr/>
        </p:nvSpPr>
        <p:spPr>
          <a:xfrm>
            <a:off x="4572000" y="-2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 name="Google Shape;65;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66" name="Google Shape;66;p9"/>
          <p:cNvSpPr txBox="1"/>
          <p:nvPr>
            <p:ph type="title"/>
          </p:nvPr>
        </p:nvSpPr>
        <p:spPr>
          <a:xfrm>
            <a:off x="265500" y="1534800"/>
            <a:ext cx="4045200" cy="20859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7" name="Google Shape;67;p9"/>
          <p:cNvSpPr txBox="1"/>
          <p:nvPr>
            <p:ph idx="1" type="subTitle"/>
          </p:nvPr>
        </p:nvSpPr>
        <p:spPr>
          <a:xfrm>
            <a:off x="265500" y="3692002"/>
            <a:ext cx="4045200" cy="1692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8" name="Google Shape;68;p9"/>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9" name="Google Shape;69;p9"/>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319500" y="5640767"/>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2" name="Google Shape;72;p10"/>
          <p:cNvSpPr txBox="1"/>
          <p:nvPr>
            <p:ph idx="12" type="sldNum"/>
          </p:nvPr>
        </p:nvSpPr>
        <p:spPr>
          <a:xfrm>
            <a:off x="8460431" y="6201587"/>
            <a:ext cx="548700" cy="5247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46667"/>
            <a:ext cx="8520600" cy="810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11" name="Google Shape;11;p1"/>
          <p:cNvSpPr txBox="1"/>
          <p:nvPr>
            <p:ph idx="1" type="body"/>
          </p:nvPr>
        </p:nvSpPr>
        <p:spPr>
          <a:xfrm>
            <a:off x="311700" y="1639833"/>
            <a:ext cx="8520600" cy="4452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12" name="Google Shape;12;p1"/>
          <p:cNvSpPr txBox="1"/>
          <p:nvPr>
            <p:ph idx="12" type="sldNum"/>
          </p:nvPr>
        </p:nvSpPr>
        <p:spPr>
          <a:xfrm>
            <a:off x="8460431" y="6201587"/>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685800" y="465137"/>
            <a:ext cx="7772400" cy="1431925"/>
          </a:xfrm>
          <a:prstGeom prst="rect">
            <a:avLst/>
          </a:prstGeom>
          <a:noFill/>
          <a:ln>
            <a:noFill/>
          </a:ln>
        </p:spPr>
        <p:txBody>
          <a:bodyPr anchorCtr="0" anchor="ctr" bIns="45700" lIns="91425" spcFirstLastPara="1" rIns="91425" wrap="square" tIns="45700">
            <a:spAutoFit/>
          </a:bodyPr>
          <a:lstStyle>
            <a:lvl1pPr lvl="0"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98" name="Google Shape;98;p1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99" name="Google Shape;99;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0" name="Google Shape;100;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1" name="Google Shape;101;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7.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1674733"/>
            <a:ext cx="8520600" cy="27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US"/>
              <a:t>Input/output</a:t>
            </a:r>
            <a:endParaRPr/>
          </a:p>
        </p:txBody>
      </p:sp>
      <p:sp>
        <p:nvSpPr>
          <p:cNvPr id="147" name="Google Shape;147;p22"/>
          <p:cNvSpPr txBox="1"/>
          <p:nvPr>
            <p:ph idx="1" type="body"/>
          </p:nvPr>
        </p:nvSpPr>
        <p:spPr>
          <a:xfrm>
            <a:off x="311700" y="4492300"/>
            <a:ext cx="8520600" cy="170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685800" y="465137"/>
            <a:ext cx="7772400" cy="7695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Proviamo </a:t>
            </a:r>
            <a:endParaRPr/>
          </a:p>
        </p:txBody>
      </p:sp>
      <p:pic>
        <p:nvPicPr>
          <p:cNvPr id="222" name="Google Shape;222;p31"/>
          <p:cNvPicPr preferRelativeResize="0"/>
          <p:nvPr/>
        </p:nvPicPr>
        <p:blipFill>
          <a:blip r:embed="rId3">
            <a:alphaModFix/>
          </a:blip>
          <a:stretch>
            <a:fillRect/>
          </a:stretch>
        </p:blipFill>
        <p:spPr>
          <a:xfrm>
            <a:off x="218875" y="1926905"/>
            <a:ext cx="5431301" cy="233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685800" y="465137"/>
            <a:ext cx="7772400" cy="7695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Proviamo </a:t>
            </a:r>
            <a:endParaRPr/>
          </a:p>
        </p:txBody>
      </p:sp>
      <p:pic>
        <p:nvPicPr>
          <p:cNvPr id="229" name="Google Shape;229;p32"/>
          <p:cNvPicPr preferRelativeResize="0"/>
          <p:nvPr/>
        </p:nvPicPr>
        <p:blipFill>
          <a:blip r:embed="rId3">
            <a:alphaModFix/>
          </a:blip>
          <a:stretch>
            <a:fillRect/>
          </a:stretch>
        </p:blipFill>
        <p:spPr>
          <a:xfrm>
            <a:off x="218875" y="1926905"/>
            <a:ext cx="5431301" cy="2339650"/>
          </a:xfrm>
          <a:prstGeom prst="rect">
            <a:avLst/>
          </a:prstGeom>
          <a:noFill/>
          <a:ln>
            <a:noFill/>
          </a:ln>
        </p:spPr>
      </p:pic>
      <p:pic>
        <p:nvPicPr>
          <p:cNvPr id="230" name="Google Shape;230;p32"/>
          <p:cNvPicPr preferRelativeResize="0"/>
          <p:nvPr/>
        </p:nvPicPr>
        <p:blipFill>
          <a:blip r:embed="rId4">
            <a:alphaModFix/>
          </a:blip>
          <a:stretch>
            <a:fillRect/>
          </a:stretch>
        </p:blipFill>
        <p:spPr>
          <a:xfrm>
            <a:off x="5650175" y="1926901"/>
            <a:ext cx="3547198" cy="233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3"/>
          <p:cNvSpPr txBox="1"/>
          <p:nvPr/>
        </p:nvSpPr>
        <p:spPr>
          <a:xfrm>
            <a:off x="179387" y="188912"/>
            <a:ext cx="4365625"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1" i="0" lang="en-US" sz="3200" u="none">
                <a:solidFill>
                  <a:schemeClr val="accent2"/>
                </a:solidFill>
                <a:latin typeface="Arial"/>
                <a:ea typeface="Arial"/>
                <a:cs typeface="Arial"/>
                <a:sym typeface="Arial"/>
              </a:rPr>
              <a:t>codici</a:t>
            </a:r>
            <a:r>
              <a:rPr b="0" i="0" lang="en-US" sz="3200" u="none">
                <a:solidFill>
                  <a:schemeClr val="accent2"/>
                </a:solidFill>
                <a:latin typeface="Arial"/>
                <a:ea typeface="Arial"/>
                <a:cs typeface="Arial"/>
                <a:sym typeface="Arial"/>
              </a:rPr>
              <a:t> di </a:t>
            </a:r>
            <a:r>
              <a:rPr b="1" i="0" lang="en-US" sz="3200" u="none">
                <a:solidFill>
                  <a:schemeClr val="accent2"/>
                </a:solidFill>
                <a:latin typeface="Arial"/>
                <a:ea typeface="Arial"/>
                <a:cs typeface="Arial"/>
                <a:sym typeface="Arial"/>
              </a:rPr>
              <a:t>formato </a:t>
            </a:r>
            <a:r>
              <a:rPr b="0" i="0" lang="en-US" sz="3200" u="none">
                <a:solidFill>
                  <a:schemeClr val="dk1"/>
                </a:solidFill>
                <a:latin typeface="Arial"/>
                <a:ea typeface="Arial"/>
                <a:cs typeface="Arial"/>
                <a:sym typeface="Arial"/>
              </a:rPr>
              <a:t>in C </a:t>
            </a:r>
            <a:endParaRPr/>
          </a:p>
        </p:txBody>
      </p:sp>
      <p:sp>
        <p:nvSpPr>
          <p:cNvPr id="236" name="Google Shape;236;p33"/>
          <p:cNvSpPr txBox="1"/>
          <p:nvPr/>
        </p:nvSpPr>
        <p:spPr>
          <a:xfrm>
            <a:off x="179387" y="4581525"/>
            <a:ext cx="8785225" cy="1809750"/>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la </a:t>
            </a:r>
            <a:r>
              <a:rPr b="1" i="0" lang="en-US" sz="2800" u="none">
                <a:solidFill>
                  <a:schemeClr val="accent2"/>
                </a:solidFill>
                <a:latin typeface="Arial"/>
                <a:ea typeface="Arial"/>
                <a:cs typeface="Arial"/>
                <a:sym typeface="Arial"/>
              </a:rPr>
              <a:t>posizione</a:t>
            </a:r>
            <a:r>
              <a:rPr b="0" i="0" lang="en-US" sz="2800" u="none">
                <a:solidFill>
                  <a:schemeClr val="dk1"/>
                </a:solidFill>
                <a:latin typeface="Arial"/>
                <a:ea typeface="Arial"/>
                <a:cs typeface="Arial"/>
                <a:sym typeface="Arial"/>
              </a:rPr>
              <a:t> nella </a:t>
            </a:r>
            <a:r>
              <a:rPr b="1" i="0" lang="en-US" sz="2400" u="none">
                <a:solidFill>
                  <a:schemeClr val="dk1"/>
                </a:solidFill>
                <a:latin typeface="Courier New"/>
                <a:ea typeface="Courier New"/>
                <a:cs typeface="Courier New"/>
                <a:sym typeface="Courier New"/>
              </a:rPr>
              <a:t>&lt;stringa di controllo&gt;</a:t>
            </a:r>
            <a:r>
              <a:rPr b="0" i="0" lang="en-US" sz="2800" u="none">
                <a:solidFill>
                  <a:schemeClr val="dk1"/>
                </a:solidFill>
                <a:latin typeface="Arial"/>
                <a:ea typeface="Arial"/>
                <a:cs typeface="Arial"/>
                <a:sym typeface="Arial"/>
              </a:rPr>
              <a:t>  di un </a:t>
            </a:r>
            <a:r>
              <a:rPr b="0" i="0" lang="en-US" sz="2800" u="none">
                <a:solidFill>
                  <a:schemeClr val="accent2"/>
                </a:solidFill>
                <a:latin typeface="Arial"/>
                <a:ea typeface="Arial"/>
                <a:cs typeface="Arial"/>
                <a:sym typeface="Arial"/>
              </a:rPr>
              <a:t>codice di formato</a:t>
            </a:r>
            <a:r>
              <a:rPr b="0" i="0" lang="en-US" sz="2800" u="none">
                <a:solidFill>
                  <a:schemeClr val="dk1"/>
                </a:solidFill>
                <a:latin typeface="Arial"/>
                <a:ea typeface="Arial"/>
                <a:cs typeface="Arial"/>
                <a:sym typeface="Arial"/>
              </a:rPr>
              <a:t> indica la </a:t>
            </a:r>
            <a:r>
              <a:rPr b="1" i="0" lang="en-US" sz="2800" u="none">
                <a:solidFill>
                  <a:schemeClr val="accent2"/>
                </a:solidFill>
                <a:latin typeface="Arial"/>
                <a:ea typeface="Arial"/>
                <a:cs typeface="Arial"/>
                <a:sym typeface="Arial"/>
              </a:rPr>
              <a:t>posizione</a:t>
            </a:r>
            <a:r>
              <a:rPr b="0" i="0" lang="en-US" sz="2800" u="none">
                <a:solidFill>
                  <a:schemeClr val="dk1"/>
                </a:solidFill>
                <a:latin typeface="Arial"/>
                <a:ea typeface="Arial"/>
                <a:cs typeface="Arial"/>
                <a:sym typeface="Arial"/>
              </a:rPr>
              <a:t> dove viene visualizzato nella riga dello schermo il corrispondente valore</a:t>
            </a:r>
            <a:r>
              <a:rPr b="1" i="0" lang="en-US" sz="28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della </a:t>
            </a:r>
            <a:r>
              <a:rPr b="1" i="0" lang="en-US" sz="2800" u="none">
                <a:solidFill>
                  <a:schemeClr val="dk1"/>
                </a:solidFill>
                <a:latin typeface="Courier New"/>
                <a:ea typeface="Courier New"/>
                <a:cs typeface="Courier New"/>
                <a:sym typeface="Courier New"/>
              </a:rPr>
              <a:t>&lt;variabile&gt;</a:t>
            </a:r>
            <a:endParaRPr/>
          </a:p>
        </p:txBody>
      </p:sp>
      <p:sp>
        <p:nvSpPr>
          <p:cNvPr id="237" name="Google Shape;237;p33"/>
          <p:cNvSpPr txBox="1"/>
          <p:nvPr/>
        </p:nvSpPr>
        <p:spPr>
          <a:xfrm>
            <a:off x="179387" y="981075"/>
            <a:ext cx="8785225" cy="1809750"/>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il </a:t>
            </a:r>
            <a:r>
              <a:rPr b="1" i="0" lang="en-US" sz="2800" u="none">
                <a:solidFill>
                  <a:schemeClr val="accent2"/>
                </a:solidFill>
                <a:latin typeface="Arial"/>
                <a:ea typeface="Arial"/>
                <a:cs typeface="Arial"/>
                <a:sym typeface="Arial"/>
              </a:rPr>
              <a:t>numero</a:t>
            </a:r>
            <a:r>
              <a:rPr b="0" i="0" lang="en-US" sz="2800" u="none">
                <a:solidFill>
                  <a:schemeClr val="dk1"/>
                </a:solidFill>
                <a:latin typeface="Arial"/>
                <a:ea typeface="Arial"/>
                <a:cs typeface="Arial"/>
                <a:sym typeface="Arial"/>
              </a:rPr>
              <a:t> </a:t>
            </a:r>
            <a:r>
              <a:rPr b="0" i="0" lang="en-US" sz="2800" u="none">
                <a:solidFill>
                  <a:schemeClr val="accent2"/>
                </a:solidFill>
                <a:latin typeface="Arial"/>
                <a:ea typeface="Arial"/>
                <a:cs typeface="Arial"/>
                <a:sym typeface="Arial"/>
              </a:rPr>
              <a:t>di</a:t>
            </a:r>
            <a:r>
              <a:rPr b="1" i="0" lang="en-US" sz="2800" u="none">
                <a:solidFill>
                  <a:schemeClr val="accent2"/>
                </a:solidFill>
                <a:latin typeface="Arial"/>
                <a:ea typeface="Arial"/>
                <a:cs typeface="Arial"/>
                <a:sym typeface="Arial"/>
              </a:rPr>
              <a:t> codici di formato</a:t>
            </a:r>
            <a:r>
              <a:rPr b="0" i="0" lang="en-US" sz="2800" u="none">
                <a:solidFill>
                  <a:schemeClr val="dk1"/>
                </a:solidFill>
                <a:latin typeface="Arial"/>
                <a:ea typeface="Arial"/>
                <a:cs typeface="Arial"/>
                <a:sym typeface="Arial"/>
              </a:rPr>
              <a:t> nella </a:t>
            </a:r>
            <a:r>
              <a:rPr b="1" i="0" lang="en-US" sz="2400" u="none">
                <a:solidFill>
                  <a:schemeClr val="dk1"/>
                </a:solidFill>
                <a:latin typeface="Courier New"/>
                <a:ea typeface="Courier New"/>
                <a:cs typeface="Courier New"/>
                <a:sym typeface="Courier New"/>
              </a:rPr>
              <a:t>&lt;stringa di controllo&gt;</a:t>
            </a:r>
            <a:r>
              <a:rPr b="0" i="0" lang="en-US" sz="2800" u="none">
                <a:solidFill>
                  <a:schemeClr val="dk1"/>
                </a:solidFill>
                <a:latin typeface="Arial"/>
                <a:ea typeface="Arial"/>
                <a:cs typeface="Arial"/>
                <a:sym typeface="Arial"/>
              </a:rPr>
              <a:t>  deve essere </a:t>
            </a:r>
            <a:r>
              <a:rPr b="1" i="0" lang="en-US" sz="2800" u="none">
                <a:solidFill>
                  <a:srgbClr val="FF3300"/>
                </a:solidFill>
                <a:latin typeface="Arial"/>
                <a:ea typeface="Arial"/>
                <a:cs typeface="Arial"/>
                <a:sym typeface="Arial"/>
              </a:rPr>
              <a:t>uguale</a:t>
            </a:r>
            <a:r>
              <a:rPr b="0" i="0" lang="en-US" sz="2800" u="none">
                <a:solidFill>
                  <a:schemeClr val="dk1"/>
                </a:solidFill>
                <a:latin typeface="Arial"/>
                <a:ea typeface="Arial"/>
                <a:cs typeface="Arial"/>
                <a:sym typeface="Arial"/>
              </a:rPr>
              <a:t> al </a:t>
            </a:r>
            <a:r>
              <a:rPr b="1" i="0" lang="en-US" sz="2800" u="none">
                <a:solidFill>
                  <a:schemeClr val="accent2"/>
                </a:solidFill>
                <a:latin typeface="Arial"/>
                <a:ea typeface="Arial"/>
                <a:cs typeface="Arial"/>
                <a:sym typeface="Arial"/>
              </a:rPr>
              <a:t>numero di variabili</a:t>
            </a:r>
            <a:r>
              <a:rPr b="0" i="0" lang="en-US" sz="2800" u="none">
                <a:solidFill>
                  <a:schemeClr val="dk1"/>
                </a:solidFill>
                <a:latin typeface="Arial"/>
                <a:ea typeface="Arial"/>
                <a:cs typeface="Arial"/>
                <a:sym typeface="Arial"/>
              </a:rPr>
              <a:t> in  </a:t>
            </a:r>
            <a:r>
              <a:rPr b="1" i="0" lang="en-US" sz="2800" u="none">
                <a:solidFill>
                  <a:schemeClr val="dk1"/>
                </a:solidFill>
                <a:latin typeface="Courier New"/>
                <a:ea typeface="Courier New"/>
                <a:cs typeface="Courier New"/>
                <a:sym typeface="Courier New"/>
              </a:rPr>
              <a:t>&lt;variabili&gt;</a:t>
            </a:r>
            <a:r>
              <a:rPr b="0" i="0" lang="en-US" sz="2800" u="none">
                <a:solidFill>
                  <a:schemeClr val="dk1"/>
                </a:solidFill>
                <a:latin typeface="Arial"/>
                <a:ea typeface="Arial"/>
                <a:cs typeface="Arial"/>
                <a:sym typeface="Arial"/>
              </a:rPr>
              <a:t>, cioè deve essere </a:t>
            </a:r>
            <a:r>
              <a:rPr b="1" i="0" lang="en-US" sz="2800" u="none">
                <a:solidFill>
                  <a:srgbClr val="FF3300"/>
                </a:solidFill>
                <a:latin typeface="Arial"/>
                <a:ea typeface="Arial"/>
                <a:cs typeface="Arial"/>
                <a:sym typeface="Arial"/>
              </a:rPr>
              <a:t>uguale</a:t>
            </a:r>
            <a:r>
              <a:rPr b="0" i="0" lang="en-US" sz="2800" u="none">
                <a:solidFill>
                  <a:schemeClr val="dk1"/>
                </a:solidFill>
                <a:latin typeface="Arial"/>
                <a:ea typeface="Arial"/>
                <a:cs typeface="Arial"/>
                <a:sym typeface="Arial"/>
              </a:rPr>
              <a:t> al </a:t>
            </a:r>
            <a:r>
              <a:rPr b="1" i="0" lang="en-US" sz="2800" u="none">
                <a:solidFill>
                  <a:schemeClr val="accent2"/>
                </a:solidFill>
                <a:latin typeface="Arial"/>
                <a:ea typeface="Arial"/>
                <a:cs typeface="Arial"/>
                <a:sym typeface="Arial"/>
              </a:rPr>
              <a:t>numero di valori</a:t>
            </a:r>
            <a:r>
              <a:rPr b="0" i="0" lang="en-US" sz="2800" u="none">
                <a:solidFill>
                  <a:schemeClr val="dk1"/>
                </a:solidFill>
                <a:latin typeface="Arial"/>
                <a:ea typeface="Arial"/>
                <a:cs typeface="Arial"/>
                <a:sym typeface="Arial"/>
              </a:rPr>
              <a:t> da visualizzare</a:t>
            </a:r>
            <a:endParaRPr/>
          </a:p>
        </p:txBody>
      </p:sp>
      <p:sp>
        <p:nvSpPr>
          <p:cNvPr id="238" name="Google Shape;238;p33"/>
          <p:cNvSpPr txBox="1"/>
          <p:nvPr/>
        </p:nvSpPr>
        <p:spPr>
          <a:xfrm>
            <a:off x="179387" y="2982912"/>
            <a:ext cx="8785225" cy="1382712"/>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la </a:t>
            </a:r>
            <a:r>
              <a:rPr b="1" i="0" lang="en-US" sz="2800" u="none">
                <a:solidFill>
                  <a:schemeClr val="accent2"/>
                </a:solidFill>
                <a:latin typeface="Arial"/>
                <a:ea typeface="Arial"/>
                <a:cs typeface="Arial"/>
                <a:sym typeface="Arial"/>
              </a:rPr>
              <a:t>corrispondenza</a:t>
            </a:r>
            <a:r>
              <a:rPr b="0" i="0" lang="en-US" sz="2800" u="none">
                <a:solidFill>
                  <a:schemeClr val="dk1"/>
                </a:solidFill>
                <a:latin typeface="Arial"/>
                <a:ea typeface="Arial"/>
                <a:cs typeface="Arial"/>
                <a:sym typeface="Arial"/>
              </a:rPr>
              <a:t> tra </a:t>
            </a:r>
            <a:r>
              <a:rPr b="1" i="0" lang="en-US" sz="2800" u="none">
                <a:solidFill>
                  <a:schemeClr val="accent2"/>
                </a:solidFill>
                <a:latin typeface="Arial"/>
                <a:ea typeface="Arial"/>
                <a:cs typeface="Arial"/>
                <a:sym typeface="Arial"/>
              </a:rPr>
              <a:t>codice di formato</a:t>
            </a:r>
            <a:r>
              <a:rPr b="0" i="0" lang="en-US" sz="2800" u="none">
                <a:solidFill>
                  <a:schemeClr val="dk1"/>
                </a:solidFill>
                <a:latin typeface="Arial"/>
                <a:ea typeface="Arial"/>
                <a:cs typeface="Arial"/>
                <a:sym typeface="Arial"/>
              </a:rPr>
              <a:t> nella </a:t>
            </a:r>
            <a:r>
              <a:rPr b="1" i="0" lang="en-US" sz="2400" u="none">
                <a:solidFill>
                  <a:schemeClr val="dk1"/>
                </a:solidFill>
                <a:latin typeface="Courier New"/>
                <a:ea typeface="Courier New"/>
                <a:cs typeface="Courier New"/>
                <a:sym typeface="Courier New"/>
              </a:rPr>
              <a:t>&lt;stringa di controllo&gt;</a:t>
            </a:r>
            <a:r>
              <a:rPr b="0" i="0" lang="en-US" sz="2800" u="none">
                <a:solidFill>
                  <a:schemeClr val="dk1"/>
                </a:solidFill>
                <a:latin typeface="Arial"/>
                <a:ea typeface="Arial"/>
                <a:cs typeface="Arial"/>
                <a:sym typeface="Arial"/>
              </a:rPr>
              <a:t>  e </a:t>
            </a:r>
            <a:r>
              <a:rPr b="1" i="0" lang="en-US" sz="2800" u="none">
                <a:solidFill>
                  <a:schemeClr val="accent2"/>
                </a:solidFill>
                <a:latin typeface="Arial"/>
                <a:ea typeface="Arial"/>
                <a:cs typeface="Arial"/>
                <a:sym typeface="Arial"/>
              </a:rPr>
              <a:t>relativa variabile</a:t>
            </a:r>
            <a:r>
              <a:rPr b="0" i="0" lang="en-US" sz="2800" u="none">
                <a:solidFill>
                  <a:schemeClr val="dk1"/>
                </a:solidFill>
                <a:latin typeface="Arial"/>
                <a:ea typeface="Arial"/>
                <a:cs typeface="Arial"/>
                <a:sym typeface="Arial"/>
              </a:rPr>
              <a:t> in </a:t>
            </a:r>
            <a:r>
              <a:rPr b="1" i="0" lang="en-US" sz="2800" u="none">
                <a:solidFill>
                  <a:schemeClr val="dk1"/>
                </a:solidFill>
                <a:latin typeface="Courier New"/>
                <a:ea typeface="Courier New"/>
                <a:cs typeface="Courier New"/>
                <a:sym typeface="Courier New"/>
              </a:rPr>
              <a:t>&lt;variabili&gt;</a:t>
            </a:r>
            <a:r>
              <a:rPr b="0" i="0" lang="en-US" sz="2800" u="none">
                <a:solidFill>
                  <a:schemeClr val="dk1"/>
                </a:solidFill>
                <a:latin typeface="Arial"/>
                <a:ea typeface="Arial"/>
                <a:cs typeface="Arial"/>
                <a:sym typeface="Arial"/>
              </a:rPr>
              <a:t> è per </a:t>
            </a:r>
            <a:r>
              <a:rPr b="1" i="0" lang="en-US" sz="2800" u="none">
                <a:solidFill>
                  <a:srgbClr val="FF3300"/>
                </a:solidFill>
                <a:latin typeface="Arial"/>
                <a:ea typeface="Arial"/>
                <a:cs typeface="Arial"/>
                <a:sym typeface="Arial"/>
              </a:rPr>
              <a:t>posto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34"/>
          <p:cNvSpPr txBox="1"/>
          <p:nvPr/>
        </p:nvSpPr>
        <p:spPr>
          <a:xfrm>
            <a:off x="900112" y="3284537"/>
            <a:ext cx="6840537" cy="962025"/>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100"/>
              <a:buFont typeface="Courier New"/>
              <a:buNone/>
            </a:pPr>
            <a:r>
              <a:rPr b="1" i="0" lang="en-US" sz="2100" u="none">
                <a:solidFill>
                  <a:schemeClr val="lt1"/>
                </a:solidFill>
                <a:latin typeface="Courier New"/>
                <a:ea typeface="Courier New"/>
                <a:cs typeface="Courier New"/>
                <a:sym typeface="Courier New"/>
              </a:rPr>
              <a:t>1534</a:t>
            </a:r>
            <a:endParaRPr/>
          </a:p>
          <a:p>
            <a:pPr indent="12700" lvl="0" marL="0" marR="0" rtl="0" algn="l">
              <a:lnSpc>
                <a:spcPct val="100000"/>
              </a:lnSpc>
              <a:spcBef>
                <a:spcPts val="0"/>
              </a:spcBef>
              <a:spcAft>
                <a:spcPts val="0"/>
              </a:spcAft>
              <a:buClr>
                <a:schemeClr val="dk1"/>
              </a:buClr>
              <a:buSzPts val="2100"/>
              <a:buFont typeface="Times New Roman"/>
              <a:buNone/>
            </a:pPr>
            <a:r>
              <a:t/>
            </a:r>
            <a:endParaRPr b="1" i="0" sz="2100" u="none">
              <a:solidFill>
                <a:schemeClr val="lt1"/>
              </a:solidFill>
              <a:latin typeface="Courier New"/>
              <a:ea typeface="Courier New"/>
              <a:cs typeface="Courier New"/>
              <a:sym typeface="Courier New"/>
            </a:endParaRPr>
          </a:p>
          <a:p>
            <a:pPr indent="12700" lvl="0" marL="0" marR="0" rtl="0" algn="l">
              <a:lnSpc>
                <a:spcPct val="100000"/>
              </a:lnSpc>
              <a:spcBef>
                <a:spcPts val="500"/>
              </a:spcBef>
              <a:spcAft>
                <a:spcPts val="0"/>
              </a:spcAft>
              <a:buClr>
                <a:schemeClr val="lt1"/>
              </a:buClr>
              <a:buSzPts val="1000"/>
              <a:buFont typeface="Arimo"/>
              <a:buNone/>
            </a:pPr>
            <a:r>
              <a:rPr b="0" i="0" lang="en-US" sz="1000" u="none">
                <a:solidFill>
                  <a:schemeClr val="lt1"/>
                </a:solidFill>
                <a:latin typeface="Arimo"/>
                <a:ea typeface="Arimo"/>
                <a:cs typeface="Arimo"/>
                <a:sym typeface="Arimo"/>
              </a:rPr>
              <a:t>_</a:t>
            </a:r>
            <a:endParaRPr/>
          </a:p>
        </p:txBody>
      </p:sp>
      <p:sp>
        <p:nvSpPr>
          <p:cNvPr id="244" name="Google Shape;244;p34"/>
          <p:cNvSpPr txBox="1"/>
          <p:nvPr/>
        </p:nvSpPr>
        <p:spPr>
          <a:xfrm>
            <a:off x="900112" y="811212"/>
            <a:ext cx="6816725" cy="210978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int</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miglia,</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km</a:t>
            </a:r>
            <a:r>
              <a:rPr b="1" i="0" lang="en-US" sz="2400" u="none">
                <a:solidFill>
                  <a:srgbClr val="CC3300"/>
                </a:solidFill>
                <a:latin typeface="Courier New"/>
                <a:ea typeface="Courier New"/>
                <a:cs typeface="Courier New"/>
                <a:sym typeface="Courier New"/>
              </a:rPr>
              <a:t>;</a:t>
            </a:r>
            <a:endParaRPr/>
          </a:p>
          <a:p>
            <a:pPr indent="12700" lvl="0" marL="0" marR="0" rtl="0" algn="just">
              <a:lnSpc>
                <a:spcPct val="100000"/>
              </a:lnSpc>
              <a:spcBef>
                <a:spcPts val="120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miglia</a:t>
            </a:r>
            <a:r>
              <a:rPr b="1" i="0" lang="en-US" sz="2400" u="none">
                <a:solidFill>
                  <a:srgbClr val="7F7F7F"/>
                </a:solidFill>
                <a:latin typeface="Courier New"/>
                <a:ea typeface="Courier New"/>
                <a:cs typeface="Courier New"/>
                <a:sym typeface="Courier New"/>
              </a:rPr>
              <a:t> </a:t>
            </a:r>
            <a:r>
              <a:rPr b="1" i="0" lang="en-US" sz="2400" u="none">
                <a:solidFill>
                  <a:schemeClr val="accent2"/>
                </a:solidFill>
                <a:latin typeface="Courier New"/>
                <a:ea typeface="Courier New"/>
                <a:cs typeface="Courier New"/>
                <a:sym typeface="Courier New"/>
              </a:rPr>
              <a:t>=</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1534</a:t>
            </a:r>
            <a:r>
              <a:rPr b="1" i="0" lang="en-US" sz="2400" u="none">
                <a:solidFill>
                  <a:srgbClr val="CC3300"/>
                </a:solidFill>
                <a:latin typeface="Courier New"/>
                <a:ea typeface="Courier New"/>
                <a:cs typeface="Courier New"/>
                <a:sym typeface="Courier New"/>
              </a:rPr>
              <a:t>;</a:t>
            </a:r>
            <a:endParaRPr/>
          </a:p>
          <a:p>
            <a:pPr indent="12700" lvl="0" marL="0" marR="0" rtl="0" algn="just">
              <a:lnSpc>
                <a:spcPct val="100000"/>
              </a:lnSpc>
              <a:spcBef>
                <a:spcPts val="120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km</a:t>
            </a:r>
            <a:r>
              <a:rPr b="1" i="0" lang="en-US" sz="2400" u="none">
                <a:solidFill>
                  <a:srgbClr val="7F7F7F"/>
                </a:solidFill>
                <a:latin typeface="Courier New"/>
                <a:ea typeface="Courier New"/>
                <a:cs typeface="Courier New"/>
                <a:sym typeface="Courier New"/>
              </a:rPr>
              <a:t> </a:t>
            </a:r>
            <a:r>
              <a:rPr b="1" i="0" lang="en-US" sz="2400" u="none">
                <a:solidFill>
                  <a:schemeClr val="accent2"/>
                </a:solidFill>
                <a:latin typeface="Courier New"/>
                <a:ea typeface="Courier New"/>
                <a:cs typeface="Courier New"/>
                <a:sym typeface="Courier New"/>
              </a:rPr>
              <a:t>=</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97</a:t>
            </a:r>
            <a:r>
              <a:rPr b="1" i="0" lang="en-US" sz="2400" u="none">
                <a:solidFill>
                  <a:srgbClr val="CC3300"/>
                </a:solidFill>
                <a:latin typeface="Courier New"/>
                <a:ea typeface="Courier New"/>
                <a:cs typeface="Courier New"/>
                <a:sym typeface="Courier New"/>
              </a:rPr>
              <a:t>;</a:t>
            </a:r>
            <a:endParaRPr/>
          </a:p>
          <a:p>
            <a:pPr indent="12700" lvl="0" marL="0" marR="0" rtl="0" algn="just">
              <a:lnSpc>
                <a:spcPct val="100000"/>
              </a:lnSpc>
              <a:spcBef>
                <a:spcPts val="120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("%d\n</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%d\n",</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miglia,</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km)</a:t>
            </a:r>
            <a:r>
              <a:rPr b="1" i="0" lang="en-US" sz="2400" u="none">
                <a:solidFill>
                  <a:srgbClr val="CC3300"/>
                </a:solidFill>
                <a:latin typeface="Courier New"/>
                <a:ea typeface="Courier New"/>
                <a:cs typeface="Courier New"/>
                <a:sym typeface="Courier New"/>
              </a:rPr>
              <a:t>;</a:t>
            </a:r>
            <a:endParaRPr/>
          </a:p>
        </p:txBody>
      </p:sp>
      <p:sp>
        <p:nvSpPr>
          <p:cNvPr id="245" name="Google Shape;245;p34"/>
          <p:cNvSpPr txBox="1"/>
          <p:nvPr/>
        </p:nvSpPr>
        <p:spPr>
          <a:xfrm>
            <a:off x="900112" y="3259137"/>
            <a:ext cx="6840537" cy="962025"/>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100"/>
              <a:buFont typeface="Courier New"/>
              <a:buNone/>
            </a:pPr>
            <a:r>
              <a:rPr b="1" i="0" lang="en-US" sz="2100" u="none">
                <a:solidFill>
                  <a:schemeClr val="lt1"/>
                </a:solidFill>
                <a:latin typeface="Courier New"/>
                <a:ea typeface="Courier New"/>
                <a:cs typeface="Courier New"/>
                <a:sym typeface="Courier New"/>
              </a:rPr>
              <a:t>1534</a:t>
            </a:r>
            <a:endParaRPr/>
          </a:p>
          <a:p>
            <a:pPr indent="12700" lvl="0" marL="0" marR="0" rtl="0" algn="l">
              <a:lnSpc>
                <a:spcPct val="100000"/>
              </a:lnSpc>
              <a:spcBef>
                <a:spcPts val="0"/>
              </a:spcBef>
              <a:spcAft>
                <a:spcPts val="0"/>
              </a:spcAft>
              <a:buClr>
                <a:schemeClr val="lt1"/>
              </a:buClr>
              <a:buSzPts val="2100"/>
              <a:buFont typeface="Courier New"/>
              <a:buNone/>
            </a:pPr>
            <a:r>
              <a:rPr b="1" i="0" lang="en-US" sz="2100" u="none">
                <a:solidFill>
                  <a:schemeClr val="lt1"/>
                </a:solidFill>
                <a:latin typeface="Courier New"/>
                <a:ea typeface="Courier New"/>
                <a:cs typeface="Courier New"/>
                <a:sym typeface="Courier New"/>
              </a:rPr>
              <a:t> 97</a:t>
            </a:r>
            <a:endParaRPr/>
          </a:p>
          <a:p>
            <a:pPr indent="12700" lvl="0" marL="0" marR="0" rtl="0" algn="l">
              <a:lnSpc>
                <a:spcPct val="100000"/>
              </a:lnSpc>
              <a:spcBef>
                <a:spcPts val="500"/>
              </a:spcBef>
              <a:spcAft>
                <a:spcPts val="0"/>
              </a:spcAft>
              <a:buClr>
                <a:schemeClr val="lt1"/>
              </a:buClr>
              <a:buSzPts val="1000"/>
              <a:buFont typeface="Arimo"/>
              <a:buNone/>
            </a:pPr>
            <a:r>
              <a:rPr b="0" i="0" lang="en-US" sz="1000" u="none">
                <a:solidFill>
                  <a:schemeClr val="lt1"/>
                </a:solidFill>
                <a:latin typeface="Arimo"/>
                <a:ea typeface="Arimo"/>
                <a:cs typeface="Arimo"/>
                <a:sym typeface="Arimo"/>
              </a:rPr>
              <a:t>_</a:t>
            </a:r>
            <a:endParaRPr/>
          </a:p>
        </p:txBody>
      </p:sp>
      <p:grpSp>
        <p:nvGrpSpPr>
          <p:cNvPr id="246" name="Google Shape;246;p34"/>
          <p:cNvGrpSpPr/>
          <p:nvPr/>
        </p:nvGrpSpPr>
        <p:grpSpPr>
          <a:xfrm>
            <a:off x="2484437" y="2924175"/>
            <a:ext cx="3098800" cy="288925"/>
            <a:chOff x="1736" y="2000"/>
            <a:chExt cx="1952" cy="496"/>
          </a:xfrm>
        </p:grpSpPr>
        <p:sp>
          <p:nvSpPr>
            <p:cNvPr id="247" name="Google Shape;247;p34"/>
            <p:cNvSpPr/>
            <p:nvPr/>
          </p:nvSpPr>
          <p:spPr>
            <a:xfrm>
              <a:off x="1736" y="2000"/>
              <a:ext cx="352" cy="496"/>
            </a:xfrm>
            <a:prstGeom prst="upArrow">
              <a:avLst>
                <a:gd fmla="val 50000" name="adj1"/>
                <a:gd fmla="val 50000" name="adj2"/>
              </a:avLst>
            </a:prstGeom>
            <a:solidFill>
              <a:srgbClr val="FF0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48" name="Google Shape;248;p34"/>
            <p:cNvSpPr/>
            <p:nvPr/>
          </p:nvSpPr>
          <p:spPr>
            <a:xfrm>
              <a:off x="3336" y="2000"/>
              <a:ext cx="352" cy="496"/>
            </a:xfrm>
            <a:prstGeom prst="upArrow">
              <a:avLst>
                <a:gd fmla="val 50000" name="adj1"/>
                <a:gd fmla="val 50000" name="adj2"/>
              </a:avLst>
            </a:prstGeom>
            <a:solidFill>
              <a:srgbClr val="FF00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49" name="Google Shape;249;p34"/>
            <p:cNvSpPr/>
            <p:nvPr/>
          </p:nvSpPr>
          <p:spPr>
            <a:xfrm>
              <a:off x="1824" y="2328"/>
              <a:ext cx="1776" cy="168"/>
            </a:xfrm>
            <a:prstGeom prst="rect">
              <a:avLst/>
            </a:prstGeom>
            <a:solidFill>
              <a:srgbClr val="FF0000"/>
            </a:solid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250" name="Google Shape;250;p34"/>
          <p:cNvSpPr txBox="1"/>
          <p:nvPr/>
        </p:nvSpPr>
        <p:spPr>
          <a:xfrm>
            <a:off x="71437" y="4618037"/>
            <a:ext cx="8964612" cy="1379537"/>
          </a:xfrm>
          <a:prstGeom prst="rect">
            <a:avLst/>
          </a:prstGeom>
          <a:solidFill>
            <a:srgbClr val="CCEC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float</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lun_maratona</a:t>
            </a:r>
            <a:r>
              <a:rPr b="1" i="0" lang="en-US" sz="2400" u="none">
                <a:solidFill>
                  <a:srgbClr val="7F7F7F"/>
                </a:solidFill>
                <a:latin typeface="Courier New"/>
                <a:ea typeface="Courier New"/>
                <a:cs typeface="Courier New"/>
                <a:sym typeface="Courier New"/>
              </a:rPr>
              <a:t> </a:t>
            </a:r>
            <a:r>
              <a:rPr b="1" i="0" lang="en-US" sz="2400" u="none">
                <a:solidFill>
                  <a:schemeClr val="accent2"/>
                </a:solidFill>
                <a:latin typeface="Courier New"/>
                <a:ea typeface="Courier New"/>
                <a:cs typeface="Courier New"/>
                <a:sym typeface="Courier New"/>
              </a:rPr>
              <a:t>=</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42.195F</a:t>
            </a:r>
            <a:r>
              <a:rPr b="1" i="0" lang="en-US" sz="2400" u="none">
                <a:solidFill>
                  <a:srgbClr val="FF3300"/>
                </a:solidFill>
                <a:latin typeface="Courier New"/>
                <a:ea typeface="Courier New"/>
                <a:cs typeface="Courier New"/>
                <a:sym typeface="Courier New"/>
              </a:rPr>
              <a:t>;</a:t>
            </a:r>
            <a:endParaRPr/>
          </a:p>
          <a:p>
            <a:pPr indent="12700" lvl="0" marL="0" marR="0" rtl="0" algn="just">
              <a:lnSpc>
                <a:spcPct val="100000"/>
              </a:lnSpc>
              <a:spcBef>
                <a:spcPts val="120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(“La</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maratona</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e’</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lunga</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%f</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chilometri\n”,</a:t>
            </a:r>
            <a:r>
              <a:rPr b="1" i="0" lang="en-US" sz="2400" u="none">
                <a:solidFill>
                  <a:srgbClr val="7F7F7F"/>
                </a:solidFill>
                <a:latin typeface="Courier New"/>
                <a:ea typeface="Courier New"/>
                <a:cs typeface="Courier New"/>
                <a:sym typeface="Courier New"/>
              </a:rPr>
              <a:t> </a:t>
            </a:r>
            <a:r>
              <a:rPr b="1" i="0" lang="en-US" sz="2400" u="none">
                <a:solidFill>
                  <a:schemeClr val="dk1"/>
                </a:solidFill>
                <a:latin typeface="Courier New"/>
                <a:ea typeface="Courier New"/>
                <a:cs typeface="Courier New"/>
                <a:sym typeface="Courier New"/>
              </a:rPr>
              <a:t>lun_maratona)</a:t>
            </a:r>
            <a:r>
              <a:rPr b="1" i="0" lang="en-US" sz="2400" u="none">
                <a:solidFill>
                  <a:srgbClr val="FF3300"/>
                </a:solidFill>
                <a:latin typeface="Courier New"/>
                <a:ea typeface="Courier New"/>
                <a:cs typeface="Courier New"/>
                <a:sym typeface="Courier New"/>
              </a:rPr>
              <a:t>;</a:t>
            </a:r>
            <a:endParaRPr/>
          </a:p>
        </p:txBody>
      </p:sp>
      <p:sp>
        <p:nvSpPr>
          <p:cNvPr id="251" name="Google Shape;251;p34"/>
          <p:cNvSpPr txBox="1"/>
          <p:nvPr/>
        </p:nvSpPr>
        <p:spPr>
          <a:xfrm>
            <a:off x="539750" y="6056312"/>
            <a:ext cx="7704137" cy="6858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400"/>
              <a:buFont typeface="Courier New"/>
              <a:buNone/>
            </a:pPr>
            <a:r>
              <a:rPr b="1" i="0" lang="en-US" sz="2400" u="none">
                <a:solidFill>
                  <a:schemeClr val="lt1"/>
                </a:solidFill>
                <a:latin typeface="Courier New"/>
                <a:ea typeface="Courier New"/>
                <a:cs typeface="Courier New"/>
                <a:sym typeface="Courier New"/>
              </a:rPr>
              <a:t>La maratona e’ lunga 42.195000 chilometri</a:t>
            </a:r>
            <a:endParaRPr b="1" i="0" sz="2100" u="none">
              <a:solidFill>
                <a:schemeClr val="lt1"/>
              </a:solidFill>
              <a:latin typeface="Courier New"/>
              <a:ea typeface="Courier New"/>
              <a:cs typeface="Courier New"/>
              <a:sym typeface="Courier New"/>
            </a:endParaRPr>
          </a:p>
          <a:p>
            <a:pPr indent="12700" lvl="0" marL="0" marR="0" rtl="0" algn="l">
              <a:lnSpc>
                <a:spcPct val="100000"/>
              </a:lnSpc>
              <a:spcBef>
                <a:spcPts val="500"/>
              </a:spcBef>
              <a:spcAft>
                <a:spcPts val="0"/>
              </a:spcAft>
              <a:buClr>
                <a:schemeClr val="lt1"/>
              </a:buClr>
              <a:buSzPts val="1000"/>
              <a:buFont typeface="Arimo"/>
              <a:buNone/>
            </a:pPr>
            <a:r>
              <a:rPr b="0" i="0" lang="en-US" sz="1000" u="none">
                <a:solidFill>
                  <a:schemeClr val="lt1"/>
                </a:solidFill>
                <a:latin typeface="Arimo"/>
                <a:ea typeface="Arimo"/>
                <a:cs typeface="Arimo"/>
                <a:sym typeface="Arimo"/>
              </a:rPr>
              <a:t>_</a:t>
            </a:r>
            <a:endParaRPr/>
          </a:p>
        </p:txBody>
      </p:sp>
      <p:sp>
        <p:nvSpPr>
          <p:cNvPr id="252" name="Google Shape;252;p34"/>
          <p:cNvSpPr txBox="1"/>
          <p:nvPr/>
        </p:nvSpPr>
        <p:spPr>
          <a:xfrm>
            <a:off x="250825" y="188912"/>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35"/>
          <p:cNvSpPr/>
          <p:nvPr/>
        </p:nvSpPr>
        <p:spPr>
          <a:xfrm>
            <a:off x="1042987" y="1341437"/>
            <a:ext cx="6842125" cy="1079500"/>
          </a:xfrm>
          <a:prstGeom prst="rect">
            <a:avLst/>
          </a:prstGeom>
          <a:solidFill>
            <a:srgbClr val="EAEAE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58" name="Google Shape;258;p35"/>
          <p:cNvSpPr txBox="1"/>
          <p:nvPr/>
        </p:nvSpPr>
        <p:spPr>
          <a:xfrm>
            <a:off x="5580062" y="260350"/>
            <a:ext cx="2735262" cy="528637"/>
          </a:xfrm>
          <a:prstGeom prst="rect">
            <a:avLst/>
          </a:prstGeom>
          <a:solidFill>
            <a:srgbClr val="EAEAEA"/>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12700" lvl="0" marL="0" marR="0" rtl="0" algn="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forma generale</a:t>
            </a:r>
            <a:endParaRPr/>
          </a:p>
        </p:txBody>
      </p:sp>
      <p:sp>
        <p:nvSpPr>
          <p:cNvPr id="259" name="Google Shape;259;p35"/>
          <p:cNvSpPr txBox="1"/>
          <p:nvPr/>
        </p:nvSpPr>
        <p:spPr>
          <a:xfrm>
            <a:off x="1265237" y="1566862"/>
            <a:ext cx="506412" cy="608012"/>
          </a:xfrm>
          <a:prstGeom prst="rect">
            <a:avLst/>
          </a:prstGeom>
          <a:solidFill>
            <a:srgbClr val="EAEAEA"/>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a:t>
            </a:r>
            <a:endParaRPr/>
          </a:p>
        </p:txBody>
      </p:sp>
      <p:sp>
        <p:nvSpPr>
          <p:cNvPr id="260" name="Google Shape;260;p35"/>
          <p:cNvSpPr txBox="1"/>
          <p:nvPr/>
        </p:nvSpPr>
        <p:spPr>
          <a:xfrm>
            <a:off x="3708400" y="1628775"/>
            <a:ext cx="3962400" cy="485775"/>
          </a:xfrm>
          <a:prstGeom prst="rect">
            <a:avLst/>
          </a:prstGeom>
          <a:solidFill>
            <a:srgbClr val="EAEAEA"/>
          </a:solidFill>
          <a:ln cap="flat" cmpd="sng" w="28575">
            <a:solidFill>
              <a:srgbClr val="FF0000"/>
            </a:solidFill>
            <a:prstDash val="solid"/>
            <a:miter lim="800000"/>
            <a:headEnd len="sm" w="sm" type="none"/>
            <a:tailEnd len="sm" w="sm" type="none"/>
          </a:ln>
        </p:spPr>
        <p:txBody>
          <a:bodyPr anchorCtr="0" anchor="t" bIns="45700" lIns="91425" spcFirstLastPara="1" rIns="91425" wrap="square" tIns="45700">
            <a:spAutoFit/>
          </a:bodyPr>
          <a:lstStyle/>
          <a:p>
            <a:pPr indent="1270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carattere di conversione</a:t>
            </a:r>
            <a:endParaRPr/>
          </a:p>
        </p:txBody>
      </p:sp>
      <p:sp>
        <p:nvSpPr>
          <p:cNvPr id="261" name="Google Shape;261;p35"/>
          <p:cNvSpPr txBox="1"/>
          <p:nvPr/>
        </p:nvSpPr>
        <p:spPr>
          <a:xfrm>
            <a:off x="1835150" y="1595437"/>
            <a:ext cx="361950" cy="579437"/>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dk1"/>
              </a:buClr>
              <a:buSzPts val="3200"/>
              <a:buFont typeface="Noto Sans Symbols"/>
              <a:buNone/>
            </a:pPr>
            <a:r>
              <a:rPr b="1" i="0" lang="en-US" sz="3200" u="none">
                <a:solidFill>
                  <a:schemeClr val="dk1"/>
                </a:solidFill>
                <a:latin typeface="Noto Sans Symbols"/>
                <a:ea typeface="Noto Sans Symbols"/>
                <a:cs typeface="Noto Sans Symbols"/>
                <a:sym typeface="Noto Sans Symbols"/>
              </a:rPr>
              <a:t>−</a:t>
            </a:r>
            <a:endParaRPr/>
          </a:p>
        </p:txBody>
      </p:sp>
      <p:sp>
        <p:nvSpPr>
          <p:cNvPr id="262" name="Google Shape;262;p35"/>
          <p:cNvSpPr txBox="1"/>
          <p:nvPr/>
        </p:nvSpPr>
        <p:spPr>
          <a:xfrm>
            <a:off x="479425" y="3868737"/>
            <a:ext cx="423862" cy="579437"/>
          </a:xfrm>
          <a:prstGeom prst="rect">
            <a:avLst/>
          </a:prstGeom>
          <a:solidFill>
            <a:srgbClr val="CCECFF"/>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n</a:t>
            </a:r>
            <a:endParaRPr/>
          </a:p>
        </p:txBody>
      </p:sp>
      <p:sp>
        <p:nvSpPr>
          <p:cNvPr id="263" name="Google Shape;263;p35"/>
          <p:cNvSpPr txBox="1"/>
          <p:nvPr/>
        </p:nvSpPr>
        <p:spPr>
          <a:xfrm>
            <a:off x="2727325" y="1595437"/>
            <a:ext cx="298450" cy="579437"/>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a:t>
            </a:r>
            <a:endParaRPr/>
          </a:p>
        </p:txBody>
      </p:sp>
      <p:sp>
        <p:nvSpPr>
          <p:cNvPr id="264" name="Google Shape;264;p35"/>
          <p:cNvSpPr txBox="1"/>
          <p:nvPr/>
        </p:nvSpPr>
        <p:spPr>
          <a:xfrm>
            <a:off x="3090862" y="1595437"/>
            <a:ext cx="549275" cy="579437"/>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m</a:t>
            </a:r>
            <a:endParaRPr/>
          </a:p>
        </p:txBody>
      </p:sp>
      <p:sp>
        <p:nvSpPr>
          <p:cNvPr id="265" name="Google Shape;265;p35"/>
          <p:cNvSpPr txBox="1"/>
          <p:nvPr/>
        </p:nvSpPr>
        <p:spPr>
          <a:xfrm>
            <a:off x="960437" y="2698750"/>
            <a:ext cx="6324600" cy="457200"/>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carattere di inizio codice di formato</a:t>
            </a:r>
            <a:endParaRPr/>
          </a:p>
        </p:txBody>
      </p:sp>
      <p:sp>
        <p:nvSpPr>
          <p:cNvPr id="266" name="Google Shape;266;p35"/>
          <p:cNvSpPr txBox="1"/>
          <p:nvPr/>
        </p:nvSpPr>
        <p:spPr>
          <a:xfrm>
            <a:off x="960437" y="3308350"/>
            <a:ext cx="3644900" cy="457200"/>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allineamento a sinistra</a:t>
            </a:r>
            <a:endParaRPr/>
          </a:p>
        </p:txBody>
      </p:sp>
      <p:sp>
        <p:nvSpPr>
          <p:cNvPr id="267" name="Google Shape;267;p35"/>
          <p:cNvSpPr txBox="1"/>
          <p:nvPr/>
        </p:nvSpPr>
        <p:spPr>
          <a:xfrm>
            <a:off x="960437" y="3930650"/>
            <a:ext cx="6348412" cy="457200"/>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ampiezza del campo di visualizzazione</a:t>
            </a:r>
            <a:endParaRPr/>
          </a:p>
        </p:txBody>
      </p:sp>
      <p:sp>
        <p:nvSpPr>
          <p:cNvPr id="268" name="Google Shape;268;p35"/>
          <p:cNvSpPr txBox="1"/>
          <p:nvPr/>
        </p:nvSpPr>
        <p:spPr>
          <a:xfrm>
            <a:off x="960437" y="4552950"/>
            <a:ext cx="1803400" cy="457200"/>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separatore</a:t>
            </a:r>
            <a:endParaRPr/>
          </a:p>
        </p:txBody>
      </p:sp>
      <p:sp>
        <p:nvSpPr>
          <p:cNvPr id="269" name="Google Shape;269;p35"/>
          <p:cNvSpPr txBox="1"/>
          <p:nvPr/>
        </p:nvSpPr>
        <p:spPr>
          <a:xfrm>
            <a:off x="960437" y="5172075"/>
            <a:ext cx="7788275" cy="1311275"/>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per una stringa</a:t>
            </a:r>
            <a:r>
              <a:rPr b="1" i="0" lang="en-US" sz="2000" u="none">
                <a:solidFill>
                  <a:schemeClr val="dk1"/>
                </a:solidFill>
                <a:latin typeface="Arial"/>
                <a:ea typeface="Arial"/>
                <a:cs typeface="Arial"/>
                <a:sym typeface="Arial"/>
              </a:rPr>
              <a:t> massimo numero di caratteri da visualizzare </a:t>
            </a:r>
            <a:endParaRPr/>
          </a:p>
          <a:p>
            <a:pPr indent="1270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per un </a:t>
            </a:r>
            <a:r>
              <a:rPr b="1" i="0" lang="en-US" sz="2000" u="none">
                <a:solidFill>
                  <a:schemeClr val="accent2"/>
                </a:solidFill>
                <a:latin typeface="Courier New"/>
                <a:ea typeface="Courier New"/>
                <a:cs typeface="Courier New"/>
                <a:sym typeface="Courier New"/>
              </a:rPr>
              <a:t>int</a:t>
            </a:r>
            <a:r>
              <a:rPr b="0" i="1"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massimo numero di cifre da visualizzare </a:t>
            </a:r>
            <a:endParaRPr/>
          </a:p>
          <a:p>
            <a:pPr indent="12700" lvl="0" marL="0" marR="0" rtl="0" algn="l">
              <a:lnSpc>
                <a:spcPct val="100000"/>
              </a:lnSpc>
              <a:spcBef>
                <a:spcPts val="0"/>
              </a:spcBef>
              <a:spcAft>
                <a:spcPts val="0"/>
              </a:spcAft>
              <a:buClr>
                <a:schemeClr val="accent2"/>
              </a:buClr>
              <a:buSzPts val="2000"/>
              <a:buFont typeface="Arial"/>
              <a:buNone/>
            </a:pPr>
            <a:r>
              <a:rPr b="0" i="0" lang="en-US" sz="2000" u="none">
                <a:solidFill>
                  <a:schemeClr val="accent2"/>
                </a:solidFill>
                <a:latin typeface="Arial"/>
                <a:ea typeface="Arial"/>
                <a:cs typeface="Arial"/>
                <a:sym typeface="Arial"/>
              </a:rPr>
              <a:t>per un </a:t>
            </a:r>
            <a:r>
              <a:rPr b="1" i="0" lang="en-US" sz="2000" u="none">
                <a:solidFill>
                  <a:schemeClr val="accent2"/>
                </a:solidFill>
                <a:latin typeface="Courier New"/>
                <a:ea typeface="Courier New"/>
                <a:cs typeface="Courier New"/>
                <a:sym typeface="Courier New"/>
              </a:rPr>
              <a:t>float</a:t>
            </a:r>
            <a:r>
              <a:rPr b="0" i="1"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massimo numero di cifre da visualizzare dopo il </a:t>
            </a:r>
            <a:r>
              <a:rPr b="1" i="0" lang="en-US" sz="2000" u="none">
                <a:solidFill>
                  <a:srgbClr val="7F7F7F"/>
                </a:solidFill>
                <a:latin typeface="Arial"/>
                <a:ea typeface="Arial"/>
                <a:cs typeface="Arial"/>
                <a:sym typeface="Arial"/>
              </a:rPr>
              <a:t>	</a:t>
            </a:r>
            <a:r>
              <a:rPr b="1" i="0" lang="en-US" sz="2000" u="none">
                <a:solidFill>
                  <a:schemeClr val="dk1"/>
                </a:solidFill>
                <a:latin typeface="Arial"/>
                <a:ea typeface="Arial"/>
                <a:cs typeface="Arial"/>
                <a:sym typeface="Arial"/>
              </a:rPr>
              <a:t>punto frazionario</a:t>
            </a:r>
            <a:endParaRPr/>
          </a:p>
        </p:txBody>
      </p:sp>
      <p:sp>
        <p:nvSpPr>
          <p:cNvPr id="270" name="Google Shape;270;p35"/>
          <p:cNvSpPr txBox="1"/>
          <p:nvPr/>
        </p:nvSpPr>
        <p:spPr>
          <a:xfrm>
            <a:off x="396875" y="2636837"/>
            <a:ext cx="506412" cy="579437"/>
          </a:xfrm>
          <a:prstGeom prst="rect">
            <a:avLst/>
          </a:prstGeom>
          <a:solidFill>
            <a:srgbClr val="CCECFF"/>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a:t>
            </a:r>
            <a:endParaRPr/>
          </a:p>
        </p:txBody>
      </p:sp>
      <p:sp>
        <p:nvSpPr>
          <p:cNvPr id="271" name="Google Shape;271;p35"/>
          <p:cNvSpPr txBox="1"/>
          <p:nvPr/>
        </p:nvSpPr>
        <p:spPr>
          <a:xfrm>
            <a:off x="541337" y="3246437"/>
            <a:ext cx="361950" cy="579437"/>
          </a:xfrm>
          <a:prstGeom prst="rect">
            <a:avLst/>
          </a:prstGeom>
          <a:solidFill>
            <a:srgbClr val="CCECFF"/>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3200"/>
              <a:buFont typeface="Noto Sans Symbols"/>
              <a:buNone/>
            </a:pPr>
            <a:r>
              <a:rPr b="1" i="0" lang="en-US" sz="3200" u="none">
                <a:solidFill>
                  <a:schemeClr val="accent2"/>
                </a:solidFill>
                <a:latin typeface="Noto Sans Symbols"/>
                <a:ea typeface="Noto Sans Symbols"/>
                <a:cs typeface="Noto Sans Symbols"/>
                <a:sym typeface="Noto Sans Symbols"/>
              </a:rPr>
              <a:t>−</a:t>
            </a:r>
            <a:endParaRPr/>
          </a:p>
        </p:txBody>
      </p:sp>
      <p:sp>
        <p:nvSpPr>
          <p:cNvPr id="272" name="Google Shape;272;p35"/>
          <p:cNvSpPr txBox="1"/>
          <p:nvPr/>
        </p:nvSpPr>
        <p:spPr>
          <a:xfrm>
            <a:off x="2238375" y="1595437"/>
            <a:ext cx="423862" cy="579437"/>
          </a:xfrm>
          <a:prstGeom prst="rect">
            <a:avLst/>
          </a:prstGeom>
          <a:solidFill>
            <a:srgbClr val="EAEAEA"/>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n</a:t>
            </a:r>
            <a:endParaRPr/>
          </a:p>
        </p:txBody>
      </p:sp>
      <p:sp>
        <p:nvSpPr>
          <p:cNvPr id="273" name="Google Shape;273;p35"/>
          <p:cNvSpPr txBox="1"/>
          <p:nvPr/>
        </p:nvSpPr>
        <p:spPr>
          <a:xfrm>
            <a:off x="604837" y="4491037"/>
            <a:ext cx="298450" cy="579437"/>
          </a:xfrm>
          <a:prstGeom prst="rect">
            <a:avLst/>
          </a:prstGeom>
          <a:solidFill>
            <a:srgbClr val="CCECFF"/>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a:t>
            </a:r>
            <a:endParaRPr/>
          </a:p>
        </p:txBody>
      </p:sp>
      <p:sp>
        <p:nvSpPr>
          <p:cNvPr id="274" name="Google Shape;274;p35"/>
          <p:cNvSpPr txBox="1"/>
          <p:nvPr/>
        </p:nvSpPr>
        <p:spPr>
          <a:xfrm>
            <a:off x="354012" y="5443537"/>
            <a:ext cx="549275" cy="579437"/>
          </a:xfrm>
          <a:prstGeom prst="rect">
            <a:avLst/>
          </a:prstGeom>
          <a:solidFill>
            <a:srgbClr val="CCECFF"/>
          </a:solidFill>
          <a:ln>
            <a:noFill/>
          </a:ln>
        </p:spPr>
        <p:txBody>
          <a:bodyPr anchorCtr="0" anchor="t" bIns="45700" lIns="91425" spcFirstLastPara="1" rIns="91425" wrap="square" tIns="45700">
            <a:spAutoFit/>
          </a:bodyPr>
          <a:lstStyle/>
          <a:p>
            <a:pPr indent="12700" lvl="0" marL="0" marR="0" rtl="0" algn="just">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m</a:t>
            </a:r>
            <a:endParaRPr/>
          </a:p>
        </p:txBody>
      </p:sp>
      <p:sp>
        <p:nvSpPr>
          <p:cNvPr id="275" name="Google Shape;275;p35"/>
          <p:cNvSpPr txBox="1"/>
          <p:nvPr/>
        </p:nvSpPr>
        <p:spPr>
          <a:xfrm>
            <a:off x="179387" y="188912"/>
            <a:ext cx="4365625"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1" i="0" lang="en-US" sz="3200" u="none">
                <a:solidFill>
                  <a:schemeClr val="accent2"/>
                </a:solidFill>
                <a:latin typeface="Arial"/>
                <a:ea typeface="Arial"/>
                <a:cs typeface="Arial"/>
                <a:sym typeface="Arial"/>
              </a:rPr>
              <a:t>codici</a:t>
            </a:r>
            <a:r>
              <a:rPr b="0" i="0" lang="en-US" sz="3200" u="none">
                <a:solidFill>
                  <a:schemeClr val="accent2"/>
                </a:solidFill>
                <a:latin typeface="Arial"/>
                <a:ea typeface="Arial"/>
                <a:cs typeface="Arial"/>
                <a:sym typeface="Arial"/>
              </a:rPr>
              <a:t> di </a:t>
            </a:r>
            <a:r>
              <a:rPr b="1" i="0" lang="en-US" sz="3200" u="none">
                <a:solidFill>
                  <a:schemeClr val="accent2"/>
                </a:solidFill>
                <a:latin typeface="Arial"/>
                <a:ea typeface="Arial"/>
                <a:cs typeface="Arial"/>
                <a:sym typeface="Arial"/>
              </a:rPr>
              <a:t>formato </a:t>
            </a:r>
            <a:r>
              <a:rPr b="0" i="0" lang="en-US" sz="3200" u="none">
                <a:solidFill>
                  <a:schemeClr val="dk1"/>
                </a:solidFill>
                <a:latin typeface="Arial"/>
                <a:ea typeface="Arial"/>
                <a:cs typeface="Arial"/>
                <a:sym typeface="Arial"/>
              </a:rPr>
              <a:t>in 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500"/>
                                        <p:tgtEl>
                                          <p:spTgt spid="2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500"/>
                                        <p:tgtEl>
                                          <p:spTgt spid="2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graphicFrame>
        <p:nvGraphicFramePr>
          <p:cNvPr id="280" name="Google Shape;280;p36"/>
          <p:cNvGraphicFramePr/>
          <p:nvPr/>
        </p:nvGraphicFramePr>
        <p:xfrm>
          <a:off x="2051050" y="3860800"/>
          <a:ext cx="3000000" cy="3000000"/>
        </p:xfrm>
        <a:graphic>
          <a:graphicData uri="http://schemas.openxmlformats.org/drawingml/2006/table">
            <a:tbl>
              <a:tblPr>
                <a:noFill/>
                <a:tableStyleId>{359C8630-B258-48E1-A818-46EC39E189D5}</a:tableStyleId>
              </a:tblPr>
              <a:tblGrid>
                <a:gridCol w="336550"/>
                <a:gridCol w="336550"/>
                <a:gridCol w="334950"/>
                <a:gridCol w="336550"/>
                <a:gridCol w="336550"/>
                <a:gridCol w="336550"/>
                <a:gridCol w="334950"/>
                <a:gridCol w="338125"/>
                <a:gridCol w="338125"/>
                <a:gridCol w="334950"/>
                <a:gridCol w="336550"/>
                <a:gridCol w="336550"/>
                <a:gridCol w="336550"/>
                <a:gridCol w="334950"/>
                <a:gridCol w="336550"/>
                <a:gridCol w="336550"/>
              </a:tblGrid>
              <a:tr h="455600">
                <a:tc>
                  <a:txBody>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P</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O</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P</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r h="517525">
                <a:tc>
                  <a:txBody>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_</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bl>
          </a:graphicData>
        </a:graphic>
      </p:graphicFrame>
      <p:sp>
        <p:nvSpPr>
          <p:cNvPr id="281" name="Google Shape;281;p36"/>
          <p:cNvSpPr txBox="1"/>
          <p:nvPr/>
        </p:nvSpPr>
        <p:spPr>
          <a:xfrm>
            <a:off x="1387475" y="1052512"/>
            <a:ext cx="6856412" cy="2109787"/>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char</a:t>
            </a:r>
            <a:r>
              <a:rPr b="1" i="0" lang="en-US" sz="2400" u="none">
                <a:solidFill>
                  <a:schemeClr val="dk1"/>
                </a:solidFill>
                <a:latin typeface="Courier New"/>
                <a:ea typeface="Courier New"/>
                <a:cs typeface="Courier New"/>
                <a:sym typeface="Courier New"/>
              </a:rPr>
              <a:t> c1,c2</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c1 </a:t>
            </a:r>
            <a:r>
              <a:rPr b="1" i="0" lang="en-US" sz="2400" u="none">
                <a:solidFill>
                  <a:schemeClr val="accent2"/>
                </a:solidFill>
                <a:latin typeface="Courier New"/>
                <a:ea typeface="Courier New"/>
                <a:cs typeface="Courier New"/>
                <a:sym typeface="Courier New"/>
              </a:rPr>
              <a:t>=</a:t>
            </a:r>
            <a:r>
              <a:rPr b="1" i="0" lang="en-US" sz="2400" u="none">
                <a:solidFill>
                  <a:schemeClr val="dk1"/>
                </a:solidFill>
                <a:latin typeface="Courier New"/>
                <a:ea typeface="Courier New"/>
                <a:cs typeface="Courier New"/>
                <a:sym typeface="Courier New"/>
              </a:rPr>
              <a:t> ‘P’</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c2 </a:t>
            </a:r>
            <a:r>
              <a:rPr b="1" i="0" lang="en-US" sz="2400" u="none">
                <a:solidFill>
                  <a:schemeClr val="accent2"/>
                </a:solidFill>
                <a:latin typeface="Courier New"/>
                <a:ea typeface="Courier New"/>
                <a:cs typeface="Courier New"/>
                <a:sym typeface="Courier New"/>
              </a:rPr>
              <a:t>=</a:t>
            </a:r>
            <a:r>
              <a:rPr b="1" i="0" lang="en-US" sz="2400" u="none">
                <a:solidFill>
                  <a:schemeClr val="dk1"/>
                </a:solidFill>
                <a:latin typeface="Courier New"/>
                <a:ea typeface="Courier New"/>
                <a:cs typeface="Courier New"/>
                <a:sym typeface="Courier New"/>
              </a:rPr>
              <a:t> ‘O’</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("%c %4c %-8c\n", c1, c2, c1)</a:t>
            </a:r>
            <a:r>
              <a:rPr b="1" i="0" lang="en-US" sz="2400" u="none">
                <a:solidFill>
                  <a:srgbClr val="FF3300"/>
                </a:solidFill>
                <a:latin typeface="Courier New"/>
                <a:ea typeface="Courier New"/>
                <a:cs typeface="Courier New"/>
                <a:sym typeface="Courier New"/>
              </a:rPr>
              <a:t>;</a:t>
            </a:r>
            <a:endParaRPr/>
          </a:p>
        </p:txBody>
      </p:sp>
      <p:sp>
        <p:nvSpPr>
          <p:cNvPr id="282" name="Google Shape;282;p36"/>
          <p:cNvSpPr/>
          <p:nvPr/>
        </p:nvSpPr>
        <p:spPr>
          <a:xfrm>
            <a:off x="2073275" y="3884612"/>
            <a:ext cx="304800" cy="457200"/>
          </a:xfrm>
          <a:prstGeom prst="rect">
            <a:avLst/>
          </a:prstGeom>
          <a:noFill/>
          <a:ln cap="flat" cmpd="sng" w="5715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83" name="Google Shape;283;p36"/>
          <p:cNvSpPr/>
          <p:nvPr/>
        </p:nvSpPr>
        <p:spPr>
          <a:xfrm>
            <a:off x="2919412" y="2640012"/>
            <a:ext cx="546100" cy="520700"/>
          </a:xfrm>
          <a:prstGeom prst="ellipse">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84" name="Google Shape;284;p36"/>
          <p:cNvSpPr/>
          <p:nvPr/>
        </p:nvSpPr>
        <p:spPr>
          <a:xfrm>
            <a:off x="3516312" y="2652712"/>
            <a:ext cx="622300" cy="508000"/>
          </a:xfrm>
          <a:prstGeom prst="ellipse">
            <a:avLst/>
          </a:prstGeom>
          <a:noFill/>
          <a:ln cap="flat" cmpd="sng" w="2857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85" name="Google Shape;285;p36"/>
          <p:cNvSpPr/>
          <p:nvPr/>
        </p:nvSpPr>
        <p:spPr>
          <a:xfrm>
            <a:off x="2390775" y="3884612"/>
            <a:ext cx="1346200" cy="444500"/>
          </a:xfrm>
          <a:prstGeom prst="rect">
            <a:avLst/>
          </a:prstGeom>
          <a:noFill/>
          <a:ln cap="flat" cmpd="sng" w="57150">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286" name="Google Shape;286;p36"/>
          <p:cNvCxnSpPr/>
          <p:nvPr/>
        </p:nvCxnSpPr>
        <p:spPr>
          <a:xfrm flipH="1">
            <a:off x="2174875" y="3143250"/>
            <a:ext cx="882650" cy="723900"/>
          </a:xfrm>
          <a:prstGeom prst="straightConnector1">
            <a:avLst/>
          </a:prstGeom>
          <a:noFill/>
          <a:ln cap="flat" cmpd="sng" w="76200">
            <a:solidFill>
              <a:srgbClr val="FF3300"/>
            </a:solidFill>
            <a:prstDash val="solid"/>
            <a:miter lim="800000"/>
            <a:headEnd len="med" w="med" type="none"/>
            <a:tailEnd len="med" w="med" type="stealth"/>
          </a:ln>
        </p:spPr>
      </p:cxnSp>
      <p:cxnSp>
        <p:nvCxnSpPr>
          <p:cNvPr id="287" name="Google Shape;287;p36"/>
          <p:cNvCxnSpPr/>
          <p:nvPr/>
        </p:nvCxnSpPr>
        <p:spPr>
          <a:xfrm flipH="1">
            <a:off x="3084512" y="3173412"/>
            <a:ext cx="698500" cy="673100"/>
          </a:xfrm>
          <a:prstGeom prst="straightConnector1">
            <a:avLst/>
          </a:prstGeom>
          <a:noFill/>
          <a:ln cap="flat" cmpd="sng" w="76200">
            <a:solidFill>
              <a:srgbClr val="FF00FF"/>
            </a:solidFill>
            <a:prstDash val="solid"/>
            <a:miter lim="800000"/>
            <a:headEnd len="med" w="med" type="none"/>
            <a:tailEnd len="med" w="med" type="stealth"/>
          </a:ln>
        </p:spPr>
      </p:cxnSp>
      <p:sp>
        <p:nvSpPr>
          <p:cNvPr id="288" name="Google Shape;288;p36"/>
          <p:cNvSpPr/>
          <p:nvPr/>
        </p:nvSpPr>
        <p:spPr>
          <a:xfrm>
            <a:off x="4202112" y="2665412"/>
            <a:ext cx="812800" cy="482600"/>
          </a:xfrm>
          <a:prstGeom prst="ellipse">
            <a:avLst/>
          </a:prstGeom>
          <a:noFill/>
          <a:ln cap="flat" cmpd="sng" w="28575">
            <a:solidFill>
              <a:schemeClr val="fo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89" name="Google Shape;289;p36"/>
          <p:cNvSpPr/>
          <p:nvPr/>
        </p:nvSpPr>
        <p:spPr>
          <a:xfrm>
            <a:off x="3724275" y="3884612"/>
            <a:ext cx="2692400" cy="444500"/>
          </a:xfrm>
          <a:prstGeom prst="rect">
            <a:avLst/>
          </a:prstGeom>
          <a:noFill/>
          <a:ln cap="flat" cmpd="sng" w="57150">
            <a:solidFill>
              <a:schemeClr val="fo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290" name="Google Shape;290;p36"/>
          <p:cNvCxnSpPr/>
          <p:nvPr/>
        </p:nvCxnSpPr>
        <p:spPr>
          <a:xfrm>
            <a:off x="4646612" y="3148012"/>
            <a:ext cx="427037" cy="727075"/>
          </a:xfrm>
          <a:prstGeom prst="straightConnector1">
            <a:avLst/>
          </a:prstGeom>
          <a:noFill/>
          <a:ln cap="flat" cmpd="sng" w="76200">
            <a:solidFill>
              <a:schemeClr val="folHlink"/>
            </a:solidFill>
            <a:prstDash val="solid"/>
            <a:miter lim="800000"/>
            <a:headEnd len="med" w="med" type="none"/>
            <a:tailEnd len="med" w="med" type="stealth"/>
          </a:ln>
        </p:spPr>
      </p:cxnSp>
      <p:sp>
        <p:nvSpPr>
          <p:cNvPr id="291" name="Google Shape;291;p36"/>
          <p:cNvSpPr txBox="1"/>
          <p:nvPr/>
        </p:nvSpPr>
        <p:spPr>
          <a:xfrm>
            <a:off x="250825" y="188912"/>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graphicFrame>
        <p:nvGraphicFramePr>
          <p:cNvPr id="296" name="Google Shape;296;p37"/>
          <p:cNvGraphicFramePr/>
          <p:nvPr/>
        </p:nvGraphicFramePr>
        <p:xfrm>
          <a:off x="1258887" y="2852737"/>
          <a:ext cx="3000000" cy="3000000"/>
        </p:xfrm>
        <a:graphic>
          <a:graphicData uri="http://schemas.openxmlformats.org/drawingml/2006/table">
            <a:tbl>
              <a:tblPr>
                <a:noFill/>
                <a:tableStyleId>{359C8630-B258-48E1-A818-46EC39E189D5}</a:tableStyleId>
              </a:tblPr>
              <a:tblGrid>
                <a:gridCol w="412750"/>
                <a:gridCol w="412750"/>
                <a:gridCol w="412750"/>
                <a:gridCol w="412750"/>
                <a:gridCol w="412750"/>
                <a:gridCol w="412750"/>
                <a:gridCol w="412750"/>
                <a:gridCol w="414325"/>
                <a:gridCol w="414325"/>
                <a:gridCol w="412750"/>
                <a:gridCol w="412750"/>
                <a:gridCol w="412750"/>
                <a:gridCol w="412750"/>
                <a:gridCol w="412750"/>
                <a:gridCol w="412750"/>
                <a:gridCol w="412750"/>
              </a:tblGrid>
              <a:tr h="573075">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r h="517525">
                <a:tc>
                  <a:txBody>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_</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bl>
          </a:graphicData>
        </a:graphic>
      </p:graphicFrame>
      <p:sp>
        <p:nvSpPr>
          <p:cNvPr id="297" name="Google Shape;297;p37"/>
          <p:cNvSpPr txBox="1"/>
          <p:nvPr/>
        </p:nvSpPr>
        <p:spPr>
          <a:xfrm>
            <a:off x="1387475" y="763587"/>
            <a:ext cx="6346825" cy="15621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float</a:t>
            </a:r>
            <a:r>
              <a:rPr b="1" i="0" lang="en-US" sz="2400" u="none">
                <a:solidFill>
                  <a:schemeClr val="dk1"/>
                </a:solidFill>
                <a:latin typeface="Courier New"/>
                <a:ea typeface="Courier New"/>
                <a:cs typeface="Courier New"/>
                <a:sym typeface="Courier New"/>
              </a:rPr>
              <a:t> x</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x </a:t>
            </a:r>
            <a:r>
              <a:rPr b="1" i="0" lang="en-US" sz="2400" u="none">
                <a:solidFill>
                  <a:schemeClr val="accent2"/>
                </a:solidFill>
                <a:latin typeface="Courier New"/>
                <a:ea typeface="Courier New"/>
                <a:cs typeface="Courier New"/>
                <a:sym typeface="Courier New"/>
              </a:rPr>
              <a:t>=</a:t>
            </a:r>
            <a:r>
              <a:rPr b="1" i="0" lang="en-US" sz="2400" u="none">
                <a:solidFill>
                  <a:schemeClr val="dk1"/>
                </a:solidFill>
                <a:latin typeface="Courier New"/>
                <a:ea typeface="Courier New"/>
                <a:cs typeface="Courier New"/>
                <a:sym typeface="Courier New"/>
              </a:rPr>
              <a:t> 54.32572F</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("%10.3f\n", x)</a:t>
            </a:r>
            <a:r>
              <a:rPr b="1" i="0" lang="en-US" sz="2400" u="none">
                <a:solidFill>
                  <a:srgbClr val="FF3300"/>
                </a:solidFill>
                <a:latin typeface="Courier New"/>
                <a:ea typeface="Courier New"/>
                <a:cs typeface="Courier New"/>
                <a:sym typeface="Courier New"/>
              </a:rPr>
              <a:t>;</a:t>
            </a:r>
            <a:endParaRPr/>
          </a:p>
        </p:txBody>
      </p:sp>
      <p:sp>
        <p:nvSpPr>
          <p:cNvPr id="298" name="Google Shape;298;p37"/>
          <p:cNvSpPr/>
          <p:nvPr/>
        </p:nvSpPr>
        <p:spPr>
          <a:xfrm>
            <a:off x="3595687" y="1824037"/>
            <a:ext cx="328612" cy="431800"/>
          </a:xfrm>
          <a:prstGeom prst="ellipse">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99" name="Google Shape;299;p37"/>
          <p:cNvSpPr/>
          <p:nvPr/>
        </p:nvSpPr>
        <p:spPr>
          <a:xfrm>
            <a:off x="3087687" y="1836737"/>
            <a:ext cx="444500" cy="469900"/>
          </a:xfrm>
          <a:prstGeom prst="ellipse">
            <a:avLst/>
          </a:prstGeom>
          <a:noFill/>
          <a:ln cap="flat" cmpd="sng" w="2857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00" name="Google Shape;300;p37"/>
          <p:cNvSpPr/>
          <p:nvPr/>
        </p:nvSpPr>
        <p:spPr>
          <a:xfrm>
            <a:off x="1268412" y="2865437"/>
            <a:ext cx="4114800" cy="558800"/>
          </a:xfrm>
          <a:prstGeom prst="rect">
            <a:avLst/>
          </a:prstGeom>
          <a:noFill/>
          <a:ln cap="flat" cmpd="sng" w="57150">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301" name="Google Shape;301;p37"/>
          <p:cNvCxnSpPr/>
          <p:nvPr/>
        </p:nvCxnSpPr>
        <p:spPr>
          <a:xfrm>
            <a:off x="3795712" y="2220912"/>
            <a:ext cx="812800" cy="646112"/>
          </a:xfrm>
          <a:prstGeom prst="straightConnector1">
            <a:avLst/>
          </a:prstGeom>
          <a:noFill/>
          <a:ln cap="flat" cmpd="sng" w="76200">
            <a:solidFill>
              <a:srgbClr val="FF3300"/>
            </a:solidFill>
            <a:prstDash val="solid"/>
            <a:miter lim="800000"/>
            <a:headEnd len="med" w="med" type="none"/>
            <a:tailEnd len="med" w="med" type="stealth"/>
          </a:ln>
        </p:spPr>
      </p:cxnSp>
      <p:cxnSp>
        <p:nvCxnSpPr>
          <p:cNvPr id="302" name="Google Shape;302;p37"/>
          <p:cNvCxnSpPr/>
          <p:nvPr/>
        </p:nvCxnSpPr>
        <p:spPr>
          <a:xfrm flipH="1">
            <a:off x="3233737" y="2281237"/>
            <a:ext cx="57150" cy="584200"/>
          </a:xfrm>
          <a:prstGeom prst="straightConnector1">
            <a:avLst/>
          </a:prstGeom>
          <a:noFill/>
          <a:ln cap="flat" cmpd="sng" w="76200">
            <a:solidFill>
              <a:srgbClr val="FF00FF"/>
            </a:solidFill>
            <a:prstDash val="solid"/>
            <a:miter lim="800000"/>
            <a:headEnd len="med" w="med" type="none"/>
            <a:tailEnd len="med" w="med" type="stealth"/>
          </a:ln>
        </p:spPr>
      </p:cxnSp>
      <p:sp>
        <p:nvSpPr>
          <p:cNvPr id="303" name="Google Shape;303;p37"/>
          <p:cNvSpPr/>
          <p:nvPr/>
        </p:nvSpPr>
        <p:spPr>
          <a:xfrm>
            <a:off x="4125912" y="2878137"/>
            <a:ext cx="1270000" cy="533400"/>
          </a:xfrm>
          <a:prstGeom prst="rect">
            <a:avLst/>
          </a:prstGeom>
          <a:noFill/>
          <a:ln cap="flat" cmpd="sng" w="5715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04" name="Google Shape;304;p37"/>
          <p:cNvSpPr txBox="1"/>
          <p:nvPr/>
        </p:nvSpPr>
        <p:spPr>
          <a:xfrm>
            <a:off x="250825" y="188912"/>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graphicFrame>
        <p:nvGraphicFramePr>
          <p:cNvPr id="305" name="Google Shape;305;p37"/>
          <p:cNvGraphicFramePr/>
          <p:nvPr/>
        </p:nvGraphicFramePr>
        <p:xfrm>
          <a:off x="1116012" y="5661025"/>
          <a:ext cx="3000000" cy="3000000"/>
        </p:xfrm>
        <a:graphic>
          <a:graphicData uri="http://schemas.openxmlformats.org/drawingml/2006/table">
            <a:tbl>
              <a:tblPr>
                <a:noFill/>
                <a:tableStyleId>{359C8630-B258-48E1-A818-46EC39E189D5}</a:tableStyleId>
              </a:tblPr>
              <a:tblGrid>
                <a:gridCol w="412750"/>
                <a:gridCol w="412750"/>
                <a:gridCol w="412750"/>
                <a:gridCol w="412750"/>
                <a:gridCol w="412750"/>
                <a:gridCol w="412750"/>
                <a:gridCol w="412750"/>
                <a:gridCol w="414325"/>
                <a:gridCol w="414325"/>
                <a:gridCol w="412750"/>
                <a:gridCol w="412750"/>
                <a:gridCol w="412750"/>
                <a:gridCol w="412750"/>
                <a:gridCol w="412750"/>
                <a:gridCol w="412750"/>
                <a:gridCol w="412750"/>
              </a:tblGrid>
              <a:tr h="573075">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r h="517525">
                <a:tc>
                  <a:txBody>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_</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bl>
          </a:graphicData>
        </a:graphic>
      </p:graphicFrame>
      <p:sp>
        <p:nvSpPr>
          <p:cNvPr id="306" name="Google Shape;306;p37"/>
          <p:cNvSpPr txBox="1"/>
          <p:nvPr/>
        </p:nvSpPr>
        <p:spPr>
          <a:xfrm>
            <a:off x="1258887" y="4618037"/>
            <a:ext cx="6346825" cy="4667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("%10.5f\n", x)</a:t>
            </a:r>
            <a:r>
              <a:rPr b="1" i="0" lang="en-US" sz="2400" u="none">
                <a:solidFill>
                  <a:srgbClr val="FF3300"/>
                </a:solidFill>
                <a:latin typeface="Courier New"/>
                <a:ea typeface="Courier New"/>
                <a:cs typeface="Courier New"/>
                <a:sym typeface="Courier New"/>
              </a:rPr>
              <a:t>;</a:t>
            </a:r>
            <a:endParaRPr/>
          </a:p>
        </p:txBody>
      </p:sp>
      <p:sp>
        <p:nvSpPr>
          <p:cNvPr id="307" name="Google Shape;307;p37"/>
          <p:cNvSpPr/>
          <p:nvPr/>
        </p:nvSpPr>
        <p:spPr>
          <a:xfrm>
            <a:off x="3452812" y="4632325"/>
            <a:ext cx="328612" cy="431800"/>
          </a:xfrm>
          <a:prstGeom prst="ellipse">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08" name="Google Shape;308;p37"/>
          <p:cNvSpPr/>
          <p:nvPr/>
        </p:nvSpPr>
        <p:spPr>
          <a:xfrm>
            <a:off x="2944812" y="4645025"/>
            <a:ext cx="444500" cy="469900"/>
          </a:xfrm>
          <a:prstGeom prst="ellipse">
            <a:avLst/>
          </a:prstGeom>
          <a:noFill/>
          <a:ln cap="flat" cmpd="sng" w="2857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09" name="Google Shape;309;p37"/>
          <p:cNvSpPr/>
          <p:nvPr/>
        </p:nvSpPr>
        <p:spPr>
          <a:xfrm>
            <a:off x="1125537" y="5673725"/>
            <a:ext cx="4114800" cy="558800"/>
          </a:xfrm>
          <a:prstGeom prst="rect">
            <a:avLst/>
          </a:prstGeom>
          <a:noFill/>
          <a:ln cap="flat" cmpd="sng" w="57150">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310" name="Google Shape;310;p37"/>
          <p:cNvCxnSpPr/>
          <p:nvPr/>
        </p:nvCxnSpPr>
        <p:spPr>
          <a:xfrm>
            <a:off x="3652837" y="5029200"/>
            <a:ext cx="812800" cy="646112"/>
          </a:xfrm>
          <a:prstGeom prst="straightConnector1">
            <a:avLst/>
          </a:prstGeom>
          <a:noFill/>
          <a:ln cap="flat" cmpd="sng" w="76200">
            <a:solidFill>
              <a:srgbClr val="FF3300"/>
            </a:solidFill>
            <a:prstDash val="solid"/>
            <a:miter lim="800000"/>
            <a:headEnd len="med" w="med" type="none"/>
            <a:tailEnd len="med" w="med" type="stealth"/>
          </a:ln>
        </p:spPr>
      </p:cxnSp>
      <p:cxnSp>
        <p:nvCxnSpPr>
          <p:cNvPr id="311" name="Google Shape;311;p37"/>
          <p:cNvCxnSpPr/>
          <p:nvPr/>
        </p:nvCxnSpPr>
        <p:spPr>
          <a:xfrm flipH="1">
            <a:off x="3090862" y="5089525"/>
            <a:ext cx="57150" cy="584200"/>
          </a:xfrm>
          <a:prstGeom prst="straightConnector1">
            <a:avLst/>
          </a:prstGeom>
          <a:noFill/>
          <a:ln cap="flat" cmpd="sng" w="76200">
            <a:solidFill>
              <a:srgbClr val="FF00FF"/>
            </a:solidFill>
            <a:prstDash val="solid"/>
            <a:miter lim="800000"/>
            <a:headEnd len="med" w="med" type="none"/>
            <a:tailEnd len="med" w="med" type="stealth"/>
          </a:ln>
        </p:spPr>
      </p:cxnSp>
      <p:sp>
        <p:nvSpPr>
          <p:cNvPr id="312" name="Google Shape;312;p37"/>
          <p:cNvSpPr/>
          <p:nvPr/>
        </p:nvSpPr>
        <p:spPr>
          <a:xfrm>
            <a:off x="3132137" y="5686425"/>
            <a:ext cx="2120900" cy="533400"/>
          </a:xfrm>
          <a:prstGeom prst="rect">
            <a:avLst/>
          </a:prstGeom>
          <a:noFill/>
          <a:ln cap="flat" cmpd="sng" w="5715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type="ctrTitle"/>
          </p:nvPr>
        </p:nvSpPr>
        <p:spPr>
          <a:xfrm>
            <a:off x="685800" y="606425"/>
            <a:ext cx="7772400" cy="7695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Proviamo</a:t>
            </a:r>
            <a:endParaRPr/>
          </a:p>
        </p:txBody>
      </p:sp>
      <p:sp>
        <p:nvSpPr>
          <p:cNvPr id="319" name="Google Shape;319;p38"/>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320" name="Google Shape;320;p38"/>
          <p:cNvPicPr preferRelativeResize="0"/>
          <p:nvPr/>
        </p:nvPicPr>
        <p:blipFill>
          <a:blip r:embed="rId3">
            <a:alphaModFix/>
          </a:blip>
          <a:stretch>
            <a:fillRect/>
          </a:stretch>
        </p:blipFill>
        <p:spPr>
          <a:xfrm>
            <a:off x="251540" y="2012901"/>
            <a:ext cx="8640900" cy="3879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graphicFrame>
        <p:nvGraphicFramePr>
          <p:cNvPr id="325" name="Google Shape;325;p39"/>
          <p:cNvGraphicFramePr/>
          <p:nvPr/>
        </p:nvGraphicFramePr>
        <p:xfrm>
          <a:off x="1258887" y="2349500"/>
          <a:ext cx="3000000" cy="3000000"/>
        </p:xfrm>
        <a:graphic>
          <a:graphicData uri="http://schemas.openxmlformats.org/drawingml/2006/table">
            <a:tbl>
              <a:tblPr>
                <a:noFill/>
                <a:tableStyleId>{359C8630-B258-48E1-A818-46EC39E189D5}</a:tableStyleId>
              </a:tblPr>
              <a:tblGrid>
                <a:gridCol w="412750"/>
                <a:gridCol w="412750"/>
                <a:gridCol w="412750"/>
                <a:gridCol w="412750"/>
                <a:gridCol w="412750"/>
                <a:gridCol w="412750"/>
                <a:gridCol w="412750"/>
                <a:gridCol w="414325"/>
                <a:gridCol w="414325"/>
                <a:gridCol w="412750"/>
                <a:gridCol w="412750"/>
                <a:gridCol w="412750"/>
                <a:gridCol w="412750"/>
                <a:gridCol w="412750"/>
                <a:gridCol w="412750"/>
                <a:gridCol w="412750"/>
              </a:tblGrid>
              <a:tr h="573075">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1</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r h="517525">
                <a:tc>
                  <a:txBody>
                    <a:bodyPr/>
                    <a:lstStyle/>
                    <a:p>
                      <a:pPr indent="0" lvl="0" marL="0" marR="0" rtl="0" algn="l">
                        <a:lnSpc>
                          <a:spcPct val="100000"/>
                        </a:lnSpc>
                        <a:spcBef>
                          <a:spcPts val="0"/>
                        </a:spcBef>
                        <a:spcAft>
                          <a:spcPts val="0"/>
                        </a:spcAft>
                        <a:buClr>
                          <a:schemeClr val="lt1"/>
                        </a:buClr>
                        <a:buSzPts val="2800"/>
                        <a:buFont typeface="Times New Roman"/>
                        <a:buNone/>
                      </a:pPr>
                      <a:r>
                        <a:rPr b="1" i="0" lang="en-US" sz="2800" u="none">
                          <a:solidFill>
                            <a:schemeClr val="lt1"/>
                          </a:solidFill>
                          <a:latin typeface="Times New Roman"/>
                          <a:ea typeface="Times New Roman"/>
                          <a:cs typeface="Times New Roman"/>
                          <a:sym typeface="Times New Roman"/>
                        </a:rPr>
                        <a:t>_</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c>
                  <a:txBody>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0066"/>
                    </a:solidFill>
                  </a:tcPr>
                </a:tc>
              </a:tr>
            </a:tbl>
          </a:graphicData>
        </a:graphic>
      </p:graphicFrame>
      <p:sp>
        <p:nvSpPr>
          <p:cNvPr id="326" name="Google Shape;326;p39"/>
          <p:cNvSpPr txBox="1"/>
          <p:nvPr/>
        </p:nvSpPr>
        <p:spPr>
          <a:xfrm>
            <a:off x="1387475" y="763587"/>
            <a:ext cx="6346825" cy="1014412"/>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float</a:t>
            </a:r>
            <a:r>
              <a:rPr b="1" i="0" lang="en-US" sz="2400" u="none">
                <a:solidFill>
                  <a:schemeClr val="dk1"/>
                </a:solidFill>
                <a:latin typeface="Courier New"/>
                <a:ea typeface="Courier New"/>
                <a:cs typeface="Courier New"/>
                <a:sym typeface="Courier New"/>
              </a:rPr>
              <a:t> x = 12.345678F</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("%16.7e\n", x)</a:t>
            </a:r>
            <a:r>
              <a:rPr b="1" i="0" lang="en-US" sz="2400" u="none">
                <a:solidFill>
                  <a:srgbClr val="FF3300"/>
                </a:solidFill>
                <a:latin typeface="Courier New"/>
                <a:ea typeface="Courier New"/>
                <a:cs typeface="Courier New"/>
                <a:sym typeface="Courier New"/>
              </a:rPr>
              <a:t>;</a:t>
            </a:r>
            <a:endParaRPr/>
          </a:p>
        </p:txBody>
      </p:sp>
      <p:sp>
        <p:nvSpPr>
          <p:cNvPr id="327" name="Google Shape;327;p39"/>
          <p:cNvSpPr/>
          <p:nvPr/>
        </p:nvSpPr>
        <p:spPr>
          <a:xfrm>
            <a:off x="3595687" y="1320800"/>
            <a:ext cx="328612" cy="431800"/>
          </a:xfrm>
          <a:prstGeom prst="ellipse">
            <a:avLst/>
          </a:prstGeom>
          <a:noFill/>
          <a:ln cap="flat" cmpd="sng" w="2857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28" name="Google Shape;328;p39"/>
          <p:cNvSpPr/>
          <p:nvPr/>
        </p:nvSpPr>
        <p:spPr>
          <a:xfrm>
            <a:off x="3087687" y="1333500"/>
            <a:ext cx="444500" cy="469900"/>
          </a:xfrm>
          <a:prstGeom prst="ellipse">
            <a:avLst/>
          </a:prstGeom>
          <a:noFill/>
          <a:ln cap="flat" cmpd="sng" w="2857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29" name="Google Shape;329;p39"/>
          <p:cNvSpPr/>
          <p:nvPr/>
        </p:nvSpPr>
        <p:spPr>
          <a:xfrm>
            <a:off x="1268412" y="2362200"/>
            <a:ext cx="6543675" cy="558800"/>
          </a:xfrm>
          <a:prstGeom prst="rect">
            <a:avLst/>
          </a:prstGeom>
          <a:noFill/>
          <a:ln cap="flat" cmpd="sng" w="57150">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cxnSp>
        <p:nvCxnSpPr>
          <p:cNvPr id="330" name="Google Shape;330;p39"/>
          <p:cNvCxnSpPr/>
          <p:nvPr/>
        </p:nvCxnSpPr>
        <p:spPr>
          <a:xfrm>
            <a:off x="3795712" y="1717675"/>
            <a:ext cx="812800" cy="646112"/>
          </a:xfrm>
          <a:prstGeom prst="straightConnector1">
            <a:avLst/>
          </a:prstGeom>
          <a:noFill/>
          <a:ln cap="flat" cmpd="sng" w="76200">
            <a:solidFill>
              <a:srgbClr val="FF3300"/>
            </a:solidFill>
            <a:prstDash val="solid"/>
            <a:miter lim="800000"/>
            <a:headEnd len="med" w="med" type="none"/>
            <a:tailEnd len="med" w="med" type="stealth"/>
          </a:ln>
        </p:spPr>
      </p:cxnSp>
      <p:cxnSp>
        <p:nvCxnSpPr>
          <p:cNvPr id="331" name="Google Shape;331;p39"/>
          <p:cNvCxnSpPr/>
          <p:nvPr/>
        </p:nvCxnSpPr>
        <p:spPr>
          <a:xfrm flipH="1">
            <a:off x="3233737" y="1778000"/>
            <a:ext cx="57150" cy="584200"/>
          </a:xfrm>
          <a:prstGeom prst="straightConnector1">
            <a:avLst/>
          </a:prstGeom>
          <a:noFill/>
          <a:ln cap="flat" cmpd="sng" w="76200">
            <a:solidFill>
              <a:srgbClr val="FF00FF"/>
            </a:solidFill>
            <a:prstDash val="solid"/>
            <a:miter lim="800000"/>
            <a:headEnd len="med" w="med" type="none"/>
            <a:tailEnd len="med" w="med" type="stealth"/>
          </a:ln>
        </p:spPr>
      </p:cxnSp>
      <p:sp>
        <p:nvSpPr>
          <p:cNvPr id="332" name="Google Shape;332;p39"/>
          <p:cNvSpPr/>
          <p:nvPr/>
        </p:nvSpPr>
        <p:spPr>
          <a:xfrm>
            <a:off x="2843212" y="2349500"/>
            <a:ext cx="2879725" cy="533400"/>
          </a:xfrm>
          <a:prstGeom prst="rect">
            <a:avLst/>
          </a:prstGeom>
          <a:noFill/>
          <a:ln cap="flat" cmpd="sng" w="57150">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33" name="Google Shape;333;p39"/>
          <p:cNvSpPr txBox="1"/>
          <p:nvPr/>
        </p:nvSpPr>
        <p:spPr>
          <a:xfrm>
            <a:off x="250825" y="188912"/>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334" name="Google Shape;334;p39"/>
          <p:cNvSpPr txBox="1"/>
          <p:nvPr/>
        </p:nvSpPr>
        <p:spPr>
          <a:xfrm>
            <a:off x="971550" y="4214812"/>
            <a:ext cx="7129462" cy="1014412"/>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double</a:t>
            </a:r>
            <a:r>
              <a:rPr b="1" i="0" lang="en-US" sz="2400" u="none">
                <a:solidFill>
                  <a:schemeClr val="dk1"/>
                </a:solidFill>
                <a:latin typeface="Courier New"/>
                <a:ea typeface="Courier New"/>
                <a:cs typeface="Courier New"/>
                <a:sym typeface="Courier New"/>
              </a:rPr>
              <a:t> xx = 12.34567890123456</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120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("%22.15e\n%22.15f\n", xx,xx)</a:t>
            </a:r>
            <a:r>
              <a:rPr b="1" i="0" lang="en-US" sz="2400" u="none">
                <a:solidFill>
                  <a:srgbClr val="FF3300"/>
                </a:solidFill>
                <a:latin typeface="Courier New"/>
                <a:ea typeface="Courier New"/>
                <a:cs typeface="Courier New"/>
                <a:sym typeface="Courier New"/>
              </a:rPr>
              <a:t>;</a:t>
            </a:r>
            <a:endParaRPr/>
          </a:p>
        </p:txBody>
      </p:sp>
      <p:sp>
        <p:nvSpPr>
          <p:cNvPr id="335" name="Google Shape;335;p39"/>
          <p:cNvSpPr txBox="1"/>
          <p:nvPr/>
        </p:nvSpPr>
        <p:spPr>
          <a:xfrm>
            <a:off x="1331912" y="5445125"/>
            <a:ext cx="6335712" cy="12334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400"/>
              <a:buFont typeface="Courier New"/>
              <a:buNone/>
            </a:pPr>
            <a:r>
              <a:rPr b="1" i="0" lang="en-US" sz="2400" u="none">
                <a:solidFill>
                  <a:schemeClr val="lt1"/>
                </a:solidFill>
                <a:latin typeface="Courier New"/>
                <a:ea typeface="Courier New"/>
                <a:cs typeface="Courier New"/>
                <a:sym typeface="Courier New"/>
              </a:rPr>
              <a:t>1.234567890123456e+001</a:t>
            </a:r>
            <a:endParaRPr/>
          </a:p>
          <a:p>
            <a:pPr indent="12700" lvl="0" marL="0" marR="0" rtl="0" algn="l">
              <a:lnSpc>
                <a:spcPct val="100000"/>
              </a:lnSpc>
              <a:spcBef>
                <a:spcPts val="1200"/>
              </a:spcBef>
              <a:spcAft>
                <a:spcPts val="0"/>
              </a:spcAft>
              <a:buClr>
                <a:schemeClr val="lt1"/>
              </a:buClr>
              <a:buSzPts val="2400"/>
              <a:buFont typeface="Courier New"/>
              <a:buNone/>
            </a:pPr>
            <a:r>
              <a:rPr b="1" i="0" lang="en-US" sz="2400" u="none">
                <a:solidFill>
                  <a:schemeClr val="lt1"/>
                </a:solidFill>
                <a:latin typeface="Courier New"/>
                <a:ea typeface="Courier New"/>
                <a:cs typeface="Courier New"/>
                <a:sym typeface="Courier New"/>
              </a:rPr>
              <a:t>    12.345678901234560</a:t>
            </a:r>
            <a:endParaRPr b="1" i="0" sz="2100" u="none">
              <a:solidFill>
                <a:schemeClr val="lt1"/>
              </a:solidFill>
              <a:latin typeface="Courier New"/>
              <a:ea typeface="Courier New"/>
              <a:cs typeface="Courier New"/>
              <a:sym typeface="Courier New"/>
            </a:endParaRPr>
          </a:p>
          <a:p>
            <a:pPr indent="12700" lvl="0" marL="0" marR="0" rtl="0" algn="l">
              <a:lnSpc>
                <a:spcPct val="100000"/>
              </a:lnSpc>
              <a:spcBef>
                <a:spcPts val="500"/>
              </a:spcBef>
              <a:spcAft>
                <a:spcPts val="0"/>
              </a:spcAft>
              <a:buClr>
                <a:schemeClr val="lt1"/>
              </a:buClr>
              <a:buSzPts val="1000"/>
              <a:buFont typeface="Arimo"/>
              <a:buNone/>
            </a:pPr>
            <a:r>
              <a:rPr b="0" i="0" lang="en-US" sz="1000" u="none">
                <a:solidFill>
                  <a:schemeClr val="lt1"/>
                </a:solidFill>
                <a:latin typeface="Arimo"/>
                <a:ea typeface="Arimo"/>
                <a:cs typeface="Arimo"/>
                <a:sym typeface="Arimo"/>
              </a:rPr>
              <a:t>_</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311700" y="1674733"/>
            <a:ext cx="8520600" cy="27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t>scanf()</a:t>
            </a:r>
            <a:endParaRPr/>
          </a:p>
        </p:txBody>
      </p:sp>
      <p:sp>
        <p:nvSpPr>
          <p:cNvPr id="342" name="Google Shape;342;p40"/>
          <p:cNvSpPr txBox="1"/>
          <p:nvPr>
            <p:ph idx="1" type="body"/>
          </p:nvPr>
        </p:nvSpPr>
        <p:spPr>
          <a:xfrm>
            <a:off x="311700" y="4492300"/>
            <a:ext cx="8520600" cy="170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US"/>
              <a:t>istruzione di input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3"/>
          <p:cNvSpPr txBox="1"/>
          <p:nvPr/>
        </p:nvSpPr>
        <p:spPr>
          <a:xfrm>
            <a:off x="179387" y="188912"/>
            <a:ext cx="8713787" cy="579437"/>
          </a:xfrm>
          <a:prstGeom prst="rect">
            <a:avLst/>
          </a:prstGeom>
          <a:solidFill>
            <a:srgbClr val="CC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Titolo unità didattica: </a:t>
            </a:r>
            <a:r>
              <a:rPr b="0" i="0" lang="en-US" sz="2400" u="none" cap="none" strike="noStrike">
                <a:solidFill>
                  <a:schemeClr val="accent2"/>
                </a:solidFill>
                <a:latin typeface="Arial"/>
                <a:ea typeface="Arial"/>
                <a:cs typeface="Arial"/>
                <a:sym typeface="Arial"/>
              </a:rPr>
              <a:t>Introduzione al linguaggio C</a:t>
            </a:r>
            <a:r>
              <a:rPr b="0" i="0" lang="en-US" sz="2400" u="none" cap="none" strike="noStrike">
                <a:solidFill>
                  <a:srgbClr val="7F7F7F"/>
                </a:solidFill>
                <a:latin typeface="Arial"/>
                <a:ea typeface="Arial"/>
                <a:cs typeface="Arial"/>
                <a:sym typeface="Arial"/>
              </a:rPr>
              <a:t>	</a:t>
            </a:r>
            <a:r>
              <a:rPr b="0" i="0" lang="en-US" sz="2400" u="none" cap="none" strike="noStrike">
                <a:solidFill>
                  <a:schemeClr val="accent2"/>
                </a:solidFill>
                <a:latin typeface="Arial"/>
                <a:ea typeface="Arial"/>
                <a:cs typeface="Arial"/>
                <a:sym typeface="Arial"/>
              </a:rPr>
              <a:t>       [03]</a:t>
            </a:r>
            <a:r>
              <a:rPr b="1" i="0" lang="en-US" sz="3200" u="none" cap="none" strike="noStrike">
                <a:solidFill>
                  <a:schemeClr val="dk1"/>
                </a:solidFill>
                <a:latin typeface="Arial"/>
                <a:ea typeface="Arial"/>
                <a:cs typeface="Arial"/>
                <a:sym typeface="Arial"/>
              </a:rPr>
              <a:t> </a:t>
            </a:r>
            <a:endParaRPr/>
          </a:p>
        </p:txBody>
      </p:sp>
      <p:sp>
        <p:nvSpPr>
          <p:cNvPr id="153" name="Google Shape;153;p23"/>
          <p:cNvSpPr txBox="1"/>
          <p:nvPr/>
        </p:nvSpPr>
        <p:spPr>
          <a:xfrm>
            <a:off x="179387" y="908050"/>
            <a:ext cx="8713787" cy="579437"/>
          </a:xfrm>
          <a:prstGeom prst="rect">
            <a:avLst/>
          </a:prstGeom>
          <a:solidFill>
            <a:srgbClr val="EAEAE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Titolo modulo : </a:t>
            </a:r>
            <a:r>
              <a:rPr b="0" i="0" lang="en-US" sz="2400" u="none" cap="none" strike="noStrike">
                <a:solidFill>
                  <a:schemeClr val="accent2"/>
                </a:solidFill>
                <a:latin typeface="Arial"/>
                <a:ea typeface="Arial"/>
                <a:cs typeface="Arial"/>
                <a:sym typeface="Arial"/>
              </a:rPr>
              <a:t>Input / Output in C </a:t>
            </a:r>
            <a:r>
              <a:rPr b="1" i="0" lang="en-US" sz="3200" u="none" cap="none" strike="noStrike">
                <a:solidFill>
                  <a:srgbClr val="7F7F7F"/>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1" i="0" lang="en-US" sz="3200" u="none" cap="none" strike="noStrike">
                <a:solidFill>
                  <a:srgbClr val="7F7F7F"/>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[05-C]</a:t>
            </a:r>
            <a:endParaRPr/>
          </a:p>
        </p:txBody>
      </p:sp>
      <p:sp>
        <p:nvSpPr>
          <p:cNvPr id="154" name="Google Shape;154;p23"/>
          <p:cNvSpPr txBox="1"/>
          <p:nvPr/>
        </p:nvSpPr>
        <p:spPr>
          <a:xfrm>
            <a:off x="827087" y="1700212"/>
            <a:ext cx="7561262" cy="396875"/>
          </a:xfrm>
          <a:prstGeom prst="rect">
            <a:avLst/>
          </a:prstGeom>
          <a:solidFill>
            <a:srgbClr val="EAEAE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Questrial"/>
              <a:buNone/>
            </a:pPr>
            <a:r>
              <a:rPr b="0" i="0" lang="en-US" sz="2000" u="none" cap="none" strike="noStrike">
                <a:solidFill>
                  <a:schemeClr val="dk1"/>
                </a:solidFill>
                <a:latin typeface="Questrial"/>
                <a:ea typeface="Questrial"/>
                <a:cs typeface="Questrial"/>
                <a:sym typeface="Questrial"/>
              </a:rPr>
              <a:t>Operazioni elementari di lettura da tastiera e visualizzazione in C</a:t>
            </a:r>
            <a:endParaRPr/>
          </a:p>
        </p:txBody>
      </p:sp>
      <p:sp>
        <p:nvSpPr>
          <p:cNvPr id="155" name="Google Shape;155;p23"/>
          <p:cNvSpPr txBox="1"/>
          <p:nvPr/>
        </p:nvSpPr>
        <p:spPr>
          <a:xfrm>
            <a:off x="827087" y="2565400"/>
            <a:ext cx="7561262" cy="1616075"/>
          </a:xfrm>
          <a:prstGeom prst="rect">
            <a:avLst/>
          </a:prstGeom>
          <a:solidFill>
            <a:srgbClr val="EAEAE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Questrial"/>
              <a:buNone/>
            </a:pPr>
            <a:r>
              <a:rPr b="0" i="0" lang="en-US" sz="2000" u="none" cap="none" strike="noStrike">
                <a:solidFill>
                  <a:schemeClr val="dk1"/>
                </a:solidFill>
                <a:latin typeface="Questrial"/>
                <a:ea typeface="Questrial"/>
                <a:cs typeface="Questrial"/>
                <a:sym typeface="Questrial"/>
              </a:rPr>
              <a:t>Argomenti trattati:</a:t>
            </a:r>
            <a:endParaRPr/>
          </a:p>
          <a:p>
            <a:pPr indent="-127000" lvl="0" marL="0" marR="0" rtl="0" algn="l">
              <a:lnSpc>
                <a:spcPct val="100000"/>
              </a:lnSpc>
              <a:spcBef>
                <a:spcPts val="0"/>
              </a:spcBef>
              <a:spcAft>
                <a:spcPts val="0"/>
              </a:spcAft>
              <a:buClr>
                <a:srgbClr val="FF3300"/>
              </a:buClr>
              <a:buSzPts val="2000"/>
              <a:buFont typeface="Noto Sans Symbols"/>
              <a:buChar char="✔"/>
            </a:pPr>
            <a:r>
              <a:rPr b="0" i="0" lang="en-US" sz="2000" u="none" cap="none" strike="noStrike">
                <a:solidFill>
                  <a:schemeClr val="dk1"/>
                </a:solidFill>
                <a:latin typeface="Questrial"/>
                <a:ea typeface="Questrial"/>
                <a:cs typeface="Questrial"/>
                <a:sym typeface="Questrial"/>
              </a:rPr>
              <a:t> operazione di visualizzazione in C: </a:t>
            </a:r>
            <a:r>
              <a:rPr b="1" i="0" lang="en-US" sz="2000" u="none" cap="none" strike="noStrike">
                <a:solidFill>
                  <a:schemeClr val="dk1"/>
                </a:solidFill>
                <a:latin typeface="Courier New"/>
                <a:ea typeface="Courier New"/>
                <a:cs typeface="Courier New"/>
                <a:sym typeface="Courier New"/>
              </a:rPr>
              <a:t>printf</a:t>
            </a:r>
            <a:endParaRPr/>
          </a:p>
          <a:p>
            <a:pPr indent="-127000" lvl="0" marL="0" marR="0" rtl="0" algn="l">
              <a:lnSpc>
                <a:spcPct val="100000"/>
              </a:lnSpc>
              <a:spcBef>
                <a:spcPts val="0"/>
              </a:spcBef>
              <a:spcAft>
                <a:spcPts val="0"/>
              </a:spcAft>
              <a:buClr>
                <a:srgbClr val="FF3300"/>
              </a:buClr>
              <a:buSzPts val="2000"/>
              <a:buFont typeface="Noto Sans Symbols"/>
              <a:buChar char="✔"/>
            </a:pPr>
            <a:r>
              <a:rPr b="0" i="0" lang="en-US" sz="2000" u="none" cap="none" strike="noStrike">
                <a:solidFill>
                  <a:schemeClr val="dk1"/>
                </a:solidFill>
                <a:latin typeface="Questrial"/>
                <a:ea typeface="Questrial"/>
                <a:cs typeface="Questrial"/>
                <a:sym typeface="Questrial"/>
              </a:rPr>
              <a:t> codici di formato in C</a:t>
            </a:r>
            <a:endParaRPr/>
          </a:p>
          <a:p>
            <a:pPr indent="-127000" lvl="0" marL="0" marR="0" rtl="0" algn="l">
              <a:lnSpc>
                <a:spcPct val="100000"/>
              </a:lnSpc>
              <a:spcBef>
                <a:spcPts val="0"/>
              </a:spcBef>
              <a:spcAft>
                <a:spcPts val="0"/>
              </a:spcAft>
              <a:buClr>
                <a:srgbClr val="FF3300"/>
              </a:buClr>
              <a:buSzPts val="2000"/>
              <a:buFont typeface="Noto Sans Symbols"/>
              <a:buChar char="✔"/>
            </a:pPr>
            <a:r>
              <a:rPr b="0" i="0" lang="en-US" sz="2000" u="none" cap="none" strike="noStrike">
                <a:solidFill>
                  <a:schemeClr val="dk1"/>
                </a:solidFill>
                <a:latin typeface="Questrial"/>
                <a:ea typeface="Questrial"/>
                <a:cs typeface="Questrial"/>
                <a:sym typeface="Questrial"/>
              </a:rPr>
              <a:t> operazione di lettura da tastiera in C: </a:t>
            </a:r>
            <a:r>
              <a:rPr b="1" i="0" lang="en-US" sz="2000" u="none" cap="none" strike="noStrike">
                <a:solidFill>
                  <a:schemeClr val="dk1"/>
                </a:solidFill>
                <a:latin typeface="Courier New"/>
                <a:ea typeface="Courier New"/>
                <a:cs typeface="Courier New"/>
                <a:sym typeface="Courier New"/>
              </a:rPr>
              <a:t>scanf</a:t>
            </a:r>
            <a:endParaRPr/>
          </a:p>
          <a:p>
            <a:pPr indent="-127000" lvl="0" marL="0" marR="0" rtl="0" algn="l">
              <a:lnSpc>
                <a:spcPct val="100000"/>
              </a:lnSpc>
              <a:spcBef>
                <a:spcPts val="0"/>
              </a:spcBef>
              <a:spcAft>
                <a:spcPts val="0"/>
              </a:spcAft>
              <a:buClr>
                <a:srgbClr val="FF3300"/>
              </a:buClr>
              <a:buSzPts val="2000"/>
              <a:buFont typeface="Noto Sans Symbols"/>
              <a:buChar char="✔"/>
            </a:pPr>
            <a:r>
              <a:rPr b="1" i="0" lang="en-US" sz="2000" u="none" cap="none" strike="noStrike">
                <a:solidFill>
                  <a:schemeClr val="dk1"/>
                </a:solidFill>
                <a:latin typeface="Courier New"/>
                <a:ea typeface="Courier New"/>
                <a:cs typeface="Courier New"/>
                <a:sym typeface="Courier New"/>
              </a:rPr>
              <a:t> I/0 </a:t>
            </a:r>
            <a:r>
              <a:rPr b="0" i="0" lang="en-US" sz="2000" u="none" cap="none" strike="noStrike">
                <a:solidFill>
                  <a:schemeClr val="dk1"/>
                </a:solidFill>
                <a:latin typeface="Arial"/>
                <a:ea typeface="Arial"/>
                <a:cs typeface="Arial"/>
                <a:sym typeface="Arial"/>
              </a:rPr>
              <a:t>di caratteri in C</a:t>
            </a:r>
            <a:endParaRPr/>
          </a:p>
        </p:txBody>
      </p:sp>
      <p:sp>
        <p:nvSpPr>
          <p:cNvPr id="156" name="Google Shape;156;p23"/>
          <p:cNvSpPr txBox="1"/>
          <p:nvPr/>
        </p:nvSpPr>
        <p:spPr>
          <a:xfrm>
            <a:off x="323850" y="5805487"/>
            <a:ext cx="7561262" cy="396875"/>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Questrial"/>
              <a:buNone/>
            </a:pPr>
            <a:r>
              <a:rPr b="0" i="0" lang="en-US" sz="2000" u="none" cap="none" strike="noStrike">
                <a:solidFill>
                  <a:schemeClr val="lt1"/>
                </a:solidFill>
                <a:latin typeface="Questrial"/>
                <a:ea typeface="Questrial"/>
                <a:cs typeface="Questrial"/>
                <a:sym typeface="Questrial"/>
              </a:rPr>
              <a:t>Prerequisiti richiesti:</a:t>
            </a:r>
            <a:r>
              <a:rPr b="0" i="0" lang="en-US" sz="2000" u="none" cap="none" strike="noStrike">
                <a:solidFill>
                  <a:schemeClr val="dk1"/>
                </a:solidFill>
                <a:latin typeface="Questrial"/>
                <a:ea typeface="Questrial"/>
                <a:cs typeface="Questrial"/>
                <a:sym typeface="Questrial"/>
              </a:rPr>
              <a:t> </a:t>
            </a:r>
            <a:r>
              <a:rPr b="0" i="0" lang="en-US" sz="2000" u="none" cap="none" strike="noStrike">
                <a:solidFill>
                  <a:srgbClr val="99FF99"/>
                </a:solidFill>
                <a:latin typeface="Questrial"/>
                <a:ea typeface="Questrial"/>
                <a:cs typeface="Questrial"/>
                <a:sym typeface="Questrial"/>
              </a:rPr>
              <a:t>AP-03-04-C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1"/>
          <p:cNvSpPr txBox="1"/>
          <p:nvPr>
            <p:ph type="title"/>
          </p:nvPr>
        </p:nvSpPr>
        <p:spPr>
          <a:xfrm>
            <a:off x="265500" y="1534800"/>
            <a:ext cx="4045200" cy="208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t>scanf()</a:t>
            </a:r>
            <a:endParaRPr/>
          </a:p>
        </p:txBody>
      </p:sp>
      <p:sp>
        <p:nvSpPr>
          <p:cNvPr id="349" name="Google Shape;349;p41"/>
          <p:cNvSpPr txBox="1"/>
          <p:nvPr>
            <p:ph idx="1" type="subTitle"/>
          </p:nvPr>
        </p:nvSpPr>
        <p:spPr>
          <a:xfrm>
            <a:off x="265500" y="3692002"/>
            <a:ext cx="4045200" cy="169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50" name="Google Shape;350;p41"/>
          <p:cNvSpPr txBox="1"/>
          <p:nvPr>
            <p:ph idx="2" type="body"/>
          </p:nvPr>
        </p:nvSpPr>
        <p:spPr>
          <a:xfrm>
            <a:off x="4939500" y="557200"/>
            <a:ext cx="3837000" cy="5524500"/>
          </a:xfrm>
          <a:prstGeom prst="rect">
            <a:avLst/>
          </a:prstGeom>
        </p:spPr>
        <p:txBody>
          <a:bodyPr anchorCtr="0" anchor="ctr" bIns="91425" lIns="91425" spcFirstLastPara="1" rIns="91425" wrap="square" tIns="91425">
            <a:normAutofit fontScale="92500" lnSpcReduction="10000"/>
          </a:bodyPr>
          <a:lstStyle/>
          <a:p>
            <a:pPr indent="0" lvl="0" marL="0" rtl="0" algn="l">
              <a:spcBef>
                <a:spcPts val="0"/>
              </a:spcBef>
              <a:spcAft>
                <a:spcPts val="0"/>
              </a:spcAft>
              <a:buNone/>
            </a:pPr>
            <a:r>
              <a:rPr lang="en-US">
                <a:latin typeface="Arial"/>
                <a:ea typeface="Arial"/>
                <a:cs typeface="Arial"/>
                <a:sym typeface="Arial"/>
              </a:rPr>
              <a:t>s</a:t>
            </a:r>
            <a:r>
              <a:rPr b="1" lang="en-US">
                <a:latin typeface="Arial"/>
                <a:ea typeface="Arial"/>
                <a:cs typeface="Arial"/>
                <a:sym typeface="Arial"/>
              </a:rPr>
              <a:t>canf è la funzione duale di printf</a:t>
            </a:r>
            <a:r>
              <a:rPr lang="en-US">
                <a:latin typeface="Arial"/>
                <a:ea typeface="Arial"/>
                <a:cs typeface="Arial"/>
                <a:sym typeface="Arial"/>
              </a:rPr>
              <a:t> </a:t>
            </a:r>
            <a:r>
              <a:rPr b="1" lang="en-US">
                <a:latin typeface="Arial"/>
                <a:ea typeface="Arial"/>
                <a:cs typeface="Arial"/>
                <a:sym typeface="Arial"/>
              </a:rPr>
              <a:t>legge da input (tastiera) un valore intero e lo assegna alla variabile base</a:t>
            </a:r>
            <a:r>
              <a:rPr lang="en-US">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1200"/>
              </a:spcBef>
              <a:spcAft>
                <a:spcPts val="0"/>
              </a:spcAft>
              <a:buNone/>
            </a:pPr>
            <a:r>
              <a:rPr b="1" lang="en-US">
                <a:latin typeface="Arial"/>
                <a:ea typeface="Arial"/>
                <a:cs typeface="Arial"/>
                <a:sym typeface="Arial"/>
              </a:rPr>
              <a:t>&amp;base indica (l’indirizzo del)la locazione di memoria associata a base</a:t>
            </a:r>
            <a:endParaRPr>
              <a:latin typeface="Arial"/>
              <a:ea typeface="Arial"/>
              <a:cs typeface="Arial"/>
              <a:sym typeface="Arial"/>
            </a:endParaRPr>
          </a:p>
          <a:p>
            <a:pPr indent="0" lvl="0" marL="0" rtl="0" algn="l">
              <a:lnSpc>
                <a:spcPct val="100000"/>
              </a:lnSpc>
              <a:spcBef>
                <a:spcPts val="0"/>
              </a:spcBef>
              <a:spcAft>
                <a:spcPts val="0"/>
              </a:spcAft>
              <a:buNone/>
            </a:pPr>
            <a:r>
              <a:rPr b="1" lang="en-US">
                <a:latin typeface="Arial"/>
                <a:ea typeface="Arial"/>
                <a:cs typeface="Arial"/>
                <a:sym typeface="Arial"/>
              </a:rPr>
              <a:t>scanf memorizza in tale locazione il valore letto</a:t>
            </a:r>
            <a:endParaRPr>
              <a:latin typeface="Arial"/>
              <a:ea typeface="Arial"/>
              <a:cs typeface="Arial"/>
              <a:sym typeface="Arial"/>
            </a:endParaRPr>
          </a:p>
          <a:p>
            <a:pPr indent="0" lvl="0" marL="0" rtl="0" algn="l">
              <a:lnSpc>
                <a:spcPct val="100000"/>
              </a:lnSpc>
              <a:spcBef>
                <a:spcPts val="0"/>
              </a:spcBef>
              <a:spcAft>
                <a:spcPts val="0"/>
              </a:spcAft>
              <a:buNone/>
            </a:pPr>
            <a:r>
              <a:rPr b="1" lang="en-US">
                <a:latin typeface="Arial"/>
                <a:ea typeface="Arial"/>
                <a:cs typeface="Arial"/>
                <a:sym typeface="Arial"/>
              </a:rPr>
              <a:t>quando viene eseguita scanf il programma si mette in attesa che l’utente immetta un valore.</a:t>
            </a:r>
            <a:r>
              <a:rPr lang="en-US">
                <a:latin typeface="Arial"/>
                <a:ea typeface="Arial"/>
                <a:cs typeface="Arial"/>
                <a:sym typeface="Arial"/>
              </a:rPr>
              <a:t> Quando l’utente digita Invio</a:t>
            </a:r>
            <a:endParaRPr>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1. la sequenza di caratteri immessa viene convertita in un intero (formato %d) e</a:t>
            </a:r>
            <a:endParaRPr>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2. l’intero ottenuto viene assegnato alla variabile base (viene cioé scritto nella/e cella/e di memoria a partire dall’indirizzo passato a scanf)</a:t>
            </a:r>
            <a:endParaRPr>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N.B. il precedente valore della variabile base va perduto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42"/>
          <p:cNvSpPr txBox="1"/>
          <p:nvPr/>
        </p:nvSpPr>
        <p:spPr>
          <a:xfrm>
            <a:off x="1042987" y="5157787"/>
            <a:ext cx="6337300" cy="10668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un intero:_ </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dk1"/>
              </a:buClr>
              <a:buSzPts val="2000"/>
              <a:buFont typeface="Times New Roman"/>
              <a:buNone/>
            </a:pPr>
            <a:r>
              <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a:t>
            </a:r>
            <a:endParaRPr/>
          </a:p>
        </p:txBody>
      </p:sp>
      <p:sp>
        <p:nvSpPr>
          <p:cNvPr id="356" name="Google Shape;356;p42"/>
          <p:cNvSpPr txBox="1"/>
          <p:nvPr/>
        </p:nvSpPr>
        <p:spPr>
          <a:xfrm>
            <a:off x="395287" y="1484312"/>
            <a:ext cx="8640762" cy="3022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int</a:t>
            </a:r>
            <a:r>
              <a:rPr b="1" i="0" lang="en-US" sz="2400" u="none">
                <a:solidFill>
                  <a:schemeClr val="dk1"/>
                </a:solidFill>
                <a:latin typeface="Courier New"/>
                <a:ea typeface="Courier New"/>
                <a:cs typeface="Courier New"/>
                <a:sym typeface="Courier New"/>
              </a:rPr>
              <a:t> x</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un intero: ”)</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 (“%d”, </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(“valore inserito = %d\n”, x)</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
        <p:nvSpPr>
          <p:cNvPr id="357" name="Google Shape;357;p42"/>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358" name="Google Shape;358;p42"/>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359" name="Google Shape;359;p42"/>
          <p:cNvSpPr txBox="1"/>
          <p:nvPr/>
        </p:nvSpPr>
        <p:spPr>
          <a:xfrm>
            <a:off x="1042987" y="5157787"/>
            <a:ext cx="6337300" cy="73183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un intero: 21</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a:t>
            </a:r>
            <a:endParaRPr/>
          </a:p>
        </p:txBody>
      </p:sp>
      <p:sp>
        <p:nvSpPr>
          <p:cNvPr id="360" name="Google Shape;360;p42"/>
          <p:cNvSpPr txBox="1"/>
          <p:nvPr/>
        </p:nvSpPr>
        <p:spPr>
          <a:xfrm>
            <a:off x="5219700" y="4797425"/>
            <a:ext cx="3024300" cy="822300"/>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premere sul tasto </a:t>
            </a:r>
            <a:endParaRPr/>
          </a:p>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Enter ( Invio)</a:t>
            </a:r>
            <a:endParaRPr/>
          </a:p>
        </p:txBody>
      </p:sp>
      <p:sp>
        <p:nvSpPr>
          <p:cNvPr id="361" name="Google Shape;361;p42"/>
          <p:cNvSpPr txBox="1"/>
          <p:nvPr/>
        </p:nvSpPr>
        <p:spPr>
          <a:xfrm>
            <a:off x="1042980" y="5157775"/>
            <a:ext cx="3746100" cy="10671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un intero: 21</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valore inserito = 21</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_</a:t>
            </a:r>
            <a:endParaRPr/>
          </a:p>
        </p:txBody>
      </p:sp>
      <p:sp>
        <p:nvSpPr>
          <p:cNvPr id="362" name="Google Shape;362;p42"/>
          <p:cNvSpPr/>
          <p:nvPr/>
        </p:nvSpPr>
        <p:spPr>
          <a:xfrm>
            <a:off x="776275" y="3347275"/>
            <a:ext cx="3297600" cy="466800"/>
          </a:xfrm>
          <a:prstGeom prst="rect">
            <a:avLst/>
          </a:prstGeom>
          <a:noFill/>
          <a:ln cap="flat" cmpd="sng" w="38100">
            <a:solidFill>
              <a:srgbClr val="FF33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43"/>
          <p:cNvSpPr txBox="1"/>
          <p:nvPr/>
        </p:nvSpPr>
        <p:spPr>
          <a:xfrm>
            <a:off x="971550" y="5229225"/>
            <a:ext cx="6337300" cy="10668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interi:_ </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dk1"/>
              </a:buClr>
              <a:buSzPts val="2000"/>
              <a:buFont typeface="Times New Roman"/>
              <a:buNone/>
            </a:pPr>
            <a:r>
              <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a:t>
            </a:r>
            <a:endParaRPr/>
          </a:p>
        </p:txBody>
      </p:sp>
      <p:sp>
        <p:nvSpPr>
          <p:cNvPr id="368" name="Google Shape;368;p43"/>
          <p:cNvSpPr txBox="1"/>
          <p:nvPr/>
        </p:nvSpPr>
        <p:spPr>
          <a:xfrm>
            <a:off x="395287" y="1484312"/>
            <a:ext cx="8640762" cy="33877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int</a:t>
            </a:r>
            <a:r>
              <a:rPr b="1" i="0" lang="en-US" sz="2400" u="none">
                <a:solidFill>
                  <a:schemeClr val="dk1"/>
                </a:solidFill>
                <a:latin typeface="Courier New"/>
                <a:ea typeface="Courier New"/>
                <a:cs typeface="Courier New"/>
                <a:sym typeface="Courier New"/>
              </a:rPr>
              <a:t> 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interi: ”)</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 (“%d%d”, </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(“primo valore inserito = %d\n</a:t>
            </a:r>
            <a:endParaRPr/>
          </a:p>
          <a:p>
            <a:pPr indent="12700" lvl="0" marL="0" marR="0" rtl="0" algn="l">
              <a:lnSpc>
                <a:spcPct val="100000"/>
              </a:lnSpc>
              <a:spcBef>
                <a:spcPts val="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        secondo valore inserito = %d\n”,x,y)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
        <p:nvSpPr>
          <p:cNvPr id="369" name="Google Shape;369;p43"/>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370" name="Google Shape;370;p43"/>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371" name="Google Shape;371;p43"/>
          <p:cNvSpPr txBox="1"/>
          <p:nvPr/>
        </p:nvSpPr>
        <p:spPr>
          <a:xfrm>
            <a:off x="971550" y="5229225"/>
            <a:ext cx="6337300" cy="73183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interi: 321 654</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a:t>
            </a:r>
            <a:endParaRPr/>
          </a:p>
        </p:txBody>
      </p:sp>
      <p:sp>
        <p:nvSpPr>
          <p:cNvPr id="372" name="Google Shape;372;p43"/>
          <p:cNvSpPr txBox="1"/>
          <p:nvPr/>
        </p:nvSpPr>
        <p:spPr>
          <a:xfrm>
            <a:off x="5651500" y="4983162"/>
            <a:ext cx="3024187" cy="822325"/>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premere sul tasto </a:t>
            </a:r>
            <a:endParaRPr/>
          </a:p>
          <a:p>
            <a:pPr indent="0" lvl="0" marL="0" marR="0" rtl="0" algn="ctr">
              <a:lnSpc>
                <a:spcPct val="100000"/>
              </a:lnSpc>
              <a:spcBef>
                <a:spcPts val="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Enter ( Invio)</a:t>
            </a:r>
            <a:endParaRPr/>
          </a:p>
        </p:txBody>
      </p:sp>
      <p:sp>
        <p:nvSpPr>
          <p:cNvPr id="373" name="Google Shape;373;p43"/>
          <p:cNvSpPr txBox="1"/>
          <p:nvPr/>
        </p:nvSpPr>
        <p:spPr>
          <a:xfrm>
            <a:off x="458775" y="5229225"/>
            <a:ext cx="4986900" cy="10671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interi: 321 654</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primo valore inserito = 321</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secondo valore inserito = 654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44"/>
          <p:cNvSpPr txBox="1"/>
          <p:nvPr/>
        </p:nvSpPr>
        <p:spPr>
          <a:xfrm>
            <a:off x="250825" y="1484312"/>
            <a:ext cx="8785225" cy="33877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int</a:t>
            </a:r>
            <a:r>
              <a:rPr b="1" i="0" lang="en-US" sz="2400" u="none">
                <a:solidFill>
                  <a:schemeClr val="dk1"/>
                </a:solidFill>
                <a:latin typeface="Courier New"/>
                <a:ea typeface="Courier New"/>
                <a:cs typeface="Courier New"/>
                <a:sym typeface="Courier New"/>
              </a:rPr>
              <a:t> 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interi: ”)</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 (“%d%d”, </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(“primo valore inserito = %d\n”,x)</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dk1"/>
              </a:buClr>
              <a:buSzPts val="2400"/>
              <a:buFont typeface="Courier New"/>
              <a:buNone/>
            </a:pPr>
            <a:r>
              <a:rPr b="1" i="0" lang="en-US" sz="2400" u="none">
                <a:solidFill>
                  <a:schemeClr val="dk1"/>
                </a:solidFill>
                <a:latin typeface="Courier New"/>
                <a:ea typeface="Courier New"/>
                <a:cs typeface="Courier New"/>
                <a:sym typeface="Courier New"/>
              </a:rPr>
              <a:t>  </a:t>
            </a: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 (“secondo valore inserito = %d\n”,y)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
        <p:nvSpPr>
          <p:cNvPr id="379" name="Google Shape;379;p44"/>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380" name="Google Shape;380;p44"/>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381" name="Google Shape;381;p44"/>
          <p:cNvSpPr txBox="1"/>
          <p:nvPr/>
        </p:nvSpPr>
        <p:spPr>
          <a:xfrm>
            <a:off x="1116012" y="5229225"/>
            <a:ext cx="6337300" cy="10668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interi: 321 654</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primo valore inserito = 321</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secondo valore inserito = 654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45"/>
          <p:cNvSpPr txBox="1"/>
          <p:nvPr/>
        </p:nvSpPr>
        <p:spPr>
          <a:xfrm>
            <a:off x="2339975" y="981075"/>
            <a:ext cx="3960812" cy="5048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scanf</a:t>
            </a:r>
            <a:r>
              <a:rPr b="1" i="0" lang="en-US" sz="2400" u="none">
                <a:solidFill>
                  <a:schemeClr val="dk1"/>
                </a:solidFill>
                <a:latin typeface="Courier New"/>
                <a:ea typeface="Courier New"/>
                <a:cs typeface="Courier New"/>
                <a:sym typeface="Courier New"/>
              </a:rPr>
              <a:t> (“%d”, </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t>
            </a:r>
            <a:endParaRPr/>
          </a:p>
        </p:txBody>
      </p:sp>
      <p:sp>
        <p:nvSpPr>
          <p:cNvPr id="387" name="Google Shape;387;p45"/>
          <p:cNvSpPr/>
          <p:nvPr/>
        </p:nvSpPr>
        <p:spPr>
          <a:xfrm>
            <a:off x="3975100" y="3054350"/>
            <a:ext cx="485775" cy="647700"/>
          </a:xfrm>
          <a:prstGeom prst="downArrow">
            <a:avLst>
              <a:gd fmla="val 50000" name="adj1"/>
              <a:gd fmla="val 50000" name="adj2"/>
            </a:avLst>
          </a:prstGeom>
          <a:solidFill>
            <a:srgbClr val="DDDDDD"/>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88" name="Google Shape;388;p45"/>
          <p:cNvSpPr txBox="1"/>
          <p:nvPr/>
        </p:nvSpPr>
        <p:spPr>
          <a:xfrm>
            <a:off x="303212" y="3846512"/>
            <a:ext cx="8351837" cy="1382712"/>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sospende</a:t>
            </a:r>
            <a:r>
              <a:rPr b="0" i="0" lang="en-US" sz="2800" u="none">
                <a:solidFill>
                  <a:schemeClr val="dk1"/>
                </a:solidFill>
                <a:latin typeface="Arial"/>
                <a:ea typeface="Arial"/>
                <a:cs typeface="Arial"/>
                <a:sym typeface="Arial"/>
              </a:rPr>
              <a:t> l’</a:t>
            </a:r>
            <a:r>
              <a:rPr b="0" i="0" lang="en-US" sz="2800" u="none">
                <a:solidFill>
                  <a:srgbClr val="FF3300"/>
                </a:solidFill>
                <a:latin typeface="Arial"/>
                <a:ea typeface="Arial"/>
                <a:cs typeface="Arial"/>
                <a:sym typeface="Arial"/>
              </a:rPr>
              <a:t>esecuzione</a:t>
            </a:r>
            <a:r>
              <a:rPr b="0" i="0" lang="en-US" sz="2800" u="none">
                <a:solidFill>
                  <a:schemeClr val="dk1"/>
                </a:solidFill>
                <a:latin typeface="Arial"/>
                <a:ea typeface="Arial"/>
                <a:cs typeface="Arial"/>
                <a:sym typeface="Arial"/>
              </a:rPr>
              <a:t> del programma e </a:t>
            </a:r>
            <a:r>
              <a:rPr b="1" i="0" lang="en-US" sz="2800" u="none">
                <a:solidFill>
                  <a:schemeClr val="dk1"/>
                </a:solidFill>
                <a:latin typeface="Arial"/>
                <a:ea typeface="Arial"/>
                <a:cs typeface="Arial"/>
                <a:sym typeface="Arial"/>
              </a:rPr>
              <a:t>resta in attesa dell’immissione da tastiera</a:t>
            </a:r>
            <a:r>
              <a:rPr b="0" i="0" lang="en-US" sz="2800" u="none">
                <a:solidFill>
                  <a:schemeClr val="dk1"/>
                </a:solidFill>
                <a:latin typeface="Arial"/>
                <a:ea typeface="Arial"/>
                <a:cs typeface="Arial"/>
                <a:sym typeface="Arial"/>
              </a:rPr>
              <a:t> dei </a:t>
            </a:r>
            <a:r>
              <a:rPr b="1" i="0" lang="en-US" sz="2800" u="none">
                <a:solidFill>
                  <a:schemeClr val="accent2"/>
                </a:solidFill>
                <a:latin typeface="Arial"/>
                <a:ea typeface="Arial"/>
                <a:cs typeface="Arial"/>
                <a:sym typeface="Arial"/>
              </a:rPr>
              <a:t>valori</a:t>
            </a:r>
            <a:r>
              <a:rPr b="1" i="0" lang="en-US" sz="28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delle </a:t>
            </a:r>
            <a:r>
              <a:rPr b="1" i="0" lang="en-US" sz="2800" u="none">
                <a:solidFill>
                  <a:schemeClr val="dk1"/>
                </a:solidFill>
                <a:latin typeface="Courier New"/>
                <a:ea typeface="Courier New"/>
                <a:cs typeface="Courier New"/>
                <a:sym typeface="Courier New"/>
              </a:rPr>
              <a:t>&lt;variabili&gt;</a:t>
            </a:r>
            <a:endParaRPr/>
          </a:p>
        </p:txBody>
      </p:sp>
      <p:sp>
        <p:nvSpPr>
          <p:cNvPr id="389" name="Google Shape;389;p45"/>
          <p:cNvSpPr txBox="1"/>
          <p:nvPr/>
        </p:nvSpPr>
        <p:spPr>
          <a:xfrm>
            <a:off x="92075" y="2478087"/>
            <a:ext cx="8943975" cy="436562"/>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200"/>
              <a:buFont typeface="Courier New"/>
              <a:buNone/>
            </a:pPr>
            <a:r>
              <a:rPr b="1" i="0" lang="en-US" sz="2200" u="none">
                <a:solidFill>
                  <a:schemeClr val="accent2"/>
                </a:solidFill>
                <a:latin typeface="Courier New"/>
                <a:ea typeface="Courier New"/>
                <a:cs typeface="Courier New"/>
                <a:sym typeface="Courier New"/>
              </a:rPr>
              <a:t>scanf</a:t>
            </a:r>
            <a:r>
              <a:rPr b="1" i="0" lang="en-US" sz="2200" u="none">
                <a:solidFill>
                  <a:schemeClr val="dk1"/>
                </a:solidFill>
                <a:latin typeface="Courier New"/>
                <a:ea typeface="Courier New"/>
                <a:cs typeface="Courier New"/>
                <a:sym typeface="Courier New"/>
              </a:rPr>
              <a:t>(&lt;stringa di controllo&gt;,&lt;</a:t>
            </a:r>
            <a:r>
              <a:rPr b="1" i="0" lang="en-US" sz="2200" u="none">
                <a:solidFill>
                  <a:srgbClr val="FF3300"/>
                </a:solidFill>
                <a:latin typeface="Courier New"/>
                <a:ea typeface="Courier New"/>
                <a:cs typeface="Courier New"/>
                <a:sym typeface="Courier New"/>
              </a:rPr>
              <a:t>indirizzi</a:t>
            </a:r>
            <a:r>
              <a:rPr b="1" i="0" lang="en-US" sz="2200" u="none">
                <a:solidFill>
                  <a:schemeClr val="dk1"/>
                </a:solidFill>
                <a:latin typeface="Courier New"/>
                <a:ea typeface="Courier New"/>
                <a:cs typeface="Courier New"/>
                <a:sym typeface="Courier New"/>
              </a:rPr>
              <a:t> variabili&gt;)</a:t>
            </a:r>
            <a:r>
              <a:rPr b="1" i="0" lang="en-US" sz="2200" u="none">
                <a:solidFill>
                  <a:srgbClr val="FF3300"/>
                </a:solidFill>
                <a:latin typeface="Courier New"/>
                <a:ea typeface="Courier New"/>
                <a:cs typeface="Courier New"/>
                <a:sym typeface="Courier New"/>
              </a:rPr>
              <a:t>;</a:t>
            </a:r>
            <a:endParaRPr/>
          </a:p>
        </p:txBody>
      </p:sp>
      <p:sp>
        <p:nvSpPr>
          <p:cNvPr id="390" name="Google Shape;390;p45"/>
          <p:cNvSpPr txBox="1"/>
          <p:nvPr/>
        </p:nvSpPr>
        <p:spPr>
          <a:xfrm>
            <a:off x="395287" y="5516562"/>
            <a:ext cx="8351837" cy="955675"/>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la </a:t>
            </a:r>
            <a:r>
              <a:rPr b="1" i="0" lang="en-US" sz="2400" u="none">
                <a:solidFill>
                  <a:schemeClr val="dk1"/>
                </a:solidFill>
                <a:latin typeface="Courier New"/>
                <a:ea typeface="Courier New"/>
                <a:cs typeface="Courier New"/>
                <a:sym typeface="Courier New"/>
              </a:rPr>
              <a:t>&lt;stringa di controllo&gt;</a:t>
            </a:r>
            <a:r>
              <a:rPr b="0" i="0" lang="en-US" sz="2800" u="none">
                <a:solidFill>
                  <a:schemeClr val="dk1"/>
                </a:solidFill>
                <a:latin typeface="Arial"/>
                <a:ea typeface="Arial"/>
                <a:cs typeface="Arial"/>
                <a:sym typeface="Arial"/>
              </a:rPr>
              <a:t>  contiene i </a:t>
            </a:r>
            <a:r>
              <a:rPr b="1" i="0" lang="en-US" sz="2800" u="none">
                <a:solidFill>
                  <a:schemeClr val="accent2"/>
                </a:solidFill>
                <a:latin typeface="Arial"/>
                <a:ea typeface="Arial"/>
                <a:cs typeface="Arial"/>
                <a:sym typeface="Arial"/>
              </a:rPr>
              <a:t>codici di formato</a:t>
            </a:r>
            <a:r>
              <a:rPr b="0" i="0" lang="en-US" sz="2800" u="none">
                <a:solidFill>
                  <a:schemeClr val="dk1"/>
                </a:solidFill>
                <a:latin typeface="Arial"/>
                <a:ea typeface="Arial"/>
                <a:cs typeface="Arial"/>
                <a:sym typeface="Arial"/>
              </a:rPr>
              <a:t> per i valori</a:t>
            </a:r>
            <a:r>
              <a:rPr b="1" i="0" lang="en-US" sz="28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delle </a:t>
            </a:r>
            <a:r>
              <a:rPr b="1" i="0" lang="en-US" sz="2800" u="none">
                <a:solidFill>
                  <a:schemeClr val="dk1"/>
                </a:solidFill>
                <a:latin typeface="Courier New"/>
                <a:ea typeface="Courier New"/>
                <a:cs typeface="Courier New"/>
                <a:sym typeface="Courier New"/>
              </a:rPr>
              <a:t>&lt;variabili&gt;</a:t>
            </a:r>
            <a:endParaRPr/>
          </a:p>
        </p:txBody>
      </p:sp>
      <p:sp>
        <p:nvSpPr>
          <p:cNvPr id="391" name="Google Shape;391;p45"/>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392" name="Google Shape;392;p45"/>
          <p:cNvSpPr txBox="1"/>
          <p:nvPr/>
        </p:nvSpPr>
        <p:spPr>
          <a:xfrm>
            <a:off x="2195512" y="1628775"/>
            <a:ext cx="4321175" cy="5048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scanf</a:t>
            </a:r>
            <a:r>
              <a:rPr b="1" i="0" lang="en-US" sz="2400" u="none">
                <a:solidFill>
                  <a:schemeClr val="dk1"/>
                </a:solidFill>
                <a:latin typeface="Courier New"/>
                <a:ea typeface="Courier New"/>
                <a:cs typeface="Courier New"/>
                <a:sym typeface="Courier New"/>
              </a:rPr>
              <a:t> (“%d%d”, </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46"/>
          <p:cNvSpPr txBox="1"/>
          <p:nvPr/>
        </p:nvSpPr>
        <p:spPr>
          <a:xfrm>
            <a:off x="755650" y="1557337"/>
            <a:ext cx="7920037" cy="3022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float</a:t>
            </a:r>
            <a:r>
              <a:rPr b="1" i="0" lang="en-US" sz="2400" u="none">
                <a:solidFill>
                  <a:schemeClr val="dk1"/>
                </a:solidFill>
                <a:latin typeface="Courier New"/>
                <a:ea typeface="Courier New"/>
                <a:cs typeface="Courier New"/>
                <a:sym typeface="Courier New"/>
              </a:rPr>
              <a:t> x,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numeri reali:\n")</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("%f%f",</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x =%f\n y =%f\n",x,y)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
        <p:nvSpPr>
          <p:cNvPr id="398" name="Google Shape;398;p46"/>
          <p:cNvSpPr txBox="1"/>
          <p:nvPr/>
        </p:nvSpPr>
        <p:spPr>
          <a:xfrm>
            <a:off x="1692275" y="4670425"/>
            <a:ext cx="5649912" cy="20716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numeri reali :</a:t>
            </a:r>
            <a:endParaRPr/>
          </a:p>
          <a:p>
            <a:pPr indent="12700" lvl="0" marL="0" marR="0" rtl="0" algn="l">
              <a:lnSpc>
                <a:spcPct val="100000"/>
              </a:lnSpc>
              <a:spcBef>
                <a:spcPts val="20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_</a:t>
            </a:r>
            <a:endParaRPr/>
          </a:p>
          <a:p>
            <a:pPr indent="12700" lvl="0" marL="0" marR="0" rtl="0" algn="l">
              <a:lnSpc>
                <a:spcPct val="100000"/>
              </a:lnSpc>
              <a:spcBef>
                <a:spcPts val="200"/>
              </a:spcBef>
              <a:spcAft>
                <a:spcPts val="0"/>
              </a:spcAft>
              <a:buClr>
                <a:schemeClr val="dk1"/>
              </a:buClr>
              <a:buSzPts val="2000"/>
              <a:buFont typeface="Times New Roman"/>
              <a:buNone/>
            </a:pPr>
            <a:r>
              <a:t/>
            </a:r>
            <a:endParaRPr b="0" i="0" sz="2000" u="none">
              <a:solidFill>
                <a:schemeClr val="lt1"/>
              </a:solidFill>
              <a:latin typeface="Arial"/>
              <a:ea typeface="Arial"/>
              <a:cs typeface="Arial"/>
              <a:sym typeface="Arial"/>
            </a:endParaRPr>
          </a:p>
          <a:p>
            <a:pPr indent="12700" lvl="0" marL="0" marR="0" rtl="0" algn="l">
              <a:lnSpc>
                <a:spcPct val="100000"/>
              </a:lnSpc>
              <a:spcBef>
                <a:spcPts val="200"/>
              </a:spcBef>
              <a:spcAft>
                <a:spcPts val="0"/>
              </a:spcAft>
              <a:buClr>
                <a:schemeClr val="dk1"/>
              </a:buClr>
              <a:buSzPts val="2000"/>
              <a:buFont typeface="Times New Roman"/>
              <a:buNone/>
            </a:pPr>
            <a:r>
              <a:t/>
            </a:r>
            <a:endParaRPr b="0" i="0" sz="2000" u="none">
              <a:solidFill>
                <a:schemeClr val="lt1"/>
              </a:solidFill>
              <a:latin typeface="Arial"/>
              <a:ea typeface="Arial"/>
              <a:cs typeface="Arial"/>
              <a:sym typeface="Arial"/>
            </a:endParaRPr>
          </a:p>
          <a:p>
            <a:pPr indent="12700" lvl="0" marL="0" marR="0" rtl="0" algn="l">
              <a:lnSpc>
                <a:spcPct val="100000"/>
              </a:lnSpc>
              <a:spcBef>
                <a:spcPts val="200"/>
              </a:spcBef>
              <a:spcAft>
                <a:spcPts val="0"/>
              </a:spcAft>
              <a:buClr>
                <a:schemeClr val="dk1"/>
              </a:buClr>
              <a:buSzPts val="2000"/>
              <a:buFont typeface="Times New Roman"/>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chemeClr val="lt1"/>
              </a:solidFill>
              <a:latin typeface="Arial"/>
              <a:ea typeface="Arial"/>
              <a:cs typeface="Arial"/>
              <a:sym typeface="Arial"/>
            </a:endParaRPr>
          </a:p>
        </p:txBody>
      </p:sp>
      <p:sp>
        <p:nvSpPr>
          <p:cNvPr id="399" name="Google Shape;399;p46"/>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400" name="Google Shape;400;p46"/>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401" name="Google Shape;401;p46"/>
          <p:cNvSpPr txBox="1"/>
          <p:nvPr/>
        </p:nvSpPr>
        <p:spPr>
          <a:xfrm>
            <a:off x="1692275" y="4652962"/>
            <a:ext cx="5649912" cy="20716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numeri reali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1.0</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2.45</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a:t>
            </a:r>
            <a:endParaRPr/>
          </a:p>
          <a:p>
            <a:pPr indent="12700" lvl="0" marL="0" marR="0" rtl="0" algn="l">
              <a:lnSpc>
                <a:spcPct val="100000"/>
              </a:lnSpc>
              <a:spcBef>
                <a:spcPts val="20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2000" u="none">
              <a:solidFill>
                <a:schemeClr val="lt1"/>
              </a:solidFill>
              <a:latin typeface="Arial"/>
              <a:ea typeface="Arial"/>
              <a:cs typeface="Arial"/>
              <a:sym typeface="Arial"/>
            </a:endParaRPr>
          </a:p>
        </p:txBody>
      </p:sp>
      <p:sp>
        <p:nvSpPr>
          <p:cNvPr id="402" name="Google Shape;402;p46"/>
          <p:cNvSpPr txBox="1"/>
          <p:nvPr/>
        </p:nvSpPr>
        <p:spPr>
          <a:xfrm>
            <a:off x="1692275" y="4652962"/>
            <a:ext cx="5649912" cy="20716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numeri reali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1.0</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2.45</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x = 1.000000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y = 2.450000</a:t>
            </a:r>
            <a:endParaRPr/>
          </a:p>
          <a:p>
            <a:pPr indent="12700" lvl="0" marL="0" marR="0" rtl="0" algn="l">
              <a:lnSpc>
                <a:spcPct val="100000"/>
              </a:lnSpc>
              <a:spcBef>
                <a:spcPts val="20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_</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47"/>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408" name="Google Shape;408;p47"/>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409" name="Google Shape;409;p47"/>
          <p:cNvSpPr txBox="1"/>
          <p:nvPr/>
        </p:nvSpPr>
        <p:spPr>
          <a:xfrm>
            <a:off x="1658937" y="4610100"/>
            <a:ext cx="5649912" cy="20716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numeri reali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54.3257</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256.67543E2</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x = 54.325699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y = 25667.542969</a:t>
            </a:r>
            <a:endParaRPr/>
          </a:p>
          <a:p>
            <a:pPr indent="12700" lvl="0" marL="0" marR="0" rtl="0" algn="l">
              <a:lnSpc>
                <a:spcPct val="100000"/>
              </a:lnSpc>
              <a:spcBef>
                <a:spcPts val="20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_</a:t>
            </a:r>
            <a:endParaRPr/>
          </a:p>
        </p:txBody>
      </p:sp>
      <p:sp>
        <p:nvSpPr>
          <p:cNvPr id="410" name="Google Shape;410;p47"/>
          <p:cNvSpPr txBox="1"/>
          <p:nvPr/>
        </p:nvSpPr>
        <p:spPr>
          <a:xfrm>
            <a:off x="755650" y="1557337"/>
            <a:ext cx="7920037" cy="3022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float</a:t>
            </a:r>
            <a:r>
              <a:rPr b="1" i="0" lang="en-US" sz="2400" u="none">
                <a:solidFill>
                  <a:schemeClr val="dk1"/>
                </a:solidFill>
                <a:latin typeface="Courier New"/>
                <a:ea typeface="Courier New"/>
                <a:cs typeface="Courier New"/>
                <a:sym typeface="Courier New"/>
              </a:rPr>
              <a:t> x,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numeri reali:\n")</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("%f%f",</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x =%f\n y =%f\n",x,y)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p48"/>
          <p:cNvSpPr txBox="1"/>
          <p:nvPr/>
        </p:nvSpPr>
        <p:spPr>
          <a:xfrm>
            <a:off x="1619250" y="4610100"/>
            <a:ext cx="5649912" cy="20716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numeri reali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54.3257</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256.67543E2</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x = </a:t>
            </a:r>
            <a:r>
              <a:rPr b="1" i="0" lang="en-US" sz="2000" u="none">
                <a:solidFill>
                  <a:srgbClr val="7F7F7F"/>
                </a:solidFill>
                <a:latin typeface="Courier New"/>
                <a:ea typeface="Courier New"/>
                <a:cs typeface="Courier New"/>
                <a:sym typeface="Courier New"/>
              </a:rPr>
              <a:t>		</a:t>
            </a:r>
            <a:r>
              <a:rPr b="1" i="0" lang="en-US" sz="2000" u="none">
                <a:solidFill>
                  <a:schemeClr val="lt1"/>
                </a:solidFill>
                <a:latin typeface="Courier New"/>
                <a:ea typeface="Courier New"/>
                <a:cs typeface="Courier New"/>
                <a:sym typeface="Courier New"/>
              </a:rPr>
              <a:t>  54.326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y = 25667.54297</a:t>
            </a:r>
            <a:endParaRPr/>
          </a:p>
          <a:p>
            <a:pPr indent="12700" lvl="0" marL="0" marR="0" rtl="0" algn="l">
              <a:lnSpc>
                <a:spcPct val="100000"/>
              </a:lnSpc>
              <a:spcBef>
                <a:spcPts val="20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_</a:t>
            </a:r>
            <a:endParaRPr/>
          </a:p>
        </p:txBody>
      </p:sp>
      <p:sp>
        <p:nvSpPr>
          <p:cNvPr id="416" name="Google Shape;416;p48"/>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417" name="Google Shape;417;p48"/>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418" name="Google Shape;418;p48"/>
          <p:cNvSpPr txBox="1"/>
          <p:nvPr/>
        </p:nvSpPr>
        <p:spPr>
          <a:xfrm>
            <a:off x="755650" y="1557337"/>
            <a:ext cx="7920037" cy="3022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float</a:t>
            </a:r>
            <a:r>
              <a:rPr b="1" i="0" lang="en-US" sz="2400" u="none">
                <a:solidFill>
                  <a:schemeClr val="dk1"/>
                </a:solidFill>
                <a:latin typeface="Courier New"/>
                <a:ea typeface="Courier New"/>
                <a:cs typeface="Courier New"/>
                <a:sym typeface="Courier New"/>
              </a:rPr>
              <a:t> x,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numeri reali:\n")</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("%f%f",</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x =%20.3f\n y =%12.5f\n",x,y)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49"/>
          <p:cNvSpPr txBox="1"/>
          <p:nvPr/>
        </p:nvSpPr>
        <p:spPr>
          <a:xfrm>
            <a:off x="1619250" y="4610100"/>
            <a:ext cx="5649912" cy="20716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numeri reali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54.3257</a:t>
            </a:r>
            <a:endParaRPr b="1" i="0" sz="2000" u="none">
              <a:solidFill>
                <a:schemeClr val="lt1"/>
              </a:solidFill>
              <a:latin typeface="Courier New"/>
              <a:ea typeface="Courier New"/>
              <a:cs typeface="Courier New"/>
              <a:sym typeface="Courier New"/>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256.67543E2</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x = 5.4325699e+001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y = 2.5667543e+004</a:t>
            </a:r>
            <a:endParaRPr/>
          </a:p>
          <a:p>
            <a:pPr indent="12700" lvl="0" marL="0" marR="0" rtl="0" algn="l">
              <a:lnSpc>
                <a:spcPct val="100000"/>
              </a:lnSpc>
              <a:spcBef>
                <a:spcPts val="200"/>
              </a:spcBef>
              <a:spcAft>
                <a:spcPts val="0"/>
              </a:spcAft>
              <a:buClr>
                <a:schemeClr val="lt1"/>
              </a:buClr>
              <a:buSzPts val="2000"/>
              <a:buFont typeface="Arial"/>
              <a:buNone/>
            </a:pPr>
            <a:r>
              <a:rPr b="0" i="0" lang="en-US" sz="2000" u="none">
                <a:solidFill>
                  <a:schemeClr val="lt1"/>
                </a:solidFill>
                <a:latin typeface="Arial"/>
                <a:ea typeface="Arial"/>
                <a:cs typeface="Arial"/>
                <a:sym typeface="Arial"/>
              </a:rPr>
              <a:t>_</a:t>
            </a:r>
            <a:endParaRPr/>
          </a:p>
        </p:txBody>
      </p:sp>
      <p:sp>
        <p:nvSpPr>
          <p:cNvPr id="424" name="Google Shape;424;p49"/>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425" name="Google Shape;425;p49"/>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426" name="Google Shape;426;p49"/>
          <p:cNvSpPr txBox="1"/>
          <p:nvPr/>
        </p:nvSpPr>
        <p:spPr>
          <a:xfrm>
            <a:off x="755650" y="1557337"/>
            <a:ext cx="7920037" cy="3022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float</a:t>
            </a:r>
            <a:r>
              <a:rPr b="1" i="0" lang="en-US" sz="2400" u="none">
                <a:solidFill>
                  <a:schemeClr val="dk1"/>
                </a:solidFill>
                <a:latin typeface="Courier New"/>
                <a:ea typeface="Courier New"/>
                <a:cs typeface="Courier New"/>
                <a:sym typeface="Courier New"/>
              </a:rPr>
              <a:t> x,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numeri reali:\n")</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("%f%f",</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x =%15.7e\n y =%15.7e\n",x,y)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0" name="Shape 430"/>
        <p:cNvGrpSpPr/>
        <p:nvPr/>
      </p:nvGrpSpPr>
      <p:grpSpPr>
        <a:xfrm>
          <a:off x="0" y="0"/>
          <a:ext cx="0" cy="0"/>
          <a:chOff x="0" y="0"/>
          <a:chExt cx="0" cy="0"/>
        </a:xfrm>
      </p:grpSpPr>
      <p:sp>
        <p:nvSpPr>
          <p:cNvPr id="431" name="Google Shape;431;p50"/>
          <p:cNvSpPr txBox="1"/>
          <p:nvPr/>
        </p:nvSpPr>
        <p:spPr>
          <a:xfrm>
            <a:off x="179387" y="1557337"/>
            <a:ext cx="8856662" cy="33877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int</a:t>
            </a:r>
            <a:r>
              <a:rPr b="1" i="0" lang="en-US" sz="2400" u="none">
                <a:solidFill>
                  <a:schemeClr val="dk1"/>
                </a:solidFill>
                <a:latin typeface="Courier New"/>
                <a:ea typeface="Courier New"/>
                <a:cs typeface="Courier New"/>
                <a:sym typeface="Courier New"/>
              </a:rPr>
              <a:t> x</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char</a:t>
            </a:r>
            <a:r>
              <a:rPr b="1" i="0" lang="en-US" sz="2400" u="none">
                <a:solidFill>
                  <a:schemeClr val="dk1"/>
                </a:solidFill>
                <a:latin typeface="Courier New"/>
                <a:ea typeface="Courier New"/>
                <a:cs typeface="Courier New"/>
                <a:sym typeface="Courier New"/>
              </a:rPr>
              <a:t>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un intero e un carattere: ”)</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 (“%d%c”,</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(“x = %d e y = %c \n”, x,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
        <p:nvSpPr>
          <p:cNvPr id="432" name="Google Shape;432;p50"/>
          <p:cNvSpPr txBox="1"/>
          <p:nvPr/>
        </p:nvSpPr>
        <p:spPr>
          <a:xfrm>
            <a:off x="1042987" y="5241925"/>
            <a:ext cx="6337300" cy="1066800"/>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un intero e un carattere: 21A</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x = 21 e y = A</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_</a:t>
            </a:r>
            <a:endParaRPr/>
          </a:p>
        </p:txBody>
      </p:sp>
      <p:sp>
        <p:nvSpPr>
          <p:cNvPr id="433" name="Google Shape;433;p50"/>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434" name="Google Shape;434;p50"/>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265500" y="1244591"/>
            <a:ext cx="4045200" cy="208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t>printf()</a:t>
            </a:r>
            <a:endParaRPr/>
          </a:p>
        </p:txBody>
      </p:sp>
      <p:sp>
        <p:nvSpPr>
          <p:cNvPr id="163" name="Google Shape;163;p24"/>
          <p:cNvSpPr txBox="1"/>
          <p:nvPr>
            <p:ph idx="1" type="subTitle"/>
          </p:nvPr>
        </p:nvSpPr>
        <p:spPr>
          <a:xfrm>
            <a:off x="265500" y="3401793"/>
            <a:ext cx="4045200" cy="169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operazione di output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stampa a video l’argomento</a:t>
            </a:r>
            <a:endParaRPr/>
          </a:p>
        </p:txBody>
      </p:sp>
      <p:sp>
        <p:nvSpPr>
          <p:cNvPr id="164" name="Google Shape;164;p24"/>
          <p:cNvSpPr txBox="1"/>
          <p:nvPr>
            <p:ph type="title"/>
          </p:nvPr>
        </p:nvSpPr>
        <p:spPr>
          <a:xfrm>
            <a:off x="4839125" y="1230000"/>
            <a:ext cx="4045200" cy="208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solidFill>
                  <a:schemeClr val="lt1"/>
                </a:solidFill>
              </a:rPr>
              <a:t>scanf()</a:t>
            </a:r>
            <a:endParaRPr>
              <a:solidFill>
                <a:schemeClr val="lt1"/>
              </a:solidFill>
            </a:endParaRPr>
          </a:p>
        </p:txBody>
      </p:sp>
      <p:sp>
        <p:nvSpPr>
          <p:cNvPr id="165" name="Google Shape;165;p24"/>
          <p:cNvSpPr txBox="1"/>
          <p:nvPr>
            <p:ph idx="1" type="subTitle"/>
          </p:nvPr>
        </p:nvSpPr>
        <p:spPr>
          <a:xfrm>
            <a:off x="4839125" y="3489327"/>
            <a:ext cx="4045200" cy="169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solidFill>
                  <a:schemeClr val="lt1"/>
                </a:solidFill>
              </a:rPr>
              <a:t>operazione di input</a:t>
            </a:r>
            <a:endParaRPr>
              <a:solidFill>
                <a:schemeClr val="lt1"/>
              </a:solidFill>
            </a:endParaRPr>
          </a:p>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rPr lang="en-US">
                <a:solidFill>
                  <a:schemeClr val="lt1"/>
                </a:solidFill>
              </a:rPr>
              <a:t>richiede di inserire un valore</a:t>
            </a:r>
            <a:endParaRPr>
              <a:solidFill>
                <a:schemeClr val="lt1"/>
              </a:solidFill>
            </a:endParaRPr>
          </a:p>
        </p:txBody>
      </p:sp>
      <p:sp>
        <p:nvSpPr>
          <p:cNvPr id="166" name="Google Shape;166;p24"/>
          <p:cNvSpPr txBox="1"/>
          <p:nvPr>
            <p:ph type="title"/>
          </p:nvPr>
        </p:nvSpPr>
        <p:spPr>
          <a:xfrm>
            <a:off x="460950" y="618674"/>
            <a:ext cx="8222100" cy="760800"/>
          </a:xfrm>
          <a:prstGeom prst="rect">
            <a:avLst/>
          </a:prstGeom>
          <a:solidFill>
            <a:srgbClr val="EAEAEA"/>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US"/>
              <a:t>Operazioni di input e output (i/o)</a:t>
            </a:r>
            <a:endParaRPr/>
          </a:p>
        </p:txBody>
      </p:sp>
      <p:sp>
        <p:nvSpPr>
          <p:cNvPr id="167" name="Google Shape;167;p24"/>
          <p:cNvSpPr txBox="1"/>
          <p:nvPr/>
        </p:nvSpPr>
        <p:spPr>
          <a:xfrm>
            <a:off x="2399400" y="1523325"/>
            <a:ext cx="4345200" cy="461700"/>
          </a:xfrm>
          <a:prstGeom prst="rect">
            <a:avLst/>
          </a:prstGeom>
          <a:solidFill>
            <a:srgbClr val="CCFF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Roboto"/>
                <a:ea typeface="Roboto"/>
                <a:cs typeface="Roboto"/>
                <a:sym typeface="Roboto"/>
              </a:rPr>
              <a:t>&lt;stdio.h&gt; libreria standard input e output</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p51"/>
          <p:cNvSpPr txBox="1"/>
          <p:nvPr/>
        </p:nvSpPr>
        <p:spPr>
          <a:xfrm>
            <a:off x="539750" y="1557337"/>
            <a:ext cx="7777162" cy="30226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#include</a:t>
            </a:r>
            <a:r>
              <a:rPr b="1" i="0" lang="en-US" sz="24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b="1" i="0" sz="2400" u="none">
              <a:solidFill>
                <a:srgbClr val="FF3300"/>
              </a:solidFill>
              <a:latin typeface="Courier New"/>
              <a:ea typeface="Courier New"/>
              <a:cs typeface="Courier New"/>
              <a:sym typeface="Courier New"/>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char</a:t>
            </a:r>
            <a:r>
              <a:rPr b="1" i="0" lang="en-US" sz="2400" u="none">
                <a:solidFill>
                  <a:schemeClr val="dk1"/>
                </a:solidFill>
                <a:latin typeface="Courier New"/>
                <a:ea typeface="Courier New"/>
                <a:cs typeface="Courier New"/>
                <a:sym typeface="Courier New"/>
              </a:rPr>
              <a:t> x,y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(“Inserire due caratteri: ”)</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scanf</a:t>
            </a:r>
            <a:r>
              <a:rPr b="1" i="0" lang="en-US" sz="2400" u="none">
                <a:solidFill>
                  <a:schemeClr val="dk1"/>
                </a:solidFill>
                <a:latin typeface="Courier New"/>
                <a:ea typeface="Courier New"/>
                <a:cs typeface="Courier New"/>
                <a:sym typeface="Courier New"/>
              </a:rPr>
              <a:t> (“%c%c”,</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x,</a:t>
            </a:r>
            <a:r>
              <a:rPr b="1" i="0" lang="en-US" sz="2400" u="none">
                <a:solidFill>
                  <a:srgbClr val="FF3300"/>
                </a:solidFill>
                <a:latin typeface="Courier New"/>
                <a:ea typeface="Courier New"/>
                <a:cs typeface="Courier New"/>
                <a:sym typeface="Courier New"/>
              </a:rPr>
              <a:t>&amp;</a:t>
            </a:r>
            <a:r>
              <a:rPr b="1" i="0" lang="en-US" sz="2400" u="none">
                <a:solidFill>
                  <a:schemeClr val="dk1"/>
                </a:solidFill>
                <a:latin typeface="Courier New"/>
                <a:ea typeface="Courier New"/>
                <a:cs typeface="Courier New"/>
                <a:sym typeface="Courier New"/>
              </a:rPr>
              <a:t>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 printf</a:t>
            </a:r>
            <a:r>
              <a:rPr b="1" i="0" lang="en-US" sz="2400" u="none">
                <a:solidFill>
                  <a:schemeClr val="dk1"/>
                </a:solidFill>
                <a:latin typeface="Courier New"/>
                <a:ea typeface="Courier New"/>
                <a:cs typeface="Courier New"/>
                <a:sym typeface="Courier New"/>
              </a:rPr>
              <a:t> (“x = %c e y = %c \n”, x, y)</a:t>
            </a:r>
            <a:r>
              <a:rPr b="1" i="0" lang="en-US" sz="24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a:t>
            </a:r>
            <a:endParaRPr/>
          </a:p>
        </p:txBody>
      </p:sp>
      <p:sp>
        <p:nvSpPr>
          <p:cNvPr id="440" name="Google Shape;440;p51"/>
          <p:cNvSpPr txBox="1"/>
          <p:nvPr/>
        </p:nvSpPr>
        <p:spPr>
          <a:xfrm>
            <a:off x="1042987" y="4941887"/>
            <a:ext cx="6337300" cy="1401762"/>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Inserire due caratteri: GH</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x = </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 e y = G</a:t>
            </a:r>
            <a:endParaRPr/>
          </a:p>
          <a:p>
            <a:pPr indent="12700" lvl="0" marL="0" marR="0" rtl="0" algn="l">
              <a:lnSpc>
                <a:spcPct val="100000"/>
              </a:lnSpc>
              <a:spcBef>
                <a:spcPts val="200"/>
              </a:spcBef>
              <a:spcAft>
                <a:spcPts val="0"/>
              </a:spcAft>
              <a:buClr>
                <a:schemeClr val="lt1"/>
              </a:buClr>
              <a:buSzPts val="2000"/>
              <a:buFont typeface="Courier New"/>
              <a:buNone/>
            </a:pPr>
            <a:r>
              <a:rPr b="1" i="0" lang="en-US" sz="2000" u="none">
                <a:solidFill>
                  <a:schemeClr val="lt1"/>
                </a:solidFill>
                <a:latin typeface="Courier New"/>
                <a:ea typeface="Courier New"/>
                <a:cs typeface="Courier New"/>
                <a:sym typeface="Courier New"/>
              </a:rPr>
              <a:t>_</a:t>
            </a:r>
            <a:endParaRPr/>
          </a:p>
        </p:txBody>
      </p:sp>
      <p:sp>
        <p:nvSpPr>
          <p:cNvPr id="441" name="Google Shape;441;p51"/>
          <p:cNvSpPr txBox="1"/>
          <p:nvPr/>
        </p:nvSpPr>
        <p:spPr>
          <a:xfrm>
            <a:off x="458787" y="188912"/>
            <a:ext cx="4679950"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in C </a:t>
            </a:r>
            <a:endParaRPr/>
          </a:p>
        </p:txBody>
      </p:sp>
      <p:sp>
        <p:nvSpPr>
          <p:cNvPr id="442" name="Google Shape;442;p51"/>
          <p:cNvSpPr txBox="1"/>
          <p:nvPr/>
        </p:nvSpPr>
        <p:spPr>
          <a:xfrm>
            <a:off x="468312" y="908050"/>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
        <p:nvSpPr>
          <p:cNvPr id="443" name="Google Shape;443;p51"/>
          <p:cNvSpPr txBox="1"/>
          <p:nvPr/>
        </p:nvSpPr>
        <p:spPr>
          <a:xfrm>
            <a:off x="7596187" y="5229225"/>
            <a:ext cx="495300" cy="762000"/>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Arial"/>
              <a:buNone/>
            </a:pPr>
            <a:r>
              <a:rPr b="0" i="0" lang="en-US" sz="4400" u="none">
                <a:solidFill>
                  <a:schemeClr val="lt1"/>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2"/>
          <p:cNvSpPr txBox="1"/>
          <p:nvPr>
            <p:ph type="title"/>
          </p:nvPr>
        </p:nvSpPr>
        <p:spPr>
          <a:xfrm>
            <a:off x="265500" y="1244591"/>
            <a:ext cx="4045200" cy="208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t>putchar()</a:t>
            </a:r>
            <a:endParaRPr/>
          </a:p>
        </p:txBody>
      </p:sp>
      <p:sp>
        <p:nvSpPr>
          <p:cNvPr id="450" name="Google Shape;450;p52"/>
          <p:cNvSpPr txBox="1"/>
          <p:nvPr>
            <p:ph idx="1" type="subTitle"/>
          </p:nvPr>
        </p:nvSpPr>
        <p:spPr>
          <a:xfrm>
            <a:off x="265500" y="3401793"/>
            <a:ext cx="4045200" cy="169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operazione di output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di un singolo carattere</a:t>
            </a:r>
            <a:endParaRPr/>
          </a:p>
        </p:txBody>
      </p:sp>
      <p:sp>
        <p:nvSpPr>
          <p:cNvPr id="451" name="Google Shape;451;p52"/>
          <p:cNvSpPr txBox="1"/>
          <p:nvPr>
            <p:ph type="title"/>
          </p:nvPr>
        </p:nvSpPr>
        <p:spPr>
          <a:xfrm>
            <a:off x="4839125" y="1230000"/>
            <a:ext cx="4045200" cy="2085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solidFill>
                  <a:schemeClr val="lt1"/>
                </a:solidFill>
              </a:rPr>
              <a:t>getchar</a:t>
            </a:r>
            <a:r>
              <a:rPr lang="en-US">
                <a:solidFill>
                  <a:schemeClr val="lt1"/>
                </a:solidFill>
              </a:rPr>
              <a:t>()</a:t>
            </a:r>
            <a:endParaRPr>
              <a:solidFill>
                <a:schemeClr val="lt1"/>
              </a:solidFill>
            </a:endParaRPr>
          </a:p>
        </p:txBody>
      </p:sp>
      <p:sp>
        <p:nvSpPr>
          <p:cNvPr id="452" name="Google Shape;452;p52"/>
          <p:cNvSpPr txBox="1"/>
          <p:nvPr>
            <p:ph idx="1" type="subTitle"/>
          </p:nvPr>
        </p:nvSpPr>
        <p:spPr>
          <a:xfrm>
            <a:off x="4839125" y="3489327"/>
            <a:ext cx="4045200" cy="1692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solidFill>
                  <a:schemeClr val="lt1"/>
                </a:solidFill>
              </a:rPr>
              <a:t>operazione di input</a:t>
            </a:r>
            <a:endParaRPr>
              <a:solidFill>
                <a:schemeClr val="lt1"/>
              </a:solidFill>
            </a:endParaRPr>
          </a:p>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rPr lang="en-US">
                <a:solidFill>
                  <a:schemeClr val="lt1"/>
                </a:solidFill>
              </a:rPr>
              <a:t>di un</a:t>
            </a:r>
            <a:r>
              <a:rPr lang="en-US">
                <a:solidFill>
                  <a:schemeClr val="lt1"/>
                </a:solidFill>
              </a:rPr>
              <a:t> singolo carattere</a:t>
            </a:r>
            <a:endParaRPr>
              <a:solidFill>
                <a:schemeClr val="lt1"/>
              </a:solidFill>
            </a:endParaRPr>
          </a:p>
        </p:txBody>
      </p:sp>
      <p:sp>
        <p:nvSpPr>
          <p:cNvPr id="453" name="Google Shape;453;p52"/>
          <p:cNvSpPr txBox="1"/>
          <p:nvPr>
            <p:ph type="title"/>
          </p:nvPr>
        </p:nvSpPr>
        <p:spPr>
          <a:xfrm>
            <a:off x="460950" y="618674"/>
            <a:ext cx="8222100" cy="760800"/>
          </a:xfrm>
          <a:prstGeom prst="rect">
            <a:avLst/>
          </a:prstGeom>
          <a:solidFill>
            <a:srgbClr val="EAEAEA"/>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US"/>
              <a:t>Operazioni di input e output (i/o)</a:t>
            </a:r>
            <a:endParaRPr/>
          </a:p>
        </p:txBody>
      </p:sp>
      <p:sp>
        <p:nvSpPr>
          <p:cNvPr id="454" name="Google Shape;454;p52"/>
          <p:cNvSpPr txBox="1"/>
          <p:nvPr/>
        </p:nvSpPr>
        <p:spPr>
          <a:xfrm>
            <a:off x="2399400" y="1523325"/>
            <a:ext cx="4345200" cy="461700"/>
          </a:xfrm>
          <a:prstGeom prst="rect">
            <a:avLst/>
          </a:prstGeom>
          <a:solidFill>
            <a:srgbClr val="CCFF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Roboto"/>
                <a:ea typeface="Roboto"/>
                <a:cs typeface="Roboto"/>
                <a:sym typeface="Roboto"/>
              </a:rPr>
              <a:t>&lt;stdio.h&gt; libreria standard input e output</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sp>
        <p:nvSpPr>
          <p:cNvPr id="459" name="Google Shape;459;p53"/>
          <p:cNvSpPr txBox="1"/>
          <p:nvPr/>
        </p:nvSpPr>
        <p:spPr>
          <a:xfrm>
            <a:off x="684212" y="1614487"/>
            <a:ext cx="2640012" cy="528637"/>
          </a:xfrm>
          <a:prstGeom prst="rect">
            <a:avLst/>
          </a:prstGeom>
          <a:solidFill>
            <a:srgbClr val="E1F2F3"/>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urier New"/>
              <a:buNone/>
            </a:pPr>
            <a:r>
              <a:rPr b="1" i="0" lang="en-US" sz="2800" u="none">
                <a:solidFill>
                  <a:schemeClr val="dk1"/>
                </a:solidFill>
                <a:latin typeface="Courier New"/>
                <a:ea typeface="Courier New"/>
                <a:cs typeface="Courier New"/>
                <a:sym typeface="Courier New"/>
              </a:rPr>
              <a:t>putchar(c)</a:t>
            </a:r>
            <a:r>
              <a:rPr b="1" i="0" lang="en-US" sz="2800" u="none">
                <a:solidFill>
                  <a:srgbClr val="FF3300"/>
                </a:solidFill>
                <a:latin typeface="Courier New"/>
                <a:ea typeface="Courier New"/>
                <a:cs typeface="Courier New"/>
                <a:sym typeface="Courier New"/>
              </a:rPr>
              <a:t>;</a:t>
            </a:r>
            <a:r>
              <a:rPr b="1" i="0" lang="en-US" sz="2400" u="none">
                <a:solidFill>
                  <a:schemeClr val="dk1"/>
                </a:solidFill>
                <a:latin typeface="Arial"/>
                <a:ea typeface="Arial"/>
                <a:cs typeface="Arial"/>
                <a:sym typeface="Arial"/>
              </a:rPr>
              <a:t> </a:t>
            </a:r>
            <a:endParaRPr/>
          </a:p>
        </p:txBody>
      </p:sp>
      <p:sp>
        <p:nvSpPr>
          <p:cNvPr id="460" name="Google Shape;460;p53"/>
          <p:cNvSpPr txBox="1"/>
          <p:nvPr/>
        </p:nvSpPr>
        <p:spPr>
          <a:xfrm>
            <a:off x="611187" y="3976687"/>
            <a:ext cx="3884612" cy="1757362"/>
          </a:xfrm>
          <a:prstGeom prst="rect">
            <a:avLst/>
          </a:prstGeom>
          <a:solidFill>
            <a:srgbClr val="E1F2F3"/>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c = ′A′</a:t>
            </a:r>
            <a:r>
              <a:rPr b="1" i="0" lang="en-US" sz="3200" u="none">
                <a:solidFill>
                  <a:srgbClr val="FF3300"/>
                </a:solidFill>
                <a:latin typeface="Courier New"/>
                <a:ea typeface="Courier New"/>
                <a:cs typeface="Courier New"/>
                <a:sym typeface="Courier New"/>
              </a:rPr>
              <a:t>;</a:t>
            </a:r>
            <a:endParaRPr/>
          </a:p>
          <a:p>
            <a:pPr indent="-342900" lvl="0" marL="342900" marR="0" rtl="0" algn="l">
              <a:lnSpc>
                <a:spcPct val="100000"/>
              </a:lnSpc>
              <a:spcBef>
                <a:spcPts val="64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putchar(c)</a:t>
            </a:r>
            <a:r>
              <a:rPr b="1" i="0" lang="en-US" sz="3200" u="none">
                <a:solidFill>
                  <a:srgbClr val="FF3300"/>
                </a:solidFill>
                <a:latin typeface="Courier New"/>
                <a:ea typeface="Courier New"/>
                <a:cs typeface="Courier New"/>
                <a:sym typeface="Courier New"/>
              </a:rPr>
              <a:t>;</a:t>
            </a:r>
            <a:endParaRPr/>
          </a:p>
          <a:p>
            <a:pPr indent="-342900" lvl="0" marL="342900" marR="0" rtl="0" algn="l">
              <a:lnSpc>
                <a:spcPct val="100000"/>
              </a:lnSpc>
              <a:spcBef>
                <a:spcPts val="64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putchar("\n")</a:t>
            </a:r>
            <a:r>
              <a:rPr b="1" i="0" lang="en-US" sz="3200" u="none">
                <a:solidFill>
                  <a:srgbClr val="FF3300"/>
                </a:solidFill>
                <a:latin typeface="Courier New"/>
                <a:ea typeface="Courier New"/>
                <a:cs typeface="Courier New"/>
                <a:sym typeface="Courier New"/>
              </a:rPr>
              <a:t>;</a:t>
            </a:r>
            <a:endParaRPr/>
          </a:p>
        </p:txBody>
      </p:sp>
      <p:sp>
        <p:nvSpPr>
          <p:cNvPr id="461" name="Google Shape;461;p53"/>
          <p:cNvSpPr/>
          <p:nvPr/>
        </p:nvSpPr>
        <p:spPr>
          <a:xfrm>
            <a:off x="5003800" y="3573462"/>
            <a:ext cx="3635375" cy="2533650"/>
          </a:xfrm>
          <a:custGeom>
            <a:rect b="b" l="l" r="r" t="t"/>
            <a:pathLst>
              <a:path extrusionOk="0" h="21600" w="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extrusionOk="0" h="21600" w="21600">
                <a:moveTo>
                  <a:pt x="18019" y="18514"/>
                </a:moveTo>
                <a:lnTo>
                  <a:pt x="17326" y="17921"/>
                </a:lnTo>
                <a:lnTo>
                  <a:pt x="4389" y="17921"/>
                </a:lnTo>
                <a:lnTo>
                  <a:pt x="3696" y="18514"/>
                </a:lnTo>
                <a:lnTo>
                  <a:pt x="18019" y="18514"/>
                </a:lnTo>
                <a:close/>
              </a:path>
              <a:path extrusionOk="0" h="21600" w="21600">
                <a:moveTo>
                  <a:pt x="19174" y="19701"/>
                </a:moveTo>
                <a:lnTo>
                  <a:pt x="18481" y="19108"/>
                </a:lnTo>
                <a:lnTo>
                  <a:pt x="3119" y="19108"/>
                </a:lnTo>
                <a:lnTo>
                  <a:pt x="2426" y="19701"/>
                </a:lnTo>
                <a:lnTo>
                  <a:pt x="19174" y="19701"/>
                </a:lnTo>
                <a:close/>
              </a:path>
              <a:path extrusionOk="0" h="21600" w="21600">
                <a:moveTo>
                  <a:pt x="20560" y="20769"/>
                </a:moveTo>
                <a:lnTo>
                  <a:pt x="19867" y="20176"/>
                </a:lnTo>
                <a:lnTo>
                  <a:pt x="1848" y="20176"/>
                </a:lnTo>
                <a:lnTo>
                  <a:pt x="1155" y="20769"/>
                </a:lnTo>
                <a:lnTo>
                  <a:pt x="20560" y="20769"/>
                </a:lnTo>
                <a:close/>
              </a:path>
              <a:path extrusionOk="0" h="21600" w="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extrusionOk="0" h="21600" w="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62" name="Google Shape;462;p53"/>
          <p:cNvSpPr txBox="1"/>
          <p:nvPr/>
        </p:nvSpPr>
        <p:spPr>
          <a:xfrm>
            <a:off x="6021387" y="3757612"/>
            <a:ext cx="1589087" cy="960437"/>
          </a:xfrm>
          <a:prstGeom prst="rect">
            <a:avLst/>
          </a:prstGeom>
          <a:solidFill>
            <a:srgbClr val="000066"/>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400"/>
              <a:buFont typeface="Courier New"/>
              <a:buNone/>
            </a:pPr>
            <a:r>
              <a:rPr b="1" i="0" lang="en-US" sz="2400" u="none">
                <a:solidFill>
                  <a:schemeClr val="lt1"/>
                </a:solidFill>
                <a:latin typeface="Courier New"/>
                <a:ea typeface="Courier New"/>
                <a:cs typeface="Courier New"/>
                <a:sym typeface="Courier New"/>
              </a:rPr>
              <a:t>A</a:t>
            </a:r>
            <a:endParaRPr/>
          </a:p>
          <a:p>
            <a:pPr indent="12700" lvl="0" marL="0" marR="0" rtl="0" algn="l">
              <a:lnSpc>
                <a:spcPct val="100000"/>
              </a:lnSpc>
              <a:spcBef>
                <a:spcPts val="1100"/>
              </a:spcBef>
              <a:spcAft>
                <a:spcPts val="0"/>
              </a:spcAft>
              <a:buClr>
                <a:schemeClr val="lt1"/>
              </a:buClr>
              <a:buSzPts val="2200"/>
              <a:buFont typeface="Arimo"/>
              <a:buNone/>
            </a:pPr>
            <a:r>
              <a:rPr b="0" i="0" lang="en-US" sz="2200" u="none">
                <a:solidFill>
                  <a:schemeClr val="lt1"/>
                </a:solidFill>
                <a:latin typeface="Arimo"/>
                <a:ea typeface="Arimo"/>
                <a:cs typeface="Arimo"/>
                <a:sym typeface="Arimo"/>
              </a:rPr>
              <a:t>_</a:t>
            </a:r>
            <a:endParaRPr/>
          </a:p>
        </p:txBody>
      </p:sp>
      <p:sp>
        <p:nvSpPr>
          <p:cNvPr id="463" name="Google Shape;463;p53"/>
          <p:cNvSpPr/>
          <p:nvPr/>
        </p:nvSpPr>
        <p:spPr>
          <a:xfrm rot="-1020000">
            <a:off x="3492500" y="4221162"/>
            <a:ext cx="2519362" cy="476250"/>
          </a:xfrm>
          <a:prstGeom prst="rightArrow">
            <a:avLst>
              <a:gd fmla="val 50000" name="adj1"/>
              <a:gd fmla="val 50000" name="adj2"/>
            </a:avLst>
          </a:prstGeom>
          <a:solidFill>
            <a:srgbClr val="DDDDDD"/>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64" name="Google Shape;464;p53"/>
          <p:cNvSpPr/>
          <p:nvPr/>
        </p:nvSpPr>
        <p:spPr>
          <a:xfrm rot="-1320000">
            <a:off x="3995737" y="4797425"/>
            <a:ext cx="2016125" cy="476250"/>
          </a:xfrm>
          <a:prstGeom prst="rightArrow">
            <a:avLst>
              <a:gd fmla="val 50000" name="adj1"/>
              <a:gd fmla="val 50000" name="adj2"/>
            </a:avLst>
          </a:prstGeom>
          <a:solidFill>
            <a:srgbClr val="DDDDDD"/>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65" name="Google Shape;465;p53"/>
          <p:cNvSpPr txBox="1"/>
          <p:nvPr/>
        </p:nvSpPr>
        <p:spPr>
          <a:xfrm>
            <a:off x="457200" y="188912"/>
            <a:ext cx="8218487"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output </a:t>
            </a:r>
            <a:r>
              <a:rPr b="0" i="0" lang="en-US" sz="3200" u="none">
                <a:solidFill>
                  <a:schemeClr val="dk1"/>
                </a:solidFill>
                <a:latin typeface="Arial"/>
                <a:ea typeface="Arial"/>
                <a:cs typeface="Arial"/>
                <a:sym typeface="Arial"/>
              </a:rPr>
              <a:t>di un singolo carattere </a:t>
            </a:r>
            <a:endParaRPr/>
          </a:p>
        </p:txBody>
      </p:sp>
      <p:sp>
        <p:nvSpPr>
          <p:cNvPr id="466" name="Google Shape;466;p53"/>
          <p:cNvSpPr txBox="1"/>
          <p:nvPr/>
        </p:nvSpPr>
        <p:spPr>
          <a:xfrm>
            <a:off x="755650" y="3141662"/>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p54"/>
          <p:cNvSpPr txBox="1"/>
          <p:nvPr/>
        </p:nvSpPr>
        <p:spPr>
          <a:xfrm>
            <a:off x="250825" y="1628775"/>
            <a:ext cx="3213100" cy="528637"/>
          </a:xfrm>
          <a:prstGeom prst="rect">
            <a:avLst/>
          </a:prstGeom>
          <a:solidFill>
            <a:srgbClr val="E1F2F3"/>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Courier New"/>
              <a:buNone/>
            </a:pPr>
            <a:r>
              <a:rPr b="1" i="0" lang="en-US" sz="2800" u="none">
                <a:solidFill>
                  <a:schemeClr val="dk1"/>
                </a:solidFill>
                <a:latin typeface="Courier New"/>
                <a:ea typeface="Courier New"/>
                <a:cs typeface="Courier New"/>
                <a:sym typeface="Courier New"/>
              </a:rPr>
              <a:t>c </a:t>
            </a:r>
            <a:r>
              <a:rPr b="1" i="0" lang="en-US" sz="2800" u="none">
                <a:solidFill>
                  <a:schemeClr val="accent2"/>
                </a:solidFill>
                <a:latin typeface="Courier New"/>
                <a:ea typeface="Courier New"/>
                <a:cs typeface="Courier New"/>
                <a:sym typeface="Courier New"/>
              </a:rPr>
              <a:t>=</a:t>
            </a:r>
            <a:r>
              <a:rPr b="1" i="0" lang="en-US" sz="2800" u="none">
                <a:solidFill>
                  <a:schemeClr val="dk1"/>
                </a:solidFill>
                <a:latin typeface="Courier New"/>
                <a:ea typeface="Courier New"/>
                <a:cs typeface="Courier New"/>
                <a:sym typeface="Courier New"/>
              </a:rPr>
              <a:t> getchar()</a:t>
            </a:r>
            <a:r>
              <a:rPr b="1" i="0" lang="en-US" sz="2800" u="none">
                <a:solidFill>
                  <a:srgbClr val="FF3300"/>
                </a:solidFill>
                <a:latin typeface="Courier New"/>
                <a:ea typeface="Courier New"/>
                <a:cs typeface="Courier New"/>
                <a:sym typeface="Courier New"/>
              </a:rPr>
              <a:t>;</a:t>
            </a:r>
            <a:r>
              <a:rPr b="1" i="0" lang="en-US" sz="2400" u="none">
                <a:solidFill>
                  <a:schemeClr val="dk1"/>
                </a:solidFill>
                <a:latin typeface="Arial"/>
                <a:ea typeface="Arial"/>
                <a:cs typeface="Arial"/>
                <a:sym typeface="Arial"/>
              </a:rPr>
              <a:t> </a:t>
            </a:r>
            <a:endParaRPr/>
          </a:p>
        </p:txBody>
      </p:sp>
      <p:sp>
        <p:nvSpPr>
          <p:cNvPr id="472" name="Google Shape;472;p54"/>
          <p:cNvSpPr txBox="1"/>
          <p:nvPr/>
        </p:nvSpPr>
        <p:spPr>
          <a:xfrm>
            <a:off x="611187" y="3860800"/>
            <a:ext cx="3833812" cy="1757362"/>
          </a:xfrm>
          <a:prstGeom prst="rect">
            <a:avLst/>
          </a:prstGeom>
          <a:solidFill>
            <a:srgbClr val="E1F2F3"/>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accent2"/>
              </a:buClr>
              <a:buSzPts val="3200"/>
              <a:buFont typeface="Courier New"/>
              <a:buNone/>
            </a:pPr>
            <a:r>
              <a:rPr b="1" i="0" lang="en-US" sz="3200" u="none">
                <a:solidFill>
                  <a:schemeClr val="accent2"/>
                </a:solidFill>
                <a:latin typeface="Courier New"/>
                <a:ea typeface="Courier New"/>
                <a:cs typeface="Courier New"/>
                <a:sym typeface="Courier New"/>
              </a:rPr>
              <a:t>char</a:t>
            </a:r>
            <a:r>
              <a:rPr b="1" i="0" lang="en-US" sz="3200" u="none">
                <a:solidFill>
                  <a:schemeClr val="dk1"/>
                </a:solidFill>
                <a:latin typeface="Courier New"/>
                <a:ea typeface="Courier New"/>
                <a:cs typeface="Courier New"/>
                <a:sym typeface="Courier New"/>
              </a:rPr>
              <a:t> c </a:t>
            </a:r>
            <a:r>
              <a:rPr b="1" i="0" lang="en-US" sz="3200" u="none">
                <a:solidFill>
                  <a:srgbClr val="FF3300"/>
                </a:solidFill>
                <a:latin typeface="Courier New"/>
                <a:ea typeface="Courier New"/>
                <a:cs typeface="Courier New"/>
                <a:sym typeface="Courier New"/>
              </a:rPr>
              <a:t>;</a:t>
            </a:r>
            <a:endParaRPr/>
          </a:p>
          <a:p>
            <a:pPr indent="-342900" lvl="0" marL="342900" marR="0" rtl="0" algn="l">
              <a:lnSpc>
                <a:spcPct val="100000"/>
              </a:lnSpc>
              <a:spcBef>
                <a:spcPts val="64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c </a:t>
            </a:r>
            <a:r>
              <a:rPr b="1" i="0" lang="en-US" sz="3200" u="none">
                <a:solidFill>
                  <a:schemeClr val="accent2"/>
                </a:solidFill>
                <a:latin typeface="Courier New"/>
                <a:ea typeface="Courier New"/>
                <a:cs typeface="Courier New"/>
                <a:sym typeface="Courier New"/>
              </a:rPr>
              <a:t>=</a:t>
            </a:r>
            <a:r>
              <a:rPr b="1" i="0" lang="en-US" sz="3200" u="none">
                <a:solidFill>
                  <a:schemeClr val="dk1"/>
                </a:solidFill>
                <a:latin typeface="Courier New"/>
                <a:ea typeface="Courier New"/>
                <a:cs typeface="Courier New"/>
                <a:sym typeface="Courier New"/>
              </a:rPr>
              <a:t> getchar()</a:t>
            </a:r>
            <a:r>
              <a:rPr b="1" i="0" lang="en-US" sz="3200" u="none">
                <a:solidFill>
                  <a:srgbClr val="FF3300"/>
                </a:solidFill>
                <a:latin typeface="Courier New"/>
                <a:ea typeface="Courier New"/>
                <a:cs typeface="Courier New"/>
                <a:sym typeface="Courier New"/>
              </a:rPr>
              <a:t>;</a:t>
            </a:r>
            <a:endParaRPr/>
          </a:p>
          <a:p>
            <a:pPr indent="-342900" lvl="0" marL="342900" marR="0" rtl="0" algn="l">
              <a:lnSpc>
                <a:spcPct val="100000"/>
              </a:lnSpc>
              <a:spcBef>
                <a:spcPts val="640"/>
              </a:spcBef>
              <a:spcAft>
                <a:spcPts val="0"/>
              </a:spcAft>
              <a:buClr>
                <a:schemeClr val="dk1"/>
              </a:buClr>
              <a:buSzPts val="3200"/>
              <a:buFont typeface="Courier New"/>
              <a:buNone/>
            </a:pPr>
            <a:r>
              <a:rPr b="1" i="0" lang="en-US" sz="3200" u="none">
                <a:solidFill>
                  <a:schemeClr val="dk1"/>
                </a:solidFill>
                <a:latin typeface="Courier New"/>
                <a:ea typeface="Courier New"/>
                <a:cs typeface="Courier New"/>
                <a:sym typeface="Courier New"/>
              </a:rPr>
              <a:t>putchar(c)</a:t>
            </a:r>
            <a:r>
              <a:rPr b="1" i="0" lang="en-US" sz="3200" u="none">
                <a:solidFill>
                  <a:srgbClr val="FF3300"/>
                </a:solidFill>
                <a:latin typeface="Courier New"/>
                <a:ea typeface="Courier New"/>
                <a:cs typeface="Courier New"/>
                <a:sym typeface="Courier New"/>
              </a:rPr>
              <a:t>;</a:t>
            </a:r>
            <a:endParaRPr/>
          </a:p>
        </p:txBody>
      </p:sp>
      <p:sp>
        <p:nvSpPr>
          <p:cNvPr id="473" name="Google Shape;473;p54"/>
          <p:cNvSpPr/>
          <p:nvPr/>
        </p:nvSpPr>
        <p:spPr>
          <a:xfrm>
            <a:off x="5153025" y="3559175"/>
            <a:ext cx="3635375" cy="2533650"/>
          </a:xfrm>
          <a:custGeom>
            <a:rect b="b" l="l" r="r" t="t"/>
            <a:pathLst>
              <a:path extrusionOk="0" h="21600" w="2160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extrusionOk="0" h="21600" w="21600">
                <a:moveTo>
                  <a:pt x="18019" y="18514"/>
                </a:moveTo>
                <a:lnTo>
                  <a:pt x="17326" y="17921"/>
                </a:lnTo>
                <a:lnTo>
                  <a:pt x="4389" y="17921"/>
                </a:lnTo>
                <a:lnTo>
                  <a:pt x="3696" y="18514"/>
                </a:lnTo>
                <a:lnTo>
                  <a:pt x="18019" y="18514"/>
                </a:lnTo>
                <a:close/>
              </a:path>
              <a:path extrusionOk="0" h="21600" w="21600">
                <a:moveTo>
                  <a:pt x="19174" y="19701"/>
                </a:moveTo>
                <a:lnTo>
                  <a:pt x="18481" y="19108"/>
                </a:lnTo>
                <a:lnTo>
                  <a:pt x="3119" y="19108"/>
                </a:lnTo>
                <a:lnTo>
                  <a:pt x="2426" y="19701"/>
                </a:lnTo>
                <a:lnTo>
                  <a:pt x="19174" y="19701"/>
                </a:lnTo>
                <a:close/>
              </a:path>
              <a:path extrusionOk="0" h="21600" w="21600">
                <a:moveTo>
                  <a:pt x="20560" y="20769"/>
                </a:moveTo>
                <a:lnTo>
                  <a:pt x="19867" y="20176"/>
                </a:lnTo>
                <a:lnTo>
                  <a:pt x="1848" y="20176"/>
                </a:lnTo>
                <a:lnTo>
                  <a:pt x="1155" y="20769"/>
                </a:lnTo>
                <a:lnTo>
                  <a:pt x="20560" y="20769"/>
                </a:lnTo>
                <a:close/>
              </a:path>
              <a:path extrusionOk="0" h="21600" w="2160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extrusionOk="0" h="21600" w="2160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74" name="Google Shape;474;p54"/>
          <p:cNvSpPr txBox="1"/>
          <p:nvPr/>
        </p:nvSpPr>
        <p:spPr>
          <a:xfrm>
            <a:off x="6157912" y="3787775"/>
            <a:ext cx="1589087" cy="1004887"/>
          </a:xfrm>
          <a:prstGeom prst="rect">
            <a:avLst/>
          </a:prstGeom>
          <a:solidFill>
            <a:srgbClr val="000066"/>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2400"/>
              <a:buFont typeface="Courier New"/>
              <a:buNone/>
            </a:pPr>
            <a:r>
              <a:rPr b="1" i="0" lang="en-US" sz="2400" u="none">
                <a:solidFill>
                  <a:schemeClr val="lt1"/>
                </a:solidFill>
                <a:latin typeface="Courier New"/>
                <a:ea typeface="Courier New"/>
                <a:cs typeface="Courier New"/>
                <a:sym typeface="Courier New"/>
              </a:rPr>
              <a:t>B</a:t>
            </a:r>
            <a:endParaRPr/>
          </a:p>
          <a:p>
            <a:pPr indent="12700" lvl="0" marL="0" marR="0" rtl="0" algn="l">
              <a:lnSpc>
                <a:spcPct val="100000"/>
              </a:lnSpc>
              <a:spcBef>
                <a:spcPts val="1200"/>
              </a:spcBef>
              <a:spcAft>
                <a:spcPts val="0"/>
              </a:spcAft>
              <a:buClr>
                <a:schemeClr val="lt1"/>
              </a:buClr>
              <a:buSzPts val="2400"/>
              <a:buFont typeface="Courier New"/>
              <a:buNone/>
            </a:pPr>
            <a:r>
              <a:rPr b="1" i="0" lang="en-US" sz="2400" u="none">
                <a:solidFill>
                  <a:schemeClr val="lt1"/>
                </a:solidFill>
                <a:latin typeface="Courier New"/>
                <a:ea typeface="Courier New"/>
                <a:cs typeface="Courier New"/>
                <a:sym typeface="Courier New"/>
              </a:rPr>
              <a:t>B_</a:t>
            </a:r>
            <a:endParaRPr/>
          </a:p>
        </p:txBody>
      </p:sp>
      <p:sp>
        <p:nvSpPr>
          <p:cNvPr id="475" name="Google Shape;475;p54"/>
          <p:cNvSpPr/>
          <p:nvPr/>
        </p:nvSpPr>
        <p:spPr>
          <a:xfrm rot="9780000">
            <a:off x="4140200" y="4149725"/>
            <a:ext cx="1914525" cy="476250"/>
          </a:xfrm>
          <a:prstGeom prst="rightArrow">
            <a:avLst>
              <a:gd fmla="val 50000" name="adj1"/>
              <a:gd fmla="val 50000"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76" name="Google Shape;476;p54"/>
          <p:cNvSpPr/>
          <p:nvPr/>
        </p:nvSpPr>
        <p:spPr>
          <a:xfrm rot="-1020000">
            <a:off x="3563937" y="4724400"/>
            <a:ext cx="2632075" cy="476250"/>
          </a:xfrm>
          <a:prstGeom prst="rightArrow">
            <a:avLst>
              <a:gd fmla="val 50000" name="adj1"/>
              <a:gd fmla="val 50000" name="adj2"/>
            </a:avLst>
          </a:prstGeom>
          <a:solidFill>
            <a:srgbClr val="DDDDDD"/>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77" name="Google Shape;477;p54"/>
          <p:cNvSpPr txBox="1"/>
          <p:nvPr/>
        </p:nvSpPr>
        <p:spPr>
          <a:xfrm>
            <a:off x="592137" y="188912"/>
            <a:ext cx="7948612"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input </a:t>
            </a:r>
            <a:r>
              <a:rPr b="0" i="0" lang="en-US" sz="3200" u="none">
                <a:solidFill>
                  <a:schemeClr val="dk1"/>
                </a:solidFill>
                <a:latin typeface="Arial"/>
                <a:ea typeface="Arial"/>
                <a:cs typeface="Arial"/>
                <a:sym typeface="Arial"/>
              </a:rPr>
              <a:t>di un singolo carattere </a:t>
            </a:r>
            <a:endParaRPr/>
          </a:p>
        </p:txBody>
      </p:sp>
      <p:sp>
        <p:nvSpPr>
          <p:cNvPr id="478" name="Google Shape;478;p54"/>
          <p:cNvSpPr txBox="1"/>
          <p:nvPr/>
        </p:nvSpPr>
        <p:spPr>
          <a:xfrm>
            <a:off x="755650" y="3141662"/>
            <a:ext cx="1381125" cy="46672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5"/>
          <p:cNvSpPr txBox="1"/>
          <p:nvPr>
            <p:ph type="ctrTitle"/>
          </p:nvPr>
        </p:nvSpPr>
        <p:spPr>
          <a:xfrm>
            <a:off x="565225" y="587125"/>
            <a:ext cx="7772400" cy="7695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Proviamo getchat e putchar</a:t>
            </a:r>
            <a:endParaRPr/>
          </a:p>
        </p:txBody>
      </p:sp>
      <p:sp>
        <p:nvSpPr>
          <p:cNvPr id="485" name="Google Shape;485;p55"/>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486" name="Google Shape;486;p55"/>
          <p:cNvPicPr preferRelativeResize="0"/>
          <p:nvPr/>
        </p:nvPicPr>
        <p:blipFill>
          <a:blip r:embed="rId3">
            <a:alphaModFix/>
          </a:blip>
          <a:stretch>
            <a:fillRect/>
          </a:stretch>
        </p:blipFill>
        <p:spPr>
          <a:xfrm>
            <a:off x="0" y="1720650"/>
            <a:ext cx="8615826" cy="2827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6"/>
          <p:cNvSpPr txBox="1"/>
          <p:nvPr>
            <p:ph type="title"/>
          </p:nvPr>
        </p:nvSpPr>
        <p:spPr>
          <a:xfrm>
            <a:off x="311700" y="1674733"/>
            <a:ext cx="8520600" cy="27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t>Esercizi</a:t>
            </a:r>
            <a:endParaRPr/>
          </a:p>
        </p:txBody>
      </p:sp>
      <p:sp>
        <p:nvSpPr>
          <p:cNvPr id="493" name="Google Shape;493;p56"/>
          <p:cNvSpPr txBox="1"/>
          <p:nvPr>
            <p:ph idx="1" type="body"/>
          </p:nvPr>
        </p:nvSpPr>
        <p:spPr>
          <a:xfrm>
            <a:off x="311700" y="4492300"/>
            <a:ext cx="8520600" cy="170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p57"/>
          <p:cNvSpPr txBox="1"/>
          <p:nvPr/>
        </p:nvSpPr>
        <p:spPr>
          <a:xfrm>
            <a:off x="611187" y="333375"/>
            <a:ext cx="8081962" cy="119697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calcolo e visualizzazione della circonferenza di un cerchio,</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dato (</a:t>
            </a:r>
            <a:r>
              <a:rPr b="0" i="0" lang="en-US" sz="2400" u="none">
                <a:solidFill>
                  <a:schemeClr val="accent2"/>
                </a:solidFill>
                <a:latin typeface="Arial"/>
                <a:ea typeface="Arial"/>
                <a:cs typeface="Arial"/>
                <a:sym typeface="Arial"/>
              </a:rPr>
              <a:t>lettura da tastiera</a:t>
            </a:r>
            <a:r>
              <a:rPr b="0" i="0" lang="en-US" sz="2400" u="none">
                <a:solidFill>
                  <a:schemeClr val="dk1"/>
                </a:solidFill>
                <a:latin typeface="Arial"/>
                <a:ea typeface="Arial"/>
                <a:cs typeface="Arial"/>
                <a:sym typeface="Arial"/>
              </a:rPr>
              <a:t>) il suo raggio</a:t>
            </a:r>
            <a:endParaRPr/>
          </a:p>
        </p:txBody>
      </p:sp>
      <p:pic>
        <p:nvPicPr>
          <p:cNvPr id="499" name="Google Shape;499;p57"/>
          <p:cNvPicPr preferRelativeResize="0"/>
          <p:nvPr/>
        </p:nvPicPr>
        <p:blipFill>
          <a:blip r:embed="rId3">
            <a:alphaModFix/>
          </a:blip>
          <a:stretch>
            <a:fillRect/>
          </a:stretch>
        </p:blipFill>
        <p:spPr>
          <a:xfrm>
            <a:off x="152400" y="1682750"/>
            <a:ext cx="8839199" cy="2021150"/>
          </a:xfrm>
          <a:prstGeom prst="rect">
            <a:avLst/>
          </a:prstGeom>
          <a:noFill/>
          <a:ln>
            <a:noFill/>
          </a:ln>
        </p:spPr>
      </p:pic>
      <p:pic>
        <p:nvPicPr>
          <p:cNvPr id="500" name="Google Shape;500;p57"/>
          <p:cNvPicPr preferRelativeResize="0"/>
          <p:nvPr/>
        </p:nvPicPr>
        <p:blipFill>
          <a:blip r:embed="rId4">
            <a:alphaModFix/>
          </a:blip>
          <a:stretch>
            <a:fillRect/>
          </a:stretch>
        </p:blipFill>
        <p:spPr>
          <a:xfrm>
            <a:off x="152400" y="3856300"/>
            <a:ext cx="8839199" cy="9667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p58"/>
          <p:cNvSpPr txBox="1"/>
          <p:nvPr/>
        </p:nvSpPr>
        <p:spPr>
          <a:xfrm>
            <a:off x="107950" y="1773237"/>
            <a:ext cx="8856662" cy="3568700"/>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rgbClr val="808080">
                <a:alpha val="49803"/>
              </a:srgbClr>
            </a:outerShdw>
          </a:effectLst>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#include</a:t>
            </a:r>
            <a:r>
              <a:rPr b="1" i="0" lang="en-US" sz="1900" u="none">
                <a:solidFill>
                  <a:schemeClr val="dk1"/>
                </a:solidFill>
                <a:latin typeface="Courier New"/>
                <a:ea typeface="Courier New"/>
                <a:cs typeface="Courier New"/>
                <a:sym typeface="Courier New"/>
              </a:rPr>
              <a:t> &lt;stdio.h&gt;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void main()</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 int</a:t>
            </a:r>
            <a:r>
              <a:rPr b="1" i="0" lang="en-US" sz="1900" u="none">
                <a:solidFill>
                  <a:schemeClr val="dk1"/>
                </a:solidFill>
                <a:latin typeface="Courier New"/>
                <a:ea typeface="Courier New"/>
                <a:cs typeface="Courier New"/>
                <a:sym typeface="Courier New"/>
              </a:rPr>
              <a:t> base, altezza, area</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 printf</a:t>
            </a:r>
            <a:r>
              <a:rPr b="1" i="0" lang="en-US" sz="1900" u="none">
                <a:solidFill>
                  <a:schemeClr val="dk1"/>
                </a:solidFill>
                <a:latin typeface="Courier New"/>
                <a:ea typeface="Courier New"/>
                <a:cs typeface="Courier New"/>
                <a:sym typeface="Courier New"/>
              </a:rPr>
              <a:t>("Immettere la base del rettangolo (int): ")</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 scanf</a:t>
            </a:r>
            <a:r>
              <a:rPr b="1" i="0" lang="en-US" sz="1900" u="none">
                <a:solidFill>
                  <a:schemeClr val="dk1"/>
                </a:solidFill>
                <a:latin typeface="Courier New"/>
                <a:ea typeface="Courier New"/>
                <a:cs typeface="Courier New"/>
                <a:sym typeface="Courier New"/>
              </a:rPr>
              <a:t>("%d", </a:t>
            </a:r>
            <a:r>
              <a:rPr b="1" i="0" lang="en-US" sz="1900" u="none">
                <a:solidFill>
                  <a:srgbClr val="FF3300"/>
                </a:solidFill>
                <a:latin typeface="Courier New"/>
                <a:ea typeface="Courier New"/>
                <a:cs typeface="Courier New"/>
                <a:sym typeface="Courier New"/>
              </a:rPr>
              <a:t>&amp;</a:t>
            </a:r>
            <a:r>
              <a:rPr b="1" i="0" lang="en-US" sz="1900" u="none">
                <a:solidFill>
                  <a:schemeClr val="dk1"/>
                </a:solidFill>
                <a:latin typeface="Courier New"/>
                <a:ea typeface="Courier New"/>
                <a:cs typeface="Courier New"/>
                <a:sym typeface="Courier New"/>
              </a:rPr>
              <a:t>base)</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 printf</a:t>
            </a:r>
            <a:r>
              <a:rPr b="1" i="0" lang="en-US" sz="1900" u="none">
                <a:solidFill>
                  <a:schemeClr val="dk1"/>
                </a:solidFill>
                <a:latin typeface="Courier New"/>
                <a:ea typeface="Courier New"/>
                <a:cs typeface="Courier New"/>
                <a:sym typeface="Courier New"/>
              </a:rPr>
              <a:t>(“\nImmettere l’altezza del rettangolo (int): ")</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 scanf</a:t>
            </a:r>
            <a:r>
              <a:rPr b="1" i="0" lang="en-US" sz="1900" u="none">
                <a:solidFill>
                  <a:schemeClr val="dk1"/>
                </a:solidFill>
                <a:latin typeface="Courier New"/>
                <a:ea typeface="Courier New"/>
                <a:cs typeface="Courier New"/>
                <a:sym typeface="Courier New"/>
              </a:rPr>
              <a:t>("%d", </a:t>
            </a:r>
            <a:r>
              <a:rPr b="1" i="0" lang="en-US" sz="1900" u="none">
                <a:solidFill>
                  <a:srgbClr val="FF3300"/>
                </a:solidFill>
                <a:latin typeface="Courier New"/>
                <a:ea typeface="Courier New"/>
                <a:cs typeface="Courier New"/>
                <a:sym typeface="Courier New"/>
              </a:rPr>
              <a:t>&amp;</a:t>
            </a:r>
            <a:r>
              <a:rPr b="1" i="0" lang="en-US" sz="1900" u="none">
                <a:solidFill>
                  <a:schemeClr val="dk1"/>
                </a:solidFill>
                <a:latin typeface="Courier New"/>
                <a:ea typeface="Courier New"/>
                <a:cs typeface="Courier New"/>
                <a:sym typeface="Courier New"/>
              </a:rPr>
              <a:t>altezza)</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dk1"/>
              </a:buClr>
              <a:buSzPts val="1900"/>
              <a:buFont typeface="Courier New"/>
              <a:buNone/>
            </a:pPr>
            <a:r>
              <a:rPr b="1" i="0" lang="en-US" sz="1900" u="none">
                <a:solidFill>
                  <a:schemeClr val="dk1"/>
                </a:solidFill>
                <a:latin typeface="Courier New"/>
                <a:ea typeface="Courier New"/>
                <a:cs typeface="Courier New"/>
                <a:sym typeface="Courier New"/>
              </a:rPr>
              <a:t> area </a:t>
            </a:r>
            <a:r>
              <a:rPr b="1" i="0" lang="en-US" sz="1900" u="none">
                <a:solidFill>
                  <a:schemeClr val="accent2"/>
                </a:solidFill>
                <a:latin typeface="Courier New"/>
                <a:ea typeface="Courier New"/>
                <a:cs typeface="Courier New"/>
                <a:sym typeface="Courier New"/>
              </a:rPr>
              <a:t>=</a:t>
            </a:r>
            <a:r>
              <a:rPr b="1" i="0" lang="en-US" sz="1900" u="none">
                <a:solidFill>
                  <a:schemeClr val="dk1"/>
                </a:solidFill>
                <a:latin typeface="Courier New"/>
                <a:ea typeface="Courier New"/>
                <a:cs typeface="Courier New"/>
                <a:sym typeface="Courier New"/>
              </a:rPr>
              <a:t> base * altezza</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accent2"/>
              </a:buClr>
              <a:buSzPts val="1900"/>
              <a:buFont typeface="Courier New"/>
              <a:buNone/>
            </a:pPr>
            <a:r>
              <a:rPr b="1" i="0" lang="en-US" sz="1900" u="none">
                <a:solidFill>
                  <a:schemeClr val="accent2"/>
                </a:solidFill>
                <a:latin typeface="Courier New"/>
                <a:ea typeface="Courier New"/>
                <a:cs typeface="Courier New"/>
                <a:sym typeface="Courier New"/>
              </a:rPr>
              <a:t> printf</a:t>
            </a:r>
            <a:r>
              <a:rPr b="1" i="0" lang="en-US" sz="1900" u="none">
                <a:solidFill>
                  <a:schemeClr val="dk1"/>
                </a:solidFill>
                <a:latin typeface="Courier New"/>
                <a:ea typeface="Courier New"/>
                <a:cs typeface="Courier New"/>
                <a:sym typeface="Courier New"/>
              </a:rPr>
              <a:t>(“\n Area del rettangolo (base=%d,altezza=%d):%d\n",</a:t>
            </a:r>
            <a:endParaRPr/>
          </a:p>
          <a:p>
            <a:pPr indent="12700" lvl="0" marL="0" marR="0" rtl="0" algn="l">
              <a:lnSpc>
                <a:spcPct val="100000"/>
              </a:lnSpc>
              <a:spcBef>
                <a:spcPts val="0"/>
              </a:spcBef>
              <a:spcAft>
                <a:spcPts val="0"/>
              </a:spcAft>
              <a:buClr>
                <a:srgbClr val="7F7F7F"/>
              </a:buClr>
              <a:buSzPts val="1900"/>
              <a:buFont typeface="Courier New"/>
              <a:buNone/>
            </a:pPr>
            <a:r>
              <a:rPr b="1" i="0" lang="en-US" sz="1900" u="none">
                <a:solidFill>
                  <a:srgbClr val="7F7F7F"/>
                </a:solidFill>
                <a:latin typeface="Courier New"/>
                <a:ea typeface="Courier New"/>
                <a:cs typeface="Courier New"/>
                <a:sym typeface="Courier New"/>
              </a:rPr>
              <a:t>	</a:t>
            </a:r>
            <a:r>
              <a:rPr b="1" i="0" lang="en-US" sz="1900" u="none">
                <a:solidFill>
                  <a:schemeClr val="dk1"/>
                </a:solidFill>
                <a:latin typeface="Courier New"/>
                <a:ea typeface="Courier New"/>
                <a:cs typeface="Courier New"/>
                <a:sym typeface="Courier New"/>
              </a:rPr>
              <a:t>  base, altezza, area)</a:t>
            </a:r>
            <a:r>
              <a:rPr b="1" i="0" lang="en-US" sz="1900" u="none">
                <a:solidFill>
                  <a:srgbClr val="FF3300"/>
                </a:solidFill>
                <a:latin typeface="Courier New"/>
                <a:ea typeface="Courier New"/>
                <a:cs typeface="Courier New"/>
                <a:sym typeface="Courier New"/>
              </a:rPr>
              <a:t>;</a:t>
            </a:r>
            <a:endParaRPr/>
          </a:p>
          <a:p>
            <a:pPr indent="12700" lvl="0" marL="0" marR="0" rtl="0" algn="l">
              <a:lnSpc>
                <a:spcPct val="100000"/>
              </a:lnSpc>
              <a:spcBef>
                <a:spcPts val="0"/>
              </a:spcBef>
              <a:spcAft>
                <a:spcPts val="0"/>
              </a:spcAft>
              <a:buClr>
                <a:schemeClr val="dk1"/>
              </a:buClr>
              <a:buSzPts val="1900"/>
              <a:buFont typeface="Courier New"/>
              <a:buNone/>
            </a:pPr>
            <a:r>
              <a:rPr b="1" i="0" lang="en-US" sz="1900" u="none">
                <a:solidFill>
                  <a:schemeClr val="dk1"/>
                </a:solidFill>
                <a:latin typeface="Courier New"/>
                <a:ea typeface="Courier New"/>
                <a:cs typeface="Courier New"/>
                <a:sym typeface="Courier New"/>
              </a:rPr>
              <a:t>}</a:t>
            </a:r>
            <a:endParaRPr/>
          </a:p>
        </p:txBody>
      </p:sp>
      <p:sp>
        <p:nvSpPr>
          <p:cNvPr id="506" name="Google Shape;506;p58"/>
          <p:cNvSpPr txBox="1"/>
          <p:nvPr/>
        </p:nvSpPr>
        <p:spPr>
          <a:xfrm>
            <a:off x="1042987" y="5470525"/>
            <a:ext cx="7129462" cy="1271587"/>
          </a:xfrm>
          <a:prstGeom prst="rect">
            <a:avLst/>
          </a:prstGeom>
          <a:solidFill>
            <a:schemeClr val="dk1"/>
          </a:solidFill>
          <a:ln>
            <a:noFill/>
          </a:ln>
        </p:spPr>
        <p:txBody>
          <a:bodyPr anchorCtr="0" anchor="t" bIns="45700" lIns="91425" spcFirstLastPara="1" rIns="91425" wrap="square" tIns="45700">
            <a:spAutoFit/>
          </a:bodyPr>
          <a:lstStyle/>
          <a:p>
            <a:pPr indent="12700" lvl="0" marL="0" marR="0" rtl="0" algn="l">
              <a:lnSpc>
                <a:spcPct val="100000"/>
              </a:lnSpc>
              <a:spcBef>
                <a:spcPts val="0"/>
              </a:spcBef>
              <a:spcAft>
                <a:spcPts val="0"/>
              </a:spcAft>
              <a:buClr>
                <a:schemeClr val="lt1"/>
              </a:buClr>
              <a:buSzPts val="1800"/>
              <a:buFont typeface="Courier New"/>
              <a:buNone/>
            </a:pPr>
            <a:r>
              <a:rPr b="1" i="0" lang="en-US" sz="1800" u="none">
                <a:solidFill>
                  <a:schemeClr val="lt1"/>
                </a:solidFill>
                <a:latin typeface="Courier New"/>
                <a:ea typeface="Courier New"/>
                <a:cs typeface="Courier New"/>
                <a:sym typeface="Courier New"/>
              </a:rPr>
              <a:t>Immettere la base del rettangolo (int): 5</a:t>
            </a:r>
            <a:endParaRPr/>
          </a:p>
          <a:p>
            <a:pPr indent="12700" lvl="0" marL="0" marR="0" rtl="0" algn="l">
              <a:lnSpc>
                <a:spcPct val="100000"/>
              </a:lnSpc>
              <a:spcBef>
                <a:spcPts val="180"/>
              </a:spcBef>
              <a:spcAft>
                <a:spcPts val="0"/>
              </a:spcAft>
              <a:buClr>
                <a:schemeClr val="lt1"/>
              </a:buClr>
              <a:buSzPts val="1800"/>
              <a:buFont typeface="Courier New"/>
              <a:buNone/>
            </a:pPr>
            <a:r>
              <a:rPr b="1" i="0" lang="en-US" sz="1800" u="none">
                <a:solidFill>
                  <a:schemeClr val="lt1"/>
                </a:solidFill>
                <a:latin typeface="Courier New"/>
                <a:ea typeface="Courier New"/>
                <a:cs typeface="Courier New"/>
                <a:sym typeface="Courier New"/>
              </a:rPr>
              <a:t>Immettere l’altezza del rettangolo (int): 3</a:t>
            </a:r>
            <a:endParaRPr/>
          </a:p>
          <a:p>
            <a:pPr indent="12700" lvl="0" marL="0" marR="0" rtl="0" algn="l">
              <a:lnSpc>
                <a:spcPct val="100000"/>
              </a:lnSpc>
              <a:spcBef>
                <a:spcPts val="180"/>
              </a:spcBef>
              <a:spcAft>
                <a:spcPts val="0"/>
              </a:spcAft>
              <a:buClr>
                <a:schemeClr val="lt1"/>
              </a:buClr>
              <a:buSzPts val="1800"/>
              <a:buFont typeface="Courier New"/>
              <a:buNone/>
            </a:pPr>
            <a:r>
              <a:rPr b="1" i="0" lang="en-US" sz="1800" u="none">
                <a:solidFill>
                  <a:schemeClr val="lt1"/>
                </a:solidFill>
                <a:latin typeface="Courier New"/>
                <a:ea typeface="Courier New"/>
                <a:cs typeface="Courier New"/>
                <a:sym typeface="Courier New"/>
              </a:rPr>
              <a:t> Area del rettangolo (base= 5, altezza= 3):15</a:t>
            </a:r>
            <a:endParaRPr/>
          </a:p>
          <a:p>
            <a:pPr indent="12700" lvl="0" marL="0" marR="0" rtl="0" algn="l">
              <a:lnSpc>
                <a:spcPct val="100000"/>
              </a:lnSpc>
              <a:spcBef>
                <a:spcPts val="18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_</a:t>
            </a:r>
            <a:endParaRPr/>
          </a:p>
        </p:txBody>
      </p:sp>
      <p:sp>
        <p:nvSpPr>
          <p:cNvPr id="507" name="Google Shape;507;p58"/>
          <p:cNvSpPr txBox="1"/>
          <p:nvPr/>
        </p:nvSpPr>
        <p:spPr>
          <a:xfrm>
            <a:off x="611187" y="333375"/>
            <a:ext cx="7278687" cy="1196975"/>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Esempio</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calcolo e visualizzazione dell’area di un rettangolo,</a:t>
            </a:r>
            <a:endParaRPr/>
          </a:p>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date (</a:t>
            </a:r>
            <a:r>
              <a:rPr b="0" i="0" lang="en-US" sz="2400" u="none">
                <a:solidFill>
                  <a:schemeClr val="accent2"/>
                </a:solidFill>
                <a:latin typeface="Arial"/>
                <a:ea typeface="Arial"/>
                <a:cs typeface="Arial"/>
                <a:sym typeface="Arial"/>
              </a:rPr>
              <a:t>lettura da tastiera</a:t>
            </a:r>
            <a:r>
              <a:rPr b="0" i="0" lang="en-US" sz="2400" u="none">
                <a:solidFill>
                  <a:schemeClr val="dk1"/>
                </a:solidFill>
                <a:latin typeface="Arial"/>
                <a:ea typeface="Arial"/>
                <a:cs typeface="Arial"/>
                <a:sym typeface="Arial"/>
              </a:rPr>
              <a:t>) la sua base e la sua altezza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2" name="Shape 512"/>
        <p:cNvGrpSpPr/>
        <p:nvPr/>
      </p:nvGrpSpPr>
      <p:grpSpPr>
        <a:xfrm>
          <a:off x="0" y="0"/>
          <a:ext cx="0" cy="0"/>
          <a:chOff x="0" y="0"/>
          <a:chExt cx="0" cy="0"/>
        </a:xfrm>
      </p:grpSpPr>
      <p:sp>
        <p:nvSpPr>
          <p:cNvPr id="513" name="Google Shape;513;p59"/>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Proviamo </a:t>
            </a:r>
            <a:endParaRPr/>
          </a:p>
        </p:txBody>
      </p:sp>
      <p:sp>
        <p:nvSpPr>
          <p:cNvPr id="514" name="Google Shape;514;p59"/>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15" name="Google Shape;515;p59"/>
          <p:cNvPicPr preferRelativeResize="0"/>
          <p:nvPr/>
        </p:nvPicPr>
        <p:blipFill>
          <a:blip r:embed="rId3">
            <a:alphaModFix/>
          </a:blip>
          <a:stretch>
            <a:fillRect/>
          </a:stretch>
        </p:blipFill>
        <p:spPr>
          <a:xfrm>
            <a:off x="311700" y="1639824"/>
            <a:ext cx="6490874" cy="39345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0" name="Shape 520"/>
        <p:cNvGrpSpPr/>
        <p:nvPr/>
      </p:nvGrpSpPr>
      <p:grpSpPr>
        <a:xfrm>
          <a:off x="0" y="0"/>
          <a:ext cx="0" cy="0"/>
          <a:chOff x="0" y="0"/>
          <a:chExt cx="0" cy="0"/>
        </a:xfrm>
      </p:grpSpPr>
      <p:sp>
        <p:nvSpPr>
          <p:cNvPr id="521" name="Google Shape;521;p60"/>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Proviamo </a:t>
            </a:r>
            <a:endParaRPr/>
          </a:p>
        </p:txBody>
      </p:sp>
      <p:sp>
        <p:nvSpPr>
          <p:cNvPr id="522" name="Google Shape;522;p60"/>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23" name="Google Shape;523;p60"/>
          <p:cNvPicPr preferRelativeResize="0"/>
          <p:nvPr/>
        </p:nvPicPr>
        <p:blipFill>
          <a:blip r:embed="rId3">
            <a:alphaModFix/>
          </a:blip>
          <a:stretch>
            <a:fillRect/>
          </a:stretch>
        </p:blipFill>
        <p:spPr>
          <a:xfrm>
            <a:off x="173725" y="1670002"/>
            <a:ext cx="9144000" cy="35179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1674733"/>
            <a:ext cx="8520600" cy="270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US"/>
              <a:t>printf()</a:t>
            </a:r>
            <a:endParaRPr/>
          </a:p>
        </p:txBody>
      </p:sp>
      <p:sp>
        <p:nvSpPr>
          <p:cNvPr id="174" name="Google Shape;174;p25"/>
          <p:cNvSpPr txBox="1"/>
          <p:nvPr>
            <p:ph idx="1" type="body"/>
          </p:nvPr>
        </p:nvSpPr>
        <p:spPr>
          <a:xfrm>
            <a:off x="311700" y="4492300"/>
            <a:ext cx="8520600" cy="170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1"/>
          <p:cNvSpPr txBox="1"/>
          <p:nvPr>
            <p:ph type="title"/>
          </p:nvPr>
        </p:nvSpPr>
        <p:spPr>
          <a:xfrm>
            <a:off x="311700" y="254842"/>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a:t>
            </a:r>
            <a:endParaRPr/>
          </a:p>
        </p:txBody>
      </p:sp>
      <p:pic>
        <p:nvPicPr>
          <p:cNvPr id="530" name="Google Shape;530;p61"/>
          <p:cNvPicPr preferRelativeResize="0"/>
          <p:nvPr/>
        </p:nvPicPr>
        <p:blipFill rotWithShape="1">
          <a:blip r:embed="rId3">
            <a:alphaModFix/>
          </a:blip>
          <a:srcRect b="6585" l="0" r="0" t="0"/>
          <a:stretch/>
        </p:blipFill>
        <p:spPr>
          <a:xfrm>
            <a:off x="311700" y="1065150"/>
            <a:ext cx="6140451" cy="1888175"/>
          </a:xfrm>
          <a:prstGeom prst="rect">
            <a:avLst/>
          </a:prstGeom>
          <a:noFill/>
          <a:ln>
            <a:noFill/>
          </a:ln>
        </p:spPr>
      </p:pic>
      <p:sp>
        <p:nvSpPr>
          <p:cNvPr id="531" name="Google Shape;531;p61"/>
          <p:cNvSpPr txBox="1"/>
          <p:nvPr>
            <p:ph type="title"/>
          </p:nvPr>
        </p:nvSpPr>
        <p:spPr>
          <a:xfrm>
            <a:off x="311700" y="3165042"/>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Soluzione 1 </a:t>
            </a:r>
            <a:endParaRPr/>
          </a:p>
        </p:txBody>
      </p:sp>
      <p:sp>
        <p:nvSpPr>
          <p:cNvPr id="532" name="Google Shape;532;p61"/>
          <p:cNvSpPr txBox="1"/>
          <p:nvPr>
            <p:ph idx="1" type="body"/>
          </p:nvPr>
        </p:nvSpPr>
        <p:spPr>
          <a:xfrm>
            <a:off x="311700" y="3828800"/>
            <a:ext cx="8520600" cy="249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#include&lt;stdio.h&gt;</a:t>
            </a:r>
            <a:endParaRPr/>
          </a:p>
          <a:p>
            <a:pPr indent="0" lvl="0" marL="0" rtl="0" algn="l">
              <a:spcBef>
                <a:spcPts val="1200"/>
              </a:spcBef>
              <a:spcAft>
                <a:spcPts val="0"/>
              </a:spcAft>
              <a:buNone/>
            </a:pPr>
            <a:r>
              <a:rPr lang="en-US"/>
              <a:t>int main (){</a:t>
            </a:r>
            <a:br>
              <a:rPr lang="en-US"/>
            </a:br>
            <a:r>
              <a:rPr lang="en-US"/>
              <a:t>	printf (“Corrono nuvole insistenti: corrono!\n”);</a:t>
            </a:r>
            <a:br>
              <a:rPr lang="en-US"/>
            </a:br>
            <a:r>
              <a:rPr lang="en-US"/>
              <a:t>	printf(“Sgocciola pioggia regolare: sgocciola!...\n”)</a:t>
            </a:r>
            <a:br>
              <a:rPr lang="en-US"/>
            </a:br>
            <a:r>
              <a:rPr lang="en-US"/>
              <a:t>	return 0;</a:t>
            </a:r>
            <a:endParaRPr/>
          </a:p>
          <a:p>
            <a:pPr indent="0" lvl="0" marL="0" rtl="0" algn="l">
              <a:spcBef>
                <a:spcPts val="1200"/>
              </a:spcBef>
              <a:spcAft>
                <a:spcPts val="1200"/>
              </a:spcAft>
              <a:buNone/>
            </a:pPr>
            <a:r>
              <a:rPr lang="en-US"/>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2"/>
          <p:cNvSpPr txBox="1"/>
          <p:nvPr>
            <p:ph type="title"/>
          </p:nvPr>
        </p:nvSpPr>
        <p:spPr>
          <a:xfrm>
            <a:off x="311700" y="254842"/>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2</a:t>
            </a:r>
            <a:endParaRPr/>
          </a:p>
        </p:txBody>
      </p:sp>
      <p:pic>
        <p:nvPicPr>
          <p:cNvPr id="539" name="Google Shape;539;p62"/>
          <p:cNvPicPr preferRelativeResize="0"/>
          <p:nvPr/>
        </p:nvPicPr>
        <p:blipFill>
          <a:blip r:embed="rId3">
            <a:alphaModFix/>
          </a:blip>
          <a:stretch>
            <a:fillRect/>
          </a:stretch>
        </p:blipFill>
        <p:spPr>
          <a:xfrm>
            <a:off x="531800" y="1065157"/>
            <a:ext cx="6766100" cy="3370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3"/>
          <p:cNvSpPr txBox="1"/>
          <p:nvPr>
            <p:ph type="title"/>
          </p:nvPr>
        </p:nvSpPr>
        <p:spPr>
          <a:xfrm>
            <a:off x="311700" y="254842"/>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3</a:t>
            </a:r>
            <a:endParaRPr/>
          </a:p>
        </p:txBody>
      </p:sp>
      <p:pic>
        <p:nvPicPr>
          <p:cNvPr id="546" name="Google Shape;546;p63"/>
          <p:cNvPicPr preferRelativeResize="0"/>
          <p:nvPr/>
        </p:nvPicPr>
        <p:blipFill>
          <a:blip r:embed="rId3">
            <a:alphaModFix/>
          </a:blip>
          <a:stretch>
            <a:fillRect/>
          </a:stretch>
        </p:blipFill>
        <p:spPr>
          <a:xfrm>
            <a:off x="152400" y="1217542"/>
            <a:ext cx="8839198" cy="334818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4"/>
          <p:cNvSpPr txBox="1"/>
          <p:nvPr>
            <p:ph type="title"/>
          </p:nvPr>
        </p:nvSpPr>
        <p:spPr>
          <a:xfrm>
            <a:off x="311700" y="254842"/>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4</a:t>
            </a:r>
            <a:endParaRPr/>
          </a:p>
        </p:txBody>
      </p:sp>
      <p:pic>
        <p:nvPicPr>
          <p:cNvPr id="553" name="Google Shape;553;p64"/>
          <p:cNvPicPr preferRelativeResize="0"/>
          <p:nvPr/>
        </p:nvPicPr>
        <p:blipFill>
          <a:blip r:embed="rId3">
            <a:alphaModFix/>
          </a:blip>
          <a:stretch>
            <a:fillRect/>
          </a:stretch>
        </p:blipFill>
        <p:spPr>
          <a:xfrm>
            <a:off x="311700" y="1172402"/>
            <a:ext cx="8358875" cy="362218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5"/>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5</a:t>
            </a:r>
            <a:endParaRPr/>
          </a:p>
        </p:txBody>
      </p:sp>
      <p:sp>
        <p:nvSpPr>
          <p:cNvPr id="560" name="Google Shape;560;p65"/>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1" name="Google Shape;561;p65"/>
          <p:cNvPicPr preferRelativeResize="0"/>
          <p:nvPr/>
        </p:nvPicPr>
        <p:blipFill>
          <a:blip r:embed="rId3">
            <a:alphaModFix/>
          </a:blip>
          <a:stretch>
            <a:fillRect/>
          </a:stretch>
        </p:blipFill>
        <p:spPr>
          <a:xfrm>
            <a:off x="311700" y="1639833"/>
            <a:ext cx="9144001" cy="344993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6"/>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6 </a:t>
            </a:r>
            <a:endParaRPr/>
          </a:p>
        </p:txBody>
      </p:sp>
      <p:sp>
        <p:nvSpPr>
          <p:cNvPr id="568" name="Google Shape;568;p66"/>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Scrivere un programma che visualizzi un quadrato di asterischi, come segue: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US"/>
              <a:t>********************</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0"/>
              </a:spcAft>
              <a:buNone/>
            </a:pPr>
            <a:r>
              <a:rPr lang="en-US"/>
              <a:t>*				*</a:t>
            </a:r>
            <a:endParaRPr/>
          </a:p>
          <a:p>
            <a:pPr indent="0" lvl="0" marL="0" rtl="0" algn="l">
              <a:spcBef>
                <a:spcPts val="1200"/>
              </a:spcBef>
              <a:spcAft>
                <a:spcPts val="1200"/>
              </a:spcAft>
              <a:buNone/>
            </a:pPr>
            <a:r>
              <a:rPr lang="en-US"/>
              <a: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67"/>
          <p:cNvSpPr txBox="1"/>
          <p:nvPr>
            <p:ph type="title"/>
          </p:nvPr>
        </p:nvSpPr>
        <p:spPr>
          <a:xfrm>
            <a:off x="396100" y="82951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7 </a:t>
            </a:r>
            <a:endParaRPr/>
          </a:p>
        </p:txBody>
      </p:sp>
      <p:sp>
        <p:nvSpPr>
          <p:cNvPr id="575" name="Google Shape;575;p67"/>
          <p:cNvSpPr txBox="1"/>
          <p:nvPr>
            <p:ph idx="1" type="body"/>
          </p:nvPr>
        </p:nvSpPr>
        <p:spPr>
          <a:xfrm>
            <a:off x="311700" y="16398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Cosa visualizza la seguente funzione? </a:t>
            </a:r>
            <a:endParaRPr/>
          </a:p>
          <a:p>
            <a:pPr indent="0" lvl="0" marL="0" rtl="0" algn="l">
              <a:spcBef>
                <a:spcPts val="1200"/>
              </a:spcBef>
              <a:spcAft>
                <a:spcPts val="1200"/>
              </a:spcAft>
              <a:buNone/>
            </a:pPr>
            <a:r>
              <a:rPr lang="en-US"/>
              <a:t>printf(“*\n**\n***\n****\n*****\n”);</a:t>
            </a:r>
            <a:endParaRPr/>
          </a:p>
        </p:txBody>
      </p:sp>
      <p:sp>
        <p:nvSpPr>
          <p:cNvPr id="576" name="Google Shape;576;p67"/>
          <p:cNvSpPr txBox="1"/>
          <p:nvPr>
            <p:ph type="title"/>
          </p:nvPr>
        </p:nvSpPr>
        <p:spPr>
          <a:xfrm>
            <a:off x="311700" y="27658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8</a:t>
            </a:r>
            <a:endParaRPr/>
          </a:p>
        </p:txBody>
      </p:sp>
      <p:sp>
        <p:nvSpPr>
          <p:cNvPr id="577" name="Google Shape;577;p67"/>
          <p:cNvSpPr txBox="1"/>
          <p:nvPr>
            <p:ph idx="1" type="body"/>
          </p:nvPr>
        </p:nvSpPr>
        <p:spPr>
          <a:xfrm>
            <a:off x="311700" y="3859033"/>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US"/>
              <a:t>Dichiarare ed inizializzare la seguente variabile x = 12356332.34123222. Visualizzarla usando un’appropriata stringa di riferimento in printf. Usare il carattere di conversione f, per la visualizzazione come parte intera e parte frazionaria e il carattere di conversione e per la visualizzazione in notazione scientifica.</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8"/>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9</a:t>
            </a:r>
            <a:endParaRPr/>
          </a:p>
        </p:txBody>
      </p:sp>
      <p:pic>
        <p:nvPicPr>
          <p:cNvPr id="584" name="Google Shape;584;p68"/>
          <p:cNvPicPr preferRelativeResize="0"/>
          <p:nvPr/>
        </p:nvPicPr>
        <p:blipFill rotWithShape="1">
          <a:blip r:embed="rId3">
            <a:alphaModFix/>
          </a:blip>
          <a:srcRect b="0" l="0" r="0" t="29927"/>
          <a:stretch/>
        </p:blipFill>
        <p:spPr>
          <a:xfrm>
            <a:off x="311700" y="2997374"/>
            <a:ext cx="9144000" cy="3729375"/>
          </a:xfrm>
          <a:prstGeom prst="rect">
            <a:avLst/>
          </a:prstGeom>
          <a:noFill/>
          <a:ln>
            <a:noFill/>
          </a:ln>
        </p:spPr>
      </p:pic>
      <p:pic>
        <p:nvPicPr>
          <p:cNvPr id="585" name="Google Shape;585;p68"/>
          <p:cNvPicPr preferRelativeResize="0"/>
          <p:nvPr/>
        </p:nvPicPr>
        <p:blipFill rotWithShape="1">
          <a:blip r:embed="rId3">
            <a:alphaModFix/>
          </a:blip>
          <a:srcRect b="80637" l="0" r="0" t="0"/>
          <a:stretch/>
        </p:blipFill>
        <p:spPr>
          <a:xfrm>
            <a:off x="415875" y="1356977"/>
            <a:ext cx="9144000" cy="1030551"/>
          </a:xfrm>
          <a:prstGeom prst="rect">
            <a:avLst/>
          </a:prstGeom>
          <a:noFill/>
          <a:ln>
            <a:noFill/>
          </a:ln>
        </p:spPr>
      </p:pic>
      <p:sp>
        <p:nvSpPr>
          <p:cNvPr id="586" name="Google Shape;586;p68"/>
          <p:cNvSpPr txBox="1"/>
          <p:nvPr>
            <p:ph type="title"/>
          </p:nvPr>
        </p:nvSpPr>
        <p:spPr>
          <a:xfrm>
            <a:off x="162700" y="228351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10</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9"/>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11 v</a:t>
            </a:r>
            <a:endParaRPr/>
          </a:p>
        </p:txBody>
      </p:sp>
      <p:sp>
        <p:nvSpPr>
          <p:cNvPr id="593" name="Google Shape;593;p69"/>
          <p:cNvSpPr txBox="1"/>
          <p:nvPr>
            <p:ph idx="1" type="body"/>
          </p:nvPr>
        </p:nvSpPr>
        <p:spPr>
          <a:xfrm>
            <a:off x="311700" y="1447658"/>
            <a:ext cx="8520600" cy="445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a:t>Individuare gli errori nel seguente programma</a:t>
            </a:r>
            <a:endParaRPr/>
          </a:p>
          <a:p>
            <a:pPr indent="0" lvl="0" marL="0" rtl="0" algn="l">
              <a:spcBef>
                <a:spcPts val="1200"/>
              </a:spcBef>
              <a:spcAft>
                <a:spcPts val="0"/>
              </a:spcAft>
              <a:buNone/>
            </a:pPr>
            <a:r>
              <a:rPr lang="en-US"/>
              <a:t>#include &lt;stdio.h&gt;</a:t>
            </a:r>
            <a:endParaRPr/>
          </a:p>
          <a:p>
            <a:pPr indent="0" lvl="0" marL="0" rtl="0" algn="l">
              <a:spcBef>
                <a:spcPts val="1200"/>
              </a:spcBef>
              <a:spcAft>
                <a:spcPts val="0"/>
              </a:spcAft>
              <a:buNone/>
            </a:pPr>
            <a:r>
              <a:rPr lang="en-US"/>
              <a:t>void main () {</a:t>
            </a:r>
            <a:br>
              <a:rPr lang="en-US"/>
            </a:br>
            <a:r>
              <a:rPr lang="en-US"/>
              <a:t>	const unsigned char a = 255u; </a:t>
            </a:r>
            <a:br>
              <a:rPr lang="en-US"/>
            </a:br>
            <a:r>
              <a:rPr lang="en-US"/>
              <a:t>	const short b = 512;</a:t>
            </a:r>
            <a:br>
              <a:rPr lang="en-US"/>
            </a:br>
            <a:r>
              <a:rPr lang="en-US"/>
              <a:t>	const unsigned long c = 10000000ul</a:t>
            </a:r>
            <a:br>
              <a:rPr lang="en-US"/>
            </a:br>
            <a:r>
              <a:rPr lang="en-US"/>
              <a:t>	unsigned short x</a:t>
            </a:r>
            <a:br>
              <a:rPr lang="en-US"/>
            </a:br>
            <a:r>
              <a:rPr lang="en-US"/>
              <a:t>	unsigned short y;</a:t>
            </a:r>
            <a:br>
              <a:rPr lang="en-US"/>
            </a:br>
            <a:r>
              <a:rPr lang="en-US"/>
              <a:t>	x = a-b;</a:t>
            </a:r>
            <a:br>
              <a:rPr lang="en-US"/>
            </a:br>
            <a:r>
              <a:rPr lang="en-US"/>
              <a:t>	y = (b-a) * c;</a:t>
            </a:r>
            <a:br>
              <a:rPr lang="en-US"/>
            </a:br>
            <a:r>
              <a:rPr lang="en-US"/>
              <a:t>	printf("x risulta = %u\n",x);</a:t>
            </a:r>
            <a:br>
              <a:rPr lang="en-US"/>
            </a:br>
            <a:r>
              <a:rPr lang="en-US"/>
              <a:t>	printf("y risulta = %u\n",y); </a:t>
            </a:r>
            <a:endParaRPr/>
          </a:p>
          <a:p>
            <a:pPr indent="0" lvl="0" marL="0" rtl="0" algn="l">
              <a:spcBef>
                <a:spcPts val="1200"/>
              </a:spcBef>
              <a:spcAft>
                <a:spcPts val="1200"/>
              </a:spcAft>
              <a:buNone/>
            </a:pPr>
            <a:r>
              <a:rPr lang="en-US"/>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0"/>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12</a:t>
            </a:r>
            <a:endParaRPr/>
          </a:p>
        </p:txBody>
      </p:sp>
      <p:sp>
        <p:nvSpPr>
          <p:cNvPr id="600" name="Google Shape;600;p70"/>
          <p:cNvSpPr txBox="1"/>
          <p:nvPr>
            <p:ph idx="1" type="body"/>
          </p:nvPr>
        </p:nvSpPr>
        <p:spPr>
          <a:xfrm>
            <a:off x="311700" y="1447658"/>
            <a:ext cx="8520600" cy="445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Scrivere ed eseguire il seguente programma: </a:t>
            </a:r>
            <a:endParaRPr/>
          </a:p>
          <a:p>
            <a:pPr indent="0" lvl="0" marL="0" rtl="0" algn="l">
              <a:spcBef>
                <a:spcPts val="1200"/>
              </a:spcBef>
              <a:spcAft>
                <a:spcPts val="0"/>
              </a:spcAft>
              <a:buNone/>
            </a:pPr>
            <a:r>
              <a:rPr lang="en-US"/>
              <a:t>void main() {</a:t>
            </a:r>
            <a:br>
              <a:rPr lang="en-US"/>
            </a:br>
            <a:r>
              <a:rPr lang="en-US"/>
              <a:t>	const float a = 8.32453u; int b, c;</a:t>
            </a:r>
            <a:br>
              <a:rPr lang="en-US"/>
            </a:br>
            <a:r>
              <a:rPr lang="en-US"/>
              <a:t>	scanf("%d",&amp;c);</a:t>
            </a:r>
            <a:br>
              <a:rPr lang="en-US"/>
            </a:br>
            <a:r>
              <a:rPr lang="en-US"/>
              <a:t>	b = a/c;</a:t>
            </a:r>
            <a:br>
              <a:rPr lang="en-US"/>
            </a:br>
            <a:r>
              <a:rPr lang="en-US"/>
              <a:t>	printf ("divisione=%f \n", b); </a:t>
            </a:r>
            <a:endParaRPr/>
          </a:p>
          <a:p>
            <a:pPr indent="0" lvl="0" marL="0" rtl="0" algn="l">
              <a:spcBef>
                <a:spcPts val="1200"/>
              </a:spcBef>
              <a:spcAft>
                <a:spcPts val="0"/>
              </a:spcAft>
              <a:buNone/>
            </a:pPr>
            <a:r>
              <a:rPr lang="en-US"/>
              <a:t>}</a:t>
            </a:r>
            <a:endParaRPr/>
          </a:p>
          <a:p>
            <a:pPr indent="0" lvl="0" marL="0" rtl="0" algn="l">
              <a:spcBef>
                <a:spcPts val="1200"/>
              </a:spcBef>
              <a:spcAft>
                <a:spcPts val="1200"/>
              </a:spcAft>
              <a:buNone/>
            </a:pPr>
            <a:r>
              <a:rPr lang="en-US"/>
              <a:t>Verificare e correggere gli errori.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6"/>
          <p:cNvSpPr txBox="1"/>
          <p:nvPr/>
        </p:nvSpPr>
        <p:spPr>
          <a:xfrm>
            <a:off x="323850" y="188912"/>
            <a:ext cx="4949825" cy="588962"/>
          </a:xfrm>
          <a:prstGeom prst="rect">
            <a:avLst/>
          </a:prstGeom>
          <a:solidFill>
            <a:srgbClr val="DDDDDD"/>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3200"/>
              <a:buFont typeface="Arial"/>
              <a:buNone/>
            </a:pPr>
            <a:r>
              <a:rPr b="0" i="0" lang="en-US" sz="3200" u="none">
                <a:solidFill>
                  <a:schemeClr val="accent2"/>
                </a:solidFill>
                <a:latin typeface="Arial"/>
                <a:ea typeface="Arial"/>
                <a:cs typeface="Arial"/>
                <a:sym typeface="Arial"/>
              </a:rPr>
              <a:t>operazione</a:t>
            </a:r>
            <a:r>
              <a:rPr b="1" i="0" lang="en-US" sz="3200" u="none">
                <a:solidFill>
                  <a:schemeClr val="accent2"/>
                </a:solidFill>
                <a:latin typeface="Arial"/>
                <a:ea typeface="Arial"/>
                <a:cs typeface="Arial"/>
                <a:sym typeface="Arial"/>
              </a:rPr>
              <a:t> </a:t>
            </a:r>
            <a:r>
              <a:rPr b="0" i="0" lang="en-US" sz="3200" u="none">
                <a:solidFill>
                  <a:schemeClr val="accent2"/>
                </a:solidFill>
                <a:latin typeface="Arial"/>
                <a:ea typeface="Arial"/>
                <a:cs typeface="Arial"/>
                <a:sym typeface="Arial"/>
              </a:rPr>
              <a:t>di</a:t>
            </a:r>
            <a:r>
              <a:rPr b="1" i="0" lang="en-US" sz="3200" u="none">
                <a:solidFill>
                  <a:schemeClr val="accent2"/>
                </a:solidFill>
                <a:latin typeface="Arial"/>
                <a:ea typeface="Arial"/>
                <a:cs typeface="Arial"/>
                <a:sym typeface="Arial"/>
              </a:rPr>
              <a:t> output </a:t>
            </a:r>
            <a:r>
              <a:rPr b="0" i="0" lang="en-US" sz="3200" u="none">
                <a:solidFill>
                  <a:schemeClr val="dk1"/>
                </a:solidFill>
                <a:latin typeface="Arial"/>
                <a:ea typeface="Arial"/>
                <a:cs typeface="Arial"/>
                <a:sym typeface="Arial"/>
              </a:rPr>
              <a:t>in C </a:t>
            </a:r>
            <a:endParaRPr/>
          </a:p>
        </p:txBody>
      </p:sp>
      <p:sp>
        <p:nvSpPr>
          <p:cNvPr id="180" name="Google Shape;180;p26"/>
          <p:cNvSpPr txBox="1"/>
          <p:nvPr/>
        </p:nvSpPr>
        <p:spPr>
          <a:xfrm>
            <a:off x="250825" y="981075"/>
            <a:ext cx="8713787" cy="5048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(“Questo e’ il mio primo programma C\n″)</a:t>
            </a:r>
            <a:endParaRPr/>
          </a:p>
        </p:txBody>
      </p:sp>
      <p:sp>
        <p:nvSpPr>
          <p:cNvPr id="181" name="Google Shape;181;p26"/>
          <p:cNvSpPr/>
          <p:nvPr/>
        </p:nvSpPr>
        <p:spPr>
          <a:xfrm>
            <a:off x="4067175" y="3500437"/>
            <a:ext cx="485775" cy="647700"/>
          </a:xfrm>
          <a:prstGeom prst="downArrow">
            <a:avLst>
              <a:gd fmla="val 50000" name="adj1"/>
              <a:gd fmla="val 50000" name="adj2"/>
            </a:avLst>
          </a:prstGeom>
          <a:solidFill>
            <a:srgbClr val="DDDDDD"/>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82" name="Google Shape;182;p26"/>
          <p:cNvSpPr txBox="1"/>
          <p:nvPr/>
        </p:nvSpPr>
        <p:spPr>
          <a:xfrm>
            <a:off x="395287" y="4292600"/>
            <a:ext cx="8351837" cy="955675"/>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produce la visualizzazione dei </a:t>
            </a:r>
            <a:r>
              <a:rPr b="1" i="0" lang="en-US" sz="2800" u="none">
                <a:solidFill>
                  <a:schemeClr val="accent2"/>
                </a:solidFill>
                <a:latin typeface="Arial"/>
                <a:ea typeface="Arial"/>
                <a:cs typeface="Arial"/>
                <a:sym typeface="Arial"/>
              </a:rPr>
              <a:t>valori</a:t>
            </a:r>
            <a:r>
              <a:rPr b="1" i="0" lang="en-US" sz="28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delle </a:t>
            </a:r>
            <a:r>
              <a:rPr b="1" i="0" lang="en-US" sz="2800" u="none">
                <a:solidFill>
                  <a:schemeClr val="dk1"/>
                </a:solidFill>
                <a:latin typeface="Courier New"/>
                <a:ea typeface="Courier New"/>
                <a:cs typeface="Courier New"/>
                <a:sym typeface="Courier New"/>
              </a:rPr>
              <a:t>&lt;variabili&gt;</a:t>
            </a:r>
            <a:endParaRPr/>
          </a:p>
        </p:txBody>
      </p:sp>
      <p:sp>
        <p:nvSpPr>
          <p:cNvPr id="183" name="Google Shape;183;p26"/>
          <p:cNvSpPr txBox="1"/>
          <p:nvPr/>
        </p:nvSpPr>
        <p:spPr>
          <a:xfrm>
            <a:off x="250825" y="1628775"/>
            <a:ext cx="8713787" cy="504825"/>
          </a:xfrm>
          <a:prstGeom prst="rect">
            <a:avLst/>
          </a:prstGeom>
          <a:solidFill>
            <a:srgbClr val="CCECFF"/>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400"/>
              <a:buFont typeface="Courier New"/>
              <a:buNone/>
            </a:pPr>
            <a:r>
              <a:rPr b="1" i="0" lang="en-US" sz="2400" u="none">
                <a:solidFill>
                  <a:schemeClr val="accent2"/>
                </a:solidFill>
                <a:latin typeface="Courier New"/>
                <a:ea typeface="Courier New"/>
                <a:cs typeface="Courier New"/>
                <a:sym typeface="Courier New"/>
              </a:rPr>
              <a:t>printf</a:t>
            </a:r>
            <a:r>
              <a:rPr b="1" i="0" lang="en-US" sz="2400" u="none">
                <a:solidFill>
                  <a:schemeClr val="dk1"/>
                </a:solidFill>
                <a:latin typeface="Courier New"/>
                <a:ea typeface="Courier New"/>
                <a:cs typeface="Courier New"/>
                <a:sym typeface="Courier New"/>
              </a:rPr>
              <a:t>(“valore di eta=%d/n”,eta)</a:t>
            </a:r>
            <a:r>
              <a:rPr b="1" i="0" lang="en-US" sz="2400" u="none">
                <a:solidFill>
                  <a:srgbClr val="FF3300"/>
                </a:solidFill>
                <a:latin typeface="Courier New"/>
                <a:ea typeface="Courier New"/>
                <a:cs typeface="Courier New"/>
                <a:sym typeface="Courier New"/>
              </a:rPr>
              <a:t>;</a:t>
            </a:r>
            <a:endParaRPr/>
          </a:p>
        </p:txBody>
      </p:sp>
      <p:sp>
        <p:nvSpPr>
          <p:cNvPr id="184" name="Google Shape;184;p26"/>
          <p:cNvSpPr txBox="1"/>
          <p:nvPr/>
        </p:nvSpPr>
        <p:spPr>
          <a:xfrm>
            <a:off x="539750" y="2636837"/>
            <a:ext cx="8043900" cy="446400"/>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2400"/>
              <a:buFont typeface="Courier New"/>
              <a:buNone/>
            </a:pPr>
            <a:r>
              <a:rPr b="1" i="0" lang="en-US" sz="2300" u="none">
                <a:solidFill>
                  <a:schemeClr val="accent2"/>
                </a:solidFill>
                <a:latin typeface="Courier New"/>
                <a:ea typeface="Courier New"/>
                <a:cs typeface="Courier New"/>
                <a:sym typeface="Courier New"/>
              </a:rPr>
              <a:t>printf</a:t>
            </a:r>
            <a:r>
              <a:rPr b="1" i="0" lang="en-US" sz="2300" u="none">
                <a:solidFill>
                  <a:schemeClr val="dk1"/>
                </a:solidFill>
                <a:latin typeface="Courier New"/>
                <a:ea typeface="Courier New"/>
                <a:cs typeface="Courier New"/>
                <a:sym typeface="Courier New"/>
              </a:rPr>
              <a:t>(&lt;stringa di controllo&gt;,&lt;variabili&gt;)</a:t>
            </a:r>
            <a:r>
              <a:rPr b="1" i="0" lang="en-US" sz="2300" u="none">
                <a:solidFill>
                  <a:srgbClr val="FF3300"/>
                </a:solidFill>
                <a:latin typeface="Courier New"/>
                <a:ea typeface="Courier New"/>
                <a:cs typeface="Courier New"/>
                <a:sym typeface="Courier New"/>
              </a:rPr>
              <a:t>;</a:t>
            </a:r>
            <a:endParaRPr sz="1300"/>
          </a:p>
        </p:txBody>
      </p:sp>
      <p:sp>
        <p:nvSpPr>
          <p:cNvPr id="185" name="Google Shape;185;p26"/>
          <p:cNvSpPr txBox="1"/>
          <p:nvPr/>
        </p:nvSpPr>
        <p:spPr>
          <a:xfrm>
            <a:off x="395287" y="5516562"/>
            <a:ext cx="8351837" cy="955675"/>
          </a:xfrm>
          <a:prstGeom prst="rect">
            <a:avLst/>
          </a:prstGeom>
          <a:solidFill>
            <a:srgbClr val="EAEAEA"/>
          </a:solidFill>
          <a:ln cap="flat" cmpd="sng" w="9525">
            <a:solidFill>
              <a:schemeClr val="dk1"/>
            </a:solidFill>
            <a:prstDash val="solid"/>
            <a:miter lim="800000"/>
            <a:headEnd len="sm" w="sm" type="none"/>
            <a:tailEnd len="sm" w="sm" type="none"/>
          </a:ln>
          <a:effectLst>
            <a:outerShdw blurRad="63500" dir="2700000" dist="107763">
              <a:schemeClr val="lt2">
                <a:alpha val="49803"/>
              </a:scheme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la </a:t>
            </a:r>
            <a:r>
              <a:rPr b="1" i="0" lang="en-US" sz="2400" u="none">
                <a:solidFill>
                  <a:schemeClr val="dk1"/>
                </a:solidFill>
                <a:latin typeface="Courier New"/>
                <a:ea typeface="Courier New"/>
                <a:cs typeface="Courier New"/>
                <a:sym typeface="Courier New"/>
              </a:rPr>
              <a:t>&lt;stringa di controllo&gt;</a:t>
            </a:r>
            <a:r>
              <a:rPr b="0" i="0" lang="en-US" sz="2800" u="none">
                <a:solidFill>
                  <a:schemeClr val="dk1"/>
                </a:solidFill>
                <a:latin typeface="Arial"/>
                <a:ea typeface="Arial"/>
                <a:cs typeface="Arial"/>
                <a:sym typeface="Arial"/>
              </a:rPr>
              <a:t>  contiene i </a:t>
            </a:r>
            <a:r>
              <a:rPr b="1" i="0" lang="en-US" sz="2800" u="none">
                <a:solidFill>
                  <a:schemeClr val="accent2"/>
                </a:solidFill>
                <a:latin typeface="Arial"/>
                <a:ea typeface="Arial"/>
                <a:cs typeface="Arial"/>
                <a:sym typeface="Arial"/>
              </a:rPr>
              <a:t>codici di formato</a:t>
            </a:r>
            <a:r>
              <a:rPr b="0" i="0" lang="en-US" sz="2800" u="none">
                <a:solidFill>
                  <a:schemeClr val="dk1"/>
                </a:solidFill>
                <a:latin typeface="Arial"/>
                <a:ea typeface="Arial"/>
                <a:cs typeface="Arial"/>
                <a:sym typeface="Arial"/>
              </a:rPr>
              <a:t> per i valori</a:t>
            </a:r>
            <a:r>
              <a:rPr b="1" i="0" lang="en-US" sz="2800" u="none">
                <a:solidFill>
                  <a:schemeClr val="dk1"/>
                </a:solidFill>
                <a:latin typeface="Arial"/>
                <a:ea typeface="Arial"/>
                <a:cs typeface="Arial"/>
                <a:sym typeface="Arial"/>
              </a:rPr>
              <a:t> </a:t>
            </a:r>
            <a:r>
              <a:rPr b="0" i="0" lang="en-US" sz="2800" u="none">
                <a:solidFill>
                  <a:schemeClr val="dk1"/>
                </a:solidFill>
                <a:latin typeface="Arial"/>
                <a:ea typeface="Arial"/>
                <a:cs typeface="Arial"/>
                <a:sym typeface="Arial"/>
              </a:rPr>
              <a:t>delle </a:t>
            </a:r>
            <a:r>
              <a:rPr b="1" i="0" lang="en-US" sz="2800" u="none">
                <a:solidFill>
                  <a:schemeClr val="dk1"/>
                </a:solidFill>
                <a:latin typeface="Courier New"/>
                <a:ea typeface="Courier New"/>
                <a:cs typeface="Courier New"/>
                <a:sym typeface="Courier New"/>
              </a:rPr>
              <a:t>&lt;variabili&gt;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1"/>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13</a:t>
            </a:r>
            <a:endParaRPr/>
          </a:p>
        </p:txBody>
      </p:sp>
      <p:pic>
        <p:nvPicPr>
          <p:cNvPr id="607" name="Google Shape;607;p71"/>
          <p:cNvPicPr preferRelativeResize="0"/>
          <p:nvPr/>
        </p:nvPicPr>
        <p:blipFill>
          <a:blip r:embed="rId3">
            <a:alphaModFix/>
          </a:blip>
          <a:stretch>
            <a:fillRect/>
          </a:stretch>
        </p:blipFill>
        <p:spPr>
          <a:xfrm>
            <a:off x="2792850" y="546676"/>
            <a:ext cx="4335225" cy="583854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2"/>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14 v</a:t>
            </a:r>
            <a:endParaRPr/>
          </a:p>
        </p:txBody>
      </p:sp>
      <p:pic>
        <p:nvPicPr>
          <p:cNvPr id="614" name="Google Shape;614;p72"/>
          <p:cNvPicPr preferRelativeResize="0"/>
          <p:nvPr/>
        </p:nvPicPr>
        <p:blipFill>
          <a:blip r:embed="rId3">
            <a:alphaModFix/>
          </a:blip>
          <a:stretch>
            <a:fillRect/>
          </a:stretch>
        </p:blipFill>
        <p:spPr>
          <a:xfrm>
            <a:off x="2900900" y="701576"/>
            <a:ext cx="5866875" cy="5691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3"/>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15 v</a:t>
            </a:r>
            <a:endParaRPr/>
          </a:p>
        </p:txBody>
      </p:sp>
      <p:pic>
        <p:nvPicPr>
          <p:cNvPr id="621" name="Google Shape;621;p73"/>
          <p:cNvPicPr preferRelativeResize="0"/>
          <p:nvPr/>
        </p:nvPicPr>
        <p:blipFill>
          <a:blip r:embed="rId3">
            <a:alphaModFix/>
          </a:blip>
          <a:stretch>
            <a:fillRect/>
          </a:stretch>
        </p:blipFill>
        <p:spPr>
          <a:xfrm>
            <a:off x="152400" y="1509367"/>
            <a:ext cx="8839201" cy="224803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4"/>
          <p:cNvSpPr txBox="1"/>
          <p:nvPr>
            <p:ph type="ctrTitle"/>
          </p:nvPr>
        </p:nvSpPr>
        <p:spPr>
          <a:xfrm>
            <a:off x="598100" y="2366963"/>
            <a:ext cx="8222100" cy="1118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Esercizi di autovalutazione </a:t>
            </a:r>
            <a:endParaRPr/>
          </a:p>
        </p:txBody>
      </p:sp>
      <p:sp>
        <p:nvSpPr>
          <p:cNvPr id="628" name="Google Shape;628;p74"/>
          <p:cNvSpPr txBox="1"/>
          <p:nvPr>
            <p:ph idx="1" type="subTitle"/>
          </p:nvPr>
        </p:nvSpPr>
        <p:spPr>
          <a:xfrm>
            <a:off x="598088" y="3621217"/>
            <a:ext cx="8222100" cy="57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Per casa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5"/>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1</a:t>
            </a:r>
            <a:endParaRPr/>
          </a:p>
        </p:txBody>
      </p:sp>
      <p:sp>
        <p:nvSpPr>
          <p:cNvPr id="635" name="Google Shape;635;p75"/>
          <p:cNvSpPr txBox="1"/>
          <p:nvPr>
            <p:ph idx="1" type="body"/>
          </p:nvPr>
        </p:nvSpPr>
        <p:spPr>
          <a:xfrm>
            <a:off x="261450" y="1260700"/>
            <a:ext cx="8621100" cy="4656000"/>
          </a:xfrm>
          <a:prstGeom prst="rect">
            <a:avLst/>
          </a:prstGeom>
          <a:solidFill>
            <a:schemeClr val="lt1"/>
          </a:solidFill>
        </p:spPr>
        <p:txBody>
          <a:bodyPr anchorCtr="0" anchor="t" bIns="91425" lIns="91425" spcFirstLastPara="1" rIns="91425" wrap="square" tIns="91425">
            <a:normAutofit/>
          </a:bodyPr>
          <a:lstStyle/>
          <a:p>
            <a:pPr indent="0" lvl="0" marL="0" rtl="0" algn="l">
              <a:lnSpc>
                <a:spcPct val="100000"/>
              </a:lnSpc>
              <a:spcBef>
                <a:spcPts val="360"/>
              </a:spcBef>
              <a:spcAft>
                <a:spcPts val="0"/>
              </a:spcAft>
              <a:buNone/>
            </a:pPr>
            <a:r>
              <a:rPr lang="en-US">
                <a:solidFill>
                  <a:srgbClr val="000000"/>
                </a:solidFill>
                <a:latin typeface="Arial"/>
                <a:ea typeface="Arial"/>
                <a:cs typeface="Arial"/>
                <a:sym typeface="Arial"/>
              </a:rPr>
              <a:t>Riempire gli spazi in ognuna delle seguenti righe :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Ogni programma C incomincia la propria esecuzione con la funzione _______.</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____ inizia il corpo di ogni funzione mentre la ___ termina il corpo di ogni funzione.</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Ogni istruzione termina con ___</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funzione ______ della libreria standard visualizza le informazioni sullo schermo.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sequenza di escape \n rappresenta il carattere ____ che muove il cursore nella posizione iniziale della riga successiva dello schermo.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funzione _____ della libreria standard è utilizzata per leggere i dati dalla tastiera.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specifica di conversione ____ è usata in una stringa di controllo del formato di una funzione scanf, per indicare che sarà immesso un intero, mentre in una stringa di controllo printf, per indicare che sarà visualizzato un intero.</a:t>
            </a:r>
            <a:endParaRPr>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6"/>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Esercizio 2</a:t>
            </a:r>
            <a:endParaRPr/>
          </a:p>
        </p:txBody>
      </p:sp>
      <p:sp>
        <p:nvSpPr>
          <p:cNvPr id="642" name="Google Shape;642;p76"/>
          <p:cNvSpPr txBox="1"/>
          <p:nvPr>
            <p:ph idx="1" type="body"/>
          </p:nvPr>
        </p:nvSpPr>
        <p:spPr>
          <a:xfrm>
            <a:off x="261450" y="1713025"/>
            <a:ext cx="8621100" cy="4656000"/>
          </a:xfrm>
          <a:prstGeom prst="rect">
            <a:avLst/>
          </a:prstGeom>
          <a:solidFill>
            <a:schemeClr val="lt1"/>
          </a:solidFill>
        </p:spPr>
        <p:txBody>
          <a:bodyPr anchorCtr="0" anchor="t" bIns="91425" lIns="91425" spcFirstLastPara="1" rIns="91425" wrap="square" tIns="91425">
            <a:normAutofit lnSpcReduction="20000"/>
          </a:bodyPr>
          <a:lstStyle/>
          <a:p>
            <a:pPr indent="0" lvl="0" marL="0" rtl="0" algn="l">
              <a:lnSpc>
                <a:spcPct val="100000"/>
              </a:lnSpc>
              <a:spcBef>
                <a:spcPts val="360"/>
              </a:spcBef>
              <a:spcAft>
                <a:spcPts val="0"/>
              </a:spcAft>
              <a:buNone/>
            </a:pPr>
            <a:r>
              <a:rPr lang="en-US">
                <a:solidFill>
                  <a:srgbClr val="000000"/>
                </a:solidFill>
                <a:latin typeface="Arial"/>
                <a:ea typeface="Arial"/>
                <a:cs typeface="Arial"/>
                <a:sym typeface="Arial"/>
              </a:rPr>
              <a:t>Rispondere con VERO o FALSO :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Quando sarà invocata la funzione printf(), questa comincerà a visualizzare sempre dall’inizio di una nuova riga. </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I commenti inducono il computer a visualizzare sullo schermo il testo racchiuso tra /* e */ durante l’esecuzione del programma.</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La sequenza di escape \n, quando è usata in una stringa di controllo del formato di una funzione printf, induce il cursore a posizionarsi all’inizio della riga successiva dello schermo.</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Tutte le variabili devono essere dichiarate prima di essere utilizzate</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A tutte le variabili dovrà essere assegnato un tipo, quando saranno dichiarate.</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il C considera identiche le variabili number e NumBer</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Le dichiarazioni possono apparire in qualsiasi parte del corpo di una funzione</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Tutti gli argomenti successivi alla stringa di controllo del formato in una funzione printf devono essere preceduti da un ampersand (&amp;)</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L’operatore modulo (%) può essere usato soltanto con degli operatori interi</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Gli operatori aritmetici *, /, %, +, - hanno tutti la stessa priorità</a:t>
            </a:r>
            <a:endParaRPr>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latin typeface="Arial"/>
                <a:ea typeface="Arial"/>
                <a:cs typeface="Arial"/>
                <a:sym typeface="Arial"/>
              </a:rPr>
              <a:t>Un programma C che visualizza 3 righe sullo schermo dovrà necessariamente avere tre printf.</a:t>
            </a:r>
            <a:endParaRPr>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77"/>
          <p:cNvSpPr txBox="1"/>
          <p:nvPr>
            <p:ph type="title"/>
          </p:nvPr>
        </p:nvSpPr>
        <p:spPr>
          <a:xfrm>
            <a:off x="490250" y="701800"/>
            <a:ext cx="5618700" cy="545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Soluzioni</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8"/>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Soluzione 1</a:t>
            </a:r>
            <a:endParaRPr/>
          </a:p>
        </p:txBody>
      </p:sp>
      <p:sp>
        <p:nvSpPr>
          <p:cNvPr id="655" name="Google Shape;655;p78"/>
          <p:cNvSpPr txBox="1"/>
          <p:nvPr>
            <p:ph idx="1" type="body"/>
          </p:nvPr>
        </p:nvSpPr>
        <p:spPr>
          <a:xfrm>
            <a:off x="261450" y="1260700"/>
            <a:ext cx="8621100" cy="4656000"/>
          </a:xfrm>
          <a:prstGeom prst="rect">
            <a:avLst/>
          </a:prstGeom>
          <a:solidFill>
            <a:schemeClr val="lt1"/>
          </a:solidFill>
        </p:spPr>
        <p:txBody>
          <a:bodyPr anchorCtr="0" anchor="t" bIns="91425" lIns="91425" spcFirstLastPara="1" rIns="91425" wrap="square" tIns="91425">
            <a:normAutofit/>
          </a:bodyPr>
          <a:lstStyle/>
          <a:p>
            <a:pPr indent="0" lvl="0" marL="0" rtl="0" algn="l">
              <a:lnSpc>
                <a:spcPct val="100000"/>
              </a:lnSpc>
              <a:spcBef>
                <a:spcPts val="360"/>
              </a:spcBef>
              <a:spcAft>
                <a:spcPts val="0"/>
              </a:spcAft>
              <a:buNone/>
            </a:pPr>
            <a:r>
              <a:rPr lang="en-US">
                <a:solidFill>
                  <a:srgbClr val="000000"/>
                </a:solidFill>
                <a:latin typeface="Arial"/>
                <a:ea typeface="Arial"/>
                <a:cs typeface="Arial"/>
                <a:sym typeface="Arial"/>
              </a:rPr>
              <a:t>Riempire gli spazi in ognuna delle seguenti righe :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Ogni programma C incomincia la propria esecuzione con la funzione </a:t>
            </a:r>
            <a:r>
              <a:rPr lang="en-US">
                <a:solidFill>
                  <a:srgbClr val="000000"/>
                </a:solidFill>
                <a:latin typeface="Arial"/>
                <a:ea typeface="Arial"/>
                <a:cs typeface="Arial"/>
                <a:sym typeface="Arial"/>
              </a:rPr>
              <a:t>main</a:t>
            </a:r>
            <a:r>
              <a:rPr lang="en-US">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 inizia il corpo di ogni funzione mentre la } termina il corpo di ogni funzione.</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Ogni istruzione termina con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funzione printf() della libreria standard visualizza le informazioni sullo schermo.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sequenza di escape \n rappresenta il carattere invio (o newline) che muove il cursore nella posizione iniziale della riga successiva dello schermo.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funzione scanf() della libreria standard è utilizzata per leggere i dati dalla tastiera.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La specifica di conversione %d è usata in una stringa di controllo del formato di una funzione scanf, per indicare che sarà immesso un intero, mentre in una stringa di controllo printf, per indicare che sarà visualizzato un intero.</a:t>
            </a:r>
            <a:endParaRPr>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9"/>
          <p:cNvSpPr txBox="1"/>
          <p:nvPr>
            <p:ph type="title"/>
          </p:nvPr>
        </p:nvSpPr>
        <p:spPr>
          <a:xfrm>
            <a:off x="311700" y="546667"/>
            <a:ext cx="8520600" cy="8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Soluzione 2</a:t>
            </a:r>
            <a:endParaRPr/>
          </a:p>
        </p:txBody>
      </p:sp>
      <p:sp>
        <p:nvSpPr>
          <p:cNvPr id="662" name="Google Shape;662;p79"/>
          <p:cNvSpPr txBox="1"/>
          <p:nvPr>
            <p:ph idx="1" type="body"/>
          </p:nvPr>
        </p:nvSpPr>
        <p:spPr>
          <a:xfrm>
            <a:off x="261450" y="1260700"/>
            <a:ext cx="8621100" cy="4656000"/>
          </a:xfrm>
          <a:prstGeom prst="rect">
            <a:avLst/>
          </a:prstGeom>
          <a:solidFill>
            <a:schemeClr val="lt1"/>
          </a:solidFill>
        </p:spPr>
        <p:txBody>
          <a:bodyPr anchorCtr="0" anchor="t" bIns="91425" lIns="91425" spcFirstLastPara="1" rIns="91425" wrap="square" tIns="91425">
            <a:normAutofit/>
          </a:bodyPr>
          <a:lstStyle/>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Vero.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Vero.</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Vero.</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Vero. </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a:t>
            </a:r>
            <a:endParaRPr>
              <a:solidFill>
                <a:srgbClr val="000000"/>
              </a:solidFill>
              <a:latin typeface="Arial"/>
              <a:ea typeface="Arial"/>
              <a:cs typeface="Arial"/>
              <a:sym typeface="Arial"/>
            </a:endParaRPr>
          </a:p>
          <a:p>
            <a:pPr indent="-342900" lvl="0" marL="457200" rtl="0" algn="l">
              <a:lnSpc>
                <a:spcPct val="100000"/>
              </a:lnSpc>
              <a:spcBef>
                <a:spcPts val="360"/>
              </a:spcBef>
              <a:spcAft>
                <a:spcPts val="0"/>
              </a:spcAft>
              <a:buClr>
                <a:srgbClr val="000000"/>
              </a:buClr>
              <a:buSzPts val="1800"/>
              <a:buFont typeface="Arial"/>
              <a:buAutoNum type="alphaLcParenR"/>
            </a:pPr>
            <a:r>
              <a:rPr lang="en-US">
                <a:solidFill>
                  <a:srgbClr val="000000"/>
                </a:solidFill>
                <a:latin typeface="Arial"/>
                <a:ea typeface="Arial"/>
                <a:cs typeface="Arial"/>
                <a:sym typeface="Arial"/>
              </a:rPr>
              <a:t>Falso.</a:t>
            </a:r>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27"/>
          <p:cNvSpPr txBox="1"/>
          <p:nvPr/>
        </p:nvSpPr>
        <p:spPr>
          <a:xfrm>
            <a:off x="179387" y="89962"/>
            <a:ext cx="8856600" cy="738900"/>
          </a:xfrm>
          <a:prstGeom prst="rect">
            <a:avLst/>
          </a:prstGeom>
          <a:solidFill>
            <a:srgbClr val="EAEAEA"/>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100" u="none">
                <a:solidFill>
                  <a:schemeClr val="dk1"/>
                </a:solidFill>
                <a:latin typeface="Arial"/>
                <a:ea typeface="Arial"/>
                <a:cs typeface="Arial"/>
                <a:sym typeface="Arial"/>
              </a:rPr>
              <a:t>specificano le modalità di </a:t>
            </a:r>
            <a:r>
              <a:rPr b="1" i="0" lang="en-US" sz="2100" u="none">
                <a:solidFill>
                  <a:schemeClr val="accent2"/>
                </a:solidFill>
                <a:latin typeface="Arial"/>
                <a:ea typeface="Arial"/>
                <a:cs typeface="Arial"/>
                <a:sym typeface="Arial"/>
              </a:rPr>
              <a:t>conversione</a:t>
            </a:r>
            <a:r>
              <a:rPr b="0" i="0" lang="en-US" sz="2100" u="none">
                <a:solidFill>
                  <a:schemeClr val="dk1"/>
                </a:solidFill>
                <a:latin typeface="Arial"/>
                <a:ea typeface="Arial"/>
                <a:cs typeface="Arial"/>
                <a:sym typeface="Arial"/>
              </a:rPr>
              <a:t> tra la </a:t>
            </a:r>
            <a:r>
              <a:rPr b="1" i="0" lang="en-US" sz="2100" u="none">
                <a:solidFill>
                  <a:srgbClr val="FF3300"/>
                </a:solidFill>
                <a:latin typeface="Arial"/>
                <a:ea typeface="Arial"/>
                <a:cs typeface="Arial"/>
                <a:sym typeface="Arial"/>
              </a:rPr>
              <a:t>rappresentazione interna</a:t>
            </a:r>
            <a:r>
              <a:rPr b="0" i="0" lang="en-US" sz="2100" u="none">
                <a:solidFill>
                  <a:schemeClr val="dk1"/>
                </a:solidFill>
                <a:latin typeface="Arial"/>
                <a:ea typeface="Arial"/>
                <a:cs typeface="Arial"/>
                <a:sym typeface="Arial"/>
              </a:rPr>
              <a:t> di un valore e la </a:t>
            </a:r>
            <a:r>
              <a:rPr b="1" i="0" lang="en-US" sz="2100" u="none">
                <a:solidFill>
                  <a:schemeClr val="accent2"/>
                </a:solidFill>
                <a:latin typeface="Arial"/>
                <a:ea typeface="Arial"/>
                <a:cs typeface="Arial"/>
                <a:sym typeface="Arial"/>
              </a:rPr>
              <a:t>rappresentazione</a:t>
            </a:r>
            <a:r>
              <a:rPr b="0" i="0" lang="en-US" sz="2100" u="none">
                <a:solidFill>
                  <a:schemeClr val="accent2"/>
                </a:solidFill>
                <a:latin typeface="Arial"/>
                <a:ea typeface="Arial"/>
                <a:cs typeface="Arial"/>
                <a:sym typeface="Arial"/>
              </a:rPr>
              <a:t> </a:t>
            </a:r>
            <a:r>
              <a:rPr b="0" i="0" lang="en-US" sz="2100" u="none">
                <a:solidFill>
                  <a:schemeClr val="dk1"/>
                </a:solidFill>
                <a:latin typeface="Arial"/>
                <a:ea typeface="Arial"/>
                <a:cs typeface="Arial"/>
                <a:sym typeface="Arial"/>
              </a:rPr>
              <a:t>(notazione)</a:t>
            </a:r>
            <a:r>
              <a:rPr b="0" i="0" lang="en-US" sz="2100" u="none">
                <a:solidFill>
                  <a:schemeClr val="accent2"/>
                </a:solidFill>
                <a:latin typeface="Arial"/>
                <a:ea typeface="Arial"/>
                <a:cs typeface="Arial"/>
                <a:sym typeface="Arial"/>
              </a:rPr>
              <a:t> </a:t>
            </a:r>
            <a:r>
              <a:rPr b="1" i="0" lang="en-US" sz="2100" u="none">
                <a:solidFill>
                  <a:schemeClr val="accent2"/>
                </a:solidFill>
                <a:latin typeface="Arial"/>
                <a:ea typeface="Arial"/>
                <a:cs typeface="Arial"/>
                <a:sym typeface="Arial"/>
              </a:rPr>
              <a:t>di visualizzazione</a:t>
            </a:r>
            <a:endParaRPr sz="1100"/>
          </a:p>
        </p:txBody>
      </p:sp>
      <p:graphicFrame>
        <p:nvGraphicFramePr>
          <p:cNvPr id="191" name="Google Shape;191;p27"/>
          <p:cNvGraphicFramePr/>
          <p:nvPr/>
        </p:nvGraphicFramePr>
        <p:xfrm>
          <a:off x="301538" y="933363"/>
          <a:ext cx="3000000" cy="3000000"/>
        </p:xfrm>
        <a:graphic>
          <a:graphicData uri="http://schemas.openxmlformats.org/drawingml/2006/table">
            <a:tbl>
              <a:tblPr>
                <a:noFill/>
                <a:tableStyleId>{6588AAB0-E5BA-409C-9F83-4984D6E58C7E}</a:tableStyleId>
              </a:tblPr>
              <a:tblGrid>
                <a:gridCol w="1961700"/>
                <a:gridCol w="6772725"/>
              </a:tblGrid>
              <a:tr h="683275">
                <a:tc>
                  <a:txBody>
                    <a:bodyPr/>
                    <a:lstStyle/>
                    <a:p>
                      <a:pPr indent="0" lvl="0" marL="0" rtl="0" algn="l">
                        <a:spcBef>
                          <a:spcPts val="0"/>
                        </a:spcBef>
                        <a:spcAft>
                          <a:spcPts val="0"/>
                        </a:spcAft>
                        <a:buNone/>
                      </a:pPr>
                      <a:r>
                        <a:rPr b="1" lang="en-US" sz="1800"/>
                        <a:t>Indicatore di conversione </a:t>
                      </a:r>
                      <a:endParaRPr b="1" sz="1800"/>
                    </a:p>
                  </a:txBody>
                  <a:tcPr marT="91425" marB="91425" marR="91425" marL="91425"/>
                </a:tc>
                <a:tc>
                  <a:txBody>
                    <a:bodyPr/>
                    <a:lstStyle/>
                    <a:p>
                      <a:pPr indent="0" lvl="0" marL="0" rtl="0" algn="l">
                        <a:spcBef>
                          <a:spcPts val="0"/>
                        </a:spcBef>
                        <a:spcAft>
                          <a:spcPts val="0"/>
                        </a:spcAft>
                        <a:buNone/>
                      </a:pPr>
                      <a:r>
                        <a:rPr b="1" lang="en-US" sz="1800"/>
                        <a:t>Descrizione </a:t>
                      </a:r>
                      <a:endParaRPr b="1" sz="1800"/>
                    </a:p>
                  </a:txBody>
                  <a:tcPr marT="91425" marB="91425" marR="91425" marL="91425"/>
                </a:tc>
              </a:tr>
              <a:tr h="406625">
                <a:tc>
                  <a:txBody>
                    <a:bodyPr/>
                    <a:lstStyle/>
                    <a:p>
                      <a:pPr indent="0" lvl="0" marL="0" rtl="0" algn="l">
                        <a:spcBef>
                          <a:spcPts val="0"/>
                        </a:spcBef>
                        <a:spcAft>
                          <a:spcPts val="0"/>
                        </a:spcAft>
                        <a:buNone/>
                      </a:pPr>
                      <a:r>
                        <a:rPr lang="en-US" sz="1800"/>
                        <a:t>%c</a:t>
                      </a:r>
                      <a:endParaRPr sz="1800"/>
                    </a:p>
                  </a:txBody>
                  <a:tcPr marT="91425" marB="91425" marR="91425" marL="91425"/>
                </a:tc>
                <a:tc>
                  <a:txBody>
                    <a:bodyPr/>
                    <a:lstStyle/>
                    <a:p>
                      <a:pPr indent="0" lvl="0" marL="0" rtl="0" algn="l">
                        <a:spcBef>
                          <a:spcPts val="0"/>
                        </a:spcBef>
                        <a:spcAft>
                          <a:spcPts val="0"/>
                        </a:spcAft>
                        <a:buNone/>
                      </a:pPr>
                      <a:r>
                        <a:rPr lang="en-US" sz="1800"/>
                        <a:t>carattere</a:t>
                      </a:r>
                      <a:endParaRPr sz="1800"/>
                    </a:p>
                  </a:txBody>
                  <a:tcPr marT="91425" marB="91425" marR="91425" marL="91425"/>
                </a:tc>
              </a:tr>
              <a:tr h="406625">
                <a:tc>
                  <a:txBody>
                    <a:bodyPr/>
                    <a:lstStyle/>
                    <a:p>
                      <a:pPr indent="0" lvl="0" marL="0" rtl="0" algn="l">
                        <a:spcBef>
                          <a:spcPts val="0"/>
                        </a:spcBef>
                        <a:spcAft>
                          <a:spcPts val="0"/>
                        </a:spcAft>
                        <a:buNone/>
                      </a:pPr>
                      <a:r>
                        <a:rPr lang="en-US" sz="1800"/>
                        <a:t>%d</a:t>
                      </a:r>
                      <a:endParaRPr sz="1800"/>
                    </a:p>
                  </a:txBody>
                  <a:tcPr marT="91425" marB="91425" marR="91425" marL="91425"/>
                </a:tc>
                <a:tc>
                  <a:txBody>
                    <a:bodyPr/>
                    <a:lstStyle/>
                    <a:p>
                      <a:pPr indent="0" lvl="0" marL="0" rtl="0" algn="l">
                        <a:spcBef>
                          <a:spcPts val="0"/>
                        </a:spcBef>
                        <a:spcAft>
                          <a:spcPts val="0"/>
                        </a:spcAft>
                        <a:buNone/>
                      </a:pPr>
                      <a:r>
                        <a:rPr lang="en-US" sz="1800"/>
                        <a:t>decimale con segno</a:t>
                      </a:r>
                      <a:endParaRPr sz="1800"/>
                    </a:p>
                  </a:txBody>
                  <a:tcPr marT="91425" marB="91425" marR="91425" marL="91425"/>
                </a:tc>
              </a:tr>
              <a:tr h="590550">
                <a:tc>
                  <a:txBody>
                    <a:bodyPr/>
                    <a:lstStyle/>
                    <a:p>
                      <a:pPr indent="0" lvl="0" marL="0" rtl="0" algn="l">
                        <a:spcBef>
                          <a:spcPts val="0"/>
                        </a:spcBef>
                        <a:spcAft>
                          <a:spcPts val="0"/>
                        </a:spcAft>
                        <a:buNone/>
                      </a:pPr>
                      <a:r>
                        <a:rPr lang="en-US" sz="1800"/>
                        <a:t>%i</a:t>
                      </a:r>
                      <a:endParaRPr sz="1800"/>
                    </a:p>
                  </a:txBody>
                  <a:tcPr marT="91425" marB="91425" marR="91425" marL="91425"/>
                </a:tc>
                <a:tc>
                  <a:txBody>
                    <a:bodyPr/>
                    <a:lstStyle/>
                    <a:p>
                      <a:pPr indent="0" lvl="0" marL="0" rtl="0" algn="l">
                        <a:spcBef>
                          <a:spcPts val="0"/>
                        </a:spcBef>
                        <a:spcAft>
                          <a:spcPts val="0"/>
                        </a:spcAft>
                        <a:buNone/>
                      </a:pPr>
                      <a:r>
                        <a:rPr lang="en-US" sz="1800"/>
                        <a:t>intero decimale con segno (funziona diversamente con scanf)</a:t>
                      </a:r>
                      <a:endParaRPr sz="1800"/>
                    </a:p>
                  </a:txBody>
                  <a:tcPr marT="91425" marB="91425" marR="91425" marL="91425"/>
                </a:tc>
              </a:tr>
              <a:tr h="406625">
                <a:tc>
                  <a:txBody>
                    <a:bodyPr/>
                    <a:lstStyle/>
                    <a:p>
                      <a:pPr indent="0" lvl="0" marL="0" rtl="0" algn="l">
                        <a:spcBef>
                          <a:spcPts val="0"/>
                        </a:spcBef>
                        <a:spcAft>
                          <a:spcPts val="0"/>
                        </a:spcAft>
                        <a:buNone/>
                      </a:pPr>
                      <a:r>
                        <a:rPr lang="en-US" sz="1800"/>
                        <a:t>%u</a:t>
                      </a:r>
                      <a:endParaRPr sz="1800"/>
                    </a:p>
                  </a:txBody>
                  <a:tcPr marT="91425" marB="91425" marR="91425" marL="91425"/>
                </a:tc>
                <a:tc>
                  <a:txBody>
                    <a:bodyPr/>
                    <a:lstStyle/>
                    <a:p>
                      <a:pPr indent="0" lvl="0" marL="0" rtl="0" algn="l">
                        <a:spcBef>
                          <a:spcPts val="0"/>
                        </a:spcBef>
                        <a:spcAft>
                          <a:spcPts val="0"/>
                        </a:spcAft>
                        <a:buNone/>
                      </a:pPr>
                      <a:r>
                        <a:rPr lang="en-US" sz="1800"/>
                        <a:t>int in notazione decimale senza segno </a:t>
                      </a:r>
                      <a:endParaRPr sz="1800"/>
                    </a:p>
                  </a:txBody>
                  <a:tcPr marT="91425" marB="91425" marR="91425" marL="91425"/>
                </a:tc>
              </a:tr>
              <a:tr h="406625">
                <a:tc>
                  <a:txBody>
                    <a:bodyPr/>
                    <a:lstStyle/>
                    <a:p>
                      <a:pPr indent="0" lvl="0" marL="0" rtl="0" algn="l">
                        <a:spcBef>
                          <a:spcPts val="0"/>
                        </a:spcBef>
                        <a:spcAft>
                          <a:spcPts val="0"/>
                        </a:spcAft>
                        <a:buNone/>
                      </a:pPr>
                      <a:r>
                        <a:rPr lang="en-US" sz="1800"/>
                        <a:t>%s</a:t>
                      </a:r>
                      <a:endParaRPr sz="1800"/>
                    </a:p>
                  </a:txBody>
                  <a:tcPr marT="91425" marB="91425" marR="91425" marL="91425"/>
                </a:tc>
                <a:tc>
                  <a:txBody>
                    <a:bodyPr/>
                    <a:lstStyle/>
                    <a:p>
                      <a:pPr indent="0" lvl="0" marL="0" rtl="0" algn="l">
                        <a:spcBef>
                          <a:spcPts val="0"/>
                        </a:spcBef>
                        <a:spcAft>
                          <a:spcPts val="0"/>
                        </a:spcAft>
                        <a:buNone/>
                      </a:pPr>
                      <a:r>
                        <a:rPr lang="en-US" sz="1800"/>
                        <a:t>stringa</a:t>
                      </a:r>
                      <a:endParaRPr sz="1800"/>
                    </a:p>
                  </a:txBody>
                  <a:tcPr marT="91425" marB="91425" marR="91425" marL="91425"/>
                </a:tc>
              </a:tr>
              <a:tr h="406625">
                <a:tc>
                  <a:txBody>
                    <a:bodyPr/>
                    <a:lstStyle/>
                    <a:p>
                      <a:pPr indent="0" lvl="0" marL="0" rtl="0" algn="l">
                        <a:spcBef>
                          <a:spcPts val="0"/>
                        </a:spcBef>
                        <a:spcAft>
                          <a:spcPts val="0"/>
                        </a:spcAft>
                        <a:buNone/>
                      </a:pPr>
                      <a:r>
                        <a:rPr lang="en-US" sz="1800"/>
                        <a:t>%o</a:t>
                      </a:r>
                      <a:endParaRPr sz="1800"/>
                    </a:p>
                  </a:txBody>
                  <a:tcPr marT="91425" marB="91425" marR="91425" marL="91425"/>
                </a:tc>
                <a:tc>
                  <a:txBody>
                    <a:bodyPr/>
                    <a:lstStyle/>
                    <a:p>
                      <a:pPr indent="0" lvl="0" marL="0" rtl="0" algn="l">
                        <a:spcBef>
                          <a:spcPts val="0"/>
                        </a:spcBef>
                        <a:spcAft>
                          <a:spcPts val="0"/>
                        </a:spcAft>
                        <a:buNone/>
                      </a:pPr>
                      <a:r>
                        <a:rPr lang="en-US" sz="1800"/>
                        <a:t>ottale senza segno</a:t>
                      </a:r>
                      <a:endParaRPr sz="1800"/>
                    </a:p>
                  </a:txBody>
                  <a:tcPr marT="91425" marB="91425" marR="91425" marL="91425"/>
                </a:tc>
              </a:tr>
              <a:tr h="812000">
                <a:tc>
                  <a:txBody>
                    <a:bodyPr/>
                    <a:lstStyle/>
                    <a:p>
                      <a:pPr indent="0" lvl="0" marL="0" rtl="0" algn="l">
                        <a:spcBef>
                          <a:spcPts val="0"/>
                        </a:spcBef>
                        <a:spcAft>
                          <a:spcPts val="0"/>
                        </a:spcAft>
                        <a:buNone/>
                      </a:pPr>
                      <a:r>
                        <a:rPr lang="en-US" sz="1800"/>
                        <a:t>%x o %X</a:t>
                      </a:r>
                      <a:endParaRPr sz="1800"/>
                    </a:p>
                  </a:txBody>
                  <a:tcPr marT="91425" marB="91425" marR="91425" marL="91425"/>
                </a:tc>
                <a:tc>
                  <a:txBody>
                    <a:bodyPr/>
                    <a:lstStyle/>
                    <a:p>
                      <a:pPr indent="0" lvl="0" marL="0" rtl="0" algn="l">
                        <a:spcBef>
                          <a:spcPts val="0"/>
                        </a:spcBef>
                        <a:spcAft>
                          <a:spcPts val="0"/>
                        </a:spcAft>
                        <a:buNone/>
                      </a:pPr>
                      <a:r>
                        <a:rPr lang="en-US" sz="1800"/>
                        <a:t>esadecimale senza segno </a:t>
                      </a:r>
                      <a:endParaRPr sz="1800"/>
                    </a:p>
                    <a:p>
                      <a:pPr indent="0" lvl="0" marL="0" rtl="0" algn="l">
                        <a:spcBef>
                          <a:spcPts val="0"/>
                        </a:spcBef>
                        <a:spcAft>
                          <a:spcPts val="0"/>
                        </a:spcAft>
                        <a:buNone/>
                      </a:pPr>
                      <a:r>
                        <a:rPr lang="en-US" sz="1800"/>
                        <a:t>(x visualizzerà le lettere minuscole , X le maiuscole)</a:t>
                      </a:r>
                      <a:endParaRPr sz="1800"/>
                    </a:p>
                  </a:txBody>
                  <a:tcPr marT="91425" marB="91425" marR="91425" marL="91425"/>
                </a:tc>
              </a:tr>
              <a:tr h="406625">
                <a:tc>
                  <a:txBody>
                    <a:bodyPr/>
                    <a:lstStyle/>
                    <a:p>
                      <a:pPr indent="0" lvl="0" marL="0" rtl="0" algn="l">
                        <a:spcBef>
                          <a:spcPts val="0"/>
                        </a:spcBef>
                        <a:spcAft>
                          <a:spcPts val="0"/>
                        </a:spcAft>
                        <a:buNone/>
                      </a:pPr>
                      <a:r>
                        <a:rPr lang="en-US" sz="1800"/>
                        <a:t>%h o %l</a:t>
                      </a:r>
                      <a:endParaRPr sz="1800"/>
                    </a:p>
                  </a:txBody>
                  <a:tcPr marT="91425" marB="91425" marR="91425" marL="91425"/>
                </a:tc>
                <a:tc>
                  <a:txBody>
                    <a:bodyPr/>
                    <a:lstStyle/>
                    <a:p>
                      <a:pPr indent="0" lvl="0" marL="0" rtl="0" algn="l">
                        <a:spcBef>
                          <a:spcPts val="0"/>
                        </a:spcBef>
                        <a:spcAft>
                          <a:spcPts val="0"/>
                        </a:spcAft>
                        <a:buNone/>
                      </a:pPr>
                      <a:r>
                        <a:rPr lang="en-US" sz="1800"/>
                        <a:t>per gli interi indicano short e long</a:t>
                      </a:r>
                      <a:endParaRPr sz="1800"/>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685800" y="465137"/>
            <a:ext cx="7772400" cy="7695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Proviamo </a:t>
            </a:r>
            <a:endParaRPr/>
          </a:p>
        </p:txBody>
      </p:sp>
      <p:sp>
        <p:nvSpPr>
          <p:cNvPr id="198" name="Google Shape;198;p28"/>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199" name="Google Shape;199;p28"/>
          <p:cNvPicPr preferRelativeResize="0"/>
          <p:nvPr/>
        </p:nvPicPr>
        <p:blipFill>
          <a:blip r:embed="rId3">
            <a:alphaModFix/>
          </a:blip>
          <a:stretch>
            <a:fillRect/>
          </a:stretch>
        </p:blipFill>
        <p:spPr>
          <a:xfrm>
            <a:off x="102150" y="1348275"/>
            <a:ext cx="6378076" cy="4829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685800" y="465137"/>
            <a:ext cx="7772400" cy="7695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t/>
            </a:r>
            <a:endParaRPr/>
          </a:p>
        </p:txBody>
      </p:sp>
      <p:sp>
        <p:nvSpPr>
          <p:cNvPr id="206" name="Google Shape;206;p29"/>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207" name="Google Shape;207;p29"/>
          <p:cNvPicPr preferRelativeResize="0"/>
          <p:nvPr/>
        </p:nvPicPr>
        <p:blipFill>
          <a:blip r:embed="rId3">
            <a:alphaModFix/>
          </a:blip>
          <a:stretch>
            <a:fillRect/>
          </a:stretch>
        </p:blipFill>
        <p:spPr>
          <a:xfrm>
            <a:off x="102150" y="1348275"/>
            <a:ext cx="6378076" cy="4829775"/>
          </a:xfrm>
          <a:prstGeom prst="rect">
            <a:avLst/>
          </a:prstGeom>
          <a:noFill/>
          <a:ln>
            <a:noFill/>
          </a:ln>
        </p:spPr>
      </p:pic>
      <p:pic>
        <p:nvPicPr>
          <p:cNvPr id="208" name="Google Shape;208;p29"/>
          <p:cNvPicPr preferRelativeResize="0"/>
          <p:nvPr/>
        </p:nvPicPr>
        <p:blipFill>
          <a:blip r:embed="rId4">
            <a:alphaModFix/>
          </a:blip>
          <a:stretch>
            <a:fillRect/>
          </a:stretch>
        </p:blipFill>
        <p:spPr>
          <a:xfrm>
            <a:off x="6344874" y="1348275"/>
            <a:ext cx="2988717" cy="4829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0"/>
          <p:cNvSpPr txBox="1"/>
          <p:nvPr/>
        </p:nvSpPr>
        <p:spPr>
          <a:xfrm>
            <a:off x="179387" y="89962"/>
            <a:ext cx="8856600" cy="738900"/>
          </a:xfrm>
          <a:prstGeom prst="rect">
            <a:avLst/>
          </a:prstGeom>
          <a:solidFill>
            <a:srgbClr val="EAEAEA"/>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100" u="none">
                <a:solidFill>
                  <a:schemeClr val="dk1"/>
                </a:solidFill>
                <a:latin typeface="Arial"/>
                <a:ea typeface="Arial"/>
                <a:cs typeface="Arial"/>
                <a:sym typeface="Arial"/>
              </a:rPr>
              <a:t>specificano le modalità di </a:t>
            </a:r>
            <a:r>
              <a:rPr b="1" i="0" lang="en-US" sz="2100" u="none">
                <a:solidFill>
                  <a:schemeClr val="accent2"/>
                </a:solidFill>
                <a:latin typeface="Arial"/>
                <a:ea typeface="Arial"/>
                <a:cs typeface="Arial"/>
                <a:sym typeface="Arial"/>
              </a:rPr>
              <a:t>conversione</a:t>
            </a:r>
            <a:r>
              <a:rPr b="0" i="0" lang="en-US" sz="2100" u="none">
                <a:solidFill>
                  <a:schemeClr val="dk1"/>
                </a:solidFill>
                <a:latin typeface="Arial"/>
                <a:ea typeface="Arial"/>
                <a:cs typeface="Arial"/>
                <a:sym typeface="Arial"/>
              </a:rPr>
              <a:t> tra la </a:t>
            </a:r>
            <a:r>
              <a:rPr b="1" i="0" lang="en-US" sz="2100" u="none">
                <a:solidFill>
                  <a:srgbClr val="FF3300"/>
                </a:solidFill>
                <a:latin typeface="Arial"/>
                <a:ea typeface="Arial"/>
                <a:cs typeface="Arial"/>
                <a:sym typeface="Arial"/>
              </a:rPr>
              <a:t>rappresentazione interna</a:t>
            </a:r>
            <a:r>
              <a:rPr b="0" i="0" lang="en-US" sz="2100" u="none">
                <a:solidFill>
                  <a:schemeClr val="dk1"/>
                </a:solidFill>
                <a:latin typeface="Arial"/>
                <a:ea typeface="Arial"/>
                <a:cs typeface="Arial"/>
                <a:sym typeface="Arial"/>
              </a:rPr>
              <a:t> di un valore e la </a:t>
            </a:r>
            <a:r>
              <a:rPr b="1" i="0" lang="en-US" sz="2100" u="none">
                <a:solidFill>
                  <a:schemeClr val="accent2"/>
                </a:solidFill>
                <a:latin typeface="Arial"/>
                <a:ea typeface="Arial"/>
                <a:cs typeface="Arial"/>
                <a:sym typeface="Arial"/>
              </a:rPr>
              <a:t>rappresentazione</a:t>
            </a:r>
            <a:r>
              <a:rPr b="0" i="0" lang="en-US" sz="2100" u="none">
                <a:solidFill>
                  <a:schemeClr val="accent2"/>
                </a:solidFill>
                <a:latin typeface="Arial"/>
                <a:ea typeface="Arial"/>
                <a:cs typeface="Arial"/>
                <a:sym typeface="Arial"/>
              </a:rPr>
              <a:t> </a:t>
            </a:r>
            <a:r>
              <a:rPr b="0" i="0" lang="en-US" sz="2100" u="none">
                <a:solidFill>
                  <a:schemeClr val="dk1"/>
                </a:solidFill>
                <a:latin typeface="Arial"/>
                <a:ea typeface="Arial"/>
                <a:cs typeface="Arial"/>
                <a:sym typeface="Arial"/>
              </a:rPr>
              <a:t>(notazione)</a:t>
            </a:r>
            <a:r>
              <a:rPr b="0" i="0" lang="en-US" sz="2100" u="none">
                <a:solidFill>
                  <a:schemeClr val="accent2"/>
                </a:solidFill>
                <a:latin typeface="Arial"/>
                <a:ea typeface="Arial"/>
                <a:cs typeface="Arial"/>
                <a:sym typeface="Arial"/>
              </a:rPr>
              <a:t> </a:t>
            </a:r>
            <a:r>
              <a:rPr b="1" i="0" lang="en-US" sz="2100" u="none">
                <a:solidFill>
                  <a:schemeClr val="accent2"/>
                </a:solidFill>
                <a:latin typeface="Arial"/>
                <a:ea typeface="Arial"/>
                <a:cs typeface="Arial"/>
                <a:sym typeface="Arial"/>
              </a:rPr>
              <a:t>di visualizzazione</a:t>
            </a:r>
            <a:endParaRPr sz="1100"/>
          </a:p>
        </p:txBody>
      </p:sp>
      <p:graphicFrame>
        <p:nvGraphicFramePr>
          <p:cNvPr id="214" name="Google Shape;214;p30"/>
          <p:cNvGraphicFramePr/>
          <p:nvPr/>
        </p:nvGraphicFramePr>
        <p:xfrm>
          <a:off x="301538" y="1604563"/>
          <a:ext cx="3000000" cy="3000000"/>
        </p:xfrm>
        <a:graphic>
          <a:graphicData uri="http://schemas.openxmlformats.org/drawingml/2006/table">
            <a:tbl>
              <a:tblPr>
                <a:noFill/>
                <a:tableStyleId>{6588AAB0-E5BA-409C-9F83-4984D6E58C7E}</a:tableStyleId>
              </a:tblPr>
              <a:tblGrid>
                <a:gridCol w="1786600"/>
                <a:gridCol w="6947825"/>
              </a:tblGrid>
              <a:tr h="549200">
                <a:tc>
                  <a:txBody>
                    <a:bodyPr/>
                    <a:lstStyle/>
                    <a:p>
                      <a:pPr indent="0" lvl="0" marL="0" rtl="0" algn="l">
                        <a:spcBef>
                          <a:spcPts val="0"/>
                        </a:spcBef>
                        <a:spcAft>
                          <a:spcPts val="0"/>
                        </a:spcAft>
                        <a:buNone/>
                      </a:pPr>
                      <a:r>
                        <a:rPr b="1" lang="en-US" sz="1800"/>
                        <a:t>Indicatore di conversione </a:t>
                      </a:r>
                      <a:endParaRPr b="1" sz="1800"/>
                    </a:p>
                  </a:txBody>
                  <a:tcPr marT="91425" marB="91425" marR="91425" marL="91425"/>
                </a:tc>
                <a:tc>
                  <a:txBody>
                    <a:bodyPr/>
                    <a:lstStyle/>
                    <a:p>
                      <a:pPr indent="0" lvl="0" marL="0" rtl="0" algn="l">
                        <a:spcBef>
                          <a:spcPts val="0"/>
                        </a:spcBef>
                        <a:spcAft>
                          <a:spcPts val="0"/>
                        </a:spcAft>
                        <a:buNone/>
                      </a:pPr>
                      <a:r>
                        <a:rPr b="1" lang="en-US" sz="1800"/>
                        <a:t>Descrizione </a:t>
                      </a:r>
                      <a:endParaRPr b="1" sz="1800"/>
                    </a:p>
                  </a:txBody>
                  <a:tcPr marT="91425" marB="91425" marR="91425" marL="91425"/>
                </a:tc>
              </a:tr>
              <a:tr h="343225">
                <a:tc>
                  <a:txBody>
                    <a:bodyPr/>
                    <a:lstStyle/>
                    <a:p>
                      <a:pPr indent="0" lvl="0" marL="0" rtl="0" algn="l">
                        <a:spcBef>
                          <a:spcPts val="0"/>
                        </a:spcBef>
                        <a:spcAft>
                          <a:spcPts val="0"/>
                        </a:spcAft>
                        <a:buNone/>
                      </a:pPr>
                      <a:r>
                        <a:rPr lang="en-US" sz="1800"/>
                        <a:t>%f</a:t>
                      </a:r>
                      <a:endParaRPr sz="1800"/>
                    </a:p>
                  </a:txBody>
                  <a:tcPr marT="91425" marB="91425" marR="91425" marL="91425"/>
                </a:tc>
                <a:tc>
                  <a:txBody>
                    <a:bodyPr/>
                    <a:lstStyle/>
                    <a:p>
                      <a:pPr indent="0" lvl="0" marL="0" rtl="0" algn="l">
                        <a:spcBef>
                          <a:spcPts val="0"/>
                        </a:spcBef>
                        <a:spcAft>
                          <a:spcPts val="0"/>
                        </a:spcAft>
                        <a:buNone/>
                      </a:pPr>
                      <a:r>
                        <a:rPr lang="en-US" sz="1800"/>
                        <a:t>float o double in notazione [–]m.n</a:t>
                      </a:r>
                      <a:endParaRPr sz="1800"/>
                    </a:p>
                  </a:txBody>
                  <a:tcPr marT="91425" marB="91425" marR="91425" marL="91425"/>
                </a:tc>
              </a:tr>
              <a:tr h="443400">
                <a:tc>
                  <a:txBody>
                    <a:bodyPr/>
                    <a:lstStyle/>
                    <a:p>
                      <a:pPr indent="0" lvl="0" marL="0" rtl="0" algn="l">
                        <a:spcBef>
                          <a:spcPts val="0"/>
                        </a:spcBef>
                        <a:spcAft>
                          <a:spcPts val="0"/>
                        </a:spcAft>
                        <a:buNone/>
                      </a:pPr>
                      <a:r>
                        <a:rPr lang="en-US" sz="1800"/>
                        <a:t>%e o %E</a:t>
                      </a:r>
                      <a:endParaRPr sz="1800"/>
                    </a:p>
                  </a:txBody>
                  <a:tcPr marT="91425" marB="91425" marR="91425" marL="91425"/>
                </a:tc>
                <a:tc>
                  <a:txBody>
                    <a:bodyPr/>
                    <a:lstStyle/>
                    <a:p>
                      <a:pPr indent="0" lvl="0" marL="0" rtl="0" algn="l">
                        <a:spcBef>
                          <a:spcPts val="0"/>
                        </a:spcBef>
                        <a:spcAft>
                          <a:spcPts val="0"/>
                        </a:spcAft>
                        <a:buNone/>
                      </a:pPr>
                      <a:r>
                        <a:rPr lang="en-US" sz="1800"/>
                        <a:t>float o double in notazione esponenziale [–]m.nE[+-]xx</a:t>
                      </a:r>
                      <a:endParaRPr sz="1800"/>
                    </a:p>
                  </a:txBody>
                  <a:tcPr marT="91425" marB="91425" marR="91425" marL="91425"/>
                </a:tc>
              </a:tr>
              <a:tr h="343225">
                <a:tc>
                  <a:txBody>
                    <a:bodyPr/>
                    <a:lstStyle/>
                    <a:p>
                      <a:pPr indent="0" lvl="0" marL="0" rtl="0" algn="l">
                        <a:spcBef>
                          <a:spcPts val="0"/>
                        </a:spcBef>
                        <a:spcAft>
                          <a:spcPts val="0"/>
                        </a:spcAft>
                        <a:buNone/>
                      </a:pPr>
                      <a:r>
                        <a:rPr lang="en-US" sz="1800"/>
                        <a:t>%L</a:t>
                      </a:r>
                      <a:endParaRPr sz="1800"/>
                    </a:p>
                  </a:txBody>
                  <a:tcPr marT="91425" marB="91425" marR="91425" marL="91425"/>
                </a:tc>
                <a:tc>
                  <a:txBody>
                    <a:bodyPr/>
                    <a:lstStyle/>
                    <a:p>
                      <a:pPr indent="0" lvl="0" marL="0" rtl="0" algn="l">
                        <a:spcBef>
                          <a:spcPts val="0"/>
                        </a:spcBef>
                        <a:spcAft>
                          <a:spcPts val="0"/>
                        </a:spcAft>
                        <a:buNone/>
                      </a:pPr>
                      <a:r>
                        <a:rPr lang="en-US" sz="1800"/>
                        <a:t>indica un valore in virgola mobile long double</a:t>
                      </a:r>
                      <a:endParaRPr sz="1800"/>
                    </a:p>
                  </a:txBody>
                  <a:tcPr marT="91425" marB="91425" marR="91425" marL="91425"/>
                </a:tc>
              </a:tr>
            </a:tbl>
          </a:graphicData>
        </a:graphic>
      </p:graphicFrame>
      <p:sp>
        <p:nvSpPr>
          <p:cNvPr id="215" name="Google Shape;215;p30"/>
          <p:cNvSpPr txBox="1"/>
          <p:nvPr/>
        </p:nvSpPr>
        <p:spPr>
          <a:xfrm>
            <a:off x="301550" y="4689725"/>
            <a:ext cx="8256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Times New Roman"/>
                <a:ea typeface="Times New Roman"/>
                <a:cs typeface="Times New Roman"/>
                <a:sym typeface="Times New Roman"/>
              </a:rPr>
              <a:t>La notazione esponenziale: </a:t>
            </a:r>
            <a:endParaRPr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3200">
                <a:solidFill>
                  <a:schemeClr val="dk1"/>
                </a:solidFill>
                <a:latin typeface="Times New Roman"/>
                <a:ea typeface="Times New Roman"/>
                <a:cs typeface="Times New Roman"/>
                <a:sym typeface="Times New Roman"/>
              </a:rPr>
              <a:t>150,4582  = 1,504582x10²  = 1,504582E+02</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zione vuota">
  <a:themeElements>
    <a:clrScheme name="Presentazione vuota">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