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Lst>
  <p:sldSz cy="6858000" cx="9144000"/>
  <p:notesSz cx="6858000" cy="9144000"/>
  <p:embeddedFontLst>
    <p:embeddedFont>
      <p:font typeface="Roboto"/>
      <p:regular r:id="rId91"/>
      <p:bold r:id="rId92"/>
      <p:italic r:id="rId93"/>
      <p:boldItalic r:id="rId94"/>
    </p:embeddedFont>
    <p:embeddedFont>
      <p:font typeface="Montserrat"/>
      <p:regular r:id="rId95"/>
      <p:bold r:id="rId96"/>
      <p:italic r:id="rId97"/>
      <p:boldItalic r:id="rId98"/>
    </p:embeddedFont>
    <p:embeddedFont>
      <p:font typeface="Google Sans"/>
      <p:regular r:id="rId99"/>
      <p:bold r:id="rId100"/>
      <p:italic r:id="rId101"/>
      <p:boldItalic r:id="rId102"/>
    </p:embeddedFont>
    <p:embeddedFont>
      <p:font typeface="Tahoma"/>
      <p:regular r:id="rId103"/>
      <p:bold r:id="rId104"/>
    </p:embeddedFont>
    <p:embeddedFont>
      <p:font typeface="Noto Sans Symbols"/>
      <p:regular r:id="rId105"/>
      <p:bold r:id="rId106"/>
    </p:embeddedFont>
    <p:embeddedFont>
      <p:font typeface="Questrial"/>
      <p:regular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1A01D0-659D-46E6-A744-3793AFCE5459}">
  <a:tblStyle styleId="{BA1A01D0-659D-46E6-A744-3793AFCE545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Questrial-regular.fntdata"/><Relationship Id="rId106" Type="http://schemas.openxmlformats.org/officeDocument/2006/relationships/font" Target="fonts/NotoSansSymbols-bold.fntdata"/><Relationship Id="rId105" Type="http://schemas.openxmlformats.org/officeDocument/2006/relationships/font" Target="fonts/NotoSansSymbols-regular.fntdata"/><Relationship Id="rId104" Type="http://schemas.openxmlformats.org/officeDocument/2006/relationships/font" Target="fonts/Tahoma-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Tahoma-regular.fntdata"/><Relationship Id="rId102" Type="http://schemas.openxmlformats.org/officeDocument/2006/relationships/font" Target="fonts/GoogleSans-boldItalic.fntdata"/><Relationship Id="rId101" Type="http://schemas.openxmlformats.org/officeDocument/2006/relationships/font" Target="fonts/GoogleSans-italic.fntdata"/><Relationship Id="rId100" Type="http://schemas.openxmlformats.org/officeDocument/2006/relationships/font" Target="fonts/GoogleSans-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Montserrat-regular.fntdata"/><Relationship Id="rId94" Type="http://schemas.openxmlformats.org/officeDocument/2006/relationships/font" Target="fonts/Roboto-boldItalic.fntdata"/><Relationship Id="rId97" Type="http://schemas.openxmlformats.org/officeDocument/2006/relationships/font" Target="fonts/Montserrat-italic.fntdata"/><Relationship Id="rId96" Type="http://schemas.openxmlformats.org/officeDocument/2006/relationships/font" Target="fonts/Montserrat-bold.fntdata"/><Relationship Id="rId11" Type="http://schemas.openxmlformats.org/officeDocument/2006/relationships/slide" Target="slides/slide4.xml"/><Relationship Id="rId99" Type="http://schemas.openxmlformats.org/officeDocument/2006/relationships/font" Target="fonts/GoogleSans-regular.fntdata"/><Relationship Id="rId10" Type="http://schemas.openxmlformats.org/officeDocument/2006/relationships/slide" Target="slides/slide3.xml"/><Relationship Id="rId98" Type="http://schemas.openxmlformats.org/officeDocument/2006/relationships/font" Target="fonts/Montserrat-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Roboto-regular.fntdata"/><Relationship Id="rId90" Type="http://schemas.openxmlformats.org/officeDocument/2006/relationships/slide" Target="slides/slide83.xml"/><Relationship Id="rId93" Type="http://schemas.openxmlformats.org/officeDocument/2006/relationships/font" Target="fonts/Roboto-italic.fntdata"/><Relationship Id="rId92" Type="http://schemas.openxmlformats.org/officeDocument/2006/relationships/font" Target="fonts/Roboto-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03cc95dd0d_1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20" name="Google Shape;120;g303cc95dd0d_1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03c20f9be2_0_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03c20f9be2_0_3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303c20f9be2_0_37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03c20f9be2_0_4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03c20f9be2_0_4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303c20f9be2_0_48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03c20f9be2_0_4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03c20f9be2_0_4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303c20f9be2_0_49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03c20f9be2_0_4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03c20f9be2_0_4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303c20f9be2_0_499: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03c20f9be2_0_5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03c20f9be2_0_5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303c20f9be2_0_50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06746c3861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06746c3861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306746c3861_0_11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03c20f9be2_0_5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239" name="Google Shape;239;g303c20f9be2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0" name="Google Shape;240;g303c20f9be2_0_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03c20f9be2_0_5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03c20f9be2_0_5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303c20f9be2_0_51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06746c386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06746c386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306746c3861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06746c3861_0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06746c3861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fff8666104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fff8666104_0_2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fff8666104_0_28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6746c3861_0_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06746c3861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333333"/>
                </a:solidFill>
                <a:highlight>
                  <a:srgbClr val="FFFFFF"/>
                </a:highlight>
              </a:rPr>
              <a:t>Sin dai primi anni di vita mostra tanta vivacità: a sette anni decide di smontare sette sveglie nel tentativo di capire da sé come funzionassero e a che cosa servissero tutti quegli ingranaggi.</a:t>
            </a:r>
            <a:endParaRPr sz="1050">
              <a:solidFill>
                <a:srgbClr val="333333"/>
              </a:solidFill>
              <a:highlight>
                <a:srgbClr val="FFFFFF"/>
              </a:highlight>
            </a:endParaRPr>
          </a:p>
          <a:p>
            <a:pPr indent="0" lvl="0" marL="0" rtl="0" algn="l">
              <a:spcBef>
                <a:spcPts val="0"/>
              </a:spcBef>
              <a:spcAft>
                <a:spcPts val="0"/>
              </a:spcAft>
              <a:buNone/>
            </a:pPr>
            <a:r>
              <a:rPr lang="en-US" sz="1050">
                <a:solidFill>
                  <a:srgbClr val="333333"/>
                </a:solidFill>
                <a:highlight>
                  <a:srgbClr val="FFFFFF"/>
                </a:highlight>
              </a:rPr>
              <a:t>Grazie alla sua curiosità e alla sua capacità deduttiva e analitica, Grace Murray Hopper è passata alla storia come una delle figure più eminenti dell’informatica, la prima ad aver pensato e realizzato un linguaggio di programmazione indipendente dalla macchina (il COBOL) e ad aver inventato il metodo del debugging (eliminazione dei bug informatici attraverso analisi periodiche e continue del codice sorgente del programma).</a:t>
            </a:r>
            <a:endParaRPr sz="1050">
              <a:solidFill>
                <a:srgbClr val="333333"/>
              </a:solidFill>
              <a:highlight>
                <a:srgbClr val="FFFFFF"/>
              </a:highlight>
            </a:endParaRPr>
          </a:p>
          <a:p>
            <a:pPr indent="0" lvl="0" marL="0" rtl="0" algn="l">
              <a:spcBef>
                <a:spcPts val="0"/>
              </a:spcBef>
              <a:spcAft>
                <a:spcPts val="0"/>
              </a:spcAft>
              <a:buNone/>
            </a:pPr>
            <a:r>
              <a:rPr lang="en-US" sz="1050">
                <a:solidFill>
                  <a:srgbClr val="333333"/>
                </a:solidFill>
                <a:highlight>
                  <a:srgbClr val="FFFFFF"/>
                </a:highlight>
              </a:rPr>
              <a:t>1941 Diventa professore di matematica</a:t>
            </a:r>
            <a:endParaRPr sz="1050">
              <a:solidFill>
                <a:srgbClr val="333333"/>
              </a:solidFill>
              <a:highlight>
                <a:srgbClr val="FFFFFF"/>
              </a:highlight>
            </a:endParaRPr>
          </a:p>
          <a:p>
            <a:pPr indent="0" lvl="0" marL="0" rtl="0" algn="l">
              <a:spcBef>
                <a:spcPts val="0"/>
              </a:spcBef>
              <a:spcAft>
                <a:spcPts val="0"/>
              </a:spcAft>
              <a:buNone/>
            </a:pPr>
            <a:r>
              <a:rPr lang="en-US" sz="1050">
                <a:solidFill>
                  <a:srgbClr val="333333"/>
                </a:solidFill>
                <a:highlight>
                  <a:srgbClr val="FFFFFF"/>
                </a:highlight>
              </a:rPr>
              <a:t>Nonostante frequentasse scuole private femminili, che insistevano molto su un certo tipo di educazione “per signore”, suo padre la incentivò sempre a lasciarsi alle spalle gli stereotipi dei ruoli femminili. Praticava basket, hockey su prato e pallanuoto.</a:t>
            </a:r>
            <a:endParaRPr sz="1050">
              <a:solidFill>
                <a:srgbClr val="333333"/>
              </a:solidFill>
              <a:highlight>
                <a:srgbClr val="FFFFFF"/>
              </a:highlight>
            </a:endParaRPr>
          </a:p>
          <a:p>
            <a:pPr indent="0" lvl="0" marL="0" rtl="0" algn="l">
              <a:spcBef>
                <a:spcPts val="0"/>
              </a:spcBef>
              <a:spcAft>
                <a:spcPts val="0"/>
              </a:spcAft>
              <a:buNone/>
            </a:pPr>
            <a:r>
              <a:t/>
            </a:r>
            <a:endParaRPr sz="1050">
              <a:solidFill>
                <a:srgbClr val="333333"/>
              </a:solidFill>
              <a:highlight>
                <a:srgbClr val="FFFFFF"/>
              </a:highlight>
            </a:endParaRPr>
          </a:p>
          <a:p>
            <a:pPr indent="0" lvl="0" marL="0" rtl="0" algn="l">
              <a:spcBef>
                <a:spcPts val="0"/>
              </a:spcBef>
              <a:spcAft>
                <a:spcPts val="0"/>
              </a:spcAft>
              <a:buNone/>
            </a:pPr>
            <a:r>
              <a:t/>
            </a:r>
            <a:endParaRPr sz="1050">
              <a:solidFill>
                <a:srgbClr val="333333"/>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06746c3861_0_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06746c3861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500">
                <a:solidFill>
                  <a:srgbClr val="222222"/>
                </a:solidFill>
                <a:latin typeface="Georgia"/>
                <a:ea typeface="Georgia"/>
                <a:cs typeface="Georgia"/>
                <a:sym typeface="Georgia"/>
              </a:rPr>
              <a:t>Mark I: 4 tonnellate e mezzo, 16 m x 2,4 m.</a:t>
            </a:r>
            <a:endParaRPr sz="1500">
              <a:solidFill>
                <a:srgbClr val="222222"/>
              </a:solidFill>
              <a:latin typeface="Georgia"/>
              <a:ea typeface="Georgia"/>
              <a:cs typeface="Georgia"/>
              <a:sym typeface="Georgia"/>
            </a:endParaRPr>
          </a:p>
          <a:p>
            <a:pPr indent="0" lvl="0" marL="0" rtl="0" algn="l">
              <a:spcBef>
                <a:spcPts val="0"/>
              </a:spcBef>
              <a:spcAft>
                <a:spcPts val="0"/>
              </a:spcAft>
              <a:buNone/>
            </a:pPr>
            <a:r>
              <a:rPr lang="en-US" sz="1500">
                <a:solidFill>
                  <a:srgbClr val="222222"/>
                </a:solidFill>
                <a:latin typeface="Georgia"/>
                <a:ea typeface="Georgia"/>
                <a:cs typeface="Georgia"/>
                <a:sym typeface="Georgia"/>
              </a:rPr>
              <a:t>il Mark I rappresentava la realizzazione della macchina analitica che il filosofo e inventore inglese Charles Babbage aveva progettato il secolo precedente.</a:t>
            </a:r>
            <a:endParaRPr sz="1500">
              <a:solidFill>
                <a:srgbClr val="222222"/>
              </a:solidFill>
              <a:latin typeface="Georgia"/>
              <a:ea typeface="Georgia"/>
              <a:cs typeface="Georgia"/>
              <a:sym typeface="Georgia"/>
            </a:endParaRPr>
          </a:p>
          <a:p>
            <a:pPr indent="0" lvl="0" marL="0" rtl="0" algn="l">
              <a:spcBef>
                <a:spcPts val="0"/>
              </a:spcBef>
              <a:spcAft>
                <a:spcPts val="0"/>
              </a:spcAft>
              <a:buNone/>
            </a:pPr>
            <a:r>
              <a:t/>
            </a:r>
            <a:endParaRPr sz="1500">
              <a:solidFill>
                <a:srgbClr val="222222"/>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US" sz="1050">
                <a:solidFill>
                  <a:schemeClr val="dk1"/>
                </a:solidFill>
                <a:highlight>
                  <a:srgbClr val="FFFFFF"/>
                </a:highlight>
                <a:latin typeface="Montserrat"/>
                <a:ea typeface="Montserrat"/>
                <a:cs typeface="Montserrat"/>
                <a:sym typeface="Montserrat"/>
              </a:rPr>
              <a:t>Hopper ha insegnato a quella macchina, una dopo l’altra, un’infinità di operazioni attraverso comandi impressi su nastro perforato. Il lavoro si è rivelato molto complesso tanto che non venivano scritte più di cinque pagine al giorno.</a:t>
            </a:r>
            <a:endParaRPr sz="105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US" sz="1050">
                <a:solidFill>
                  <a:schemeClr val="dk1"/>
                </a:solidFill>
                <a:highlight>
                  <a:srgbClr val="FFFFFF"/>
                </a:highlight>
                <a:latin typeface="Montserrat"/>
                <a:ea typeface="Montserrat"/>
                <a:cs typeface="Montserrat"/>
                <a:sym typeface="Montserrat"/>
              </a:rPr>
              <a:t>Il risultato è un testo epocale, </a:t>
            </a:r>
            <a:r>
              <a:rPr i="1" lang="en-US" sz="1050">
                <a:solidFill>
                  <a:schemeClr val="dk1"/>
                </a:solidFill>
                <a:highlight>
                  <a:srgbClr val="FFFFFF"/>
                </a:highlight>
                <a:latin typeface="Montserrat"/>
                <a:ea typeface="Montserrat"/>
                <a:cs typeface="Montserrat"/>
                <a:sym typeface="Montserrat"/>
              </a:rPr>
              <a:t>A Manual of Operation for the Automatic Sequence Controlled Calculator</a:t>
            </a:r>
            <a:r>
              <a:rPr lang="en-US" sz="1050">
                <a:solidFill>
                  <a:schemeClr val="dk1"/>
                </a:solidFill>
                <a:highlight>
                  <a:srgbClr val="FFFFFF"/>
                </a:highlight>
                <a:latin typeface="Montserrat"/>
                <a:ea typeface="Montserrat"/>
                <a:cs typeface="Montserrat"/>
                <a:sym typeface="Montserrat"/>
              </a:rPr>
              <a:t>, pubblicato nel 1946. La maggioranza gli ha conferito un altro nome: </a:t>
            </a:r>
            <a:r>
              <a:rPr b="1" lang="en-US" sz="1050">
                <a:solidFill>
                  <a:schemeClr val="dk1"/>
                </a:solidFill>
                <a:highlight>
                  <a:srgbClr val="FFFFFF"/>
                </a:highlight>
                <a:latin typeface="Montserrat"/>
                <a:ea typeface="Montserrat"/>
                <a:cs typeface="Montserrat"/>
                <a:sym typeface="Montserrat"/>
              </a:rPr>
              <a:t>La Bibbia dei </a:t>
            </a:r>
            <a:r>
              <a:rPr b="1" i="1" lang="en-US" sz="1050">
                <a:solidFill>
                  <a:schemeClr val="dk1"/>
                </a:solidFill>
                <a:highlight>
                  <a:srgbClr val="FFFFFF"/>
                </a:highlight>
                <a:latin typeface="Montserrat"/>
                <a:ea typeface="Montserrat"/>
                <a:cs typeface="Montserrat"/>
                <a:sym typeface="Montserrat"/>
              </a:rPr>
              <a:t>computer</a:t>
            </a:r>
            <a:r>
              <a:rPr i="1" lang="en-US" sz="1050">
                <a:solidFill>
                  <a:schemeClr val="dk1"/>
                </a:solidFill>
                <a:highlight>
                  <a:srgbClr val="FFFFFF"/>
                </a:highlight>
                <a:latin typeface="Montserrat"/>
                <a:ea typeface="Montserrat"/>
                <a:cs typeface="Montserrat"/>
                <a:sym typeface="Montserrat"/>
              </a:rPr>
              <a:t>. </a:t>
            </a:r>
            <a:r>
              <a:rPr lang="en-US" sz="1050">
                <a:solidFill>
                  <a:schemeClr val="dk1"/>
                </a:solidFill>
                <a:highlight>
                  <a:srgbClr val="FFFFFF"/>
                </a:highlight>
                <a:latin typeface="Montserrat"/>
                <a:ea typeface="Montserrat"/>
                <a:cs typeface="Montserrat"/>
                <a:sym typeface="Montserrat"/>
              </a:rPr>
              <a:t>Si tratta del primo manuale di programmazione chiaramente ispirato a Babbage, l’inventore della macchina differenziale che collaborò con Ada Lovelace, figlia di Lord Byron.</a:t>
            </a:r>
            <a:endParaRPr sz="10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500">
              <a:solidFill>
                <a:srgbClr val="222222"/>
              </a:solidFill>
              <a:latin typeface="Georgia"/>
              <a:ea typeface="Georgia"/>
              <a:cs typeface="Georgia"/>
              <a:sym typeface="Georgi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06746c3861_0_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06746c3861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ILDEBUGGING all’epoca si faceva con le pinzette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1500">
                <a:solidFill>
                  <a:srgbClr val="222222"/>
                </a:solidFill>
                <a:latin typeface="Georgia"/>
                <a:ea typeface="Georgia"/>
                <a:cs typeface="Georgia"/>
                <a:sym typeface="Georgia"/>
              </a:rPr>
              <a:t>“Avevamo un paio di pinzette”, avrebbe ricordato Grace. “Trovammo una falena di circa quattro pollici di apertura alare e, con molta attenzione, la tirammo fuori e la mettemmo nel nostro ‘registro di bordo’</a:t>
            </a:r>
            <a:endParaRPr sz="1500">
              <a:solidFill>
                <a:srgbClr val="222222"/>
              </a:solidFill>
              <a:latin typeface="Georgia"/>
              <a:ea typeface="Georgia"/>
              <a:cs typeface="Georgia"/>
              <a:sym typeface="Georgia"/>
            </a:endParaRPr>
          </a:p>
          <a:p>
            <a:pPr indent="0" lvl="0" marL="0" rtl="0" algn="l">
              <a:spcBef>
                <a:spcPts val="0"/>
              </a:spcBef>
              <a:spcAft>
                <a:spcPts val="0"/>
              </a:spcAft>
              <a:buNone/>
            </a:pPr>
            <a:r>
              <a:t/>
            </a:r>
            <a:endParaRPr sz="1500">
              <a:solidFill>
                <a:srgbClr val="222222"/>
              </a:solidFill>
              <a:latin typeface="Georgia"/>
              <a:ea typeface="Georgia"/>
              <a:cs typeface="Georgia"/>
              <a:sym typeface="Georgia"/>
            </a:endParaRPr>
          </a:p>
          <a:p>
            <a:pPr indent="0" lvl="0" marL="0" rtl="0" algn="l">
              <a:spcBef>
                <a:spcPts val="0"/>
              </a:spcBef>
              <a:spcAft>
                <a:spcPts val="0"/>
              </a:spcAft>
              <a:buNone/>
            </a:pPr>
            <a:r>
              <a:rPr lang="en-US" sz="1500">
                <a:solidFill>
                  <a:srgbClr val="222222"/>
                </a:solidFill>
                <a:latin typeface="Georgia"/>
                <a:ea typeface="Georgia"/>
                <a:cs typeface="Georgia"/>
                <a:sym typeface="Georgia"/>
              </a:rPr>
              <a:t>Il termine </a:t>
            </a:r>
            <a:r>
              <a:rPr i="1" lang="en-US" sz="1500">
                <a:solidFill>
                  <a:srgbClr val="222222"/>
                </a:solidFill>
                <a:latin typeface="Georgia"/>
                <a:ea typeface="Georgia"/>
                <a:cs typeface="Georgia"/>
                <a:sym typeface="Georgia"/>
              </a:rPr>
              <a:t>bug</a:t>
            </a:r>
            <a:r>
              <a:rPr lang="en-US" sz="1500">
                <a:solidFill>
                  <a:srgbClr val="222222"/>
                </a:solidFill>
                <a:latin typeface="Georgia"/>
                <a:ea typeface="Georgia"/>
                <a:cs typeface="Georgia"/>
                <a:sym typeface="Georgia"/>
              </a:rPr>
              <a:t>, è vero, era stato impiegato sin dai tempi di Thomas Edison per indicare problemi e malfunzionamenti meccanici, ma con questo episodio esso veniva finalmente introdotto nel linguaggio della nascente informatica, tanto che, avrebbe continuato Grace, “da quel momento in poi, quando qualcosa non andava, dicevamo che c’erano dei bug e che stavamo ‘facendo il debugging’”.</a:t>
            </a:r>
            <a:endParaRPr sz="1500">
              <a:solidFill>
                <a:srgbClr val="222222"/>
              </a:solidFill>
              <a:latin typeface="Georgia"/>
              <a:ea typeface="Georgia"/>
              <a:cs typeface="Georgia"/>
              <a:sym typeface="Georg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06746c3861_0_4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06746c3861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00">
                <a:solidFill>
                  <a:schemeClr val="dk1"/>
                </a:solidFill>
                <a:highlight>
                  <a:srgbClr val="FFFFFF"/>
                </a:highlight>
              </a:rPr>
              <a:t>Il cobol o</a:t>
            </a:r>
            <a:endParaRPr sz="1300">
              <a:solidFill>
                <a:schemeClr val="dk1"/>
              </a:solidFill>
              <a:highlight>
                <a:srgbClr val="FFFFFF"/>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06746c3861_0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06746c3861_0_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306746c3861_0_9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06746c3861_0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06746c3861_0_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306746c3861_0_10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06746c3861_0_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06746c3861_0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306746c3861_0_12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06746c3861_0_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06746c3861_0_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306746c3861_0_12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06746c3861_0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06746c3861_0_1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306746c3861_0_13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06746c3861_0_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06746c3861_0_1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306746c3861_0_15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03c20f9be2_0_4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03c20f9be2_0_4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303c20f9be2_0_42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06746c3861_0_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06746c3861_0_1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306746c3861_0_157: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06746c3861_0_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06746c3861_0_1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306746c3861_0_164: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06746c3861_0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06746c3861_0_1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306746c3861_0_17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06746c3861_0_1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06746c3861_0_1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306746c3861_0_17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06746c3861_0_3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06746c3861_0_3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306746c3861_0_33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06746c3861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06746c3861_0_1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306746c3861_0_14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06746c3861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06746c3861_0_1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306746c3861_0_19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06746c3861_0_2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06746c3861_0_2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306746c3861_0_20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6746c3861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06746c3861_0_2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306746c3861_0_21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06746c3861_0_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06746c3861_0_2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306746c3861_0_22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3c20f9be2_0_4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3c20f9be2_0_4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303c20f9be2_0_44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06746c3861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06746c3861_0_1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306746c3861_0_117: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03cc95dd0d_1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55" name="Google Shape;455;g303cc95dd0d_1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03cc95dd0d_1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62" name="Google Shape;462;g303cc95dd0d_1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03cc95dd0d_1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69" name="Google Shape;469;g303cc95dd0d_1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03cc95dd0d_1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82" name="Google Shape;482;g303cc95dd0d_1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03cc95dd0d_1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89" name="Google Shape;489;g303cc95dd0d_1_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03cc95dd0d_1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96" name="Google Shape;496;g303cc95dd0d_1_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03cc95dd0d_1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06" name="Google Shape;506;g303cc95dd0d_1_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03cc95dd0d_1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13" name="Google Shape;513;g303cc95dd0d_1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03cc95dd0d_1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20" name="Google Shape;520;g303cc95dd0d_1_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3c20f9be2_0_4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03c20f9be2_0_4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303c20f9be2_0_44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03cc95dd0d_1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27" name="Google Shape;527;g303cc95dd0d_1_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03cc95dd0d_1_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38" name="Google Shape;538;g303cc95dd0d_1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06746c3861_0_3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06746c3861_0_3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306746c3861_0_35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06746c3861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06746c3861_0_3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306746c3861_0_36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06746c3861_0_3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59" name="Google Shape;559;g306746c3861_0_3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03cc95dd0d_1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66" name="Google Shape;566;g303cc95dd0d_1_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03cc95dd0d_1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74" name="Google Shape;574;g303cc95dd0d_1_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03cc95dd0d_1_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81" name="Google Shape;581;g303cc95dd0d_1_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06746c3861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06746c3861_0_2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g306746c3861_0_28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06746c3861_0_2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06746c3861_0_2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306746c3861_0_289: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03c20f9be2_0_4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03c20f9be2_0_4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303c20f9be2_0_454: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06746c3861_0_3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06746c3861_0_3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306746c3861_0_30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03cc95dd0d_1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618" name="Google Shape;618;g303cc95dd0d_1_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03cc95dd0d_1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636" name="Google Shape;636;g303cc95dd0d_1_1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03cc95dd0d_1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661" name="Google Shape;661;g303cc95dd0d_1_1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03cc95dd0d_1_1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669" name="Google Shape;669;g303cc95dd0d_1_1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03cc95dd0d_1_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677" name="Google Shape;677;g303cc95dd0d_1_2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03cc95dd0d_1_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684" name="Google Shape;684;g303cc95dd0d_1_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03cc95dd0d_1_2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697" name="Google Shape;697;g303cc95dd0d_1_2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03cc95dd0d_1_2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09" name="Google Shape;709;g303cc95dd0d_1_2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03cc95dd0d_1_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17" name="Google Shape;717;g303cc95dd0d_1_2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03c20f9be2_0_3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03c20f9be2_0_3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303c20f9be2_0_347: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06746c3861_0_2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06746c3861_0_2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g306746c3861_0_22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06746c3861_0_2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306746c3861_0_2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g306746c3861_0_23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06746c3861_0_3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06746c3861_0_3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306746c3861_0_31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06746c3861_0_2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06746c3861_0_2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g306746c3861_0_24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03cc95dd0d_1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62" name="Google Shape;762;g303cc95dd0d_1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03cc95dd0d_1_2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81" name="Google Shape;781;g303cc95dd0d_1_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03cc95dd0d_1_2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804" name="Google Shape;804;g303cc95dd0d_1_2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03cc95dd0d_1_3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824" name="Google Shape;824;g303cc95dd0d_1_3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03cc95dd0d_1_3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834" name="Google Shape;834;g303cc95dd0d_1_3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03cc95dd0d_1_3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850" name="Google Shape;850;g303cc95dd0d_1_3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03c20f9be2_0_4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03c20f9be2_0_4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303c20f9be2_0_47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06746c3861_0_3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06746c3861_0_3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g306746c3861_0_31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06746c3861_0_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306746c3861_0_3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g306746c3861_0_32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06746c3861_0_3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306746c3861_0_3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2" name="Google Shape;882;g306746c3861_0_37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06746c3861_0_3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306746c3861_0_3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g306746c3861_0_38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3c20f9be2_0_3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03c20f9be2_0_3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303c20f9be2_0_39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3" name="Shape 13"/>
        <p:cNvGrpSpPr/>
        <p:nvPr/>
      </p:nvGrpSpPr>
      <p:grpSpPr>
        <a:xfrm>
          <a:off x="0" y="0"/>
          <a:ext cx="0" cy="0"/>
          <a:chOff x="0" y="0"/>
          <a:chExt cx="0" cy="0"/>
        </a:xfrm>
      </p:grpSpPr>
      <p:grpSp>
        <p:nvGrpSpPr>
          <p:cNvPr id="14" name="Google Shape;14;p2"/>
          <p:cNvGrpSpPr/>
          <p:nvPr/>
        </p:nvGrpSpPr>
        <p:grpSpPr>
          <a:xfrm>
            <a:off x="6098378" y="7"/>
            <a:ext cx="3045625" cy="2707359"/>
            <a:chOff x="6098378" y="5"/>
            <a:chExt cx="3045625" cy="2030570"/>
          </a:xfrm>
        </p:grpSpPr>
        <p:sp>
          <p:nvSpPr>
            <p:cNvPr id="15" name="Google Shape;15;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 name="Google Shape;20;p2"/>
          <p:cNvSpPr txBox="1"/>
          <p:nvPr>
            <p:ph type="ctrTitle"/>
          </p:nvPr>
        </p:nvSpPr>
        <p:spPr>
          <a:xfrm>
            <a:off x="598100" y="2366963"/>
            <a:ext cx="8222100" cy="11184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1" name="Google Shape;21;p2"/>
          <p:cNvSpPr txBox="1"/>
          <p:nvPr>
            <p:ph idx="1" type="subTitle"/>
          </p:nvPr>
        </p:nvSpPr>
        <p:spPr>
          <a:xfrm>
            <a:off x="598088" y="3621217"/>
            <a:ext cx="8222100" cy="577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22" name="Google Shape;22;p2"/>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6098378" y="7"/>
            <a:ext cx="3045625" cy="2707359"/>
            <a:chOff x="6098378" y="5"/>
            <a:chExt cx="3045625" cy="2030570"/>
          </a:xfrm>
        </p:grpSpPr>
        <p:sp>
          <p:nvSpPr>
            <p:cNvPr id="75" name="Google Shape;75;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 name="Google Shape;80;p11"/>
          <p:cNvSpPr txBox="1"/>
          <p:nvPr>
            <p:ph hasCustomPrompt="1" type="title"/>
          </p:nvPr>
        </p:nvSpPr>
        <p:spPr>
          <a:xfrm>
            <a:off x="311700" y="1674733"/>
            <a:ext cx="8520600" cy="2707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81" name="Google Shape;81;p11"/>
          <p:cNvSpPr txBox="1"/>
          <p:nvPr>
            <p:ph idx="1" type="body"/>
          </p:nvPr>
        </p:nvSpPr>
        <p:spPr>
          <a:xfrm>
            <a:off x="311700" y="4492300"/>
            <a:ext cx="8520600" cy="17091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82" name="Google Shape;82;p11"/>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12"/>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85" name="Shape 85"/>
        <p:cNvGrpSpPr/>
        <p:nvPr/>
      </p:nvGrpSpPr>
      <p:grpSpPr>
        <a:xfrm>
          <a:off x="0" y="0"/>
          <a:ext cx="0" cy="0"/>
          <a:chOff x="0" y="0"/>
          <a:chExt cx="0" cy="0"/>
        </a:xfrm>
      </p:grpSpPr>
      <p:sp>
        <p:nvSpPr>
          <p:cNvPr id="86" name="Google Shape;86;p13"/>
          <p:cNvSpPr txBox="1"/>
          <p:nvPr>
            <p:ph type="title"/>
          </p:nvPr>
        </p:nvSpPr>
        <p:spPr>
          <a:xfrm>
            <a:off x="457200" y="130175"/>
            <a:ext cx="8229600" cy="14319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87" name="Google Shape;87;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88" name="Google Shape;88;p13"/>
          <p:cNvSpPr txBox="1"/>
          <p:nvPr>
            <p:ph idx="10" type="dt"/>
          </p:nvPr>
        </p:nvSpPr>
        <p:spPr>
          <a:xfrm>
            <a:off x="457200" y="6245225"/>
            <a:ext cx="2133600" cy="4764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3"/>
          <p:cNvSpPr txBox="1"/>
          <p:nvPr>
            <p:ph idx="11" type="ftr"/>
          </p:nvPr>
        </p:nvSpPr>
        <p:spPr>
          <a:xfrm>
            <a:off x="3124200" y="6245225"/>
            <a:ext cx="2895600" cy="4764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0" name="Google Shape;90;p13"/>
          <p:cNvSpPr txBox="1"/>
          <p:nvPr>
            <p:ph idx="12" type="sldNum"/>
          </p:nvPr>
        </p:nvSpPr>
        <p:spPr>
          <a:xfrm>
            <a:off x="6553200" y="6245225"/>
            <a:ext cx="2133600" cy="4764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000">
              <a:solidFill>
                <a:schemeClr val="lt1"/>
              </a:solidFill>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type="objOnly">
  <p:cSld name="OBJECT_ONLY">
    <p:spTree>
      <p:nvGrpSpPr>
        <p:cNvPr id="91" name="Shape 91"/>
        <p:cNvGrpSpPr/>
        <p:nvPr/>
      </p:nvGrpSpPr>
      <p:grpSpPr>
        <a:xfrm>
          <a:off x="0" y="0"/>
          <a:ext cx="0" cy="0"/>
          <a:chOff x="0" y="0"/>
          <a:chExt cx="0" cy="0"/>
        </a:xfrm>
      </p:grpSpPr>
      <p:sp>
        <p:nvSpPr>
          <p:cNvPr id="92" name="Google Shape;92;p14"/>
          <p:cNvSpPr txBox="1"/>
          <p:nvPr>
            <p:ph idx="1" type="body"/>
          </p:nvPr>
        </p:nvSpPr>
        <p:spPr>
          <a:xfrm>
            <a:off x="457200" y="130175"/>
            <a:ext cx="8229600" cy="599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3" name="Google Shape;93;p14"/>
          <p:cNvSpPr txBox="1"/>
          <p:nvPr>
            <p:ph idx="10" type="dt"/>
          </p:nvPr>
        </p:nvSpPr>
        <p:spPr>
          <a:xfrm>
            <a:off x="457200" y="6245225"/>
            <a:ext cx="2133600" cy="4764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p14"/>
          <p:cNvSpPr txBox="1"/>
          <p:nvPr>
            <p:ph idx="11" type="ftr"/>
          </p:nvPr>
        </p:nvSpPr>
        <p:spPr>
          <a:xfrm>
            <a:off x="3124200" y="6245225"/>
            <a:ext cx="2895600" cy="4764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4"/>
          <p:cNvSpPr txBox="1"/>
          <p:nvPr>
            <p:ph idx="12" type="sldNum"/>
          </p:nvPr>
        </p:nvSpPr>
        <p:spPr>
          <a:xfrm>
            <a:off x="6553200" y="6245225"/>
            <a:ext cx="2133600" cy="4764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000">
              <a:solidFill>
                <a:schemeClr val="lt1"/>
              </a:solidFill>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102" name="Shape 102"/>
        <p:cNvGrpSpPr/>
        <p:nvPr/>
      </p:nvGrpSpPr>
      <p:grpSpPr>
        <a:xfrm>
          <a:off x="0" y="0"/>
          <a:ext cx="0" cy="0"/>
          <a:chOff x="0" y="0"/>
          <a:chExt cx="0" cy="0"/>
        </a:xfrm>
      </p:grpSpPr>
      <p:sp>
        <p:nvSpPr>
          <p:cNvPr id="103" name="Google Shape;103;p16"/>
          <p:cNvSpPr txBox="1"/>
          <p:nvPr>
            <p:ph type="title"/>
          </p:nvPr>
        </p:nvSpPr>
        <p:spPr>
          <a:xfrm>
            <a:off x="685800" y="465137"/>
            <a:ext cx="7772400" cy="1431925"/>
          </a:xfrm>
          <a:prstGeom prst="rect">
            <a:avLst/>
          </a:prstGeom>
          <a:noFill/>
          <a:ln>
            <a:noFill/>
          </a:ln>
        </p:spPr>
        <p:txBody>
          <a:bodyPr anchorCtr="0" anchor="ctr" bIns="45700" lIns="91425" spcFirstLastPara="1" rIns="91425" wrap="square" tIns="45700">
            <a:sp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4" name="Google Shape;104;p16"/>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5" name="Google Shape;105;p1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None/>
              <a:defRPr sz="1400"/>
            </a:lvl1pPr>
            <a:lvl2pPr indent="0" lvl="1" marL="0" algn="r">
              <a:lnSpc>
                <a:spcPct val="100000"/>
              </a:lnSpc>
              <a:spcBef>
                <a:spcPts val="0"/>
              </a:spcBef>
              <a:spcAft>
                <a:spcPts val="0"/>
              </a:spcAft>
              <a:buNone/>
              <a:defRPr sz="1400"/>
            </a:lvl2pPr>
            <a:lvl3pPr indent="0" lvl="2" marL="0" algn="r">
              <a:lnSpc>
                <a:spcPct val="100000"/>
              </a:lnSpc>
              <a:spcBef>
                <a:spcPts val="0"/>
              </a:spcBef>
              <a:spcAft>
                <a:spcPts val="0"/>
              </a:spcAft>
              <a:buNone/>
              <a:defRPr sz="1400"/>
            </a:lvl3pPr>
            <a:lvl4pPr indent="0" lvl="3" marL="0" algn="r">
              <a:lnSpc>
                <a:spcPct val="100000"/>
              </a:lnSpc>
              <a:spcBef>
                <a:spcPts val="0"/>
              </a:spcBef>
              <a:spcAft>
                <a:spcPts val="0"/>
              </a:spcAft>
              <a:buNone/>
              <a:defRPr sz="1400"/>
            </a:lvl4pPr>
            <a:lvl5pPr indent="0" lvl="4" marL="0" algn="r">
              <a:lnSpc>
                <a:spcPct val="100000"/>
              </a:lnSpc>
              <a:spcBef>
                <a:spcPts val="0"/>
              </a:spcBef>
              <a:spcAft>
                <a:spcPts val="0"/>
              </a:spcAft>
              <a:buNone/>
              <a:defRPr sz="1400"/>
            </a:lvl5pPr>
            <a:lvl6pPr indent="0" lvl="5" marL="0" algn="r">
              <a:lnSpc>
                <a:spcPct val="100000"/>
              </a:lnSpc>
              <a:spcBef>
                <a:spcPts val="0"/>
              </a:spcBef>
              <a:spcAft>
                <a:spcPts val="0"/>
              </a:spcAft>
              <a:buNone/>
              <a:defRPr sz="1400"/>
            </a:lvl6pPr>
            <a:lvl7pPr indent="0" lvl="6" marL="0" algn="r">
              <a:lnSpc>
                <a:spcPct val="100000"/>
              </a:lnSpc>
              <a:spcBef>
                <a:spcPts val="0"/>
              </a:spcBef>
              <a:spcAft>
                <a:spcPts val="0"/>
              </a:spcAft>
              <a:buNone/>
              <a:defRPr sz="1400"/>
            </a:lvl7pPr>
            <a:lvl8pPr indent="0" lvl="7" marL="0" algn="r">
              <a:lnSpc>
                <a:spcPct val="100000"/>
              </a:lnSpc>
              <a:spcBef>
                <a:spcPts val="0"/>
              </a:spcBef>
              <a:spcAft>
                <a:spcPts val="0"/>
              </a:spcAft>
              <a:buNone/>
              <a:defRPr sz="1400"/>
            </a:lvl8pPr>
            <a:lvl9pPr indent="0" lvl="8" mar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8" name="Shape 108"/>
        <p:cNvGrpSpPr/>
        <p:nvPr/>
      </p:nvGrpSpPr>
      <p:grpSpPr>
        <a:xfrm>
          <a:off x="0" y="0"/>
          <a:ext cx="0" cy="0"/>
          <a:chOff x="0" y="0"/>
          <a:chExt cx="0" cy="0"/>
        </a:xfrm>
      </p:grpSpPr>
      <p:sp>
        <p:nvSpPr>
          <p:cNvPr id="109" name="Google Shape;109;p1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None/>
              <a:defRPr sz="1400"/>
            </a:lvl1pPr>
            <a:lvl2pPr indent="0" lvl="1" marL="0" algn="r">
              <a:lnSpc>
                <a:spcPct val="100000"/>
              </a:lnSpc>
              <a:spcBef>
                <a:spcPts val="0"/>
              </a:spcBef>
              <a:spcAft>
                <a:spcPts val="0"/>
              </a:spcAft>
              <a:buNone/>
              <a:defRPr sz="1400"/>
            </a:lvl2pPr>
            <a:lvl3pPr indent="0" lvl="2" marL="0" algn="r">
              <a:lnSpc>
                <a:spcPct val="100000"/>
              </a:lnSpc>
              <a:spcBef>
                <a:spcPts val="0"/>
              </a:spcBef>
              <a:spcAft>
                <a:spcPts val="0"/>
              </a:spcAft>
              <a:buNone/>
              <a:defRPr sz="1400"/>
            </a:lvl3pPr>
            <a:lvl4pPr indent="0" lvl="3" marL="0" algn="r">
              <a:lnSpc>
                <a:spcPct val="100000"/>
              </a:lnSpc>
              <a:spcBef>
                <a:spcPts val="0"/>
              </a:spcBef>
              <a:spcAft>
                <a:spcPts val="0"/>
              </a:spcAft>
              <a:buNone/>
              <a:defRPr sz="1400"/>
            </a:lvl4pPr>
            <a:lvl5pPr indent="0" lvl="4" marL="0" algn="r">
              <a:lnSpc>
                <a:spcPct val="100000"/>
              </a:lnSpc>
              <a:spcBef>
                <a:spcPts val="0"/>
              </a:spcBef>
              <a:spcAft>
                <a:spcPts val="0"/>
              </a:spcAft>
              <a:buNone/>
              <a:defRPr sz="1400"/>
            </a:lvl5pPr>
            <a:lvl6pPr indent="0" lvl="5" marL="0" algn="r">
              <a:lnSpc>
                <a:spcPct val="100000"/>
              </a:lnSpc>
              <a:spcBef>
                <a:spcPts val="0"/>
              </a:spcBef>
              <a:spcAft>
                <a:spcPts val="0"/>
              </a:spcAft>
              <a:buNone/>
              <a:defRPr sz="1400"/>
            </a:lvl6pPr>
            <a:lvl7pPr indent="0" lvl="6" marL="0" algn="r">
              <a:lnSpc>
                <a:spcPct val="100000"/>
              </a:lnSpc>
              <a:spcBef>
                <a:spcPts val="0"/>
              </a:spcBef>
              <a:spcAft>
                <a:spcPts val="0"/>
              </a:spcAft>
              <a:buNone/>
              <a:defRPr sz="1400"/>
            </a:lvl7pPr>
            <a:lvl8pPr indent="0" lvl="7" marL="0" algn="r">
              <a:lnSpc>
                <a:spcPct val="100000"/>
              </a:lnSpc>
              <a:spcBef>
                <a:spcPts val="0"/>
              </a:spcBef>
              <a:spcAft>
                <a:spcPts val="0"/>
              </a:spcAft>
              <a:buNone/>
              <a:defRPr sz="1400"/>
            </a:lvl8pPr>
            <a:lvl9pPr indent="0" lvl="8" mar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12" name="Shape 112"/>
        <p:cNvGrpSpPr/>
        <p:nvPr/>
      </p:nvGrpSpPr>
      <p:grpSpPr>
        <a:xfrm>
          <a:off x="0" y="0"/>
          <a:ext cx="0" cy="0"/>
          <a:chOff x="0" y="0"/>
          <a:chExt cx="0" cy="0"/>
        </a:xfrm>
      </p:grpSpPr>
      <p:sp>
        <p:nvSpPr>
          <p:cNvPr id="113" name="Google Shape;113;p18"/>
          <p:cNvSpPr txBox="1"/>
          <p:nvPr>
            <p:ph type="title"/>
          </p:nvPr>
        </p:nvSpPr>
        <p:spPr>
          <a:xfrm>
            <a:off x="457200" y="130175"/>
            <a:ext cx="8229600" cy="1431900"/>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4" name="Google Shape;114;p1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5" name="Google Shape;115;p18"/>
          <p:cNvSpPr txBox="1"/>
          <p:nvPr>
            <p:ph idx="10" type="dt"/>
          </p:nvPr>
        </p:nvSpPr>
        <p:spPr>
          <a:xfrm>
            <a:off x="457200" y="6245225"/>
            <a:ext cx="2133600" cy="4764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8"/>
          <p:cNvSpPr txBox="1"/>
          <p:nvPr>
            <p:ph idx="11" type="ftr"/>
          </p:nvPr>
        </p:nvSpPr>
        <p:spPr>
          <a:xfrm>
            <a:off x="3124200" y="6245225"/>
            <a:ext cx="2895600" cy="4764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8"/>
          <p:cNvSpPr txBox="1"/>
          <p:nvPr>
            <p:ph idx="12" type="sldNum"/>
          </p:nvPr>
        </p:nvSpPr>
        <p:spPr>
          <a:xfrm>
            <a:off x="6553200" y="6245225"/>
            <a:ext cx="2133600" cy="4764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3" name="Shape 23"/>
        <p:cNvGrpSpPr/>
        <p:nvPr/>
      </p:nvGrpSpPr>
      <p:grpSpPr>
        <a:xfrm>
          <a:off x="0" y="0"/>
          <a:ext cx="0" cy="0"/>
          <a:chOff x="0" y="0"/>
          <a:chExt cx="0" cy="0"/>
        </a:xfrm>
      </p:grpSpPr>
      <p:grpSp>
        <p:nvGrpSpPr>
          <p:cNvPr id="24" name="Google Shape;24;p3"/>
          <p:cNvGrpSpPr/>
          <p:nvPr/>
        </p:nvGrpSpPr>
        <p:grpSpPr>
          <a:xfrm>
            <a:off x="6098378" y="7"/>
            <a:ext cx="3045625" cy="2707359"/>
            <a:chOff x="6098378" y="5"/>
            <a:chExt cx="3045625" cy="2030570"/>
          </a:xfrm>
        </p:grpSpPr>
        <p:sp>
          <p:nvSpPr>
            <p:cNvPr id="25" name="Google Shape;25;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 name="Google Shape;30;p3"/>
          <p:cNvSpPr txBox="1"/>
          <p:nvPr>
            <p:ph type="title"/>
          </p:nvPr>
        </p:nvSpPr>
        <p:spPr>
          <a:xfrm>
            <a:off x="598100" y="2869796"/>
            <a:ext cx="8222100" cy="11184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31" name="Google Shape;31;p3"/>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grpSp>
        <p:nvGrpSpPr>
          <p:cNvPr id="33" name="Google Shape;33;p4"/>
          <p:cNvGrpSpPr/>
          <p:nvPr/>
        </p:nvGrpSpPr>
        <p:grpSpPr>
          <a:xfrm>
            <a:off x="0" y="5204762"/>
            <a:ext cx="9144000" cy="1653192"/>
            <a:chOff x="0" y="3903669"/>
            <a:chExt cx="9144000" cy="1239925"/>
          </a:xfrm>
        </p:grpSpPr>
        <p:sp>
          <p:nvSpPr>
            <p:cNvPr id="34" name="Google Shape;34;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4"/>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4"/>
          <p:cNvSpPr txBox="1"/>
          <p:nvPr>
            <p:ph idx="1" type="body"/>
          </p:nvPr>
        </p:nvSpPr>
        <p:spPr>
          <a:xfrm>
            <a:off x="311700" y="1639833"/>
            <a:ext cx="8520600" cy="4452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4"/>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p5"/>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4" name="Google Shape;44;p5"/>
          <p:cNvSpPr txBox="1"/>
          <p:nvPr>
            <p:ph idx="1" type="body"/>
          </p:nvPr>
        </p:nvSpPr>
        <p:spPr>
          <a:xfrm>
            <a:off x="311700" y="1639967"/>
            <a:ext cx="3999900" cy="4452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5" name="Google Shape;45;p5"/>
          <p:cNvSpPr txBox="1"/>
          <p:nvPr>
            <p:ph idx="2" type="body"/>
          </p:nvPr>
        </p:nvSpPr>
        <p:spPr>
          <a:xfrm>
            <a:off x="4832400" y="1639967"/>
            <a:ext cx="3999900" cy="4452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6" name="Google Shape;46;p5"/>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6"/>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9" name="Google Shape;49;p6"/>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sp>
        <p:nvSpPr>
          <p:cNvPr id="51" name="Google Shape;51;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2" name="Google Shape;52;p7"/>
          <p:cNvSpPr txBox="1"/>
          <p:nvPr>
            <p:ph idx="1" type="body"/>
          </p:nvPr>
        </p:nvSpPr>
        <p:spPr>
          <a:xfrm>
            <a:off x="311700" y="1954405"/>
            <a:ext cx="2808000" cy="4137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7"/>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4" name="Shape 54"/>
        <p:cNvGrpSpPr/>
        <p:nvPr/>
      </p:nvGrpSpPr>
      <p:grpSpPr>
        <a:xfrm>
          <a:off x="0" y="0"/>
          <a:ext cx="0" cy="0"/>
          <a:chOff x="0" y="0"/>
          <a:chExt cx="0" cy="0"/>
        </a:xfrm>
      </p:grpSpPr>
      <p:grpSp>
        <p:nvGrpSpPr>
          <p:cNvPr id="55" name="Google Shape;55;p8"/>
          <p:cNvGrpSpPr/>
          <p:nvPr/>
        </p:nvGrpSpPr>
        <p:grpSpPr>
          <a:xfrm>
            <a:off x="6098378" y="7"/>
            <a:ext cx="3045625" cy="2707359"/>
            <a:chOff x="6098378" y="5"/>
            <a:chExt cx="3045625" cy="2030570"/>
          </a:xfrm>
        </p:grpSpPr>
        <p:sp>
          <p:nvSpPr>
            <p:cNvPr id="56" name="Google Shape;56;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p8"/>
          <p:cNvSpPr txBox="1"/>
          <p:nvPr>
            <p:ph type="title"/>
          </p:nvPr>
        </p:nvSpPr>
        <p:spPr>
          <a:xfrm>
            <a:off x="490250" y="701800"/>
            <a:ext cx="56187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62" name="Google Shape;62;p8"/>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sp>
        <p:nvSpPr>
          <p:cNvPr id="64" name="Google Shape;64;p9"/>
          <p:cNvSpPr/>
          <p:nvPr/>
        </p:nvSpPr>
        <p:spPr>
          <a:xfrm>
            <a:off x="4572000" y="-233"/>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 name="Google Shape;65;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66" name="Google Shape;66;p9"/>
          <p:cNvSpPr txBox="1"/>
          <p:nvPr>
            <p:ph type="title"/>
          </p:nvPr>
        </p:nvSpPr>
        <p:spPr>
          <a:xfrm>
            <a:off x="265500" y="1534800"/>
            <a:ext cx="4045200" cy="20859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7" name="Google Shape;67;p9"/>
          <p:cNvSpPr txBox="1"/>
          <p:nvPr>
            <p:ph idx="1" type="subTitle"/>
          </p:nvPr>
        </p:nvSpPr>
        <p:spPr>
          <a:xfrm>
            <a:off x="265500" y="3692002"/>
            <a:ext cx="4045200" cy="1692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8" name="Google Shape;68;p9"/>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69" name="Google Shape;69;p9"/>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319500" y="5640767"/>
            <a:ext cx="5998800" cy="7983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2" name="Google Shape;72;p10"/>
          <p:cNvSpPr txBox="1"/>
          <p:nvPr>
            <p:ph idx="12" type="sldNum"/>
          </p:nvPr>
        </p:nvSpPr>
        <p:spPr>
          <a:xfrm>
            <a:off x="8460431" y="6201587"/>
            <a:ext cx="548700" cy="5247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546667"/>
            <a:ext cx="8520600" cy="8103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11" name="Google Shape;11;p1"/>
          <p:cNvSpPr txBox="1"/>
          <p:nvPr>
            <p:ph idx="1" type="body"/>
          </p:nvPr>
        </p:nvSpPr>
        <p:spPr>
          <a:xfrm>
            <a:off x="311700" y="1639833"/>
            <a:ext cx="8520600" cy="4452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12" name="Google Shape;12;p1"/>
          <p:cNvSpPr txBox="1"/>
          <p:nvPr>
            <p:ph idx="12" type="sldNum"/>
          </p:nvPr>
        </p:nvSpPr>
        <p:spPr>
          <a:xfrm>
            <a:off x="8460431" y="6201587"/>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15"/>
          <p:cNvSpPr txBox="1"/>
          <p:nvPr>
            <p:ph type="title"/>
          </p:nvPr>
        </p:nvSpPr>
        <p:spPr>
          <a:xfrm>
            <a:off x="685800" y="465137"/>
            <a:ext cx="7772400" cy="1431925"/>
          </a:xfrm>
          <a:prstGeom prst="rect">
            <a:avLst/>
          </a:prstGeom>
          <a:noFill/>
          <a:ln>
            <a:noFill/>
          </a:ln>
        </p:spPr>
        <p:txBody>
          <a:bodyPr anchorCtr="0" anchor="ctr" bIns="45700" lIns="91425" spcFirstLastPara="1" rIns="91425" wrap="square" tIns="45700">
            <a:spAutoFit/>
          </a:bodyPr>
          <a:lstStyle>
            <a:lvl1pPr lvl="0"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SzPts val="1400"/>
              <a:buNone/>
              <a:defRPr b="0" i="0" sz="4400" u="none" cap="none" strike="noStrike">
                <a:solidFill>
                  <a:schemeClr val="dk2"/>
                </a:solidFill>
                <a:latin typeface="Times New Roman"/>
                <a:ea typeface="Times New Roman"/>
                <a:cs typeface="Times New Roman"/>
                <a:sym typeface="Times New Roman"/>
              </a:defRPr>
            </a:lvl9pPr>
          </a:lstStyle>
          <a:p/>
        </p:txBody>
      </p:sp>
      <p:sp>
        <p:nvSpPr>
          <p:cNvPr id="98" name="Google Shape;98;p15"/>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99" name="Google Shape;99;p1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9pPr>
          </a:lstStyle>
          <a:p/>
        </p:txBody>
      </p:sp>
      <p:sp>
        <p:nvSpPr>
          <p:cNvPr id="100" name="Google Shape;100;p1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2400" u="none" cap="none" strike="noStrike">
                <a:solidFill>
                  <a:schemeClr val="dk1"/>
                </a:solidFill>
                <a:latin typeface="Times New Roman"/>
                <a:ea typeface="Times New Roman"/>
                <a:cs typeface="Times New Roman"/>
                <a:sym typeface="Times New Roman"/>
              </a:defRPr>
            </a:lvl9pPr>
          </a:lstStyle>
          <a:p/>
        </p:txBody>
      </p:sp>
      <p:sp>
        <p:nvSpPr>
          <p:cNvPr id="101" name="Google Shape;101;p1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hyperlink" Target="https://it.wikipedia.org/wiki/Errore_di_semantica" TargetMode="External"/><Relationship Id="rId10" Type="http://schemas.openxmlformats.org/officeDocument/2006/relationships/hyperlink" Target="https://it.wikipedia.org/wiki/Programmatore" TargetMode="External"/><Relationship Id="rId13" Type="http://schemas.openxmlformats.org/officeDocument/2006/relationships/hyperlink" Target="https://it.wikipedia.org/wiki/Runtime" TargetMode="External"/><Relationship Id="rId12" Type="http://schemas.openxmlformats.org/officeDocument/2006/relationships/hyperlink" Target="https://it.wikipedia.org/wiki/Codice_sorgente" TargetMode="External"/><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it.wikipedia.org/wiki/Programma_(informatica)" TargetMode="External"/><Relationship Id="rId4" Type="http://schemas.openxmlformats.org/officeDocument/2006/relationships/hyperlink" Target="https://it.wikipedia.org/wiki/Bug" TargetMode="External"/><Relationship Id="rId9" Type="http://schemas.openxmlformats.org/officeDocument/2006/relationships/hyperlink" Target="https://it.wikipedia.org/wiki/Ambiente_integrato_di_sviluppo" TargetMode="External"/><Relationship Id="rId5" Type="http://schemas.openxmlformats.org/officeDocument/2006/relationships/hyperlink" Target="https://it.wikipedia.org/wiki/Debugging" TargetMode="External"/><Relationship Id="rId6" Type="http://schemas.openxmlformats.org/officeDocument/2006/relationships/hyperlink" Target="https://it.wikipedia.org/wiki/Programmazione_(informatica)" TargetMode="External"/><Relationship Id="rId7" Type="http://schemas.openxmlformats.org/officeDocument/2006/relationships/hyperlink" Target="https://it.wikipedia.org/wiki/Compilatore" TargetMode="External"/><Relationship Id="rId8" Type="http://schemas.openxmlformats.org/officeDocument/2006/relationships/hyperlink" Target="https://it.wikipedia.org/wiki/Programmator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hyperlink" Target="http://fingfx.thomsonreuters.com/gfx/rngs/USA-BANKS-COBOL/010040KH18J/index.html" TargetMode="External"/><Relationship Id="rId5" Type="http://schemas.openxmlformats.org/officeDocument/2006/relationships/image" Target="../media/image16.png"/><Relationship Id="rId6"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6.xml"/><Relationship Id="rId3" Type="http://schemas.openxmlformats.org/officeDocument/2006/relationships/image" Target="../media/image1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7.xml"/><Relationship Id="rId3" Type="http://schemas.openxmlformats.org/officeDocument/2006/relationships/image" Target="../media/image1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19"/>
          <p:cNvSpPr txBox="1"/>
          <p:nvPr/>
        </p:nvSpPr>
        <p:spPr>
          <a:xfrm>
            <a:off x="179387" y="188912"/>
            <a:ext cx="8713787" cy="579437"/>
          </a:xfrm>
          <a:prstGeom prst="rect">
            <a:avLst/>
          </a:prstGeom>
          <a:solidFill>
            <a:srgbClr val="CC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Titolo unità didattica: </a:t>
            </a:r>
            <a:r>
              <a:rPr b="0" i="0" lang="en-US" sz="2400" u="none" cap="none" strike="noStrike">
                <a:solidFill>
                  <a:schemeClr val="accent2"/>
                </a:solidFill>
                <a:latin typeface="Arial"/>
                <a:ea typeface="Arial"/>
                <a:cs typeface="Arial"/>
                <a:sym typeface="Arial"/>
              </a:rPr>
              <a:t>Introduzione al linguaggio C</a:t>
            </a:r>
            <a:r>
              <a:rPr b="0" i="0" lang="en-US" sz="2400" u="none" cap="none" strike="noStrike">
                <a:solidFill>
                  <a:srgbClr val="7F7F7F"/>
                </a:solidFill>
                <a:latin typeface="Arial"/>
                <a:ea typeface="Arial"/>
                <a:cs typeface="Arial"/>
                <a:sym typeface="Arial"/>
              </a:rPr>
              <a:t>	</a:t>
            </a:r>
            <a:r>
              <a:rPr b="0" i="0" lang="en-US" sz="2400" u="none" cap="none" strike="noStrike">
                <a:solidFill>
                  <a:schemeClr val="accent2"/>
                </a:solidFill>
                <a:latin typeface="Arial"/>
                <a:ea typeface="Arial"/>
                <a:cs typeface="Arial"/>
                <a:sym typeface="Arial"/>
              </a:rPr>
              <a:t>       [03]</a:t>
            </a:r>
            <a:r>
              <a:rPr b="1" i="0" lang="en-US" sz="3200" u="none" cap="none" strike="noStrike">
                <a:solidFill>
                  <a:schemeClr val="dk1"/>
                </a:solidFill>
                <a:latin typeface="Arial"/>
                <a:ea typeface="Arial"/>
                <a:cs typeface="Arial"/>
                <a:sym typeface="Arial"/>
              </a:rPr>
              <a:t> </a:t>
            </a:r>
            <a:endParaRPr/>
          </a:p>
        </p:txBody>
      </p:sp>
      <p:sp>
        <p:nvSpPr>
          <p:cNvPr id="123" name="Google Shape;123;p19"/>
          <p:cNvSpPr txBox="1"/>
          <p:nvPr/>
        </p:nvSpPr>
        <p:spPr>
          <a:xfrm>
            <a:off x="179387" y="908050"/>
            <a:ext cx="8713787" cy="579437"/>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Titolo modulo : </a:t>
            </a:r>
            <a:r>
              <a:rPr b="0" i="0" lang="en-US" sz="2400" u="none" cap="none" strike="noStrike">
                <a:solidFill>
                  <a:schemeClr val="accent2"/>
                </a:solidFill>
                <a:latin typeface="Arial"/>
                <a:ea typeface="Arial"/>
                <a:cs typeface="Arial"/>
                <a:sym typeface="Arial"/>
              </a:rPr>
              <a:t>Variabili e tipi in C</a:t>
            </a:r>
            <a:r>
              <a:rPr b="0" i="0" lang="en-US" sz="2400" u="none" cap="none" strike="noStrike">
                <a:solidFill>
                  <a:srgbClr val="7F7F7F"/>
                </a:solidFill>
                <a:latin typeface="Arial"/>
                <a:ea typeface="Arial"/>
                <a:cs typeface="Arial"/>
                <a:sym typeface="Arial"/>
              </a:rPr>
              <a:t>	</a:t>
            </a:r>
            <a:r>
              <a:rPr b="1" i="0" lang="en-US" sz="3200" u="none" cap="none" strike="noStrike">
                <a:solidFill>
                  <a:srgbClr val="7F7F7F"/>
                </a:solidFill>
                <a:latin typeface="Arial"/>
                <a:ea typeface="Arial"/>
                <a:cs typeface="Arial"/>
                <a:sym typeface="Arial"/>
              </a:rPr>
              <a:t>		</a:t>
            </a:r>
            <a:r>
              <a:rPr b="1" i="0" lang="en-US" sz="3200" u="none" cap="none" strike="noStrike">
                <a:solidFill>
                  <a:schemeClr val="dk1"/>
                </a:solidFill>
                <a:latin typeface="Arial"/>
                <a:ea typeface="Arial"/>
                <a:cs typeface="Arial"/>
                <a:sym typeface="Arial"/>
              </a:rPr>
              <a:t>   </a:t>
            </a:r>
            <a:r>
              <a:rPr b="0" i="0" lang="en-US" sz="2400" u="none" cap="none" strike="noStrike">
                <a:solidFill>
                  <a:schemeClr val="dk1"/>
                </a:solidFill>
                <a:latin typeface="Arial"/>
                <a:ea typeface="Arial"/>
                <a:cs typeface="Arial"/>
                <a:sym typeface="Arial"/>
              </a:rPr>
              <a:t>[03-C]</a:t>
            </a:r>
            <a:endParaRPr/>
          </a:p>
        </p:txBody>
      </p:sp>
      <p:sp>
        <p:nvSpPr>
          <p:cNvPr id="124" name="Google Shape;124;p19"/>
          <p:cNvSpPr txBox="1"/>
          <p:nvPr/>
        </p:nvSpPr>
        <p:spPr>
          <a:xfrm>
            <a:off x="827087" y="1700212"/>
            <a:ext cx="7561262" cy="396875"/>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Questrial"/>
              <a:buNone/>
            </a:pPr>
            <a:r>
              <a:rPr b="0" i="0" lang="en-US" sz="2000" u="none" cap="none" strike="noStrike">
                <a:solidFill>
                  <a:schemeClr val="dk1"/>
                </a:solidFill>
                <a:latin typeface="Questrial"/>
                <a:ea typeface="Questrial"/>
                <a:cs typeface="Questrial"/>
                <a:sym typeface="Questrial"/>
              </a:rPr>
              <a:t>Sviluppo di semplici programmi C</a:t>
            </a:r>
            <a:endParaRPr/>
          </a:p>
        </p:txBody>
      </p:sp>
      <p:sp>
        <p:nvSpPr>
          <p:cNvPr id="125" name="Google Shape;125;p19"/>
          <p:cNvSpPr txBox="1"/>
          <p:nvPr/>
        </p:nvSpPr>
        <p:spPr>
          <a:xfrm>
            <a:off x="827087" y="2565400"/>
            <a:ext cx="7561200" cy="2247300"/>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Questrial"/>
              <a:buNone/>
            </a:pPr>
            <a:r>
              <a:rPr b="0" i="0" lang="en-US" sz="2000" u="none" cap="none" strike="noStrike">
                <a:solidFill>
                  <a:schemeClr val="dk1"/>
                </a:solidFill>
                <a:latin typeface="Questrial"/>
                <a:ea typeface="Questrial"/>
                <a:cs typeface="Questrial"/>
                <a:sym typeface="Questrial"/>
              </a:rPr>
              <a:t>Argomenti trattati:</a:t>
            </a:r>
            <a:endParaRPr sz="2000">
              <a:solidFill>
                <a:schemeClr val="dk1"/>
              </a:solidFill>
              <a:latin typeface="Questrial"/>
              <a:ea typeface="Questrial"/>
              <a:cs typeface="Questrial"/>
              <a:sym typeface="Questrial"/>
            </a:endParaRPr>
          </a:p>
          <a:p>
            <a:pPr indent="-127000" lvl="0" marL="0" marR="0" rtl="0" algn="l">
              <a:lnSpc>
                <a:spcPct val="100000"/>
              </a:lnSpc>
              <a:spcBef>
                <a:spcPts val="0"/>
              </a:spcBef>
              <a:spcAft>
                <a:spcPts val="0"/>
              </a:spcAft>
              <a:buClr>
                <a:srgbClr val="FF3300"/>
              </a:buClr>
              <a:buSzPts val="2000"/>
              <a:buFont typeface="Noto Sans Symbols"/>
              <a:buChar char="✔"/>
            </a:pPr>
            <a:r>
              <a:rPr lang="en-US" sz="2000">
                <a:solidFill>
                  <a:schemeClr val="dk1"/>
                </a:solidFill>
                <a:latin typeface="Questrial"/>
                <a:ea typeface="Questrial"/>
                <a:cs typeface="Questrial"/>
                <a:sym typeface="Questrial"/>
              </a:rPr>
              <a:t>Differenze tra i linguaggi </a:t>
            </a:r>
            <a:endParaRPr sz="2000">
              <a:solidFill>
                <a:schemeClr val="dk1"/>
              </a:solidFill>
              <a:latin typeface="Questrial"/>
              <a:ea typeface="Questrial"/>
              <a:cs typeface="Questrial"/>
              <a:sym typeface="Questrial"/>
            </a:endParaRPr>
          </a:p>
          <a:p>
            <a:pPr indent="-127000" lvl="0" marL="0" marR="0" rtl="0" algn="l">
              <a:lnSpc>
                <a:spcPct val="100000"/>
              </a:lnSpc>
              <a:spcBef>
                <a:spcPts val="0"/>
              </a:spcBef>
              <a:spcAft>
                <a:spcPts val="0"/>
              </a:spcAft>
              <a:buClr>
                <a:srgbClr val="FF3300"/>
              </a:buClr>
              <a:buSzPts val="2000"/>
              <a:buFont typeface="Noto Sans Symbols"/>
              <a:buChar char="✔"/>
            </a:pPr>
            <a:r>
              <a:rPr lang="en-US" sz="2000">
                <a:solidFill>
                  <a:schemeClr val="dk1"/>
                </a:solidFill>
                <a:latin typeface="Questrial"/>
                <a:ea typeface="Questrial"/>
                <a:cs typeface="Questrial"/>
                <a:sym typeface="Questrial"/>
              </a:rPr>
              <a:t> Editor, compilatore e debugger</a:t>
            </a:r>
            <a:endParaRPr b="0" i="0" sz="2000" u="none" cap="none" strike="noStrike">
              <a:solidFill>
                <a:schemeClr val="dk1"/>
              </a:solidFill>
              <a:latin typeface="Questrial"/>
              <a:ea typeface="Questrial"/>
              <a:cs typeface="Questrial"/>
              <a:sym typeface="Questrial"/>
            </a:endParaRPr>
          </a:p>
          <a:p>
            <a:pPr indent="-127000" lvl="0" marL="0" marR="0" rtl="0" algn="l">
              <a:lnSpc>
                <a:spcPct val="100000"/>
              </a:lnSpc>
              <a:spcBef>
                <a:spcPts val="0"/>
              </a:spcBef>
              <a:spcAft>
                <a:spcPts val="0"/>
              </a:spcAft>
              <a:buClr>
                <a:srgbClr val="FF3300"/>
              </a:buClr>
              <a:buSzPts val="2000"/>
              <a:buFont typeface="Noto Sans Symbols"/>
              <a:buChar char="✔"/>
            </a:pPr>
            <a:r>
              <a:rPr b="0" i="0" lang="en-US" sz="2000" u="none" cap="none" strike="noStrike">
                <a:solidFill>
                  <a:schemeClr val="dk1"/>
                </a:solidFill>
                <a:latin typeface="Questrial"/>
                <a:ea typeface="Questrial"/>
                <a:cs typeface="Questrial"/>
                <a:sym typeface="Questrial"/>
              </a:rPr>
              <a:t>tipi di dati scalari in C</a:t>
            </a:r>
            <a:endParaRPr/>
          </a:p>
          <a:p>
            <a:pPr indent="-127000" lvl="0" marL="0" marR="0" rtl="0" algn="l">
              <a:lnSpc>
                <a:spcPct val="100000"/>
              </a:lnSpc>
              <a:spcBef>
                <a:spcPts val="0"/>
              </a:spcBef>
              <a:spcAft>
                <a:spcPts val="0"/>
              </a:spcAft>
              <a:buClr>
                <a:srgbClr val="FF3300"/>
              </a:buClr>
              <a:buSzPts val="2000"/>
              <a:buFont typeface="Noto Sans Symbols"/>
              <a:buChar char="✔"/>
            </a:pPr>
            <a:r>
              <a:rPr b="0" i="0" lang="en-US" sz="2000" u="none" cap="none" strike="noStrike">
                <a:solidFill>
                  <a:schemeClr val="dk1"/>
                </a:solidFill>
                <a:latin typeface="Questrial"/>
                <a:ea typeface="Questrial"/>
                <a:cs typeface="Questrial"/>
                <a:sym typeface="Questrial"/>
              </a:rPr>
              <a:t> variabili e costanti in C</a:t>
            </a:r>
            <a:endParaRPr/>
          </a:p>
          <a:p>
            <a:pPr indent="-127000" lvl="0" marL="0" marR="0" rtl="0" algn="l">
              <a:lnSpc>
                <a:spcPct val="100000"/>
              </a:lnSpc>
              <a:spcBef>
                <a:spcPts val="0"/>
              </a:spcBef>
              <a:spcAft>
                <a:spcPts val="0"/>
              </a:spcAft>
              <a:buClr>
                <a:srgbClr val="FF3300"/>
              </a:buClr>
              <a:buSzPts val="2000"/>
              <a:buFont typeface="Noto Sans Symbols"/>
              <a:buChar char="✔"/>
            </a:pPr>
            <a:r>
              <a:rPr b="0" i="0" lang="en-US" sz="2000" u="none" cap="none" strike="noStrike">
                <a:solidFill>
                  <a:schemeClr val="dk1"/>
                </a:solidFill>
                <a:latin typeface="Questrial"/>
                <a:ea typeface="Questrial"/>
                <a:cs typeface="Questrial"/>
                <a:sym typeface="Questrial"/>
              </a:rPr>
              <a:t>  operazione di assegnazione in C </a:t>
            </a:r>
            <a:endParaRPr/>
          </a:p>
          <a:p>
            <a:pPr indent="-127000" lvl="0" marL="0" marR="0" rtl="0" algn="l">
              <a:lnSpc>
                <a:spcPct val="100000"/>
              </a:lnSpc>
              <a:spcBef>
                <a:spcPts val="0"/>
              </a:spcBef>
              <a:spcAft>
                <a:spcPts val="0"/>
              </a:spcAft>
              <a:buClr>
                <a:srgbClr val="FF3300"/>
              </a:buClr>
              <a:buSzPts val="2000"/>
              <a:buFont typeface="Noto Sans Symbols"/>
              <a:buChar char="✔"/>
            </a:pPr>
            <a:r>
              <a:rPr b="0" i="0" lang="en-US" sz="2000" u="none" cap="none" strike="noStrike">
                <a:solidFill>
                  <a:schemeClr val="dk1"/>
                </a:solidFill>
                <a:latin typeface="Questrial"/>
                <a:ea typeface="Questrial"/>
                <a:cs typeface="Questrial"/>
                <a:sym typeface="Questrial"/>
              </a:rPr>
              <a:t>  operatori aritmetici ed espressioni in C</a:t>
            </a:r>
            <a:endParaRPr/>
          </a:p>
        </p:txBody>
      </p:sp>
      <p:sp>
        <p:nvSpPr>
          <p:cNvPr id="126" name="Google Shape;126;p19"/>
          <p:cNvSpPr txBox="1"/>
          <p:nvPr/>
        </p:nvSpPr>
        <p:spPr>
          <a:xfrm>
            <a:off x="323850" y="5805487"/>
            <a:ext cx="7561262" cy="396875"/>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Questrial"/>
              <a:buNone/>
            </a:pPr>
            <a:r>
              <a:rPr b="0" i="0" lang="en-US" sz="2000" u="none" cap="none" strike="noStrike">
                <a:solidFill>
                  <a:schemeClr val="lt1"/>
                </a:solidFill>
                <a:latin typeface="Questrial"/>
                <a:ea typeface="Questrial"/>
                <a:cs typeface="Questrial"/>
                <a:sym typeface="Questrial"/>
              </a:rPr>
              <a:t>Prerequisiti richiesti:</a:t>
            </a:r>
            <a:r>
              <a:rPr b="0" i="0" lang="en-US" sz="2000" u="none" cap="none" strike="noStrike">
                <a:solidFill>
                  <a:schemeClr val="dk1"/>
                </a:solidFill>
                <a:latin typeface="Questrial"/>
                <a:ea typeface="Questrial"/>
                <a:cs typeface="Questrial"/>
                <a:sym typeface="Questrial"/>
              </a:rPr>
              <a:t> </a:t>
            </a:r>
            <a:r>
              <a:rPr b="0" i="0" lang="en-US" sz="2000" u="none" cap="none" strike="noStrike">
                <a:solidFill>
                  <a:srgbClr val="99FF99"/>
                </a:solidFill>
                <a:latin typeface="Questrial"/>
                <a:ea typeface="Questrial"/>
                <a:cs typeface="Questrial"/>
                <a:sym typeface="Questrial"/>
              </a:rPr>
              <a:t>AP-02-*-T, AP-03-02-C</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8"/>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Il compilatore </a:t>
            </a:r>
            <a:endParaRPr/>
          </a:p>
        </p:txBody>
      </p:sp>
      <p:sp>
        <p:nvSpPr>
          <p:cNvPr id="195" name="Google Shape;195;p28"/>
          <p:cNvSpPr txBox="1"/>
          <p:nvPr>
            <p:ph idx="1" type="body"/>
          </p:nvPr>
        </p:nvSpPr>
        <p:spPr>
          <a:xfrm>
            <a:off x="311700" y="1537950"/>
            <a:ext cx="5323500" cy="4554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a:t>Il processore non è capace di capire il linguaggio di programmazione. </a:t>
            </a:r>
            <a:endParaRPr/>
          </a:p>
          <a:p>
            <a:pPr indent="0" lvl="0" marL="0" rtl="0" algn="l">
              <a:spcBef>
                <a:spcPts val="1200"/>
              </a:spcBef>
              <a:spcAft>
                <a:spcPts val="0"/>
              </a:spcAft>
              <a:buNone/>
            </a:pPr>
            <a:r>
              <a:rPr lang="en-US"/>
              <a:t>Il linguaggio di programmazione è qualcosa di comprensibile per l’uomo ma molto lontano dal linguaggio della macchina. </a:t>
            </a:r>
            <a:endParaRPr/>
          </a:p>
          <a:p>
            <a:pPr indent="0" lvl="0" marL="0" rtl="0" algn="l">
              <a:spcBef>
                <a:spcPts val="1200"/>
              </a:spcBef>
              <a:spcAft>
                <a:spcPts val="0"/>
              </a:spcAft>
              <a:buNone/>
            </a:pPr>
            <a:r>
              <a:rPr lang="en-US"/>
              <a:t>Il compilatore traduce il nostro programma “il codice sorgente” in un linguaggio comprensibile al processore “programma eseguibile” : una sequenza di 0 e 1.</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Una volta eseguito prende il codice sorgente e controlla che non ci siano errori di tipo formali. </a:t>
            </a:r>
            <a:endParaRPr/>
          </a:p>
          <a:p>
            <a:pPr indent="0" lvl="0" marL="0" rtl="0" algn="l">
              <a:spcBef>
                <a:spcPts val="1200"/>
              </a:spcBef>
              <a:spcAft>
                <a:spcPts val="1200"/>
              </a:spcAft>
              <a:buNone/>
            </a:pPr>
            <a:r>
              <a:rPr lang="en-US"/>
              <a:t>Nel caso in cui ci fossero errori questi verranno segnalati al programmatore che dovrà correggerli</a:t>
            </a:r>
            <a:endParaRPr/>
          </a:p>
        </p:txBody>
      </p:sp>
      <p:pic>
        <p:nvPicPr>
          <p:cNvPr id="196" name="Google Shape;196;p28"/>
          <p:cNvPicPr preferRelativeResize="0"/>
          <p:nvPr/>
        </p:nvPicPr>
        <p:blipFill rotWithShape="1">
          <a:blip r:embed="rId3">
            <a:alphaModFix/>
          </a:blip>
          <a:srcRect b="0" l="50227" r="16282" t="0"/>
          <a:stretch/>
        </p:blipFill>
        <p:spPr>
          <a:xfrm>
            <a:off x="6081725" y="345975"/>
            <a:ext cx="3062273" cy="586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9"/>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Il preprocessore</a:t>
            </a:r>
            <a:endParaRPr/>
          </a:p>
        </p:txBody>
      </p:sp>
      <p:sp>
        <p:nvSpPr>
          <p:cNvPr id="203" name="Google Shape;203;p29"/>
          <p:cNvSpPr txBox="1"/>
          <p:nvPr>
            <p:ph idx="1" type="body"/>
          </p:nvPr>
        </p:nvSpPr>
        <p:spPr>
          <a:xfrm>
            <a:off x="311700" y="1639825"/>
            <a:ext cx="5769900" cy="445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US"/>
              <a:t>Prima della traduzione viene eseguito il preprocessore che crea una serie di manipolazione nel file come inclusione di altri file nel programma o sostituzione di simboli speciali con testo nel programma.</a:t>
            </a:r>
            <a:endParaRPr/>
          </a:p>
        </p:txBody>
      </p:sp>
      <p:pic>
        <p:nvPicPr>
          <p:cNvPr id="204" name="Google Shape;204;p29"/>
          <p:cNvPicPr preferRelativeResize="0"/>
          <p:nvPr/>
        </p:nvPicPr>
        <p:blipFill rotWithShape="1">
          <a:blip r:embed="rId3">
            <a:alphaModFix/>
          </a:blip>
          <a:srcRect b="0" l="50227" r="16282" t="0"/>
          <a:stretch/>
        </p:blipFill>
        <p:spPr>
          <a:xfrm>
            <a:off x="6081725" y="306575"/>
            <a:ext cx="3062273" cy="5862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0"/>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Linking</a:t>
            </a:r>
            <a:endParaRPr/>
          </a:p>
        </p:txBody>
      </p:sp>
      <p:sp>
        <p:nvSpPr>
          <p:cNvPr id="211" name="Google Shape;211;p30"/>
          <p:cNvSpPr txBox="1"/>
          <p:nvPr>
            <p:ph idx="1" type="body"/>
          </p:nvPr>
        </p:nvSpPr>
        <p:spPr>
          <a:xfrm>
            <a:off x="311700" y="1639825"/>
            <a:ext cx="5769900" cy="445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I programmi scritti in C contengono tipicamente dei riferimenti a funzioni definite altrove, come le librerie. </a:t>
            </a:r>
            <a:endParaRPr/>
          </a:p>
          <a:p>
            <a:pPr indent="0" lvl="0" marL="0" rtl="0" algn="l">
              <a:spcBef>
                <a:spcPts val="1200"/>
              </a:spcBef>
              <a:spcAft>
                <a:spcPts val="0"/>
              </a:spcAft>
              <a:buNone/>
            </a:pPr>
            <a:r>
              <a:rPr lang="en-US"/>
              <a:t>Quindi il codice oggetto prodotto dal compilatore conterrà dei “buchi” dovuti a queste parti mancanti. </a:t>
            </a:r>
            <a:endParaRPr/>
          </a:p>
          <a:p>
            <a:pPr indent="0" lvl="0" marL="0" rtl="0" algn="l">
              <a:spcBef>
                <a:spcPts val="1200"/>
              </a:spcBef>
              <a:spcAft>
                <a:spcPts val="0"/>
              </a:spcAft>
              <a:buNone/>
            </a:pPr>
            <a:r>
              <a:rPr lang="en-US"/>
              <a:t>Il linker collega il codice oggetto con quello delle funzioni mancanti per produrre un’immagine eseguibile. </a:t>
            </a:r>
            <a:endParaRPr/>
          </a:p>
          <a:p>
            <a:pPr indent="0" lvl="0" marL="0" rtl="0" algn="l">
              <a:spcBef>
                <a:spcPts val="1200"/>
              </a:spcBef>
              <a:spcAft>
                <a:spcPts val="0"/>
              </a:spcAft>
              <a:buNone/>
            </a:pPr>
            <a:r>
              <a:rPr lang="en-US"/>
              <a:t>Il comando da terminare linux è cc o gcc quindi </a:t>
            </a:r>
            <a:endParaRPr/>
          </a:p>
          <a:p>
            <a:pPr indent="457200" lvl="0" marL="0" rtl="0" algn="l">
              <a:spcBef>
                <a:spcPts val="1200"/>
              </a:spcBef>
              <a:spcAft>
                <a:spcPts val="0"/>
              </a:spcAft>
              <a:buNone/>
            </a:pPr>
            <a:r>
              <a:rPr b="1" lang="en-US"/>
              <a:t>gcc main.c</a:t>
            </a:r>
            <a:endParaRPr b="1"/>
          </a:p>
          <a:p>
            <a:pPr indent="0" lvl="0" marL="0" rtl="0" algn="l">
              <a:spcBef>
                <a:spcPts val="1200"/>
              </a:spcBef>
              <a:spcAft>
                <a:spcPts val="1200"/>
              </a:spcAft>
              <a:buNone/>
            </a:pPr>
            <a:r>
              <a:rPr lang="en-US"/>
              <a:t>questo produrrà il file eseguibile </a:t>
            </a:r>
            <a:r>
              <a:rPr b="1" lang="en-US"/>
              <a:t>a.out </a:t>
            </a:r>
            <a:endParaRPr b="1"/>
          </a:p>
        </p:txBody>
      </p:sp>
      <p:pic>
        <p:nvPicPr>
          <p:cNvPr id="212" name="Google Shape;212;p30"/>
          <p:cNvPicPr preferRelativeResize="0"/>
          <p:nvPr/>
        </p:nvPicPr>
        <p:blipFill rotWithShape="1">
          <a:blip r:embed="rId3">
            <a:alphaModFix/>
          </a:blip>
          <a:srcRect b="0" l="50227" r="16282" t="0"/>
          <a:stretch/>
        </p:blipFill>
        <p:spPr>
          <a:xfrm>
            <a:off x="6081725" y="497650"/>
            <a:ext cx="3062273" cy="586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1"/>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Caricamento </a:t>
            </a:r>
            <a:endParaRPr/>
          </a:p>
        </p:txBody>
      </p:sp>
      <p:sp>
        <p:nvSpPr>
          <p:cNvPr id="219" name="Google Shape;219;p31"/>
          <p:cNvSpPr txBox="1"/>
          <p:nvPr>
            <p:ph idx="1" type="body"/>
          </p:nvPr>
        </p:nvSpPr>
        <p:spPr>
          <a:xfrm>
            <a:off x="311700" y="1639825"/>
            <a:ext cx="5591100" cy="445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Prima di essere eseguito un programma dovrà essere caricato in memoria.</a:t>
            </a:r>
            <a:endParaRPr/>
          </a:p>
          <a:p>
            <a:pPr indent="0" lvl="0" marL="0" rtl="0" algn="l">
              <a:spcBef>
                <a:spcPts val="1200"/>
              </a:spcBef>
              <a:spcAft>
                <a:spcPts val="1200"/>
              </a:spcAft>
              <a:buNone/>
            </a:pPr>
            <a:r>
              <a:rPr lang="en-US"/>
              <a:t>Quindi questa fase prende il file eseguibile e lo carica in memoria. </a:t>
            </a:r>
            <a:endParaRPr/>
          </a:p>
        </p:txBody>
      </p:sp>
      <p:pic>
        <p:nvPicPr>
          <p:cNvPr id="220" name="Google Shape;220;p31"/>
          <p:cNvPicPr preferRelativeResize="0"/>
          <p:nvPr/>
        </p:nvPicPr>
        <p:blipFill rotWithShape="1">
          <a:blip r:embed="rId3">
            <a:alphaModFix/>
          </a:blip>
          <a:srcRect b="0" l="50227" r="16282" t="0"/>
          <a:stretch/>
        </p:blipFill>
        <p:spPr>
          <a:xfrm>
            <a:off x="5993800" y="379850"/>
            <a:ext cx="3062273" cy="586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2"/>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CPU</a:t>
            </a:r>
            <a:endParaRPr/>
          </a:p>
        </p:txBody>
      </p:sp>
      <p:sp>
        <p:nvSpPr>
          <p:cNvPr id="227" name="Google Shape;227;p32"/>
          <p:cNvSpPr txBox="1"/>
          <p:nvPr>
            <p:ph idx="1" type="body"/>
          </p:nvPr>
        </p:nvSpPr>
        <p:spPr>
          <a:xfrm>
            <a:off x="311700" y="1639825"/>
            <a:ext cx="5193000" cy="445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una volta caricato in memoria il file può essere eseguito. </a:t>
            </a:r>
            <a:endParaRPr/>
          </a:p>
          <a:p>
            <a:pPr indent="0" lvl="0" marL="0" rtl="0" algn="l">
              <a:spcBef>
                <a:spcPts val="1200"/>
              </a:spcBef>
              <a:spcAft>
                <a:spcPts val="1200"/>
              </a:spcAft>
              <a:buNone/>
            </a:pPr>
            <a:r>
              <a:rPr lang="en-US"/>
              <a:t>Da terminale UNIX basta chiamare </a:t>
            </a:r>
            <a:r>
              <a:rPr b="1" lang="en-US"/>
              <a:t>a.out</a:t>
            </a:r>
            <a:endParaRPr b="1"/>
          </a:p>
        </p:txBody>
      </p:sp>
      <p:pic>
        <p:nvPicPr>
          <p:cNvPr id="228" name="Google Shape;228;p32"/>
          <p:cNvPicPr preferRelativeResize="0"/>
          <p:nvPr/>
        </p:nvPicPr>
        <p:blipFill rotWithShape="1">
          <a:blip r:embed="rId3">
            <a:alphaModFix/>
          </a:blip>
          <a:srcRect b="0" l="50227" r="16282" t="0"/>
          <a:stretch/>
        </p:blipFill>
        <p:spPr>
          <a:xfrm>
            <a:off x="5953775" y="327125"/>
            <a:ext cx="3062273" cy="5862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txBox="1"/>
          <p:nvPr>
            <p:ph type="title"/>
          </p:nvPr>
        </p:nvSpPr>
        <p:spPr>
          <a:xfrm>
            <a:off x="457200" y="130175"/>
            <a:ext cx="8229600" cy="554100"/>
          </a:xfrm>
          <a:prstGeom prst="rect">
            <a:avLst/>
          </a:prstGeom>
        </p:spPr>
        <p:txBody>
          <a:bodyPr anchorCtr="0" anchor="ctr" bIns="45700" lIns="91425" spcFirstLastPara="1" rIns="91425" wrap="square" tIns="45700">
            <a:spAutoFit/>
          </a:bodyPr>
          <a:lstStyle/>
          <a:p>
            <a:pPr indent="0" lvl="0" marL="0" rtl="0" algn="ctr">
              <a:spcBef>
                <a:spcPts val="0"/>
              </a:spcBef>
              <a:spcAft>
                <a:spcPts val="0"/>
              </a:spcAft>
              <a:buNone/>
            </a:pPr>
            <a:r>
              <a:rPr lang="en-US"/>
              <a:t>Riassumendo… </a:t>
            </a:r>
            <a:endParaRPr/>
          </a:p>
        </p:txBody>
      </p:sp>
      <p:sp>
        <p:nvSpPr>
          <p:cNvPr id="235" name="Google Shape;235;p33"/>
          <p:cNvSpPr txBox="1"/>
          <p:nvPr>
            <p:ph idx="1" type="body"/>
          </p:nvPr>
        </p:nvSpPr>
        <p:spPr>
          <a:xfrm>
            <a:off x="311300" y="1165950"/>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corrispondenza degli interi (e gli altri tipi di dati) e quanto spazio in memoria occupano </a:t>
            </a:r>
            <a:endParaRPr/>
          </a:p>
          <a:p>
            <a:pPr indent="0" lvl="0" marL="0" rtl="0" algn="l">
              <a:spcBef>
                <a:spcPts val="360"/>
              </a:spcBef>
              <a:spcAft>
                <a:spcPts val="0"/>
              </a:spcAft>
              <a:buNone/>
            </a:pPr>
            <a:r>
              <a:rPr lang="en-US"/>
              <a:t>sui commenti meme: quando ho scritto questo codice solo io e dio</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roba del libro C</a:t>
            </a:r>
            <a:endParaRPr/>
          </a:p>
          <a:p>
            <a:pPr indent="0" lvl="0" marL="0" rtl="0" algn="l">
              <a:spcBef>
                <a:spcPts val="360"/>
              </a:spcBef>
              <a:spcAft>
                <a:spcPts val="0"/>
              </a:spcAft>
              <a:buNone/>
            </a:pPr>
            <a:r>
              <a:t/>
            </a:r>
            <a:endParaRPr/>
          </a:p>
          <a:p>
            <a:pPr indent="-342900" lvl="0" marL="457200" rtl="0" algn="l">
              <a:spcBef>
                <a:spcPts val="360"/>
              </a:spcBef>
              <a:spcAft>
                <a:spcPts val="0"/>
              </a:spcAft>
              <a:buSzPts val="1800"/>
              <a:buChar char="+"/>
            </a:pPr>
            <a:r>
              <a:rPr lang="en-US"/>
              <a:t>tabella ascii</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mettere in coda gli esercizi </a:t>
            </a:r>
            <a:endParaRPr/>
          </a:p>
        </p:txBody>
      </p:sp>
      <p:pic>
        <p:nvPicPr>
          <p:cNvPr id="236" name="Google Shape;236;p33"/>
          <p:cNvPicPr preferRelativeResize="0"/>
          <p:nvPr/>
        </p:nvPicPr>
        <p:blipFill>
          <a:blip r:embed="rId3">
            <a:alphaModFix/>
          </a:blip>
          <a:stretch>
            <a:fillRect/>
          </a:stretch>
        </p:blipFill>
        <p:spPr>
          <a:xfrm>
            <a:off x="0" y="796975"/>
            <a:ext cx="9144003" cy="52640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4"/>
          <p:cNvSpPr txBox="1"/>
          <p:nvPr/>
        </p:nvSpPr>
        <p:spPr>
          <a:xfrm>
            <a:off x="179387" y="333375"/>
            <a:ext cx="8785200" cy="585000"/>
          </a:xfrm>
          <a:prstGeom prst="rect">
            <a:avLst/>
          </a:prstGeom>
          <a:solidFill>
            <a:srgbClr val="DDDDDD"/>
          </a:solidFill>
          <a:ln cap="flat" cmpd="sng" w="9525">
            <a:solidFill>
              <a:schemeClr val="dk1"/>
            </a:solidFill>
            <a:prstDash val="solid"/>
            <a:miter lim="800000"/>
            <a:headEnd len="sm" w="sm" type="none"/>
            <a:tailEnd len="sm" w="sm" type="none"/>
          </a:ln>
          <a:effectLst>
            <a:outerShdw blurRad="63500" dir="2700000" dist="107763">
              <a:schemeClr val="lt2">
                <a:alpha val="49800"/>
              </a:scheme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processo di </a:t>
            </a:r>
            <a:r>
              <a:rPr b="1" i="0" lang="en-US" sz="3200" u="none">
                <a:solidFill>
                  <a:srgbClr val="CC3300"/>
                </a:solidFill>
                <a:latin typeface="Arial"/>
                <a:ea typeface="Arial"/>
                <a:cs typeface="Arial"/>
                <a:sym typeface="Arial"/>
              </a:rPr>
              <a:t>compilazione-linking-esecuzione </a:t>
            </a:r>
            <a:endParaRPr/>
          </a:p>
        </p:txBody>
      </p:sp>
      <p:sp>
        <p:nvSpPr>
          <p:cNvPr id="243" name="Google Shape;243;p34"/>
          <p:cNvSpPr txBox="1"/>
          <p:nvPr/>
        </p:nvSpPr>
        <p:spPr>
          <a:xfrm>
            <a:off x="250825" y="1268412"/>
            <a:ext cx="2951100" cy="1385400"/>
          </a:xfrm>
          <a:prstGeom prst="rect">
            <a:avLst/>
          </a:prstGeom>
          <a:solidFill>
            <a:srgbClr val="FDEB69"/>
          </a:solidFill>
          <a:ln cap="flat" cmpd="sng" w="57150">
            <a:solidFill>
              <a:srgbClr val="CC3300"/>
            </a:solidFill>
            <a:prstDash val="solid"/>
            <a:miter lim="800000"/>
            <a:headEnd len="sm" w="sm" type="none"/>
            <a:tailEnd len="sm" w="sm" type="none"/>
          </a:ln>
          <a:effectLst>
            <a:outerShdw blurRad="63500" dir="2700000" dist="107763">
              <a:schemeClr val="lt2">
                <a:alpha val="49800"/>
              </a:scheme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Tahoma"/>
              <a:buNone/>
            </a:pPr>
            <a:r>
              <a:rPr b="0" i="0" lang="en-US" sz="2800" u="none">
                <a:solidFill>
                  <a:schemeClr val="dk1"/>
                </a:solidFill>
                <a:latin typeface="Tahoma"/>
                <a:ea typeface="Tahoma"/>
                <a:cs typeface="Tahoma"/>
                <a:sym typeface="Tahoma"/>
              </a:rPr>
              <a:t>programma in C</a:t>
            </a:r>
            <a:endParaRPr/>
          </a:p>
          <a:p>
            <a:pPr indent="0" lvl="0" marL="0" marR="0" rtl="0" algn="l">
              <a:lnSpc>
                <a:spcPct val="100000"/>
              </a:lnSpc>
              <a:spcBef>
                <a:spcPts val="0"/>
              </a:spcBef>
              <a:spcAft>
                <a:spcPts val="0"/>
              </a:spcAft>
              <a:buClr>
                <a:schemeClr val="dk1"/>
              </a:buClr>
              <a:buSzPts val="2800"/>
              <a:buFont typeface="Tahoma"/>
              <a:buNone/>
            </a:pPr>
            <a:r>
              <a:rPr b="0" i="0" lang="en-US" sz="2800" u="none">
                <a:solidFill>
                  <a:schemeClr val="dk1"/>
                </a:solidFill>
                <a:latin typeface="Tahoma"/>
                <a:ea typeface="Tahoma"/>
                <a:cs typeface="Tahoma"/>
                <a:sym typeface="Tahoma"/>
              </a:rPr>
              <a:t>file testo, estensione</a:t>
            </a:r>
            <a:r>
              <a:rPr b="0" i="0" lang="en-US" sz="2800" u="none">
                <a:solidFill>
                  <a:schemeClr val="dk1"/>
                </a:solidFill>
                <a:latin typeface="Times New Roman"/>
                <a:ea typeface="Times New Roman"/>
                <a:cs typeface="Times New Roman"/>
                <a:sym typeface="Times New Roman"/>
              </a:rPr>
              <a:t> </a:t>
            </a:r>
            <a:r>
              <a:rPr b="1" i="0" lang="en-US" sz="2800" u="none">
                <a:solidFill>
                  <a:srgbClr val="CC3300"/>
                </a:solidFill>
                <a:latin typeface="Courier New"/>
                <a:ea typeface="Courier New"/>
                <a:cs typeface="Courier New"/>
                <a:sym typeface="Courier New"/>
              </a:rPr>
              <a:t>.c</a:t>
            </a:r>
            <a:endParaRPr/>
          </a:p>
        </p:txBody>
      </p:sp>
      <p:grpSp>
        <p:nvGrpSpPr>
          <p:cNvPr id="244" name="Google Shape;244;p34"/>
          <p:cNvGrpSpPr/>
          <p:nvPr/>
        </p:nvGrpSpPr>
        <p:grpSpPr>
          <a:xfrm>
            <a:off x="3348037" y="1412875"/>
            <a:ext cx="1428750" cy="952500"/>
            <a:chOff x="2426" y="964"/>
            <a:chExt cx="900" cy="600"/>
          </a:xfrm>
        </p:grpSpPr>
        <p:sp>
          <p:nvSpPr>
            <p:cNvPr id="245" name="Google Shape;245;p34"/>
            <p:cNvSpPr/>
            <p:nvPr/>
          </p:nvSpPr>
          <p:spPr>
            <a:xfrm>
              <a:off x="2426" y="1253"/>
              <a:ext cx="900" cy="300"/>
            </a:xfrm>
            <a:prstGeom prst="rightArrow">
              <a:avLst>
                <a:gd fmla="val 50000" name="adj1"/>
                <a:gd fmla="val 50000" name="adj2"/>
              </a:avLst>
            </a:prstGeom>
            <a:solidFill>
              <a:srgbClr val="B2B2B2"/>
            </a:solidFill>
            <a:ln cap="flat" cmpd="sng" w="9525">
              <a:solidFill>
                <a:schemeClr val="dk1"/>
              </a:solidFill>
              <a:prstDash val="solid"/>
              <a:miter lim="800000"/>
              <a:headEnd len="sm" w="sm" type="none"/>
              <a:tailEnd len="sm" w="sm" type="none"/>
            </a:ln>
            <a:effectLst>
              <a:outerShdw blurRad="63500" dir="2700000" dist="107763">
                <a:schemeClr val="lt2">
                  <a:alpha val="4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46" name="Google Shape;246;p34"/>
            <p:cNvSpPr txBox="1"/>
            <p:nvPr/>
          </p:nvSpPr>
          <p:spPr>
            <a:xfrm>
              <a:off x="2595" y="964"/>
              <a:ext cx="300" cy="600"/>
            </a:xfrm>
            <a:prstGeom prst="rect">
              <a:avLst/>
            </a:prstGeom>
            <a:solidFill>
              <a:srgbClr val="B2B2B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ourier New"/>
                <a:buNone/>
              </a:pPr>
              <a:r>
                <a:rPr b="1" i="0" lang="en-US" sz="2400" u="none">
                  <a:solidFill>
                    <a:schemeClr val="dk1"/>
                  </a:solidFill>
                  <a:latin typeface="Courier New"/>
                  <a:ea typeface="Courier New"/>
                  <a:cs typeface="Courier New"/>
                  <a:sym typeface="Courier New"/>
                </a:rPr>
                <a:t>IN</a:t>
              </a:r>
              <a:endParaRPr/>
            </a:p>
          </p:txBody>
        </p:sp>
      </p:grpSp>
      <p:sp>
        <p:nvSpPr>
          <p:cNvPr id="247" name="Google Shape;247;p34"/>
          <p:cNvSpPr txBox="1"/>
          <p:nvPr/>
        </p:nvSpPr>
        <p:spPr>
          <a:xfrm>
            <a:off x="4643437" y="1484312"/>
            <a:ext cx="3456000" cy="1077300"/>
          </a:xfrm>
          <a:prstGeom prst="rect">
            <a:avLst/>
          </a:prstGeom>
          <a:solidFill>
            <a:srgbClr val="B2B2B2"/>
          </a:solidFill>
          <a:ln cap="flat" cmpd="sng" w="57150">
            <a:solidFill>
              <a:schemeClr val="accent2"/>
            </a:solidFill>
            <a:prstDash val="solid"/>
            <a:miter lim="800000"/>
            <a:headEnd len="sm" w="sm" type="none"/>
            <a:tailEnd len="sm" w="sm" type="none"/>
          </a:ln>
          <a:effectLst>
            <a:outerShdw blurRad="63500" dir="2700000" dist="107763">
              <a:schemeClr val="lt2">
                <a:alpha val="49800"/>
              </a:scheme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ahoma"/>
              <a:buNone/>
            </a:pPr>
            <a:r>
              <a:rPr b="0" i="0" lang="en-US" sz="3200" u="none">
                <a:solidFill>
                  <a:schemeClr val="lt1"/>
                </a:solidFill>
                <a:latin typeface="Tahoma"/>
                <a:ea typeface="Tahoma"/>
                <a:cs typeface="Tahoma"/>
                <a:sym typeface="Tahoma"/>
              </a:rPr>
              <a:t>programma COMPILATORE C</a:t>
            </a:r>
            <a:endParaRPr/>
          </a:p>
        </p:txBody>
      </p:sp>
      <p:grpSp>
        <p:nvGrpSpPr>
          <p:cNvPr id="248" name="Google Shape;248;p34"/>
          <p:cNvGrpSpPr/>
          <p:nvPr/>
        </p:nvGrpSpPr>
        <p:grpSpPr>
          <a:xfrm>
            <a:off x="5867400" y="2705949"/>
            <a:ext cx="1384299" cy="700267"/>
            <a:chOff x="3515" y="1750"/>
            <a:chExt cx="872" cy="602"/>
          </a:xfrm>
        </p:grpSpPr>
        <p:sp>
          <p:nvSpPr>
            <p:cNvPr id="249" name="Google Shape;249;p34"/>
            <p:cNvSpPr txBox="1"/>
            <p:nvPr/>
          </p:nvSpPr>
          <p:spPr>
            <a:xfrm>
              <a:off x="3787" y="1888"/>
              <a:ext cx="600" cy="300"/>
            </a:xfrm>
            <a:prstGeom prst="rect">
              <a:avLst/>
            </a:prstGeom>
            <a:solidFill>
              <a:srgbClr val="B2B2B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ourier New"/>
                <a:buNone/>
              </a:pPr>
              <a:r>
                <a:rPr b="1" i="0" lang="en-US" sz="2400" u="none">
                  <a:solidFill>
                    <a:schemeClr val="dk1"/>
                  </a:solidFill>
                  <a:latin typeface="Courier New"/>
                  <a:ea typeface="Courier New"/>
                  <a:cs typeface="Courier New"/>
                  <a:sym typeface="Courier New"/>
                </a:rPr>
                <a:t>OUT</a:t>
              </a:r>
              <a:endParaRPr/>
            </a:p>
          </p:txBody>
        </p:sp>
        <p:sp>
          <p:nvSpPr>
            <p:cNvPr id="250" name="Google Shape;250;p34"/>
            <p:cNvSpPr/>
            <p:nvPr/>
          </p:nvSpPr>
          <p:spPr>
            <a:xfrm>
              <a:off x="3515" y="1752"/>
              <a:ext cx="300" cy="600"/>
            </a:xfrm>
            <a:prstGeom prst="downArrow">
              <a:avLst>
                <a:gd fmla="val 50000" name="adj1"/>
                <a:gd fmla="val 50000" name="adj2"/>
              </a:avLst>
            </a:prstGeom>
            <a:solidFill>
              <a:srgbClr val="B2B2B2"/>
            </a:solidFill>
            <a:ln cap="flat" cmpd="sng" w="9525">
              <a:solidFill>
                <a:schemeClr val="dk1"/>
              </a:solidFill>
              <a:prstDash val="solid"/>
              <a:miter lim="800000"/>
              <a:headEnd len="sm" w="sm" type="none"/>
              <a:tailEnd len="sm" w="sm" type="none"/>
            </a:ln>
            <a:effectLst>
              <a:outerShdw blurRad="63500" dir="2700000" dist="107763">
                <a:schemeClr val="lt2">
                  <a:alpha val="498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4"/>
            <p:cNvSpPr txBox="1"/>
            <p:nvPr/>
          </p:nvSpPr>
          <p:spPr>
            <a:xfrm rot="5400000">
              <a:off x="3405" y="2050"/>
              <a:ext cx="6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252" name="Google Shape;252;p34"/>
          <p:cNvSpPr txBox="1"/>
          <p:nvPr/>
        </p:nvSpPr>
        <p:spPr>
          <a:xfrm>
            <a:off x="4716462" y="3573462"/>
            <a:ext cx="3743400" cy="954300"/>
          </a:xfrm>
          <a:prstGeom prst="rect">
            <a:avLst/>
          </a:prstGeom>
          <a:solidFill>
            <a:srgbClr val="FDEB69"/>
          </a:solidFill>
          <a:ln cap="flat" cmpd="sng" w="57150">
            <a:solidFill>
              <a:srgbClr val="CC3300"/>
            </a:solidFill>
            <a:prstDash val="solid"/>
            <a:miter lim="800000"/>
            <a:headEnd len="sm" w="sm" type="none"/>
            <a:tailEnd len="sm" w="sm" type="none"/>
          </a:ln>
          <a:effectLst>
            <a:outerShdw blurRad="63500" dir="2700000" dist="107763">
              <a:schemeClr val="lt2">
                <a:alpha val="49800"/>
              </a:scheme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Tahoma"/>
              <a:buNone/>
            </a:pPr>
            <a:r>
              <a:rPr b="0" i="0" lang="en-US" sz="2800" u="none">
                <a:solidFill>
                  <a:schemeClr val="dk1"/>
                </a:solidFill>
                <a:latin typeface="Tahoma"/>
                <a:ea typeface="Tahoma"/>
                <a:cs typeface="Tahoma"/>
                <a:sym typeface="Tahoma"/>
              </a:rPr>
              <a:t>programma oggetto, estensione</a:t>
            </a:r>
            <a:r>
              <a:rPr b="0" i="0" lang="en-US" sz="2800" u="none">
                <a:solidFill>
                  <a:schemeClr val="dk1"/>
                </a:solidFill>
                <a:latin typeface="Times New Roman"/>
                <a:ea typeface="Times New Roman"/>
                <a:cs typeface="Times New Roman"/>
                <a:sym typeface="Times New Roman"/>
              </a:rPr>
              <a:t> </a:t>
            </a:r>
            <a:r>
              <a:rPr b="1" i="0" lang="en-US" sz="2800" u="none">
                <a:solidFill>
                  <a:srgbClr val="CC3300"/>
                </a:solidFill>
                <a:latin typeface="Courier New"/>
                <a:ea typeface="Courier New"/>
                <a:cs typeface="Courier New"/>
                <a:sym typeface="Courier New"/>
              </a:rPr>
              <a:t>.obj</a:t>
            </a:r>
            <a:endParaRPr/>
          </a:p>
        </p:txBody>
      </p:sp>
      <p:grpSp>
        <p:nvGrpSpPr>
          <p:cNvPr id="253" name="Google Shape;253;p34"/>
          <p:cNvGrpSpPr/>
          <p:nvPr/>
        </p:nvGrpSpPr>
        <p:grpSpPr>
          <a:xfrm>
            <a:off x="3216275" y="3573462"/>
            <a:ext cx="1428750" cy="952500"/>
            <a:chOff x="2026" y="2432"/>
            <a:chExt cx="900" cy="600"/>
          </a:xfrm>
        </p:grpSpPr>
        <p:sp>
          <p:nvSpPr>
            <p:cNvPr id="254" name="Google Shape;254;p34"/>
            <p:cNvSpPr/>
            <p:nvPr/>
          </p:nvSpPr>
          <p:spPr>
            <a:xfrm rot="10800000">
              <a:off x="2026" y="2648"/>
              <a:ext cx="900" cy="300"/>
            </a:xfrm>
            <a:prstGeom prst="rightArrow">
              <a:avLst>
                <a:gd fmla="val 50000" name="adj1"/>
                <a:gd fmla="val 50000" name="adj2"/>
              </a:avLst>
            </a:prstGeom>
            <a:solidFill>
              <a:srgbClr val="B2B2B2"/>
            </a:solidFill>
            <a:ln cap="flat" cmpd="sng" w="9525">
              <a:solidFill>
                <a:schemeClr val="dk1"/>
              </a:solidFill>
              <a:prstDash val="solid"/>
              <a:miter lim="800000"/>
              <a:headEnd len="sm" w="sm" type="none"/>
              <a:tailEnd len="sm" w="sm" type="none"/>
            </a:ln>
            <a:effectLst>
              <a:outerShdw blurRad="63500" dir="2700000" dist="107763">
                <a:schemeClr val="lt2">
                  <a:alpha val="49800"/>
                </a:scheme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55" name="Google Shape;255;p34"/>
            <p:cNvSpPr txBox="1"/>
            <p:nvPr/>
          </p:nvSpPr>
          <p:spPr>
            <a:xfrm>
              <a:off x="2472" y="2432"/>
              <a:ext cx="300" cy="600"/>
            </a:xfrm>
            <a:prstGeom prst="rect">
              <a:avLst/>
            </a:prstGeom>
            <a:solidFill>
              <a:srgbClr val="B2B2B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ourier New"/>
                <a:buNone/>
              </a:pPr>
              <a:r>
                <a:rPr b="1" i="0" lang="en-US" sz="2400" u="none">
                  <a:solidFill>
                    <a:schemeClr val="dk1"/>
                  </a:solidFill>
                  <a:latin typeface="Courier New"/>
                  <a:ea typeface="Courier New"/>
                  <a:cs typeface="Courier New"/>
                  <a:sym typeface="Courier New"/>
                </a:rPr>
                <a:t>IN</a:t>
              </a:r>
              <a:endParaRPr/>
            </a:p>
          </p:txBody>
        </p:sp>
      </p:grpSp>
      <p:sp>
        <p:nvSpPr>
          <p:cNvPr id="256" name="Google Shape;256;p34"/>
          <p:cNvSpPr txBox="1"/>
          <p:nvPr/>
        </p:nvSpPr>
        <p:spPr>
          <a:xfrm>
            <a:off x="395287" y="3573462"/>
            <a:ext cx="2952900" cy="1077300"/>
          </a:xfrm>
          <a:prstGeom prst="rect">
            <a:avLst/>
          </a:prstGeom>
          <a:solidFill>
            <a:srgbClr val="B2B2B2"/>
          </a:solidFill>
          <a:ln cap="flat" cmpd="sng" w="57150">
            <a:solidFill>
              <a:schemeClr val="accent2"/>
            </a:solidFill>
            <a:prstDash val="solid"/>
            <a:miter lim="800000"/>
            <a:headEnd len="sm" w="sm" type="none"/>
            <a:tailEnd len="sm" w="sm" type="none"/>
          </a:ln>
          <a:effectLst>
            <a:outerShdw blurRad="63500" dir="2700000" dist="107763">
              <a:schemeClr val="lt2">
                <a:alpha val="49800"/>
              </a:scheme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ahoma"/>
              <a:buNone/>
            </a:pPr>
            <a:r>
              <a:rPr b="0" i="0" lang="en-US" sz="3200" u="none">
                <a:solidFill>
                  <a:schemeClr val="lt1"/>
                </a:solidFill>
                <a:latin typeface="Tahoma"/>
                <a:ea typeface="Tahoma"/>
                <a:cs typeface="Tahoma"/>
                <a:sym typeface="Tahoma"/>
              </a:rPr>
              <a:t>programma LINKER</a:t>
            </a:r>
            <a:endParaRPr/>
          </a:p>
        </p:txBody>
      </p:sp>
      <p:grpSp>
        <p:nvGrpSpPr>
          <p:cNvPr id="257" name="Google Shape;257;p34"/>
          <p:cNvGrpSpPr/>
          <p:nvPr/>
        </p:nvGrpSpPr>
        <p:grpSpPr>
          <a:xfrm>
            <a:off x="1547812" y="4795099"/>
            <a:ext cx="1384299" cy="700267"/>
            <a:chOff x="3515" y="1750"/>
            <a:chExt cx="872" cy="602"/>
          </a:xfrm>
        </p:grpSpPr>
        <p:sp>
          <p:nvSpPr>
            <p:cNvPr id="258" name="Google Shape;258;p34"/>
            <p:cNvSpPr txBox="1"/>
            <p:nvPr/>
          </p:nvSpPr>
          <p:spPr>
            <a:xfrm>
              <a:off x="3787" y="1888"/>
              <a:ext cx="600" cy="300"/>
            </a:xfrm>
            <a:prstGeom prst="rect">
              <a:avLst/>
            </a:prstGeom>
            <a:solidFill>
              <a:srgbClr val="B2B2B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Courier New"/>
                <a:buNone/>
              </a:pPr>
              <a:r>
                <a:rPr b="1" i="0" lang="en-US" sz="2400" u="none">
                  <a:solidFill>
                    <a:schemeClr val="dk1"/>
                  </a:solidFill>
                  <a:latin typeface="Courier New"/>
                  <a:ea typeface="Courier New"/>
                  <a:cs typeface="Courier New"/>
                  <a:sym typeface="Courier New"/>
                </a:rPr>
                <a:t>OUT</a:t>
              </a:r>
              <a:endParaRPr/>
            </a:p>
          </p:txBody>
        </p:sp>
        <p:sp>
          <p:nvSpPr>
            <p:cNvPr id="259" name="Google Shape;259;p34"/>
            <p:cNvSpPr/>
            <p:nvPr/>
          </p:nvSpPr>
          <p:spPr>
            <a:xfrm>
              <a:off x="3515" y="1752"/>
              <a:ext cx="300" cy="600"/>
            </a:xfrm>
            <a:prstGeom prst="downArrow">
              <a:avLst>
                <a:gd fmla="val 50000" name="adj1"/>
                <a:gd fmla="val 50000" name="adj2"/>
              </a:avLst>
            </a:prstGeom>
            <a:solidFill>
              <a:srgbClr val="B2B2B2"/>
            </a:solidFill>
            <a:ln cap="flat" cmpd="sng" w="9525">
              <a:solidFill>
                <a:schemeClr val="dk1"/>
              </a:solidFill>
              <a:prstDash val="solid"/>
              <a:miter lim="800000"/>
              <a:headEnd len="sm" w="sm" type="none"/>
              <a:tailEnd len="sm" w="sm" type="none"/>
            </a:ln>
            <a:effectLst>
              <a:outerShdw blurRad="63500" dir="2700000" dist="107763">
                <a:schemeClr val="lt2">
                  <a:alpha val="498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4"/>
            <p:cNvSpPr txBox="1"/>
            <p:nvPr/>
          </p:nvSpPr>
          <p:spPr>
            <a:xfrm rot="5400000">
              <a:off x="3405" y="2050"/>
              <a:ext cx="6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pSp>
      <p:sp>
        <p:nvSpPr>
          <p:cNvPr id="261" name="Google Shape;261;p34"/>
          <p:cNvSpPr txBox="1"/>
          <p:nvPr/>
        </p:nvSpPr>
        <p:spPr>
          <a:xfrm>
            <a:off x="250825" y="5661025"/>
            <a:ext cx="3960900" cy="954300"/>
          </a:xfrm>
          <a:prstGeom prst="rect">
            <a:avLst/>
          </a:prstGeom>
          <a:solidFill>
            <a:srgbClr val="FDEB69"/>
          </a:solidFill>
          <a:ln cap="flat" cmpd="sng" w="57150">
            <a:solidFill>
              <a:srgbClr val="CC3300"/>
            </a:solidFill>
            <a:prstDash val="solid"/>
            <a:miter lim="800000"/>
            <a:headEnd len="sm" w="sm" type="none"/>
            <a:tailEnd len="sm" w="sm" type="none"/>
          </a:ln>
          <a:effectLst>
            <a:outerShdw blurRad="63500" dir="2700000" dist="107763">
              <a:schemeClr val="lt2">
                <a:alpha val="49800"/>
              </a:scheme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Tahoma"/>
              <a:buNone/>
            </a:pPr>
            <a:r>
              <a:rPr b="0" i="0" lang="en-US" sz="2800" u="none">
                <a:solidFill>
                  <a:schemeClr val="dk1"/>
                </a:solidFill>
                <a:latin typeface="Tahoma"/>
                <a:ea typeface="Tahoma"/>
                <a:cs typeface="Tahoma"/>
                <a:sym typeface="Tahoma"/>
              </a:rPr>
              <a:t>programma eseguibile, estensione</a:t>
            </a:r>
            <a:r>
              <a:rPr b="0" i="0" lang="en-US" sz="2800" u="none">
                <a:solidFill>
                  <a:schemeClr val="dk1"/>
                </a:solidFill>
                <a:latin typeface="Times New Roman"/>
                <a:ea typeface="Times New Roman"/>
                <a:cs typeface="Times New Roman"/>
                <a:sym typeface="Times New Roman"/>
              </a:rPr>
              <a:t> </a:t>
            </a:r>
            <a:r>
              <a:rPr b="1" i="0" lang="en-US" sz="2800" u="none">
                <a:solidFill>
                  <a:srgbClr val="CC3300"/>
                </a:solidFill>
                <a:latin typeface="Courier New"/>
                <a:ea typeface="Courier New"/>
                <a:cs typeface="Courier New"/>
                <a:sym typeface="Courier New"/>
              </a:rPr>
              <a:t>.exe</a:t>
            </a:r>
            <a:endParaRPr/>
          </a:p>
        </p:txBody>
      </p:sp>
      <p:sp>
        <p:nvSpPr>
          <p:cNvPr id="262" name="Google Shape;262;p34"/>
          <p:cNvSpPr txBox="1"/>
          <p:nvPr/>
        </p:nvSpPr>
        <p:spPr>
          <a:xfrm>
            <a:off x="4787900" y="5445125"/>
            <a:ext cx="3960900" cy="1077300"/>
          </a:xfrm>
          <a:prstGeom prst="rect">
            <a:avLst/>
          </a:prstGeom>
          <a:solidFill>
            <a:srgbClr val="B2B2B2"/>
          </a:solidFill>
          <a:ln cap="flat" cmpd="sng" w="57150">
            <a:solidFill>
              <a:schemeClr val="accent2"/>
            </a:solidFill>
            <a:prstDash val="solid"/>
            <a:miter lim="800000"/>
            <a:headEnd len="sm" w="sm" type="none"/>
            <a:tailEnd len="sm" w="sm" type="none"/>
          </a:ln>
          <a:effectLst>
            <a:outerShdw blurRad="63500" dir="2700000" dist="107763">
              <a:schemeClr val="lt2">
                <a:alpha val="49800"/>
              </a:scheme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Tahoma"/>
              <a:buNone/>
            </a:pPr>
            <a:r>
              <a:rPr b="0" i="0" lang="en-US" sz="3200" u="none">
                <a:solidFill>
                  <a:schemeClr val="lt1"/>
                </a:solidFill>
                <a:latin typeface="Tahoma"/>
                <a:ea typeface="Tahoma"/>
                <a:cs typeface="Tahoma"/>
                <a:sym typeface="Tahoma"/>
              </a:rPr>
              <a:t>il programma  .exe può essere eseguito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5"/>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Il debugger</a:t>
            </a:r>
            <a:endParaRPr/>
          </a:p>
        </p:txBody>
      </p:sp>
      <p:sp>
        <p:nvSpPr>
          <p:cNvPr id="269" name="Google Shape;269;p35"/>
          <p:cNvSpPr txBox="1"/>
          <p:nvPr>
            <p:ph idx="1" type="body"/>
          </p:nvPr>
        </p:nvSpPr>
        <p:spPr>
          <a:xfrm>
            <a:off x="311700" y="1639833"/>
            <a:ext cx="8520600" cy="4452000"/>
          </a:xfrm>
          <a:prstGeom prst="rect">
            <a:avLst/>
          </a:prstGeom>
        </p:spPr>
        <p:txBody>
          <a:bodyPr anchorCtr="0" anchor="t" bIns="91425" lIns="91425" spcFirstLastPara="1" rIns="91425" wrap="square" tIns="91425">
            <a:normAutofit/>
          </a:bodyPr>
          <a:lstStyle/>
          <a:p>
            <a:pPr indent="0" lvl="0" marL="0" rtl="0" algn="l">
              <a:spcBef>
                <a:spcPts val="500"/>
              </a:spcBef>
              <a:spcAft>
                <a:spcPts val="0"/>
              </a:spcAft>
              <a:buNone/>
            </a:pPr>
            <a:r>
              <a:rPr lang="en-US">
                <a:solidFill>
                  <a:srgbClr val="202122"/>
                </a:solidFill>
                <a:highlight>
                  <a:srgbClr val="FFFFFF"/>
                </a:highlight>
              </a:rPr>
              <a:t>Un </a:t>
            </a:r>
            <a:r>
              <a:rPr b="1" lang="en-US">
                <a:solidFill>
                  <a:srgbClr val="202122"/>
                </a:solidFill>
                <a:highlight>
                  <a:srgbClr val="FFFFFF"/>
                </a:highlight>
              </a:rPr>
              <a:t>debugger</a:t>
            </a:r>
            <a:r>
              <a:rPr lang="en-US">
                <a:solidFill>
                  <a:srgbClr val="202122"/>
                </a:solidFill>
                <a:highlight>
                  <a:srgbClr val="FFFFFF"/>
                </a:highlight>
              </a:rPr>
              <a:t> in informatica è un </a:t>
            </a:r>
            <a:r>
              <a:rPr lang="en-US">
                <a:solidFill>
                  <a:srgbClr val="0645AD"/>
                </a:solidFill>
                <a:highlight>
                  <a:srgbClr val="FFFFFF"/>
                </a:highlight>
                <a:uFill>
                  <a:noFill/>
                </a:uFill>
                <a:hlinkClick r:id="rId3">
                  <a:extLst>
                    <a:ext uri="{A12FA001-AC4F-418D-AE19-62706E023703}">
                      <ahyp:hlinkClr val="tx"/>
                    </a:ext>
                  </a:extLst>
                </a:hlinkClick>
              </a:rPr>
              <a:t>programma/software</a:t>
            </a:r>
            <a:r>
              <a:rPr lang="en-US">
                <a:solidFill>
                  <a:srgbClr val="202122"/>
                </a:solidFill>
                <a:highlight>
                  <a:srgbClr val="FFFFFF"/>
                </a:highlight>
              </a:rPr>
              <a:t> specificatamente progettato per l'analisi e l'eliminazione dei </a:t>
            </a:r>
            <a:r>
              <a:rPr lang="en-US">
                <a:solidFill>
                  <a:srgbClr val="0645AD"/>
                </a:solidFill>
                <a:highlight>
                  <a:srgbClr val="FFFFFF"/>
                </a:highlight>
                <a:uFill>
                  <a:noFill/>
                </a:uFill>
                <a:hlinkClick r:id="rId4">
                  <a:extLst>
                    <a:ext uri="{A12FA001-AC4F-418D-AE19-62706E023703}">
                      <ahyp:hlinkClr val="tx"/>
                    </a:ext>
                  </a:extLst>
                </a:hlinkClick>
              </a:rPr>
              <a:t>bug</a:t>
            </a:r>
            <a:r>
              <a:rPr lang="en-US">
                <a:solidFill>
                  <a:srgbClr val="202122"/>
                </a:solidFill>
                <a:highlight>
                  <a:srgbClr val="FFFFFF"/>
                </a:highlight>
              </a:rPr>
              <a:t> (</a:t>
            </a:r>
            <a:r>
              <a:rPr lang="en-US">
                <a:solidFill>
                  <a:srgbClr val="0645AD"/>
                </a:solidFill>
                <a:highlight>
                  <a:srgbClr val="FFFFFF"/>
                </a:highlight>
                <a:uFill>
                  <a:noFill/>
                </a:uFill>
                <a:hlinkClick r:id="rId5">
                  <a:extLst>
                    <a:ext uri="{A12FA001-AC4F-418D-AE19-62706E023703}">
                      <ahyp:hlinkClr val="tx"/>
                    </a:ext>
                  </a:extLst>
                </a:hlinkClick>
              </a:rPr>
              <a:t>debugging</a:t>
            </a:r>
            <a:r>
              <a:rPr lang="en-US">
                <a:solidFill>
                  <a:srgbClr val="202122"/>
                </a:solidFill>
                <a:highlight>
                  <a:srgbClr val="FFFFFF"/>
                </a:highlight>
              </a:rPr>
              <a:t>), ovvero errori di </a:t>
            </a:r>
            <a:r>
              <a:rPr lang="en-US">
                <a:solidFill>
                  <a:srgbClr val="0645AD"/>
                </a:solidFill>
                <a:highlight>
                  <a:srgbClr val="FFFFFF"/>
                </a:highlight>
                <a:uFill>
                  <a:noFill/>
                </a:uFill>
                <a:hlinkClick r:id="rId6">
                  <a:extLst>
                    <a:ext uri="{A12FA001-AC4F-418D-AE19-62706E023703}">
                      <ahyp:hlinkClr val="tx"/>
                    </a:ext>
                  </a:extLst>
                </a:hlinkClick>
              </a:rPr>
              <a:t>programmazione</a:t>
            </a:r>
            <a:r>
              <a:rPr lang="en-US">
                <a:solidFill>
                  <a:srgbClr val="202122"/>
                </a:solidFill>
                <a:highlight>
                  <a:srgbClr val="FFFFFF"/>
                </a:highlight>
              </a:rPr>
              <a:t> interni al codice di altri programmi.</a:t>
            </a:r>
            <a:endParaRPr baseline="30000">
              <a:solidFill>
                <a:srgbClr val="0645AD"/>
              </a:solidFill>
              <a:highlight>
                <a:srgbClr val="FFFFFF"/>
              </a:highlight>
            </a:endParaRPr>
          </a:p>
          <a:p>
            <a:pPr indent="0" lvl="0" marL="0" rtl="0" algn="l">
              <a:spcBef>
                <a:spcPts val="500"/>
              </a:spcBef>
              <a:spcAft>
                <a:spcPts val="0"/>
              </a:spcAft>
              <a:buNone/>
            </a:pPr>
            <a:r>
              <a:t/>
            </a:r>
            <a:endParaRPr>
              <a:solidFill>
                <a:srgbClr val="202122"/>
              </a:solidFill>
              <a:highlight>
                <a:srgbClr val="FFFFFF"/>
              </a:highlight>
            </a:endParaRPr>
          </a:p>
          <a:p>
            <a:pPr indent="0" lvl="0" marL="0" rtl="0" algn="l">
              <a:spcBef>
                <a:spcPts val="500"/>
              </a:spcBef>
              <a:spcAft>
                <a:spcPts val="0"/>
              </a:spcAft>
              <a:buNone/>
            </a:pPr>
            <a:r>
              <a:rPr lang="en-US">
                <a:solidFill>
                  <a:srgbClr val="202122"/>
                </a:solidFill>
                <a:highlight>
                  <a:srgbClr val="FFFFFF"/>
                </a:highlight>
              </a:rPr>
              <a:t>Assieme al </a:t>
            </a:r>
            <a:r>
              <a:rPr lang="en-US">
                <a:solidFill>
                  <a:srgbClr val="0645AD"/>
                </a:solidFill>
                <a:highlight>
                  <a:srgbClr val="FFFFFF"/>
                </a:highlight>
                <a:uFill>
                  <a:noFill/>
                </a:uFill>
                <a:hlinkClick r:id="rId7">
                  <a:extLst>
                    <a:ext uri="{A12FA001-AC4F-418D-AE19-62706E023703}">
                      <ahyp:hlinkClr val="tx"/>
                    </a:ext>
                  </a:extLst>
                </a:hlinkClick>
              </a:rPr>
              <a:t>compilatore</a:t>
            </a:r>
            <a:r>
              <a:rPr lang="en-US">
                <a:solidFill>
                  <a:srgbClr val="202122"/>
                </a:solidFill>
                <a:highlight>
                  <a:srgbClr val="FFFFFF"/>
                </a:highlight>
              </a:rPr>
              <a:t> è fra i più importanti strumenti di sviluppo a disposizione di un </a:t>
            </a:r>
            <a:r>
              <a:rPr lang="en-US">
                <a:solidFill>
                  <a:srgbClr val="0645AD"/>
                </a:solidFill>
                <a:highlight>
                  <a:srgbClr val="FFFFFF"/>
                </a:highlight>
                <a:uFill>
                  <a:noFill/>
                </a:uFill>
                <a:hlinkClick r:id="rId8">
                  <a:extLst>
                    <a:ext uri="{A12FA001-AC4F-418D-AE19-62706E023703}">
                      <ahyp:hlinkClr val="tx"/>
                    </a:ext>
                  </a:extLst>
                </a:hlinkClick>
              </a:rPr>
              <a:t>programmatore</a:t>
            </a:r>
            <a:r>
              <a:rPr lang="en-US">
                <a:solidFill>
                  <a:srgbClr val="202122"/>
                </a:solidFill>
                <a:highlight>
                  <a:srgbClr val="FFFFFF"/>
                </a:highlight>
              </a:rPr>
              <a:t>, spesso compreso all'interno di un </a:t>
            </a:r>
            <a:r>
              <a:rPr lang="en-US">
                <a:solidFill>
                  <a:srgbClr val="0645AD"/>
                </a:solidFill>
                <a:highlight>
                  <a:srgbClr val="FFFFFF"/>
                </a:highlight>
                <a:uFill>
                  <a:noFill/>
                </a:uFill>
                <a:hlinkClick r:id="rId9">
                  <a:extLst>
                    <a:ext uri="{A12FA001-AC4F-418D-AE19-62706E023703}">
                      <ahyp:hlinkClr val="tx"/>
                    </a:ext>
                  </a:extLst>
                </a:hlinkClick>
              </a:rPr>
              <a:t>ambiente integrato di sviluppo</a:t>
            </a:r>
            <a:r>
              <a:rPr lang="en-US">
                <a:solidFill>
                  <a:srgbClr val="202122"/>
                </a:solidFill>
                <a:highlight>
                  <a:srgbClr val="FFFFFF"/>
                </a:highlight>
              </a:rPr>
              <a:t> (IDE), in quanto in grado di aiutare il </a:t>
            </a:r>
            <a:r>
              <a:rPr lang="en-US">
                <a:solidFill>
                  <a:srgbClr val="0645AD"/>
                </a:solidFill>
                <a:highlight>
                  <a:srgbClr val="FFFFFF"/>
                </a:highlight>
                <a:uFill>
                  <a:noFill/>
                </a:uFill>
                <a:hlinkClick r:id="rId10">
                  <a:extLst>
                    <a:ext uri="{A12FA001-AC4F-418D-AE19-62706E023703}">
                      <ahyp:hlinkClr val="tx"/>
                    </a:ext>
                  </a:extLst>
                </a:hlinkClick>
              </a:rPr>
              <a:t>programmatore</a:t>
            </a:r>
            <a:r>
              <a:rPr lang="en-US">
                <a:solidFill>
                  <a:srgbClr val="202122"/>
                </a:solidFill>
                <a:highlight>
                  <a:srgbClr val="FFFFFF"/>
                </a:highlight>
              </a:rPr>
              <a:t> ad individuare </a:t>
            </a:r>
            <a:r>
              <a:rPr lang="en-US">
                <a:solidFill>
                  <a:srgbClr val="0645AD"/>
                </a:solidFill>
                <a:highlight>
                  <a:srgbClr val="FFFFFF"/>
                </a:highlight>
                <a:uFill>
                  <a:noFill/>
                </a:uFill>
                <a:hlinkClick r:id="rId11">
                  <a:extLst>
                    <a:ext uri="{A12FA001-AC4F-418D-AE19-62706E023703}">
                      <ahyp:hlinkClr val="tx"/>
                    </a:ext>
                  </a:extLst>
                </a:hlinkClick>
              </a:rPr>
              <a:t>errori di semantica</a:t>
            </a:r>
            <a:r>
              <a:rPr lang="en-US">
                <a:solidFill>
                  <a:srgbClr val="202122"/>
                </a:solidFill>
                <a:highlight>
                  <a:srgbClr val="FFFFFF"/>
                </a:highlight>
              </a:rPr>
              <a:t> all'interno del </a:t>
            </a:r>
            <a:r>
              <a:rPr lang="en-US">
                <a:solidFill>
                  <a:srgbClr val="0645AD"/>
                </a:solidFill>
                <a:highlight>
                  <a:srgbClr val="FFFFFF"/>
                </a:highlight>
                <a:uFill>
                  <a:noFill/>
                </a:uFill>
                <a:hlinkClick r:id="rId12">
                  <a:extLst>
                    <a:ext uri="{A12FA001-AC4F-418D-AE19-62706E023703}">
                      <ahyp:hlinkClr val="tx"/>
                    </a:ext>
                  </a:extLst>
                </a:hlinkClick>
              </a:rPr>
              <a:t>codice sorgente</a:t>
            </a:r>
            <a:r>
              <a:rPr lang="en-US">
                <a:solidFill>
                  <a:srgbClr val="202122"/>
                </a:solidFill>
                <a:highlight>
                  <a:srgbClr val="FFFFFF"/>
                </a:highlight>
              </a:rPr>
              <a:t> del programma, altrimenti di difficile individuazione in fase di </a:t>
            </a:r>
            <a:r>
              <a:rPr lang="en-US">
                <a:solidFill>
                  <a:srgbClr val="0645AD"/>
                </a:solidFill>
                <a:highlight>
                  <a:srgbClr val="FFFFFF"/>
                </a:highlight>
                <a:uFill>
                  <a:noFill/>
                </a:uFill>
                <a:hlinkClick r:id="rId13">
                  <a:extLst>
                    <a:ext uri="{A12FA001-AC4F-418D-AE19-62706E023703}">
                      <ahyp:hlinkClr val="tx"/>
                    </a:ext>
                  </a:extLst>
                </a:hlinkClick>
              </a:rPr>
              <a:t>runtime</a:t>
            </a:r>
            <a:r>
              <a:rPr lang="en-US">
                <a:solidFill>
                  <a:srgbClr val="202122"/>
                </a:solidFill>
                <a:highlight>
                  <a:srgbClr val="FFFFFF"/>
                </a:highlight>
              </a:rPr>
              <a:t>.</a:t>
            </a:r>
            <a:endParaRPr>
              <a:solidFill>
                <a:srgbClr val="202122"/>
              </a:solidFill>
              <a:highlight>
                <a:srgbClr val="FFFFFF"/>
              </a:highlight>
            </a:endParaRPr>
          </a:p>
          <a:p>
            <a:pPr indent="0" lvl="0" marL="0" rtl="0" algn="l">
              <a:spcBef>
                <a:spcPts val="5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txBox="1"/>
          <p:nvPr>
            <p:ph type="title"/>
          </p:nvPr>
        </p:nvSpPr>
        <p:spPr>
          <a:xfrm>
            <a:off x="311700" y="1674733"/>
            <a:ext cx="8520600" cy="27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US"/>
              <a:t>Cosa è un bug?</a:t>
            </a:r>
            <a:endParaRPr/>
          </a:p>
        </p:txBody>
      </p:sp>
      <p:sp>
        <p:nvSpPr>
          <p:cNvPr id="276" name="Google Shape;276;p36"/>
          <p:cNvSpPr txBox="1"/>
          <p:nvPr>
            <p:ph idx="1" type="body"/>
          </p:nvPr>
        </p:nvSpPr>
        <p:spPr>
          <a:xfrm>
            <a:off x="311700" y="4492300"/>
            <a:ext cx="8520600" cy="1709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US"/>
              <a:t>apriamo una piccola parentesi…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37"/>
          <p:cNvSpPr/>
          <p:nvPr/>
        </p:nvSpPr>
        <p:spPr>
          <a:xfrm>
            <a:off x="3941700" y="4562667"/>
            <a:ext cx="5202300" cy="1231500"/>
          </a:xfrm>
          <a:prstGeom prst="rect">
            <a:avLst/>
          </a:prstGeom>
          <a:gradFill>
            <a:gsLst>
              <a:gs pos="0">
                <a:srgbClr val="1EDCAD">
                  <a:alpha val="96078"/>
                </a:srgbClr>
              </a:gs>
              <a:gs pos="100000">
                <a:srgbClr val="4883F3"/>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7"/>
          <p:cNvSpPr txBox="1"/>
          <p:nvPr/>
        </p:nvSpPr>
        <p:spPr>
          <a:xfrm>
            <a:off x="5618375" y="4562670"/>
            <a:ext cx="33537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lt1"/>
                </a:solidFill>
                <a:latin typeface="Google Sans"/>
                <a:ea typeface="Google Sans"/>
                <a:cs typeface="Google Sans"/>
                <a:sym typeface="Google Sans"/>
              </a:rPr>
              <a:t>Grace Hopper  </a:t>
            </a:r>
            <a:r>
              <a:rPr lang="en-US" sz="2000">
                <a:solidFill>
                  <a:schemeClr val="lt1"/>
                </a:solidFill>
                <a:latin typeface="Google Sans"/>
                <a:ea typeface="Google Sans"/>
                <a:cs typeface="Google Sans"/>
                <a:sym typeface="Google Sans"/>
              </a:rPr>
              <a:t>New York 1906 - 1992</a:t>
            </a:r>
            <a:endParaRPr sz="2000">
              <a:solidFill>
                <a:schemeClr val="lt1"/>
              </a:solidFill>
              <a:latin typeface="Google Sans"/>
              <a:ea typeface="Google Sans"/>
              <a:cs typeface="Google Sans"/>
              <a:sym typeface="Google Sans"/>
            </a:endParaRPr>
          </a:p>
        </p:txBody>
      </p:sp>
      <p:pic>
        <p:nvPicPr>
          <p:cNvPr id="283" name="Google Shape;283;p37"/>
          <p:cNvPicPr preferRelativeResize="0"/>
          <p:nvPr/>
        </p:nvPicPr>
        <p:blipFill rotWithShape="1">
          <a:blip r:embed="rId4">
            <a:alphaModFix/>
          </a:blip>
          <a:srcRect b="855" l="0" r="0" t="845"/>
          <a:stretch/>
        </p:blipFill>
        <p:spPr>
          <a:xfrm>
            <a:off x="6884775" y="5912033"/>
            <a:ext cx="2155023" cy="646500"/>
          </a:xfrm>
          <a:prstGeom prst="rect">
            <a:avLst/>
          </a:prstGeom>
          <a:noFill/>
          <a:ln>
            <a:noFill/>
          </a:ln>
        </p:spPr>
      </p:pic>
      <p:pic>
        <p:nvPicPr>
          <p:cNvPr id="284" name="Google Shape;284;p37"/>
          <p:cNvPicPr preferRelativeResize="0"/>
          <p:nvPr/>
        </p:nvPicPr>
        <p:blipFill rotWithShape="1">
          <a:blip r:embed="rId5">
            <a:alphaModFix/>
          </a:blip>
          <a:srcRect b="0" l="24113" r="25356" t="0"/>
          <a:stretch/>
        </p:blipFill>
        <p:spPr>
          <a:xfrm>
            <a:off x="-232175" y="0"/>
            <a:ext cx="5458850" cy="6858001"/>
          </a:xfrm>
          <a:prstGeom prst="rect">
            <a:avLst/>
          </a:prstGeom>
          <a:noFill/>
          <a:ln>
            <a:noFill/>
          </a:ln>
        </p:spPr>
      </p:pic>
      <p:pic>
        <p:nvPicPr>
          <p:cNvPr id="285" name="Google Shape;285;p37"/>
          <p:cNvPicPr preferRelativeResize="0"/>
          <p:nvPr/>
        </p:nvPicPr>
        <p:blipFill rotWithShape="1">
          <a:blip r:embed="rId6">
            <a:alphaModFix/>
          </a:blip>
          <a:srcRect b="0" l="19633" r="0" t="0"/>
          <a:stretch/>
        </p:blipFill>
        <p:spPr>
          <a:xfrm flipH="1" rot="1392187">
            <a:off x="7354258" y="306742"/>
            <a:ext cx="1660608" cy="1798782"/>
          </a:xfrm>
          <a:prstGeom prst="rect">
            <a:avLst/>
          </a:prstGeom>
          <a:noFill/>
          <a:ln>
            <a:noFill/>
          </a:ln>
        </p:spPr>
      </p:pic>
      <p:sp>
        <p:nvSpPr>
          <p:cNvPr id="286" name="Google Shape;286;p37"/>
          <p:cNvSpPr txBox="1"/>
          <p:nvPr/>
        </p:nvSpPr>
        <p:spPr>
          <a:xfrm>
            <a:off x="5333825" y="496692"/>
            <a:ext cx="3922800" cy="3879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oogle Sans"/>
                <a:ea typeface="Google Sans"/>
                <a:cs typeface="Google Sans"/>
                <a:sym typeface="Google Sans"/>
              </a:rPr>
              <a:t>Grace Murray Hopper è passata alla storia come una delle figure più eminenti dell’informatica, la prima ad aver pensato e realizzato un linguaggio di programmazione indipendente dalla macchina (il COBOL) e ad aver inventato il metodo del debugging (eliminazione dei bug informatici attraverso analisi periodiche e continue del codice sorgente del programma).</a:t>
            </a:r>
            <a:endParaRPr sz="2000">
              <a:solidFill>
                <a:schemeClr val="dk1"/>
              </a:solidFill>
              <a:latin typeface="Google Sans"/>
              <a:ea typeface="Google Sans"/>
              <a:cs typeface="Google Sans"/>
              <a:sym typeface="Google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598100" y="2869796"/>
            <a:ext cx="8222100" cy="1118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US"/>
              <a:t>Linguaggio macchina,</a:t>
            </a:r>
            <a:endParaRPr/>
          </a:p>
          <a:p>
            <a:pPr indent="0" lvl="0" marL="0" rtl="0" algn="l">
              <a:spcBef>
                <a:spcPts val="0"/>
              </a:spcBef>
              <a:spcAft>
                <a:spcPts val="0"/>
              </a:spcAft>
              <a:buNone/>
            </a:pPr>
            <a:r>
              <a:rPr lang="en-US"/>
              <a:t>assembly</a:t>
            </a:r>
            <a:endParaRPr/>
          </a:p>
          <a:p>
            <a:pPr indent="0" lvl="0" marL="0" rtl="0" algn="l">
              <a:spcBef>
                <a:spcPts val="0"/>
              </a:spcBef>
              <a:spcAft>
                <a:spcPts val="0"/>
              </a:spcAft>
              <a:buNone/>
            </a:pPr>
            <a:r>
              <a:rPr lang="en-US"/>
              <a:t>e di alto livello </a:t>
            </a:r>
            <a:endParaRPr/>
          </a:p>
        </p:txBody>
      </p:sp>
      <p:sp>
        <p:nvSpPr>
          <p:cNvPr id="133" name="Google Shape;133;p20"/>
          <p:cNvSpPr txBox="1"/>
          <p:nvPr/>
        </p:nvSpPr>
        <p:spPr>
          <a:xfrm>
            <a:off x="100300" y="6298350"/>
            <a:ext cx="712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lt1"/>
                </a:solidFill>
                <a:latin typeface="Roboto"/>
                <a:ea typeface="Roboto"/>
                <a:cs typeface="Roboto"/>
                <a:sym typeface="Roboto"/>
              </a:rPr>
              <a:t>Paola Barra </a:t>
            </a:r>
            <a:endParaRPr sz="1800">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pic>
        <p:nvPicPr>
          <p:cNvPr id="291" name="Google Shape;291;p38"/>
          <p:cNvPicPr preferRelativeResize="0"/>
          <p:nvPr/>
        </p:nvPicPr>
        <p:blipFill>
          <a:blip r:embed="rId4">
            <a:alphaModFix/>
          </a:blip>
          <a:stretch>
            <a:fillRect/>
          </a:stretch>
        </p:blipFill>
        <p:spPr>
          <a:xfrm>
            <a:off x="5221346" y="0"/>
            <a:ext cx="3922644" cy="5143500"/>
          </a:xfrm>
          <a:prstGeom prst="rect">
            <a:avLst/>
          </a:prstGeom>
          <a:noFill/>
          <a:ln>
            <a:noFill/>
          </a:ln>
        </p:spPr>
      </p:pic>
      <p:sp>
        <p:nvSpPr>
          <p:cNvPr id="292" name="Google Shape;292;p38"/>
          <p:cNvSpPr txBox="1"/>
          <p:nvPr/>
        </p:nvSpPr>
        <p:spPr>
          <a:xfrm>
            <a:off x="162475" y="247367"/>
            <a:ext cx="4315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Google Sans"/>
                <a:ea typeface="Google Sans"/>
                <a:cs typeface="Google Sans"/>
                <a:sym typeface="Google Sans"/>
              </a:rPr>
              <a:t>Ragazzina vivace e “sveglia”</a:t>
            </a:r>
            <a:endParaRPr b="1" sz="2000">
              <a:solidFill>
                <a:schemeClr val="dk1"/>
              </a:solidFill>
              <a:latin typeface="Google Sans"/>
              <a:ea typeface="Google Sans"/>
              <a:cs typeface="Google Sans"/>
              <a:sym typeface="Google Sans"/>
            </a:endParaRPr>
          </a:p>
        </p:txBody>
      </p:sp>
      <p:sp>
        <p:nvSpPr>
          <p:cNvPr id="293" name="Google Shape;293;p38"/>
          <p:cNvSpPr txBox="1"/>
          <p:nvPr/>
        </p:nvSpPr>
        <p:spPr>
          <a:xfrm>
            <a:off x="162475" y="2149926"/>
            <a:ext cx="3621600" cy="480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2000">
                <a:solidFill>
                  <a:schemeClr val="dk1"/>
                </a:solidFill>
                <a:latin typeface="Google Sans"/>
                <a:ea typeface="Google Sans"/>
                <a:cs typeface="Google Sans"/>
                <a:sym typeface="Google Sans"/>
              </a:rPr>
              <a:t>1941 Diventa professore di matematica</a:t>
            </a:r>
            <a:endParaRPr sz="20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2000">
                <a:solidFill>
                  <a:schemeClr val="dk1"/>
                </a:solidFill>
                <a:latin typeface="Google Sans"/>
                <a:ea typeface="Google Sans"/>
                <a:cs typeface="Google Sans"/>
                <a:sym typeface="Google Sans"/>
              </a:rPr>
              <a:t>Nonostante frequentasse scuole private femminili, che insistevano molto su un certo tipo di educazione “per signore”, suo padre la incentivò sempre a lasciarsi alle spalle gli stereotipi dei ruoli femminili. Praticava basket, hockey su prato e pallanuoto.</a:t>
            </a:r>
            <a:endParaRPr sz="2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2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2000">
              <a:solidFill>
                <a:schemeClr val="dk1"/>
              </a:solidFill>
              <a:latin typeface="Google Sans"/>
              <a:ea typeface="Google Sans"/>
              <a:cs typeface="Google Sans"/>
              <a:sym typeface="Google Sans"/>
            </a:endParaRPr>
          </a:p>
        </p:txBody>
      </p:sp>
      <p:sp>
        <p:nvSpPr>
          <p:cNvPr id="294" name="Google Shape;294;p38"/>
          <p:cNvSpPr txBox="1"/>
          <p:nvPr/>
        </p:nvSpPr>
        <p:spPr>
          <a:xfrm>
            <a:off x="162475" y="748592"/>
            <a:ext cx="3922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oogle Sans"/>
                <a:ea typeface="Google Sans"/>
                <a:cs typeface="Google Sans"/>
                <a:sym typeface="Google Sans"/>
              </a:rPr>
              <a:t>Praticava basket, Hockey su prato, Pallanuoto… Sport “maschili”.</a:t>
            </a:r>
            <a:endParaRPr sz="2000">
              <a:solidFill>
                <a:schemeClr val="dk1"/>
              </a:solidFill>
              <a:latin typeface="Google Sans"/>
              <a:ea typeface="Google Sans"/>
              <a:cs typeface="Google Sans"/>
              <a:sym typeface="Google Sans"/>
            </a:endParaRPr>
          </a:p>
        </p:txBody>
      </p:sp>
      <p:pic>
        <p:nvPicPr>
          <p:cNvPr id="295" name="Google Shape;295;p38"/>
          <p:cNvPicPr preferRelativeResize="0"/>
          <p:nvPr/>
        </p:nvPicPr>
        <p:blipFill>
          <a:blip r:embed="rId5">
            <a:alphaModFix/>
          </a:blip>
          <a:stretch>
            <a:fillRect/>
          </a:stretch>
        </p:blipFill>
        <p:spPr>
          <a:xfrm>
            <a:off x="3672435" y="748600"/>
            <a:ext cx="4439524" cy="4582050"/>
          </a:xfrm>
          <a:prstGeom prst="rect">
            <a:avLst/>
          </a:prstGeom>
          <a:noFill/>
          <a:ln>
            <a:noFill/>
          </a:ln>
        </p:spPr>
      </p:pic>
      <p:pic>
        <p:nvPicPr>
          <p:cNvPr id="296" name="Google Shape;296;p38"/>
          <p:cNvPicPr preferRelativeResize="0"/>
          <p:nvPr/>
        </p:nvPicPr>
        <p:blipFill rotWithShape="1">
          <a:blip r:embed="rId6">
            <a:alphaModFix/>
          </a:blip>
          <a:srcRect b="855" l="0" r="0" t="845"/>
          <a:stretch/>
        </p:blipFill>
        <p:spPr>
          <a:xfrm>
            <a:off x="6899075" y="5912033"/>
            <a:ext cx="2155023" cy="646500"/>
          </a:xfrm>
          <a:prstGeom prst="rect">
            <a:avLst/>
          </a:prstGeom>
          <a:noFill/>
          <a:ln>
            <a:noFill/>
          </a:ln>
        </p:spPr>
      </p:pic>
      <p:sp>
        <p:nvSpPr>
          <p:cNvPr id="297" name="Google Shape;297;p38"/>
          <p:cNvSpPr txBox="1"/>
          <p:nvPr/>
        </p:nvSpPr>
        <p:spPr>
          <a:xfrm>
            <a:off x="3784075" y="5528775"/>
            <a:ext cx="5147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oogle Sans"/>
                <a:ea typeface="Google Sans"/>
                <a:cs typeface="Google Sans"/>
                <a:sym typeface="Google Sans"/>
              </a:rPr>
              <a:t>Nel 1941 Grace lascia famiglia e insegnamento per arruolarsi volontaria in Marina.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1" name="Shape 301"/>
        <p:cNvGrpSpPr/>
        <p:nvPr/>
      </p:nvGrpSpPr>
      <p:grpSpPr>
        <a:xfrm>
          <a:off x="0" y="0"/>
          <a:ext cx="0" cy="0"/>
          <a:chOff x="0" y="0"/>
          <a:chExt cx="0" cy="0"/>
        </a:xfrm>
      </p:grpSpPr>
      <p:pic>
        <p:nvPicPr>
          <p:cNvPr id="302" name="Google Shape;302;p39"/>
          <p:cNvPicPr preferRelativeResize="0"/>
          <p:nvPr/>
        </p:nvPicPr>
        <p:blipFill>
          <a:blip r:embed="rId4">
            <a:alphaModFix/>
          </a:blip>
          <a:stretch>
            <a:fillRect/>
          </a:stretch>
        </p:blipFill>
        <p:spPr>
          <a:xfrm>
            <a:off x="8596" y="3413299"/>
            <a:ext cx="4466951" cy="2589325"/>
          </a:xfrm>
          <a:prstGeom prst="rect">
            <a:avLst/>
          </a:prstGeom>
          <a:noFill/>
          <a:ln>
            <a:noFill/>
          </a:ln>
        </p:spPr>
      </p:pic>
      <p:sp>
        <p:nvSpPr>
          <p:cNvPr id="303" name="Google Shape;303;p39"/>
          <p:cNvSpPr txBox="1"/>
          <p:nvPr/>
        </p:nvSpPr>
        <p:spPr>
          <a:xfrm>
            <a:off x="329675" y="224467"/>
            <a:ext cx="3353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Google Sans"/>
                <a:ea typeface="Google Sans"/>
                <a:cs typeface="Google Sans"/>
                <a:sym typeface="Google Sans"/>
              </a:rPr>
              <a:t>COBOL</a:t>
            </a:r>
            <a:endParaRPr sz="2000">
              <a:solidFill>
                <a:schemeClr val="dk1"/>
              </a:solidFill>
              <a:latin typeface="Google Sans"/>
              <a:ea typeface="Google Sans"/>
              <a:cs typeface="Google Sans"/>
              <a:sym typeface="Google Sans"/>
            </a:endParaRPr>
          </a:p>
        </p:txBody>
      </p:sp>
      <p:pic>
        <p:nvPicPr>
          <p:cNvPr id="304" name="Google Shape;304;p39"/>
          <p:cNvPicPr preferRelativeResize="0"/>
          <p:nvPr/>
        </p:nvPicPr>
        <p:blipFill>
          <a:blip r:embed="rId5">
            <a:alphaModFix/>
          </a:blip>
          <a:stretch>
            <a:fillRect/>
          </a:stretch>
        </p:blipFill>
        <p:spPr>
          <a:xfrm>
            <a:off x="4410400" y="3413300"/>
            <a:ext cx="4733609" cy="2589325"/>
          </a:xfrm>
          <a:prstGeom prst="rect">
            <a:avLst/>
          </a:prstGeom>
          <a:noFill/>
          <a:ln>
            <a:noFill/>
          </a:ln>
        </p:spPr>
      </p:pic>
      <p:sp>
        <p:nvSpPr>
          <p:cNvPr id="305" name="Google Shape;305;p39"/>
          <p:cNvSpPr txBox="1"/>
          <p:nvPr/>
        </p:nvSpPr>
        <p:spPr>
          <a:xfrm>
            <a:off x="336400" y="977767"/>
            <a:ext cx="27558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Google Sans"/>
                <a:ea typeface="Google Sans"/>
                <a:cs typeface="Google Sans"/>
                <a:sym typeface="Google Sans"/>
              </a:rPr>
              <a:t>Mark I</a:t>
            </a:r>
            <a:endParaRPr sz="17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1700">
                <a:solidFill>
                  <a:schemeClr val="dk1"/>
                </a:solidFill>
                <a:latin typeface="Google Sans"/>
                <a:ea typeface="Google Sans"/>
                <a:cs typeface="Google Sans"/>
                <a:sym typeface="Google Sans"/>
              </a:rPr>
              <a:t>4,5 t, 16 m x 2,4 m</a:t>
            </a:r>
            <a:endParaRPr sz="1700">
              <a:solidFill>
                <a:schemeClr val="dk1"/>
              </a:solidFill>
              <a:latin typeface="Google Sans"/>
              <a:ea typeface="Google Sans"/>
              <a:cs typeface="Google Sans"/>
              <a:sym typeface="Google Sans"/>
            </a:endParaRPr>
          </a:p>
        </p:txBody>
      </p:sp>
      <p:pic>
        <p:nvPicPr>
          <p:cNvPr id="306" name="Google Shape;306;p39"/>
          <p:cNvPicPr preferRelativeResize="0"/>
          <p:nvPr/>
        </p:nvPicPr>
        <p:blipFill rotWithShape="1">
          <a:blip r:embed="rId6">
            <a:alphaModFix/>
          </a:blip>
          <a:srcRect b="855" l="0" r="0" t="845"/>
          <a:stretch/>
        </p:blipFill>
        <p:spPr>
          <a:xfrm>
            <a:off x="6899075" y="5912033"/>
            <a:ext cx="2155023" cy="646500"/>
          </a:xfrm>
          <a:prstGeom prst="rect">
            <a:avLst/>
          </a:prstGeom>
          <a:noFill/>
          <a:ln>
            <a:noFill/>
          </a:ln>
        </p:spPr>
      </p:pic>
      <p:sp>
        <p:nvSpPr>
          <p:cNvPr id="307" name="Google Shape;307;p39"/>
          <p:cNvSpPr txBox="1"/>
          <p:nvPr/>
        </p:nvSpPr>
        <p:spPr>
          <a:xfrm>
            <a:off x="2582500" y="247200"/>
            <a:ext cx="6395400" cy="2401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222222"/>
                </a:solidFill>
                <a:latin typeface="Google Sans"/>
                <a:ea typeface="Google Sans"/>
                <a:cs typeface="Google Sans"/>
                <a:sym typeface="Google Sans"/>
              </a:rPr>
              <a:t>Mark I: 4 tonnellate e mezzo, 16 m x 2,4 m.</a:t>
            </a:r>
            <a:endParaRPr sz="1800">
              <a:solidFill>
                <a:srgbClr val="222222"/>
              </a:solidFill>
              <a:latin typeface="Google Sans"/>
              <a:ea typeface="Google Sans"/>
              <a:cs typeface="Google Sans"/>
              <a:sym typeface="Google Sans"/>
            </a:endParaRPr>
          </a:p>
          <a:p>
            <a:pPr indent="0" lvl="0" marL="0" rtl="0" algn="l">
              <a:spcBef>
                <a:spcPts val="0"/>
              </a:spcBef>
              <a:spcAft>
                <a:spcPts val="0"/>
              </a:spcAft>
              <a:buNone/>
            </a:pPr>
            <a:r>
              <a:t/>
            </a:r>
            <a:endParaRPr sz="1800">
              <a:solidFill>
                <a:srgbClr val="222222"/>
              </a:solidFill>
              <a:latin typeface="Google Sans"/>
              <a:ea typeface="Google Sans"/>
              <a:cs typeface="Google Sans"/>
              <a:sym typeface="Google Sans"/>
            </a:endParaRPr>
          </a:p>
          <a:p>
            <a:pPr indent="0" lvl="0" marL="0" rtl="0" algn="l">
              <a:spcBef>
                <a:spcPts val="0"/>
              </a:spcBef>
              <a:spcAft>
                <a:spcPts val="0"/>
              </a:spcAft>
              <a:buNone/>
            </a:pPr>
            <a:r>
              <a:rPr lang="en-US" sz="1800">
                <a:solidFill>
                  <a:srgbClr val="222222"/>
                </a:solidFill>
                <a:latin typeface="Google Sans"/>
                <a:ea typeface="Google Sans"/>
                <a:cs typeface="Google Sans"/>
                <a:sym typeface="Google Sans"/>
              </a:rPr>
              <a:t>Hopper ha insegnato a quella macchina, un’infinità di operazioni attraverso comandi impressi su nastro perforato. </a:t>
            </a:r>
            <a:endParaRPr sz="1800">
              <a:solidFill>
                <a:srgbClr val="222222"/>
              </a:solidFill>
              <a:latin typeface="Google Sans"/>
              <a:ea typeface="Google Sans"/>
              <a:cs typeface="Google Sans"/>
              <a:sym typeface="Google Sans"/>
            </a:endParaRPr>
          </a:p>
          <a:p>
            <a:pPr indent="0" lvl="0" marL="0" rtl="0" algn="l">
              <a:spcBef>
                <a:spcPts val="0"/>
              </a:spcBef>
              <a:spcAft>
                <a:spcPts val="0"/>
              </a:spcAft>
              <a:buNone/>
            </a:pPr>
            <a:r>
              <a:t/>
            </a:r>
            <a:endParaRPr sz="1800">
              <a:solidFill>
                <a:srgbClr val="222222"/>
              </a:solidFill>
              <a:latin typeface="Google Sans"/>
              <a:ea typeface="Google Sans"/>
              <a:cs typeface="Google Sans"/>
              <a:sym typeface="Google Sans"/>
            </a:endParaRPr>
          </a:p>
          <a:p>
            <a:pPr indent="0" lvl="0" marL="0" rtl="0" algn="l">
              <a:spcBef>
                <a:spcPts val="0"/>
              </a:spcBef>
              <a:spcAft>
                <a:spcPts val="0"/>
              </a:spcAft>
              <a:buNone/>
            </a:pPr>
            <a:r>
              <a:rPr lang="en-US" sz="1800">
                <a:solidFill>
                  <a:srgbClr val="222222"/>
                </a:solidFill>
                <a:latin typeface="Google Sans"/>
                <a:ea typeface="Google Sans"/>
                <a:cs typeface="Google Sans"/>
                <a:sym typeface="Google Sans"/>
              </a:rPr>
              <a:t>Il risultato è un testo epocale, A Manual of Operation for the Automatic Sequence Controlled Calculator, pubblicato nel 1946.  </a:t>
            </a:r>
            <a:r>
              <a:rPr b="1" lang="en-US" sz="1800">
                <a:solidFill>
                  <a:srgbClr val="222222"/>
                </a:solidFill>
                <a:latin typeface="Google Sans"/>
                <a:ea typeface="Google Sans"/>
                <a:cs typeface="Google Sans"/>
                <a:sym typeface="Google Sans"/>
              </a:rPr>
              <a:t>La Bibbia dei computer. </a:t>
            </a:r>
            <a:endParaRPr b="1" sz="1800">
              <a:solidFill>
                <a:srgbClr val="222222"/>
              </a:solidFill>
              <a:latin typeface="Google Sans"/>
              <a:ea typeface="Google Sans"/>
              <a:cs typeface="Google Sans"/>
              <a:sym typeface="Google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pic>
        <p:nvPicPr>
          <p:cNvPr id="312" name="Google Shape;312;p40"/>
          <p:cNvPicPr preferRelativeResize="0"/>
          <p:nvPr/>
        </p:nvPicPr>
        <p:blipFill>
          <a:blip r:embed="rId4">
            <a:alphaModFix/>
          </a:blip>
          <a:stretch>
            <a:fillRect/>
          </a:stretch>
        </p:blipFill>
        <p:spPr>
          <a:xfrm>
            <a:off x="217500" y="1398075"/>
            <a:ext cx="5715000" cy="3962400"/>
          </a:xfrm>
          <a:prstGeom prst="rect">
            <a:avLst/>
          </a:prstGeom>
          <a:noFill/>
          <a:ln>
            <a:noFill/>
          </a:ln>
        </p:spPr>
      </p:pic>
      <p:sp>
        <p:nvSpPr>
          <p:cNvPr id="313" name="Google Shape;313;p40"/>
          <p:cNvSpPr txBox="1"/>
          <p:nvPr/>
        </p:nvSpPr>
        <p:spPr>
          <a:xfrm>
            <a:off x="143725" y="224500"/>
            <a:ext cx="3353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dk1"/>
                </a:solidFill>
                <a:latin typeface="Google Sans"/>
                <a:ea typeface="Google Sans"/>
                <a:cs typeface="Google Sans"/>
                <a:sym typeface="Google Sans"/>
              </a:rPr>
              <a:t>Debugging</a:t>
            </a:r>
            <a:endParaRPr sz="2000">
              <a:solidFill>
                <a:schemeClr val="dk1"/>
              </a:solidFill>
              <a:latin typeface="Google Sans"/>
              <a:ea typeface="Google Sans"/>
              <a:cs typeface="Google Sans"/>
              <a:sym typeface="Google Sans"/>
            </a:endParaRPr>
          </a:p>
        </p:txBody>
      </p:sp>
      <p:pic>
        <p:nvPicPr>
          <p:cNvPr id="314" name="Google Shape;314;p40"/>
          <p:cNvPicPr preferRelativeResize="0"/>
          <p:nvPr/>
        </p:nvPicPr>
        <p:blipFill>
          <a:blip r:embed="rId5">
            <a:alphaModFix/>
          </a:blip>
          <a:stretch>
            <a:fillRect/>
          </a:stretch>
        </p:blipFill>
        <p:spPr>
          <a:xfrm>
            <a:off x="5453574" y="1837533"/>
            <a:ext cx="3690426" cy="3765351"/>
          </a:xfrm>
          <a:prstGeom prst="rect">
            <a:avLst/>
          </a:prstGeom>
          <a:noFill/>
          <a:ln>
            <a:noFill/>
          </a:ln>
        </p:spPr>
      </p:pic>
      <p:pic>
        <p:nvPicPr>
          <p:cNvPr id="315" name="Google Shape;315;p40"/>
          <p:cNvPicPr preferRelativeResize="0"/>
          <p:nvPr/>
        </p:nvPicPr>
        <p:blipFill rotWithShape="1">
          <a:blip r:embed="rId6">
            <a:alphaModFix/>
          </a:blip>
          <a:srcRect b="200690" l="0" r="0" t="-200690"/>
          <a:stretch/>
        </p:blipFill>
        <p:spPr>
          <a:xfrm>
            <a:off x="3672325" y="299300"/>
            <a:ext cx="5311899" cy="902800"/>
          </a:xfrm>
          <a:prstGeom prst="rect">
            <a:avLst/>
          </a:prstGeom>
          <a:noFill/>
          <a:ln>
            <a:noFill/>
          </a:ln>
        </p:spPr>
      </p:pic>
      <p:sp>
        <p:nvSpPr>
          <p:cNvPr id="316" name="Google Shape;316;p40"/>
          <p:cNvSpPr txBox="1"/>
          <p:nvPr/>
        </p:nvSpPr>
        <p:spPr>
          <a:xfrm>
            <a:off x="0" y="5520675"/>
            <a:ext cx="6302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22222"/>
                </a:solidFill>
                <a:latin typeface="Google Sans"/>
                <a:ea typeface="Google Sans"/>
                <a:cs typeface="Google Sans"/>
                <a:sym typeface="Google Sans"/>
              </a:rPr>
              <a:t>“Avevamo un paio di pinzette”, avrebbe ricordato Grace. “Trovammo una falena di circa quattro pollici di apertura alare e, con molta attenzione, la tirammo fuori e la mettemmo nel nostro ‘registro di bordo’, bloccandola con dello scotch”</a:t>
            </a:r>
            <a:endParaRPr>
              <a:latin typeface="Google Sans"/>
              <a:ea typeface="Google Sans"/>
              <a:cs typeface="Google Sans"/>
              <a:sym typeface="Google Sans"/>
            </a:endParaRPr>
          </a:p>
        </p:txBody>
      </p:sp>
      <p:pic>
        <p:nvPicPr>
          <p:cNvPr id="317" name="Google Shape;317;p40"/>
          <p:cNvPicPr preferRelativeResize="0"/>
          <p:nvPr/>
        </p:nvPicPr>
        <p:blipFill rotWithShape="1">
          <a:blip r:embed="rId7">
            <a:alphaModFix/>
          </a:blip>
          <a:srcRect b="855" l="0" r="0" t="845"/>
          <a:stretch/>
        </p:blipFill>
        <p:spPr>
          <a:xfrm>
            <a:off x="6884775" y="5912033"/>
            <a:ext cx="2155023" cy="646500"/>
          </a:xfrm>
          <a:prstGeom prst="rect">
            <a:avLst/>
          </a:prstGeom>
          <a:noFill/>
          <a:ln>
            <a:noFill/>
          </a:ln>
        </p:spPr>
      </p:pic>
      <p:sp>
        <p:nvSpPr>
          <p:cNvPr id="318" name="Google Shape;318;p40"/>
          <p:cNvSpPr txBox="1"/>
          <p:nvPr/>
        </p:nvSpPr>
        <p:spPr>
          <a:xfrm>
            <a:off x="2781300" y="152400"/>
            <a:ext cx="6068700" cy="1569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22222"/>
                </a:solidFill>
                <a:latin typeface="Georgia"/>
                <a:ea typeface="Georgia"/>
                <a:cs typeface="Georgia"/>
                <a:sym typeface="Georgia"/>
              </a:rPr>
              <a:t>Il termine </a:t>
            </a:r>
            <a:r>
              <a:rPr i="1" lang="en-US" sz="1500">
                <a:solidFill>
                  <a:srgbClr val="222222"/>
                </a:solidFill>
                <a:latin typeface="Georgia"/>
                <a:ea typeface="Georgia"/>
                <a:cs typeface="Georgia"/>
                <a:sym typeface="Georgia"/>
              </a:rPr>
              <a:t>bug</a:t>
            </a:r>
            <a:r>
              <a:rPr lang="en-US" sz="1500">
                <a:solidFill>
                  <a:srgbClr val="222222"/>
                </a:solidFill>
                <a:latin typeface="Georgia"/>
                <a:ea typeface="Georgia"/>
                <a:cs typeface="Georgia"/>
                <a:sym typeface="Georgia"/>
              </a:rPr>
              <a:t>, è vero, era stato impiegato sin dai tempi di Thomas Edison per indicare problemi e malfunzionamenti meccanici, ma con questo episodio esso veniva finalmente introdotto nel linguaggio della nascente informatica, tanto che, avrebbe continuato Grace, “da quel momento in poi, quando qualcosa non andava, dicevamo che c’erano dei bug e che stavamo ‘facendo il debugging’”.</a:t>
            </a:r>
            <a:endParaRPr sz="1500">
              <a:solidFill>
                <a:srgbClr val="222222"/>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 name="Shape 322"/>
        <p:cNvGrpSpPr/>
        <p:nvPr/>
      </p:nvGrpSpPr>
      <p:grpSpPr>
        <a:xfrm>
          <a:off x="0" y="0"/>
          <a:ext cx="0" cy="0"/>
          <a:chOff x="0" y="0"/>
          <a:chExt cx="0" cy="0"/>
        </a:xfrm>
      </p:grpSpPr>
      <p:sp>
        <p:nvSpPr>
          <p:cNvPr id="323" name="Google Shape;323;p41"/>
          <p:cNvSpPr txBox="1"/>
          <p:nvPr/>
        </p:nvSpPr>
        <p:spPr>
          <a:xfrm>
            <a:off x="329675" y="224467"/>
            <a:ext cx="3353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Google Sans"/>
                <a:ea typeface="Google Sans"/>
                <a:cs typeface="Google Sans"/>
                <a:sym typeface="Google Sans"/>
              </a:rPr>
              <a:t>COBOL oggi</a:t>
            </a:r>
            <a:endParaRPr b="1" sz="2000">
              <a:solidFill>
                <a:schemeClr val="dk1"/>
              </a:solidFill>
              <a:latin typeface="Google Sans"/>
              <a:ea typeface="Google Sans"/>
              <a:cs typeface="Google Sans"/>
              <a:sym typeface="Google Sans"/>
            </a:endParaRPr>
          </a:p>
        </p:txBody>
      </p:sp>
      <p:sp>
        <p:nvSpPr>
          <p:cNvPr id="324" name="Google Shape;324;p41"/>
          <p:cNvSpPr txBox="1"/>
          <p:nvPr/>
        </p:nvSpPr>
        <p:spPr>
          <a:xfrm>
            <a:off x="329675" y="1027767"/>
            <a:ext cx="44775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Google Sans"/>
                <a:ea typeface="Google Sans"/>
                <a:cs typeface="Google Sans"/>
                <a:sym typeface="Google Sans"/>
              </a:rPr>
              <a:t>Nonostante abbia compiuto da poco 50 anni, la programmazione Cobol è ancora al centro di diversi settori di business, in particolare quello bancario e governativo.</a:t>
            </a:r>
            <a:endParaRPr sz="2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20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US" sz="2000">
                <a:solidFill>
                  <a:schemeClr val="dk1"/>
                </a:solidFill>
                <a:latin typeface="Google Sans"/>
                <a:ea typeface="Google Sans"/>
                <a:cs typeface="Google Sans"/>
                <a:sym typeface="Google Sans"/>
              </a:rPr>
              <a:t>Concentrandoci solo sul settore bancario: circa il 43% dei sistemi bancari sono scritti in Cobol, circa l’80% delle transazioni di persona avvengono utilizzando il linguaggio Cobol; circa </a:t>
            </a:r>
            <a:r>
              <a:rPr lang="en-US" sz="2000">
                <a:solidFill>
                  <a:schemeClr val="dk1"/>
                </a:solidFill>
                <a:uFill>
                  <a:noFill/>
                </a:uFill>
                <a:latin typeface="Google Sans"/>
                <a:ea typeface="Google Sans"/>
                <a:cs typeface="Google Sans"/>
                <a:sym typeface="Google Sans"/>
                <a:hlinkClick r:id="rId4">
                  <a:extLst>
                    <a:ext uri="{A12FA001-AC4F-418D-AE19-62706E023703}">
                      <ahyp:hlinkClr val="tx"/>
                    </a:ext>
                  </a:extLst>
                </a:hlinkClick>
              </a:rPr>
              <a:t>il 95% delle operazioni ATM</a:t>
            </a:r>
            <a:r>
              <a:rPr lang="en-US" sz="2000">
                <a:solidFill>
                  <a:schemeClr val="dk1"/>
                </a:solidFill>
                <a:latin typeface="Google Sans"/>
                <a:ea typeface="Google Sans"/>
                <a:cs typeface="Google Sans"/>
                <a:sym typeface="Google Sans"/>
              </a:rPr>
              <a:t> si basano su codice Cobol.</a:t>
            </a:r>
            <a:endParaRPr sz="20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2000">
              <a:solidFill>
                <a:schemeClr val="dk1"/>
              </a:solidFill>
              <a:latin typeface="Google Sans"/>
              <a:ea typeface="Google Sans"/>
              <a:cs typeface="Google Sans"/>
              <a:sym typeface="Google Sans"/>
            </a:endParaRPr>
          </a:p>
        </p:txBody>
      </p:sp>
      <p:pic>
        <p:nvPicPr>
          <p:cNvPr id="325" name="Google Shape;325;p41"/>
          <p:cNvPicPr preferRelativeResize="0"/>
          <p:nvPr/>
        </p:nvPicPr>
        <p:blipFill>
          <a:blip r:embed="rId5">
            <a:alphaModFix/>
          </a:blip>
          <a:stretch>
            <a:fillRect/>
          </a:stretch>
        </p:blipFill>
        <p:spPr>
          <a:xfrm>
            <a:off x="5054650" y="1296133"/>
            <a:ext cx="3759450" cy="1879725"/>
          </a:xfrm>
          <a:prstGeom prst="rect">
            <a:avLst/>
          </a:prstGeom>
          <a:noFill/>
          <a:ln>
            <a:noFill/>
          </a:ln>
        </p:spPr>
      </p:pic>
      <p:pic>
        <p:nvPicPr>
          <p:cNvPr id="326" name="Google Shape;326;p41"/>
          <p:cNvPicPr preferRelativeResize="0"/>
          <p:nvPr/>
        </p:nvPicPr>
        <p:blipFill rotWithShape="1">
          <a:blip r:embed="rId6">
            <a:alphaModFix/>
          </a:blip>
          <a:srcRect b="855" l="0" r="0" t="845"/>
          <a:stretch/>
        </p:blipFill>
        <p:spPr>
          <a:xfrm>
            <a:off x="6884775" y="5912033"/>
            <a:ext cx="2155023" cy="646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2"/>
          <p:cNvSpPr txBox="1"/>
          <p:nvPr>
            <p:ph type="title"/>
          </p:nvPr>
        </p:nvSpPr>
        <p:spPr>
          <a:xfrm>
            <a:off x="311700" y="1674733"/>
            <a:ext cx="8520600" cy="2707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33" name="Google Shape;333;p42"/>
          <p:cNvSpPr txBox="1"/>
          <p:nvPr>
            <p:ph idx="1" type="body"/>
          </p:nvPr>
        </p:nvSpPr>
        <p:spPr>
          <a:xfrm>
            <a:off x="311700" y="4492300"/>
            <a:ext cx="8520600" cy="1709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US"/>
              <a:t>….chiusa parentesi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3"/>
          <p:cNvSpPr txBox="1"/>
          <p:nvPr>
            <p:ph type="title"/>
          </p:nvPr>
        </p:nvSpPr>
        <p:spPr>
          <a:xfrm>
            <a:off x="490250" y="701800"/>
            <a:ext cx="6925200" cy="5454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Un semplice programma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4"/>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I commenti </a:t>
            </a:r>
            <a:endParaRPr/>
          </a:p>
        </p:txBody>
      </p:sp>
      <p:sp>
        <p:nvSpPr>
          <p:cNvPr id="346" name="Google Shape;346;p44"/>
          <p:cNvSpPr txBox="1"/>
          <p:nvPr>
            <p:ph idx="1" type="body"/>
          </p:nvPr>
        </p:nvSpPr>
        <p:spPr>
          <a:xfrm>
            <a:off x="311700" y="1356975"/>
            <a:ext cx="8679600" cy="49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a:t>
            </a:r>
            <a:r>
              <a:rPr lang="en-US"/>
              <a:t> Questo è un commento</a:t>
            </a:r>
            <a:r>
              <a:rPr b="1" lang="en-US"/>
              <a:t> */</a:t>
            </a:r>
            <a:endParaRPr b="1"/>
          </a:p>
          <a:p>
            <a:pPr indent="0" lvl="0" marL="0" rtl="0" algn="l">
              <a:spcBef>
                <a:spcPts val="1200"/>
              </a:spcBef>
              <a:spcAft>
                <a:spcPts val="0"/>
              </a:spcAft>
              <a:buNone/>
            </a:pPr>
            <a:r>
              <a:rPr b="1" lang="en-US"/>
              <a:t>// </a:t>
            </a:r>
            <a:r>
              <a:rPr lang="en-US"/>
              <a:t> anche questo è un commento !!</a:t>
            </a:r>
            <a:endParaRPr/>
          </a:p>
          <a:p>
            <a:pPr indent="0" lvl="0" marL="0" rtl="0" algn="l">
              <a:spcBef>
                <a:spcPts val="1200"/>
              </a:spcBef>
              <a:spcAft>
                <a:spcPts val="0"/>
              </a:spcAft>
              <a:buNone/>
            </a:pPr>
            <a:r>
              <a:rPr lang="en-US"/>
              <a:t>/* Questo commento può essere chiuso */  printf(“Ciao! \n ”);</a:t>
            </a:r>
            <a:endParaRPr/>
          </a:p>
          <a:p>
            <a:pPr indent="0" lvl="0" marL="0" rtl="0" algn="l">
              <a:spcBef>
                <a:spcPts val="1200"/>
              </a:spcBef>
              <a:spcAft>
                <a:spcPts val="0"/>
              </a:spcAft>
              <a:buNone/>
            </a:pPr>
            <a:br>
              <a:rPr lang="en-US"/>
            </a:br>
            <a:r>
              <a:rPr lang="en-US"/>
              <a:t>/* Questo è un</a:t>
            </a:r>
            <a:endParaRPr/>
          </a:p>
          <a:p>
            <a:pPr indent="0" lvl="0" marL="457200" rtl="0" algn="l">
              <a:spcBef>
                <a:spcPts val="1200"/>
              </a:spcBef>
              <a:spcAft>
                <a:spcPts val="0"/>
              </a:spcAft>
              <a:buNone/>
            </a:pPr>
            <a:r>
              <a:rPr lang="en-US"/>
              <a:t>commento </a:t>
            </a:r>
            <a:endParaRPr/>
          </a:p>
          <a:p>
            <a:pPr indent="0" lvl="0" marL="457200" rtl="0" algn="l">
              <a:spcBef>
                <a:spcPts val="1200"/>
              </a:spcBef>
              <a:spcAft>
                <a:spcPts val="0"/>
              </a:spcAft>
              <a:buNone/>
            </a:pPr>
            <a:r>
              <a:rPr lang="en-US"/>
              <a:t>su </a:t>
            </a:r>
            <a:endParaRPr/>
          </a:p>
          <a:p>
            <a:pPr indent="0" lvl="0" marL="457200" rtl="0" algn="l">
              <a:spcBef>
                <a:spcPts val="1200"/>
              </a:spcBef>
              <a:spcAft>
                <a:spcPts val="0"/>
              </a:spcAft>
              <a:buNone/>
            </a:pPr>
            <a:r>
              <a:rPr lang="en-US"/>
              <a:t>più </a:t>
            </a:r>
            <a:endParaRPr/>
          </a:p>
          <a:p>
            <a:pPr indent="0" lvl="0" marL="457200" rtl="0" algn="l">
              <a:spcBef>
                <a:spcPts val="1200"/>
              </a:spcBef>
              <a:spcAft>
                <a:spcPts val="0"/>
              </a:spcAft>
              <a:buNone/>
            </a:pPr>
            <a:r>
              <a:rPr lang="en-US"/>
              <a:t>righe */</a:t>
            </a:r>
            <a:br>
              <a:rPr lang="en-US"/>
            </a:br>
            <a:endParaRPr/>
          </a:p>
          <a:p>
            <a:pPr indent="0" lvl="0" marL="0" rtl="0" algn="l">
              <a:spcBef>
                <a:spcPts val="1200"/>
              </a:spcBef>
              <a:spcAft>
                <a:spcPts val="1200"/>
              </a:spcAft>
              <a:buNone/>
            </a:pPr>
            <a:r>
              <a:rPr lang="en-US"/>
              <a:t>// questo commento non può essere chiuso printf(“Ciao! \n ”)</a:t>
            </a:r>
            <a:endParaRPr/>
          </a:p>
        </p:txBody>
      </p:sp>
      <p:sp>
        <p:nvSpPr>
          <p:cNvPr id="347" name="Google Shape;347;p44"/>
          <p:cNvSpPr txBox="1"/>
          <p:nvPr>
            <p:ph idx="1" type="body"/>
          </p:nvPr>
        </p:nvSpPr>
        <p:spPr>
          <a:xfrm>
            <a:off x="2964900" y="253875"/>
            <a:ext cx="6026400" cy="8754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1200"/>
              </a:spcAft>
              <a:buNone/>
            </a:pPr>
            <a:r>
              <a:rPr b="1" lang="en-US"/>
              <a:t>Ogni funzione dovrebbe essere preceduta da un commento che ne descriva lo scopo!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5"/>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Le parentesi graffe {  }</a:t>
            </a:r>
            <a:endParaRPr/>
          </a:p>
        </p:txBody>
      </p:sp>
      <p:sp>
        <p:nvSpPr>
          <p:cNvPr id="354" name="Google Shape;354;p45"/>
          <p:cNvSpPr txBox="1"/>
          <p:nvPr>
            <p:ph idx="1" type="body"/>
          </p:nvPr>
        </p:nvSpPr>
        <p:spPr>
          <a:xfrm>
            <a:off x="749450" y="1561250"/>
            <a:ext cx="7862400" cy="20721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US"/>
              <a:t>indicano il corpo della funzione. </a:t>
            </a:r>
            <a:endParaRPr b="1"/>
          </a:p>
          <a:p>
            <a:pPr indent="0" lvl="0" marL="0" rtl="0" algn="l">
              <a:spcBef>
                <a:spcPts val="1200"/>
              </a:spcBef>
              <a:spcAft>
                <a:spcPts val="0"/>
              </a:spcAft>
              <a:buNone/>
            </a:pPr>
            <a:r>
              <a:rPr b="1" lang="en-US"/>
              <a:t>Quello racchiuso nelle parentesi graffe si chiama “corpo” della funzione.</a:t>
            </a:r>
            <a:endParaRPr b="1"/>
          </a:p>
          <a:p>
            <a:pPr indent="0" lvl="0" marL="0" rtl="0" algn="l">
              <a:spcBef>
                <a:spcPts val="1200"/>
              </a:spcBef>
              <a:spcAft>
                <a:spcPts val="0"/>
              </a:spcAft>
              <a:buNone/>
            </a:pPr>
            <a:r>
              <a:rPr b="1" lang="en-US"/>
              <a:t>{ la parentesi graffa aperta indica l’inizio della funzione</a:t>
            </a:r>
            <a:endParaRPr b="1"/>
          </a:p>
          <a:p>
            <a:pPr indent="0" lvl="0" marL="0" rtl="0" algn="l">
              <a:spcBef>
                <a:spcPts val="1200"/>
              </a:spcBef>
              <a:spcAft>
                <a:spcPts val="1200"/>
              </a:spcAft>
              <a:buNone/>
            </a:pPr>
            <a:r>
              <a:rPr b="1" lang="en-US"/>
              <a:t>} la parentesi graffa chiusa indica la fine della funzione</a:t>
            </a:r>
            <a:endParaRPr b="1"/>
          </a:p>
        </p:txBody>
      </p:sp>
      <p:sp>
        <p:nvSpPr>
          <p:cNvPr id="355" name="Google Shape;355;p45"/>
          <p:cNvSpPr txBox="1"/>
          <p:nvPr/>
        </p:nvSpPr>
        <p:spPr>
          <a:xfrm>
            <a:off x="311700" y="3989325"/>
            <a:ext cx="64611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int main()</a:t>
            </a:r>
            <a:r>
              <a:rPr b="1" lang="en-US" sz="1800">
                <a:solidFill>
                  <a:schemeClr val="dk2"/>
                </a:solidFill>
                <a:latin typeface="Roboto"/>
                <a:ea typeface="Roboto"/>
                <a:cs typeface="Roboto"/>
                <a:sym typeface="Roboto"/>
              </a:rPr>
              <a:t>{</a:t>
            </a:r>
            <a:endParaRPr b="1"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US" sz="1800">
                <a:solidFill>
                  <a:schemeClr val="dk2"/>
                </a:solidFill>
                <a:latin typeface="Roboto"/>
                <a:ea typeface="Roboto"/>
                <a:cs typeface="Roboto"/>
                <a:sym typeface="Roboto"/>
              </a:rPr>
              <a:t>	// stampo una frase </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US" sz="1800">
                <a:solidFill>
                  <a:schemeClr val="dk2"/>
                </a:solidFill>
                <a:latin typeface="Roboto"/>
                <a:ea typeface="Roboto"/>
                <a:cs typeface="Roboto"/>
                <a:sym typeface="Roboto"/>
              </a:rPr>
              <a:t>	printf(“una frase”):</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US"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a:p>
            <a:pPr indent="0" lvl="0" marL="0" rtl="0" algn="l">
              <a:spcBef>
                <a:spcPts val="0"/>
              </a:spcBef>
              <a:spcAft>
                <a:spcPts val="0"/>
              </a:spcAft>
              <a:buNone/>
            </a:pPr>
            <a:r>
              <a:rPr b="1" lang="en-US" sz="1800">
                <a:solidFill>
                  <a:schemeClr val="dk2"/>
                </a:solidFill>
                <a:latin typeface="Roboto"/>
                <a:ea typeface="Roboto"/>
                <a:cs typeface="Roboto"/>
                <a:sym typeface="Roboto"/>
              </a:rPr>
              <a:t>}</a:t>
            </a:r>
            <a:endParaRPr b="1" sz="1800">
              <a:solidFill>
                <a:schemeClr val="dk2"/>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6"/>
          <p:cNvSpPr txBox="1"/>
          <p:nvPr>
            <p:ph type="title"/>
          </p:nvPr>
        </p:nvSpPr>
        <p:spPr>
          <a:xfrm>
            <a:off x="311700" y="546667"/>
            <a:ext cx="8520600" cy="810300"/>
          </a:xfrm>
          <a:prstGeom prst="rect">
            <a:avLst/>
          </a:prstGeom>
          <a:solidFill>
            <a:srgbClr val="FFFFCC"/>
          </a:solidFill>
        </p:spPr>
        <p:txBody>
          <a:bodyPr anchorCtr="0" anchor="t" bIns="91425" lIns="91425" spcFirstLastPara="1" rIns="91425" wrap="square" tIns="91425">
            <a:normAutofit/>
          </a:bodyPr>
          <a:lstStyle/>
          <a:p>
            <a:pPr indent="0" lvl="0" marL="0" rtl="0" algn="l">
              <a:spcBef>
                <a:spcPts val="0"/>
              </a:spcBef>
              <a:spcAft>
                <a:spcPts val="0"/>
              </a:spcAft>
              <a:buNone/>
            </a:pPr>
            <a:r>
              <a:rPr lang="en-US"/>
              <a:t>printf (“ Hello world \n”) ; </a:t>
            </a:r>
            <a:endParaRPr/>
          </a:p>
        </p:txBody>
      </p:sp>
      <p:sp>
        <p:nvSpPr>
          <p:cNvPr id="362" name="Google Shape;362;p46"/>
          <p:cNvSpPr txBox="1"/>
          <p:nvPr>
            <p:ph idx="1" type="body"/>
          </p:nvPr>
        </p:nvSpPr>
        <p:spPr>
          <a:xfrm>
            <a:off x="749450" y="1561250"/>
            <a:ext cx="7862400" cy="33474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US"/>
              <a:t>E’ un’istruzione che contiene la funzione “printf”, i suoi argomenti racchiusi tra parentesi tonde, e si chiude con il punto e virgola ; </a:t>
            </a:r>
            <a:endParaRPr b="1"/>
          </a:p>
          <a:p>
            <a:pPr indent="0" lvl="0" marL="0" rtl="0" algn="l">
              <a:spcBef>
                <a:spcPts val="1200"/>
              </a:spcBef>
              <a:spcAft>
                <a:spcPts val="0"/>
              </a:spcAft>
              <a:buNone/>
            </a:pPr>
            <a:r>
              <a:rPr b="1" lang="en-US"/>
              <a:t>Ordina la computer di eseguire un’azione: visual izzare sullo schermo una stringa di caratteri indicati tra le virgolette. </a:t>
            </a:r>
            <a:endParaRPr b="1"/>
          </a:p>
          <a:p>
            <a:pPr indent="0" lvl="0" marL="0" rtl="0" algn="l">
              <a:spcBef>
                <a:spcPts val="1200"/>
              </a:spcBef>
              <a:spcAft>
                <a:spcPts val="0"/>
              </a:spcAft>
              <a:buNone/>
            </a:pPr>
            <a:r>
              <a:rPr b="1" lang="en-US"/>
              <a:t>Ogni funzione ha delle parentesi tonde nelle quali è racchiuso l’</a:t>
            </a:r>
            <a:r>
              <a:rPr b="1" lang="en-US" u="sng"/>
              <a:t>argomento </a:t>
            </a:r>
            <a:r>
              <a:rPr b="1" lang="en-US"/>
              <a:t>della funzione. </a:t>
            </a:r>
            <a:endParaRPr b="1"/>
          </a:p>
          <a:p>
            <a:pPr indent="0" lvl="0" marL="0" rtl="0" algn="l">
              <a:spcBef>
                <a:spcPts val="1200"/>
              </a:spcBef>
              <a:spcAft>
                <a:spcPts val="0"/>
              </a:spcAft>
              <a:buNone/>
            </a:pPr>
            <a:r>
              <a:rPr b="1" lang="en-US"/>
              <a:t>\n non viene visualizzata perchè rappresenta una sequenza di escape che indica il ritorno a capo.</a:t>
            </a:r>
            <a:endParaRPr b="1"/>
          </a:p>
          <a:p>
            <a:pPr indent="0" lvl="0" marL="0" rtl="0" algn="l">
              <a:spcBef>
                <a:spcPts val="1200"/>
              </a:spcBef>
              <a:spcAft>
                <a:spcPts val="0"/>
              </a:spcAft>
              <a:buNone/>
            </a:pPr>
            <a:r>
              <a:t/>
            </a:r>
            <a:endParaRPr b="1"/>
          </a:p>
          <a:p>
            <a:pPr indent="0" lvl="0" marL="0" rtl="0" algn="l">
              <a:spcBef>
                <a:spcPts val="1200"/>
              </a:spcBef>
              <a:spcAft>
                <a:spcPts val="1200"/>
              </a:spcAft>
              <a:buNone/>
            </a:pPr>
            <a:r>
              <a:rPr b="1" lang="en-US" u="sng"/>
              <a:t> </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graphicFrame>
        <p:nvGraphicFramePr>
          <p:cNvPr id="368" name="Google Shape;368;p47"/>
          <p:cNvGraphicFramePr/>
          <p:nvPr/>
        </p:nvGraphicFramePr>
        <p:xfrm>
          <a:off x="267300" y="248075"/>
          <a:ext cx="3000000" cy="3000000"/>
        </p:xfrm>
        <a:graphic>
          <a:graphicData uri="http://schemas.openxmlformats.org/drawingml/2006/table">
            <a:tbl>
              <a:tblPr>
                <a:noFill/>
                <a:tableStyleId>{BA1A01D0-659D-46E6-A744-3793AFCE5459}</a:tableStyleId>
              </a:tblPr>
              <a:tblGrid>
                <a:gridCol w="2072200"/>
                <a:gridCol w="6537200"/>
              </a:tblGrid>
              <a:tr h="830600">
                <a:tc>
                  <a:txBody>
                    <a:bodyPr/>
                    <a:lstStyle/>
                    <a:p>
                      <a:pPr indent="0" lvl="0" marL="0" rtl="0" algn="l">
                        <a:spcBef>
                          <a:spcPts val="0"/>
                        </a:spcBef>
                        <a:spcAft>
                          <a:spcPts val="0"/>
                        </a:spcAft>
                        <a:buNone/>
                      </a:pPr>
                      <a:r>
                        <a:rPr b="1" lang="en-US" sz="1800"/>
                        <a:t>SEQUENZA DI ESCAPE</a:t>
                      </a:r>
                      <a:endParaRPr b="1" sz="1800"/>
                    </a:p>
                  </a:txBody>
                  <a:tcPr marT="91425" marB="91425" marR="91425" marL="91425"/>
                </a:tc>
                <a:tc>
                  <a:txBody>
                    <a:bodyPr/>
                    <a:lstStyle/>
                    <a:p>
                      <a:pPr indent="0" lvl="0" marL="0" rtl="0" algn="l">
                        <a:spcBef>
                          <a:spcPts val="0"/>
                        </a:spcBef>
                        <a:spcAft>
                          <a:spcPts val="0"/>
                        </a:spcAft>
                        <a:buNone/>
                      </a:pPr>
                      <a:r>
                        <a:rPr b="1" lang="en-US" sz="1800"/>
                        <a:t>DESCRIZIONE</a:t>
                      </a:r>
                      <a:endParaRPr b="1" sz="1800"/>
                    </a:p>
                  </a:txBody>
                  <a:tcPr marT="91425" marB="91425" marR="91425" marL="91425"/>
                </a:tc>
              </a:tr>
              <a:tr h="830600">
                <a:tc>
                  <a:txBody>
                    <a:bodyPr/>
                    <a:lstStyle/>
                    <a:p>
                      <a:pPr indent="0" lvl="0" marL="0" rtl="0" algn="l">
                        <a:spcBef>
                          <a:spcPts val="0"/>
                        </a:spcBef>
                        <a:spcAft>
                          <a:spcPts val="0"/>
                        </a:spcAft>
                        <a:buNone/>
                      </a:pPr>
                      <a:r>
                        <a:rPr lang="en-US" sz="1800"/>
                        <a:t>\n</a:t>
                      </a:r>
                      <a:endParaRPr sz="1800"/>
                    </a:p>
                  </a:txBody>
                  <a:tcPr marT="91425" marB="91425" marR="91425" marL="91425"/>
                </a:tc>
                <a:tc>
                  <a:txBody>
                    <a:bodyPr/>
                    <a:lstStyle/>
                    <a:p>
                      <a:pPr indent="0" lvl="0" marL="0" rtl="0" algn="l">
                        <a:spcBef>
                          <a:spcPts val="0"/>
                        </a:spcBef>
                        <a:spcAft>
                          <a:spcPts val="0"/>
                        </a:spcAft>
                        <a:buNone/>
                      </a:pPr>
                      <a:r>
                        <a:rPr lang="en-US" sz="1800"/>
                        <a:t>Newline (nuova riga).</a:t>
                      </a:r>
                      <a:endParaRPr sz="1800"/>
                    </a:p>
                    <a:p>
                      <a:pPr indent="0" lvl="0" marL="0" rtl="0" algn="l">
                        <a:spcBef>
                          <a:spcPts val="0"/>
                        </a:spcBef>
                        <a:spcAft>
                          <a:spcPts val="0"/>
                        </a:spcAft>
                        <a:buNone/>
                      </a:pPr>
                      <a:r>
                        <a:rPr lang="en-US" sz="1800"/>
                        <a:t>Posiziona il cursore all’inizio della riga successiva</a:t>
                      </a:r>
                      <a:endParaRPr sz="1800"/>
                    </a:p>
                  </a:txBody>
                  <a:tcPr marT="91425" marB="91425" marR="91425" marL="91425"/>
                </a:tc>
              </a:tr>
              <a:tr h="721675">
                <a:tc>
                  <a:txBody>
                    <a:bodyPr/>
                    <a:lstStyle/>
                    <a:p>
                      <a:pPr indent="0" lvl="0" marL="0" rtl="0" algn="l">
                        <a:spcBef>
                          <a:spcPts val="0"/>
                        </a:spcBef>
                        <a:spcAft>
                          <a:spcPts val="0"/>
                        </a:spcAft>
                        <a:buNone/>
                      </a:pPr>
                      <a:r>
                        <a:rPr lang="en-US" sz="1800"/>
                        <a:t>\t</a:t>
                      </a:r>
                      <a:endParaRPr sz="1800"/>
                    </a:p>
                  </a:txBody>
                  <a:tcPr marT="91425" marB="91425" marR="91425" marL="91425"/>
                </a:tc>
                <a:tc>
                  <a:txBody>
                    <a:bodyPr/>
                    <a:lstStyle/>
                    <a:p>
                      <a:pPr indent="0" lvl="0" marL="0" rtl="0" algn="l">
                        <a:spcBef>
                          <a:spcPts val="0"/>
                        </a:spcBef>
                        <a:spcAft>
                          <a:spcPts val="0"/>
                        </a:spcAft>
                        <a:buNone/>
                      </a:pPr>
                      <a:r>
                        <a:rPr lang="en-US" sz="1800"/>
                        <a:t>Tabulazione orizzontale.</a:t>
                      </a:r>
                      <a:endParaRPr sz="1800"/>
                    </a:p>
                    <a:p>
                      <a:pPr indent="0" lvl="0" marL="0" rtl="0" algn="l">
                        <a:spcBef>
                          <a:spcPts val="0"/>
                        </a:spcBef>
                        <a:spcAft>
                          <a:spcPts val="0"/>
                        </a:spcAft>
                        <a:buNone/>
                      </a:pPr>
                      <a:r>
                        <a:rPr lang="en-US" sz="1800"/>
                        <a:t>Muove il cursore alla tabulazione successiva</a:t>
                      </a:r>
                      <a:endParaRPr sz="1800"/>
                    </a:p>
                  </a:txBody>
                  <a:tcPr marT="91425" marB="91425" marR="91425" marL="91425"/>
                </a:tc>
              </a:tr>
              <a:tr h="721675">
                <a:tc>
                  <a:txBody>
                    <a:bodyPr/>
                    <a:lstStyle/>
                    <a:p>
                      <a:pPr indent="0" lvl="0" marL="0" rtl="0" algn="l">
                        <a:spcBef>
                          <a:spcPts val="0"/>
                        </a:spcBef>
                        <a:spcAft>
                          <a:spcPts val="0"/>
                        </a:spcAft>
                        <a:buNone/>
                      </a:pPr>
                      <a:r>
                        <a:rPr lang="en-US" sz="1800"/>
                        <a:t>\r</a:t>
                      </a:r>
                      <a:endParaRPr sz="1800"/>
                    </a:p>
                  </a:txBody>
                  <a:tcPr marT="91425" marB="91425" marR="91425" marL="91425"/>
                </a:tc>
                <a:tc>
                  <a:txBody>
                    <a:bodyPr/>
                    <a:lstStyle/>
                    <a:p>
                      <a:pPr indent="0" lvl="0" marL="0" rtl="0" algn="l">
                        <a:spcBef>
                          <a:spcPts val="0"/>
                        </a:spcBef>
                        <a:spcAft>
                          <a:spcPts val="0"/>
                        </a:spcAft>
                        <a:buNone/>
                      </a:pPr>
                      <a:r>
                        <a:rPr lang="en-US" sz="1800"/>
                        <a:t>Ritorno a carrello,</a:t>
                      </a:r>
                      <a:endParaRPr sz="1800"/>
                    </a:p>
                    <a:p>
                      <a:pPr indent="0" lvl="0" marL="0" rtl="0" algn="l">
                        <a:spcBef>
                          <a:spcPts val="0"/>
                        </a:spcBef>
                        <a:spcAft>
                          <a:spcPts val="0"/>
                        </a:spcAft>
                        <a:buNone/>
                      </a:pPr>
                      <a:r>
                        <a:rPr lang="en-US" sz="1800"/>
                        <a:t>Posiziona il cursore all’inizio della riga corrente </a:t>
                      </a:r>
                      <a:endParaRPr sz="1800"/>
                    </a:p>
                    <a:p>
                      <a:pPr indent="0" lvl="0" marL="0" rtl="0" algn="l">
                        <a:spcBef>
                          <a:spcPts val="0"/>
                        </a:spcBef>
                        <a:spcAft>
                          <a:spcPts val="0"/>
                        </a:spcAft>
                        <a:buNone/>
                      </a:pPr>
                      <a:r>
                        <a:rPr lang="en-US" sz="1800"/>
                        <a:t>(non lo fa avanzare a quella successiva)</a:t>
                      </a:r>
                      <a:endParaRPr sz="1800"/>
                    </a:p>
                  </a:txBody>
                  <a:tcPr marT="91425" marB="91425" marR="91425" marL="91425"/>
                </a:tc>
              </a:tr>
              <a:tr h="721675">
                <a:tc>
                  <a:txBody>
                    <a:bodyPr/>
                    <a:lstStyle/>
                    <a:p>
                      <a:pPr indent="0" lvl="0" marL="0" rtl="0" algn="l">
                        <a:spcBef>
                          <a:spcPts val="0"/>
                        </a:spcBef>
                        <a:spcAft>
                          <a:spcPts val="0"/>
                        </a:spcAft>
                        <a:buNone/>
                      </a:pPr>
                      <a:r>
                        <a:rPr lang="en-US" sz="1800"/>
                        <a:t>\a</a:t>
                      </a:r>
                      <a:endParaRPr sz="1800"/>
                    </a:p>
                  </a:txBody>
                  <a:tcPr marT="91425" marB="91425" marR="91425" marL="91425"/>
                </a:tc>
                <a:tc>
                  <a:txBody>
                    <a:bodyPr/>
                    <a:lstStyle/>
                    <a:p>
                      <a:pPr indent="0" lvl="0" marL="0" rtl="0" algn="l">
                        <a:spcBef>
                          <a:spcPts val="0"/>
                        </a:spcBef>
                        <a:spcAft>
                          <a:spcPts val="0"/>
                        </a:spcAft>
                        <a:buNone/>
                      </a:pPr>
                      <a:r>
                        <a:rPr lang="en-US" sz="1800"/>
                        <a:t>Allarme! </a:t>
                      </a:r>
                      <a:endParaRPr sz="1800"/>
                    </a:p>
                    <a:p>
                      <a:pPr indent="0" lvl="0" marL="0" rtl="0" algn="l">
                        <a:spcBef>
                          <a:spcPts val="0"/>
                        </a:spcBef>
                        <a:spcAft>
                          <a:spcPts val="0"/>
                        </a:spcAft>
                        <a:buNone/>
                      </a:pPr>
                      <a:r>
                        <a:rPr lang="en-US" sz="1800"/>
                        <a:t>Fa suonare il cicalino del sistema</a:t>
                      </a:r>
                      <a:endParaRPr sz="1800"/>
                    </a:p>
                  </a:txBody>
                  <a:tcPr marT="91425" marB="91425" marR="91425" marL="91425"/>
                </a:tc>
              </a:tr>
              <a:tr h="721675">
                <a:tc>
                  <a:txBody>
                    <a:bodyPr/>
                    <a:lstStyle/>
                    <a:p>
                      <a:pPr indent="0" lvl="0" marL="0" rtl="0" algn="l">
                        <a:spcBef>
                          <a:spcPts val="0"/>
                        </a:spcBef>
                        <a:spcAft>
                          <a:spcPts val="0"/>
                        </a:spcAft>
                        <a:buNone/>
                      </a:pPr>
                      <a:r>
                        <a:rPr lang="en-US" sz="1800"/>
                        <a:t>\\</a:t>
                      </a:r>
                      <a:endParaRPr sz="1800"/>
                    </a:p>
                  </a:txBody>
                  <a:tcPr marT="91425" marB="91425" marR="91425" marL="91425"/>
                </a:tc>
                <a:tc>
                  <a:txBody>
                    <a:bodyPr/>
                    <a:lstStyle/>
                    <a:p>
                      <a:pPr indent="0" lvl="0" marL="0" rtl="0" algn="l">
                        <a:spcBef>
                          <a:spcPts val="0"/>
                        </a:spcBef>
                        <a:spcAft>
                          <a:spcPts val="0"/>
                        </a:spcAft>
                        <a:buNone/>
                      </a:pPr>
                      <a:r>
                        <a:rPr lang="en-US" sz="1800"/>
                        <a:t>Backslash. </a:t>
                      </a:r>
                      <a:endParaRPr sz="1800"/>
                    </a:p>
                    <a:p>
                      <a:pPr indent="0" lvl="0" marL="0" rtl="0" algn="l">
                        <a:spcBef>
                          <a:spcPts val="0"/>
                        </a:spcBef>
                        <a:spcAft>
                          <a:spcPts val="0"/>
                        </a:spcAft>
                        <a:buNone/>
                      </a:pPr>
                      <a:r>
                        <a:rPr lang="en-US" sz="1800"/>
                        <a:t>Visualizza un carattere backslash in una istruzione printf</a:t>
                      </a:r>
                      <a:endParaRPr sz="1800"/>
                    </a:p>
                  </a:txBody>
                  <a:tcPr marT="91425" marB="91425" marR="91425" marL="91425"/>
                </a:tc>
              </a:tr>
              <a:tr h="721675">
                <a:tc>
                  <a:txBody>
                    <a:bodyPr/>
                    <a:lstStyle/>
                    <a:p>
                      <a:pPr indent="0" lvl="0" marL="0" rtl="0" algn="l">
                        <a:spcBef>
                          <a:spcPts val="0"/>
                        </a:spcBef>
                        <a:spcAft>
                          <a:spcPts val="0"/>
                        </a:spcAft>
                        <a:buNone/>
                      </a:pPr>
                      <a:r>
                        <a:rPr lang="en-US" sz="1800"/>
                        <a:t>\’</a:t>
                      </a:r>
                      <a:endParaRPr sz="1800"/>
                    </a:p>
                  </a:txBody>
                  <a:tcPr marT="91425" marB="91425" marR="91425" marL="91425"/>
                </a:tc>
                <a:tc>
                  <a:txBody>
                    <a:bodyPr/>
                    <a:lstStyle/>
                    <a:p>
                      <a:pPr indent="0" lvl="0" marL="0" rtl="0" algn="l">
                        <a:spcBef>
                          <a:spcPts val="0"/>
                        </a:spcBef>
                        <a:spcAft>
                          <a:spcPts val="0"/>
                        </a:spcAft>
                        <a:buNone/>
                      </a:pPr>
                      <a:r>
                        <a:rPr lang="en-US" sz="1800"/>
                        <a:t>Apice singolo.</a:t>
                      </a:r>
                      <a:endParaRPr sz="1800"/>
                    </a:p>
                    <a:p>
                      <a:pPr indent="0" lvl="0" marL="0" rtl="0" algn="l">
                        <a:spcBef>
                          <a:spcPts val="0"/>
                        </a:spcBef>
                        <a:spcAft>
                          <a:spcPts val="0"/>
                        </a:spcAft>
                        <a:buNone/>
                      </a:pPr>
                      <a:r>
                        <a:rPr lang="en-US" sz="1800"/>
                        <a:t>Visualizza un carattere apice singolo in una istruzione printf</a:t>
                      </a:r>
                      <a:endParaRPr sz="1800"/>
                    </a:p>
                  </a:txBody>
                  <a:tcPr marT="91425" marB="91425" marR="91425" marL="91425">
                    <a:solidFill>
                      <a:schemeClr val="lt1"/>
                    </a:solidFill>
                  </a:tcPr>
                </a:tc>
              </a:tr>
              <a:tr h="721675">
                <a:tc>
                  <a:txBody>
                    <a:bodyPr/>
                    <a:lstStyle/>
                    <a:p>
                      <a:pPr indent="0" lvl="0" marL="0" rtl="0" algn="l">
                        <a:spcBef>
                          <a:spcPts val="0"/>
                        </a:spcBef>
                        <a:spcAft>
                          <a:spcPts val="0"/>
                        </a:spcAft>
                        <a:buNone/>
                      </a:pPr>
                      <a:r>
                        <a:rPr lang="en-US" sz="1800"/>
                        <a:t>\”</a:t>
                      </a:r>
                      <a:endParaRPr sz="1800"/>
                    </a:p>
                  </a:txBody>
                  <a:tcPr marT="91425" marB="91425" marR="91425" marL="91425"/>
                </a:tc>
                <a:tc>
                  <a:txBody>
                    <a:bodyPr/>
                    <a:lstStyle/>
                    <a:p>
                      <a:pPr indent="0" lvl="0" marL="0" rtl="0" algn="l">
                        <a:spcBef>
                          <a:spcPts val="0"/>
                        </a:spcBef>
                        <a:spcAft>
                          <a:spcPts val="0"/>
                        </a:spcAft>
                        <a:buNone/>
                      </a:pPr>
                      <a:r>
                        <a:rPr lang="en-US" sz="1800"/>
                        <a:t>Virgolette. </a:t>
                      </a:r>
                      <a:endParaRPr sz="1800"/>
                    </a:p>
                    <a:p>
                      <a:pPr indent="0" lvl="0" marL="0" rtl="0" algn="l">
                        <a:spcBef>
                          <a:spcPts val="0"/>
                        </a:spcBef>
                        <a:spcAft>
                          <a:spcPts val="0"/>
                        </a:spcAft>
                        <a:buNone/>
                      </a:pPr>
                      <a:r>
                        <a:rPr lang="en-US" sz="1800"/>
                        <a:t>Visualizza le virgolette in una istruzione printf</a:t>
                      </a:r>
                      <a:endParaRPr sz="1800"/>
                    </a:p>
                  </a:txBody>
                  <a:tcPr marT="91425" marB="91425" marR="91425" marL="91425">
                    <a:solidFill>
                      <a:schemeClr val="lt1"/>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1"/>
          <p:cNvPicPr preferRelativeResize="0"/>
          <p:nvPr/>
        </p:nvPicPr>
        <p:blipFill rotWithShape="1">
          <a:blip r:embed="rId3">
            <a:alphaModFix/>
          </a:blip>
          <a:srcRect b="44503" l="32881" r="31037" t="31352"/>
          <a:stretch/>
        </p:blipFill>
        <p:spPr>
          <a:xfrm>
            <a:off x="3329774" y="2945775"/>
            <a:ext cx="4591350" cy="2677775"/>
          </a:xfrm>
          <a:prstGeom prst="rect">
            <a:avLst/>
          </a:prstGeom>
          <a:noFill/>
          <a:ln>
            <a:noFill/>
          </a:ln>
        </p:spPr>
      </p:pic>
      <p:sp>
        <p:nvSpPr>
          <p:cNvPr id="140" name="Google Shape;140;p21"/>
          <p:cNvSpPr txBox="1"/>
          <p:nvPr>
            <p:ph idx="1" type="body"/>
          </p:nvPr>
        </p:nvSpPr>
        <p:spPr>
          <a:xfrm>
            <a:off x="243100" y="253633"/>
            <a:ext cx="8520600" cy="445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Linguaggio macchina, o linguaggio binario: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Linguaggio assembly</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41" name="Google Shape;141;p21"/>
          <p:cNvPicPr preferRelativeResize="0"/>
          <p:nvPr/>
        </p:nvPicPr>
        <p:blipFill rotWithShape="1">
          <a:blip r:embed="rId4">
            <a:alphaModFix/>
          </a:blip>
          <a:srcRect b="3201" l="54056" r="3017" t="17565"/>
          <a:stretch/>
        </p:blipFill>
        <p:spPr>
          <a:xfrm>
            <a:off x="180375" y="1699895"/>
            <a:ext cx="2376750" cy="3290375"/>
          </a:xfrm>
          <a:prstGeom prst="rect">
            <a:avLst/>
          </a:prstGeom>
          <a:noFill/>
          <a:ln>
            <a:noFill/>
          </a:ln>
        </p:spPr>
      </p:pic>
      <p:pic>
        <p:nvPicPr>
          <p:cNvPr id="142" name="Google Shape;142;p21"/>
          <p:cNvPicPr preferRelativeResize="0"/>
          <p:nvPr/>
        </p:nvPicPr>
        <p:blipFill rotWithShape="1">
          <a:blip r:embed="rId5">
            <a:alphaModFix/>
          </a:blip>
          <a:srcRect b="31628" l="70725" r="1827" t="27082"/>
          <a:stretch/>
        </p:blipFill>
        <p:spPr>
          <a:xfrm>
            <a:off x="4891050" y="253625"/>
            <a:ext cx="1727702" cy="1386176"/>
          </a:xfrm>
          <a:prstGeom prst="rect">
            <a:avLst/>
          </a:prstGeom>
          <a:noFill/>
          <a:ln>
            <a:noFill/>
          </a:ln>
        </p:spPr>
      </p:pic>
      <p:sp>
        <p:nvSpPr>
          <p:cNvPr id="143" name="Google Shape;143;p21"/>
          <p:cNvSpPr txBox="1"/>
          <p:nvPr>
            <p:ph idx="1" type="body"/>
          </p:nvPr>
        </p:nvSpPr>
        <p:spPr>
          <a:xfrm>
            <a:off x="3329775" y="2428025"/>
            <a:ext cx="5661600" cy="517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US"/>
              <a:t>Linguaggio di programmazione: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8"/>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Non ci confondiamo tra / e \</a:t>
            </a:r>
            <a:endParaRPr/>
          </a:p>
        </p:txBody>
      </p:sp>
      <p:sp>
        <p:nvSpPr>
          <p:cNvPr id="375" name="Google Shape;375;p48"/>
          <p:cNvSpPr txBox="1"/>
          <p:nvPr>
            <p:ph idx="1" type="body"/>
          </p:nvPr>
        </p:nvSpPr>
        <p:spPr>
          <a:xfrm>
            <a:off x="907600" y="1669000"/>
            <a:ext cx="7704300" cy="14010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lang="en-US" sz="2300"/>
              <a:t>/ slash             : da utilizzare per i commenti  </a:t>
            </a:r>
            <a:endParaRPr sz="2300"/>
          </a:p>
          <a:p>
            <a:pPr indent="0" lvl="0" marL="0" rtl="0" algn="l">
              <a:spcBef>
                <a:spcPts val="1200"/>
              </a:spcBef>
              <a:spcAft>
                <a:spcPts val="1200"/>
              </a:spcAft>
              <a:buNone/>
            </a:pPr>
            <a:r>
              <a:rPr lang="en-US" sz="2300"/>
              <a:t>\ backslash    : da utilizzare per le sequenze di escape</a:t>
            </a:r>
            <a:endParaRPr sz="2300"/>
          </a:p>
        </p:txBody>
      </p:sp>
      <p:sp>
        <p:nvSpPr>
          <p:cNvPr id="376" name="Google Shape;376;p48"/>
          <p:cNvSpPr txBox="1"/>
          <p:nvPr>
            <p:ph idx="1" type="body"/>
          </p:nvPr>
        </p:nvSpPr>
        <p:spPr>
          <a:xfrm>
            <a:off x="311700" y="5053150"/>
            <a:ext cx="8446200" cy="810300"/>
          </a:xfrm>
          <a:prstGeom prst="rect">
            <a:avLst/>
          </a:prstGeom>
          <a:solidFill>
            <a:srgbClr val="EAEAEA"/>
          </a:solidFill>
        </p:spPr>
        <p:txBody>
          <a:bodyPr anchorCtr="0" anchor="t" bIns="91425" lIns="91425" spcFirstLastPara="1" rIns="91425" wrap="square" tIns="91425">
            <a:noAutofit/>
          </a:bodyPr>
          <a:lstStyle/>
          <a:p>
            <a:pPr indent="0" lvl="0" marL="0" rtl="0" algn="l">
              <a:spcBef>
                <a:spcPts val="0"/>
              </a:spcBef>
              <a:spcAft>
                <a:spcPts val="1200"/>
              </a:spcAft>
              <a:buNone/>
            </a:pPr>
            <a:r>
              <a:rPr lang="en-US" sz="2300"/>
              <a:t>I caratteri \, ‘ e “ sono speciale quindi per essere visualizzati in una printf hanno bisogno di essere preceduti da \ </a:t>
            </a:r>
            <a:endParaRPr sz="23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9"/>
          <p:cNvSpPr txBox="1"/>
          <p:nvPr>
            <p:ph type="title"/>
          </p:nvPr>
        </p:nvSpPr>
        <p:spPr>
          <a:xfrm>
            <a:off x="265500" y="1534800"/>
            <a:ext cx="4045200" cy="2085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US"/>
              <a:t>Buone abitudini!</a:t>
            </a:r>
            <a:endParaRPr/>
          </a:p>
        </p:txBody>
      </p:sp>
      <p:sp>
        <p:nvSpPr>
          <p:cNvPr id="383" name="Google Shape;383;p49"/>
          <p:cNvSpPr txBox="1"/>
          <p:nvPr>
            <p:ph idx="1" type="subTitle"/>
          </p:nvPr>
        </p:nvSpPr>
        <p:spPr>
          <a:xfrm>
            <a:off x="265500" y="3692002"/>
            <a:ext cx="4045200" cy="1692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384" name="Google Shape;384;p49"/>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L’ultimo carattere di un argomento di una printf dovrebbe essere sempre \n</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Indentare Il corpo delle funzioni in 3 spazi </a:t>
            </a:r>
            <a:endParaRPr/>
          </a:p>
          <a:p>
            <a:pPr indent="0" lvl="0" marL="0" rtl="0" algn="l">
              <a:spcBef>
                <a:spcPts val="1200"/>
              </a:spcBef>
              <a:spcAft>
                <a:spcPts val="12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0"/>
          <p:cNvSpPr txBox="1"/>
          <p:nvPr>
            <p:ph type="title"/>
          </p:nvPr>
        </p:nvSpPr>
        <p:spPr>
          <a:xfrm>
            <a:off x="457200" y="509550"/>
            <a:ext cx="8229600" cy="554100"/>
          </a:xfrm>
          <a:prstGeom prst="rect">
            <a:avLst/>
          </a:prstGeom>
        </p:spPr>
        <p:txBody>
          <a:bodyPr anchorCtr="0" anchor="ctr" bIns="45700" lIns="91425" spcFirstLastPara="1" rIns="91425" wrap="square" tIns="45700">
            <a:spAutoFit/>
          </a:bodyPr>
          <a:lstStyle/>
          <a:p>
            <a:pPr indent="0" lvl="0" marL="0" rtl="0" algn="ctr">
              <a:spcBef>
                <a:spcPts val="0"/>
              </a:spcBef>
              <a:spcAft>
                <a:spcPts val="0"/>
              </a:spcAft>
              <a:buNone/>
            </a:pPr>
            <a:r>
              <a:rPr lang="en-US"/>
              <a:t>Esercizi</a:t>
            </a:r>
            <a:endParaRPr/>
          </a:p>
        </p:txBody>
      </p:sp>
      <p:sp>
        <p:nvSpPr>
          <p:cNvPr id="391" name="Google Shape;391;p50"/>
          <p:cNvSpPr txBox="1"/>
          <p:nvPr>
            <p:ph idx="1" type="body"/>
          </p:nvPr>
        </p:nvSpPr>
        <p:spPr>
          <a:xfrm>
            <a:off x="457200" y="1600200"/>
            <a:ext cx="8229600" cy="2024400"/>
          </a:xfrm>
          <a:prstGeom prst="rect">
            <a:avLst/>
          </a:prstGeom>
          <a:solidFill>
            <a:srgbClr val="FFFF99"/>
          </a:solidFill>
        </p:spPr>
        <p:txBody>
          <a:bodyPr anchorCtr="0" anchor="t" bIns="45700" lIns="91425" spcFirstLastPara="1" rIns="91425" wrap="square" tIns="45700">
            <a:noAutofit/>
          </a:bodyPr>
          <a:lstStyle/>
          <a:p>
            <a:pPr indent="0" lvl="0" marL="0" rtl="0" algn="l">
              <a:spcBef>
                <a:spcPts val="360"/>
              </a:spcBef>
              <a:spcAft>
                <a:spcPts val="0"/>
              </a:spcAft>
              <a:buNone/>
            </a:pPr>
            <a:r>
              <a:rPr lang="en-US"/>
              <a:t>#include&lt;stdio.h&gt;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 main(){</a:t>
            </a:r>
            <a:endParaRPr/>
          </a:p>
          <a:p>
            <a:pPr indent="0" lvl="0" marL="0" rtl="0" algn="l">
              <a:spcBef>
                <a:spcPts val="360"/>
              </a:spcBef>
              <a:spcAft>
                <a:spcPts val="0"/>
              </a:spcAft>
              <a:buNone/>
            </a:pPr>
            <a:r>
              <a:rPr lang="en-US"/>
              <a:t>	printf(“Il\nmio\nprogramma\nC\n”)</a:t>
            </a:r>
            <a:endParaRPr/>
          </a:p>
          <a:p>
            <a:pPr indent="0" lvl="0" marL="0" rtl="0" algn="l">
              <a:spcBef>
                <a:spcPts val="360"/>
              </a:spcBef>
              <a:spcAft>
                <a:spcPts val="0"/>
              </a:spcAft>
              <a:buNone/>
            </a:pPr>
            <a:r>
              <a:rPr lang="en-US"/>
              <a:t>}</a:t>
            </a:r>
            <a:endParaRPr/>
          </a:p>
        </p:txBody>
      </p:sp>
      <p:sp>
        <p:nvSpPr>
          <p:cNvPr id="392" name="Google Shape;392;p50"/>
          <p:cNvSpPr txBox="1"/>
          <p:nvPr>
            <p:ph idx="1" type="body"/>
          </p:nvPr>
        </p:nvSpPr>
        <p:spPr>
          <a:xfrm>
            <a:off x="565825" y="4087225"/>
            <a:ext cx="8229600" cy="2024400"/>
          </a:xfrm>
          <a:prstGeom prst="rect">
            <a:avLst/>
          </a:prstGeom>
          <a:solidFill>
            <a:srgbClr val="FFFF99"/>
          </a:solidFill>
        </p:spPr>
        <p:txBody>
          <a:bodyPr anchorCtr="0" anchor="t" bIns="45700" lIns="91425" spcFirstLastPara="1" rIns="91425" wrap="square" tIns="45700">
            <a:noAutofit/>
          </a:bodyPr>
          <a:lstStyle/>
          <a:p>
            <a:pPr indent="0" lvl="0" marL="0" rtl="0" algn="l">
              <a:spcBef>
                <a:spcPts val="360"/>
              </a:spcBef>
              <a:spcAft>
                <a:spcPts val="0"/>
              </a:spcAft>
              <a:buNone/>
            </a:pPr>
            <a:r>
              <a:rPr lang="en-US"/>
              <a:t>#include&lt;stdio.h&gt;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 main(){</a:t>
            </a:r>
            <a:endParaRPr/>
          </a:p>
          <a:p>
            <a:pPr indent="0" lvl="0" marL="0" rtl="0" algn="l">
              <a:spcBef>
                <a:spcPts val="360"/>
              </a:spcBef>
              <a:spcAft>
                <a:spcPts val="0"/>
              </a:spcAft>
              <a:buNone/>
            </a:pPr>
            <a:r>
              <a:rPr lang="en-US"/>
              <a:t>	printf(“Il mio “);</a:t>
            </a:r>
            <a:endParaRPr/>
          </a:p>
          <a:p>
            <a:pPr indent="457200" lvl="0" marL="0" rtl="0" algn="l">
              <a:spcBef>
                <a:spcPts val="360"/>
              </a:spcBef>
              <a:spcAft>
                <a:spcPts val="0"/>
              </a:spcAft>
              <a:buNone/>
            </a:pPr>
            <a:r>
              <a:rPr lang="en-US"/>
              <a:t>printf(“programma C\n”);</a:t>
            </a:r>
            <a:endParaRPr/>
          </a:p>
          <a:p>
            <a:pPr indent="0" lvl="0" marL="0" rtl="0" algn="l">
              <a:spcBef>
                <a:spcPts val="360"/>
              </a:spcBef>
              <a:spcAft>
                <a:spcPts val="0"/>
              </a:spcAft>
              <a:buNone/>
            </a:pPr>
            <a:r>
              <a:rPr lang="en-US"/>
              <a: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1"/>
          <p:cNvSpPr txBox="1"/>
          <p:nvPr>
            <p:ph type="title"/>
          </p:nvPr>
        </p:nvSpPr>
        <p:spPr>
          <a:xfrm>
            <a:off x="490250" y="701800"/>
            <a:ext cx="6093300" cy="5454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Sommare due interi</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2"/>
          <p:cNvSpPr txBox="1"/>
          <p:nvPr>
            <p:ph type="title"/>
          </p:nvPr>
        </p:nvSpPr>
        <p:spPr>
          <a:xfrm>
            <a:off x="236400" y="144750"/>
            <a:ext cx="8450400" cy="554100"/>
          </a:xfrm>
          <a:prstGeom prst="rect">
            <a:avLst/>
          </a:prstGeom>
        </p:spPr>
        <p:txBody>
          <a:bodyPr anchorCtr="0" anchor="ctr" bIns="45700" lIns="91425" spcFirstLastPara="1" rIns="91425" wrap="square" tIns="45700">
            <a:spAutoFit/>
          </a:bodyPr>
          <a:lstStyle/>
          <a:p>
            <a:pPr indent="0" lvl="0" marL="0" rtl="0" algn="ctr">
              <a:spcBef>
                <a:spcPts val="0"/>
              </a:spcBef>
              <a:spcAft>
                <a:spcPts val="0"/>
              </a:spcAft>
              <a:buNone/>
            </a:pPr>
            <a:r>
              <a:rPr lang="en-US"/>
              <a:t>Somma due interi </a:t>
            </a:r>
            <a:endParaRPr/>
          </a:p>
        </p:txBody>
      </p:sp>
      <p:sp>
        <p:nvSpPr>
          <p:cNvPr id="405" name="Google Shape;405;p52"/>
          <p:cNvSpPr txBox="1"/>
          <p:nvPr>
            <p:ph idx="1" type="body"/>
          </p:nvPr>
        </p:nvSpPr>
        <p:spPr>
          <a:xfrm>
            <a:off x="457200" y="983475"/>
            <a:ext cx="8229600" cy="5282100"/>
          </a:xfrm>
          <a:prstGeom prst="rect">
            <a:avLst/>
          </a:prstGeom>
          <a:solidFill>
            <a:srgbClr val="FFFF99"/>
          </a:solidFill>
        </p:spPr>
        <p:txBody>
          <a:bodyPr anchorCtr="0" anchor="t" bIns="45700" lIns="91425" spcFirstLastPara="1" rIns="91425" wrap="square" tIns="45700">
            <a:noAutofit/>
          </a:bodyPr>
          <a:lstStyle/>
          <a:p>
            <a:pPr indent="0" lvl="0" marL="0" rtl="0" algn="l">
              <a:spcBef>
                <a:spcPts val="360"/>
              </a:spcBef>
              <a:spcAft>
                <a:spcPts val="0"/>
              </a:spcAft>
              <a:buNone/>
            </a:pPr>
            <a:r>
              <a:rPr lang="en-US"/>
              <a:t>#include &lt;stdio.h&gt;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 main(){</a:t>
            </a:r>
            <a:endParaRPr/>
          </a:p>
          <a:p>
            <a:pPr indent="0" lvl="0" marL="0" rtl="0" algn="l">
              <a:spcBef>
                <a:spcPts val="360"/>
              </a:spcBef>
              <a:spcAft>
                <a:spcPts val="0"/>
              </a:spcAft>
              <a:buNone/>
            </a:pPr>
            <a:r>
              <a:rPr lang="en-US"/>
              <a:t>	int intero1, intero2, somma;</a:t>
            </a:r>
            <a:endParaRPr/>
          </a:p>
          <a:p>
            <a:pPr indent="0" lvl="0" marL="0" rtl="0" algn="l">
              <a:spcBef>
                <a:spcPts val="360"/>
              </a:spcBef>
              <a:spcAft>
                <a:spcPts val="0"/>
              </a:spcAft>
              <a:buNone/>
            </a:pPr>
            <a:r>
              <a:rPr lang="en-US"/>
              <a:t>	</a:t>
            </a:r>
            <a:endParaRPr/>
          </a:p>
          <a:p>
            <a:pPr indent="0" lvl="0" marL="0" rtl="0" algn="l">
              <a:spcBef>
                <a:spcPts val="360"/>
              </a:spcBef>
              <a:spcAft>
                <a:spcPts val="0"/>
              </a:spcAft>
              <a:buNone/>
            </a:pPr>
            <a:r>
              <a:rPr lang="en-US"/>
              <a:t>	printf(“Inserisci il primo intero \n”);</a:t>
            </a:r>
            <a:endParaRPr/>
          </a:p>
          <a:p>
            <a:pPr indent="0" lvl="0" marL="0" rtl="0" algn="l">
              <a:spcBef>
                <a:spcPts val="360"/>
              </a:spcBef>
              <a:spcAft>
                <a:spcPts val="0"/>
              </a:spcAft>
              <a:buNone/>
            </a:pPr>
            <a:r>
              <a:rPr lang="en-US"/>
              <a:t>	scanf(“%d”, &amp;intero1 );</a:t>
            </a:r>
            <a:endParaRPr/>
          </a:p>
          <a:p>
            <a:pPr indent="0" lvl="0" marL="0" rtl="0" algn="l">
              <a:spcBef>
                <a:spcPts val="360"/>
              </a:spcBef>
              <a:spcAft>
                <a:spcPts val="0"/>
              </a:spcAft>
              <a:buNone/>
            </a:pPr>
            <a:r>
              <a:t/>
            </a:r>
            <a:endParaRPr/>
          </a:p>
          <a:p>
            <a:pPr indent="457200" lvl="0" marL="0" rtl="0" algn="l">
              <a:spcBef>
                <a:spcPts val="360"/>
              </a:spcBef>
              <a:spcAft>
                <a:spcPts val="0"/>
              </a:spcAft>
              <a:buNone/>
            </a:pPr>
            <a:r>
              <a:rPr lang="en-US"/>
              <a:t>printf(“Inserisci il secondo intero \n”);</a:t>
            </a:r>
            <a:endParaRPr/>
          </a:p>
          <a:p>
            <a:pPr indent="0" lvl="0" marL="0" rtl="0" algn="l">
              <a:spcBef>
                <a:spcPts val="360"/>
              </a:spcBef>
              <a:spcAft>
                <a:spcPts val="0"/>
              </a:spcAft>
              <a:buNone/>
            </a:pPr>
            <a:r>
              <a:rPr lang="en-US"/>
              <a:t>	scanf(“%d”, &amp;intero2 );</a:t>
            </a:r>
            <a:endParaRPr/>
          </a:p>
          <a:p>
            <a:pPr indent="0" lvl="0" marL="0" rtl="0" algn="l">
              <a:spcBef>
                <a:spcPts val="360"/>
              </a:spcBef>
              <a:spcAft>
                <a:spcPts val="0"/>
              </a:spcAft>
              <a:buNone/>
            </a:pPr>
            <a:r>
              <a:rPr lang="en-US"/>
              <a:t>	</a:t>
            </a:r>
            <a:endParaRPr/>
          </a:p>
          <a:p>
            <a:pPr indent="0" lvl="0" marL="0" rtl="0" algn="l">
              <a:spcBef>
                <a:spcPts val="360"/>
              </a:spcBef>
              <a:spcAft>
                <a:spcPts val="0"/>
              </a:spcAft>
              <a:buNone/>
            </a:pPr>
            <a:r>
              <a:rPr lang="en-US"/>
              <a:t>	somma = intero1 + intero2;</a:t>
            </a:r>
            <a:endParaRPr/>
          </a:p>
          <a:p>
            <a:pPr indent="0" lvl="0" marL="0" rtl="0" algn="l">
              <a:spcBef>
                <a:spcPts val="360"/>
              </a:spcBef>
              <a:spcAft>
                <a:spcPts val="0"/>
              </a:spcAft>
              <a:buNone/>
            </a:pPr>
            <a:r>
              <a:rPr lang="en-US"/>
              <a:t>	printf(“La somma è %d \n”, somma);</a:t>
            </a:r>
            <a:endParaRPr/>
          </a:p>
          <a:p>
            <a:pPr indent="0" lvl="0" marL="0" rtl="0" algn="l">
              <a:spcBef>
                <a:spcPts val="360"/>
              </a:spcBef>
              <a:spcAft>
                <a:spcPts val="0"/>
              </a:spcAft>
              <a:buNone/>
            </a:pPr>
            <a:r>
              <a:rPr lang="en-US"/>
              <a: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3"/>
          <p:cNvSpPr txBox="1"/>
          <p:nvPr>
            <p:ph type="title"/>
          </p:nvPr>
        </p:nvSpPr>
        <p:spPr>
          <a:xfrm>
            <a:off x="749450" y="546675"/>
            <a:ext cx="6728100" cy="810300"/>
          </a:xfrm>
          <a:prstGeom prst="rect">
            <a:avLst/>
          </a:prstGeom>
          <a:solidFill>
            <a:srgbClr val="FFFFCC"/>
          </a:solidFill>
        </p:spPr>
        <p:txBody>
          <a:bodyPr anchorCtr="0" anchor="t" bIns="91425" lIns="91425" spcFirstLastPara="1" rIns="91425" wrap="square" tIns="91425">
            <a:normAutofit/>
          </a:bodyPr>
          <a:lstStyle/>
          <a:p>
            <a:pPr indent="0" lvl="0" marL="0" rtl="0" algn="l">
              <a:spcBef>
                <a:spcPts val="0"/>
              </a:spcBef>
              <a:spcAft>
                <a:spcPts val="0"/>
              </a:spcAft>
              <a:buNone/>
            </a:pPr>
            <a:r>
              <a:rPr lang="en-US"/>
              <a:t>#include &lt;stdio.h&gt;</a:t>
            </a:r>
            <a:endParaRPr/>
          </a:p>
        </p:txBody>
      </p:sp>
      <p:sp>
        <p:nvSpPr>
          <p:cNvPr id="412" name="Google Shape;412;p53"/>
          <p:cNvSpPr txBox="1"/>
          <p:nvPr>
            <p:ph idx="1" type="body"/>
          </p:nvPr>
        </p:nvSpPr>
        <p:spPr>
          <a:xfrm>
            <a:off x="749450" y="1561250"/>
            <a:ext cx="7862400" cy="12024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US"/>
              <a:t># è una direttiva del preprocessore del C.</a:t>
            </a:r>
            <a:endParaRPr b="1"/>
          </a:p>
          <a:p>
            <a:pPr indent="0" lvl="0" marL="0" rtl="0" algn="l">
              <a:spcBef>
                <a:spcPts val="1200"/>
              </a:spcBef>
              <a:spcAft>
                <a:spcPts val="0"/>
              </a:spcAft>
              <a:buNone/>
            </a:pPr>
            <a:r>
              <a:rPr b="1" lang="en-US"/>
              <a:t>Questa riga indica al preprocessore di includere nel programma il contenuto del file stdio.h</a:t>
            </a:r>
            <a:endParaRPr b="1"/>
          </a:p>
          <a:p>
            <a:pPr indent="0" lvl="0" marL="0" rtl="0" algn="l">
              <a:spcBef>
                <a:spcPts val="1200"/>
              </a:spcBef>
              <a:spcAft>
                <a:spcPts val="0"/>
              </a:spcAft>
              <a:buNone/>
            </a:pPr>
            <a:r>
              <a:t/>
            </a:r>
            <a:endParaRPr b="1"/>
          </a:p>
          <a:p>
            <a:pPr indent="0" lvl="0" marL="0" rtl="0" algn="l">
              <a:spcBef>
                <a:spcPts val="1200"/>
              </a:spcBef>
              <a:spcAft>
                <a:spcPts val="1200"/>
              </a:spcAft>
              <a:buNone/>
            </a:pPr>
            <a:r>
              <a:t/>
            </a:r>
            <a:endParaRPr b="1"/>
          </a:p>
        </p:txBody>
      </p:sp>
      <p:sp>
        <p:nvSpPr>
          <p:cNvPr id="413" name="Google Shape;413;p53"/>
          <p:cNvSpPr txBox="1"/>
          <p:nvPr>
            <p:ph type="title"/>
          </p:nvPr>
        </p:nvSpPr>
        <p:spPr>
          <a:xfrm>
            <a:off x="749450" y="3165025"/>
            <a:ext cx="6728100" cy="810300"/>
          </a:xfrm>
          <a:prstGeom prst="rect">
            <a:avLst/>
          </a:prstGeom>
          <a:solidFill>
            <a:srgbClr val="FFFFCC"/>
          </a:solidFill>
        </p:spPr>
        <p:txBody>
          <a:bodyPr anchorCtr="0" anchor="t" bIns="91425" lIns="91425" spcFirstLastPara="1" rIns="91425" wrap="square" tIns="91425">
            <a:normAutofit/>
          </a:bodyPr>
          <a:lstStyle/>
          <a:p>
            <a:pPr indent="0" lvl="0" marL="0" rtl="0" algn="l">
              <a:spcBef>
                <a:spcPts val="0"/>
              </a:spcBef>
              <a:spcAft>
                <a:spcPts val="0"/>
              </a:spcAft>
              <a:buNone/>
            </a:pPr>
            <a:r>
              <a:rPr lang="en-US"/>
              <a:t>int intero1, intero2, somma;</a:t>
            </a:r>
            <a:endParaRPr/>
          </a:p>
        </p:txBody>
      </p:sp>
      <p:sp>
        <p:nvSpPr>
          <p:cNvPr id="414" name="Google Shape;414;p53"/>
          <p:cNvSpPr txBox="1"/>
          <p:nvPr>
            <p:ph idx="1" type="body"/>
          </p:nvPr>
        </p:nvSpPr>
        <p:spPr>
          <a:xfrm>
            <a:off x="749450" y="4208800"/>
            <a:ext cx="7862400" cy="22173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US"/>
              <a:t>è una </a:t>
            </a:r>
            <a:r>
              <a:rPr b="1" lang="en-US" u="sng"/>
              <a:t>dichiarazione</a:t>
            </a:r>
            <a:r>
              <a:rPr b="1" lang="en-US"/>
              <a:t>.</a:t>
            </a:r>
            <a:endParaRPr b="1"/>
          </a:p>
          <a:p>
            <a:pPr indent="0" lvl="0" marL="0" rtl="0" algn="l">
              <a:spcBef>
                <a:spcPts val="1200"/>
              </a:spcBef>
              <a:spcAft>
                <a:spcPts val="0"/>
              </a:spcAft>
              <a:buNone/>
            </a:pPr>
            <a:r>
              <a:rPr b="1" lang="en-US"/>
              <a:t>intero1, intero2 e somma sono i nomi delle variabili.</a:t>
            </a:r>
            <a:endParaRPr b="1"/>
          </a:p>
          <a:p>
            <a:pPr indent="0" lvl="0" marL="0" rtl="0" algn="l">
              <a:spcBef>
                <a:spcPts val="1200"/>
              </a:spcBef>
              <a:spcAft>
                <a:spcPts val="0"/>
              </a:spcAft>
              <a:buNone/>
            </a:pPr>
            <a:r>
              <a:rPr b="1" lang="en-US"/>
              <a:t>Una variabile è una locazione di memoria in cui viene immagazzinato un valore.</a:t>
            </a:r>
            <a:endParaRPr b="1"/>
          </a:p>
          <a:p>
            <a:pPr indent="0" lvl="0" marL="0" rtl="0" algn="l">
              <a:spcBef>
                <a:spcPts val="1200"/>
              </a:spcBef>
              <a:spcAft>
                <a:spcPts val="1200"/>
              </a:spcAft>
              <a:buNone/>
            </a:pPr>
            <a:r>
              <a:rPr b="1" lang="en-US"/>
              <a:t>Queste variabili contengono valori interi</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4"/>
          <p:cNvSpPr txBox="1"/>
          <p:nvPr>
            <p:ph type="title"/>
          </p:nvPr>
        </p:nvSpPr>
        <p:spPr>
          <a:xfrm>
            <a:off x="265500" y="1534800"/>
            <a:ext cx="4045200" cy="2085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US"/>
              <a:t>Come scegliere il nome di una variabile? </a:t>
            </a:r>
            <a:endParaRPr/>
          </a:p>
        </p:txBody>
      </p:sp>
      <p:sp>
        <p:nvSpPr>
          <p:cNvPr id="421" name="Google Shape;421;p54"/>
          <p:cNvSpPr txBox="1"/>
          <p:nvPr>
            <p:ph idx="2" type="body"/>
          </p:nvPr>
        </p:nvSpPr>
        <p:spPr>
          <a:xfrm>
            <a:off x="4832700" y="633275"/>
            <a:ext cx="4173300" cy="5259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Può contenere lettere, numeri o _ underscore.</a:t>
            </a:r>
            <a:endParaRPr/>
          </a:p>
          <a:p>
            <a:pPr indent="0" lvl="0" marL="0" rtl="0" algn="l">
              <a:spcBef>
                <a:spcPts val="1200"/>
              </a:spcBef>
              <a:spcAft>
                <a:spcPts val="0"/>
              </a:spcAft>
              <a:buNone/>
            </a:pPr>
            <a:r>
              <a:rPr lang="en-US"/>
              <a:t>Non deve</a:t>
            </a:r>
            <a:r>
              <a:rPr lang="en-US"/>
              <a:t> contenere spazi.</a:t>
            </a:r>
            <a:endParaRPr/>
          </a:p>
          <a:p>
            <a:pPr indent="0" lvl="0" marL="0" rtl="0" algn="l">
              <a:spcBef>
                <a:spcPts val="1200"/>
              </a:spcBef>
              <a:spcAft>
                <a:spcPts val="0"/>
              </a:spcAft>
              <a:buNone/>
            </a:pPr>
            <a:r>
              <a:rPr lang="en-US"/>
              <a:t>Non può iniziare con un numero</a:t>
            </a:r>
            <a:endParaRPr/>
          </a:p>
          <a:p>
            <a:pPr indent="0" lvl="0" marL="0" rtl="0" algn="l">
              <a:spcBef>
                <a:spcPts val="1200"/>
              </a:spcBef>
              <a:spcAft>
                <a:spcPts val="0"/>
              </a:spcAft>
              <a:buNone/>
            </a:pPr>
            <a:r>
              <a:rPr lang="en-US"/>
              <a:t>Deve avere una lunghezza inferiore ai 31 caratteri</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I nomi di variabili sono </a:t>
            </a:r>
            <a:r>
              <a:rPr b="1" i="1" lang="en-US"/>
              <a:t>case sensitive </a:t>
            </a:r>
            <a:br>
              <a:rPr b="1" i="1" lang="en-US"/>
            </a:br>
            <a:r>
              <a:rPr b="1" i="1" lang="en-US"/>
              <a:t>- </a:t>
            </a:r>
            <a:r>
              <a:rPr i="1" lang="en-US"/>
              <a:t>le lettere minuscole e maiusole sono diverse</a:t>
            </a:r>
            <a:endParaRPr i="1"/>
          </a:p>
          <a:p>
            <a:pPr indent="0" lvl="0" marL="0" rtl="0" algn="l">
              <a:spcBef>
                <a:spcPts val="1200"/>
              </a:spcBef>
              <a:spcAft>
                <a:spcPts val="1200"/>
              </a:spcAft>
              <a:buNone/>
            </a:pPr>
            <a:r>
              <a:rPr b="1" i="1" lang="en-US"/>
              <a:t>- </a:t>
            </a:r>
            <a:r>
              <a:rPr lang="en-US"/>
              <a:t>a1 è diverso da A1</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5"/>
          <p:cNvSpPr txBox="1"/>
          <p:nvPr>
            <p:ph type="title"/>
          </p:nvPr>
        </p:nvSpPr>
        <p:spPr>
          <a:xfrm>
            <a:off x="265500" y="1534800"/>
            <a:ext cx="4045200" cy="2085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US"/>
              <a:t>Come scegliere il nome di una variabile? </a:t>
            </a:r>
            <a:endParaRPr/>
          </a:p>
        </p:txBody>
      </p:sp>
      <p:sp>
        <p:nvSpPr>
          <p:cNvPr id="428" name="Google Shape;428;p55"/>
          <p:cNvSpPr txBox="1"/>
          <p:nvPr>
            <p:ph idx="1" type="subTitle"/>
          </p:nvPr>
        </p:nvSpPr>
        <p:spPr>
          <a:xfrm>
            <a:off x="265500" y="3692002"/>
            <a:ext cx="4045200" cy="1692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US"/>
              <a:t>buone norme…</a:t>
            </a:r>
            <a:endParaRPr/>
          </a:p>
        </p:txBody>
      </p:sp>
      <p:sp>
        <p:nvSpPr>
          <p:cNvPr id="429" name="Google Shape;429;p55"/>
          <p:cNvSpPr txBox="1"/>
          <p:nvPr>
            <p:ph idx="2" type="body"/>
          </p:nvPr>
        </p:nvSpPr>
        <p:spPr>
          <a:xfrm>
            <a:off x="4832700" y="633275"/>
            <a:ext cx="4173300" cy="5259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Scegliere un nome che ne sieghi il contenuto (come somma), per migliorare la leggibilità del codice.</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generalmente la prima lettera è una minuscola</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US"/>
              <a:t>le variabili formate da più parole vanno separate con _  </a:t>
            </a:r>
            <a:br>
              <a:rPr lang="en-US"/>
            </a:br>
            <a:r>
              <a:rPr lang="en-US"/>
              <a:t>(esempio: totale_commissioni)</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6"/>
          <p:cNvSpPr txBox="1"/>
          <p:nvPr>
            <p:ph type="title"/>
          </p:nvPr>
        </p:nvSpPr>
        <p:spPr>
          <a:xfrm>
            <a:off x="749450" y="546675"/>
            <a:ext cx="6728100" cy="810300"/>
          </a:xfrm>
          <a:prstGeom prst="rect">
            <a:avLst/>
          </a:prstGeom>
          <a:solidFill>
            <a:srgbClr val="FFFFCC"/>
          </a:solidFill>
        </p:spPr>
        <p:txBody>
          <a:bodyPr anchorCtr="0" anchor="t" bIns="91425" lIns="91425" spcFirstLastPara="1" rIns="91425" wrap="square" tIns="91425">
            <a:normAutofit/>
          </a:bodyPr>
          <a:lstStyle/>
          <a:p>
            <a:pPr indent="0" lvl="0" marL="0" rtl="0" algn="l">
              <a:spcBef>
                <a:spcPts val="0"/>
              </a:spcBef>
              <a:spcAft>
                <a:spcPts val="0"/>
              </a:spcAft>
              <a:buNone/>
            </a:pPr>
            <a:r>
              <a:rPr lang="en-US"/>
              <a:t>scanf(“%d”, &amp;intero1);</a:t>
            </a:r>
            <a:endParaRPr/>
          </a:p>
        </p:txBody>
      </p:sp>
      <p:sp>
        <p:nvSpPr>
          <p:cNvPr id="436" name="Google Shape;436;p56"/>
          <p:cNvSpPr txBox="1"/>
          <p:nvPr>
            <p:ph idx="1" type="body"/>
          </p:nvPr>
        </p:nvSpPr>
        <p:spPr>
          <a:xfrm>
            <a:off x="749450" y="1561250"/>
            <a:ext cx="7862400" cy="17859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US"/>
              <a:t>%d indica il tipo di dato che dovrà essere immesso dall’utente.</a:t>
            </a:r>
            <a:endParaRPr b="1"/>
          </a:p>
          <a:p>
            <a:pPr indent="0" lvl="0" marL="0" rtl="0" algn="l">
              <a:spcBef>
                <a:spcPts val="1200"/>
              </a:spcBef>
              <a:spcAft>
                <a:spcPts val="0"/>
              </a:spcAft>
              <a:buNone/>
            </a:pPr>
            <a:r>
              <a:rPr b="1" lang="en-US"/>
              <a:t>%d è la specifica di conversione dell’ intero, la funzione si aspetta un intero.</a:t>
            </a:r>
            <a:endParaRPr b="1"/>
          </a:p>
          <a:p>
            <a:pPr indent="0" lvl="0" marL="0" rtl="0" algn="l">
              <a:spcBef>
                <a:spcPts val="1200"/>
              </a:spcBef>
              <a:spcAft>
                <a:spcPts val="0"/>
              </a:spcAft>
              <a:buNone/>
            </a:pPr>
            <a:r>
              <a:rPr b="1" lang="en-US"/>
              <a:t>d sta per intero decimale.</a:t>
            </a:r>
            <a:endParaRPr b="1"/>
          </a:p>
          <a:p>
            <a:pPr indent="0" lvl="0" marL="0" rtl="0" algn="l">
              <a:spcBef>
                <a:spcPts val="1200"/>
              </a:spcBef>
              <a:spcAft>
                <a:spcPts val="0"/>
              </a:spcAft>
              <a:buNone/>
            </a:pPr>
            <a:r>
              <a:t/>
            </a:r>
            <a:endParaRPr b="1"/>
          </a:p>
          <a:p>
            <a:pPr indent="0" lvl="0" marL="0" rtl="0" algn="l">
              <a:spcBef>
                <a:spcPts val="1200"/>
              </a:spcBef>
              <a:spcAft>
                <a:spcPts val="1200"/>
              </a:spcAft>
              <a:buNone/>
            </a:pPr>
            <a:r>
              <a:t/>
            </a:r>
            <a:endParaRPr b="1"/>
          </a:p>
        </p:txBody>
      </p:sp>
      <p:sp>
        <p:nvSpPr>
          <p:cNvPr id="437" name="Google Shape;437;p56"/>
          <p:cNvSpPr txBox="1"/>
          <p:nvPr>
            <p:ph idx="1" type="body"/>
          </p:nvPr>
        </p:nvSpPr>
        <p:spPr>
          <a:xfrm>
            <a:off x="749450" y="3726675"/>
            <a:ext cx="7862400" cy="26994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US"/>
              <a:t>&amp; si chiama operatore di indirizzo</a:t>
            </a:r>
            <a:endParaRPr b="1"/>
          </a:p>
          <a:p>
            <a:pPr indent="0" lvl="0" marL="0" rtl="0" algn="l">
              <a:spcBef>
                <a:spcPts val="1200"/>
              </a:spcBef>
              <a:spcAft>
                <a:spcPts val="0"/>
              </a:spcAft>
              <a:buNone/>
            </a:pPr>
            <a:r>
              <a:rPr b="1" lang="en-US"/>
              <a:t>&amp;intero1 indica la locazione di memoria in cui è stata immagazzinata la variabile intero1</a:t>
            </a:r>
            <a:endParaRPr b="1"/>
          </a:p>
          <a:p>
            <a:pPr indent="0" lvl="0" marL="0" rtl="0" algn="l">
              <a:spcBef>
                <a:spcPts val="1200"/>
              </a:spcBef>
              <a:spcAft>
                <a:spcPts val="0"/>
              </a:spcAft>
              <a:buNone/>
            </a:pPr>
            <a:r>
              <a:t/>
            </a:r>
            <a:endParaRPr b="1"/>
          </a:p>
          <a:p>
            <a:pPr indent="0" lvl="0" marL="0" rtl="0" algn="l">
              <a:spcBef>
                <a:spcPts val="1200"/>
              </a:spcBef>
              <a:spcAft>
                <a:spcPts val="1200"/>
              </a:spcAft>
              <a:buNone/>
            </a:pPr>
            <a:r>
              <a:rPr b="1" lang="en-US"/>
              <a:t>Per ora ricordate di aggiungere &amp; quando chiamate una variabile con scanf, in seguito studieremo nel dettaglio il perchè.</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7"/>
          <p:cNvSpPr txBox="1"/>
          <p:nvPr>
            <p:ph type="title"/>
          </p:nvPr>
        </p:nvSpPr>
        <p:spPr>
          <a:xfrm>
            <a:off x="749450" y="546675"/>
            <a:ext cx="6728100" cy="810300"/>
          </a:xfrm>
          <a:prstGeom prst="rect">
            <a:avLst/>
          </a:prstGeom>
          <a:solidFill>
            <a:srgbClr val="FFFFCC"/>
          </a:solidFill>
        </p:spPr>
        <p:txBody>
          <a:bodyPr anchorCtr="0" anchor="t" bIns="91425" lIns="91425" spcFirstLastPara="1" rIns="91425" wrap="square" tIns="91425">
            <a:normAutofit/>
          </a:bodyPr>
          <a:lstStyle/>
          <a:p>
            <a:pPr indent="0" lvl="0" marL="0" rtl="0" algn="l">
              <a:spcBef>
                <a:spcPts val="0"/>
              </a:spcBef>
              <a:spcAft>
                <a:spcPts val="0"/>
              </a:spcAft>
              <a:buNone/>
            </a:pPr>
            <a:r>
              <a:rPr lang="en-US"/>
              <a:t>somma = intero1 + intero2;</a:t>
            </a:r>
            <a:endParaRPr/>
          </a:p>
        </p:txBody>
      </p:sp>
      <p:sp>
        <p:nvSpPr>
          <p:cNvPr id="444" name="Google Shape;444;p57"/>
          <p:cNvSpPr txBox="1"/>
          <p:nvPr>
            <p:ph idx="1" type="body"/>
          </p:nvPr>
        </p:nvSpPr>
        <p:spPr>
          <a:xfrm>
            <a:off x="749450" y="1561250"/>
            <a:ext cx="7862400" cy="8814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US"/>
              <a:t>il calcolo di una istruzione di assegnamento deve essere a destra dell’operatore =</a:t>
            </a:r>
            <a:endParaRPr b="1"/>
          </a:p>
          <a:p>
            <a:pPr indent="0" lvl="0" marL="0" rtl="0" algn="l">
              <a:spcBef>
                <a:spcPts val="1200"/>
              </a:spcBef>
              <a:spcAft>
                <a:spcPts val="0"/>
              </a:spcAft>
              <a:buNone/>
            </a:pPr>
            <a:r>
              <a:t/>
            </a:r>
            <a:endParaRPr b="1"/>
          </a:p>
          <a:p>
            <a:pPr indent="0" lvl="0" marL="0" rtl="0" algn="l">
              <a:spcBef>
                <a:spcPts val="1200"/>
              </a:spcBef>
              <a:spcAft>
                <a:spcPts val="1200"/>
              </a:spcAft>
              <a:buNone/>
            </a:pPr>
            <a:r>
              <a:t/>
            </a:r>
            <a:endParaRPr b="1"/>
          </a:p>
        </p:txBody>
      </p:sp>
      <p:sp>
        <p:nvSpPr>
          <p:cNvPr id="445" name="Google Shape;445;p57"/>
          <p:cNvSpPr txBox="1"/>
          <p:nvPr>
            <p:ph idx="1" type="body"/>
          </p:nvPr>
        </p:nvSpPr>
        <p:spPr>
          <a:xfrm>
            <a:off x="749450" y="3726675"/>
            <a:ext cx="7862400" cy="2699400"/>
          </a:xfrm>
          <a:prstGeom prst="rect">
            <a:avLst/>
          </a:prstGeom>
          <a:solidFill>
            <a:srgbClr val="CC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US"/>
              <a:t>(Gli argomenti nella funzione sono separati da virgola)</a:t>
            </a:r>
            <a:endParaRPr b="1"/>
          </a:p>
          <a:p>
            <a:pPr indent="0" lvl="0" marL="0" rtl="0" algn="l">
              <a:spcBef>
                <a:spcPts val="1200"/>
              </a:spcBef>
              <a:spcAft>
                <a:spcPts val="0"/>
              </a:spcAft>
              <a:buNone/>
            </a:pPr>
            <a:r>
              <a:rPr b="1" lang="en-US"/>
              <a:t>Nel primo argomento ci sono alcuni caratteri letterali che dovranno essere visualizzati, e la specifica di conversione %d indica che sarà visualizzato un intero. </a:t>
            </a:r>
            <a:endParaRPr b="1"/>
          </a:p>
          <a:p>
            <a:pPr indent="0" lvl="0" marL="0" rtl="0" algn="l">
              <a:spcBef>
                <a:spcPts val="1200"/>
              </a:spcBef>
              <a:spcAft>
                <a:spcPts val="0"/>
              </a:spcAft>
              <a:buNone/>
            </a:pPr>
            <a:r>
              <a:rPr b="1" lang="en-US"/>
              <a:t>Il secondo argomento specifica l’intero che ci aspettiamo di visualizzare.</a:t>
            </a:r>
            <a:endParaRPr b="1"/>
          </a:p>
          <a:p>
            <a:pPr indent="0" lvl="0" marL="0" rtl="0" algn="l">
              <a:spcBef>
                <a:spcPts val="1200"/>
              </a:spcBef>
              <a:spcAft>
                <a:spcPts val="1200"/>
              </a:spcAft>
              <a:buNone/>
            </a:pPr>
            <a:r>
              <a:rPr b="1" lang="en-US"/>
              <a:t>Notare come la modalità è simile in printf e scanf.</a:t>
            </a:r>
            <a:endParaRPr b="1"/>
          </a:p>
        </p:txBody>
      </p:sp>
      <p:sp>
        <p:nvSpPr>
          <p:cNvPr id="446" name="Google Shape;446;p57"/>
          <p:cNvSpPr txBox="1"/>
          <p:nvPr>
            <p:ph type="title"/>
          </p:nvPr>
        </p:nvSpPr>
        <p:spPr>
          <a:xfrm>
            <a:off x="749450" y="2756475"/>
            <a:ext cx="6728100" cy="810300"/>
          </a:xfrm>
          <a:prstGeom prst="rect">
            <a:avLst/>
          </a:prstGeom>
          <a:solidFill>
            <a:srgbClr val="FFFFCC"/>
          </a:solidFill>
        </p:spPr>
        <p:txBody>
          <a:bodyPr anchorCtr="0" anchor="t" bIns="91425" lIns="91425" spcFirstLastPara="1" rIns="91425" wrap="square" tIns="91425">
            <a:normAutofit/>
          </a:bodyPr>
          <a:lstStyle/>
          <a:p>
            <a:pPr indent="0" lvl="0" marL="0" rtl="0" algn="l">
              <a:spcBef>
                <a:spcPts val="0"/>
              </a:spcBef>
              <a:spcAft>
                <a:spcPts val="0"/>
              </a:spcAft>
              <a:buNone/>
            </a:pPr>
            <a:r>
              <a:rPr lang="en-US"/>
              <a:t>printf(“La somma è %d \n”, somma);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2"/>
          <p:cNvSpPr txBox="1"/>
          <p:nvPr>
            <p:ph idx="1" type="body"/>
          </p:nvPr>
        </p:nvSpPr>
        <p:spPr>
          <a:xfrm>
            <a:off x="180375" y="151508"/>
            <a:ext cx="8520600" cy="4452000"/>
          </a:xfrm>
          <a:prstGeom prst="rect">
            <a:avLst/>
          </a:prstGeom>
        </p:spPr>
        <p:txBody>
          <a:bodyPr anchorCtr="0" anchor="t" bIns="91425" lIns="91425" spcFirstLastPara="1" rIns="91425" wrap="square" tIns="91425">
            <a:noAutofit/>
          </a:bodyPr>
          <a:lstStyle/>
          <a:p>
            <a:pPr indent="0" lvl="0" marL="228600" marR="228600" rtl="0" algn="l">
              <a:lnSpc>
                <a:spcPct val="100000"/>
              </a:lnSpc>
              <a:spcBef>
                <a:spcPts val="3200"/>
              </a:spcBef>
              <a:spcAft>
                <a:spcPts val="0"/>
              </a:spcAft>
              <a:buSzPts val="275"/>
              <a:buNone/>
            </a:pPr>
            <a:r>
              <a:rPr b="1" lang="en-US" sz="1775">
                <a:solidFill>
                  <a:srgbClr val="242424"/>
                </a:solidFill>
                <a:highlight>
                  <a:srgbClr val="FFFFFF"/>
                </a:highlight>
                <a:latin typeface="Georgia"/>
                <a:ea typeface="Georgia"/>
                <a:cs typeface="Georgia"/>
                <a:sym typeface="Georgia"/>
              </a:rPr>
              <a:t>High-Level Languages:</a:t>
            </a:r>
            <a:endParaRPr b="1"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320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Python</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JavaScript</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Ruby</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PHP</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Java</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C#</a:t>
            </a:r>
            <a:endParaRPr sz="1775">
              <a:solidFill>
                <a:srgbClr val="242424"/>
              </a:solidFill>
              <a:highlight>
                <a:srgbClr val="FFFFFF"/>
              </a:highlight>
              <a:latin typeface="Georgia"/>
              <a:ea typeface="Georgia"/>
              <a:cs typeface="Georgia"/>
              <a:sym typeface="Georgia"/>
            </a:endParaRPr>
          </a:p>
          <a:p>
            <a:pPr indent="0" lvl="0" marL="0" marR="228600" rtl="0" algn="l">
              <a:lnSpc>
                <a:spcPct val="100000"/>
              </a:lnSpc>
              <a:spcBef>
                <a:spcPts val="3200"/>
              </a:spcBef>
              <a:spcAft>
                <a:spcPts val="0"/>
              </a:spcAft>
              <a:buSzPts val="275"/>
              <a:buNone/>
            </a:pPr>
            <a:r>
              <a:rPr b="1" lang="en-US" sz="1775">
                <a:solidFill>
                  <a:srgbClr val="242424"/>
                </a:solidFill>
                <a:highlight>
                  <a:srgbClr val="FFFFFF"/>
                </a:highlight>
                <a:latin typeface="Georgia"/>
                <a:ea typeface="Georgia"/>
                <a:cs typeface="Georgia"/>
                <a:sym typeface="Georgia"/>
              </a:rPr>
              <a:t>Mid to High-Level Languages:</a:t>
            </a:r>
            <a:endParaRPr b="1"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320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Go</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Scala</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Erlang</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Clojure</a:t>
            </a:r>
            <a:endParaRPr sz="1775">
              <a:solidFill>
                <a:srgbClr val="242424"/>
              </a:solidFill>
              <a:highlight>
                <a:srgbClr val="FFFFFF"/>
              </a:highlight>
              <a:latin typeface="Georgia"/>
              <a:ea typeface="Georgia"/>
              <a:cs typeface="Georgia"/>
              <a:sym typeface="Georgia"/>
            </a:endParaRPr>
          </a:p>
          <a:p>
            <a:pPr indent="-341312" lvl="0" marL="4572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Haskell</a:t>
            </a:r>
            <a:endParaRPr sz="1775">
              <a:solidFill>
                <a:srgbClr val="242424"/>
              </a:solidFill>
              <a:highlight>
                <a:srgbClr val="FFFFFF"/>
              </a:highlight>
              <a:latin typeface="Georgia"/>
              <a:ea typeface="Georgia"/>
              <a:cs typeface="Georgia"/>
              <a:sym typeface="Georgia"/>
            </a:endParaRPr>
          </a:p>
          <a:p>
            <a:pPr indent="0" lvl="0" marL="0" rtl="0" algn="l">
              <a:lnSpc>
                <a:spcPct val="100000"/>
              </a:lnSpc>
              <a:spcBef>
                <a:spcPts val="0"/>
              </a:spcBef>
              <a:spcAft>
                <a:spcPts val="1200"/>
              </a:spcAft>
              <a:buSzPts val="275"/>
              <a:buNone/>
            </a:pPr>
            <a:r>
              <a:t/>
            </a:r>
            <a:endParaRPr sz="1850"/>
          </a:p>
        </p:txBody>
      </p:sp>
      <p:pic>
        <p:nvPicPr>
          <p:cNvPr id="150" name="Google Shape;150;p22"/>
          <p:cNvPicPr preferRelativeResize="0"/>
          <p:nvPr/>
        </p:nvPicPr>
        <p:blipFill>
          <a:blip r:embed="rId3">
            <a:alphaModFix/>
          </a:blip>
          <a:stretch>
            <a:fillRect/>
          </a:stretch>
        </p:blipFill>
        <p:spPr>
          <a:xfrm>
            <a:off x="4435425" y="224725"/>
            <a:ext cx="4572374" cy="3594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8"/>
          <p:cNvSpPr txBox="1"/>
          <p:nvPr>
            <p:ph type="title"/>
          </p:nvPr>
        </p:nvSpPr>
        <p:spPr>
          <a:xfrm>
            <a:off x="490250" y="701800"/>
            <a:ext cx="5618700" cy="5454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Variabili e tipi in C</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59"/>
          <p:cNvSpPr txBox="1"/>
          <p:nvPr/>
        </p:nvSpPr>
        <p:spPr>
          <a:xfrm>
            <a:off x="760412" y="5516562"/>
            <a:ext cx="7772400" cy="1008062"/>
          </a:xfrm>
          <a:prstGeom prst="rect">
            <a:avLst/>
          </a:prstGeom>
          <a:solidFill>
            <a:srgbClr val="FFFF66"/>
          </a:solidFill>
          <a:ln>
            <a:noFill/>
          </a:ln>
        </p:spPr>
        <p:txBody>
          <a:bodyPr anchorCtr="0" anchor="t" bIns="45700" lIns="91425" spcFirstLastPara="1" rIns="91425" wrap="square" tIns="45700">
            <a:noAutofit/>
          </a:bodyPr>
          <a:lstStyle/>
          <a:p>
            <a:pPr indent="-342900" lvl="0" marL="342900" marR="0" rtl="0" algn="ctr">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in C è possibile</a:t>
            </a:r>
            <a:r>
              <a:rPr b="0" i="0" lang="en-US" sz="2800" u="none" cap="none" strike="noStrike">
                <a:solidFill>
                  <a:srgbClr val="FF3300"/>
                </a:solidFill>
                <a:latin typeface="Arial"/>
                <a:ea typeface="Arial"/>
                <a:cs typeface="Arial"/>
                <a:sym typeface="Arial"/>
              </a:rPr>
              <a:t> </a:t>
            </a:r>
            <a:r>
              <a:rPr b="0" i="0" lang="en-US" sz="2800" u="none" cap="none" strike="noStrike">
                <a:solidFill>
                  <a:schemeClr val="dk1"/>
                </a:solidFill>
                <a:latin typeface="Arial"/>
                <a:ea typeface="Arial"/>
                <a:cs typeface="Arial"/>
                <a:sym typeface="Arial"/>
              </a:rPr>
              <a:t>definire</a:t>
            </a:r>
            <a:r>
              <a:rPr b="0" i="0" lang="en-US" sz="2800" u="none" cap="none" strike="noStrike">
                <a:solidFill>
                  <a:srgbClr val="FF3300"/>
                </a:solidFill>
                <a:latin typeface="Arial"/>
                <a:ea typeface="Arial"/>
                <a:cs typeface="Arial"/>
                <a:sym typeface="Arial"/>
              </a:rPr>
              <a:t> </a:t>
            </a:r>
            <a:r>
              <a:rPr b="1" i="0" lang="en-US" sz="2800" u="none" cap="none" strike="noStrike">
                <a:solidFill>
                  <a:srgbClr val="FF3300"/>
                </a:solidFill>
                <a:latin typeface="Arial"/>
                <a:ea typeface="Arial"/>
                <a:cs typeface="Arial"/>
                <a:sym typeface="Arial"/>
              </a:rPr>
              <a:t>nuovi tipi</a:t>
            </a:r>
            <a:r>
              <a:rPr b="0" i="0" lang="en-US" sz="2800" u="none" cap="none" strike="noStrike">
                <a:solidFill>
                  <a:schemeClr val="dk1"/>
                </a:solidFill>
                <a:latin typeface="Arial"/>
                <a:ea typeface="Arial"/>
                <a:cs typeface="Arial"/>
                <a:sym typeface="Arial"/>
              </a:rPr>
              <a:t> di dati scalari (tipi </a:t>
            </a:r>
            <a:r>
              <a:rPr b="1" i="0" lang="en-US" sz="2800" u="none" cap="none" strike="noStrike">
                <a:solidFill>
                  <a:schemeClr val="accent2"/>
                </a:solidFill>
                <a:latin typeface="Arial"/>
                <a:ea typeface="Arial"/>
                <a:cs typeface="Arial"/>
                <a:sym typeface="Arial"/>
              </a:rPr>
              <a:t>user-defined</a:t>
            </a:r>
            <a:r>
              <a:rPr b="0" i="0" lang="en-US" sz="2800" u="none" cap="none" strike="noStrike">
                <a:solidFill>
                  <a:schemeClr val="dk1"/>
                </a:solidFill>
                <a:latin typeface="Arial"/>
                <a:ea typeface="Arial"/>
                <a:cs typeface="Arial"/>
                <a:sym typeface="Arial"/>
              </a:rPr>
              <a:t>)</a:t>
            </a:r>
            <a:endParaRPr/>
          </a:p>
        </p:txBody>
      </p:sp>
      <p:sp>
        <p:nvSpPr>
          <p:cNvPr id="458" name="Google Shape;458;p59"/>
          <p:cNvSpPr txBox="1"/>
          <p:nvPr/>
        </p:nvSpPr>
        <p:spPr>
          <a:xfrm>
            <a:off x="2411412" y="2492375"/>
            <a:ext cx="3841750" cy="1739900"/>
          </a:xfrm>
          <a:prstGeom prst="rect">
            <a:avLst/>
          </a:prstGeom>
          <a:solidFill>
            <a:srgbClr val="EAEAEA"/>
          </a:solidFill>
          <a:ln>
            <a:noFill/>
          </a:ln>
        </p:spPr>
        <p:txBody>
          <a:bodyPr anchorCtr="0" anchor="t" bIns="45700" lIns="91425" spcFirstLastPara="1" rIns="91425" wrap="square" tIns="45700">
            <a:spAutoFit/>
          </a:bodyPr>
          <a:lstStyle/>
          <a:p>
            <a:pPr indent="-228600" lvl="0" marL="0" marR="0" rtl="0" algn="l">
              <a:lnSpc>
                <a:spcPct val="100000"/>
              </a:lnSpc>
              <a:spcBef>
                <a:spcPts val="0"/>
              </a:spcBef>
              <a:spcAft>
                <a:spcPts val="0"/>
              </a:spcAft>
              <a:buClr>
                <a:schemeClr val="accent2"/>
              </a:buClr>
              <a:buSzPts val="3600"/>
              <a:buFont typeface="Noto Sans Symbols"/>
              <a:buChar char="✔"/>
            </a:pPr>
            <a:r>
              <a:rPr b="0" i="0" lang="en-US" sz="3600" u="none" cap="none" strike="noStrike">
                <a:solidFill>
                  <a:schemeClr val="dk1"/>
                </a:solidFill>
                <a:latin typeface="Arial"/>
                <a:ea typeface="Arial"/>
                <a:cs typeface="Arial"/>
                <a:sym typeface="Arial"/>
              </a:rPr>
              <a:t> tipo </a:t>
            </a:r>
            <a:r>
              <a:rPr b="1" i="0" lang="en-US" sz="3600" u="none" cap="none" strike="noStrike">
                <a:solidFill>
                  <a:schemeClr val="dk1"/>
                </a:solidFill>
                <a:latin typeface="Arial"/>
                <a:ea typeface="Arial"/>
                <a:cs typeface="Arial"/>
                <a:sym typeface="Arial"/>
              </a:rPr>
              <a:t>intero</a:t>
            </a:r>
            <a:r>
              <a:rPr b="0" i="0" lang="en-US" sz="3600" u="none" cap="none" strike="noStrike">
                <a:solidFill>
                  <a:srgbClr val="7F7F7F"/>
                </a:solidFill>
                <a:latin typeface="Arial"/>
                <a:ea typeface="Arial"/>
                <a:cs typeface="Arial"/>
                <a:sym typeface="Arial"/>
              </a:rPr>
              <a:t>		</a:t>
            </a:r>
            <a:endParaRPr/>
          </a:p>
          <a:p>
            <a:pPr indent="-228600" lvl="0" marL="0" marR="0" rtl="0" algn="l">
              <a:lnSpc>
                <a:spcPct val="100000"/>
              </a:lnSpc>
              <a:spcBef>
                <a:spcPts val="0"/>
              </a:spcBef>
              <a:spcAft>
                <a:spcPts val="0"/>
              </a:spcAft>
              <a:buClr>
                <a:schemeClr val="accent2"/>
              </a:buClr>
              <a:buSzPts val="3600"/>
              <a:buFont typeface="Noto Sans Symbols"/>
              <a:buChar char="✔"/>
            </a:pPr>
            <a:r>
              <a:rPr b="0" i="0" lang="en-US" sz="3600" u="none" cap="none" strike="noStrike">
                <a:solidFill>
                  <a:schemeClr val="dk1"/>
                </a:solidFill>
                <a:latin typeface="Arial"/>
                <a:ea typeface="Arial"/>
                <a:cs typeface="Arial"/>
                <a:sym typeface="Arial"/>
              </a:rPr>
              <a:t> tipo </a:t>
            </a:r>
            <a:r>
              <a:rPr b="1" i="0" lang="en-US" sz="3600" u="none" cap="none" strike="noStrike">
                <a:solidFill>
                  <a:schemeClr val="dk1"/>
                </a:solidFill>
                <a:latin typeface="Arial"/>
                <a:ea typeface="Arial"/>
                <a:cs typeface="Arial"/>
                <a:sym typeface="Arial"/>
              </a:rPr>
              <a:t>reale</a:t>
            </a:r>
            <a:endParaRPr/>
          </a:p>
          <a:p>
            <a:pPr indent="-228600" lvl="0" marL="0" marR="0" rtl="0" algn="l">
              <a:lnSpc>
                <a:spcPct val="100000"/>
              </a:lnSpc>
              <a:spcBef>
                <a:spcPts val="0"/>
              </a:spcBef>
              <a:spcAft>
                <a:spcPts val="0"/>
              </a:spcAft>
              <a:buClr>
                <a:schemeClr val="accent2"/>
              </a:buClr>
              <a:buSzPts val="3600"/>
              <a:buFont typeface="Noto Sans Symbols"/>
              <a:buChar char="✔"/>
            </a:pPr>
            <a:r>
              <a:rPr b="0" i="0" lang="en-US" sz="3600" u="none" cap="none" strike="noStrike">
                <a:solidFill>
                  <a:schemeClr val="dk1"/>
                </a:solidFill>
                <a:latin typeface="Arial"/>
                <a:ea typeface="Arial"/>
                <a:cs typeface="Arial"/>
                <a:sym typeface="Arial"/>
              </a:rPr>
              <a:t> tipo </a:t>
            </a:r>
            <a:r>
              <a:rPr b="1" i="0" lang="en-US" sz="3600" u="none" cap="none" strike="noStrike">
                <a:solidFill>
                  <a:schemeClr val="dk1"/>
                </a:solidFill>
                <a:latin typeface="Arial"/>
                <a:ea typeface="Arial"/>
                <a:cs typeface="Arial"/>
                <a:sym typeface="Arial"/>
              </a:rPr>
              <a:t>carattere</a:t>
            </a:r>
            <a:endParaRPr/>
          </a:p>
        </p:txBody>
      </p:sp>
      <p:sp>
        <p:nvSpPr>
          <p:cNvPr id="459" name="Google Shape;459;p59"/>
          <p:cNvSpPr txBox="1"/>
          <p:nvPr/>
        </p:nvSpPr>
        <p:spPr>
          <a:xfrm>
            <a:off x="1763712" y="333375"/>
            <a:ext cx="5111700" cy="1182000"/>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3600"/>
              <a:buFont typeface="Arial"/>
              <a:buNone/>
            </a:pPr>
            <a:r>
              <a:rPr b="1" lang="en-US" sz="3600">
                <a:solidFill>
                  <a:schemeClr val="dk1"/>
                </a:solidFill>
              </a:rPr>
              <a:t>T</a:t>
            </a:r>
            <a:r>
              <a:rPr b="1" i="0" lang="en-US" sz="3600" u="none" cap="none" strike="noStrike">
                <a:solidFill>
                  <a:schemeClr val="dk1"/>
                </a:solidFill>
                <a:latin typeface="Arial"/>
                <a:ea typeface="Arial"/>
                <a:cs typeface="Arial"/>
                <a:sym typeface="Arial"/>
              </a:rPr>
              <a:t>ipi di dati scalari</a:t>
            </a:r>
            <a:r>
              <a:rPr b="0" i="0" lang="en-US" sz="3600" u="none" cap="none" strike="noStrike">
                <a:solidFill>
                  <a:schemeClr val="dk1"/>
                </a:solidFill>
                <a:latin typeface="Arial"/>
                <a:ea typeface="Arial"/>
                <a:cs typeface="Arial"/>
                <a:sym typeface="Arial"/>
              </a:rPr>
              <a:t> in C </a:t>
            </a:r>
            <a:endParaRPr/>
          </a:p>
          <a:p>
            <a:pPr indent="0" lvl="0" marL="0" marR="0" rtl="0" algn="ctr">
              <a:lnSpc>
                <a:spcPct val="90000"/>
              </a:lnSpc>
              <a:spcBef>
                <a:spcPts val="720"/>
              </a:spcBef>
              <a:spcAft>
                <a:spcPts val="0"/>
              </a:spcAft>
              <a:buClr>
                <a:schemeClr val="dk1"/>
              </a:buClr>
              <a:buSzPts val="3600"/>
              <a:buFont typeface="Arial"/>
              <a:buNone/>
            </a:pPr>
            <a:r>
              <a:rPr b="0" i="0" lang="en-US" sz="3600" u="none" cap="none" strike="noStrike">
                <a:solidFill>
                  <a:schemeClr val="dk1"/>
                </a:solidFill>
                <a:latin typeface="Arial"/>
                <a:ea typeface="Arial"/>
                <a:cs typeface="Arial"/>
                <a:sym typeface="Arial"/>
              </a:rPr>
              <a:t>(tipi </a:t>
            </a:r>
            <a:r>
              <a:rPr b="0" i="0" lang="en-US" sz="3600" u="none" cap="none" strike="noStrike">
                <a:solidFill>
                  <a:schemeClr val="accent2"/>
                </a:solidFill>
                <a:latin typeface="Arial"/>
                <a:ea typeface="Arial"/>
                <a:cs typeface="Arial"/>
                <a:sym typeface="Arial"/>
              </a:rPr>
              <a:t>semplici built-in</a:t>
            </a:r>
            <a:r>
              <a:rPr b="0" i="0" lang="en-US" sz="3600" u="none" cap="none" strike="noStrike">
                <a:solidFill>
                  <a:schemeClr val="dk1"/>
                </a:solidFill>
                <a:latin typeface="Arial"/>
                <a:ea typeface="Arial"/>
                <a:cs typeface="Arial"/>
                <a:sym typeface="Arial"/>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3" name="Shape 463"/>
        <p:cNvGrpSpPr/>
        <p:nvPr/>
      </p:nvGrpSpPr>
      <p:grpSpPr>
        <a:xfrm>
          <a:off x="0" y="0"/>
          <a:ext cx="0" cy="0"/>
          <a:chOff x="0" y="0"/>
          <a:chExt cx="0" cy="0"/>
        </a:xfrm>
      </p:grpSpPr>
      <p:sp>
        <p:nvSpPr>
          <p:cNvPr id="464" name="Google Shape;464;p60"/>
          <p:cNvSpPr txBox="1"/>
          <p:nvPr/>
        </p:nvSpPr>
        <p:spPr>
          <a:xfrm>
            <a:off x="323850" y="260350"/>
            <a:ext cx="2922600" cy="588900"/>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intero</a:t>
            </a:r>
            <a:r>
              <a:rPr b="0" i="0" lang="en-US" sz="3200" u="none" cap="none" strike="noStrike">
                <a:solidFill>
                  <a:schemeClr val="dk1"/>
                </a:solidFill>
                <a:latin typeface="Arial"/>
                <a:ea typeface="Arial"/>
                <a:cs typeface="Arial"/>
                <a:sym typeface="Arial"/>
              </a:rPr>
              <a:t> in C</a:t>
            </a:r>
            <a:endParaRPr/>
          </a:p>
        </p:txBody>
      </p:sp>
      <p:sp>
        <p:nvSpPr>
          <p:cNvPr id="465" name="Google Shape;465;p60"/>
          <p:cNvSpPr txBox="1"/>
          <p:nvPr/>
        </p:nvSpPr>
        <p:spPr>
          <a:xfrm>
            <a:off x="1116012" y="1196975"/>
            <a:ext cx="1655700" cy="651000"/>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int</a:t>
            </a:r>
            <a:endParaRPr/>
          </a:p>
        </p:txBody>
      </p:sp>
      <p:sp>
        <p:nvSpPr>
          <p:cNvPr id="466" name="Google Shape;466;p60"/>
          <p:cNvSpPr txBox="1"/>
          <p:nvPr/>
        </p:nvSpPr>
        <p:spPr>
          <a:xfrm>
            <a:off x="1908175" y="2133600"/>
            <a:ext cx="4751400" cy="2847900"/>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short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long</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unsigned short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unsigned int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unsigned long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0" name="Shape 470"/>
        <p:cNvGrpSpPr/>
        <p:nvPr/>
      </p:nvGrpSpPr>
      <p:grpSpPr>
        <a:xfrm>
          <a:off x="0" y="0"/>
          <a:ext cx="0" cy="0"/>
          <a:chOff x="0" y="0"/>
          <a:chExt cx="0" cy="0"/>
        </a:xfrm>
      </p:grpSpPr>
      <p:sp>
        <p:nvSpPr>
          <p:cNvPr id="471" name="Google Shape;471;p61"/>
          <p:cNvSpPr txBox="1"/>
          <p:nvPr/>
        </p:nvSpPr>
        <p:spPr>
          <a:xfrm>
            <a:off x="323850" y="260350"/>
            <a:ext cx="2922587"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intero</a:t>
            </a:r>
            <a:r>
              <a:rPr b="0" i="0" lang="en-US" sz="3200" u="none" cap="none" strike="noStrike">
                <a:solidFill>
                  <a:schemeClr val="dk1"/>
                </a:solidFill>
                <a:latin typeface="Arial"/>
                <a:ea typeface="Arial"/>
                <a:cs typeface="Arial"/>
                <a:sym typeface="Arial"/>
              </a:rPr>
              <a:t> in C</a:t>
            </a:r>
            <a:endParaRPr/>
          </a:p>
        </p:txBody>
      </p:sp>
      <p:sp>
        <p:nvSpPr>
          <p:cNvPr id="472" name="Google Shape;472;p61"/>
          <p:cNvSpPr txBox="1"/>
          <p:nvPr/>
        </p:nvSpPr>
        <p:spPr>
          <a:xfrm>
            <a:off x="468312" y="1916112"/>
            <a:ext cx="4105275" cy="3397250"/>
          </a:xfrm>
          <a:prstGeom prst="rect">
            <a:avLst/>
          </a:prstGeom>
          <a:solidFill>
            <a:srgbClr val="EAEAEA"/>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int </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short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long</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unsigned short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unsigned int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unsigned long</a:t>
            </a:r>
            <a:endParaRPr/>
          </a:p>
        </p:txBody>
      </p:sp>
      <p:sp>
        <p:nvSpPr>
          <p:cNvPr id="473" name="Google Shape;473;p61"/>
          <p:cNvSpPr txBox="1"/>
          <p:nvPr/>
        </p:nvSpPr>
        <p:spPr>
          <a:xfrm>
            <a:off x="3851275" y="260350"/>
            <a:ext cx="5113337" cy="1076325"/>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insiemi dei valori</a:t>
            </a:r>
            <a:endParaRPr/>
          </a:p>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(pc classici, celle di 32 bit)</a:t>
            </a:r>
            <a:r>
              <a:rPr b="0" i="0" lang="en-US" sz="3200" u="none" cap="none" strike="noStrike">
                <a:solidFill>
                  <a:schemeClr val="dk1"/>
                </a:solidFill>
                <a:latin typeface="Arial"/>
                <a:ea typeface="Arial"/>
                <a:cs typeface="Arial"/>
                <a:sym typeface="Arial"/>
              </a:rPr>
              <a:t> </a:t>
            </a:r>
            <a:endParaRPr/>
          </a:p>
        </p:txBody>
      </p:sp>
      <p:sp>
        <p:nvSpPr>
          <p:cNvPr id="474" name="Google Shape;474;p61"/>
          <p:cNvSpPr txBox="1"/>
          <p:nvPr/>
        </p:nvSpPr>
        <p:spPr>
          <a:xfrm>
            <a:off x="4643437" y="2492375"/>
            <a:ext cx="4392612" cy="466725"/>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-32˙768, +32˙767</a:t>
            </a:r>
            <a:endParaRPr/>
          </a:p>
        </p:txBody>
      </p:sp>
      <p:sp>
        <p:nvSpPr>
          <p:cNvPr id="475" name="Google Shape;475;p61"/>
          <p:cNvSpPr txBox="1"/>
          <p:nvPr/>
        </p:nvSpPr>
        <p:spPr>
          <a:xfrm>
            <a:off x="4643437" y="4221162"/>
            <a:ext cx="4392612" cy="466725"/>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0, +4˙294˙967˙295</a:t>
            </a:r>
            <a:endParaRPr/>
          </a:p>
        </p:txBody>
      </p:sp>
      <p:sp>
        <p:nvSpPr>
          <p:cNvPr id="476" name="Google Shape;476;p61"/>
          <p:cNvSpPr txBox="1"/>
          <p:nvPr/>
        </p:nvSpPr>
        <p:spPr>
          <a:xfrm>
            <a:off x="4643437" y="1916112"/>
            <a:ext cx="4392612" cy="466725"/>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-2˙147˙483˙648, +2˙147˙483˙647</a:t>
            </a:r>
            <a:endParaRPr/>
          </a:p>
        </p:txBody>
      </p:sp>
      <p:sp>
        <p:nvSpPr>
          <p:cNvPr id="477" name="Google Shape;477;p61"/>
          <p:cNvSpPr txBox="1"/>
          <p:nvPr/>
        </p:nvSpPr>
        <p:spPr>
          <a:xfrm>
            <a:off x="4643437" y="3644900"/>
            <a:ext cx="4392612" cy="466725"/>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cap="none" strike="noStrike">
                <a:solidFill>
                  <a:schemeClr val="dk1"/>
                </a:solidFill>
                <a:latin typeface="Times New Roman"/>
                <a:ea typeface="Times New Roman"/>
                <a:cs typeface="Times New Roman"/>
                <a:sym typeface="Times New Roman"/>
              </a:rPr>
              <a:t>0, +65˙535</a:t>
            </a:r>
            <a:endParaRPr/>
          </a:p>
        </p:txBody>
      </p:sp>
      <p:sp>
        <p:nvSpPr>
          <p:cNvPr id="478" name="Google Shape;478;p61"/>
          <p:cNvSpPr txBox="1"/>
          <p:nvPr/>
        </p:nvSpPr>
        <p:spPr>
          <a:xfrm>
            <a:off x="4643437" y="3068637"/>
            <a:ext cx="4392612" cy="466725"/>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come   </a:t>
            </a:r>
            <a:r>
              <a:rPr b="1" i="0" lang="en-US" sz="2400" u="none" cap="none" strike="noStrike">
                <a:solidFill>
                  <a:schemeClr val="accent2"/>
                </a:solidFill>
                <a:latin typeface="Courier New"/>
                <a:ea typeface="Courier New"/>
                <a:cs typeface="Courier New"/>
                <a:sym typeface="Courier New"/>
              </a:rPr>
              <a:t>int</a:t>
            </a:r>
            <a:endParaRPr/>
          </a:p>
        </p:txBody>
      </p:sp>
      <p:sp>
        <p:nvSpPr>
          <p:cNvPr id="479" name="Google Shape;479;p61"/>
          <p:cNvSpPr txBox="1"/>
          <p:nvPr/>
        </p:nvSpPr>
        <p:spPr>
          <a:xfrm>
            <a:off x="4643437" y="4797425"/>
            <a:ext cx="4392612" cy="466725"/>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come   </a:t>
            </a:r>
            <a:r>
              <a:rPr b="1" i="0" lang="en-US" sz="2400" u="none" cap="none" strike="noStrike">
                <a:solidFill>
                  <a:schemeClr val="accent2"/>
                </a:solidFill>
                <a:latin typeface="Courier New"/>
                <a:ea typeface="Courier New"/>
                <a:cs typeface="Courier New"/>
                <a:sym typeface="Courier New"/>
              </a:rPr>
              <a:t>int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sp>
        <p:nvSpPr>
          <p:cNvPr id="484" name="Google Shape;484;p62"/>
          <p:cNvSpPr txBox="1"/>
          <p:nvPr/>
        </p:nvSpPr>
        <p:spPr>
          <a:xfrm>
            <a:off x="323850" y="260350"/>
            <a:ext cx="2922600" cy="588900"/>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intero</a:t>
            </a:r>
            <a:r>
              <a:rPr b="0" i="0" lang="en-US" sz="3200" u="none" cap="none" strike="noStrike">
                <a:solidFill>
                  <a:schemeClr val="dk1"/>
                </a:solidFill>
                <a:latin typeface="Arial"/>
                <a:ea typeface="Arial"/>
                <a:cs typeface="Arial"/>
                <a:sym typeface="Arial"/>
              </a:rPr>
              <a:t> in C</a:t>
            </a:r>
            <a:endParaRPr/>
          </a:p>
        </p:txBody>
      </p:sp>
      <p:sp>
        <p:nvSpPr>
          <p:cNvPr id="485" name="Google Shape;485;p62"/>
          <p:cNvSpPr txBox="1"/>
          <p:nvPr/>
        </p:nvSpPr>
        <p:spPr>
          <a:xfrm>
            <a:off x="539750" y="1341437"/>
            <a:ext cx="8208900" cy="3198900"/>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specificazione di un valore del tipo</a:t>
            </a:r>
            <a:endParaRPr/>
          </a:p>
          <a:p>
            <a:pPr indent="0" lvl="0" marL="0" marR="0" rtl="0" algn="l">
              <a:lnSpc>
                <a:spcPct val="100000"/>
              </a:lnSpc>
              <a:spcBef>
                <a:spcPts val="0"/>
              </a:spcBef>
              <a:spcAft>
                <a:spcPts val="0"/>
              </a:spcAft>
              <a:buClr>
                <a:schemeClr val="dk1"/>
              </a:buClr>
              <a:buSzPts val="1200"/>
              <a:buFont typeface="Times New Roman"/>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3200"/>
              <a:buFont typeface="Arial"/>
              <a:buNone/>
            </a:pPr>
            <a:r>
              <a:rPr b="0" i="0" lang="en-US" sz="3200" u="none" cap="none" strike="noStrike">
                <a:solidFill>
                  <a:srgbClr val="7F7F7F"/>
                </a:solidFill>
                <a:latin typeface="Arial"/>
                <a:ea typeface="Arial"/>
                <a:cs typeface="Arial"/>
                <a:sym typeface="Arial"/>
              </a:rPr>
              <a:t>	</a:t>
            </a:r>
            <a:r>
              <a:rPr b="0" i="0" lang="en-US" sz="3200" u="none" cap="none" strike="noStrike">
                <a:solidFill>
                  <a:schemeClr val="dk1"/>
                </a:solidFill>
                <a:latin typeface="Arial"/>
                <a:ea typeface="Arial"/>
                <a:cs typeface="Arial"/>
                <a:sym typeface="Arial"/>
              </a:rPr>
              <a:t>numeri interi positivi</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[+]dddddddddd</a:t>
            </a:r>
            <a:endParaRPr/>
          </a:p>
          <a:p>
            <a:pPr indent="0" lvl="0" marL="0" marR="0" rtl="0" algn="l">
              <a:lnSpc>
                <a:spcPct val="100000"/>
              </a:lnSpc>
              <a:spcBef>
                <a:spcPts val="0"/>
              </a:spcBef>
              <a:spcAft>
                <a:spcPts val="0"/>
              </a:spcAft>
              <a:buClr>
                <a:schemeClr val="dk1"/>
              </a:buClr>
              <a:buSzPts val="3200"/>
              <a:buFont typeface="Times New Roman"/>
              <a:buNone/>
            </a:pPr>
            <a:r>
              <a:t/>
            </a:r>
            <a:endParaRPr b="1" i="0" sz="3200" u="none" cap="none" strike="noStrike">
              <a:solidFill>
                <a:schemeClr val="accent2"/>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F7F7F"/>
              </a:buClr>
              <a:buSzPts val="3200"/>
              <a:buFont typeface="Arial"/>
              <a:buNone/>
            </a:pPr>
            <a:r>
              <a:rPr b="0" i="0" lang="en-US" sz="3200" u="none" cap="none" strike="noStrike">
                <a:solidFill>
                  <a:srgbClr val="7F7F7F"/>
                </a:solidFill>
                <a:latin typeface="Arial"/>
                <a:ea typeface="Arial"/>
                <a:cs typeface="Arial"/>
                <a:sym typeface="Arial"/>
              </a:rPr>
              <a:t>	</a:t>
            </a:r>
            <a:r>
              <a:rPr b="0" i="0" lang="en-US" sz="3200" u="none" cap="none" strike="noStrike">
                <a:solidFill>
                  <a:schemeClr val="dk1"/>
                </a:solidFill>
                <a:latin typeface="Arial"/>
                <a:ea typeface="Arial"/>
                <a:cs typeface="Arial"/>
                <a:sym typeface="Arial"/>
              </a:rPr>
              <a:t>numeri interi negativi</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-dddddddddd</a:t>
            </a:r>
            <a:endParaRPr/>
          </a:p>
        </p:txBody>
      </p:sp>
      <p:sp>
        <p:nvSpPr>
          <p:cNvPr id="486" name="Google Shape;486;p62"/>
          <p:cNvSpPr txBox="1"/>
          <p:nvPr/>
        </p:nvSpPr>
        <p:spPr>
          <a:xfrm>
            <a:off x="684212" y="5157787"/>
            <a:ext cx="7940700" cy="884100"/>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il numero delle cifre (</a:t>
            </a:r>
            <a:r>
              <a:rPr b="1" i="0" lang="en-US" sz="2800" u="none" cap="none" strike="noStrike">
                <a:solidFill>
                  <a:schemeClr val="accent2"/>
                </a:solidFill>
                <a:latin typeface="Courier New"/>
                <a:ea typeface="Courier New"/>
                <a:cs typeface="Courier New"/>
                <a:sym typeface="Courier New"/>
              </a:rPr>
              <a:t>d</a:t>
            </a:r>
            <a:r>
              <a:rPr b="0" i="0" lang="en-US" sz="2400" u="none" cap="none" strike="noStrike">
                <a:solidFill>
                  <a:schemeClr val="dk1"/>
                </a:solidFill>
                <a:latin typeface="Arial"/>
                <a:ea typeface="Arial"/>
                <a:cs typeface="Arial"/>
                <a:sym typeface="Arial"/>
              </a:rPr>
              <a:t>) dipende dal particolare tipo C (dal numero di bit per la rappresentazione in memoria)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p63"/>
          <p:cNvSpPr txBox="1"/>
          <p:nvPr/>
        </p:nvSpPr>
        <p:spPr>
          <a:xfrm>
            <a:off x="323850" y="260350"/>
            <a:ext cx="2922587"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intero</a:t>
            </a:r>
            <a:r>
              <a:rPr b="0" i="0" lang="en-US" sz="3200" u="none" cap="none" strike="noStrike">
                <a:solidFill>
                  <a:schemeClr val="dk1"/>
                </a:solidFill>
                <a:latin typeface="Arial"/>
                <a:ea typeface="Arial"/>
                <a:cs typeface="Arial"/>
                <a:sym typeface="Arial"/>
              </a:rPr>
              <a:t> in C</a:t>
            </a:r>
            <a:endParaRPr/>
          </a:p>
        </p:txBody>
      </p:sp>
      <p:sp>
        <p:nvSpPr>
          <p:cNvPr id="492" name="Google Shape;492;p63"/>
          <p:cNvSpPr txBox="1"/>
          <p:nvPr/>
        </p:nvSpPr>
        <p:spPr>
          <a:xfrm>
            <a:off x="684212" y="1341437"/>
            <a:ext cx="8208962" cy="2406650"/>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il comando C</a:t>
            </a:r>
            <a:endParaRPr/>
          </a:p>
          <a:p>
            <a:pPr indent="0" lvl="0" marL="0" marR="0" rtl="0" algn="l">
              <a:lnSpc>
                <a:spcPct val="100000"/>
              </a:lnSpc>
              <a:spcBef>
                <a:spcPts val="0"/>
              </a:spcBef>
              <a:spcAft>
                <a:spcPts val="0"/>
              </a:spcAft>
              <a:buClr>
                <a:schemeClr val="dk1"/>
              </a:buClr>
              <a:buSzPts val="1200"/>
              <a:buFont typeface="Times New Roman"/>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3200"/>
              <a:buFont typeface="Arial"/>
              <a:buNone/>
            </a:pPr>
            <a:r>
              <a:rPr b="0" i="0" lang="en-US" sz="3200" u="none" cap="none" strike="noStrike">
                <a:solidFill>
                  <a:srgbClr val="7F7F7F"/>
                </a:solidFill>
                <a:latin typeface="Arial"/>
                <a:ea typeface="Arial"/>
                <a:cs typeface="Arial"/>
                <a:sym typeface="Arial"/>
              </a:rPr>
              <a:t>		</a:t>
            </a:r>
            <a:r>
              <a:rPr b="1" i="0" lang="en-US" sz="3200" u="none" cap="none" strike="noStrike">
                <a:solidFill>
                  <a:schemeClr val="accent2"/>
                </a:solidFill>
                <a:latin typeface="Courier New"/>
                <a:ea typeface="Courier New"/>
                <a:cs typeface="Courier New"/>
                <a:sym typeface="Courier New"/>
              </a:rPr>
              <a:t>sizeof(</a:t>
            </a:r>
            <a:r>
              <a:rPr b="1" i="0" lang="en-US" sz="3200" u="none" cap="none" strike="noStrike">
                <a:solidFill>
                  <a:srgbClr val="FF3300"/>
                </a:solidFill>
                <a:latin typeface="Comic Sans MS"/>
                <a:ea typeface="Comic Sans MS"/>
                <a:cs typeface="Comic Sans MS"/>
                <a:sym typeface="Comic Sans MS"/>
              </a:rPr>
              <a:t>tipo</a:t>
            </a:r>
            <a:r>
              <a:rPr b="1" i="0" lang="en-US" sz="3200" u="none" cap="none" strike="noStrike">
                <a:solidFill>
                  <a:schemeClr val="accent2"/>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restituisce il </a:t>
            </a:r>
            <a:r>
              <a:rPr b="1" i="0" lang="en-US" sz="3200" u="none" cap="none" strike="noStrike">
                <a:solidFill>
                  <a:schemeClr val="dk1"/>
                </a:solidFill>
                <a:latin typeface="Arial"/>
                <a:ea typeface="Arial"/>
                <a:cs typeface="Arial"/>
                <a:sym typeface="Arial"/>
              </a:rPr>
              <a:t>numero di byte</a:t>
            </a:r>
            <a:r>
              <a:rPr b="0" i="0" lang="en-US" sz="3200" u="none" cap="none" strike="noStrike">
                <a:solidFill>
                  <a:schemeClr val="dk1"/>
                </a:solidFill>
                <a:latin typeface="Arial"/>
                <a:ea typeface="Arial"/>
                <a:cs typeface="Arial"/>
                <a:sym typeface="Arial"/>
              </a:rPr>
              <a:t> necessario per la rappresentazione di un valore del </a:t>
            </a:r>
            <a:r>
              <a:rPr b="0" i="0" lang="en-US" sz="3200" u="none" cap="none" strike="noStrike">
                <a:solidFill>
                  <a:srgbClr val="FF3300"/>
                </a:solidFill>
                <a:latin typeface="Comic Sans MS"/>
                <a:ea typeface="Comic Sans MS"/>
                <a:cs typeface="Comic Sans MS"/>
                <a:sym typeface="Comic Sans MS"/>
              </a:rPr>
              <a:t>tipo</a:t>
            </a:r>
            <a:endParaRPr/>
          </a:p>
        </p:txBody>
      </p:sp>
      <p:sp>
        <p:nvSpPr>
          <p:cNvPr id="493" name="Google Shape;493;p63"/>
          <p:cNvSpPr txBox="1"/>
          <p:nvPr/>
        </p:nvSpPr>
        <p:spPr>
          <a:xfrm>
            <a:off x="947725" y="4365625"/>
            <a:ext cx="7369200" cy="1569900"/>
          </a:xfrm>
          <a:prstGeom prst="rect">
            <a:avLst/>
          </a:prstGeom>
          <a:solidFill>
            <a:srgbClr val="CCFFFF"/>
          </a:soli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cap="none" strike="noStrike">
                <a:solidFill>
                  <a:schemeClr val="dk1"/>
                </a:solidFill>
                <a:latin typeface="Courier New"/>
                <a:ea typeface="Courier New"/>
                <a:cs typeface="Courier New"/>
                <a:sym typeface="Courier New"/>
              </a:rPr>
              <a:t>sizeof(</a:t>
            </a:r>
            <a:r>
              <a:rPr b="1" i="0" lang="en-US" sz="3200" u="none" cap="none" strike="noStrike">
                <a:solidFill>
                  <a:schemeClr val="accent2"/>
                </a:solidFill>
                <a:latin typeface="Courier New"/>
                <a:ea typeface="Courier New"/>
                <a:cs typeface="Courier New"/>
                <a:sym typeface="Courier New"/>
              </a:rPr>
              <a:t>int</a:t>
            </a:r>
            <a:r>
              <a:rPr b="1" i="0" lang="en-US" sz="3200" u="none" cap="none" strike="noStrike">
                <a:solidFill>
                  <a:schemeClr val="dk1"/>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cap="none" strike="noStrike">
                <a:solidFill>
                  <a:schemeClr val="dk1"/>
                </a:solidFill>
                <a:latin typeface="Courier New"/>
                <a:ea typeface="Courier New"/>
                <a:cs typeface="Courier New"/>
                <a:sym typeface="Courier New"/>
              </a:rPr>
              <a:t>sizeof(</a:t>
            </a:r>
            <a:r>
              <a:rPr b="1" i="0" lang="en-US" sz="3200" u="none" cap="none" strike="noStrike">
                <a:solidFill>
                  <a:schemeClr val="accent2"/>
                </a:solidFill>
                <a:latin typeface="Courier New"/>
                <a:ea typeface="Courier New"/>
                <a:cs typeface="Courier New"/>
                <a:sym typeface="Courier New"/>
              </a:rPr>
              <a:t>unsigned</a:t>
            </a:r>
            <a:r>
              <a:rPr b="1" i="0" lang="en-US" sz="3200" u="none" cap="none" strike="noStrike">
                <a:solidFill>
                  <a:schemeClr val="dk1"/>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short</a:t>
            </a:r>
            <a:r>
              <a:rPr b="1" i="0" lang="en-US" sz="3200" u="none" cap="none" strike="noStrike">
                <a:solidFill>
                  <a:schemeClr val="dk1"/>
                </a:solidFill>
                <a:latin typeface="Courier New"/>
                <a:ea typeface="Courier New"/>
                <a:cs typeface="Courier New"/>
                <a:sym typeface="Courier New"/>
              </a:rPr>
              <a:t>)</a:t>
            </a:r>
            <a:endParaRPr b="1" sz="3200">
              <a:solidFill>
                <a:schemeClr val="dk1"/>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dk1"/>
              </a:buClr>
              <a:buSzPts val="3200"/>
              <a:buFont typeface="Courier New"/>
              <a:buNone/>
            </a:pPr>
            <a:r>
              <a:rPr b="1" i="0" lang="en-US" sz="3200" u="none" cap="none" strike="noStrike">
                <a:solidFill>
                  <a:schemeClr val="dk1"/>
                </a:solidFill>
                <a:latin typeface="Courier New"/>
                <a:ea typeface="Courier New"/>
                <a:cs typeface="Courier New"/>
                <a:sym typeface="Courier New"/>
              </a:rPr>
              <a:t>sizeof(</a:t>
            </a:r>
            <a:r>
              <a:rPr b="1" i="0" lang="en-US" sz="3200" u="none" cap="none" strike="noStrike">
                <a:solidFill>
                  <a:schemeClr val="accent2"/>
                </a:solidFill>
                <a:latin typeface="Courier New"/>
                <a:ea typeface="Courier New"/>
                <a:cs typeface="Courier New"/>
                <a:sym typeface="Courier New"/>
              </a:rPr>
              <a:t>long</a:t>
            </a:r>
            <a:r>
              <a:rPr b="1" i="0" lang="en-US" sz="3200" u="none" cap="none" strike="noStrike">
                <a:solidFill>
                  <a:schemeClr val="dk1"/>
                </a:solidFill>
                <a:latin typeface="Courier New"/>
                <a:ea typeface="Courier New"/>
                <a:cs typeface="Courier New"/>
                <a:sym typeface="Courier New"/>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7" name="Shape 497"/>
        <p:cNvGrpSpPr/>
        <p:nvPr/>
      </p:nvGrpSpPr>
      <p:grpSpPr>
        <a:xfrm>
          <a:off x="0" y="0"/>
          <a:ext cx="0" cy="0"/>
          <a:chOff x="0" y="0"/>
          <a:chExt cx="0" cy="0"/>
        </a:xfrm>
      </p:grpSpPr>
      <p:sp>
        <p:nvSpPr>
          <p:cNvPr id="498" name="Google Shape;498;p64"/>
          <p:cNvSpPr txBox="1"/>
          <p:nvPr/>
        </p:nvSpPr>
        <p:spPr>
          <a:xfrm>
            <a:off x="323850" y="260350"/>
            <a:ext cx="2743200"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reale</a:t>
            </a:r>
            <a:r>
              <a:rPr b="0" i="0" lang="en-US" sz="3200" u="none" cap="none" strike="noStrike">
                <a:solidFill>
                  <a:schemeClr val="dk1"/>
                </a:solidFill>
                <a:latin typeface="Arial"/>
                <a:ea typeface="Arial"/>
                <a:cs typeface="Arial"/>
                <a:sym typeface="Arial"/>
              </a:rPr>
              <a:t> in C</a:t>
            </a:r>
            <a:endParaRPr/>
          </a:p>
        </p:txBody>
      </p:sp>
      <p:sp>
        <p:nvSpPr>
          <p:cNvPr id="499" name="Google Shape;499;p64"/>
          <p:cNvSpPr txBox="1"/>
          <p:nvPr/>
        </p:nvSpPr>
        <p:spPr>
          <a:xfrm>
            <a:off x="1042987" y="1196975"/>
            <a:ext cx="1871662" cy="650875"/>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float</a:t>
            </a:r>
            <a:endParaRPr/>
          </a:p>
        </p:txBody>
      </p:sp>
      <p:sp>
        <p:nvSpPr>
          <p:cNvPr id="500" name="Google Shape;500;p64"/>
          <p:cNvSpPr txBox="1"/>
          <p:nvPr/>
        </p:nvSpPr>
        <p:spPr>
          <a:xfrm>
            <a:off x="2124075" y="4149725"/>
            <a:ext cx="3816350" cy="650875"/>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long double</a:t>
            </a:r>
            <a:endParaRPr/>
          </a:p>
        </p:txBody>
      </p:sp>
      <p:sp>
        <p:nvSpPr>
          <p:cNvPr id="501" name="Google Shape;501;p64"/>
          <p:cNvSpPr txBox="1"/>
          <p:nvPr/>
        </p:nvSpPr>
        <p:spPr>
          <a:xfrm>
            <a:off x="1042987" y="2565400"/>
            <a:ext cx="1871662" cy="650875"/>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double</a:t>
            </a:r>
            <a:endParaRPr/>
          </a:p>
        </p:txBody>
      </p:sp>
      <p:sp>
        <p:nvSpPr>
          <p:cNvPr id="502" name="Google Shape;502;p64"/>
          <p:cNvSpPr txBox="1"/>
          <p:nvPr/>
        </p:nvSpPr>
        <p:spPr>
          <a:xfrm>
            <a:off x="3779837" y="1125537"/>
            <a:ext cx="3313112" cy="946150"/>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singola precisione, </a:t>
            </a:r>
            <a:endParaRPr/>
          </a:p>
          <a:p>
            <a:pPr indent="0" lvl="0" marL="0" marR="0" rtl="0" algn="l">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8</a:t>
            </a:r>
            <a:r>
              <a:rPr b="0" i="0" lang="en-US" sz="2800" u="none" cap="none" strike="noStrike">
                <a:solidFill>
                  <a:schemeClr val="lt1"/>
                </a:solidFill>
                <a:latin typeface="Arial"/>
                <a:ea typeface="Arial"/>
                <a:cs typeface="Arial"/>
                <a:sym typeface="Arial"/>
              </a:rPr>
              <a:t> cifre significative</a:t>
            </a:r>
            <a:endParaRPr/>
          </a:p>
        </p:txBody>
      </p:sp>
      <p:sp>
        <p:nvSpPr>
          <p:cNvPr id="503" name="Google Shape;503;p64"/>
          <p:cNvSpPr txBox="1"/>
          <p:nvPr/>
        </p:nvSpPr>
        <p:spPr>
          <a:xfrm>
            <a:off x="3779837" y="2492375"/>
            <a:ext cx="3313112" cy="946150"/>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doppia precisione, </a:t>
            </a:r>
            <a:endParaRPr/>
          </a:p>
          <a:p>
            <a:pPr indent="0" lvl="0" marL="0" marR="0" rtl="0" algn="l">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16</a:t>
            </a:r>
            <a:r>
              <a:rPr b="0" i="0" lang="en-US" sz="2800" u="none" cap="none" strike="noStrike">
                <a:solidFill>
                  <a:schemeClr val="lt1"/>
                </a:solidFill>
                <a:latin typeface="Arial"/>
                <a:ea typeface="Arial"/>
                <a:cs typeface="Arial"/>
                <a:sym typeface="Arial"/>
              </a:rPr>
              <a:t> cifre significative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7" name="Shape 507"/>
        <p:cNvGrpSpPr/>
        <p:nvPr/>
      </p:nvGrpSpPr>
      <p:grpSpPr>
        <a:xfrm>
          <a:off x="0" y="0"/>
          <a:ext cx="0" cy="0"/>
          <a:chOff x="0" y="0"/>
          <a:chExt cx="0" cy="0"/>
        </a:xfrm>
      </p:grpSpPr>
      <p:sp>
        <p:nvSpPr>
          <p:cNvPr id="508" name="Google Shape;508;p65"/>
          <p:cNvSpPr txBox="1"/>
          <p:nvPr/>
        </p:nvSpPr>
        <p:spPr>
          <a:xfrm>
            <a:off x="323850" y="260350"/>
            <a:ext cx="2743200"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reale</a:t>
            </a:r>
            <a:r>
              <a:rPr b="0" i="0" lang="en-US" sz="3200" u="none" cap="none" strike="noStrike">
                <a:solidFill>
                  <a:schemeClr val="dk1"/>
                </a:solidFill>
                <a:latin typeface="Arial"/>
                <a:ea typeface="Arial"/>
                <a:cs typeface="Arial"/>
                <a:sym typeface="Arial"/>
              </a:rPr>
              <a:t> in C</a:t>
            </a:r>
            <a:endParaRPr/>
          </a:p>
        </p:txBody>
      </p:sp>
      <p:sp>
        <p:nvSpPr>
          <p:cNvPr id="509" name="Google Shape;509;p65"/>
          <p:cNvSpPr txBox="1"/>
          <p:nvPr/>
        </p:nvSpPr>
        <p:spPr>
          <a:xfrm>
            <a:off x="468312" y="1125537"/>
            <a:ext cx="8424862" cy="417353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specificazione di un valore del tipo</a:t>
            </a:r>
            <a:endParaRPr/>
          </a:p>
          <a:p>
            <a:pPr indent="0" lvl="0" marL="0" marR="0" rtl="0" algn="l">
              <a:lnSpc>
                <a:spcPct val="100000"/>
              </a:lnSpc>
              <a:spcBef>
                <a:spcPts val="0"/>
              </a:spcBef>
              <a:spcAft>
                <a:spcPts val="0"/>
              </a:spcAft>
              <a:buClr>
                <a:schemeClr val="dk1"/>
              </a:buClr>
              <a:buSzPts val="1200"/>
              <a:buFont typeface="Times New Roman"/>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3200"/>
              <a:buFont typeface="Arial"/>
              <a:buNone/>
            </a:pPr>
            <a:r>
              <a:rPr b="0" i="0" lang="en-US" sz="3200" u="none" cap="none" strike="noStrike">
                <a:solidFill>
                  <a:srgbClr val="7F7F7F"/>
                </a:solidFill>
                <a:latin typeface="Arial"/>
                <a:ea typeface="Arial"/>
                <a:cs typeface="Arial"/>
                <a:sym typeface="Arial"/>
              </a:rPr>
              <a:t>	</a:t>
            </a:r>
            <a:r>
              <a:rPr b="0" i="0" lang="en-US" sz="3200" u="none" cap="none" strike="noStrike">
                <a:solidFill>
                  <a:schemeClr val="dk1"/>
                </a:solidFill>
                <a:latin typeface="Arial"/>
                <a:ea typeface="Arial"/>
                <a:cs typeface="Arial"/>
                <a:sym typeface="Arial"/>
              </a:rPr>
              <a:t>valori </a:t>
            </a:r>
            <a:r>
              <a:rPr b="1" i="0" lang="en-US" sz="3200" u="none" cap="none" strike="noStrike">
                <a:solidFill>
                  <a:schemeClr val="accent2"/>
                </a:solidFill>
                <a:latin typeface="Courier New"/>
                <a:ea typeface="Courier New"/>
                <a:cs typeface="Courier New"/>
                <a:sym typeface="Courier New"/>
              </a:rPr>
              <a:t>float</a:t>
            </a:r>
            <a:r>
              <a:rPr b="0" i="0" lang="en-US" sz="3200" u="none" cap="none" strike="noStrike">
                <a:solidFill>
                  <a:schemeClr val="dk1"/>
                </a:solidFill>
                <a:latin typeface="Arial"/>
                <a:ea typeface="Arial"/>
                <a:cs typeface="Arial"/>
                <a:sym typeface="Arial"/>
              </a:rPr>
              <a:t> positivi</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[+]dddd.ddddF</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a:t>
            </a:r>
            <a:r>
              <a:rPr b="1" i="0" lang="en-US" sz="3200" u="none" cap="none" strike="noStrike">
                <a:solidFill>
                  <a:srgbClr val="FF3300"/>
                </a:solidFill>
                <a:latin typeface="Courier New"/>
                <a:ea typeface="Courier New"/>
                <a:cs typeface="Courier New"/>
                <a:sym typeface="Courier New"/>
              </a:rPr>
              <a:t>E</a:t>
            </a:r>
            <a:r>
              <a:rPr b="1" i="0" lang="en-US" sz="3200" u="none" cap="none" strike="noStrike">
                <a:solidFill>
                  <a:schemeClr val="accent2"/>
                </a:solidFill>
                <a:latin typeface="Courier New"/>
                <a:ea typeface="Courier New"/>
                <a:cs typeface="Courier New"/>
                <a:sym typeface="Courier New"/>
              </a:rPr>
              <a:t>[±]eeF</a:t>
            </a:r>
            <a:endParaRPr/>
          </a:p>
          <a:p>
            <a:pPr indent="0" lvl="0" marL="0" marR="0" rtl="0" algn="l">
              <a:lnSpc>
                <a:spcPct val="100000"/>
              </a:lnSpc>
              <a:spcBef>
                <a:spcPts val="0"/>
              </a:spcBef>
              <a:spcAft>
                <a:spcPts val="0"/>
              </a:spcAft>
              <a:buClr>
                <a:schemeClr val="dk1"/>
              </a:buClr>
              <a:buSzPts val="3200"/>
              <a:buFont typeface="Times New Roman"/>
              <a:buNone/>
            </a:pPr>
            <a:r>
              <a:t/>
            </a:r>
            <a:endParaRPr b="1" i="0" sz="3200" u="none" cap="none" strike="noStrike">
              <a:solidFill>
                <a:schemeClr val="accent2"/>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F7F7F"/>
              </a:buClr>
              <a:buSzPts val="3200"/>
              <a:buFont typeface="Arial"/>
              <a:buNone/>
            </a:pPr>
            <a:r>
              <a:rPr b="0" i="0" lang="en-US" sz="3200" u="none" cap="none" strike="noStrike">
                <a:solidFill>
                  <a:srgbClr val="7F7F7F"/>
                </a:solidFill>
                <a:latin typeface="Arial"/>
                <a:ea typeface="Arial"/>
                <a:cs typeface="Arial"/>
                <a:sym typeface="Arial"/>
              </a:rPr>
              <a:t>	</a:t>
            </a:r>
            <a:r>
              <a:rPr b="0" i="0" lang="en-US" sz="3200" u="none" cap="none" strike="noStrike">
                <a:solidFill>
                  <a:schemeClr val="dk1"/>
                </a:solidFill>
                <a:latin typeface="Arial"/>
                <a:ea typeface="Arial"/>
                <a:cs typeface="Arial"/>
                <a:sym typeface="Arial"/>
              </a:rPr>
              <a:t>valori </a:t>
            </a:r>
            <a:r>
              <a:rPr b="1" i="0" lang="en-US" sz="3200" u="none" cap="none" strike="noStrike">
                <a:solidFill>
                  <a:schemeClr val="accent2"/>
                </a:solidFill>
                <a:latin typeface="Courier New"/>
                <a:ea typeface="Courier New"/>
                <a:cs typeface="Courier New"/>
                <a:sym typeface="Courier New"/>
              </a:rPr>
              <a:t>float</a:t>
            </a:r>
            <a:r>
              <a:rPr b="0" i="0" lang="en-US" sz="3200" u="none" cap="none" strike="noStrike">
                <a:solidFill>
                  <a:schemeClr val="dk1"/>
                </a:solidFill>
                <a:latin typeface="Arial"/>
                <a:ea typeface="Arial"/>
                <a:cs typeface="Arial"/>
                <a:sym typeface="Arial"/>
              </a:rPr>
              <a:t> negativi</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-dddd.ddddF</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a:t>
            </a:r>
            <a:r>
              <a:rPr b="1" i="0" lang="en-US" sz="3200" u="none" cap="none" strike="noStrike">
                <a:solidFill>
                  <a:srgbClr val="FF3300"/>
                </a:solidFill>
                <a:latin typeface="Courier New"/>
                <a:ea typeface="Courier New"/>
                <a:cs typeface="Courier New"/>
                <a:sym typeface="Courier New"/>
              </a:rPr>
              <a:t>E</a:t>
            </a:r>
            <a:r>
              <a:rPr b="1" i="0" lang="en-US" sz="3200" u="none" cap="none" strike="noStrike">
                <a:solidFill>
                  <a:schemeClr val="accent2"/>
                </a:solidFill>
                <a:latin typeface="Courier New"/>
                <a:ea typeface="Courier New"/>
                <a:cs typeface="Courier New"/>
                <a:sym typeface="Courier New"/>
              </a:rPr>
              <a:t>[±]eeF</a:t>
            </a:r>
            <a:endParaRPr/>
          </a:p>
        </p:txBody>
      </p:sp>
      <p:sp>
        <p:nvSpPr>
          <p:cNvPr id="510" name="Google Shape;510;p65"/>
          <p:cNvSpPr txBox="1"/>
          <p:nvPr/>
        </p:nvSpPr>
        <p:spPr>
          <a:xfrm>
            <a:off x="684212" y="5734050"/>
            <a:ext cx="7940675" cy="946150"/>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il numero delle cifre significative (</a:t>
            </a:r>
            <a:r>
              <a:rPr b="1" i="0" lang="en-US" sz="2800" u="none" cap="none" strike="noStrike">
                <a:solidFill>
                  <a:schemeClr val="accent2"/>
                </a:solidFill>
                <a:latin typeface="Courier New"/>
                <a:ea typeface="Courier New"/>
                <a:cs typeface="Courier New"/>
                <a:sym typeface="Courier New"/>
              </a:rPr>
              <a:t>d</a:t>
            </a:r>
            <a:r>
              <a:rPr b="0" i="0" lang="en-US" sz="2400" u="none" cap="none" strike="noStrike">
                <a:solidFill>
                  <a:schemeClr val="dk1"/>
                </a:solidFill>
                <a:latin typeface="Arial"/>
                <a:ea typeface="Arial"/>
                <a:cs typeface="Arial"/>
                <a:sym typeface="Arial"/>
              </a:rPr>
              <a:t>) è al più 8</a:t>
            </a:r>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il numero delle cifre dell’esponente (</a:t>
            </a:r>
            <a:r>
              <a:rPr b="1" i="0" lang="en-US" sz="2800" u="none" cap="none" strike="noStrike">
                <a:solidFill>
                  <a:schemeClr val="accent2"/>
                </a:solidFill>
                <a:latin typeface="Courier New"/>
                <a:ea typeface="Courier New"/>
                <a:cs typeface="Courier New"/>
                <a:sym typeface="Courier New"/>
              </a:rPr>
              <a:t>e</a:t>
            </a:r>
            <a:r>
              <a:rPr b="0" i="0" lang="en-US" sz="2400" u="none" cap="none" strike="noStrike">
                <a:solidFill>
                  <a:schemeClr val="dk1"/>
                </a:solidFill>
                <a:latin typeface="Arial"/>
                <a:ea typeface="Arial"/>
                <a:cs typeface="Arial"/>
                <a:sym typeface="Arial"/>
              </a:rPr>
              <a:t>) è al più 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4" name="Shape 514"/>
        <p:cNvGrpSpPr/>
        <p:nvPr/>
      </p:nvGrpSpPr>
      <p:grpSpPr>
        <a:xfrm>
          <a:off x="0" y="0"/>
          <a:ext cx="0" cy="0"/>
          <a:chOff x="0" y="0"/>
          <a:chExt cx="0" cy="0"/>
        </a:xfrm>
      </p:grpSpPr>
      <p:sp>
        <p:nvSpPr>
          <p:cNvPr id="515" name="Google Shape;515;p66"/>
          <p:cNvSpPr txBox="1"/>
          <p:nvPr/>
        </p:nvSpPr>
        <p:spPr>
          <a:xfrm>
            <a:off x="323850" y="260350"/>
            <a:ext cx="2743200"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reale</a:t>
            </a:r>
            <a:r>
              <a:rPr b="0" i="0" lang="en-US" sz="3200" u="none" cap="none" strike="noStrike">
                <a:solidFill>
                  <a:schemeClr val="dk1"/>
                </a:solidFill>
                <a:latin typeface="Arial"/>
                <a:ea typeface="Arial"/>
                <a:cs typeface="Arial"/>
                <a:sym typeface="Arial"/>
              </a:rPr>
              <a:t> in C</a:t>
            </a:r>
            <a:endParaRPr/>
          </a:p>
        </p:txBody>
      </p:sp>
      <p:sp>
        <p:nvSpPr>
          <p:cNvPr id="516" name="Google Shape;516;p66"/>
          <p:cNvSpPr txBox="1"/>
          <p:nvPr/>
        </p:nvSpPr>
        <p:spPr>
          <a:xfrm>
            <a:off x="468312" y="1125537"/>
            <a:ext cx="8424862" cy="4173537"/>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specificazione di un valore del tipo</a:t>
            </a:r>
            <a:endParaRPr/>
          </a:p>
          <a:p>
            <a:pPr indent="0" lvl="0" marL="0" marR="0" rtl="0" algn="l">
              <a:lnSpc>
                <a:spcPct val="100000"/>
              </a:lnSpc>
              <a:spcBef>
                <a:spcPts val="0"/>
              </a:spcBef>
              <a:spcAft>
                <a:spcPts val="0"/>
              </a:spcAft>
              <a:buClr>
                <a:schemeClr val="dk1"/>
              </a:buClr>
              <a:buSzPts val="1200"/>
              <a:buFont typeface="Times New Roman"/>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3200"/>
              <a:buFont typeface="Arial"/>
              <a:buNone/>
            </a:pPr>
            <a:r>
              <a:rPr b="0" i="0" lang="en-US" sz="3200" u="none" cap="none" strike="noStrike">
                <a:solidFill>
                  <a:srgbClr val="7F7F7F"/>
                </a:solidFill>
                <a:latin typeface="Arial"/>
                <a:ea typeface="Arial"/>
                <a:cs typeface="Arial"/>
                <a:sym typeface="Arial"/>
              </a:rPr>
              <a:t>	</a:t>
            </a:r>
            <a:r>
              <a:rPr b="0" i="0" lang="en-US" sz="3200" u="none" cap="none" strike="noStrike">
                <a:solidFill>
                  <a:schemeClr val="dk1"/>
                </a:solidFill>
                <a:latin typeface="Arial"/>
                <a:ea typeface="Arial"/>
                <a:cs typeface="Arial"/>
                <a:sym typeface="Arial"/>
              </a:rPr>
              <a:t>valori </a:t>
            </a:r>
            <a:r>
              <a:rPr b="1" i="0" lang="en-US" sz="3200" u="none" cap="none" strike="noStrike">
                <a:solidFill>
                  <a:schemeClr val="accent2"/>
                </a:solidFill>
                <a:latin typeface="Courier New"/>
                <a:ea typeface="Courier New"/>
                <a:cs typeface="Courier New"/>
                <a:sym typeface="Courier New"/>
              </a:rPr>
              <a:t>double</a:t>
            </a:r>
            <a:r>
              <a:rPr b="0" i="0" lang="en-US" sz="3200" u="none" cap="none" strike="noStrike">
                <a:solidFill>
                  <a:schemeClr val="dk1"/>
                </a:solidFill>
                <a:latin typeface="Arial"/>
                <a:ea typeface="Arial"/>
                <a:cs typeface="Arial"/>
                <a:sym typeface="Arial"/>
              </a:rPr>
              <a:t> positivi</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[+]dddddddd.dddddddd</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[+]dddddddd.dddddddd</a:t>
            </a:r>
            <a:r>
              <a:rPr b="1" i="0" lang="en-US" sz="3200" u="none" cap="none" strike="noStrike">
                <a:solidFill>
                  <a:srgbClr val="FF3300"/>
                </a:solidFill>
                <a:latin typeface="Courier New"/>
                <a:ea typeface="Courier New"/>
                <a:cs typeface="Courier New"/>
                <a:sym typeface="Courier New"/>
              </a:rPr>
              <a:t>E</a:t>
            </a:r>
            <a:r>
              <a:rPr b="1" i="0" lang="en-US" sz="3200" u="none" cap="none" strike="noStrike">
                <a:solidFill>
                  <a:schemeClr val="accent2"/>
                </a:solidFill>
                <a:latin typeface="Courier New"/>
                <a:ea typeface="Courier New"/>
                <a:cs typeface="Courier New"/>
                <a:sym typeface="Courier New"/>
              </a:rPr>
              <a:t>[±]eee</a:t>
            </a:r>
            <a:endParaRPr/>
          </a:p>
          <a:p>
            <a:pPr indent="0" lvl="0" marL="0" marR="0" rtl="0" algn="l">
              <a:lnSpc>
                <a:spcPct val="100000"/>
              </a:lnSpc>
              <a:spcBef>
                <a:spcPts val="0"/>
              </a:spcBef>
              <a:spcAft>
                <a:spcPts val="0"/>
              </a:spcAft>
              <a:buClr>
                <a:schemeClr val="dk1"/>
              </a:buClr>
              <a:buSzPts val="3200"/>
              <a:buFont typeface="Times New Roman"/>
              <a:buNone/>
            </a:pPr>
            <a:r>
              <a:t/>
            </a:r>
            <a:endParaRPr b="1" i="0" sz="3200" u="none" cap="none" strike="noStrike">
              <a:solidFill>
                <a:schemeClr val="accent2"/>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F7F7F"/>
              </a:buClr>
              <a:buSzPts val="3200"/>
              <a:buFont typeface="Arial"/>
              <a:buNone/>
            </a:pPr>
            <a:r>
              <a:rPr b="0" i="0" lang="en-US" sz="3200" u="none" cap="none" strike="noStrike">
                <a:solidFill>
                  <a:srgbClr val="7F7F7F"/>
                </a:solidFill>
                <a:latin typeface="Arial"/>
                <a:ea typeface="Arial"/>
                <a:cs typeface="Arial"/>
                <a:sym typeface="Arial"/>
              </a:rPr>
              <a:t>	</a:t>
            </a:r>
            <a:r>
              <a:rPr b="0" i="0" lang="en-US" sz="3200" u="none" cap="none" strike="noStrike">
                <a:solidFill>
                  <a:schemeClr val="dk1"/>
                </a:solidFill>
                <a:latin typeface="Arial"/>
                <a:ea typeface="Arial"/>
                <a:cs typeface="Arial"/>
                <a:sym typeface="Arial"/>
              </a:rPr>
              <a:t>valori </a:t>
            </a:r>
            <a:r>
              <a:rPr b="1" i="0" lang="en-US" sz="3200" u="none" cap="none" strike="noStrike">
                <a:solidFill>
                  <a:schemeClr val="accent2"/>
                </a:solidFill>
                <a:latin typeface="Courier New"/>
                <a:ea typeface="Courier New"/>
                <a:cs typeface="Courier New"/>
                <a:sym typeface="Courier New"/>
              </a:rPr>
              <a:t>double</a:t>
            </a:r>
            <a:r>
              <a:rPr b="0" i="0" lang="en-US" sz="3200" u="none" cap="none" strike="noStrike">
                <a:solidFill>
                  <a:schemeClr val="dk1"/>
                </a:solidFill>
                <a:latin typeface="Arial"/>
                <a:ea typeface="Arial"/>
                <a:cs typeface="Arial"/>
                <a:sym typeface="Arial"/>
              </a:rPr>
              <a:t> negativi</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-dddddddd.dddddddd</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cap="none" strike="noStrike">
                <a:solidFill>
                  <a:srgbClr val="7F7F7F"/>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-dddddddd.dddddddd</a:t>
            </a:r>
            <a:r>
              <a:rPr b="1" i="0" lang="en-US" sz="3200" u="none" cap="none" strike="noStrike">
                <a:solidFill>
                  <a:srgbClr val="FF3300"/>
                </a:solidFill>
                <a:latin typeface="Courier New"/>
                <a:ea typeface="Courier New"/>
                <a:cs typeface="Courier New"/>
                <a:sym typeface="Courier New"/>
              </a:rPr>
              <a:t>E</a:t>
            </a:r>
            <a:r>
              <a:rPr b="1" i="0" lang="en-US" sz="3200" u="none" cap="none" strike="noStrike">
                <a:solidFill>
                  <a:schemeClr val="accent2"/>
                </a:solidFill>
                <a:latin typeface="Courier New"/>
                <a:ea typeface="Courier New"/>
                <a:cs typeface="Courier New"/>
                <a:sym typeface="Courier New"/>
              </a:rPr>
              <a:t>[±]eee</a:t>
            </a:r>
            <a:endParaRPr/>
          </a:p>
        </p:txBody>
      </p:sp>
      <p:sp>
        <p:nvSpPr>
          <p:cNvPr id="517" name="Google Shape;517;p66"/>
          <p:cNvSpPr txBox="1"/>
          <p:nvPr/>
        </p:nvSpPr>
        <p:spPr>
          <a:xfrm>
            <a:off x="684212" y="5734050"/>
            <a:ext cx="7940675" cy="946150"/>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il numero delle cifre significative (</a:t>
            </a:r>
            <a:r>
              <a:rPr b="1" i="0" lang="en-US" sz="2800" u="none" cap="none" strike="noStrike">
                <a:solidFill>
                  <a:schemeClr val="accent2"/>
                </a:solidFill>
                <a:latin typeface="Courier New"/>
                <a:ea typeface="Courier New"/>
                <a:cs typeface="Courier New"/>
                <a:sym typeface="Courier New"/>
              </a:rPr>
              <a:t>d</a:t>
            </a:r>
            <a:r>
              <a:rPr b="0" i="0" lang="en-US" sz="2400" u="none" cap="none" strike="noStrike">
                <a:solidFill>
                  <a:schemeClr val="dk1"/>
                </a:solidFill>
                <a:latin typeface="Arial"/>
                <a:ea typeface="Arial"/>
                <a:cs typeface="Arial"/>
                <a:sym typeface="Arial"/>
              </a:rPr>
              <a:t>) è al più 16</a:t>
            </a:r>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il numero delle cifre dell’esponente (</a:t>
            </a:r>
            <a:r>
              <a:rPr b="1" i="0" lang="en-US" sz="2800" u="none" cap="none" strike="noStrike">
                <a:solidFill>
                  <a:schemeClr val="accent2"/>
                </a:solidFill>
                <a:latin typeface="Courier New"/>
                <a:ea typeface="Courier New"/>
                <a:cs typeface="Courier New"/>
                <a:sym typeface="Courier New"/>
              </a:rPr>
              <a:t>e</a:t>
            </a:r>
            <a:r>
              <a:rPr b="0" i="0" lang="en-US" sz="2400" u="none" cap="none" strike="noStrike">
                <a:solidFill>
                  <a:schemeClr val="dk1"/>
                </a:solidFill>
                <a:latin typeface="Arial"/>
                <a:ea typeface="Arial"/>
                <a:cs typeface="Arial"/>
                <a:sym typeface="Arial"/>
              </a:rPr>
              <a:t>) è al più 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1" name="Shape 521"/>
        <p:cNvGrpSpPr/>
        <p:nvPr/>
      </p:nvGrpSpPr>
      <p:grpSpPr>
        <a:xfrm>
          <a:off x="0" y="0"/>
          <a:ext cx="0" cy="0"/>
          <a:chOff x="0" y="0"/>
          <a:chExt cx="0" cy="0"/>
        </a:xfrm>
      </p:grpSpPr>
      <p:sp>
        <p:nvSpPr>
          <p:cNvPr id="522" name="Google Shape;522;p67"/>
          <p:cNvSpPr txBox="1"/>
          <p:nvPr/>
        </p:nvSpPr>
        <p:spPr>
          <a:xfrm>
            <a:off x="323850" y="260350"/>
            <a:ext cx="2743200"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reale</a:t>
            </a:r>
            <a:r>
              <a:rPr b="0" i="0" lang="en-US" sz="3200" u="none" cap="none" strike="noStrike">
                <a:solidFill>
                  <a:schemeClr val="dk1"/>
                </a:solidFill>
                <a:latin typeface="Arial"/>
                <a:ea typeface="Arial"/>
                <a:cs typeface="Arial"/>
                <a:sym typeface="Arial"/>
              </a:rPr>
              <a:t> in C</a:t>
            </a:r>
            <a:endParaRPr/>
          </a:p>
        </p:txBody>
      </p:sp>
      <p:sp>
        <p:nvSpPr>
          <p:cNvPr id="523" name="Google Shape;523;p67"/>
          <p:cNvSpPr txBox="1"/>
          <p:nvPr/>
        </p:nvSpPr>
        <p:spPr>
          <a:xfrm>
            <a:off x="684212" y="1341437"/>
            <a:ext cx="8208962" cy="2406650"/>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il comando C</a:t>
            </a:r>
            <a:endParaRPr/>
          </a:p>
          <a:p>
            <a:pPr indent="0" lvl="0" marL="0" marR="0" rtl="0" algn="l">
              <a:lnSpc>
                <a:spcPct val="100000"/>
              </a:lnSpc>
              <a:spcBef>
                <a:spcPts val="0"/>
              </a:spcBef>
              <a:spcAft>
                <a:spcPts val="0"/>
              </a:spcAft>
              <a:buClr>
                <a:schemeClr val="dk1"/>
              </a:buClr>
              <a:buSzPts val="1200"/>
              <a:buFont typeface="Times New Roman"/>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3200"/>
              <a:buFont typeface="Arial"/>
              <a:buNone/>
            </a:pPr>
            <a:r>
              <a:rPr b="0" i="0" lang="en-US" sz="3200" u="none" cap="none" strike="noStrike">
                <a:solidFill>
                  <a:srgbClr val="7F7F7F"/>
                </a:solidFill>
                <a:latin typeface="Arial"/>
                <a:ea typeface="Arial"/>
                <a:cs typeface="Arial"/>
                <a:sym typeface="Arial"/>
              </a:rPr>
              <a:t>		</a:t>
            </a:r>
            <a:r>
              <a:rPr b="1" i="0" lang="en-US" sz="3200" u="none" cap="none" strike="noStrike">
                <a:solidFill>
                  <a:schemeClr val="accent2"/>
                </a:solidFill>
                <a:latin typeface="Courier New"/>
                <a:ea typeface="Courier New"/>
                <a:cs typeface="Courier New"/>
                <a:sym typeface="Courier New"/>
              </a:rPr>
              <a:t>sizeof(</a:t>
            </a:r>
            <a:r>
              <a:rPr b="1" i="0" lang="en-US" sz="3200" u="none" cap="none" strike="noStrike">
                <a:solidFill>
                  <a:srgbClr val="FF3300"/>
                </a:solidFill>
                <a:latin typeface="Comic Sans MS"/>
                <a:ea typeface="Comic Sans MS"/>
                <a:cs typeface="Comic Sans MS"/>
                <a:sym typeface="Comic Sans MS"/>
              </a:rPr>
              <a:t>tipo</a:t>
            </a:r>
            <a:r>
              <a:rPr b="1" i="0" lang="en-US" sz="3200" u="none" cap="none" strike="noStrike">
                <a:solidFill>
                  <a:schemeClr val="accent2"/>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restituisce il </a:t>
            </a:r>
            <a:r>
              <a:rPr b="1" i="0" lang="en-US" sz="3200" u="none" cap="none" strike="noStrike">
                <a:solidFill>
                  <a:schemeClr val="dk1"/>
                </a:solidFill>
                <a:latin typeface="Arial"/>
                <a:ea typeface="Arial"/>
                <a:cs typeface="Arial"/>
                <a:sym typeface="Arial"/>
              </a:rPr>
              <a:t>numero di byte</a:t>
            </a:r>
            <a:r>
              <a:rPr b="0" i="0" lang="en-US" sz="3200" u="none" cap="none" strike="noStrike">
                <a:solidFill>
                  <a:schemeClr val="dk1"/>
                </a:solidFill>
                <a:latin typeface="Arial"/>
                <a:ea typeface="Arial"/>
                <a:cs typeface="Arial"/>
                <a:sym typeface="Arial"/>
              </a:rPr>
              <a:t> necessario per la rappresentazione di un valore del </a:t>
            </a:r>
            <a:r>
              <a:rPr b="0" i="0" lang="en-US" sz="3200" u="none" cap="none" strike="noStrike">
                <a:solidFill>
                  <a:srgbClr val="FF3300"/>
                </a:solidFill>
                <a:latin typeface="Comic Sans MS"/>
                <a:ea typeface="Comic Sans MS"/>
                <a:cs typeface="Comic Sans MS"/>
                <a:sym typeface="Comic Sans MS"/>
              </a:rPr>
              <a:t>tipo</a:t>
            </a:r>
            <a:endParaRPr/>
          </a:p>
        </p:txBody>
      </p:sp>
      <p:sp>
        <p:nvSpPr>
          <p:cNvPr id="524" name="Google Shape;524;p67"/>
          <p:cNvSpPr txBox="1"/>
          <p:nvPr/>
        </p:nvSpPr>
        <p:spPr>
          <a:xfrm>
            <a:off x="947737" y="4365625"/>
            <a:ext cx="7369175" cy="1563687"/>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cap="none" strike="noStrike">
                <a:solidFill>
                  <a:schemeClr val="dk1"/>
                </a:solidFill>
                <a:latin typeface="Courier New"/>
                <a:ea typeface="Courier New"/>
                <a:cs typeface="Courier New"/>
                <a:sym typeface="Courier New"/>
              </a:rPr>
              <a:t>sizeof(</a:t>
            </a:r>
            <a:r>
              <a:rPr b="1" i="0" lang="en-US" sz="3200" u="none" cap="none" strike="noStrike">
                <a:solidFill>
                  <a:schemeClr val="accent2"/>
                </a:solidFill>
                <a:latin typeface="Courier New"/>
                <a:ea typeface="Courier New"/>
                <a:cs typeface="Courier New"/>
                <a:sym typeface="Courier New"/>
              </a:rPr>
              <a:t>float</a:t>
            </a:r>
            <a:r>
              <a:rPr b="1" i="0" lang="en-US" sz="3200" u="none" cap="none" strike="noStrike">
                <a:solidFill>
                  <a:schemeClr val="dk1"/>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cap="none" strike="noStrike">
                <a:solidFill>
                  <a:schemeClr val="dk1"/>
                </a:solidFill>
                <a:latin typeface="Courier New"/>
                <a:ea typeface="Courier New"/>
                <a:cs typeface="Courier New"/>
                <a:sym typeface="Courier New"/>
              </a:rPr>
              <a:t>sizeof(</a:t>
            </a:r>
            <a:r>
              <a:rPr b="1" i="0" lang="en-US" sz="3200" u="none" cap="none" strike="noStrike">
                <a:solidFill>
                  <a:schemeClr val="accent2"/>
                </a:solidFill>
                <a:latin typeface="Courier New"/>
                <a:ea typeface="Courier New"/>
                <a:cs typeface="Courier New"/>
                <a:sym typeface="Courier New"/>
              </a:rPr>
              <a:t>double</a:t>
            </a:r>
            <a:r>
              <a:rPr b="1" i="0" lang="en-US" sz="3200" u="none" cap="none" strike="noStrike">
                <a:solidFill>
                  <a:schemeClr val="dk1"/>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cap="none" strike="noStrike">
                <a:solidFill>
                  <a:schemeClr val="dk1"/>
                </a:solidFill>
                <a:latin typeface="Courier New"/>
                <a:ea typeface="Courier New"/>
                <a:cs typeface="Courier New"/>
                <a:sym typeface="Courier New"/>
              </a:rPr>
              <a:t>sizeof(</a:t>
            </a:r>
            <a:r>
              <a:rPr b="1" i="0" lang="en-US" sz="3200" u="none" cap="none" strike="noStrike">
                <a:solidFill>
                  <a:schemeClr val="accent2"/>
                </a:solidFill>
                <a:latin typeface="Courier New"/>
                <a:ea typeface="Courier New"/>
                <a:cs typeface="Courier New"/>
                <a:sym typeface="Courier New"/>
              </a:rPr>
              <a:t>long</a:t>
            </a:r>
            <a:r>
              <a:rPr b="1" i="0" lang="en-US" sz="3200" u="none" cap="none" strike="noStrike">
                <a:solidFill>
                  <a:schemeClr val="dk1"/>
                </a:solidFill>
                <a:latin typeface="Courier New"/>
                <a:ea typeface="Courier New"/>
                <a:cs typeface="Courier New"/>
                <a:sym typeface="Courier New"/>
              </a:rPr>
              <a:t> </a:t>
            </a:r>
            <a:r>
              <a:rPr b="1" i="0" lang="en-US" sz="3200" u="none" cap="none" strike="noStrike">
                <a:solidFill>
                  <a:schemeClr val="accent2"/>
                </a:solidFill>
                <a:latin typeface="Courier New"/>
                <a:ea typeface="Courier New"/>
                <a:cs typeface="Courier New"/>
                <a:sym typeface="Courier New"/>
              </a:rPr>
              <a:t>double</a:t>
            </a:r>
            <a:r>
              <a:rPr b="1" i="0" lang="en-US" sz="3200" u="none" cap="none" strike="noStrike">
                <a:solidFill>
                  <a:schemeClr val="dk1"/>
                </a:solidFill>
                <a:latin typeface="Courier New"/>
                <a:ea typeface="Courier New"/>
                <a:cs typeface="Courier New"/>
                <a:sym typeface="Courier New"/>
              </a:rPr>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idx="1" type="body"/>
          </p:nvPr>
        </p:nvSpPr>
        <p:spPr>
          <a:xfrm>
            <a:off x="180375" y="151498"/>
            <a:ext cx="8520600" cy="5267700"/>
          </a:xfrm>
          <a:prstGeom prst="rect">
            <a:avLst/>
          </a:prstGeom>
        </p:spPr>
        <p:txBody>
          <a:bodyPr anchorCtr="0" anchor="t" bIns="91425" lIns="91425" spcFirstLastPara="1" rIns="91425" wrap="square" tIns="91425">
            <a:noAutofit/>
          </a:bodyPr>
          <a:lstStyle/>
          <a:p>
            <a:pPr indent="0" lvl="0" marL="228600" marR="228600" rtl="0" algn="l">
              <a:lnSpc>
                <a:spcPct val="100000"/>
              </a:lnSpc>
              <a:spcBef>
                <a:spcPts val="3200"/>
              </a:spcBef>
              <a:spcAft>
                <a:spcPts val="0"/>
              </a:spcAft>
              <a:buSzPts val="275"/>
              <a:buNone/>
            </a:pPr>
            <a:r>
              <a:rPr b="1" lang="en-US" sz="1775">
                <a:solidFill>
                  <a:srgbClr val="242424"/>
                </a:solidFill>
                <a:highlight>
                  <a:srgbClr val="FFFFFF"/>
                </a:highlight>
                <a:latin typeface="Georgia"/>
                <a:ea typeface="Georgia"/>
                <a:cs typeface="Georgia"/>
                <a:sym typeface="Georgia"/>
              </a:rPr>
              <a:t>Mid-Level Languages:</a:t>
            </a:r>
            <a:endParaRPr b="1" sz="1775">
              <a:solidFill>
                <a:srgbClr val="242424"/>
              </a:solidFill>
              <a:highlight>
                <a:srgbClr val="FFFFFF"/>
              </a:highlight>
              <a:latin typeface="Georgia"/>
              <a:ea typeface="Georgia"/>
              <a:cs typeface="Georgia"/>
              <a:sym typeface="Georgia"/>
            </a:endParaRPr>
          </a:p>
          <a:p>
            <a:pPr indent="-341312" lvl="0" marL="977900" marR="228600" rtl="0" algn="l">
              <a:lnSpc>
                <a:spcPct val="100000"/>
              </a:lnSpc>
              <a:spcBef>
                <a:spcPts val="320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Rust</a:t>
            </a:r>
            <a:endParaRPr sz="1775">
              <a:solidFill>
                <a:srgbClr val="242424"/>
              </a:solidFill>
              <a:highlight>
                <a:srgbClr val="FFFFFF"/>
              </a:highlight>
              <a:latin typeface="Georgia"/>
              <a:ea typeface="Georgia"/>
              <a:cs typeface="Georgia"/>
              <a:sym typeface="Georgia"/>
            </a:endParaRPr>
          </a:p>
          <a:p>
            <a:pPr indent="-341312" lvl="0" marL="9779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C++</a:t>
            </a:r>
            <a:endParaRPr sz="1775">
              <a:solidFill>
                <a:srgbClr val="242424"/>
              </a:solidFill>
              <a:highlight>
                <a:srgbClr val="FFFFFF"/>
              </a:highlight>
              <a:latin typeface="Georgia"/>
              <a:ea typeface="Georgia"/>
              <a:cs typeface="Georgia"/>
              <a:sym typeface="Georgia"/>
            </a:endParaRPr>
          </a:p>
          <a:p>
            <a:pPr indent="-341312" lvl="0" marL="9779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OCaml</a:t>
            </a:r>
            <a:endParaRPr sz="1775">
              <a:solidFill>
                <a:srgbClr val="242424"/>
              </a:solidFill>
              <a:highlight>
                <a:srgbClr val="FFFFFF"/>
              </a:highlight>
              <a:latin typeface="Georgia"/>
              <a:ea typeface="Georgia"/>
              <a:cs typeface="Georgia"/>
              <a:sym typeface="Georgia"/>
            </a:endParaRPr>
          </a:p>
          <a:p>
            <a:pPr indent="-341312" lvl="0" marL="9779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Scheme</a:t>
            </a:r>
            <a:endParaRPr sz="1775">
              <a:solidFill>
                <a:srgbClr val="242424"/>
              </a:solidFill>
              <a:highlight>
                <a:srgbClr val="FFFFFF"/>
              </a:highlight>
              <a:latin typeface="Georgia"/>
              <a:ea typeface="Georgia"/>
              <a:cs typeface="Georgia"/>
              <a:sym typeface="Georgia"/>
            </a:endParaRPr>
          </a:p>
          <a:p>
            <a:pPr indent="0" lvl="0" marL="228600" marR="228600" rtl="0" algn="l">
              <a:lnSpc>
                <a:spcPct val="100000"/>
              </a:lnSpc>
              <a:spcBef>
                <a:spcPts val="3200"/>
              </a:spcBef>
              <a:spcAft>
                <a:spcPts val="0"/>
              </a:spcAft>
              <a:buSzPts val="275"/>
              <a:buNone/>
            </a:pPr>
            <a:r>
              <a:rPr b="1" lang="en-US" sz="1775">
                <a:solidFill>
                  <a:srgbClr val="242424"/>
                </a:solidFill>
                <a:highlight>
                  <a:srgbClr val="FFFFFF"/>
                </a:highlight>
                <a:latin typeface="Georgia"/>
                <a:ea typeface="Georgia"/>
                <a:cs typeface="Georgia"/>
                <a:sym typeface="Georgia"/>
              </a:rPr>
              <a:t>Low-Level Languages:</a:t>
            </a:r>
            <a:endParaRPr b="1" sz="1775">
              <a:solidFill>
                <a:srgbClr val="242424"/>
              </a:solidFill>
              <a:highlight>
                <a:srgbClr val="FFFFFF"/>
              </a:highlight>
              <a:latin typeface="Georgia"/>
              <a:ea typeface="Georgia"/>
              <a:cs typeface="Georgia"/>
              <a:sym typeface="Georgia"/>
            </a:endParaRPr>
          </a:p>
          <a:p>
            <a:pPr indent="-341312" lvl="0" marL="977900" marR="228600" rtl="0" algn="l">
              <a:lnSpc>
                <a:spcPct val="100000"/>
              </a:lnSpc>
              <a:spcBef>
                <a:spcPts val="320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Zig</a:t>
            </a:r>
            <a:endParaRPr sz="1775">
              <a:solidFill>
                <a:srgbClr val="242424"/>
              </a:solidFill>
              <a:highlight>
                <a:srgbClr val="FFFFFF"/>
              </a:highlight>
              <a:latin typeface="Georgia"/>
              <a:ea typeface="Georgia"/>
              <a:cs typeface="Georgia"/>
              <a:sym typeface="Georgia"/>
            </a:endParaRPr>
          </a:p>
          <a:p>
            <a:pPr indent="-341312" lvl="0" marL="9779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C</a:t>
            </a:r>
            <a:endParaRPr sz="1775">
              <a:solidFill>
                <a:srgbClr val="242424"/>
              </a:solidFill>
              <a:highlight>
                <a:srgbClr val="FFFFFF"/>
              </a:highlight>
              <a:latin typeface="Georgia"/>
              <a:ea typeface="Georgia"/>
              <a:cs typeface="Georgia"/>
              <a:sym typeface="Georgia"/>
            </a:endParaRPr>
          </a:p>
          <a:p>
            <a:pPr indent="-341312" lvl="0" marL="9779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Assembly</a:t>
            </a:r>
            <a:endParaRPr sz="1775">
              <a:solidFill>
                <a:srgbClr val="242424"/>
              </a:solidFill>
              <a:highlight>
                <a:srgbClr val="FFFFFF"/>
              </a:highlight>
              <a:latin typeface="Georgia"/>
              <a:ea typeface="Georgia"/>
              <a:cs typeface="Georgia"/>
              <a:sym typeface="Georgia"/>
            </a:endParaRPr>
          </a:p>
          <a:p>
            <a:pPr indent="-341312" lvl="0" marL="977900" marR="228600" rtl="0" algn="l">
              <a:lnSpc>
                <a:spcPct val="100000"/>
              </a:lnSpc>
              <a:spcBef>
                <a:spcPts val="0"/>
              </a:spcBef>
              <a:spcAft>
                <a:spcPts val="0"/>
              </a:spcAft>
              <a:buClr>
                <a:srgbClr val="242424"/>
              </a:buClr>
              <a:buSzPts val="1775"/>
              <a:buFont typeface="Georgia"/>
              <a:buAutoNum type="arabicPeriod"/>
            </a:pPr>
            <a:r>
              <a:rPr lang="en-US" sz="1775">
                <a:solidFill>
                  <a:srgbClr val="242424"/>
                </a:solidFill>
                <a:highlight>
                  <a:srgbClr val="FFFFFF"/>
                </a:highlight>
                <a:latin typeface="Georgia"/>
                <a:ea typeface="Georgia"/>
                <a:cs typeface="Georgia"/>
                <a:sym typeface="Georgia"/>
              </a:rPr>
              <a:t>Machine Code</a:t>
            </a:r>
            <a:endParaRPr sz="1850"/>
          </a:p>
        </p:txBody>
      </p:sp>
      <p:pic>
        <p:nvPicPr>
          <p:cNvPr id="157" name="Google Shape;157;p23"/>
          <p:cNvPicPr preferRelativeResize="0"/>
          <p:nvPr/>
        </p:nvPicPr>
        <p:blipFill>
          <a:blip r:embed="rId3">
            <a:alphaModFix/>
          </a:blip>
          <a:stretch>
            <a:fillRect/>
          </a:stretch>
        </p:blipFill>
        <p:spPr>
          <a:xfrm>
            <a:off x="4435425" y="224725"/>
            <a:ext cx="4572374" cy="3594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8" name="Shape 528"/>
        <p:cNvGrpSpPr/>
        <p:nvPr/>
      </p:nvGrpSpPr>
      <p:grpSpPr>
        <a:xfrm>
          <a:off x="0" y="0"/>
          <a:ext cx="0" cy="0"/>
          <a:chOff x="0" y="0"/>
          <a:chExt cx="0" cy="0"/>
        </a:xfrm>
      </p:grpSpPr>
      <p:sp>
        <p:nvSpPr>
          <p:cNvPr id="529" name="Google Shape;529;p68"/>
          <p:cNvSpPr txBox="1"/>
          <p:nvPr/>
        </p:nvSpPr>
        <p:spPr>
          <a:xfrm>
            <a:off x="323850" y="260350"/>
            <a:ext cx="3509962"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tipo </a:t>
            </a:r>
            <a:r>
              <a:rPr b="1" i="0" lang="en-US" sz="3200" u="none" cap="none" strike="noStrike">
                <a:solidFill>
                  <a:schemeClr val="dk1"/>
                </a:solidFill>
                <a:latin typeface="Arial"/>
                <a:ea typeface="Arial"/>
                <a:cs typeface="Arial"/>
                <a:sym typeface="Arial"/>
              </a:rPr>
              <a:t>carattere</a:t>
            </a:r>
            <a:r>
              <a:rPr b="0" i="0" lang="en-US" sz="3200" u="none" cap="none" strike="noStrike">
                <a:solidFill>
                  <a:schemeClr val="dk1"/>
                </a:solidFill>
                <a:latin typeface="Arial"/>
                <a:ea typeface="Arial"/>
                <a:cs typeface="Arial"/>
                <a:sym typeface="Arial"/>
              </a:rPr>
              <a:t> in C</a:t>
            </a:r>
            <a:endParaRPr/>
          </a:p>
        </p:txBody>
      </p:sp>
      <p:sp>
        <p:nvSpPr>
          <p:cNvPr id="530" name="Google Shape;530;p68"/>
          <p:cNvSpPr txBox="1"/>
          <p:nvPr/>
        </p:nvSpPr>
        <p:spPr>
          <a:xfrm>
            <a:off x="1042987" y="1196975"/>
            <a:ext cx="1871662" cy="650875"/>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600"/>
              <a:buFont typeface="Courier New"/>
              <a:buNone/>
            </a:pPr>
            <a:r>
              <a:rPr b="1" i="0" lang="en-US" sz="3600" u="none" cap="none" strike="noStrike">
                <a:solidFill>
                  <a:schemeClr val="accent2"/>
                </a:solidFill>
                <a:latin typeface="Courier New"/>
                <a:ea typeface="Courier New"/>
                <a:cs typeface="Courier New"/>
                <a:sym typeface="Courier New"/>
              </a:rPr>
              <a:t>char</a:t>
            </a:r>
            <a:endParaRPr/>
          </a:p>
        </p:txBody>
      </p:sp>
      <p:sp>
        <p:nvSpPr>
          <p:cNvPr id="531" name="Google Shape;531;p68"/>
          <p:cNvSpPr txBox="1"/>
          <p:nvPr/>
        </p:nvSpPr>
        <p:spPr>
          <a:xfrm>
            <a:off x="3779837" y="1125537"/>
            <a:ext cx="3313112" cy="946150"/>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un solo carattere dell’alfabeto esteso</a:t>
            </a:r>
            <a:endParaRPr/>
          </a:p>
        </p:txBody>
      </p:sp>
      <p:sp>
        <p:nvSpPr>
          <p:cNvPr id="532" name="Google Shape;532;p68"/>
          <p:cNvSpPr txBox="1"/>
          <p:nvPr/>
        </p:nvSpPr>
        <p:spPr>
          <a:xfrm>
            <a:off x="900112" y="2997200"/>
            <a:ext cx="3313112" cy="519112"/>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codifica ASCII</a:t>
            </a:r>
            <a:endParaRPr/>
          </a:p>
        </p:txBody>
      </p:sp>
      <p:sp>
        <p:nvSpPr>
          <p:cNvPr id="533" name="Google Shape;533;p68"/>
          <p:cNvSpPr txBox="1"/>
          <p:nvPr/>
        </p:nvSpPr>
        <p:spPr>
          <a:xfrm>
            <a:off x="5148262" y="2997200"/>
            <a:ext cx="3529012" cy="519112"/>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1 carattere </a:t>
            </a:r>
            <a:r>
              <a:rPr b="0" i="0" lang="en-US" sz="2800" u="none" cap="none" strike="noStrike">
                <a:solidFill>
                  <a:schemeClr val="lt1"/>
                </a:solidFill>
                <a:latin typeface="Noto Sans Symbols"/>
                <a:ea typeface="Noto Sans Symbols"/>
                <a:cs typeface="Noto Sans Symbols"/>
                <a:sym typeface="Noto Sans Symbols"/>
              </a:rPr>
              <a:t>🡪</a:t>
            </a:r>
            <a:r>
              <a:rPr b="0" i="0" lang="en-US" sz="2800" u="none" cap="none" strike="noStrike">
                <a:solidFill>
                  <a:schemeClr val="lt1"/>
                </a:solidFill>
                <a:latin typeface="Arial"/>
                <a:ea typeface="Arial"/>
                <a:cs typeface="Arial"/>
                <a:sym typeface="Arial"/>
              </a:rPr>
              <a:t> 1 byte</a:t>
            </a:r>
            <a:endParaRPr/>
          </a:p>
        </p:txBody>
      </p:sp>
      <p:sp>
        <p:nvSpPr>
          <p:cNvPr id="534" name="Google Shape;534;p68"/>
          <p:cNvSpPr/>
          <p:nvPr/>
        </p:nvSpPr>
        <p:spPr>
          <a:xfrm>
            <a:off x="4427537" y="2997200"/>
            <a:ext cx="576262" cy="485775"/>
          </a:xfrm>
          <a:prstGeom prst="rightArrow">
            <a:avLst>
              <a:gd fmla="val 50000" name="adj1"/>
              <a:gd fmla="val 50000" name="adj2"/>
            </a:avLst>
          </a:prstGeom>
          <a:solidFill>
            <a:srgbClr val="FF3300"/>
          </a:soli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35" name="Google Shape;535;p68"/>
          <p:cNvSpPr txBox="1"/>
          <p:nvPr/>
        </p:nvSpPr>
        <p:spPr>
          <a:xfrm>
            <a:off x="900112" y="3933825"/>
            <a:ext cx="5400675" cy="519112"/>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0" i="0" lang="en-US" sz="2800" u="none">
                <a:solidFill>
                  <a:schemeClr val="lt1"/>
                </a:solidFill>
                <a:latin typeface="Arial"/>
                <a:ea typeface="Arial"/>
                <a:cs typeface="Arial"/>
                <a:sym typeface="Arial"/>
              </a:rPr>
              <a:t>alfabeto esteso: 128 caratteri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9" name="Shape 539"/>
        <p:cNvGrpSpPr/>
        <p:nvPr/>
      </p:nvGrpSpPr>
      <p:grpSpPr>
        <a:xfrm>
          <a:off x="0" y="0"/>
          <a:ext cx="0" cy="0"/>
          <a:chOff x="0" y="0"/>
          <a:chExt cx="0" cy="0"/>
        </a:xfrm>
      </p:grpSpPr>
      <p:sp>
        <p:nvSpPr>
          <p:cNvPr id="540" name="Google Shape;540;p69"/>
          <p:cNvSpPr txBox="1"/>
          <p:nvPr/>
        </p:nvSpPr>
        <p:spPr>
          <a:xfrm>
            <a:off x="684212" y="400050"/>
            <a:ext cx="7848600" cy="5578475"/>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alpha val="49803"/>
              </a:schemeClr>
            </a:outerShdw>
          </a:effectLst>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000     001     002     003     004     005     006     007     008    009     010     011     012     013     014     015     016     017 018     019     020     021     022     023     024     025     026 027     028     029     030     031     032 </a:t>
            </a:r>
            <a:r>
              <a:rPr b="0" i="0" lang="en-US" sz="2400" u="none">
                <a:solidFill>
                  <a:srgbClr val="FF3300"/>
                </a:solidFill>
                <a:latin typeface="Times New Roman"/>
                <a:ea typeface="Times New Roman"/>
                <a:cs typeface="Times New Roman"/>
                <a:sym typeface="Times New Roman"/>
              </a:rPr>
              <a:t>   </a:t>
            </a:r>
            <a:r>
              <a:rPr b="0" i="0" lang="en-US" sz="2400" u="none">
                <a:solidFill>
                  <a:schemeClr val="dk1"/>
                </a:solidFill>
                <a:latin typeface="Times New Roman"/>
                <a:ea typeface="Times New Roman"/>
                <a:cs typeface="Times New Roman"/>
                <a:sym typeface="Times New Roman"/>
              </a:rPr>
              <a:t> 033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034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035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036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037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038 </a:t>
            </a:r>
            <a:r>
              <a:rPr b="0" i="0" lang="en-US" sz="2400" u="none">
                <a:solidFill>
                  <a:srgbClr val="FF3300"/>
                </a:solidFill>
                <a:latin typeface="Times New Roman"/>
                <a:ea typeface="Times New Roman"/>
                <a:cs typeface="Times New Roman"/>
                <a:sym typeface="Times New Roman"/>
              </a:rPr>
              <a:t>&amp;</a:t>
            </a:r>
            <a:r>
              <a:rPr b="0" i="0" lang="en-US" sz="2400" u="none">
                <a:solidFill>
                  <a:schemeClr val="dk1"/>
                </a:solidFill>
                <a:latin typeface="Times New Roman"/>
                <a:ea typeface="Times New Roman"/>
                <a:cs typeface="Times New Roman"/>
                <a:sym typeface="Times New Roman"/>
              </a:rPr>
              <a:t> 039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040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041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042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044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045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046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047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048 </a:t>
            </a:r>
            <a:r>
              <a:rPr b="0" i="0" lang="en-US" sz="2400" u="none">
                <a:solidFill>
                  <a:srgbClr val="FF3300"/>
                </a:solidFill>
                <a:latin typeface="Times New Roman"/>
                <a:ea typeface="Times New Roman"/>
                <a:cs typeface="Times New Roman"/>
                <a:sym typeface="Times New Roman"/>
              </a:rPr>
              <a:t>0</a:t>
            </a:r>
            <a:r>
              <a:rPr b="0" i="0" lang="en-US" sz="2400" u="none">
                <a:solidFill>
                  <a:schemeClr val="dk1"/>
                </a:solidFill>
                <a:latin typeface="Times New Roman"/>
                <a:ea typeface="Times New Roman"/>
                <a:cs typeface="Times New Roman"/>
                <a:sym typeface="Times New Roman"/>
              </a:rPr>
              <a:t>  049 </a:t>
            </a:r>
            <a:r>
              <a:rPr b="0" i="0" lang="en-US" sz="2400" u="none">
                <a:solidFill>
                  <a:srgbClr val="FF3300"/>
                </a:solidFill>
                <a:latin typeface="Times New Roman"/>
                <a:ea typeface="Times New Roman"/>
                <a:cs typeface="Times New Roman"/>
                <a:sym typeface="Times New Roman"/>
              </a:rPr>
              <a:t>1</a:t>
            </a:r>
            <a:r>
              <a:rPr b="0" i="0" lang="en-US" sz="2400" u="none">
                <a:solidFill>
                  <a:schemeClr val="dk1"/>
                </a:solidFill>
                <a:latin typeface="Times New Roman"/>
                <a:ea typeface="Times New Roman"/>
                <a:cs typeface="Times New Roman"/>
                <a:sym typeface="Times New Roman"/>
              </a:rPr>
              <a:t>  050 </a:t>
            </a:r>
            <a:r>
              <a:rPr b="0" i="0" lang="en-US" sz="2400" u="none">
                <a:solidFill>
                  <a:srgbClr val="FF3300"/>
                </a:solidFill>
                <a:latin typeface="Times New Roman"/>
                <a:ea typeface="Times New Roman"/>
                <a:cs typeface="Times New Roman"/>
                <a:sym typeface="Times New Roman"/>
              </a:rPr>
              <a:t>2</a:t>
            </a:r>
            <a:r>
              <a:rPr b="0" i="0" lang="en-US" sz="2400" u="none">
                <a:solidFill>
                  <a:schemeClr val="dk1"/>
                </a:solidFill>
                <a:latin typeface="Times New Roman"/>
                <a:ea typeface="Times New Roman"/>
                <a:cs typeface="Times New Roman"/>
                <a:sym typeface="Times New Roman"/>
              </a:rPr>
              <a:t>  051 </a:t>
            </a:r>
            <a:r>
              <a:rPr b="0" i="0" lang="en-US" sz="2400" u="none">
                <a:solidFill>
                  <a:srgbClr val="FF3300"/>
                </a:solidFill>
                <a:latin typeface="Times New Roman"/>
                <a:ea typeface="Times New Roman"/>
                <a:cs typeface="Times New Roman"/>
                <a:sym typeface="Times New Roman"/>
              </a:rPr>
              <a:t>3</a:t>
            </a:r>
            <a:r>
              <a:rPr b="0" i="0" lang="en-US" sz="2400" u="none">
                <a:solidFill>
                  <a:schemeClr val="dk1"/>
                </a:solidFill>
                <a:latin typeface="Times New Roman"/>
                <a:ea typeface="Times New Roman"/>
                <a:cs typeface="Times New Roman"/>
                <a:sym typeface="Times New Roman"/>
              </a:rPr>
              <a:t>  052 </a:t>
            </a:r>
            <a:r>
              <a:rPr b="0" i="0" lang="en-US" sz="2400" u="none">
                <a:solidFill>
                  <a:srgbClr val="FF3300"/>
                </a:solidFill>
                <a:latin typeface="Times New Roman"/>
                <a:ea typeface="Times New Roman"/>
                <a:cs typeface="Times New Roman"/>
                <a:sym typeface="Times New Roman"/>
              </a:rPr>
              <a:t>4</a:t>
            </a:r>
            <a:r>
              <a:rPr b="0" i="0" lang="en-US" sz="2400" u="none">
                <a:solidFill>
                  <a:schemeClr val="dk1"/>
                </a:solidFill>
                <a:latin typeface="Times New Roman"/>
                <a:ea typeface="Times New Roman"/>
                <a:cs typeface="Times New Roman"/>
                <a:sym typeface="Times New Roman"/>
              </a:rPr>
              <a:t>   053 </a:t>
            </a:r>
            <a:r>
              <a:rPr b="0" i="0" lang="en-US" sz="2400" u="none">
                <a:solidFill>
                  <a:srgbClr val="FF3300"/>
                </a:solidFill>
                <a:latin typeface="Times New Roman"/>
                <a:ea typeface="Times New Roman"/>
                <a:cs typeface="Times New Roman"/>
                <a:sym typeface="Times New Roman"/>
              </a:rPr>
              <a:t>5</a:t>
            </a:r>
            <a:r>
              <a:rPr b="0" i="0" lang="en-US" sz="2400" u="none">
                <a:solidFill>
                  <a:schemeClr val="dk1"/>
                </a:solidFill>
                <a:latin typeface="Times New Roman"/>
                <a:ea typeface="Times New Roman"/>
                <a:cs typeface="Times New Roman"/>
                <a:sym typeface="Times New Roman"/>
              </a:rPr>
              <a:t> 054 </a:t>
            </a:r>
            <a:r>
              <a:rPr b="0" i="0" lang="en-US" sz="2400" u="none">
                <a:solidFill>
                  <a:srgbClr val="FF3300"/>
                </a:solidFill>
                <a:latin typeface="Times New Roman"/>
                <a:ea typeface="Times New Roman"/>
                <a:cs typeface="Times New Roman"/>
                <a:sym typeface="Times New Roman"/>
              </a:rPr>
              <a:t>6</a:t>
            </a:r>
            <a:r>
              <a:rPr b="0" i="0" lang="en-US" sz="2400" u="none">
                <a:solidFill>
                  <a:schemeClr val="dk1"/>
                </a:solidFill>
                <a:latin typeface="Times New Roman"/>
                <a:ea typeface="Times New Roman"/>
                <a:cs typeface="Times New Roman"/>
                <a:sym typeface="Times New Roman"/>
              </a:rPr>
              <a:t>  055 </a:t>
            </a:r>
            <a:r>
              <a:rPr b="0" i="0" lang="en-US" sz="2400" u="none">
                <a:solidFill>
                  <a:srgbClr val="FF3300"/>
                </a:solidFill>
                <a:latin typeface="Times New Roman"/>
                <a:ea typeface="Times New Roman"/>
                <a:cs typeface="Times New Roman"/>
                <a:sym typeface="Times New Roman"/>
              </a:rPr>
              <a:t>7</a:t>
            </a:r>
            <a:r>
              <a:rPr b="0" i="0" lang="en-US" sz="2400" u="none">
                <a:solidFill>
                  <a:schemeClr val="dk1"/>
                </a:solidFill>
                <a:latin typeface="Times New Roman"/>
                <a:ea typeface="Times New Roman"/>
                <a:cs typeface="Times New Roman"/>
                <a:sym typeface="Times New Roman"/>
              </a:rPr>
              <a:t>  056 </a:t>
            </a:r>
            <a:r>
              <a:rPr b="0" i="0" lang="en-US" sz="2400" u="none">
                <a:solidFill>
                  <a:srgbClr val="FF3300"/>
                </a:solidFill>
                <a:latin typeface="Times New Roman"/>
                <a:ea typeface="Times New Roman"/>
                <a:cs typeface="Times New Roman"/>
                <a:sym typeface="Times New Roman"/>
              </a:rPr>
              <a:t>8</a:t>
            </a:r>
            <a:r>
              <a:rPr b="0" i="0" lang="en-US" sz="2400" u="none">
                <a:solidFill>
                  <a:schemeClr val="dk1"/>
                </a:solidFill>
                <a:latin typeface="Times New Roman"/>
                <a:ea typeface="Times New Roman"/>
                <a:cs typeface="Times New Roman"/>
                <a:sym typeface="Times New Roman"/>
              </a:rPr>
              <a:t>  057 </a:t>
            </a:r>
            <a:r>
              <a:rPr b="0" i="0" lang="en-US" sz="2400" u="none">
                <a:solidFill>
                  <a:srgbClr val="FF3300"/>
                </a:solidFill>
                <a:latin typeface="Times New Roman"/>
                <a:ea typeface="Times New Roman"/>
                <a:cs typeface="Times New Roman"/>
                <a:sym typeface="Times New Roman"/>
              </a:rPr>
              <a:t>9</a:t>
            </a:r>
            <a:r>
              <a:rPr b="0" i="0" lang="en-US" sz="2400" u="none">
                <a:solidFill>
                  <a:schemeClr val="dk1"/>
                </a:solidFill>
                <a:latin typeface="Times New Roman"/>
                <a:ea typeface="Times New Roman"/>
                <a:cs typeface="Times New Roman"/>
                <a:sym typeface="Times New Roman"/>
              </a:rPr>
              <a:t>  058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059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060 </a:t>
            </a:r>
            <a:r>
              <a:rPr b="0" i="0" lang="en-US" sz="2400" u="none">
                <a:solidFill>
                  <a:srgbClr val="FF3300"/>
                </a:solidFill>
                <a:latin typeface="Times New Roman"/>
                <a:ea typeface="Times New Roman"/>
                <a:cs typeface="Times New Roman"/>
                <a:sym typeface="Times New Roman"/>
              </a:rPr>
              <a:t>&lt;</a:t>
            </a:r>
            <a:r>
              <a:rPr b="0" i="0" lang="en-US" sz="2400" u="none">
                <a:solidFill>
                  <a:schemeClr val="dk1"/>
                </a:solidFill>
                <a:latin typeface="Times New Roman"/>
                <a:ea typeface="Times New Roman"/>
                <a:cs typeface="Times New Roman"/>
                <a:sym typeface="Times New Roman"/>
              </a:rPr>
              <a:t>  061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062 </a:t>
            </a:r>
            <a:r>
              <a:rPr b="0" i="0" lang="en-US" sz="2400" u="none">
                <a:solidFill>
                  <a:srgbClr val="FF3300"/>
                </a:solidFill>
                <a:latin typeface="Times New Roman"/>
                <a:ea typeface="Times New Roman"/>
                <a:cs typeface="Times New Roman"/>
                <a:sym typeface="Times New Roman"/>
              </a:rPr>
              <a:t>&gt;</a:t>
            </a:r>
            <a:r>
              <a:rPr b="0" i="0" lang="en-US" sz="2400" u="none">
                <a:solidFill>
                  <a:schemeClr val="dk1"/>
                </a:solidFill>
                <a:latin typeface="Times New Roman"/>
                <a:ea typeface="Times New Roman"/>
                <a:cs typeface="Times New Roman"/>
                <a:sym typeface="Times New Roman"/>
              </a:rPr>
              <a:t> 063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064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065 </a:t>
            </a:r>
            <a:r>
              <a:rPr b="0" i="0" lang="en-US" sz="2400" u="none">
                <a:solidFill>
                  <a:srgbClr val="FF3300"/>
                </a:solidFill>
                <a:latin typeface="Times New Roman"/>
                <a:ea typeface="Times New Roman"/>
                <a:cs typeface="Times New Roman"/>
                <a:sym typeface="Times New Roman"/>
              </a:rPr>
              <a:t>A</a:t>
            </a:r>
            <a:r>
              <a:rPr b="0" i="0" lang="en-US" sz="2400" u="none">
                <a:solidFill>
                  <a:schemeClr val="dk1"/>
                </a:solidFill>
                <a:latin typeface="Times New Roman"/>
                <a:ea typeface="Times New Roman"/>
                <a:cs typeface="Times New Roman"/>
                <a:sym typeface="Times New Roman"/>
              </a:rPr>
              <a:t> 066 </a:t>
            </a:r>
            <a:r>
              <a:rPr b="0" i="0" lang="en-US" sz="2400" u="none">
                <a:solidFill>
                  <a:srgbClr val="FF3300"/>
                </a:solidFill>
                <a:latin typeface="Times New Roman"/>
                <a:ea typeface="Times New Roman"/>
                <a:cs typeface="Times New Roman"/>
                <a:sym typeface="Times New Roman"/>
              </a:rPr>
              <a:t>B</a:t>
            </a:r>
            <a:r>
              <a:rPr b="0" i="0" lang="en-US" sz="2400" u="none">
                <a:solidFill>
                  <a:schemeClr val="dk1"/>
                </a:solidFill>
                <a:latin typeface="Times New Roman"/>
                <a:ea typeface="Times New Roman"/>
                <a:cs typeface="Times New Roman"/>
                <a:sym typeface="Times New Roman"/>
              </a:rPr>
              <a:t> 067 </a:t>
            </a:r>
            <a:r>
              <a:rPr b="0" i="0" lang="en-US" sz="2400" u="none">
                <a:solidFill>
                  <a:srgbClr val="FF3300"/>
                </a:solidFill>
                <a:latin typeface="Times New Roman"/>
                <a:ea typeface="Times New Roman"/>
                <a:cs typeface="Times New Roman"/>
                <a:sym typeface="Times New Roman"/>
              </a:rPr>
              <a:t>C</a:t>
            </a:r>
            <a:r>
              <a:rPr b="0" i="0" lang="en-US" sz="2400" u="none">
                <a:solidFill>
                  <a:schemeClr val="dk1"/>
                </a:solidFill>
                <a:latin typeface="Times New Roman"/>
                <a:ea typeface="Times New Roman"/>
                <a:cs typeface="Times New Roman"/>
                <a:sym typeface="Times New Roman"/>
              </a:rPr>
              <a:t> 068 </a:t>
            </a:r>
            <a:r>
              <a:rPr b="0" i="0" lang="en-US" sz="2400" u="none">
                <a:solidFill>
                  <a:srgbClr val="FF3300"/>
                </a:solidFill>
                <a:latin typeface="Times New Roman"/>
                <a:ea typeface="Times New Roman"/>
                <a:cs typeface="Times New Roman"/>
                <a:sym typeface="Times New Roman"/>
              </a:rPr>
              <a:t>D</a:t>
            </a:r>
            <a:r>
              <a:rPr b="0" i="0" lang="en-US" sz="2400" u="none">
                <a:solidFill>
                  <a:schemeClr val="dk1"/>
                </a:solidFill>
                <a:latin typeface="Times New Roman"/>
                <a:ea typeface="Times New Roman"/>
                <a:cs typeface="Times New Roman"/>
                <a:sym typeface="Times New Roman"/>
              </a:rPr>
              <a:t>  069 </a:t>
            </a:r>
            <a:r>
              <a:rPr b="0" i="0" lang="en-US" sz="2400" u="none">
                <a:solidFill>
                  <a:srgbClr val="FF3300"/>
                </a:solidFill>
                <a:latin typeface="Times New Roman"/>
                <a:ea typeface="Times New Roman"/>
                <a:cs typeface="Times New Roman"/>
                <a:sym typeface="Times New Roman"/>
              </a:rPr>
              <a:t>E</a:t>
            </a:r>
            <a:r>
              <a:rPr b="0" i="0" lang="en-US" sz="2400" u="none">
                <a:solidFill>
                  <a:schemeClr val="dk1"/>
                </a:solidFill>
                <a:latin typeface="Times New Roman"/>
                <a:ea typeface="Times New Roman"/>
                <a:cs typeface="Times New Roman"/>
                <a:sym typeface="Times New Roman"/>
              </a:rPr>
              <a:t>  070 </a:t>
            </a:r>
            <a:r>
              <a:rPr b="0" i="0" lang="en-US" sz="2400" u="none">
                <a:solidFill>
                  <a:srgbClr val="FF3300"/>
                </a:solidFill>
                <a:latin typeface="Times New Roman"/>
                <a:ea typeface="Times New Roman"/>
                <a:cs typeface="Times New Roman"/>
                <a:sym typeface="Times New Roman"/>
              </a:rPr>
              <a:t>F</a:t>
            </a:r>
            <a:r>
              <a:rPr b="0" i="0" lang="en-US" sz="2400" u="none">
                <a:solidFill>
                  <a:schemeClr val="dk1"/>
                </a:solidFill>
                <a:latin typeface="Times New Roman"/>
                <a:ea typeface="Times New Roman"/>
                <a:cs typeface="Times New Roman"/>
                <a:sym typeface="Times New Roman"/>
              </a:rPr>
              <a:t>   071 </a:t>
            </a:r>
            <a:r>
              <a:rPr b="0" i="0" lang="en-US" sz="2400" u="none">
                <a:solidFill>
                  <a:srgbClr val="FF3300"/>
                </a:solidFill>
                <a:latin typeface="Times New Roman"/>
                <a:ea typeface="Times New Roman"/>
                <a:cs typeface="Times New Roman"/>
                <a:sym typeface="Times New Roman"/>
              </a:rPr>
              <a:t>G</a:t>
            </a:r>
            <a:r>
              <a:rPr b="0" i="0" lang="en-US" sz="2400" u="none">
                <a:solidFill>
                  <a:schemeClr val="dk1"/>
                </a:solidFill>
                <a:latin typeface="Times New Roman"/>
                <a:ea typeface="Times New Roman"/>
                <a:cs typeface="Times New Roman"/>
                <a:sym typeface="Times New Roman"/>
              </a:rPr>
              <a:t> 072 </a:t>
            </a:r>
            <a:r>
              <a:rPr b="0" i="0" lang="en-US" sz="2400" u="none">
                <a:solidFill>
                  <a:srgbClr val="FF3300"/>
                </a:solidFill>
                <a:latin typeface="Times New Roman"/>
                <a:ea typeface="Times New Roman"/>
                <a:cs typeface="Times New Roman"/>
                <a:sym typeface="Times New Roman"/>
              </a:rPr>
              <a:t>H</a:t>
            </a:r>
            <a:r>
              <a:rPr b="0" i="0" lang="en-US" sz="2400" u="none">
                <a:solidFill>
                  <a:schemeClr val="dk1"/>
                </a:solidFill>
                <a:latin typeface="Times New Roman"/>
                <a:ea typeface="Times New Roman"/>
                <a:cs typeface="Times New Roman"/>
                <a:sym typeface="Times New Roman"/>
              </a:rPr>
              <a:t> 073 </a:t>
            </a:r>
            <a:r>
              <a:rPr b="0" i="0" lang="en-US" sz="2400" u="none">
                <a:solidFill>
                  <a:srgbClr val="FF3300"/>
                </a:solidFill>
                <a:latin typeface="Times New Roman"/>
                <a:ea typeface="Times New Roman"/>
                <a:cs typeface="Times New Roman"/>
                <a:sym typeface="Times New Roman"/>
              </a:rPr>
              <a:t>I</a:t>
            </a:r>
            <a:r>
              <a:rPr b="0" i="0" lang="en-US" sz="2400" u="none">
                <a:solidFill>
                  <a:schemeClr val="dk1"/>
                </a:solidFill>
                <a:latin typeface="Times New Roman"/>
                <a:ea typeface="Times New Roman"/>
                <a:cs typeface="Times New Roman"/>
                <a:sym typeface="Times New Roman"/>
              </a:rPr>
              <a:t>   074 </a:t>
            </a:r>
            <a:r>
              <a:rPr b="0" i="0" lang="en-US" sz="2400" u="none">
                <a:solidFill>
                  <a:srgbClr val="FF3300"/>
                </a:solidFill>
                <a:latin typeface="Times New Roman"/>
                <a:ea typeface="Times New Roman"/>
                <a:cs typeface="Times New Roman"/>
                <a:sym typeface="Times New Roman"/>
              </a:rPr>
              <a:t>J</a:t>
            </a:r>
            <a:r>
              <a:rPr b="0" i="0" lang="en-US" sz="2400" u="none">
                <a:solidFill>
                  <a:schemeClr val="dk1"/>
                </a:solidFill>
                <a:latin typeface="Times New Roman"/>
                <a:ea typeface="Times New Roman"/>
                <a:cs typeface="Times New Roman"/>
                <a:sym typeface="Times New Roman"/>
              </a:rPr>
              <a:t>  075 </a:t>
            </a:r>
            <a:r>
              <a:rPr b="0" i="0" lang="en-US" sz="2400" u="none">
                <a:solidFill>
                  <a:srgbClr val="FF3300"/>
                </a:solidFill>
                <a:latin typeface="Times New Roman"/>
                <a:ea typeface="Times New Roman"/>
                <a:cs typeface="Times New Roman"/>
                <a:sym typeface="Times New Roman"/>
              </a:rPr>
              <a:t>K</a:t>
            </a:r>
            <a:r>
              <a:rPr b="0" i="0" lang="en-US" sz="2400" u="none">
                <a:solidFill>
                  <a:schemeClr val="dk1"/>
                </a:solidFill>
                <a:latin typeface="Times New Roman"/>
                <a:ea typeface="Times New Roman"/>
                <a:cs typeface="Times New Roman"/>
                <a:sym typeface="Times New Roman"/>
              </a:rPr>
              <a:t> 076 </a:t>
            </a:r>
            <a:r>
              <a:rPr b="0" i="0" lang="en-US" sz="2400" u="none">
                <a:solidFill>
                  <a:srgbClr val="FF3300"/>
                </a:solidFill>
                <a:latin typeface="Times New Roman"/>
                <a:ea typeface="Times New Roman"/>
                <a:cs typeface="Times New Roman"/>
                <a:sym typeface="Times New Roman"/>
              </a:rPr>
              <a:t>L</a:t>
            </a:r>
            <a:r>
              <a:rPr b="0" i="0" lang="en-US" sz="2400" u="none">
                <a:solidFill>
                  <a:schemeClr val="dk1"/>
                </a:solidFill>
                <a:latin typeface="Times New Roman"/>
                <a:ea typeface="Times New Roman"/>
                <a:cs typeface="Times New Roman"/>
                <a:sym typeface="Times New Roman"/>
              </a:rPr>
              <a:t>  077 </a:t>
            </a:r>
            <a:r>
              <a:rPr b="0" i="0" lang="en-US" sz="2400" u="none">
                <a:solidFill>
                  <a:srgbClr val="FF3300"/>
                </a:solidFill>
                <a:latin typeface="Times New Roman"/>
                <a:ea typeface="Times New Roman"/>
                <a:cs typeface="Times New Roman"/>
                <a:sym typeface="Times New Roman"/>
              </a:rPr>
              <a:t>M</a:t>
            </a:r>
            <a:r>
              <a:rPr b="0" i="0" lang="en-US" sz="2400" u="none">
                <a:solidFill>
                  <a:schemeClr val="dk1"/>
                </a:solidFill>
                <a:latin typeface="Times New Roman"/>
                <a:ea typeface="Times New Roman"/>
                <a:cs typeface="Times New Roman"/>
                <a:sym typeface="Times New Roman"/>
              </a:rPr>
              <a:t> 078 </a:t>
            </a:r>
            <a:r>
              <a:rPr b="0" i="0" lang="en-US" sz="2400" u="none">
                <a:solidFill>
                  <a:srgbClr val="FF3300"/>
                </a:solidFill>
                <a:latin typeface="Times New Roman"/>
                <a:ea typeface="Times New Roman"/>
                <a:cs typeface="Times New Roman"/>
                <a:sym typeface="Times New Roman"/>
              </a:rPr>
              <a:t>N</a:t>
            </a:r>
            <a:r>
              <a:rPr b="0" i="0" lang="en-US" sz="2400" u="none">
                <a:solidFill>
                  <a:schemeClr val="dk1"/>
                </a:solidFill>
                <a:latin typeface="Times New Roman"/>
                <a:ea typeface="Times New Roman"/>
                <a:cs typeface="Times New Roman"/>
                <a:sym typeface="Times New Roman"/>
              </a:rPr>
              <a:t> 079 </a:t>
            </a:r>
            <a:r>
              <a:rPr b="0" i="0" lang="en-US" sz="2400" u="none">
                <a:solidFill>
                  <a:srgbClr val="FF3300"/>
                </a:solidFill>
                <a:latin typeface="Times New Roman"/>
                <a:ea typeface="Times New Roman"/>
                <a:cs typeface="Times New Roman"/>
                <a:sym typeface="Times New Roman"/>
              </a:rPr>
              <a:t>O</a:t>
            </a:r>
            <a:r>
              <a:rPr b="0" i="0" lang="en-US" sz="2400" u="none">
                <a:solidFill>
                  <a:schemeClr val="dk1"/>
                </a:solidFill>
                <a:latin typeface="Times New Roman"/>
                <a:ea typeface="Times New Roman"/>
                <a:cs typeface="Times New Roman"/>
                <a:sym typeface="Times New Roman"/>
              </a:rPr>
              <a:t>  080 </a:t>
            </a:r>
            <a:r>
              <a:rPr b="0" i="0" lang="en-US" sz="2400" u="none">
                <a:solidFill>
                  <a:srgbClr val="FF3300"/>
                </a:solidFill>
                <a:latin typeface="Times New Roman"/>
                <a:ea typeface="Times New Roman"/>
                <a:cs typeface="Times New Roman"/>
                <a:sym typeface="Times New Roman"/>
              </a:rPr>
              <a:t>P</a:t>
            </a:r>
            <a:r>
              <a:rPr b="0" i="0" lang="en-US" sz="2400" u="none">
                <a:solidFill>
                  <a:schemeClr val="dk1"/>
                </a:solidFill>
                <a:latin typeface="Times New Roman"/>
                <a:ea typeface="Times New Roman"/>
                <a:cs typeface="Times New Roman"/>
                <a:sym typeface="Times New Roman"/>
              </a:rPr>
              <a:t> 081 </a:t>
            </a:r>
            <a:r>
              <a:rPr b="0" i="0" lang="en-US" sz="2400" u="none">
                <a:solidFill>
                  <a:srgbClr val="FF3300"/>
                </a:solidFill>
                <a:latin typeface="Times New Roman"/>
                <a:ea typeface="Times New Roman"/>
                <a:cs typeface="Times New Roman"/>
                <a:sym typeface="Times New Roman"/>
              </a:rPr>
              <a:t>Q</a:t>
            </a:r>
            <a:r>
              <a:rPr b="0" i="0" lang="en-US" sz="2400" u="none">
                <a:solidFill>
                  <a:schemeClr val="dk1"/>
                </a:solidFill>
                <a:latin typeface="Times New Roman"/>
                <a:ea typeface="Times New Roman"/>
                <a:cs typeface="Times New Roman"/>
                <a:sym typeface="Times New Roman"/>
              </a:rPr>
              <a:t> 082 </a:t>
            </a:r>
            <a:r>
              <a:rPr b="0" i="0" lang="en-US" sz="2400" u="none">
                <a:solidFill>
                  <a:srgbClr val="FF3300"/>
                </a:solidFill>
                <a:latin typeface="Times New Roman"/>
                <a:ea typeface="Times New Roman"/>
                <a:cs typeface="Times New Roman"/>
                <a:sym typeface="Times New Roman"/>
              </a:rPr>
              <a:t>R</a:t>
            </a:r>
            <a:r>
              <a:rPr b="0" i="0" lang="en-US" sz="2400" u="none">
                <a:solidFill>
                  <a:schemeClr val="dk1"/>
                </a:solidFill>
                <a:latin typeface="Times New Roman"/>
                <a:ea typeface="Times New Roman"/>
                <a:cs typeface="Times New Roman"/>
                <a:sym typeface="Times New Roman"/>
              </a:rPr>
              <a:t>  083 </a:t>
            </a:r>
            <a:r>
              <a:rPr b="0" i="0" lang="en-US" sz="2400" u="none">
                <a:solidFill>
                  <a:srgbClr val="FF3300"/>
                </a:solidFill>
                <a:latin typeface="Times New Roman"/>
                <a:ea typeface="Times New Roman"/>
                <a:cs typeface="Times New Roman"/>
                <a:sym typeface="Times New Roman"/>
              </a:rPr>
              <a:t>S</a:t>
            </a:r>
            <a:r>
              <a:rPr b="0" i="0" lang="en-US" sz="2400" u="none">
                <a:solidFill>
                  <a:schemeClr val="dk1"/>
                </a:solidFill>
                <a:latin typeface="Times New Roman"/>
                <a:ea typeface="Times New Roman"/>
                <a:cs typeface="Times New Roman"/>
                <a:sym typeface="Times New Roman"/>
              </a:rPr>
              <a:t> 084 </a:t>
            </a:r>
            <a:r>
              <a:rPr b="0" i="0" lang="en-US" sz="2400" u="none">
                <a:solidFill>
                  <a:srgbClr val="FF3300"/>
                </a:solidFill>
                <a:latin typeface="Times New Roman"/>
                <a:ea typeface="Times New Roman"/>
                <a:cs typeface="Times New Roman"/>
                <a:sym typeface="Times New Roman"/>
              </a:rPr>
              <a:t>T</a:t>
            </a:r>
            <a:r>
              <a:rPr b="0" i="0" lang="en-US" sz="2400" u="none">
                <a:solidFill>
                  <a:schemeClr val="dk1"/>
                </a:solidFill>
                <a:latin typeface="Times New Roman"/>
                <a:ea typeface="Times New Roman"/>
                <a:cs typeface="Times New Roman"/>
                <a:sym typeface="Times New Roman"/>
              </a:rPr>
              <a:t>  085 </a:t>
            </a:r>
            <a:r>
              <a:rPr b="0" i="0" lang="en-US" sz="2400" u="none">
                <a:solidFill>
                  <a:srgbClr val="FF3300"/>
                </a:solidFill>
                <a:latin typeface="Times New Roman"/>
                <a:ea typeface="Times New Roman"/>
                <a:cs typeface="Times New Roman"/>
                <a:sym typeface="Times New Roman"/>
              </a:rPr>
              <a:t>U</a:t>
            </a:r>
            <a:r>
              <a:rPr b="0" i="0" lang="en-US" sz="2400" u="none">
                <a:solidFill>
                  <a:schemeClr val="dk1"/>
                </a:solidFill>
                <a:latin typeface="Times New Roman"/>
                <a:ea typeface="Times New Roman"/>
                <a:cs typeface="Times New Roman"/>
                <a:sym typeface="Times New Roman"/>
              </a:rPr>
              <a:t> 086 </a:t>
            </a:r>
            <a:r>
              <a:rPr b="0" i="0" lang="en-US" sz="2400" u="none">
                <a:solidFill>
                  <a:srgbClr val="FF3300"/>
                </a:solidFill>
                <a:latin typeface="Times New Roman"/>
                <a:ea typeface="Times New Roman"/>
                <a:cs typeface="Times New Roman"/>
                <a:sym typeface="Times New Roman"/>
              </a:rPr>
              <a:t>V</a:t>
            </a:r>
            <a:r>
              <a:rPr b="0" i="0" lang="en-US" sz="2400" u="none">
                <a:solidFill>
                  <a:schemeClr val="dk1"/>
                </a:solidFill>
                <a:latin typeface="Times New Roman"/>
                <a:ea typeface="Times New Roman"/>
                <a:cs typeface="Times New Roman"/>
                <a:sym typeface="Times New Roman"/>
              </a:rPr>
              <a:t>  087 </a:t>
            </a:r>
            <a:r>
              <a:rPr b="0" i="0" lang="en-US" sz="2400" u="none">
                <a:solidFill>
                  <a:srgbClr val="FF3300"/>
                </a:solidFill>
                <a:latin typeface="Times New Roman"/>
                <a:ea typeface="Times New Roman"/>
                <a:cs typeface="Times New Roman"/>
                <a:sym typeface="Times New Roman"/>
              </a:rPr>
              <a:t>W</a:t>
            </a:r>
            <a:r>
              <a:rPr b="0" i="0" lang="en-US" sz="2400" u="none">
                <a:solidFill>
                  <a:schemeClr val="dk1"/>
                </a:solidFill>
                <a:latin typeface="Times New Roman"/>
                <a:ea typeface="Times New Roman"/>
                <a:cs typeface="Times New Roman"/>
                <a:sym typeface="Times New Roman"/>
              </a:rPr>
              <a:t> 088 </a:t>
            </a:r>
            <a:r>
              <a:rPr b="0" i="0" lang="en-US" sz="2400" u="none">
                <a:solidFill>
                  <a:srgbClr val="FF3300"/>
                </a:solidFill>
                <a:latin typeface="Times New Roman"/>
                <a:ea typeface="Times New Roman"/>
                <a:cs typeface="Times New Roman"/>
                <a:sym typeface="Times New Roman"/>
              </a:rPr>
              <a:t>X</a:t>
            </a:r>
            <a:r>
              <a:rPr b="0" i="0" lang="en-US" sz="2400" u="none">
                <a:solidFill>
                  <a:schemeClr val="dk1"/>
                </a:solidFill>
                <a:latin typeface="Times New Roman"/>
                <a:ea typeface="Times New Roman"/>
                <a:cs typeface="Times New Roman"/>
                <a:sym typeface="Times New Roman"/>
              </a:rPr>
              <a:t> 089 </a:t>
            </a:r>
            <a:r>
              <a:rPr b="0" i="0" lang="en-US" sz="2400" u="none">
                <a:solidFill>
                  <a:srgbClr val="FF3300"/>
                </a:solidFill>
                <a:latin typeface="Times New Roman"/>
                <a:ea typeface="Times New Roman"/>
                <a:cs typeface="Times New Roman"/>
                <a:sym typeface="Times New Roman"/>
              </a:rPr>
              <a:t>Y</a:t>
            </a:r>
            <a:r>
              <a:rPr b="0" i="0" lang="en-US" sz="2400" u="none">
                <a:solidFill>
                  <a:schemeClr val="dk1"/>
                </a:solidFill>
                <a:latin typeface="Times New Roman"/>
                <a:ea typeface="Times New Roman"/>
                <a:cs typeface="Times New Roman"/>
                <a:sym typeface="Times New Roman"/>
              </a:rPr>
              <a:t> 090 </a:t>
            </a:r>
            <a:r>
              <a:rPr b="0" i="0" lang="en-US" sz="2400" u="none">
                <a:solidFill>
                  <a:srgbClr val="FF3300"/>
                </a:solidFill>
                <a:latin typeface="Times New Roman"/>
                <a:ea typeface="Times New Roman"/>
                <a:cs typeface="Times New Roman"/>
                <a:sym typeface="Times New Roman"/>
              </a:rPr>
              <a:t>Z</a:t>
            </a:r>
            <a:r>
              <a:rPr b="0" i="0" lang="en-US" sz="2400" u="none">
                <a:solidFill>
                  <a:schemeClr val="dk1"/>
                </a:solidFill>
                <a:latin typeface="Times New Roman"/>
                <a:ea typeface="Times New Roman"/>
                <a:cs typeface="Times New Roman"/>
                <a:sym typeface="Times New Roman"/>
              </a:rPr>
              <a:t>  091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092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094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095 </a:t>
            </a:r>
            <a:r>
              <a:rPr b="0" i="0" lang="en-US" sz="2400" u="none">
                <a:solidFill>
                  <a:srgbClr val="FF3300"/>
                </a:solidFill>
                <a:latin typeface="Times New Roman"/>
                <a:ea typeface="Times New Roman"/>
                <a:cs typeface="Times New Roman"/>
                <a:sym typeface="Times New Roman"/>
              </a:rPr>
              <a:t>_</a:t>
            </a:r>
            <a:r>
              <a:rPr b="0" i="0" lang="en-US" sz="2400" u="none">
                <a:solidFill>
                  <a:schemeClr val="dk1"/>
                </a:solidFill>
                <a:latin typeface="Times New Roman"/>
                <a:ea typeface="Times New Roman"/>
                <a:cs typeface="Times New Roman"/>
                <a:sym typeface="Times New Roman"/>
              </a:rPr>
              <a:t>   096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097 </a:t>
            </a:r>
            <a:r>
              <a:rPr b="0" i="0" lang="en-US" sz="2400" u="none">
                <a:solidFill>
                  <a:srgbClr val="FF3300"/>
                </a:solidFill>
                <a:latin typeface="Times New Roman"/>
                <a:ea typeface="Times New Roman"/>
                <a:cs typeface="Times New Roman"/>
                <a:sym typeface="Times New Roman"/>
              </a:rPr>
              <a:t>a</a:t>
            </a:r>
            <a:r>
              <a:rPr b="0" i="0" lang="en-US" sz="2400" u="none">
                <a:solidFill>
                  <a:schemeClr val="dk1"/>
                </a:solidFill>
                <a:latin typeface="Times New Roman"/>
                <a:ea typeface="Times New Roman"/>
                <a:cs typeface="Times New Roman"/>
                <a:sym typeface="Times New Roman"/>
              </a:rPr>
              <a:t>   098 </a:t>
            </a:r>
            <a:r>
              <a:rPr b="0" i="0" lang="en-US" sz="2400" u="none">
                <a:solidFill>
                  <a:srgbClr val="FF3300"/>
                </a:solidFill>
                <a:latin typeface="Times New Roman"/>
                <a:ea typeface="Times New Roman"/>
                <a:cs typeface="Times New Roman"/>
                <a:sym typeface="Times New Roman"/>
              </a:rPr>
              <a:t>b</a:t>
            </a:r>
            <a:r>
              <a:rPr b="0" i="0" lang="en-US" sz="2400" u="none">
                <a:solidFill>
                  <a:schemeClr val="dk1"/>
                </a:solidFill>
                <a:latin typeface="Times New Roman"/>
                <a:ea typeface="Times New Roman"/>
                <a:cs typeface="Times New Roman"/>
                <a:sym typeface="Times New Roman"/>
              </a:rPr>
              <a:t> 099 </a:t>
            </a:r>
            <a:r>
              <a:rPr b="0" i="0" lang="en-US" sz="2400" u="none">
                <a:solidFill>
                  <a:srgbClr val="FF3300"/>
                </a:solidFill>
                <a:latin typeface="Times New Roman"/>
                <a:ea typeface="Times New Roman"/>
                <a:cs typeface="Times New Roman"/>
                <a:sym typeface="Times New Roman"/>
              </a:rPr>
              <a:t>c</a:t>
            </a:r>
            <a:r>
              <a:rPr b="0" i="0" lang="en-US" sz="2400" u="none">
                <a:solidFill>
                  <a:schemeClr val="dk1"/>
                </a:solidFill>
                <a:latin typeface="Times New Roman"/>
                <a:ea typeface="Times New Roman"/>
                <a:cs typeface="Times New Roman"/>
                <a:sym typeface="Times New Roman"/>
              </a:rPr>
              <a:t>  100 </a:t>
            </a:r>
            <a:r>
              <a:rPr b="0" i="0" lang="en-US" sz="2400" u="none">
                <a:solidFill>
                  <a:srgbClr val="FF3300"/>
                </a:solidFill>
                <a:latin typeface="Times New Roman"/>
                <a:ea typeface="Times New Roman"/>
                <a:cs typeface="Times New Roman"/>
                <a:sym typeface="Times New Roman"/>
              </a:rPr>
              <a:t>d </a:t>
            </a:r>
            <a:r>
              <a:rPr b="0" i="0" lang="en-US" sz="2400" u="none">
                <a:solidFill>
                  <a:schemeClr val="dk1"/>
                </a:solidFill>
                <a:latin typeface="Times New Roman"/>
                <a:ea typeface="Times New Roman"/>
                <a:cs typeface="Times New Roman"/>
                <a:sym typeface="Times New Roman"/>
              </a:rPr>
              <a:t> 101 </a:t>
            </a:r>
            <a:r>
              <a:rPr b="0" i="0" lang="en-US" sz="2400" u="none">
                <a:solidFill>
                  <a:srgbClr val="FF3300"/>
                </a:solidFill>
                <a:latin typeface="Times New Roman"/>
                <a:ea typeface="Times New Roman"/>
                <a:cs typeface="Times New Roman"/>
                <a:sym typeface="Times New Roman"/>
              </a:rPr>
              <a:t>e</a:t>
            </a:r>
            <a:r>
              <a:rPr b="0" i="0" lang="en-US" sz="2400" u="none">
                <a:solidFill>
                  <a:schemeClr val="dk1"/>
                </a:solidFill>
                <a:latin typeface="Times New Roman"/>
                <a:ea typeface="Times New Roman"/>
                <a:cs typeface="Times New Roman"/>
                <a:sym typeface="Times New Roman"/>
              </a:rPr>
              <a:t>  102 </a:t>
            </a:r>
            <a:r>
              <a:rPr b="0" i="0" lang="en-US" sz="2400" u="none">
                <a:solidFill>
                  <a:srgbClr val="FF3300"/>
                </a:solidFill>
                <a:latin typeface="Times New Roman"/>
                <a:ea typeface="Times New Roman"/>
                <a:cs typeface="Times New Roman"/>
                <a:sym typeface="Times New Roman"/>
              </a:rPr>
              <a:t>f</a:t>
            </a:r>
            <a:r>
              <a:rPr b="0" i="0" lang="en-US" sz="2400" u="none">
                <a:solidFill>
                  <a:schemeClr val="dk1"/>
                </a:solidFill>
                <a:latin typeface="Times New Roman"/>
                <a:ea typeface="Times New Roman"/>
                <a:cs typeface="Times New Roman"/>
                <a:sym typeface="Times New Roman"/>
              </a:rPr>
              <a:t>   103 </a:t>
            </a:r>
            <a:r>
              <a:rPr b="0" i="0" lang="en-US" sz="2400" u="none">
                <a:solidFill>
                  <a:srgbClr val="FF3300"/>
                </a:solidFill>
                <a:latin typeface="Times New Roman"/>
                <a:ea typeface="Times New Roman"/>
                <a:cs typeface="Times New Roman"/>
                <a:sym typeface="Times New Roman"/>
              </a:rPr>
              <a:t>g</a:t>
            </a:r>
            <a:r>
              <a:rPr b="0" i="0" lang="en-US" sz="2400" u="none">
                <a:solidFill>
                  <a:schemeClr val="dk1"/>
                </a:solidFill>
                <a:latin typeface="Times New Roman"/>
                <a:ea typeface="Times New Roman"/>
                <a:cs typeface="Times New Roman"/>
                <a:sym typeface="Times New Roman"/>
              </a:rPr>
              <a:t>  104 </a:t>
            </a:r>
            <a:r>
              <a:rPr b="0" i="0" lang="en-US" sz="2400" u="none">
                <a:solidFill>
                  <a:srgbClr val="FF3300"/>
                </a:solidFill>
                <a:latin typeface="Times New Roman"/>
                <a:ea typeface="Times New Roman"/>
                <a:cs typeface="Times New Roman"/>
                <a:sym typeface="Times New Roman"/>
              </a:rPr>
              <a:t>h</a:t>
            </a:r>
            <a:r>
              <a:rPr b="0" i="0" lang="en-US" sz="2400" u="none">
                <a:solidFill>
                  <a:schemeClr val="dk1"/>
                </a:solidFill>
                <a:latin typeface="Times New Roman"/>
                <a:ea typeface="Times New Roman"/>
                <a:cs typeface="Times New Roman"/>
                <a:sym typeface="Times New Roman"/>
              </a:rPr>
              <a:t>   105 </a:t>
            </a:r>
            <a:r>
              <a:rPr b="0" i="0" lang="en-US" sz="2400" u="none">
                <a:solidFill>
                  <a:srgbClr val="FF3300"/>
                </a:solidFill>
                <a:latin typeface="Times New Roman"/>
                <a:ea typeface="Times New Roman"/>
                <a:cs typeface="Times New Roman"/>
                <a:sym typeface="Times New Roman"/>
              </a:rPr>
              <a:t>i</a:t>
            </a:r>
            <a:r>
              <a:rPr b="0" i="0" lang="en-US" sz="2400" u="none">
                <a:solidFill>
                  <a:schemeClr val="dk1"/>
                </a:solidFill>
                <a:latin typeface="Times New Roman"/>
                <a:ea typeface="Times New Roman"/>
                <a:cs typeface="Times New Roman"/>
                <a:sym typeface="Times New Roman"/>
              </a:rPr>
              <a:t>   106 </a:t>
            </a:r>
            <a:r>
              <a:rPr b="0" i="0" lang="en-US" sz="2400" u="none">
                <a:solidFill>
                  <a:srgbClr val="FF3300"/>
                </a:solidFill>
                <a:latin typeface="Times New Roman"/>
                <a:ea typeface="Times New Roman"/>
                <a:cs typeface="Times New Roman"/>
                <a:sym typeface="Times New Roman"/>
              </a:rPr>
              <a:t>j</a:t>
            </a:r>
            <a:r>
              <a:rPr b="0" i="0" lang="en-US" sz="2400" u="none">
                <a:solidFill>
                  <a:schemeClr val="dk1"/>
                </a:solidFill>
                <a:latin typeface="Times New Roman"/>
                <a:ea typeface="Times New Roman"/>
                <a:cs typeface="Times New Roman"/>
                <a:sym typeface="Times New Roman"/>
              </a:rPr>
              <a:t>    107 </a:t>
            </a:r>
            <a:r>
              <a:rPr b="0" i="0" lang="en-US" sz="2400" u="none">
                <a:solidFill>
                  <a:srgbClr val="FF3300"/>
                </a:solidFill>
                <a:latin typeface="Times New Roman"/>
                <a:ea typeface="Times New Roman"/>
                <a:cs typeface="Times New Roman"/>
                <a:sym typeface="Times New Roman"/>
              </a:rPr>
              <a:t>k</a:t>
            </a:r>
            <a:r>
              <a:rPr b="0" i="0" lang="en-US" sz="2400" u="none">
                <a:solidFill>
                  <a:schemeClr val="dk1"/>
                </a:solidFill>
                <a:latin typeface="Times New Roman"/>
                <a:ea typeface="Times New Roman"/>
                <a:cs typeface="Times New Roman"/>
                <a:sym typeface="Times New Roman"/>
              </a:rPr>
              <a:t> 108</a:t>
            </a:r>
            <a:r>
              <a:rPr b="0" i="0" lang="en-US" sz="2400" u="none">
                <a:solidFill>
                  <a:srgbClr val="FF3300"/>
                </a:solidFill>
                <a:latin typeface="Times New Roman"/>
                <a:ea typeface="Times New Roman"/>
                <a:cs typeface="Times New Roman"/>
                <a:sym typeface="Times New Roman"/>
              </a:rPr>
              <a:t> l</a:t>
            </a:r>
            <a:r>
              <a:rPr b="0" i="0" lang="en-US" sz="2400" u="none">
                <a:solidFill>
                  <a:schemeClr val="dk1"/>
                </a:solidFill>
                <a:latin typeface="Times New Roman"/>
                <a:ea typeface="Times New Roman"/>
                <a:cs typeface="Times New Roman"/>
                <a:sym typeface="Times New Roman"/>
              </a:rPr>
              <a:t>   109 </a:t>
            </a:r>
            <a:r>
              <a:rPr b="0" i="0" lang="en-US" sz="2400" u="none">
                <a:solidFill>
                  <a:srgbClr val="FF3300"/>
                </a:solidFill>
                <a:latin typeface="Times New Roman"/>
                <a:ea typeface="Times New Roman"/>
                <a:cs typeface="Times New Roman"/>
                <a:sym typeface="Times New Roman"/>
              </a:rPr>
              <a:t>m</a:t>
            </a:r>
            <a:r>
              <a:rPr b="0" i="0" lang="en-US" sz="2400" u="none">
                <a:solidFill>
                  <a:schemeClr val="dk1"/>
                </a:solidFill>
                <a:latin typeface="Times New Roman"/>
                <a:ea typeface="Times New Roman"/>
                <a:cs typeface="Times New Roman"/>
                <a:sym typeface="Times New Roman"/>
              </a:rPr>
              <a:t> 110 </a:t>
            </a:r>
            <a:r>
              <a:rPr b="0" i="0" lang="en-US" sz="2400" u="none">
                <a:solidFill>
                  <a:srgbClr val="FF3300"/>
                </a:solidFill>
                <a:latin typeface="Times New Roman"/>
                <a:ea typeface="Times New Roman"/>
                <a:cs typeface="Times New Roman"/>
                <a:sym typeface="Times New Roman"/>
              </a:rPr>
              <a:t>n</a:t>
            </a:r>
            <a:r>
              <a:rPr b="0" i="0" lang="en-US" sz="2400" u="none">
                <a:solidFill>
                  <a:schemeClr val="dk1"/>
                </a:solidFill>
                <a:latin typeface="Times New Roman"/>
                <a:ea typeface="Times New Roman"/>
                <a:cs typeface="Times New Roman"/>
                <a:sym typeface="Times New Roman"/>
              </a:rPr>
              <a:t>  111 </a:t>
            </a:r>
            <a:r>
              <a:rPr b="0" i="0" lang="en-US" sz="2400" u="none">
                <a:solidFill>
                  <a:srgbClr val="FF3300"/>
                </a:solidFill>
                <a:latin typeface="Times New Roman"/>
                <a:ea typeface="Times New Roman"/>
                <a:cs typeface="Times New Roman"/>
                <a:sym typeface="Times New Roman"/>
              </a:rPr>
              <a:t>o</a:t>
            </a:r>
            <a:r>
              <a:rPr b="0" i="0" lang="en-US" sz="2400" u="none">
                <a:solidFill>
                  <a:schemeClr val="dk1"/>
                </a:solidFill>
                <a:latin typeface="Times New Roman"/>
                <a:ea typeface="Times New Roman"/>
                <a:cs typeface="Times New Roman"/>
                <a:sym typeface="Times New Roman"/>
              </a:rPr>
              <a:t>  112 </a:t>
            </a:r>
            <a:r>
              <a:rPr b="0" i="0" lang="en-US" sz="2400" u="none">
                <a:solidFill>
                  <a:srgbClr val="FF3300"/>
                </a:solidFill>
                <a:latin typeface="Times New Roman"/>
                <a:ea typeface="Times New Roman"/>
                <a:cs typeface="Times New Roman"/>
                <a:sym typeface="Times New Roman"/>
              </a:rPr>
              <a:t>p</a:t>
            </a:r>
            <a:r>
              <a:rPr b="0" i="0" lang="en-US" sz="2400" u="none">
                <a:solidFill>
                  <a:schemeClr val="dk1"/>
                </a:solidFill>
                <a:latin typeface="Times New Roman"/>
                <a:ea typeface="Times New Roman"/>
                <a:cs typeface="Times New Roman"/>
                <a:sym typeface="Times New Roman"/>
              </a:rPr>
              <a:t>  113 </a:t>
            </a:r>
            <a:r>
              <a:rPr b="0" i="0" lang="en-US" sz="2400" u="none">
                <a:solidFill>
                  <a:srgbClr val="FF3300"/>
                </a:solidFill>
                <a:latin typeface="Times New Roman"/>
                <a:ea typeface="Times New Roman"/>
                <a:cs typeface="Times New Roman"/>
                <a:sym typeface="Times New Roman"/>
              </a:rPr>
              <a:t>q</a:t>
            </a:r>
            <a:r>
              <a:rPr b="0" i="0" lang="en-US" sz="2400" u="none">
                <a:solidFill>
                  <a:schemeClr val="dk1"/>
                </a:solidFill>
                <a:latin typeface="Times New Roman"/>
                <a:ea typeface="Times New Roman"/>
                <a:cs typeface="Times New Roman"/>
                <a:sym typeface="Times New Roman"/>
              </a:rPr>
              <a:t>   114 </a:t>
            </a:r>
            <a:r>
              <a:rPr b="0" i="0" lang="en-US" sz="2400" u="none">
                <a:solidFill>
                  <a:srgbClr val="FF3300"/>
                </a:solidFill>
                <a:latin typeface="Times New Roman"/>
                <a:ea typeface="Times New Roman"/>
                <a:cs typeface="Times New Roman"/>
                <a:sym typeface="Times New Roman"/>
              </a:rPr>
              <a:t>r</a:t>
            </a:r>
            <a:r>
              <a:rPr b="0" i="0" lang="en-US" sz="2400" u="none">
                <a:solidFill>
                  <a:schemeClr val="dk1"/>
                </a:solidFill>
                <a:latin typeface="Times New Roman"/>
                <a:ea typeface="Times New Roman"/>
                <a:cs typeface="Times New Roman"/>
                <a:sym typeface="Times New Roman"/>
              </a:rPr>
              <a:t>  115</a:t>
            </a:r>
            <a:r>
              <a:rPr b="0" i="0" lang="en-US" sz="2400" u="none">
                <a:solidFill>
                  <a:srgbClr val="FF3300"/>
                </a:solidFill>
                <a:latin typeface="Times New Roman"/>
                <a:ea typeface="Times New Roman"/>
                <a:cs typeface="Times New Roman"/>
                <a:sym typeface="Times New Roman"/>
              </a:rPr>
              <a:t> s</a:t>
            </a:r>
            <a:r>
              <a:rPr b="0" i="0" lang="en-US" sz="2400" u="none">
                <a:solidFill>
                  <a:schemeClr val="dk1"/>
                </a:solidFill>
                <a:latin typeface="Times New Roman"/>
                <a:ea typeface="Times New Roman"/>
                <a:cs typeface="Times New Roman"/>
                <a:sym typeface="Times New Roman"/>
              </a:rPr>
              <a:t>    116 </a:t>
            </a:r>
            <a:r>
              <a:rPr b="0" i="0" lang="en-US" sz="2400" u="none">
                <a:solidFill>
                  <a:srgbClr val="FF3300"/>
                </a:solidFill>
                <a:latin typeface="Times New Roman"/>
                <a:ea typeface="Times New Roman"/>
                <a:cs typeface="Times New Roman"/>
                <a:sym typeface="Times New Roman"/>
              </a:rPr>
              <a:t>t </a:t>
            </a:r>
            <a:r>
              <a:rPr b="0" i="0" lang="en-US" sz="2400" u="none">
                <a:solidFill>
                  <a:schemeClr val="dk1"/>
                </a:solidFill>
                <a:latin typeface="Times New Roman"/>
                <a:ea typeface="Times New Roman"/>
                <a:cs typeface="Times New Roman"/>
                <a:sym typeface="Times New Roman"/>
              </a:rPr>
              <a:t>117 </a:t>
            </a:r>
            <a:r>
              <a:rPr b="0" i="0" lang="en-US" sz="2400" u="none">
                <a:solidFill>
                  <a:srgbClr val="FF3300"/>
                </a:solidFill>
                <a:latin typeface="Times New Roman"/>
                <a:ea typeface="Times New Roman"/>
                <a:cs typeface="Times New Roman"/>
                <a:sym typeface="Times New Roman"/>
              </a:rPr>
              <a:t>u</a:t>
            </a:r>
            <a:r>
              <a:rPr b="0" i="0" lang="en-US" sz="2400" u="none">
                <a:solidFill>
                  <a:schemeClr val="dk1"/>
                </a:solidFill>
                <a:latin typeface="Times New Roman"/>
                <a:ea typeface="Times New Roman"/>
                <a:cs typeface="Times New Roman"/>
                <a:sym typeface="Times New Roman"/>
              </a:rPr>
              <a:t>  118 </a:t>
            </a:r>
            <a:r>
              <a:rPr b="0" i="0" lang="en-US" sz="2400" u="none">
                <a:solidFill>
                  <a:srgbClr val="FF3300"/>
                </a:solidFill>
                <a:latin typeface="Times New Roman"/>
                <a:ea typeface="Times New Roman"/>
                <a:cs typeface="Times New Roman"/>
                <a:sym typeface="Times New Roman"/>
              </a:rPr>
              <a:t>v</a:t>
            </a:r>
            <a:r>
              <a:rPr b="0" i="0" lang="en-US" sz="2400" u="none">
                <a:solidFill>
                  <a:schemeClr val="dk1"/>
                </a:solidFill>
                <a:latin typeface="Times New Roman"/>
                <a:ea typeface="Times New Roman"/>
                <a:cs typeface="Times New Roman"/>
                <a:sym typeface="Times New Roman"/>
              </a:rPr>
              <a:t>  119 </a:t>
            </a:r>
            <a:r>
              <a:rPr b="0" i="0" lang="en-US" sz="2400" u="none">
                <a:solidFill>
                  <a:srgbClr val="FF3300"/>
                </a:solidFill>
                <a:latin typeface="Times New Roman"/>
                <a:ea typeface="Times New Roman"/>
                <a:cs typeface="Times New Roman"/>
                <a:sym typeface="Times New Roman"/>
              </a:rPr>
              <a:t>w</a:t>
            </a:r>
            <a:r>
              <a:rPr b="0" i="0" lang="en-US" sz="2400" u="none">
                <a:solidFill>
                  <a:schemeClr val="dk1"/>
                </a:solidFill>
                <a:latin typeface="Times New Roman"/>
                <a:ea typeface="Times New Roman"/>
                <a:cs typeface="Times New Roman"/>
                <a:sym typeface="Times New Roman"/>
              </a:rPr>
              <a:t> 120 </a:t>
            </a:r>
            <a:r>
              <a:rPr b="0" i="0" lang="en-US" sz="2400" u="none">
                <a:solidFill>
                  <a:srgbClr val="FF3300"/>
                </a:solidFill>
                <a:latin typeface="Times New Roman"/>
                <a:ea typeface="Times New Roman"/>
                <a:cs typeface="Times New Roman"/>
                <a:sym typeface="Times New Roman"/>
              </a:rPr>
              <a:t>x</a:t>
            </a:r>
            <a:r>
              <a:rPr b="0" i="0" lang="en-US" sz="2400" u="none">
                <a:solidFill>
                  <a:schemeClr val="dk1"/>
                </a:solidFill>
                <a:latin typeface="Times New Roman"/>
                <a:ea typeface="Times New Roman"/>
                <a:cs typeface="Times New Roman"/>
                <a:sym typeface="Times New Roman"/>
              </a:rPr>
              <a:t>  121 </a:t>
            </a:r>
            <a:r>
              <a:rPr b="0" i="0" lang="en-US" sz="2400" u="none">
                <a:solidFill>
                  <a:srgbClr val="FF3300"/>
                </a:solidFill>
                <a:latin typeface="Times New Roman"/>
                <a:ea typeface="Times New Roman"/>
                <a:cs typeface="Times New Roman"/>
                <a:sym typeface="Times New Roman"/>
              </a:rPr>
              <a:t>y</a:t>
            </a:r>
            <a:r>
              <a:rPr b="0" i="0" lang="en-US" sz="2400" u="none">
                <a:solidFill>
                  <a:schemeClr val="dk1"/>
                </a:solidFill>
                <a:latin typeface="Times New Roman"/>
                <a:ea typeface="Times New Roman"/>
                <a:cs typeface="Times New Roman"/>
                <a:sym typeface="Times New Roman"/>
              </a:rPr>
              <a:t>  122 </a:t>
            </a:r>
            <a:r>
              <a:rPr b="0" i="0" lang="en-US" sz="2400" u="none">
                <a:solidFill>
                  <a:srgbClr val="FF3300"/>
                </a:solidFill>
                <a:latin typeface="Times New Roman"/>
                <a:ea typeface="Times New Roman"/>
                <a:cs typeface="Times New Roman"/>
                <a:sym typeface="Times New Roman"/>
              </a:rPr>
              <a:t>z</a:t>
            </a:r>
            <a:r>
              <a:rPr b="0" i="0" lang="en-US" sz="2400" u="none">
                <a:solidFill>
                  <a:schemeClr val="dk1"/>
                </a:solidFill>
                <a:latin typeface="Times New Roman"/>
                <a:ea typeface="Times New Roman"/>
                <a:cs typeface="Times New Roman"/>
                <a:sym typeface="Times New Roman"/>
              </a:rPr>
              <a:t>   123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124 </a:t>
            </a:r>
            <a:r>
              <a:rPr b="0" i="0" lang="en-US" sz="2400" u="none">
                <a:solidFill>
                  <a:srgbClr val="FF3300"/>
                </a:solidFill>
                <a:latin typeface="Times New Roman"/>
                <a:ea typeface="Times New Roman"/>
                <a:cs typeface="Times New Roman"/>
                <a:sym typeface="Times New Roman"/>
              </a:rPr>
              <a:t>| </a:t>
            </a:r>
            <a:r>
              <a:rPr b="0" i="0" lang="en-US" sz="2400" u="none">
                <a:solidFill>
                  <a:schemeClr val="dk1"/>
                </a:solidFill>
                <a:latin typeface="Times New Roman"/>
                <a:ea typeface="Times New Roman"/>
                <a:cs typeface="Times New Roman"/>
                <a:sym typeface="Times New Roman"/>
              </a:rPr>
              <a:t>   125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126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127 </a:t>
            </a:r>
            <a:endParaRPr/>
          </a:p>
        </p:txBody>
      </p:sp>
      <p:sp>
        <p:nvSpPr>
          <p:cNvPr id="541" name="Google Shape;541;p69"/>
          <p:cNvSpPr/>
          <p:nvPr/>
        </p:nvSpPr>
        <p:spPr>
          <a:xfrm>
            <a:off x="5508625" y="1628775"/>
            <a:ext cx="142875" cy="215900"/>
          </a:xfrm>
          <a:prstGeom prst="rect">
            <a:avLst/>
          </a:prstGeom>
          <a:solidFill>
            <a:srgbClr val="FF3300"/>
          </a:soli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42" name="Google Shape;542;p69"/>
          <p:cNvSpPr txBox="1"/>
          <p:nvPr/>
        </p:nvSpPr>
        <p:spPr>
          <a:xfrm>
            <a:off x="2627312" y="6165850"/>
            <a:ext cx="3313112" cy="519112"/>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0" i="0" lang="en-US" sz="2800" u="none">
                <a:solidFill>
                  <a:schemeClr val="lt1"/>
                </a:solidFill>
                <a:latin typeface="Arial"/>
                <a:ea typeface="Arial"/>
                <a:cs typeface="Arial"/>
                <a:sym typeface="Arial"/>
              </a:rPr>
              <a:t>tabella ASCII</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0"/>
          <p:cNvSpPr txBox="1"/>
          <p:nvPr>
            <p:ph type="title"/>
          </p:nvPr>
        </p:nvSpPr>
        <p:spPr>
          <a:xfrm>
            <a:off x="221725" y="1510550"/>
            <a:ext cx="4045200" cy="208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US"/>
              <a:t>Il codice ASCII</a:t>
            </a:r>
            <a:endParaRPr/>
          </a:p>
        </p:txBody>
      </p:sp>
      <p:sp>
        <p:nvSpPr>
          <p:cNvPr id="549" name="Google Shape;549;p70"/>
          <p:cNvSpPr txBox="1"/>
          <p:nvPr>
            <p:ph idx="1" type="subTitle"/>
          </p:nvPr>
        </p:nvSpPr>
        <p:spPr>
          <a:xfrm>
            <a:off x="4939500" y="881326"/>
            <a:ext cx="3837000" cy="57783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US" sz="2000">
                <a:solidFill>
                  <a:schemeClr val="lt1"/>
                </a:solidFill>
                <a:latin typeface="Arial"/>
                <a:ea typeface="Arial"/>
                <a:cs typeface="Arial"/>
                <a:sym typeface="Arial"/>
              </a:rPr>
              <a:t>Il codice ASCII (acronimo di </a:t>
            </a:r>
            <a:r>
              <a:rPr i="1" lang="en-US" sz="2000">
                <a:solidFill>
                  <a:schemeClr val="lt1"/>
                </a:solidFill>
                <a:latin typeface="Arial"/>
                <a:ea typeface="Arial"/>
                <a:cs typeface="Arial"/>
                <a:sym typeface="Arial"/>
              </a:rPr>
              <a:t>American Standard Code for Information Interchange</a:t>
            </a:r>
            <a:r>
              <a:rPr lang="en-US" sz="2000">
                <a:solidFill>
                  <a:schemeClr val="lt1"/>
                </a:solidFill>
                <a:latin typeface="Arial"/>
                <a:ea typeface="Arial"/>
                <a:cs typeface="Arial"/>
                <a:sym typeface="Arial"/>
              </a:rPr>
              <a:t>) è un </a:t>
            </a:r>
            <a:r>
              <a:rPr b="1" lang="en-US" sz="2000">
                <a:solidFill>
                  <a:schemeClr val="lt1"/>
                </a:solidFill>
                <a:latin typeface="Arial"/>
                <a:ea typeface="Arial"/>
                <a:cs typeface="Arial"/>
                <a:sym typeface="Arial"/>
              </a:rPr>
              <a:t>sistema di codifica a 7 bit</a:t>
            </a:r>
            <a:r>
              <a:rPr lang="en-US" sz="2000">
                <a:solidFill>
                  <a:schemeClr val="lt1"/>
                </a:solidFill>
                <a:latin typeface="Arial"/>
                <a:ea typeface="Arial"/>
                <a:cs typeface="Arial"/>
                <a:sym typeface="Arial"/>
              </a:rPr>
              <a:t>,</a:t>
            </a:r>
            <a:r>
              <a:rPr b="1" lang="en-US" sz="2000">
                <a:solidFill>
                  <a:schemeClr val="lt1"/>
                </a:solidFill>
                <a:latin typeface="Arial"/>
                <a:ea typeface="Arial"/>
                <a:cs typeface="Arial"/>
                <a:sym typeface="Arial"/>
              </a:rPr>
              <a:t> capace di definire 128 caratteri</a:t>
            </a:r>
            <a:r>
              <a:rPr lang="en-US" sz="2000">
                <a:solidFill>
                  <a:schemeClr val="lt1"/>
                </a:solidFill>
                <a:latin typeface="Arial"/>
                <a:ea typeface="Arial"/>
                <a:cs typeface="Arial"/>
                <a:sym typeface="Arial"/>
              </a:rPr>
              <a:t>. Inizialmente veniva utilizzato nei calcolatori ma, con il passare del tempo, è stato anche implementato anche nei sistemi operativi dei computer e di altri dispositivi. È proprio grazie a questo </a:t>
            </a:r>
            <a:r>
              <a:rPr b="1" lang="en-US" sz="2000">
                <a:solidFill>
                  <a:schemeClr val="lt1"/>
                </a:solidFill>
                <a:latin typeface="Arial"/>
                <a:ea typeface="Arial"/>
                <a:cs typeface="Arial"/>
                <a:sym typeface="Arial"/>
              </a:rPr>
              <a:t>sistema di codifica di caratteri e simboli</a:t>
            </a:r>
            <a:r>
              <a:rPr lang="en-US" sz="2000">
                <a:solidFill>
                  <a:schemeClr val="lt1"/>
                </a:solidFill>
                <a:latin typeface="Arial"/>
                <a:ea typeface="Arial"/>
                <a:cs typeface="Arial"/>
                <a:sym typeface="Arial"/>
              </a:rPr>
              <a:t> (e alle sue successive evoluzioni) se oggi possiamo scrivere e-mail, testi…</a:t>
            </a:r>
            <a:endParaRPr sz="2000">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1"/>
          <p:cNvSpPr txBox="1"/>
          <p:nvPr>
            <p:ph type="ctrTitle"/>
          </p:nvPr>
        </p:nvSpPr>
        <p:spPr>
          <a:xfrm>
            <a:off x="598100" y="309563"/>
            <a:ext cx="8222100" cy="1118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US"/>
              <a:t>Come funziona il codice ASCII</a:t>
            </a:r>
            <a:endParaRPr/>
          </a:p>
        </p:txBody>
      </p:sp>
      <p:sp>
        <p:nvSpPr>
          <p:cNvPr id="556" name="Google Shape;556;p71"/>
          <p:cNvSpPr txBox="1"/>
          <p:nvPr>
            <p:ph idx="1" type="subTitle"/>
          </p:nvPr>
        </p:nvSpPr>
        <p:spPr>
          <a:xfrm>
            <a:off x="460950" y="1596325"/>
            <a:ext cx="8222100" cy="4537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Arial"/>
              <a:buChar char="-"/>
            </a:pPr>
            <a:r>
              <a:rPr lang="en-US" sz="1800">
                <a:latin typeface="Arial"/>
                <a:ea typeface="Arial"/>
                <a:cs typeface="Arial"/>
                <a:sym typeface="Arial"/>
              </a:rPr>
              <a:t>Caratteri di comando (da 0 a 31, 127): si tratta di caratteri non stampabili e servono per inviare comandi al PC. Un esempio è il comando per spostare il cursore uno spazio indietro. Il codice a 7 bit in questo caso è 00001000 e lo stesso comando si può inviare tenendo premuto il tasto ALT della tastiera e premendo in successione sul tastierino numerico i numeri 0 e 8. Attualmente non utilizziamo il codice binario o la combinazione di tasti indicata, ci basta premere semplicemente il tasto backspace.</a:t>
            </a:r>
            <a:endParaRPr sz="1800">
              <a:latin typeface="Arial"/>
              <a:ea typeface="Arial"/>
              <a:cs typeface="Arial"/>
              <a:sym typeface="Arial"/>
            </a:endParaRPr>
          </a:p>
          <a:p>
            <a:pPr indent="0" lvl="0" marL="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US" sz="1800">
                <a:latin typeface="Arial"/>
                <a:ea typeface="Arial"/>
                <a:cs typeface="Arial"/>
                <a:sym typeface="Arial"/>
              </a:rPr>
              <a:t>Caratteri speciali (da 32 a 47, da 58 a 64, da 91 a 96 e da 123 a 126): sono caratteri speciali stampabili che non corrispondono a numeri o lettere. Si tratta dei segni di punteggiatura. In questo gruppo rientra anche lo spazio che, sebbene non sia visibile, è stampabile: Questo è il motivo per cui lo spazio non rientra nel gruppo dei caratteri da comando.</a:t>
            </a:r>
            <a:endParaRPr sz="1800">
              <a:latin typeface="Arial"/>
              <a:ea typeface="Arial"/>
              <a:cs typeface="Arial"/>
              <a:sym typeface="Arial"/>
            </a:endParaRPr>
          </a:p>
          <a:p>
            <a:pPr indent="0" lvl="0" marL="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US" sz="1800">
                <a:latin typeface="Arial"/>
                <a:ea typeface="Arial"/>
                <a:cs typeface="Arial"/>
                <a:sym typeface="Arial"/>
              </a:rPr>
              <a:t>Cifre (da 48 a 57): comprende le 10 cifre decimali da 0 a 9.</a:t>
            </a:r>
            <a:endParaRPr sz="1800">
              <a:latin typeface="Arial"/>
              <a:ea typeface="Arial"/>
              <a:cs typeface="Arial"/>
              <a:sym typeface="Arial"/>
            </a:endParaRPr>
          </a:p>
          <a:p>
            <a:pPr indent="0" lvl="0" marL="0" rtl="0" algn="l">
              <a:spcBef>
                <a:spcPts val="0"/>
              </a:spcBef>
              <a:spcAft>
                <a:spcPts val="0"/>
              </a:spcAft>
              <a:buNone/>
            </a:pPr>
            <a:r>
              <a:t/>
            </a: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US" sz="1800">
                <a:latin typeface="Arial"/>
                <a:ea typeface="Arial"/>
                <a:cs typeface="Arial"/>
                <a:sym typeface="Arial"/>
              </a:rPr>
              <a:t>Lettere: da 65 a 90 per lettere maiuscole e da 97 a 122 per le lettere minuscole.</a:t>
            </a:r>
            <a:endParaRPr sz="1800">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sp>
        <p:nvSpPr>
          <p:cNvPr id="561" name="Google Shape;561;p72"/>
          <p:cNvSpPr txBox="1"/>
          <p:nvPr/>
        </p:nvSpPr>
        <p:spPr>
          <a:xfrm>
            <a:off x="684212" y="400050"/>
            <a:ext cx="7848600" cy="5633700"/>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alpha val="49800"/>
              </a:schemeClr>
            </a:outerShdw>
          </a:effectLst>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imes New Roman"/>
              <a:buNone/>
            </a:pPr>
            <a:r>
              <a:rPr b="0" i="0" lang="en-US" sz="2400" u="none">
                <a:solidFill>
                  <a:schemeClr val="dk1"/>
                </a:solidFill>
                <a:latin typeface="Times New Roman"/>
                <a:ea typeface="Times New Roman"/>
                <a:cs typeface="Times New Roman"/>
                <a:sym typeface="Times New Roman"/>
              </a:rPr>
              <a:t>000     001     002     003     004     005     006     007     008    009     010     011     012     013     014     015     016     017 018     019     020     021     022     023     024     025     026 027     028     029     030     031     032 </a:t>
            </a:r>
            <a:r>
              <a:rPr b="0" i="0" lang="en-US" sz="2400" u="none">
                <a:solidFill>
                  <a:srgbClr val="FF3300"/>
                </a:solidFill>
                <a:latin typeface="Times New Roman"/>
                <a:ea typeface="Times New Roman"/>
                <a:cs typeface="Times New Roman"/>
                <a:sym typeface="Times New Roman"/>
              </a:rPr>
              <a:t>   </a:t>
            </a:r>
            <a:r>
              <a:rPr b="0" i="0" lang="en-US" sz="2400" u="none">
                <a:solidFill>
                  <a:schemeClr val="dk1"/>
                </a:solidFill>
                <a:latin typeface="Times New Roman"/>
                <a:ea typeface="Times New Roman"/>
                <a:cs typeface="Times New Roman"/>
                <a:sym typeface="Times New Roman"/>
              </a:rPr>
              <a:t> 033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034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035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036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037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038 </a:t>
            </a:r>
            <a:r>
              <a:rPr b="0" i="0" lang="en-US" sz="2400" u="none">
                <a:solidFill>
                  <a:srgbClr val="FF3300"/>
                </a:solidFill>
                <a:latin typeface="Times New Roman"/>
                <a:ea typeface="Times New Roman"/>
                <a:cs typeface="Times New Roman"/>
                <a:sym typeface="Times New Roman"/>
              </a:rPr>
              <a:t>&amp;</a:t>
            </a:r>
            <a:r>
              <a:rPr b="0" i="0" lang="en-US" sz="2400" u="none">
                <a:solidFill>
                  <a:schemeClr val="dk1"/>
                </a:solidFill>
                <a:latin typeface="Times New Roman"/>
                <a:ea typeface="Times New Roman"/>
                <a:cs typeface="Times New Roman"/>
                <a:sym typeface="Times New Roman"/>
              </a:rPr>
              <a:t> 039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040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041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042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044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045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046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047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048 </a:t>
            </a:r>
            <a:r>
              <a:rPr b="0" i="0" lang="en-US" sz="2400" u="none">
                <a:solidFill>
                  <a:srgbClr val="FF3300"/>
                </a:solidFill>
                <a:latin typeface="Times New Roman"/>
                <a:ea typeface="Times New Roman"/>
                <a:cs typeface="Times New Roman"/>
                <a:sym typeface="Times New Roman"/>
              </a:rPr>
              <a:t>0</a:t>
            </a:r>
            <a:r>
              <a:rPr b="0" i="0" lang="en-US" sz="2400" u="none">
                <a:solidFill>
                  <a:schemeClr val="dk1"/>
                </a:solidFill>
                <a:latin typeface="Times New Roman"/>
                <a:ea typeface="Times New Roman"/>
                <a:cs typeface="Times New Roman"/>
                <a:sym typeface="Times New Roman"/>
              </a:rPr>
              <a:t>  049 </a:t>
            </a:r>
            <a:r>
              <a:rPr b="0" i="0" lang="en-US" sz="2400" u="none">
                <a:solidFill>
                  <a:srgbClr val="FF3300"/>
                </a:solidFill>
                <a:latin typeface="Times New Roman"/>
                <a:ea typeface="Times New Roman"/>
                <a:cs typeface="Times New Roman"/>
                <a:sym typeface="Times New Roman"/>
              </a:rPr>
              <a:t>1</a:t>
            </a:r>
            <a:r>
              <a:rPr b="0" i="0" lang="en-US" sz="2400" u="none">
                <a:solidFill>
                  <a:schemeClr val="dk1"/>
                </a:solidFill>
                <a:latin typeface="Times New Roman"/>
                <a:ea typeface="Times New Roman"/>
                <a:cs typeface="Times New Roman"/>
                <a:sym typeface="Times New Roman"/>
              </a:rPr>
              <a:t>  050 </a:t>
            </a:r>
            <a:r>
              <a:rPr b="0" i="0" lang="en-US" sz="2400" u="none">
                <a:solidFill>
                  <a:srgbClr val="FF3300"/>
                </a:solidFill>
                <a:latin typeface="Times New Roman"/>
                <a:ea typeface="Times New Roman"/>
                <a:cs typeface="Times New Roman"/>
                <a:sym typeface="Times New Roman"/>
              </a:rPr>
              <a:t>2</a:t>
            </a:r>
            <a:r>
              <a:rPr b="0" i="0" lang="en-US" sz="2400" u="none">
                <a:solidFill>
                  <a:schemeClr val="dk1"/>
                </a:solidFill>
                <a:latin typeface="Times New Roman"/>
                <a:ea typeface="Times New Roman"/>
                <a:cs typeface="Times New Roman"/>
                <a:sym typeface="Times New Roman"/>
              </a:rPr>
              <a:t>  051 </a:t>
            </a:r>
            <a:r>
              <a:rPr b="0" i="0" lang="en-US" sz="2400" u="none">
                <a:solidFill>
                  <a:srgbClr val="FF3300"/>
                </a:solidFill>
                <a:latin typeface="Times New Roman"/>
                <a:ea typeface="Times New Roman"/>
                <a:cs typeface="Times New Roman"/>
                <a:sym typeface="Times New Roman"/>
              </a:rPr>
              <a:t>3</a:t>
            </a:r>
            <a:r>
              <a:rPr b="0" i="0" lang="en-US" sz="2400" u="none">
                <a:solidFill>
                  <a:schemeClr val="dk1"/>
                </a:solidFill>
                <a:latin typeface="Times New Roman"/>
                <a:ea typeface="Times New Roman"/>
                <a:cs typeface="Times New Roman"/>
                <a:sym typeface="Times New Roman"/>
              </a:rPr>
              <a:t>  052 </a:t>
            </a:r>
            <a:r>
              <a:rPr b="0" i="0" lang="en-US" sz="2400" u="none">
                <a:solidFill>
                  <a:srgbClr val="FF3300"/>
                </a:solidFill>
                <a:latin typeface="Times New Roman"/>
                <a:ea typeface="Times New Roman"/>
                <a:cs typeface="Times New Roman"/>
                <a:sym typeface="Times New Roman"/>
              </a:rPr>
              <a:t>4</a:t>
            </a:r>
            <a:r>
              <a:rPr b="0" i="0" lang="en-US" sz="2400" u="none">
                <a:solidFill>
                  <a:schemeClr val="dk1"/>
                </a:solidFill>
                <a:latin typeface="Times New Roman"/>
                <a:ea typeface="Times New Roman"/>
                <a:cs typeface="Times New Roman"/>
                <a:sym typeface="Times New Roman"/>
              </a:rPr>
              <a:t>   053 </a:t>
            </a:r>
            <a:r>
              <a:rPr b="0" i="0" lang="en-US" sz="2400" u="none">
                <a:solidFill>
                  <a:srgbClr val="FF3300"/>
                </a:solidFill>
                <a:latin typeface="Times New Roman"/>
                <a:ea typeface="Times New Roman"/>
                <a:cs typeface="Times New Roman"/>
                <a:sym typeface="Times New Roman"/>
              </a:rPr>
              <a:t>5</a:t>
            </a:r>
            <a:r>
              <a:rPr b="0" i="0" lang="en-US" sz="2400" u="none">
                <a:solidFill>
                  <a:schemeClr val="dk1"/>
                </a:solidFill>
                <a:latin typeface="Times New Roman"/>
                <a:ea typeface="Times New Roman"/>
                <a:cs typeface="Times New Roman"/>
                <a:sym typeface="Times New Roman"/>
              </a:rPr>
              <a:t> 054 </a:t>
            </a:r>
            <a:r>
              <a:rPr b="0" i="0" lang="en-US" sz="2400" u="none">
                <a:solidFill>
                  <a:srgbClr val="FF3300"/>
                </a:solidFill>
                <a:latin typeface="Times New Roman"/>
                <a:ea typeface="Times New Roman"/>
                <a:cs typeface="Times New Roman"/>
                <a:sym typeface="Times New Roman"/>
              </a:rPr>
              <a:t>6</a:t>
            </a:r>
            <a:r>
              <a:rPr b="0" i="0" lang="en-US" sz="2400" u="none">
                <a:solidFill>
                  <a:schemeClr val="dk1"/>
                </a:solidFill>
                <a:latin typeface="Times New Roman"/>
                <a:ea typeface="Times New Roman"/>
                <a:cs typeface="Times New Roman"/>
                <a:sym typeface="Times New Roman"/>
              </a:rPr>
              <a:t>  055 </a:t>
            </a:r>
            <a:r>
              <a:rPr b="0" i="0" lang="en-US" sz="2400" u="none">
                <a:solidFill>
                  <a:srgbClr val="FF3300"/>
                </a:solidFill>
                <a:latin typeface="Times New Roman"/>
                <a:ea typeface="Times New Roman"/>
                <a:cs typeface="Times New Roman"/>
                <a:sym typeface="Times New Roman"/>
              </a:rPr>
              <a:t>7</a:t>
            </a:r>
            <a:r>
              <a:rPr b="0" i="0" lang="en-US" sz="2400" u="none">
                <a:solidFill>
                  <a:schemeClr val="dk1"/>
                </a:solidFill>
                <a:latin typeface="Times New Roman"/>
                <a:ea typeface="Times New Roman"/>
                <a:cs typeface="Times New Roman"/>
                <a:sym typeface="Times New Roman"/>
              </a:rPr>
              <a:t>  056 </a:t>
            </a:r>
            <a:r>
              <a:rPr b="0" i="0" lang="en-US" sz="2400" u="none">
                <a:solidFill>
                  <a:srgbClr val="FF3300"/>
                </a:solidFill>
                <a:latin typeface="Times New Roman"/>
                <a:ea typeface="Times New Roman"/>
                <a:cs typeface="Times New Roman"/>
                <a:sym typeface="Times New Roman"/>
              </a:rPr>
              <a:t>8</a:t>
            </a:r>
            <a:r>
              <a:rPr b="0" i="0" lang="en-US" sz="2400" u="none">
                <a:solidFill>
                  <a:schemeClr val="dk1"/>
                </a:solidFill>
                <a:latin typeface="Times New Roman"/>
                <a:ea typeface="Times New Roman"/>
                <a:cs typeface="Times New Roman"/>
                <a:sym typeface="Times New Roman"/>
              </a:rPr>
              <a:t>  057 </a:t>
            </a:r>
            <a:r>
              <a:rPr b="0" i="0" lang="en-US" sz="2400" u="none">
                <a:solidFill>
                  <a:srgbClr val="FF3300"/>
                </a:solidFill>
                <a:latin typeface="Times New Roman"/>
                <a:ea typeface="Times New Roman"/>
                <a:cs typeface="Times New Roman"/>
                <a:sym typeface="Times New Roman"/>
              </a:rPr>
              <a:t>9</a:t>
            </a:r>
            <a:r>
              <a:rPr b="0" i="0" lang="en-US" sz="2400" u="none">
                <a:solidFill>
                  <a:schemeClr val="dk1"/>
                </a:solidFill>
                <a:latin typeface="Times New Roman"/>
                <a:ea typeface="Times New Roman"/>
                <a:cs typeface="Times New Roman"/>
                <a:sym typeface="Times New Roman"/>
              </a:rPr>
              <a:t>  058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059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060 </a:t>
            </a:r>
            <a:r>
              <a:rPr b="0" i="0" lang="en-US" sz="2400" u="none">
                <a:solidFill>
                  <a:srgbClr val="FF3300"/>
                </a:solidFill>
                <a:latin typeface="Times New Roman"/>
                <a:ea typeface="Times New Roman"/>
                <a:cs typeface="Times New Roman"/>
                <a:sym typeface="Times New Roman"/>
              </a:rPr>
              <a:t>&lt;</a:t>
            </a:r>
            <a:r>
              <a:rPr b="0" i="0" lang="en-US" sz="2400" u="none">
                <a:solidFill>
                  <a:schemeClr val="dk1"/>
                </a:solidFill>
                <a:latin typeface="Times New Roman"/>
                <a:ea typeface="Times New Roman"/>
                <a:cs typeface="Times New Roman"/>
                <a:sym typeface="Times New Roman"/>
              </a:rPr>
              <a:t>  061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062 </a:t>
            </a:r>
            <a:r>
              <a:rPr b="0" i="0" lang="en-US" sz="2400" u="none">
                <a:solidFill>
                  <a:srgbClr val="FF3300"/>
                </a:solidFill>
                <a:latin typeface="Times New Roman"/>
                <a:ea typeface="Times New Roman"/>
                <a:cs typeface="Times New Roman"/>
                <a:sym typeface="Times New Roman"/>
              </a:rPr>
              <a:t>&gt;</a:t>
            </a:r>
            <a:r>
              <a:rPr b="0" i="0" lang="en-US" sz="2400" u="none">
                <a:solidFill>
                  <a:schemeClr val="dk1"/>
                </a:solidFill>
                <a:latin typeface="Times New Roman"/>
                <a:ea typeface="Times New Roman"/>
                <a:cs typeface="Times New Roman"/>
                <a:sym typeface="Times New Roman"/>
              </a:rPr>
              <a:t> 063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064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065 </a:t>
            </a:r>
            <a:r>
              <a:rPr b="0" i="0" lang="en-US" sz="2400" u="none">
                <a:solidFill>
                  <a:srgbClr val="FF3300"/>
                </a:solidFill>
                <a:latin typeface="Times New Roman"/>
                <a:ea typeface="Times New Roman"/>
                <a:cs typeface="Times New Roman"/>
                <a:sym typeface="Times New Roman"/>
              </a:rPr>
              <a:t>A</a:t>
            </a:r>
            <a:r>
              <a:rPr b="0" i="0" lang="en-US" sz="2400" u="none">
                <a:solidFill>
                  <a:schemeClr val="dk1"/>
                </a:solidFill>
                <a:latin typeface="Times New Roman"/>
                <a:ea typeface="Times New Roman"/>
                <a:cs typeface="Times New Roman"/>
                <a:sym typeface="Times New Roman"/>
              </a:rPr>
              <a:t> 066 </a:t>
            </a:r>
            <a:r>
              <a:rPr b="0" i="0" lang="en-US" sz="2400" u="none">
                <a:solidFill>
                  <a:srgbClr val="FF3300"/>
                </a:solidFill>
                <a:latin typeface="Times New Roman"/>
                <a:ea typeface="Times New Roman"/>
                <a:cs typeface="Times New Roman"/>
                <a:sym typeface="Times New Roman"/>
              </a:rPr>
              <a:t>B</a:t>
            </a:r>
            <a:r>
              <a:rPr b="0" i="0" lang="en-US" sz="2400" u="none">
                <a:solidFill>
                  <a:schemeClr val="dk1"/>
                </a:solidFill>
                <a:latin typeface="Times New Roman"/>
                <a:ea typeface="Times New Roman"/>
                <a:cs typeface="Times New Roman"/>
                <a:sym typeface="Times New Roman"/>
              </a:rPr>
              <a:t> 067 </a:t>
            </a:r>
            <a:r>
              <a:rPr b="0" i="0" lang="en-US" sz="2400" u="none">
                <a:solidFill>
                  <a:srgbClr val="FF3300"/>
                </a:solidFill>
                <a:latin typeface="Times New Roman"/>
                <a:ea typeface="Times New Roman"/>
                <a:cs typeface="Times New Roman"/>
                <a:sym typeface="Times New Roman"/>
              </a:rPr>
              <a:t>C</a:t>
            </a:r>
            <a:r>
              <a:rPr b="0" i="0" lang="en-US" sz="2400" u="none">
                <a:solidFill>
                  <a:schemeClr val="dk1"/>
                </a:solidFill>
                <a:latin typeface="Times New Roman"/>
                <a:ea typeface="Times New Roman"/>
                <a:cs typeface="Times New Roman"/>
                <a:sym typeface="Times New Roman"/>
              </a:rPr>
              <a:t> 068 </a:t>
            </a:r>
            <a:r>
              <a:rPr b="0" i="0" lang="en-US" sz="2400" u="none">
                <a:solidFill>
                  <a:srgbClr val="FF3300"/>
                </a:solidFill>
                <a:latin typeface="Times New Roman"/>
                <a:ea typeface="Times New Roman"/>
                <a:cs typeface="Times New Roman"/>
                <a:sym typeface="Times New Roman"/>
              </a:rPr>
              <a:t>D</a:t>
            </a:r>
            <a:r>
              <a:rPr b="0" i="0" lang="en-US" sz="2400" u="none">
                <a:solidFill>
                  <a:schemeClr val="dk1"/>
                </a:solidFill>
                <a:latin typeface="Times New Roman"/>
                <a:ea typeface="Times New Roman"/>
                <a:cs typeface="Times New Roman"/>
                <a:sym typeface="Times New Roman"/>
              </a:rPr>
              <a:t>  069 </a:t>
            </a:r>
            <a:r>
              <a:rPr b="0" i="0" lang="en-US" sz="2400" u="none">
                <a:solidFill>
                  <a:srgbClr val="FF3300"/>
                </a:solidFill>
                <a:latin typeface="Times New Roman"/>
                <a:ea typeface="Times New Roman"/>
                <a:cs typeface="Times New Roman"/>
                <a:sym typeface="Times New Roman"/>
              </a:rPr>
              <a:t>E</a:t>
            </a:r>
            <a:r>
              <a:rPr b="0" i="0" lang="en-US" sz="2400" u="none">
                <a:solidFill>
                  <a:schemeClr val="dk1"/>
                </a:solidFill>
                <a:latin typeface="Times New Roman"/>
                <a:ea typeface="Times New Roman"/>
                <a:cs typeface="Times New Roman"/>
                <a:sym typeface="Times New Roman"/>
              </a:rPr>
              <a:t>  070 </a:t>
            </a:r>
            <a:r>
              <a:rPr b="0" i="0" lang="en-US" sz="2400" u="none">
                <a:solidFill>
                  <a:srgbClr val="FF3300"/>
                </a:solidFill>
                <a:latin typeface="Times New Roman"/>
                <a:ea typeface="Times New Roman"/>
                <a:cs typeface="Times New Roman"/>
                <a:sym typeface="Times New Roman"/>
              </a:rPr>
              <a:t>F</a:t>
            </a:r>
            <a:r>
              <a:rPr b="0" i="0" lang="en-US" sz="2400" u="none">
                <a:solidFill>
                  <a:schemeClr val="dk1"/>
                </a:solidFill>
                <a:latin typeface="Times New Roman"/>
                <a:ea typeface="Times New Roman"/>
                <a:cs typeface="Times New Roman"/>
                <a:sym typeface="Times New Roman"/>
              </a:rPr>
              <a:t>   071 </a:t>
            </a:r>
            <a:r>
              <a:rPr b="0" i="0" lang="en-US" sz="2400" u="none">
                <a:solidFill>
                  <a:srgbClr val="FF3300"/>
                </a:solidFill>
                <a:latin typeface="Times New Roman"/>
                <a:ea typeface="Times New Roman"/>
                <a:cs typeface="Times New Roman"/>
                <a:sym typeface="Times New Roman"/>
              </a:rPr>
              <a:t>G</a:t>
            </a:r>
            <a:r>
              <a:rPr b="0" i="0" lang="en-US" sz="2400" u="none">
                <a:solidFill>
                  <a:schemeClr val="dk1"/>
                </a:solidFill>
                <a:latin typeface="Times New Roman"/>
                <a:ea typeface="Times New Roman"/>
                <a:cs typeface="Times New Roman"/>
                <a:sym typeface="Times New Roman"/>
              </a:rPr>
              <a:t> 072 </a:t>
            </a:r>
            <a:r>
              <a:rPr b="0" i="0" lang="en-US" sz="2400" u="none">
                <a:solidFill>
                  <a:srgbClr val="FF3300"/>
                </a:solidFill>
                <a:latin typeface="Times New Roman"/>
                <a:ea typeface="Times New Roman"/>
                <a:cs typeface="Times New Roman"/>
                <a:sym typeface="Times New Roman"/>
              </a:rPr>
              <a:t>H</a:t>
            </a:r>
            <a:r>
              <a:rPr b="0" i="0" lang="en-US" sz="2400" u="none">
                <a:solidFill>
                  <a:schemeClr val="dk1"/>
                </a:solidFill>
                <a:latin typeface="Times New Roman"/>
                <a:ea typeface="Times New Roman"/>
                <a:cs typeface="Times New Roman"/>
                <a:sym typeface="Times New Roman"/>
              </a:rPr>
              <a:t> 073 </a:t>
            </a:r>
            <a:r>
              <a:rPr b="0" i="0" lang="en-US" sz="2400" u="none">
                <a:solidFill>
                  <a:srgbClr val="FF3300"/>
                </a:solidFill>
                <a:latin typeface="Times New Roman"/>
                <a:ea typeface="Times New Roman"/>
                <a:cs typeface="Times New Roman"/>
                <a:sym typeface="Times New Roman"/>
              </a:rPr>
              <a:t>I</a:t>
            </a:r>
            <a:r>
              <a:rPr b="0" i="0" lang="en-US" sz="2400" u="none">
                <a:solidFill>
                  <a:schemeClr val="dk1"/>
                </a:solidFill>
                <a:latin typeface="Times New Roman"/>
                <a:ea typeface="Times New Roman"/>
                <a:cs typeface="Times New Roman"/>
                <a:sym typeface="Times New Roman"/>
              </a:rPr>
              <a:t>   074 </a:t>
            </a:r>
            <a:r>
              <a:rPr b="0" i="0" lang="en-US" sz="2400" u="none">
                <a:solidFill>
                  <a:srgbClr val="FF3300"/>
                </a:solidFill>
                <a:latin typeface="Times New Roman"/>
                <a:ea typeface="Times New Roman"/>
                <a:cs typeface="Times New Roman"/>
                <a:sym typeface="Times New Roman"/>
              </a:rPr>
              <a:t>J</a:t>
            </a:r>
            <a:r>
              <a:rPr b="0" i="0" lang="en-US" sz="2400" u="none">
                <a:solidFill>
                  <a:schemeClr val="dk1"/>
                </a:solidFill>
                <a:latin typeface="Times New Roman"/>
                <a:ea typeface="Times New Roman"/>
                <a:cs typeface="Times New Roman"/>
                <a:sym typeface="Times New Roman"/>
              </a:rPr>
              <a:t>  075 </a:t>
            </a:r>
            <a:r>
              <a:rPr b="0" i="0" lang="en-US" sz="2400" u="none">
                <a:solidFill>
                  <a:srgbClr val="FF3300"/>
                </a:solidFill>
                <a:latin typeface="Times New Roman"/>
                <a:ea typeface="Times New Roman"/>
                <a:cs typeface="Times New Roman"/>
                <a:sym typeface="Times New Roman"/>
              </a:rPr>
              <a:t>K</a:t>
            </a:r>
            <a:r>
              <a:rPr b="0" i="0" lang="en-US" sz="2400" u="none">
                <a:solidFill>
                  <a:schemeClr val="dk1"/>
                </a:solidFill>
                <a:latin typeface="Times New Roman"/>
                <a:ea typeface="Times New Roman"/>
                <a:cs typeface="Times New Roman"/>
                <a:sym typeface="Times New Roman"/>
              </a:rPr>
              <a:t> 076 </a:t>
            </a:r>
            <a:r>
              <a:rPr b="0" i="0" lang="en-US" sz="2400" u="none">
                <a:solidFill>
                  <a:srgbClr val="FF3300"/>
                </a:solidFill>
                <a:latin typeface="Times New Roman"/>
                <a:ea typeface="Times New Roman"/>
                <a:cs typeface="Times New Roman"/>
                <a:sym typeface="Times New Roman"/>
              </a:rPr>
              <a:t>L</a:t>
            </a:r>
            <a:r>
              <a:rPr b="0" i="0" lang="en-US" sz="2400" u="none">
                <a:solidFill>
                  <a:schemeClr val="dk1"/>
                </a:solidFill>
                <a:latin typeface="Times New Roman"/>
                <a:ea typeface="Times New Roman"/>
                <a:cs typeface="Times New Roman"/>
                <a:sym typeface="Times New Roman"/>
              </a:rPr>
              <a:t>  077 </a:t>
            </a:r>
            <a:r>
              <a:rPr b="0" i="0" lang="en-US" sz="2400" u="none">
                <a:solidFill>
                  <a:srgbClr val="FF3300"/>
                </a:solidFill>
                <a:latin typeface="Times New Roman"/>
                <a:ea typeface="Times New Roman"/>
                <a:cs typeface="Times New Roman"/>
                <a:sym typeface="Times New Roman"/>
              </a:rPr>
              <a:t>M</a:t>
            </a:r>
            <a:r>
              <a:rPr b="0" i="0" lang="en-US" sz="2400" u="none">
                <a:solidFill>
                  <a:schemeClr val="dk1"/>
                </a:solidFill>
                <a:latin typeface="Times New Roman"/>
                <a:ea typeface="Times New Roman"/>
                <a:cs typeface="Times New Roman"/>
                <a:sym typeface="Times New Roman"/>
              </a:rPr>
              <a:t> 078 </a:t>
            </a:r>
            <a:r>
              <a:rPr b="0" i="0" lang="en-US" sz="2400" u="none">
                <a:solidFill>
                  <a:srgbClr val="FF3300"/>
                </a:solidFill>
                <a:latin typeface="Times New Roman"/>
                <a:ea typeface="Times New Roman"/>
                <a:cs typeface="Times New Roman"/>
                <a:sym typeface="Times New Roman"/>
              </a:rPr>
              <a:t>N</a:t>
            </a:r>
            <a:r>
              <a:rPr b="0" i="0" lang="en-US" sz="2400" u="none">
                <a:solidFill>
                  <a:schemeClr val="dk1"/>
                </a:solidFill>
                <a:latin typeface="Times New Roman"/>
                <a:ea typeface="Times New Roman"/>
                <a:cs typeface="Times New Roman"/>
                <a:sym typeface="Times New Roman"/>
              </a:rPr>
              <a:t> 079 </a:t>
            </a:r>
            <a:r>
              <a:rPr b="0" i="0" lang="en-US" sz="2400" u="none">
                <a:solidFill>
                  <a:srgbClr val="FF3300"/>
                </a:solidFill>
                <a:latin typeface="Times New Roman"/>
                <a:ea typeface="Times New Roman"/>
                <a:cs typeface="Times New Roman"/>
                <a:sym typeface="Times New Roman"/>
              </a:rPr>
              <a:t>O</a:t>
            </a:r>
            <a:r>
              <a:rPr b="0" i="0" lang="en-US" sz="2400" u="none">
                <a:solidFill>
                  <a:schemeClr val="dk1"/>
                </a:solidFill>
                <a:latin typeface="Times New Roman"/>
                <a:ea typeface="Times New Roman"/>
                <a:cs typeface="Times New Roman"/>
                <a:sym typeface="Times New Roman"/>
              </a:rPr>
              <a:t>  080 </a:t>
            </a:r>
            <a:r>
              <a:rPr b="0" i="0" lang="en-US" sz="2400" u="none">
                <a:solidFill>
                  <a:srgbClr val="FF3300"/>
                </a:solidFill>
                <a:latin typeface="Times New Roman"/>
                <a:ea typeface="Times New Roman"/>
                <a:cs typeface="Times New Roman"/>
                <a:sym typeface="Times New Roman"/>
              </a:rPr>
              <a:t>P</a:t>
            </a:r>
            <a:r>
              <a:rPr b="0" i="0" lang="en-US" sz="2400" u="none">
                <a:solidFill>
                  <a:schemeClr val="dk1"/>
                </a:solidFill>
                <a:latin typeface="Times New Roman"/>
                <a:ea typeface="Times New Roman"/>
                <a:cs typeface="Times New Roman"/>
                <a:sym typeface="Times New Roman"/>
              </a:rPr>
              <a:t> 081 </a:t>
            </a:r>
            <a:r>
              <a:rPr b="0" i="0" lang="en-US" sz="2400" u="none">
                <a:solidFill>
                  <a:srgbClr val="FF3300"/>
                </a:solidFill>
                <a:latin typeface="Times New Roman"/>
                <a:ea typeface="Times New Roman"/>
                <a:cs typeface="Times New Roman"/>
                <a:sym typeface="Times New Roman"/>
              </a:rPr>
              <a:t>Q</a:t>
            </a:r>
            <a:r>
              <a:rPr b="0" i="0" lang="en-US" sz="2400" u="none">
                <a:solidFill>
                  <a:schemeClr val="dk1"/>
                </a:solidFill>
                <a:latin typeface="Times New Roman"/>
                <a:ea typeface="Times New Roman"/>
                <a:cs typeface="Times New Roman"/>
                <a:sym typeface="Times New Roman"/>
              </a:rPr>
              <a:t> 082 </a:t>
            </a:r>
            <a:r>
              <a:rPr b="0" i="0" lang="en-US" sz="2400" u="none">
                <a:solidFill>
                  <a:srgbClr val="FF3300"/>
                </a:solidFill>
                <a:latin typeface="Times New Roman"/>
                <a:ea typeface="Times New Roman"/>
                <a:cs typeface="Times New Roman"/>
                <a:sym typeface="Times New Roman"/>
              </a:rPr>
              <a:t>R</a:t>
            </a:r>
            <a:r>
              <a:rPr b="0" i="0" lang="en-US" sz="2400" u="none">
                <a:solidFill>
                  <a:schemeClr val="dk1"/>
                </a:solidFill>
                <a:latin typeface="Times New Roman"/>
                <a:ea typeface="Times New Roman"/>
                <a:cs typeface="Times New Roman"/>
                <a:sym typeface="Times New Roman"/>
              </a:rPr>
              <a:t>  083 </a:t>
            </a:r>
            <a:r>
              <a:rPr b="0" i="0" lang="en-US" sz="2400" u="none">
                <a:solidFill>
                  <a:srgbClr val="FF3300"/>
                </a:solidFill>
                <a:latin typeface="Times New Roman"/>
                <a:ea typeface="Times New Roman"/>
                <a:cs typeface="Times New Roman"/>
                <a:sym typeface="Times New Roman"/>
              </a:rPr>
              <a:t>S</a:t>
            </a:r>
            <a:r>
              <a:rPr b="0" i="0" lang="en-US" sz="2400" u="none">
                <a:solidFill>
                  <a:schemeClr val="dk1"/>
                </a:solidFill>
                <a:latin typeface="Times New Roman"/>
                <a:ea typeface="Times New Roman"/>
                <a:cs typeface="Times New Roman"/>
                <a:sym typeface="Times New Roman"/>
              </a:rPr>
              <a:t> 084 </a:t>
            </a:r>
            <a:r>
              <a:rPr b="0" i="0" lang="en-US" sz="2400" u="none">
                <a:solidFill>
                  <a:srgbClr val="FF3300"/>
                </a:solidFill>
                <a:latin typeface="Times New Roman"/>
                <a:ea typeface="Times New Roman"/>
                <a:cs typeface="Times New Roman"/>
                <a:sym typeface="Times New Roman"/>
              </a:rPr>
              <a:t>T</a:t>
            </a:r>
            <a:r>
              <a:rPr b="0" i="0" lang="en-US" sz="2400" u="none">
                <a:solidFill>
                  <a:schemeClr val="dk1"/>
                </a:solidFill>
                <a:latin typeface="Times New Roman"/>
                <a:ea typeface="Times New Roman"/>
                <a:cs typeface="Times New Roman"/>
                <a:sym typeface="Times New Roman"/>
              </a:rPr>
              <a:t>  085 </a:t>
            </a:r>
            <a:r>
              <a:rPr b="0" i="0" lang="en-US" sz="2400" u="none">
                <a:solidFill>
                  <a:srgbClr val="FF3300"/>
                </a:solidFill>
                <a:latin typeface="Times New Roman"/>
                <a:ea typeface="Times New Roman"/>
                <a:cs typeface="Times New Roman"/>
                <a:sym typeface="Times New Roman"/>
              </a:rPr>
              <a:t>U</a:t>
            </a:r>
            <a:r>
              <a:rPr b="0" i="0" lang="en-US" sz="2400" u="none">
                <a:solidFill>
                  <a:schemeClr val="dk1"/>
                </a:solidFill>
                <a:latin typeface="Times New Roman"/>
                <a:ea typeface="Times New Roman"/>
                <a:cs typeface="Times New Roman"/>
                <a:sym typeface="Times New Roman"/>
              </a:rPr>
              <a:t> 086 </a:t>
            </a:r>
            <a:r>
              <a:rPr b="0" i="0" lang="en-US" sz="2400" u="none">
                <a:solidFill>
                  <a:srgbClr val="FF3300"/>
                </a:solidFill>
                <a:latin typeface="Times New Roman"/>
                <a:ea typeface="Times New Roman"/>
                <a:cs typeface="Times New Roman"/>
                <a:sym typeface="Times New Roman"/>
              </a:rPr>
              <a:t>V</a:t>
            </a:r>
            <a:r>
              <a:rPr b="0" i="0" lang="en-US" sz="2400" u="none">
                <a:solidFill>
                  <a:schemeClr val="dk1"/>
                </a:solidFill>
                <a:latin typeface="Times New Roman"/>
                <a:ea typeface="Times New Roman"/>
                <a:cs typeface="Times New Roman"/>
                <a:sym typeface="Times New Roman"/>
              </a:rPr>
              <a:t>  087 </a:t>
            </a:r>
            <a:r>
              <a:rPr b="0" i="0" lang="en-US" sz="2400" u="none">
                <a:solidFill>
                  <a:srgbClr val="FF3300"/>
                </a:solidFill>
                <a:latin typeface="Times New Roman"/>
                <a:ea typeface="Times New Roman"/>
                <a:cs typeface="Times New Roman"/>
                <a:sym typeface="Times New Roman"/>
              </a:rPr>
              <a:t>W</a:t>
            </a:r>
            <a:r>
              <a:rPr b="0" i="0" lang="en-US" sz="2400" u="none">
                <a:solidFill>
                  <a:schemeClr val="dk1"/>
                </a:solidFill>
                <a:latin typeface="Times New Roman"/>
                <a:ea typeface="Times New Roman"/>
                <a:cs typeface="Times New Roman"/>
                <a:sym typeface="Times New Roman"/>
              </a:rPr>
              <a:t> 088 </a:t>
            </a:r>
            <a:r>
              <a:rPr b="0" i="0" lang="en-US" sz="2400" u="none">
                <a:solidFill>
                  <a:srgbClr val="FF3300"/>
                </a:solidFill>
                <a:latin typeface="Times New Roman"/>
                <a:ea typeface="Times New Roman"/>
                <a:cs typeface="Times New Roman"/>
                <a:sym typeface="Times New Roman"/>
              </a:rPr>
              <a:t>X</a:t>
            </a:r>
            <a:r>
              <a:rPr b="0" i="0" lang="en-US" sz="2400" u="none">
                <a:solidFill>
                  <a:schemeClr val="dk1"/>
                </a:solidFill>
                <a:latin typeface="Times New Roman"/>
                <a:ea typeface="Times New Roman"/>
                <a:cs typeface="Times New Roman"/>
                <a:sym typeface="Times New Roman"/>
              </a:rPr>
              <a:t> 089 </a:t>
            </a:r>
            <a:r>
              <a:rPr b="0" i="0" lang="en-US" sz="2400" u="none">
                <a:solidFill>
                  <a:srgbClr val="FF3300"/>
                </a:solidFill>
                <a:latin typeface="Times New Roman"/>
                <a:ea typeface="Times New Roman"/>
                <a:cs typeface="Times New Roman"/>
                <a:sym typeface="Times New Roman"/>
              </a:rPr>
              <a:t>Y</a:t>
            </a:r>
            <a:r>
              <a:rPr b="0" i="0" lang="en-US" sz="2400" u="none">
                <a:solidFill>
                  <a:schemeClr val="dk1"/>
                </a:solidFill>
                <a:latin typeface="Times New Roman"/>
                <a:ea typeface="Times New Roman"/>
                <a:cs typeface="Times New Roman"/>
                <a:sym typeface="Times New Roman"/>
              </a:rPr>
              <a:t> 090 </a:t>
            </a:r>
            <a:r>
              <a:rPr b="0" i="0" lang="en-US" sz="2400" u="none">
                <a:solidFill>
                  <a:srgbClr val="FF3300"/>
                </a:solidFill>
                <a:latin typeface="Times New Roman"/>
                <a:ea typeface="Times New Roman"/>
                <a:cs typeface="Times New Roman"/>
                <a:sym typeface="Times New Roman"/>
              </a:rPr>
              <a:t>Z</a:t>
            </a:r>
            <a:r>
              <a:rPr b="0" i="0" lang="en-US" sz="2400" u="none">
                <a:solidFill>
                  <a:schemeClr val="dk1"/>
                </a:solidFill>
                <a:latin typeface="Times New Roman"/>
                <a:ea typeface="Times New Roman"/>
                <a:cs typeface="Times New Roman"/>
                <a:sym typeface="Times New Roman"/>
              </a:rPr>
              <a:t>  091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092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094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095 </a:t>
            </a:r>
            <a:r>
              <a:rPr b="0" i="0" lang="en-US" sz="2400" u="none">
                <a:solidFill>
                  <a:srgbClr val="FF3300"/>
                </a:solidFill>
                <a:latin typeface="Times New Roman"/>
                <a:ea typeface="Times New Roman"/>
                <a:cs typeface="Times New Roman"/>
                <a:sym typeface="Times New Roman"/>
              </a:rPr>
              <a:t>_</a:t>
            </a:r>
            <a:r>
              <a:rPr b="0" i="0" lang="en-US" sz="2400" u="none">
                <a:solidFill>
                  <a:schemeClr val="dk1"/>
                </a:solidFill>
                <a:latin typeface="Times New Roman"/>
                <a:ea typeface="Times New Roman"/>
                <a:cs typeface="Times New Roman"/>
                <a:sym typeface="Times New Roman"/>
              </a:rPr>
              <a:t>   096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097 </a:t>
            </a:r>
            <a:r>
              <a:rPr b="0" i="0" lang="en-US" sz="2400" u="none">
                <a:solidFill>
                  <a:srgbClr val="FF3300"/>
                </a:solidFill>
                <a:latin typeface="Times New Roman"/>
                <a:ea typeface="Times New Roman"/>
                <a:cs typeface="Times New Roman"/>
                <a:sym typeface="Times New Roman"/>
              </a:rPr>
              <a:t>a</a:t>
            </a:r>
            <a:r>
              <a:rPr b="0" i="0" lang="en-US" sz="2400" u="none">
                <a:solidFill>
                  <a:schemeClr val="dk1"/>
                </a:solidFill>
                <a:latin typeface="Times New Roman"/>
                <a:ea typeface="Times New Roman"/>
                <a:cs typeface="Times New Roman"/>
                <a:sym typeface="Times New Roman"/>
              </a:rPr>
              <a:t>   098 </a:t>
            </a:r>
            <a:r>
              <a:rPr b="0" i="0" lang="en-US" sz="2400" u="none">
                <a:solidFill>
                  <a:srgbClr val="FF3300"/>
                </a:solidFill>
                <a:latin typeface="Times New Roman"/>
                <a:ea typeface="Times New Roman"/>
                <a:cs typeface="Times New Roman"/>
                <a:sym typeface="Times New Roman"/>
              </a:rPr>
              <a:t>b</a:t>
            </a:r>
            <a:r>
              <a:rPr b="0" i="0" lang="en-US" sz="2400" u="none">
                <a:solidFill>
                  <a:schemeClr val="dk1"/>
                </a:solidFill>
                <a:latin typeface="Times New Roman"/>
                <a:ea typeface="Times New Roman"/>
                <a:cs typeface="Times New Roman"/>
                <a:sym typeface="Times New Roman"/>
              </a:rPr>
              <a:t> 099 </a:t>
            </a:r>
            <a:r>
              <a:rPr b="0" i="0" lang="en-US" sz="2400" u="none">
                <a:solidFill>
                  <a:srgbClr val="FF3300"/>
                </a:solidFill>
                <a:latin typeface="Times New Roman"/>
                <a:ea typeface="Times New Roman"/>
                <a:cs typeface="Times New Roman"/>
                <a:sym typeface="Times New Roman"/>
              </a:rPr>
              <a:t>c</a:t>
            </a:r>
            <a:r>
              <a:rPr b="0" i="0" lang="en-US" sz="2400" u="none">
                <a:solidFill>
                  <a:schemeClr val="dk1"/>
                </a:solidFill>
                <a:latin typeface="Times New Roman"/>
                <a:ea typeface="Times New Roman"/>
                <a:cs typeface="Times New Roman"/>
                <a:sym typeface="Times New Roman"/>
              </a:rPr>
              <a:t>  100 </a:t>
            </a:r>
            <a:r>
              <a:rPr b="0" i="0" lang="en-US" sz="2400" u="none">
                <a:solidFill>
                  <a:srgbClr val="FF3300"/>
                </a:solidFill>
                <a:latin typeface="Times New Roman"/>
                <a:ea typeface="Times New Roman"/>
                <a:cs typeface="Times New Roman"/>
                <a:sym typeface="Times New Roman"/>
              </a:rPr>
              <a:t>d </a:t>
            </a:r>
            <a:r>
              <a:rPr b="0" i="0" lang="en-US" sz="2400" u="none">
                <a:solidFill>
                  <a:schemeClr val="dk1"/>
                </a:solidFill>
                <a:latin typeface="Times New Roman"/>
                <a:ea typeface="Times New Roman"/>
                <a:cs typeface="Times New Roman"/>
                <a:sym typeface="Times New Roman"/>
              </a:rPr>
              <a:t> 101 </a:t>
            </a:r>
            <a:r>
              <a:rPr b="0" i="0" lang="en-US" sz="2400" u="none">
                <a:solidFill>
                  <a:srgbClr val="FF3300"/>
                </a:solidFill>
                <a:latin typeface="Times New Roman"/>
                <a:ea typeface="Times New Roman"/>
                <a:cs typeface="Times New Roman"/>
                <a:sym typeface="Times New Roman"/>
              </a:rPr>
              <a:t>e</a:t>
            </a:r>
            <a:r>
              <a:rPr b="0" i="0" lang="en-US" sz="2400" u="none">
                <a:solidFill>
                  <a:schemeClr val="dk1"/>
                </a:solidFill>
                <a:latin typeface="Times New Roman"/>
                <a:ea typeface="Times New Roman"/>
                <a:cs typeface="Times New Roman"/>
                <a:sym typeface="Times New Roman"/>
              </a:rPr>
              <a:t>  102 </a:t>
            </a:r>
            <a:r>
              <a:rPr b="0" i="0" lang="en-US" sz="2400" u="none">
                <a:solidFill>
                  <a:srgbClr val="FF3300"/>
                </a:solidFill>
                <a:latin typeface="Times New Roman"/>
                <a:ea typeface="Times New Roman"/>
                <a:cs typeface="Times New Roman"/>
                <a:sym typeface="Times New Roman"/>
              </a:rPr>
              <a:t>f</a:t>
            </a:r>
            <a:r>
              <a:rPr b="0" i="0" lang="en-US" sz="2400" u="none">
                <a:solidFill>
                  <a:schemeClr val="dk1"/>
                </a:solidFill>
                <a:latin typeface="Times New Roman"/>
                <a:ea typeface="Times New Roman"/>
                <a:cs typeface="Times New Roman"/>
                <a:sym typeface="Times New Roman"/>
              </a:rPr>
              <a:t>   103 </a:t>
            </a:r>
            <a:r>
              <a:rPr b="0" i="0" lang="en-US" sz="2400" u="none">
                <a:solidFill>
                  <a:srgbClr val="FF3300"/>
                </a:solidFill>
                <a:latin typeface="Times New Roman"/>
                <a:ea typeface="Times New Roman"/>
                <a:cs typeface="Times New Roman"/>
                <a:sym typeface="Times New Roman"/>
              </a:rPr>
              <a:t>g</a:t>
            </a:r>
            <a:r>
              <a:rPr b="0" i="0" lang="en-US" sz="2400" u="none">
                <a:solidFill>
                  <a:schemeClr val="dk1"/>
                </a:solidFill>
                <a:latin typeface="Times New Roman"/>
                <a:ea typeface="Times New Roman"/>
                <a:cs typeface="Times New Roman"/>
                <a:sym typeface="Times New Roman"/>
              </a:rPr>
              <a:t>  104 </a:t>
            </a:r>
            <a:r>
              <a:rPr b="0" i="0" lang="en-US" sz="2400" u="none">
                <a:solidFill>
                  <a:srgbClr val="FF3300"/>
                </a:solidFill>
                <a:latin typeface="Times New Roman"/>
                <a:ea typeface="Times New Roman"/>
                <a:cs typeface="Times New Roman"/>
                <a:sym typeface="Times New Roman"/>
              </a:rPr>
              <a:t>h</a:t>
            </a:r>
            <a:r>
              <a:rPr b="0" i="0" lang="en-US" sz="2400" u="none">
                <a:solidFill>
                  <a:schemeClr val="dk1"/>
                </a:solidFill>
                <a:latin typeface="Times New Roman"/>
                <a:ea typeface="Times New Roman"/>
                <a:cs typeface="Times New Roman"/>
                <a:sym typeface="Times New Roman"/>
              </a:rPr>
              <a:t>   105 </a:t>
            </a:r>
            <a:r>
              <a:rPr b="0" i="0" lang="en-US" sz="2400" u="none">
                <a:solidFill>
                  <a:srgbClr val="FF3300"/>
                </a:solidFill>
                <a:latin typeface="Times New Roman"/>
                <a:ea typeface="Times New Roman"/>
                <a:cs typeface="Times New Roman"/>
                <a:sym typeface="Times New Roman"/>
              </a:rPr>
              <a:t>i</a:t>
            </a:r>
            <a:r>
              <a:rPr b="0" i="0" lang="en-US" sz="2400" u="none">
                <a:solidFill>
                  <a:schemeClr val="dk1"/>
                </a:solidFill>
                <a:latin typeface="Times New Roman"/>
                <a:ea typeface="Times New Roman"/>
                <a:cs typeface="Times New Roman"/>
                <a:sym typeface="Times New Roman"/>
              </a:rPr>
              <a:t>   106 </a:t>
            </a:r>
            <a:r>
              <a:rPr b="0" i="0" lang="en-US" sz="2400" u="none">
                <a:solidFill>
                  <a:srgbClr val="FF3300"/>
                </a:solidFill>
                <a:latin typeface="Times New Roman"/>
                <a:ea typeface="Times New Roman"/>
                <a:cs typeface="Times New Roman"/>
                <a:sym typeface="Times New Roman"/>
              </a:rPr>
              <a:t>j</a:t>
            </a:r>
            <a:r>
              <a:rPr b="0" i="0" lang="en-US" sz="2400" u="none">
                <a:solidFill>
                  <a:schemeClr val="dk1"/>
                </a:solidFill>
                <a:latin typeface="Times New Roman"/>
                <a:ea typeface="Times New Roman"/>
                <a:cs typeface="Times New Roman"/>
                <a:sym typeface="Times New Roman"/>
              </a:rPr>
              <a:t>    107 </a:t>
            </a:r>
            <a:r>
              <a:rPr b="0" i="0" lang="en-US" sz="2400" u="none">
                <a:solidFill>
                  <a:srgbClr val="FF3300"/>
                </a:solidFill>
                <a:latin typeface="Times New Roman"/>
                <a:ea typeface="Times New Roman"/>
                <a:cs typeface="Times New Roman"/>
                <a:sym typeface="Times New Roman"/>
              </a:rPr>
              <a:t>k</a:t>
            </a:r>
            <a:r>
              <a:rPr b="0" i="0" lang="en-US" sz="2400" u="none">
                <a:solidFill>
                  <a:schemeClr val="dk1"/>
                </a:solidFill>
                <a:latin typeface="Times New Roman"/>
                <a:ea typeface="Times New Roman"/>
                <a:cs typeface="Times New Roman"/>
                <a:sym typeface="Times New Roman"/>
              </a:rPr>
              <a:t> 108</a:t>
            </a:r>
            <a:r>
              <a:rPr b="0" i="0" lang="en-US" sz="2400" u="none">
                <a:solidFill>
                  <a:srgbClr val="FF3300"/>
                </a:solidFill>
                <a:latin typeface="Times New Roman"/>
                <a:ea typeface="Times New Roman"/>
                <a:cs typeface="Times New Roman"/>
                <a:sym typeface="Times New Roman"/>
              </a:rPr>
              <a:t> l</a:t>
            </a:r>
            <a:r>
              <a:rPr b="0" i="0" lang="en-US" sz="2400" u="none">
                <a:solidFill>
                  <a:schemeClr val="dk1"/>
                </a:solidFill>
                <a:latin typeface="Times New Roman"/>
                <a:ea typeface="Times New Roman"/>
                <a:cs typeface="Times New Roman"/>
                <a:sym typeface="Times New Roman"/>
              </a:rPr>
              <a:t>   109 </a:t>
            </a:r>
            <a:r>
              <a:rPr b="0" i="0" lang="en-US" sz="2400" u="none">
                <a:solidFill>
                  <a:srgbClr val="FF3300"/>
                </a:solidFill>
                <a:latin typeface="Times New Roman"/>
                <a:ea typeface="Times New Roman"/>
                <a:cs typeface="Times New Roman"/>
                <a:sym typeface="Times New Roman"/>
              </a:rPr>
              <a:t>m</a:t>
            </a:r>
            <a:r>
              <a:rPr b="0" i="0" lang="en-US" sz="2400" u="none">
                <a:solidFill>
                  <a:schemeClr val="dk1"/>
                </a:solidFill>
                <a:latin typeface="Times New Roman"/>
                <a:ea typeface="Times New Roman"/>
                <a:cs typeface="Times New Roman"/>
                <a:sym typeface="Times New Roman"/>
              </a:rPr>
              <a:t> 110 </a:t>
            </a:r>
            <a:r>
              <a:rPr b="0" i="0" lang="en-US" sz="2400" u="none">
                <a:solidFill>
                  <a:srgbClr val="FF3300"/>
                </a:solidFill>
                <a:latin typeface="Times New Roman"/>
                <a:ea typeface="Times New Roman"/>
                <a:cs typeface="Times New Roman"/>
                <a:sym typeface="Times New Roman"/>
              </a:rPr>
              <a:t>n</a:t>
            </a:r>
            <a:r>
              <a:rPr b="0" i="0" lang="en-US" sz="2400" u="none">
                <a:solidFill>
                  <a:schemeClr val="dk1"/>
                </a:solidFill>
                <a:latin typeface="Times New Roman"/>
                <a:ea typeface="Times New Roman"/>
                <a:cs typeface="Times New Roman"/>
                <a:sym typeface="Times New Roman"/>
              </a:rPr>
              <a:t>  111 </a:t>
            </a:r>
            <a:r>
              <a:rPr b="0" i="0" lang="en-US" sz="2400" u="none">
                <a:solidFill>
                  <a:srgbClr val="FF3300"/>
                </a:solidFill>
                <a:latin typeface="Times New Roman"/>
                <a:ea typeface="Times New Roman"/>
                <a:cs typeface="Times New Roman"/>
                <a:sym typeface="Times New Roman"/>
              </a:rPr>
              <a:t>o</a:t>
            </a:r>
            <a:r>
              <a:rPr b="0" i="0" lang="en-US" sz="2400" u="none">
                <a:solidFill>
                  <a:schemeClr val="dk1"/>
                </a:solidFill>
                <a:latin typeface="Times New Roman"/>
                <a:ea typeface="Times New Roman"/>
                <a:cs typeface="Times New Roman"/>
                <a:sym typeface="Times New Roman"/>
              </a:rPr>
              <a:t>  112 </a:t>
            </a:r>
            <a:r>
              <a:rPr b="0" i="0" lang="en-US" sz="2400" u="none">
                <a:solidFill>
                  <a:srgbClr val="FF3300"/>
                </a:solidFill>
                <a:latin typeface="Times New Roman"/>
                <a:ea typeface="Times New Roman"/>
                <a:cs typeface="Times New Roman"/>
                <a:sym typeface="Times New Roman"/>
              </a:rPr>
              <a:t>p</a:t>
            </a:r>
            <a:r>
              <a:rPr b="0" i="0" lang="en-US" sz="2400" u="none">
                <a:solidFill>
                  <a:schemeClr val="dk1"/>
                </a:solidFill>
                <a:latin typeface="Times New Roman"/>
                <a:ea typeface="Times New Roman"/>
                <a:cs typeface="Times New Roman"/>
                <a:sym typeface="Times New Roman"/>
              </a:rPr>
              <a:t>  113 </a:t>
            </a:r>
            <a:r>
              <a:rPr b="0" i="0" lang="en-US" sz="2400" u="none">
                <a:solidFill>
                  <a:srgbClr val="FF3300"/>
                </a:solidFill>
                <a:latin typeface="Times New Roman"/>
                <a:ea typeface="Times New Roman"/>
                <a:cs typeface="Times New Roman"/>
                <a:sym typeface="Times New Roman"/>
              </a:rPr>
              <a:t>q</a:t>
            </a:r>
            <a:r>
              <a:rPr b="0" i="0" lang="en-US" sz="2400" u="none">
                <a:solidFill>
                  <a:schemeClr val="dk1"/>
                </a:solidFill>
                <a:latin typeface="Times New Roman"/>
                <a:ea typeface="Times New Roman"/>
                <a:cs typeface="Times New Roman"/>
                <a:sym typeface="Times New Roman"/>
              </a:rPr>
              <a:t>   114 </a:t>
            </a:r>
            <a:r>
              <a:rPr b="0" i="0" lang="en-US" sz="2400" u="none">
                <a:solidFill>
                  <a:srgbClr val="FF3300"/>
                </a:solidFill>
                <a:latin typeface="Times New Roman"/>
                <a:ea typeface="Times New Roman"/>
                <a:cs typeface="Times New Roman"/>
                <a:sym typeface="Times New Roman"/>
              </a:rPr>
              <a:t>r</a:t>
            </a:r>
            <a:r>
              <a:rPr b="0" i="0" lang="en-US" sz="2400" u="none">
                <a:solidFill>
                  <a:schemeClr val="dk1"/>
                </a:solidFill>
                <a:latin typeface="Times New Roman"/>
                <a:ea typeface="Times New Roman"/>
                <a:cs typeface="Times New Roman"/>
                <a:sym typeface="Times New Roman"/>
              </a:rPr>
              <a:t>  115</a:t>
            </a:r>
            <a:r>
              <a:rPr b="0" i="0" lang="en-US" sz="2400" u="none">
                <a:solidFill>
                  <a:srgbClr val="FF3300"/>
                </a:solidFill>
                <a:latin typeface="Times New Roman"/>
                <a:ea typeface="Times New Roman"/>
                <a:cs typeface="Times New Roman"/>
                <a:sym typeface="Times New Roman"/>
              </a:rPr>
              <a:t> s</a:t>
            </a:r>
            <a:r>
              <a:rPr b="0" i="0" lang="en-US" sz="2400" u="none">
                <a:solidFill>
                  <a:schemeClr val="dk1"/>
                </a:solidFill>
                <a:latin typeface="Times New Roman"/>
                <a:ea typeface="Times New Roman"/>
                <a:cs typeface="Times New Roman"/>
                <a:sym typeface="Times New Roman"/>
              </a:rPr>
              <a:t>    116 </a:t>
            </a:r>
            <a:r>
              <a:rPr b="0" i="0" lang="en-US" sz="2400" u="none">
                <a:solidFill>
                  <a:srgbClr val="FF3300"/>
                </a:solidFill>
                <a:latin typeface="Times New Roman"/>
                <a:ea typeface="Times New Roman"/>
                <a:cs typeface="Times New Roman"/>
                <a:sym typeface="Times New Roman"/>
              </a:rPr>
              <a:t>t </a:t>
            </a:r>
            <a:r>
              <a:rPr b="0" i="0" lang="en-US" sz="2400" u="none">
                <a:solidFill>
                  <a:schemeClr val="dk1"/>
                </a:solidFill>
                <a:latin typeface="Times New Roman"/>
                <a:ea typeface="Times New Roman"/>
                <a:cs typeface="Times New Roman"/>
                <a:sym typeface="Times New Roman"/>
              </a:rPr>
              <a:t>117 </a:t>
            </a:r>
            <a:r>
              <a:rPr b="0" i="0" lang="en-US" sz="2400" u="none">
                <a:solidFill>
                  <a:srgbClr val="FF3300"/>
                </a:solidFill>
                <a:latin typeface="Times New Roman"/>
                <a:ea typeface="Times New Roman"/>
                <a:cs typeface="Times New Roman"/>
                <a:sym typeface="Times New Roman"/>
              </a:rPr>
              <a:t>u</a:t>
            </a:r>
            <a:r>
              <a:rPr b="0" i="0" lang="en-US" sz="2400" u="none">
                <a:solidFill>
                  <a:schemeClr val="dk1"/>
                </a:solidFill>
                <a:latin typeface="Times New Roman"/>
                <a:ea typeface="Times New Roman"/>
                <a:cs typeface="Times New Roman"/>
                <a:sym typeface="Times New Roman"/>
              </a:rPr>
              <a:t>  118 </a:t>
            </a:r>
            <a:r>
              <a:rPr b="0" i="0" lang="en-US" sz="2400" u="none">
                <a:solidFill>
                  <a:srgbClr val="FF3300"/>
                </a:solidFill>
                <a:latin typeface="Times New Roman"/>
                <a:ea typeface="Times New Roman"/>
                <a:cs typeface="Times New Roman"/>
                <a:sym typeface="Times New Roman"/>
              </a:rPr>
              <a:t>v</a:t>
            </a:r>
            <a:r>
              <a:rPr b="0" i="0" lang="en-US" sz="2400" u="none">
                <a:solidFill>
                  <a:schemeClr val="dk1"/>
                </a:solidFill>
                <a:latin typeface="Times New Roman"/>
                <a:ea typeface="Times New Roman"/>
                <a:cs typeface="Times New Roman"/>
                <a:sym typeface="Times New Roman"/>
              </a:rPr>
              <a:t>  119 </a:t>
            </a:r>
            <a:r>
              <a:rPr b="0" i="0" lang="en-US" sz="2400" u="none">
                <a:solidFill>
                  <a:srgbClr val="FF3300"/>
                </a:solidFill>
                <a:latin typeface="Times New Roman"/>
                <a:ea typeface="Times New Roman"/>
                <a:cs typeface="Times New Roman"/>
                <a:sym typeface="Times New Roman"/>
              </a:rPr>
              <a:t>w</a:t>
            </a:r>
            <a:r>
              <a:rPr b="0" i="0" lang="en-US" sz="2400" u="none">
                <a:solidFill>
                  <a:schemeClr val="dk1"/>
                </a:solidFill>
                <a:latin typeface="Times New Roman"/>
                <a:ea typeface="Times New Roman"/>
                <a:cs typeface="Times New Roman"/>
                <a:sym typeface="Times New Roman"/>
              </a:rPr>
              <a:t> 120 </a:t>
            </a:r>
            <a:r>
              <a:rPr b="0" i="0" lang="en-US" sz="2400" u="none">
                <a:solidFill>
                  <a:srgbClr val="FF3300"/>
                </a:solidFill>
                <a:latin typeface="Times New Roman"/>
                <a:ea typeface="Times New Roman"/>
                <a:cs typeface="Times New Roman"/>
                <a:sym typeface="Times New Roman"/>
              </a:rPr>
              <a:t>x</a:t>
            </a:r>
            <a:r>
              <a:rPr b="0" i="0" lang="en-US" sz="2400" u="none">
                <a:solidFill>
                  <a:schemeClr val="dk1"/>
                </a:solidFill>
                <a:latin typeface="Times New Roman"/>
                <a:ea typeface="Times New Roman"/>
                <a:cs typeface="Times New Roman"/>
                <a:sym typeface="Times New Roman"/>
              </a:rPr>
              <a:t>  121 </a:t>
            </a:r>
            <a:r>
              <a:rPr b="0" i="0" lang="en-US" sz="2400" u="none">
                <a:solidFill>
                  <a:srgbClr val="FF3300"/>
                </a:solidFill>
                <a:latin typeface="Times New Roman"/>
                <a:ea typeface="Times New Roman"/>
                <a:cs typeface="Times New Roman"/>
                <a:sym typeface="Times New Roman"/>
              </a:rPr>
              <a:t>y</a:t>
            </a:r>
            <a:r>
              <a:rPr b="0" i="0" lang="en-US" sz="2400" u="none">
                <a:solidFill>
                  <a:schemeClr val="dk1"/>
                </a:solidFill>
                <a:latin typeface="Times New Roman"/>
                <a:ea typeface="Times New Roman"/>
                <a:cs typeface="Times New Roman"/>
                <a:sym typeface="Times New Roman"/>
              </a:rPr>
              <a:t>  122 </a:t>
            </a:r>
            <a:r>
              <a:rPr b="0" i="0" lang="en-US" sz="2400" u="none">
                <a:solidFill>
                  <a:srgbClr val="FF3300"/>
                </a:solidFill>
                <a:latin typeface="Times New Roman"/>
                <a:ea typeface="Times New Roman"/>
                <a:cs typeface="Times New Roman"/>
                <a:sym typeface="Times New Roman"/>
              </a:rPr>
              <a:t>z</a:t>
            </a:r>
            <a:r>
              <a:rPr b="0" i="0" lang="en-US" sz="2400" u="none">
                <a:solidFill>
                  <a:schemeClr val="dk1"/>
                </a:solidFill>
                <a:latin typeface="Times New Roman"/>
                <a:ea typeface="Times New Roman"/>
                <a:cs typeface="Times New Roman"/>
                <a:sym typeface="Times New Roman"/>
              </a:rPr>
              <a:t>   123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124 </a:t>
            </a:r>
            <a:r>
              <a:rPr b="0" i="0" lang="en-US" sz="2400" u="none">
                <a:solidFill>
                  <a:srgbClr val="FF3300"/>
                </a:solidFill>
                <a:latin typeface="Times New Roman"/>
                <a:ea typeface="Times New Roman"/>
                <a:cs typeface="Times New Roman"/>
                <a:sym typeface="Times New Roman"/>
              </a:rPr>
              <a:t>| </a:t>
            </a:r>
            <a:r>
              <a:rPr b="0" i="0" lang="en-US" sz="2400" u="none">
                <a:solidFill>
                  <a:schemeClr val="dk1"/>
                </a:solidFill>
                <a:latin typeface="Times New Roman"/>
                <a:ea typeface="Times New Roman"/>
                <a:cs typeface="Times New Roman"/>
                <a:sym typeface="Times New Roman"/>
              </a:rPr>
              <a:t>   125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126 </a:t>
            </a:r>
            <a:r>
              <a:rPr b="0" i="0" lang="en-US" sz="2400" u="none">
                <a:solidFill>
                  <a:srgbClr val="FF3300"/>
                </a:solidFill>
                <a:latin typeface="Times New Roman"/>
                <a:ea typeface="Times New Roman"/>
                <a:cs typeface="Times New Roman"/>
                <a:sym typeface="Times New Roman"/>
              </a:rPr>
              <a:t>~</a:t>
            </a:r>
            <a:r>
              <a:rPr b="0" i="0" lang="en-US" sz="2400" u="none">
                <a:solidFill>
                  <a:schemeClr val="dk1"/>
                </a:solidFill>
                <a:latin typeface="Times New Roman"/>
                <a:ea typeface="Times New Roman"/>
                <a:cs typeface="Times New Roman"/>
                <a:sym typeface="Times New Roman"/>
              </a:rPr>
              <a:t>  127 </a:t>
            </a:r>
            <a:endParaRPr/>
          </a:p>
        </p:txBody>
      </p:sp>
      <p:sp>
        <p:nvSpPr>
          <p:cNvPr id="562" name="Google Shape;562;p72"/>
          <p:cNvSpPr/>
          <p:nvPr/>
        </p:nvSpPr>
        <p:spPr>
          <a:xfrm>
            <a:off x="5508625" y="1628775"/>
            <a:ext cx="142800" cy="216000"/>
          </a:xfrm>
          <a:prstGeom prst="rect">
            <a:avLst/>
          </a:prstGeom>
          <a:solidFill>
            <a:srgbClr val="FF3300"/>
          </a:soli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63" name="Google Shape;563;p72"/>
          <p:cNvSpPr txBox="1"/>
          <p:nvPr/>
        </p:nvSpPr>
        <p:spPr>
          <a:xfrm>
            <a:off x="2627312" y="6165850"/>
            <a:ext cx="3313200" cy="523200"/>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0" i="0" lang="en-US" sz="2800" u="none">
                <a:solidFill>
                  <a:schemeClr val="lt1"/>
                </a:solidFill>
                <a:latin typeface="Arial"/>
                <a:ea typeface="Arial"/>
                <a:cs typeface="Arial"/>
                <a:sym typeface="Arial"/>
              </a:rPr>
              <a:t>tabella ASCII</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7" name="Shape 567"/>
        <p:cNvGrpSpPr/>
        <p:nvPr/>
      </p:nvGrpSpPr>
      <p:grpSpPr>
        <a:xfrm>
          <a:off x="0" y="0"/>
          <a:ext cx="0" cy="0"/>
          <a:chOff x="0" y="0"/>
          <a:chExt cx="0" cy="0"/>
        </a:xfrm>
      </p:grpSpPr>
      <p:sp>
        <p:nvSpPr>
          <p:cNvPr id="568" name="Google Shape;568;p73"/>
          <p:cNvSpPr txBox="1"/>
          <p:nvPr/>
        </p:nvSpPr>
        <p:spPr>
          <a:xfrm>
            <a:off x="323850" y="260350"/>
            <a:ext cx="3509962"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tipo </a:t>
            </a:r>
            <a:r>
              <a:rPr b="1" i="0" lang="en-US" sz="3200" u="none">
                <a:solidFill>
                  <a:schemeClr val="dk1"/>
                </a:solidFill>
                <a:latin typeface="Arial"/>
                <a:ea typeface="Arial"/>
                <a:cs typeface="Arial"/>
                <a:sym typeface="Arial"/>
              </a:rPr>
              <a:t>carattere</a:t>
            </a:r>
            <a:r>
              <a:rPr b="0" i="0" lang="en-US" sz="3200" u="none">
                <a:solidFill>
                  <a:schemeClr val="dk1"/>
                </a:solidFill>
                <a:latin typeface="Arial"/>
                <a:ea typeface="Arial"/>
                <a:cs typeface="Arial"/>
                <a:sym typeface="Arial"/>
              </a:rPr>
              <a:t> in C</a:t>
            </a:r>
            <a:endParaRPr/>
          </a:p>
        </p:txBody>
      </p:sp>
      <p:sp>
        <p:nvSpPr>
          <p:cNvPr id="569" name="Google Shape;569;p73"/>
          <p:cNvSpPr txBox="1"/>
          <p:nvPr/>
        </p:nvSpPr>
        <p:spPr>
          <a:xfrm>
            <a:off x="539750" y="1341437"/>
            <a:ext cx="8208962" cy="1736725"/>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specificazione di un valore del tipo</a:t>
            </a:r>
            <a:endParaRPr/>
          </a:p>
          <a:p>
            <a:pPr indent="0" lvl="0" marL="0" marR="0" rtl="0" algn="l">
              <a:lnSpc>
                <a:spcPct val="100000"/>
              </a:lnSpc>
              <a:spcBef>
                <a:spcPts val="0"/>
              </a:spcBef>
              <a:spcAft>
                <a:spcPts val="0"/>
              </a:spcAft>
              <a:buClr>
                <a:schemeClr val="dk1"/>
              </a:buClr>
              <a:buSzPts val="1200"/>
              <a:buFont typeface="Times New Roman"/>
              <a:buNone/>
            </a:pPr>
            <a:r>
              <a:t/>
            </a:r>
            <a:endParaRPr b="0" i="0" sz="12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3200"/>
              <a:buFont typeface="Arial"/>
              <a:buNone/>
            </a:pPr>
            <a:r>
              <a:rPr b="0" i="0" lang="en-US" sz="3200" u="none">
                <a:solidFill>
                  <a:srgbClr val="7F7F7F"/>
                </a:solidFill>
                <a:latin typeface="Arial"/>
                <a:ea typeface="Arial"/>
                <a:cs typeface="Arial"/>
                <a:sym typeface="Arial"/>
              </a:rPr>
              <a:t>	</a:t>
            </a:r>
            <a:r>
              <a:rPr b="0" i="0" lang="en-US" sz="3200" u="none">
                <a:solidFill>
                  <a:schemeClr val="dk1"/>
                </a:solidFill>
                <a:latin typeface="Arial"/>
                <a:ea typeface="Arial"/>
                <a:cs typeface="Arial"/>
                <a:sym typeface="Arial"/>
              </a:rPr>
              <a:t>un solo carattere dell’</a:t>
            </a:r>
            <a:r>
              <a:rPr b="1" i="0" lang="en-US" sz="3200" u="none">
                <a:solidFill>
                  <a:schemeClr val="dk1"/>
                </a:solidFill>
                <a:latin typeface="Arial"/>
                <a:ea typeface="Arial"/>
                <a:cs typeface="Arial"/>
                <a:sym typeface="Arial"/>
              </a:rPr>
              <a:t>alfabeto esteso</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a:solidFill>
                  <a:srgbClr val="7F7F7F"/>
                </a:solidFill>
                <a:latin typeface="Courier New"/>
                <a:ea typeface="Courier New"/>
                <a:cs typeface="Courier New"/>
                <a:sym typeface="Courier New"/>
              </a:rPr>
              <a:t>			</a:t>
            </a:r>
            <a:r>
              <a:rPr b="1" i="0" lang="en-US" sz="3200" u="none">
                <a:solidFill>
                  <a:schemeClr val="accent2"/>
                </a:solidFill>
                <a:latin typeface="Courier New"/>
                <a:ea typeface="Courier New"/>
                <a:cs typeface="Courier New"/>
                <a:sym typeface="Courier New"/>
              </a:rPr>
              <a:t>‘k’</a:t>
            </a:r>
            <a:endParaRPr/>
          </a:p>
        </p:txBody>
      </p:sp>
      <p:sp>
        <p:nvSpPr>
          <p:cNvPr id="570" name="Google Shape;570;p73"/>
          <p:cNvSpPr txBox="1"/>
          <p:nvPr/>
        </p:nvSpPr>
        <p:spPr>
          <a:xfrm>
            <a:off x="684212" y="3357562"/>
            <a:ext cx="7940675" cy="822325"/>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l’alfabeto esteso contiene caratteri minuscoli, maiuscoli, simboli speciali, etc…</a:t>
            </a:r>
            <a:endParaRPr/>
          </a:p>
        </p:txBody>
      </p:sp>
      <p:sp>
        <p:nvSpPr>
          <p:cNvPr id="571" name="Google Shape;571;p73"/>
          <p:cNvSpPr txBox="1"/>
          <p:nvPr/>
        </p:nvSpPr>
        <p:spPr>
          <a:xfrm>
            <a:off x="611187" y="4365625"/>
            <a:ext cx="8137525" cy="1554162"/>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3200"/>
              <a:buFont typeface="Courier New"/>
              <a:buNone/>
            </a:pPr>
            <a:r>
              <a:rPr b="1" i="0" lang="en-US" sz="3200" u="none">
                <a:solidFill>
                  <a:srgbClr val="7F7F7F"/>
                </a:solidFill>
                <a:latin typeface="Courier New"/>
                <a:ea typeface="Courier New"/>
                <a:cs typeface="Courier New"/>
                <a:sym typeface="Courier New"/>
              </a:rPr>
              <a:t>		</a:t>
            </a:r>
            <a:r>
              <a:rPr b="1" i="0" lang="en-US" sz="3200" u="none">
                <a:solidFill>
                  <a:schemeClr val="accent2"/>
                </a:solidFill>
                <a:latin typeface="Courier New"/>
                <a:ea typeface="Courier New"/>
                <a:cs typeface="Courier New"/>
                <a:sym typeface="Courier New"/>
              </a:rPr>
              <a:t>‘K’   ‘a’    ‘A’</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a:solidFill>
                  <a:srgbClr val="7F7F7F"/>
                </a:solidFill>
                <a:latin typeface="Courier New"/>
                <a:ea typeface="Courier New"/>
                <a:cs typeface="Courier New"/>
                <a:sym typeface="Courier New"/>
              </a:rPr>
              <a:t>		</a:t>
            </a:r>
            <a:r>
              <a:rPr b="1" i="0" lang="en-US" sz="3200" u="none">
                <a:solidFill>
                  <a:schemeClr val="accent2"/>
                </a:solidFill>
                <a:latin typeface="Courier New"/>
                <a:ea typeface="Courier New"/>
                <a:cs typeface="Courier New"/>
                <a:sym typeface="Courier New"/>
              </a:rPr>
              <a:t>‘5’   ‘ ’</a:t>
            </a:r>
            <a:r>
              <a:rPr b="1" i="0" lang="en-US" sz="3200" u="none">
                <a:solidFill>
                  <a:srgbClr val="7F7F7F"/>
                </a:solidFill>
                <a:latin typeface="Courier New"/>
                <a:ea typeface="Courier New"/>
                <a:cs typeface="Courier New"/>
                <a:sym typeface="Courier New"/>
              </a:rPr>
              <a:t>	</a:t>
            </a:r>
            <a:r>
              <a:rPr b="1" i="0" lang="en-US" sz="3200" u="none">
                <a:solidFill>
                  <a:schemeClr val="accent2"/>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rgbClr val="7F7F7F"/>
              </a:buClr>
              <a:buSzPts val="3200"/>
              <a:buFont typeface="Courier New"/>
              <a:buNone/>
            </a:pPr>
            <a:r>
              <a:rPr b="1" i="0" lang="en-US" sz="3200" u="none">
                <a:solidFill>
                  <a:srgbClr val="7F7F7F"/>
                </a:solidFill>
                <a:latin typeface="Courier New"/>
                <a:ea typeface="Courier New"/>
                <a:cs typeface="Courier New"/>
                <a:sym typeface="Courier New"/>
              </a:rPr>
              <a:t>		</a:t>
            </a:r>
            <a:r>
              <a:rPr b="1" i="0" lang="en-US" sz="3200" u="none">
                <a:solidFill>
                  <a:schemeClr val="accent2"/>
                </a:solidFill>
                <a:latin typeface="Courier New"/>
                <a:ea typeface="Courier New"/>
                <a:cs typeface="Courier New"/>
                <a:sym typeface="Courier New"/>
              </a:rPr>
              <a:t>‘\’’  ‘\n’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5" name="Shape 575"/>
        <p:cNvGrpSpPr/>
        <p:nvPr/>
      </p:nvGrpSpPr>
      <p:grpSpPr>
        <a:xfrm>
          <a:off x="0" y="0"/>
          <a:ext cx="0" cy="0"/>
          <a:chOff x="0" y="0"/>
          <a:chExt cx="0" cy="0"/>
        </a:xfrm>
      </p:grpSpPr>
      <p:sp>
        <p:nvSpPr>
          <p:cNvPr id="576" name="Google Shape;576;p74"/>
          <p:cNvSpPr txBox="1"/>
          <p:nvPr/>
        </p:nvSpPr>
        <p:spPr>
          <a:xfrm>
            <a:off x="2051050" y="2276475"/>
            <a:ext cx="4537200" cy="3099000"/>
          </a:xfrm>
          <a:prstGeom prst="rect">
            <a:avLst/>
          </a:prstGeom>
          <a:solidFill>
            <a:srgbClr val="FFFF99"/>
          </a:soli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r>
              <a:rPr b="0" i="0" lang="en-US" sz="3200" u="none">
                <a:solidFill>
                  <a:srgbClr val="7F7F7F"/>
                </a:solidFill>
                <a:latin typeface="Arial"/>
                <a:ea typeface="Arial"/>
                <a:cs typeface="Arial"/>
                <a:sym typeface="Arial"/>
              </a:rPr>
              <a:t>	</a:t>
            </a:r>
            <a:r>
              <a:rPr b="1" i="0" lang="en-US" sz="3200" u="none">
                <a:solidFill>
                  <a:schemeClr val="dk1"/>
                </a:solidFill>
                <a:latin typeface="Courier New"/>
                <a:ea typeface="Courier New"/>
                <a:cs typeface="Courier New"/>
                <a:sym typeface="Courier New"/>
              </a:rPr>
              <a:t>sizeof</a:t>
            </a:r>
            <a:endParaRPr/>
          </a:p>
          <a:p>
            <a:pPr indent="-342900" lvl="0" marL="342900" marR="0" rtl="0" algn="l">
              <a:lnSpc>
                <a:spcPct val="100000"/>
              </a:lnSpc>
              <a:spcBef>
                <a:spcPts val="240"/>
              </a:spcBef>
              <a:spcAft>
                <a:spcPts val="0"/>
              </a:spcAft>
              <a:buClr>
                <a:schemeClr val="dk1"/>
              </a:buClr>
              <a:buSzPts val="1200"/>
              <a:buFont typeface="Times New Roman"/>
              <a:buNone/>
            </a:pPr>
            <a:r>
              <a:t/>
            </a:r>
            <a:endParaRPr b="1" i="0" sz="1200" u="none">
              <a:solidFill>
                <a:schemeClr val="dk1"/>
              </a:solidFill>
              <a:latin typeface="Courier New"/>
              <a:ea typeface="Courier New"/>
              <a:cs typeface="Courier New"/>
              <a:sym typeface="Courier New"/>
            </a:endParaRPr>
          </a:p>
          <a:p>
            <a:pPr indent="-342900" lvl="0" marL="342900" marR="0" rtl="0" algn="l">
              <a:lnSpc>
                <a:spcPct val="100000"/>
              </a:lnSpc>
              <a:spcBef>
                <a:spcPts val="64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int</a:t>
            </a:r>
            <a:r>
              <a:rPr b="0" i="0" lang="en-US" sz="3200" u="none">
                <a:solidFill>
                  <a:srgbClr val="7F7F7F"/>
                </a:solidFill>
                <a:latin typeface="Arial"/>
                <a:ea typeface="Arial"/>
                <a:cs typeface="Arial"/>
                <a:sym typeface="Arial"/>
              </a:rPr>
              <a:t>			</a:t>
            </a:r>
            <a:r>
              <a:rPr b="0" i="0" lang="en-US" sz="3200" u="none">
                <a:solidFill>
                  <a:schemeClr val="dk1"/>
                </a:solidFill>
                <a:latin typeface="Arial"/>
                <a:ea typeface="Arial"/>
                <a:cs typeface="Arial"/>
                <a:sym typeface="Arial"/>
              </a:rPr>
              <a:t>         </a:t>
            </a:r>
            <a:r>
              <a:rPr b="1" i="0" lang="en-US" sz="3200" u="none">
                <a:solidFill>
                  <a:srgbClr val="FF3300"/>
                </a:solidFill>
                <a:latin typeface="Arial"/>
                <a:ea typeface="Arial"/>
                <a:cs typeface="Arial"/>
                <a:sym typeface="Arial"/>
              </a:rPr>
              <a:t>4 byte</a:t>
            </a:r>
            <a:endParaRPr/>
          </a:p>
          <a:p>
            <a:pPr indent="-342900" lvl="0" marL="342900" marR="0" rtl="0" algn="l">
              <a:lnSpc>
                <a:spcPct val="100000"/>
              </a:lnSpc>
              <a:spcBef>
                <a:spcPts val="64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float</a:t>
            </a:r>
            <a:r>
              <a:rPr b="1" i="0" lang="en-US" sz="3200" u="none">
                <a:solidFill>
                  <a:schemeClr val="dk1"/>
                </a:solidFill>
                <a:latin typeface="Courier New"/>
                <a:ea typeface="Courier New"/>
                <a:cs typeface="Courier New"/>
                <a:sym typeface="Courier New"/>
              </a:rPr>
              <a:t>  </a:t>
            </a:r>
            <a:r>
              <a:rPr b="0" i="0" lang="en-US" sz="3200" u="none">
                <a:solidFill>
                  <a:schemeClr val="dk1"/>
                </a:solidFill>
                <a:latin typeface="Arial"/>
                <a:ea typeface="Arial"/>
                <a:cs typeface="Arial"/>
                <a:sym typeface="Arial"/>
              </a:rPr>
              <a:t>           </a:t>
            </a:r>
            <a:r>
              <a:rPr b="1" i="0" lang="en-US" sz="3200" u="none">
                <a:solidFill>
                  <a:srgbClr val="FF3300"/>
                </a:solidFill>
                <a:latin typeface="Arial"/>
                <a:ea typeface="Arial"/>
                <a:cs typeface="Arial"/>
                <a:sym typeface="Arial"/>
              </a:rPr>
              <a:t>4 byte</a:t>
            </a:r>
            <a:endParaRPr/>
          </a:p>
          <a:p>
            <a:pPr indent="-342900" lvl="0" marL="342900" marR="0" rtl="0" algn="l">
              <a:lnSpc>
                <a:spcPct val="100000"/>
              </a:lnSpc>
              <a:spcBef>
                <a:spcPts val="64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double</a:t>
            </a:r>
            <a:r>
              <a:rPr b="0" i="0" lang="en-US" sz="3200" u="none">
                <a:solidFill>
                  <a:schemeClr val="dk1"/>
                </a:solidFill>
                <a:latin typeface="Arial"/>
                <a:ea typeface="Arial"/>
                <a:cs typeface="Arial"/>
                <a:sym typeface="Arial"/>
              </a:rPr>
              <a:t>             </a:t>
            </a:r>
            <a:r>
              <a:rPr b="1" i="0" lang="en-US" sz="3200" u="none">
                <a:solidFill>
                  <a:srgbClr val="FF3300"/>
                </a:solidFill>
                <a:latin typeface="Arial"/>
                <a:ea typeface="Arial"/>
                <a:cs typeface="Arial"/>
                <a:sym typeface="Arial"/>
              </a:rPr>
              <a:t>8 byte</a:t>
            </a:r>
            <a:endParaRPr b="1" i="0" sz="2400" u="none">
              <a:solidFill>
                <a:srgbClr val="FF3300"/>
              </a:solidFill>
              <a:latin typeface="Arial"/>
              <a:ea typeface="Arial"/>
              <a:cs typeface="Arial"/>
              <a:sym typeface="Arial"/>
            </a:endParaRPr>
          </a:p>
          <a:p>
            <a:pPr indent="-342900" lvl="0" marL="342900" marR="0" rtl="0" algn="l">
              <a:lnSpc>
                <a:spcPct val="100000"/>
              </a:lnSpc>
              <a:spcBef>
                <a:spcPts val="64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char</a:t>
            </a:r>
            <a:r>
              <a:rPr b="1" i="0" lang="en-US" sz="3200" u="none">
                <a:solidFill>
                  <a:srgbClr val="7F7F7F"/>
                </a:solidFill>
                <a:latin typeface="Arial"/>
                <a:ea typeface="Arial"/>
                <a:cs typeface="Arial"/>
                <a:sym typeface="Arial"/>
              </a:rPr>
              <a:t>		</a:t>
            </a:r>
            <a:r>
              <a:rPr b="1" i="0" lang="en-US" sz="3200" u="none">
                <a:solidFill>
                  <a:srgbClr val="FF3300"/>
                </a:solidFill>
                <a:latin typeface="Arial"/>
                <a:ea typeface="Arial"/>
                <a:cs typeface="Arial"/>
                <a:sym typeface="Arial"/>
              </a:rPr>
              <a:t>         1 byte</a:t>
            </a:r>
            <a:r>
              <a:rPr b="0" i="0" lang="en-US" sz="2400" u="none">
                <a:solidFill>
                  <a:schemeClr val="dk1"/>
                </a:solidFill>
                <a:latin typeface="Arial"/>
                <a:ea typeface="Arial"/>
                <a:cs typeface="Arial"/>
                <a:sym typeface="Arial"/>
              </a:rPr>
              <a:t>                </a:t>
            </a:r>
            <a:endParaRPr/>
          </a:p>
        </p:txBody>
      </p:sp>
      <p:sp>
        <p:nvSpPr>
          <p:cNvPr id="577" name="Google Shape;577;p74"/>
          <p:cNvSpPr txBox="1"/>
          <p:nvPr/>
        </p:nvSpPr>
        <p:spPr>
          <a:xfrm>
            <a:off x="323850" y="260350"/>
            <a:ext cx="8351837" cy="1563687"/>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tipi </a:t>
            </a:r>
            <a:r>
              <a:rPr b="1" i="0" lang="en-US" sz="3200" u="none">
                <a:solidFill>
                  <a:schemeClr val="dk1"/>
                </a:solidFill>
                <a:latin typeface="Arial"/>
                <a:ea typeface="Arial"/>
                <a:cs typeface="Arial"/>
                <a:sym typeface="Arial"/>
              </a:rPr>
              <a:t>scalari</a:t>
            </a:r>
            <a:r>
              <a:rPr b="0" i="0" lang="en-US" sz="3200" u="none">
                <a:solidFill>
                  <a:schemeClr val="dk1"/>
                </a:solidFill>
                <a:latin typeface="Arial"/>
                <a:ea typeface="Arial"/>
                <a:cs typeface="Arial"/>
                <a:sym typeface="Arial"/>
              </a:rPr>
              <a:t> in C: </a:t>
            </a:r>
            <a:endParaRPr/>
          </a:p>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spazio di memoria (in byte) per la rappresentazione dei valori</a:t>
            </a:r>
            <a:endParaRPr/>
          </a:p>
        </p:txBody>
      </p:sp>
      <p:sp>
        <p:nvSpPr>
          <p:cNvPr id="578" name="Google Shape;578;p74"/>
          <p:cNvSpPr txBox="1"/>
          <p:nvPr/>
        </p:nvSpPr>
        <p:spPr>
          <a:xfrm>
            <a:off x="4572000" y="6165850"/>
            <a:ext cx="4465637" cy="588962"/>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pc classici, celle di 32 bit</a:t>
            </a:r>
            <a:r>
              <a:rPr b="0" i="0" lang="en-US" sz="3200" u="none">
                <a:solidFill>
                  <a:schemeClr val="dk1"/>
                </a:solidFill>
                <a:latin typeface="Arial"/>
                <a:ea typeface="Arial"/>
                <a:cs typeface="Arial"/>
                <a:sym typeface="Arial"/>
              </a:rPr>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2" name="Shape 582"/>
        <p:cNvGrpSpPr/>
        <p:nvPr/>
      </p:nvGrpSpPr>
      <p:grpSpPr>
        <a:xfrm>
          <a:off x="0" y="0"/>
          <a:ext cx="0" cy="0"/>
          <a:chOff x="0" y="0"/>
          <a:chExt cx="0" cy="0"/>
        </a:xfrm>
      </p:grpSpPr>
      <p:sp>
        <p:nvSpPr>
          <p:cNvPr id="583" name="Google Shape;583;p75"/>
          <p:cNvSpPr txBox="1"/>
          <p:nvPr>
            <p:ph idx="1" type="body"/>
          </p:nvPr>
        </p:nvSpPr>
        <p:spPr>
          <a:xfrm>
            <a:off x="684212" y="1557337"/>
            <a:ext cx="7772400" cy="1223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in sostituzione, si usa il tipo</a:t>
            </a:r>
            <a:r>
              <a:rPr b="0" i="0" lang="en-US" sz="3200" u="none" cap="none" strike="noStrike">
                <a:solidFill>
                  <a:schemeClr val="dk1"/>
                </a:solidFill>
                <a:latin typeface="Times New Roman"/>
                <a:ea typeface="Times New Roman"/>
                <a:cs typeface="Times New Roman"/>
                <a:sym typeface="Times New Roman"/>
              </a:rPr>
              <a:t> </a:t>
            </a:r>
            <a:r>
              <a:rPr b="1" i="0" lang="en-US" sz="3200" u="none" cap="none" strike="noStrike">
                <a:solidFill>
                  <a:schemeClr val="accent2"/>
                </a:solidFill>
                <a:latin typeface="Courier New"/>
                <a:ea typeface="Courier New"/>
                <a:cs typeface="Courier New"/>
                <a:sym typeface="Courier New"/>
              </a:rPr>
              <a:t>int</a:t>
            </a:r>
            <a:r>
              <a:rPr b="0" i="0" lang="en-US" sz="3200" u="none" cap="none" strike="noStrike">
                <a:solidFill>
                  <a:schemeClr val="dk1"/>
                </a:solidFill>
                <a:latin typeface="Arial"/>
                <a:ea typeface="Arial"/>
                <a:cs typeface="Arial"/>
                <a:sym typeface="Arial"/>
              </a:rPr>
              <a:t>, con la convenzione che</a:t>
            </a:r>
            <a:endParaRPr/>
          </a:p>
        </p:txBody>
      </p:sp>
      <p:sp>
        <p:nvSpPr>
          <p:cNvPr id="584" name="Google Shape;584;p75"/>
          <p:cNvSpPr txBox="1"/>
          <p:nvPr/>
        </p:nvSpPr>
        <p:spPr>
          <a:xfrm>
            <a:off x="2268537" y="3141662"/>
            <a:ext cx="1296987" cy="588962"/>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3200"/>
              <a:buFont typeface="Comic Sans MS"/>
              <a:buNone/>
            </a:pPr>
            <a:r>
              <a:rPr b="0" i="0" lang="en-US" sz="3200" u="none">
                <a:solidFill>
                  <a:schemeClr val="dk1"/>
                </a:solidFill>
                <a:latin typeface="Comic Sans MS"/>
                <a:ea typeface="Comic Sans MS"/>
                <a:cs typeface="Comic Sans MS"/>
                <a:sym typeface="Comic Sans MS"/>
              </a:rPr>
              <a:t>falso</a:t>
            </a:r>
            <a:r>
              <a:rPr b="0" i="0" lang="en-US" sz="3200" u="none">
                <a:solidFill>
                  <a:schemeClr val="dk1"/>
                </a:solidFill>
                <a:latin typeface="Arial"/>
                <a:ea typeface="Arial"/>
                <a:cs typeface="Arial"/>
                <a:sym typeface="Arial"/>
              </a:rPr>
              <a:t>        </a:t>
            </a:r>
            <a:endParaRPr/>
          </a:p>
        </p:txBody>
      </p:sp>
      <p:sp>
        <p:nvSpPr>
          <p:cNvPr id="585" name="Google Shape;585;p75"/>
          <p:cNvSpPr/>
          <p:nvPr/>
        </p:nvSpPr>
        <p:spPr>
          <a:xfrm>
            <a:off x="3852862" y="3286125"/>
            <a:ext cx="647700" cy="360362"/>
          </a:xfrm>
          <a:prstGeom prst="leftRightArrow">
            <a:avLst>
              <a:gd fmla="val 50000" name="adj1"/>
              <a:gd fmla="val 50000" name="adj2"/>
            </a:avLst>
          </a:prstGeom>
          <a:solidFill>
            <a:schemeClr val="folHlink"/>
          </a:solidFill>
          <a:ln cap="flat" cmpd="sng" w="9525">
            <a:solidFill>
              <a:srgbClr val="00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86" name="Google Shape;586;p75"/>
          <p:cNvSpPr txBox="1"/>
          <p:nvPr/>
        </p:nvSpPr>
        <p:spPr>
          <a:xfrm>
            <a:off x="4860925" y="3141662"/>
            <a:ext cx="647700" cy="588962"/>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0</a:t>
            </a:r>
            <a:endParaRPr/>
          </a:p>
        </p:txBody>
      </p:sp>
      <p:sp>
        <p:nvSpPr>
          <p:cNvPr id="587" name="Google Shape;587;p75"/>
          <p:cNvSpPr txBox="1"/>
          <p:nvPr/>
        </p:nvSpPr>
        <p:spPr>
          <a:xfrm>
            <a:off x="2268537" y="4581525"/>
            <a:ext cx="1296987" cy="588962"/>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3200"/>
              <a:buFont typeface="Comic Sans MS"/>
              <a:buNone/>
            </a:pPr>
            <a:r>
              <a:rPr b="0" i="0" lang="en-US" sz="3200" u="none">
                <a:solidFill>
                  <a:schemeClr val="dk1"/>
                </a:solidFill>
                <a:latin typeface="Comic Sans MS"/>
                <a:ea typeface="Comic Sans MS"/>
                <a:cs typeface="Comic Sans MS"/>
                <a:sym typeface="Comic Sans MS"/>
              </a:rPr>
              <a:t>vero</a:t>
            </a:r>
            <a:endParaRPr/>
          </a:p>
        </p:txBody>
      </p:sp>
      <p:sp>
        <p:nvSpPr>
          <p:cNvPr id="588" name="Google Shape;588;p75"/>
          <p:cNvSpPr/>
          <p:nvPr/>
        </p:nvSpPr>
        <p:spPr>
          <a:xfrm>
            <a:off x="3852862" y="4725987"/>
            <a:ext cx="647700" cy="360362"/>
          </a:xfrm>
          <a:prstGeom prst="leftRightArrow">
            <a:avLst>
              <a:gd fmla="val 50000" name="adj1"/>
              <a:gd fmla="val 50000" name="adj2"/>
            </a:avLst>
          </a:prstGeom>
          <a:solidFill>
            <a:schemeClr val="folHlink"/>
          </a:solidFill>
          <a:ln cap="flat" cmpd="sng" w="9525">
            <a:solidFill>
              <a:srgbClr val="00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89" name="Google Shape;589;p75"/>
          <p:cNvSpPr txBox="1"/>
          <p:nvPr/>
        </p:nvSpPr>
        <p:spPr>
          <a:xfrm>
            <a:off x="4860925" y="4581525"/>
            <a:ext cx="647700" cy="588962"/>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1</a:t>
            </a:r>
            <a:endParaRPr/>
          </a:p>
        </p:txBody>
      </p:sp>
      <p:sp>
        <p:nvSpPr>
          <p:cNvPr id="590" name="Google Shape;590;p75"/>
          <p:cNvSpPr txBox="1"/>
          <p:nvPr/>
        </p:nvSpPr>
        <p:spPr>
          <a:xfrm>
            <a:off x="323850" y="260350"/>
            <a:ext cx="54006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il tipo </a:t>
            </a:r>
            <a:r>
              <a:rPr b="1" i="0" lang="en-US" sz="3200" u="none">
                <a:solidFill>
                  <a:schemeClr val="dk1"/>
                </a:solidFill>
                <a:latin typeface="Arial"/>
                <a:ea typeface="Arial"/>
                <a:cs typeface="Arial"/>
                <a:sym typeface="Arial"/>
              </a:rPr>
              <a:t>logico</a:t>
            </a:r>
            <a:r>
              <a:rPr b="0" i="0" lang="en-US" sz="3200" u="none">
                <a:solidFill>
                  <a:schemeClr val="dk1"/>
                </a:solidFill>
                <a:latin typeface="Arial"/>
                <a:ea typeface="Arial"/>
                <a:cs typeface="Arial"/>
                <a:sym typeface="Arial"/>
              </a:rPr>
              <a:t> in C </a:t>
            </a:r>
            <a:r>
              <a:rPr b="1" i="0" lang="en-US" sz="3200" u="none">
                <a:solidFill>
                  <a:srgbClr val="FF3300"/>
                </a:solidFill>
                <a:latin typeface="Arial"/>
                <a:ea typeface="Arial"/>
                <a:cs typeface="Arial"/>
                <a:sym typeface="Arial"/>
              </a:rPr>
              <a:t>non esiste</a:t>
            </a:r>
            <a:endParaRPr/>
          </a:p>
        </p:txBody>
      </p:sp>
      <p:sp>
        <p:nvSpPr>
          <p:cNvPr id="591" name="Google Shape;591;p75"/>
          <p:cNvSpPr txBox="1"/>
          <p:nvPr/>
        </p:nvSpPr>
        <p:spPr>
          <a:xfrm>
            <a:off x="5795962" y="4581525"/>
            <a:ext cx="2952750" cy="1552575"/>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qualunque valore </a:t>
            </a:r>
            <a:r>
              <a:rPr b="1" i="0" lang="en-US" sz="2400" u="none">
                <a:solidFill>
                  <a:srgbClr val="FF3300"/>
                </a:solidFill>
                <a:latin typeface="Arial"/>
                <a:ea typeface="Arial"/>
                <a:cs typeface="Arial"/>
                <a:sym typeface="Arial"/>
              </a:rPr>
              <a:t>non nullo</a:t>
            </a:r>
            <a:r>
              <a:rPr b="0" i="0" lang="en-US" sz="2400" u="none">
                <a:solidFill>
                  <a:schemeClr val="dk1"/>
                </a:solidFill>
                <a:latin typeface="Arial"/>
                <a:ea typeface="Arial"/>
                <a:cs typeface="Arial"/>
                <a:sym typeface="Arial"/>
              </a:rPr>
              <a:t> è interpretato come </a:t>
            </a:r>
            <a:r>
              <a:rPr b="1" i="0" lang="en-US" sz="2400" u="none">
                <a:solidFill>
                  <a:srgbClr val="FF3300"/>
                </a:solidFill>
                <a:latin typeface="Comic Sans MS"/>
                <a:ea typeface="Comic Sans MS"/>
                <a:cs typeface="Comic Sans MS"/>
                <a:sym typeface="Comic Sans MS"/>
              </a:rPr>
              <a:t>vero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xEl>
                                              <p:pRg end="0" st="0"/>
                                            </p:txEl>
                                          </p:spTgt>
                                        </p:tgtEl>
                                        <p:attrNameLst>
                                          <p:attrName>style.visibility</p:attrName>
                                        </p:attrNameLst>
                                      </p:cBhvr>
                                      <p:to>
                                        <p:strVal val="visible"/>
                                      </p:to>
                                    </p:set>
                                    <p:animEffect filter="fade" transition="in">
                                      <p:cBhvr>
                                        <p:cTn dur="500"/>
                                        <p:tgtEl>
                                          <p:spTgt spid="5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500"/>
                                        <p:tgtEl>
                                          <p:spTgt spid="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6"/>
          <p:cNvSpPr txBox="1"/>
          <p:nvPr>
            <p:ph type="title"/>
          </p:nvPr>
        </p:nvSpPr>
        <p:spPr>
          <a:xfrm>
            <a:off x="265500" y="1534800"/>
            <a:ext cx="4045200" cy="2085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US"/>
              <a:t>Dove vanno le variabili in C?</a:t>
            </a:r>
            <a:endParaRPr/>
          </a:p>
        </p:txBody>
      </p:sp>
      <p:sp>
        <p:nvSpPr>
          <p:cNvPr id="598" name="Google Shape;598;p76"/>
          <p:cNvSpPr txBox="1"/>
          <p:nvPr>
            <p:ph idx="1" type="subTitle"/>
          </p:nvPr>
        </p:nvSpPr>
        <p:spPr>
          <a:xfrm>
            <a:off x="265500" y="3692002"/>
            <a:ext cx="4045200" cy="1692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599" name="Google Shape;599;p76"/>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
        <p:nvSpPr>
          <p:cNvPr id="600" name="Google Shape;600;p76"/>
          <p:cNvSpPr txBox="1"/>
          <p:nvPr/>
        </p:nvSpPr>
        <p:spPr>
          <a:xfrm>
            <a:off x="4939500" y="531126"/>
            <a:ext cx="3837000" cy="4771500"/>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una variabile C è caratterizzata dal</a:t>
            </a:r>
            <a:endParaRPr/>
          </a:p>
          <a:p>
            <a:pPr indent="-177800" lvl="0" marL="0" marR="0" rtl="0" algn="l">
              <a:lnSpc>
                <a:spcPct val="100000"/>
              </a:lnSpc>
              <a:spcBef>
                <a:spcPts val="0"/>
              </a:spcBef>
              <a:spcAft>
                <a:spcPts val="0"/>
              </a:spcAft>
              <a:buClr>
                <a:schemeClr val="accent2"/>
              </a:buClr>
              <a:buSzPts val="2800"/>
              <a:buFont typeface="Noto Sans Symbols"/>
              <a:buChar char="✔"/>
            </a:pPr>
            <a:r>
              <a:rPr b="0" i="0" lang="en-US" sz="2800" u="none">
                <a:solidFill>
                  <a:schemeClr val="dk1"/>
                </a:solidFill>
                <a:latin typeface="Arial"/>
                <a:ea typeface="Arial"/>
                <a:cs typeface="Arial"/>
                <a:sym typeface="Arial"/>
              </a:rPr>
              <a:t>   </a:t>
            </a:r>
            <a:r>
              <a:rPr b="1" i="0" lang="en-US" sz="2800" u="none">
                <a:solidFill>
                  <a:srgbClr val="FF3300"/>
                </a:solidFill>
                <a:latin typeface="Arial"/>
                <a:ea typeface="Arial"/>
                <a:cs typeface="Arial"/>
                <a:sym typeface="Arial"/>
              </a:rPr>
              <a:t>nome</a:t>
            </a:r>
            <a:r>
              <a:rPr b="0" i="0" lang="en-US" sz="2800" u="none">
                <a:solidFill>
                  <a:schemeClr val="dk1"/>
                </a:solidFill>
                <a:latin typeface="Arial"/>
                <a:ea typeface="Arial"/>
                <a:cs typeface="Arial"/>
                <a:sym typeface="Arial"/>
              </a:rPr>
              <a:t>  (identificatore)</a:t>
            </a:r>
            <a:endParaRPr/>
          </a:p>
          <a:p>
            <a:pPr indent="-177800" lvl="0" marL="0" marR="0" rtl="0" algn="l">
              <a:lnSpc>
                <a:spcPct val="100000"/>
              </a:lnSpc>
              <a:spcBef>
                <a:spcPts val="0"/>
              </a:spcBef>
              <a:spcAft>
                <a:spcPts val="0"/>
              </a:spcAft>
              <a:buClr>
                <a:schemeClr val="accent2"/>
              </a:buClr>
              <a:buSzPts val="2800"/>
              <a:buFont typeface="Noto Sans Symbols"/>
              <a:buChar char="✔"/>
            </a:pPr>
            <a:r>
              <a:rPr b="0" i="0" lang="en-US" sz="2800" u="none">
                <a:solidFill>
                  <a:schemeClr val="dk1"/>
                </a:solidFill>
                <a:latin typeface="Arial"/>
                <a:ea typeface="Arial"/>
                <a:cs typeface="Arial"/>
                <a:sym typeface="Arial"/>
              </a:rPr>
              <a:t>   </a:t>
            </a:r>
            <a:r>
              <a:rPr b="1" i="0" lang="en-US" sz="2800" u="none">
                <a:solidFill>
                  <a:srgbClr val="FF3300"/>
                </a:solidFill>
                <a:latin typeface="Arial"/>
                <a:ea typeface="Arial"/>
                <a:cs typeface="Arial"/>
                <a:sym typeface="Arial"/>
              </a:rPr>
              <a:t>valore</a:t>
            </a:r>
            <a:r>
              <a:rPr b="0" i="0" lang="en-US" sz="2800" u="none">
                <a:solidFill>
                  <a:srgbClr val="FF3300"/>
                </a:solidFill>
                <a:latin typeface="Arial"/>
                <a:ea typeface="Arial"/>
                <a:cs typeface="Arial"/>
                <a:sym typeface="Arial"/>
              </a:rPr>
              <a:t> </a:t>
            </a:r>
            <a:r>
              <a:rPr b="0" i="0" lang="en-US" sz="2800" u="none">
                <a:solidFill>
                  <a:schemeClr val="dk1"/>
                </a:solidFill>
                <a:latin typeface="Arial"/>
                <a:ea typeface="Arial"/>
                <a:cs typeface="Arial"/>
                <a:sym typeface="Arial"/>
              </a:rPr>
              <a:t>associato </a:t>
            </a:r>
            <a:endParaRPr/>
          </a:p>
          <a:p>
            <a:pPr indent="-177800" lvl="0" marL="0" marR="0" rtl="0" algn="l">
              <a:lnSpc>
                <a:spcPct val="100000"/>
              </a:lnSpc>
              <a:spcBef>
                <a:spcPts val="0"/>
              </a:spcBef>
              <a:spcAft>
                <a:spcPts val="0"/>
              </a:spcAft>
              <a:buClr>
                <a:schemeClr val="accent2"/>
              </a:buClr>
              <a:buSzPts val="2800"/>
              <a:buFont typeface="Noto Sans Symbols"/>
              <a:buChar char="✔"/>
            </a:pPr>
            <a:r>
              <a:rPr b="0" i="0" lang="en-US" sz="2800" u="none">
                <a:solidFill>
                  <a:schemeClr val="dk1"/>
                </a:solidFill>
                <a:latin typeface="Arial"/>
                <a:ea typeface="Arial"/>
                <a:cs typeface="Arial"/>
                <a:sym typeface="Arial"/>
              </a:rPr>
              <a:t>   </a:t>
            </a:r>
            <a:r>
              <a:rPr b="1" i="0" lang="en-US" sz="2800" u="none">
                <a:solidFill>
                  <a:srgbClr val="FF3300"/>
                </a:solidFill>
                <a:latin typeface="Arial"/>
                <a:ea typeface="Arial"/>
                <a:cs typeface="Arial"/>
                <a:sym typeface="Arial"/>
              </a:rPr>
              <a:t>tipo</a:t>
            </a:r>
            <a:r>
              <a:rPr b="0" i="0" lang="en-US" sz="2800" u="none">
                <a:solidFill>
                  <a:schemeClr val="dk1"/>
                </a:solidFill>
                <a:latin typeface="Arial"/>
                <a:ea typeface="Arial"/>
                <a:cs typeface="Arial"/>
                <a:sym typeface="Arial"/>
              </a:rPr>
              <a:t> </a:t>
            </a:r>
            <a:endParaRPr/>
          </a:p>
          <a:p>
            <a:pPr indent="-177800" lvl="0" marL="0" marR="0" rtl="0" algn="l">
              <a:lnSpc>
                <a:spcPct val="100000"/>
              </a:lnSpc>
              <a:spcBef>
                <a:spcPts val="0"/>
              </a:spcBef>
              <a:spcAft>
                <a:spcPts val="0"/>
              </a:spcAft>
              <a:buClr>
                <a:schemeClr val="accent2"/>
              </a:buClr>
              <a:buSzPts val="2800"/>
              <a:buFont typeface="Noto Sans Symbols"/>
              <a:buChar char="✔"/>
            </a:pPr>
            <a:r>
              <a:rPr b="0" i="0" lang="en-US" sz="2800" u="none">
                <a:solidFill>
                  <a:schemeClr val="dk1"/>
                </a:solidFill>
                <a:latin typeface="Arial"/>
                <a:ea typeface="Arial"/>
                <a:cs typeface="Arial"/>
                <a:sym typeface="Arial"/>
              </a:rPr>
              <a:t>   </a:t>
            </a:r>
            <a:r>
              <a:rPr b="1" i="0" lang="en-US" sz="2800" u="none">
                <a:solidFill>
                  <a:srgbClr val="FF3300"/>
                </a:solidFill>
                <a:latin typeface="Arial"/>
                <a:ea typeface="Arial"/>
                <a:cs typeface="Arial"/>
                <a:sym typeface="Arial"/>
              </a:rPr>
              <a:t>indirizzo</a:t>
            </a:r>
            <a:r>
              <a:rPr b="0" i="0" lang="en-US" sz="2800" u="none">
                <a:solidFill>
                  <a:schemeClr val="dk1"/>
                </a:solidFill>
                <a:latin typeface="Arial"/>
                <a:ea typeface="Arial"/>
                <a:cs typeface="Arial"/>
                <a:sym typeface="Arial"/>
              </a:rPr>
              <a:t>  della cella di memoria a partire dal </a:t>
            </a:r>
            <a:r>
              <a:rPr b="0" i="0" lang="en-US" sz="2800" u="none">
                <a:solidFill>
                  <a:srgbClr val="7F7F7F"/>
                </a:solidFill>
                <a:latin typeface="Arial"/>
                <a:ea typeface="Arial"/>
                <a:cs typeface="Arial"/>
                <a:sym typeface="Arial"/>
              </a:rPr>
              <a:t>	</a:t>
            </a:r>
            <a:r>
              <a:rPr b="0" i="0" lang="en-US" sz="2800" u="none">
                <a:solidFill>
                  <a:schemeClr val="dk1"/>
                </a:solidFill>
                <a:latin typeface="Arial"/>
                <a:ea typeface="Arial"/>
                <a:cs typeface="Arial"/>
                <a:sym typeface="Arial"/>
              </a:rPr>
              <a:t>quale è memorizzato il valore</a:t>
            </a:r>
            <a:endParaRPr b="0" i="0" sz="2400" u="non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77"/>
          <p:cNvSpPr txBox="1"/>
          <p:nvPr>
            <p:ph type="title"/>
          </p:nvPr>
        </p:nvSpPr>
        <p:spPr>
          <a:xfrm>
            <a:off x="490250" y="701800"/>
            <a:ext cx="5618700" cy="193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Le variabili in C</a:t>
            </a:r>
            <a:endParaRPr/>
          </a:p>
        </p:txBody>
      </p:sp>
      <p:sp>
        <p:nvSpPr>
          <p:cNvPr id="607" name="Google Shape;607;p77"/>
          <p:cNvSpPr txBox="1"/>
          <p:nvPr/>
        </p:nvSpPr>
        <p:spPr>
          <a:xfrm>
            <a:off x="490250" y="2428025"/>
            <a:ext cx="8325900" cy="3047700"/>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una variabile C è caratterizzata dal</a:t>
            </a:r>
            <a:endParaRPr/>
          </a:p>
          <a:p>
            <a:pPr indent="-177800" lvl="0" marL="0" marR="0" rtl="0" algn="l">
              <a:lnSpc>
                <a:spcPct val="100000"/>
              </a:lnSpc>
              <a:spcBef>
                <a:spcPts val="0"/>
              </a:spcBef>
              <a:spcAft>
                <a:spcPts val="0"/>
              </a:spcAft>
              <a:buClr>
                <a:schemeClr val="accent2"/>
              </a:buClr>
              <a:buSzPts val="2800"/>
              <a:buFont typeface="Noto Sans Symbols"/>
              <a:buChar char="✔"/>
            </a:pPr>
            <a:r>
              <a:rPr b="0" i="0" lang="en-US" sz="2800" u="none">
                <a:solidFill>
                  <a:schemeClr val="dk1"/>
                </a:solidFill>
                <a:latin typeface="Arial"/>
                <a:ea typeface="Arial"/>
                <a:cs typeface="Arial"/>
                <a:sym typeface="Arial"/>
              </a:rPr>
              <a:t>   </a:t>
            </a:r>
            <a:r>
              <a:rPr b="1" i="0" lang="en-US" sz="2800" u="none">
                <a:solidFill>
                  <a:srgbClr val="FF3300"/>
                </a:solidFill>
                <a:latin typeface="Arial"/>
                <a:ea typeface="Arial"/>
                <a:cs typeface="Arial"/>
                <a:sym typeface="Arial"/>
              </a:rPr>
              <a:t>nome</a:t>
            </a:r>
            <a:r>
              <a:rPr b="0" i="0" lang="en-US" sz="2800" u="none">
                <a:solidFill>
                  <a:schemeClr val="dk1"/>
                </a:solidFill>
                <a:latin typeface="Arial"/>
                <a:ea typeface="Arial"/>
                <a:cs typeface="Arial"/>
                <a:sym typeface="Arial"/>
              </a:rPr>
              <a:t>  (identificatore)</a:t>
            </a:r>
            <a:endParaRPr/>
          </a:p>
          <a:p>
            <a:pPr indent="-177800" lvl="0" marL="0" marR="0" rtl="0" algn="l">
              <a:lnSpc>
                <a:spcPct val="100000"/>
              </a:lnSpc>
              <a:spcBef>
                <a:spcPts val="0"/>
              </a:spcBef>
              <a:spcAft>
                <a:spcPts val="0"/>
              </a:spcAft>
              <a:buClr>
                <a:schemeClr val="accent2"/>
              </a:buClr>
              <a:buSzPts val="2800"/>
              <a:buFont typeface="Noto Sans Symbols"/>
              <a:buChar char="✔"/>
            </a:pPr>
            <a:r>
              <a:rPr b="0" i="0" lang="en-US" sz="2800" u="none">
                <a:solidFill>
                  <a:schemeClr val="dk1"/>
                </a:solidFill>
                <a:latin typeface="Arial"/>
                <a:ea typeface="Arial"/>
                <a:cs typeface="Arial"/>
                <a:sym typeface="Arial"/>
              </a:rPr>
              <a:t>   </a:t>
            </a:r>
            <a:r>
              <a:rPr b="1" i="0" lang="en-US" sz="2800" u="none">
                <a:solidFill>
                  <a:srgbClr val="FF3300"/>
                </a:solidFill>
                <a:latin typeface="Arial"/>
                <a:ea typeface="Arial"/>
                <a:cs typeface="Arial"/>
                <a:sym typeface="Arial"/>
              </a:rPr>
              <a:t>valore</a:t>
            </a:r>
            <a:r>
              <a:rPr b="0" i="0" lang="en-US" sz="2800" u="none">
                <a:solidFill>
                  <a:srgbClr val="FF3300"/>
                </a:solidFill>
                <a:latin typeface="Arial"/>
                <a:ea typeface="Arial"/>
                <a:cs typeface="Arial"/>
                <a:sym typeface="Arial"/>
              </a:rPr>
              <a:t> </a:t>
            </a:r>
            <a:r>
              <a:rPr b="0" i="0" lang="en-US" sz="2800" u="none">
                <a:solidFill>
                  <a:schemeClr val="dk1"/>
                </a:solidFill>
                <a:latin typeface="Arial"/>
                <a:ea typeface="Arial"/>
                <a:cs typeface="Arial"/>
                <a:sym typeface="Arial"/>
              </a:rPr>
              <a:t>associato </a:t>
            </a:r>
            <a:endParaRPr/>
          </a:p>
          <a:p>
            <a:pPr indent="-177800" lvl="0" marL="0" marR="0" rtl="0" algn="l">
              <a:lnSpc>
                <a:spcPct val="100000"/>
              </a:lnSpc>
              <a:spcBef>
                <a:spcPts val="0"/>
              </a:spcBef>
              <a:spcAft>
                <a:spcPts val="0"/>
              </a:spcAft>
              <a:buClr>
                <a:schemeClr val="accent2"/>
              </a:buClr>
              <a:buSzPts val="2800"/>
              <a:buFont typeface="Noto Sans Symbols"/>
              <a:buChar char="✔"/>
            </a:pPr>
            <a:r>
              <a:rPr b="0" i="0" lang="en-US" sz="2800" u="none">
                <a:solidFill>
                  <a:schemeClr val="dk1"/>
                </a:solidFill>
                <a:latin typeface="Arial"/>
                <a:ea typeface="Arial"/>
                <a:cs typeface="Arial"/>
                <a:sym typeface="Arial"/>
              </a:rPr>
              <a:t>   </a:t>
            </a:r>
            <a:r>
              <a:rPr b="1" i="0" lang="en-US" sz="2800" u="none">
                <a:solidFill>
                  <a:srgbClr val="FF3300"/>
                </a:solidFill>
                <a:latin typeface="Arial"/>
                <a:ea typeface="Arial"/>
                <a:cs typeface="Arial"/>
                <a:sym typeface="Arial"/>
              </a:rPr>
              <a:t>tipo</a:t>
            </a:r>
            <a:r>
              <a:rPr b="0" i="0" lang="en-US" sz="2800" u="none">
                <a:solidFill>
                  <a:schemeClr val="dk1"/>
                </a:solidFill>
                <a:latin typeface="Arial"/>
                <a:ea typeface="Arial"/>
                <a:cs typeface="Arial"/>
                <a:sym typeface="Arial"/>
              </a:rPr>
              <a:t> </a:t>
            </a:r>
            <a:endParaRPr/>
          </a:p>
          <a:p>
            <a:pPr indent="-177800" lvl="0" marL="0" marR="0" rtl="0" algn="l">
              <a:lnSpc>
                <a:spcPct val="100000"/>
              </a:lnSpc>
              <a:spcBef>
                <a:spcPts val="0"/>
              </a:spcBef>
              <a:spcAft>
                <a:spcPts val="0"/>
              </a:spcAft>
              <a:buClr>
                <a:schemeClr val="accent2"/>
              </a:buClr>
              <a:buSzPts val="2800"/>
              <a:buFont typeface="Noto Sans Symbols"/>
              <a:buChar char="✔"/>
            </a:pPr>
            <a:r>
              <a:rPr b="0" i="0" lang="en-US" sz="2800" u="none">
                <a:solidFill>
                  <a:schemeClr val="dk1"/>
                </a:solidFill>
                <a:latin typeface="Arial"/>
                <a:ea typeface="Arial"/>
                <a:cs typeface="Arial"/>
                <a:sym typeface="Arial"/>
              </a:rPr>
              <a:t>   </a:t>
            </a:r>
            <a:r>
              <a:rPr b="1" i="0" lang="en-US" sz="2800" u="none">
                <a:solidFill>
                  <a:srgbClr val="FF3300"/>
                </a:solidFill>
                <a:latin typeface="Arial"/>
                <a:ea typeface="Arial"/>
                <a:cs typeface="Arial"/>
                <a:sym typeface="Arial"/>
              </a:rPr>
              <a:t>indirizzo</a:t>
            </a:r>
            <a:r>
              <a:rPr b="0" i="0" lang="en-US" sz="2800" u="none">
                <a:solidFill>
                  <a:schemeClr val="dk1"/>
                </a:solidFill>
                <a:latin typeface="Arial"/>
                <a:ea typeface="Arial"/>
                <a:cs typeface="Arial"/>
                <a:sym typeface="Arial"/>
              </a:rPr>
              <a:t>  della cella di memoria a partire dal </a:t>
            </a:r>
            <a:r>
              <a:rPr b="0" i="0" lang="en-US" sz="2800" u="none">
                <a:solidFill>
                  <a:srgbClr val="7F7F7F"/>
                </a:solidFill>
                <a:latin typeface="Arial"/>
                <a:ea typeface="Arial"/>
                <a:cs typeface="Arial"/>
                <a:sym typeface="Arial"/>
              </a:rPr>
              <a:t>	</a:t>
            </a:r>
            <a:r>
              <a:rPr b="0" i="0" lang="en-US" sz="2800" u="none">
                <a:solidFill>
                  <a:schemeClr val="dk1"/>
                </a:solidFill>
                <a:latin typeface="Arial"/>
                <a:ea typeface="Arial"/>
                <a:cs typeface="Arial"/>
                <a:sym typeface="Arial"/>
              </a:rPr>
              <a:t>quale è memorizzato il valore</a:t>
            </a:r>
            <a:endParaRPr b="0" i="0" sz="2400" u="non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08" name="Google Shape;608;p77"/>
          <p:cNvSpPr txBox="1"/>
          <p:nvPr/>
        </p:nvSpPr>
        <p:spPr>
          <a:xfrm>
            <a:off x="368612" y="5832012"/>
            <a:ext cx="8569200" cy="1026000"/>
          </a:xfrm>
          <a:prstGeom prst="rect">
            <a:avLst/>
          </a:prstGeom>
          <a:solidFill>
            <a:srgbClr val="FFFF6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CC"/>
              </a:buClr>
              <a:buSzPts val="2800"/>
              <a:buFont typeface="Arial"/>
              <a:buNone/>
            </a:pPr>
            <a:r>
              <a:rPr b="1" i="0" lang="en-US" sz="2800" u="none">
                <a:solidFill>
                  <a:srgbClr val="3333CC"/>
                </a:solidFill>
                <a:latin typeface="Arial"/>
                <a:ea typeface="Arial"/>
                <a:cs typeface="Arial"/>
                <a:sym typeface="Arial"/>
              </a:rPr>
              <a:t>attenzione!</a:t>
            </a:r>
            <a:endParaRPr/>
          </a:p>
          <a:p>
            <a:pPr indent="0" lvl="0" marL="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nome, tipo e indirizzo </a:t>
            </a:r>
            <a:r>
              <a:rPr b="0" i="0" lang="en-US" sz="2800" u="none">
                <a:solidFill>
                  <a:srgbClr val="FF3300"/>
                </a:solidFill>
                <a:latin typeface="Arial"/>
                <a:ea typeface="Arial"/>
                <a:cs typeface="Arial"/>
                <a:sym typeface="Arial"/>
              </a:rPr>
              <a:t>non possono essere modificati</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Assembly VS linguaggio macchina</a:t>
            </a:r>
            <a:endParaRPr/>
          </a:p>
        </p:txBody>
      </p:sp>
      <p:sp>
        <p:nvSpPr>
          <p:cNvPr id="164" name="Google Shape;164;p24"/>
          <p:cNvSpPr txBox="1"/>
          <p:nvPr>
            <p:ph idx="1" type="body"/>
          </p:nvPr>
        </p:nvSpPr>
        <p:spPr>
          <a:xfrm>
            <a:off x="311700" y="1356983"/>
            <a:ext cx="8520600" cy="445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Ogni computer può comprendere direttamente il proprio linguaggio macchina.</a:t>
            </a:r>
            <a:endParaRPr/>
          </a:p>
          <a:p>
            <a:pPr indent="0" lvl="0" marL="0" rtl="0" algn="l">
              <a:spcBef>
                <a:spcPts val="1200"/>
              </a:spcBef>
              <a:spcAft>
                <a:spcPts val="0"/>
              </a:spcAft>
              <a:buNone/>
            </a:pPr>
            <a:r>
              <a:rPr lang="en-US"/>
              <a:t>Il</a:t>
            </a:r>
            <a:r>
              <a:rPr lang="en-US">
                <a:solidFill>
                  <a:srgbClr val="000000"/>
                </a:solidFill>
                <a:highlight>
                  <a:srgbClr val="FFFFFF"/>
                </a:highlight>
              </a:rPr>
              <a:t> </a:t>
            </a:r>
            <a:r>
              <a:rPr b="1" lang="en-US">
                <a:solidFill>
                  <a:srgbClr val="000000"/>
                </a:solidFill>
                <a:highlight>
                  <a:srgbClr val="FFFFFF"/>
                </a:highlight>
              </a:rPr>
              <a:t>linguaggio Assembly</a:t>
            </a:r>
            <a:r>
              <a:rPr lang="en-US">
                <a:solidFill>
                  <a:srgbClr val="000000"/>
                </a:solidFill>
                <a:highlight>
                  <a:srgbClr val="FFFFFF"/>
                </a:highlight>
              </a:rPr>
              <a:t>, invece, è una rappresentazione delle stesse istruzioni in una forma testuale più comprensibile dall'uomo.</a:t>
            </a:r>
            <a:endParaRPr>
              <a:solidFill>
                <a:srgbClr val="000000"/>
              </a:solidFill>
              <a:highlight>
                <a:srgbClr val="FFFFFF"/>
              </a:highlight>
            </a:endParaRPr>
          </a:p>
          <a:p>
            <a:pPr indent="0" lvl="0" marL="0" rtl="0" algn="l">
              <a:spcBef>
                <a:spcPts val="1200"/>
              </a:spcBef>
              <a:spcAft>
                <a:spcPts val="0"/>
              </a:spcAft>
              <a:buNone/>
            </a:pPr>
            <a:r>
              <a:rPr lang="en-US"/>
              <a:t>L’assembly è stato creato per facilitare l’uso di 0 e 1 con abbreviazioni in inglese.</a:t>
            </a:r>
            <a:endParaRPr/>
          </a:p>
          <a:p>
            <a:pPr indent="0" lvl="0" marL="0" rtl="0" algn="l">
              <a:spcBef>
                <a:spcPts val="1200"/>
              </a:spcBef>
              <a:spcAft>
                <a:spcPts val="0"/>
              </a:spcAft>
              <a:buNone/>
            </a:pPr>
            <a:r>
              <a:rPr lang="en-US"/>
              <a:t>Ad esempio, </a:t>
            </a:r>
            <a:r>
              <a:rPr lang="en-US">
                <a:solidFill>
                  <a:srgbClr val="000000"/>
                </a:solidFill>
                <a:highlight>
                  <a:srgbClr val="FFFFFF"/>
                </a:highlight>
              </a:rPr>
              <a:t> l'istruzione seguente somma il contenuto dei registri EAX e EBX mettendo il risultato nel registro EAX.</a:t>
            </a:r>
            <a:endParaRPr>
              <a:solidFill>
                <a:srgbClr val="000000"/>
              </a:solidFill>
              <a:highlight>
                <a:srgbClr val="FFFFFF"/>
              </a:highlight>
            </a:endParaRPr>
          </a:p>
          <a:p>
            <a:pPr indent="0" lvl="0" marL="292100" marR="292100" rtl="0" algn="l">
              <a:lnSpc>
                <a:spcPct val="204545"/>
              </a:lnSpc>
              <a:spcBef>
                <a:spcPts val="1500"/>
              </a:spcBef>
              <a:spcAft>
                <a:spcPts val="0"/>
              </a:spcAft>
              <a:buNone/>
            </a:pPr>
            <a:r>
              <a:rPr lang="en-US">
                <a:solidFill>
                  <a:srgbClr val="FFFFFF"/>
                </a:solidFill>
                <a:highlight>
                  <a:srgbClr val="000000"/>
                </a:highlight>
              </a:rPr>
              <a:t>00000011 11000011</a:t>
            </a:r>
            <a:endParaRPr>
              <a:solidFill>
                <a:srgbClr val="FFFFFF"/>
              </a:solidFill>
              <a:highlight>
                <a:srgbClr val="000000"/>
              </a:highlight>
            </a:endParaRPr>
          </a:p>
          <a:p>
            <a:pPr indent="0" lvl="0" marL="0" rtl="0" algn="l">
              <a:spcBef>
                <a:spcPts val="1500"/>
              </a:spcBef>
              <a:spcAft>
                <a:spcPts val="0"/>
              </a:spcAft>
              <a:buNone/>
            </a:pPr>
            <a:r>
              <a:rPr lang="en-US">
                <a:solidFill>
                  <a:srgbClr val="000000"/>
                </a:solidFill>
                <a:highlight>
                  <a:srgbClr val="FFFFFF"/>
                </a:highlight>
              </a:rPr>
              <a:t>per compiere la stessa operazione di somma dei registri EAX e EBX basta scrivere in Assembly</a:t>
            </a:r>
            <a:endParaRPr>
              <a:solidFill>
                <a:srgbClr val="000000"/>
              </a:solidFill>
              <a:highlight>
                <a:srgbClr val="FFFFFF"/>
              </a:highlight>
            </a:endParaRPr>
          </a:p>
          <a:p>
            <a:pPr indent="0" lvl="0" marL="292100" marR="292100" rtl="0" algn="l">
              <a:lnSpc>
                <a:spcPct val="204545"/>
              </a:lnSpc>
              <a:spcBef>
                <a:spcPts val="1500"/>
              </a:spcBef>
              <a:spcAft>
                <a:spcPts val="0"/>
              </a:spcAft>
              <a:buNone/>
            </a:pPr>
            <a:r>
              <a:rPr lang="en-US">
                <a:solidFill>
                  <a:srgbClr val="FFFFFF"/>
                </a:solidFill>
                <a:highlight>
                  <a:srgbClr val="000000"/>
                </a:highlight>
              </a:rPr>
              <a:t>MOV EAX, EBX</a:t>
            </a:r>
            <a:endParaRPr>
              <a:solidFill>
                <a:srgbClr val="FFFFFF"/>
              </a:solidFill>
              <a:highlight>
                <a:srgbClr val="000000"/>
              </a:highlight>
            </a:endParaRPr>
          </a:p>
          <a:p>
            <a:pPr indent="0" lvl="0" marL="0" rtl="0" algn="l">
              <a:spcBef>
                <a:spcPts val="1500"/>
              </a:spcBef>
              <a:spcAft>
                <a:spcPts val="120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8"/>
          <p:cNvSpPr txBox="1"/>
          <p:nvPr>
            <p:ph type="title"/>
          </p:nvPr>
        </p:nvSpPr>
        <p:spPr>
          <a:xfrm>
            <a:off x="490250" y="701800"/>
            <a:ext cx="5618700" cy="193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Le variabili in C</a:t>
            </a:r>
            <a:endParaRPr/>
          </a:p>
        </p:txBody>
      </p:sp>
      <p:sp>
        <p:nvSpPr>
          <p:cNvPr id="615" name="Google Shape;615;p78"/>
          <p:cNvSpPr txBox="1"/>
          <p:nvPr>
            <p:ph idx="4294967295" type="body"/>
          </p:nvPr>
        </p:nvSpPr>
        <p:spPr>
          <a:xfrm>
            <a:off x="684200" y="2967898"/>
            <a:ext cx="7920000" cy="2837700"/>
          </a:xfrm>
          <a:prstGeom prst="rect">
            <a:avLst/>
          </a:prstGeom>
          <a:solidFill>
            <a:srgbClr val="EAEAEA"/>
          </a:solidFill>
          <a:ln>
            <a:noFill/>
          </a:ln>
        </p:spPr>
        <p:txBody>
          <a:bodyPr anchorCtr="0" anchor="t" bIns="45700" lIns="91425" spcFirstLastPara="1" rIns="91425" wrap="square" tIns="45700">
            <a:noAutofit/>
          </a:bodyPr>
          <a:lstStyle/>
          <a:p>
            <a:pPr indent="0" lvl="0" marL="457200" marR="0" rtl="0" algn="l">
              <a:lnSpc>
                <a:spcPct val="90000"/>
              </a:lnSpc>
              <a:spcBef>
                <a:spcPts val="0"/>
              </a:spcBef>
              <a:spcAft>
                <a:spcPts val="0"/>
              </a:spcAft>
              <a:buNone/>
            </a:pPr>
            <a:r>
              <a:t/>
            </a:r>
            <a:endParaRPr/>
          </a:p>
          <a:p>
            <a:pPr indent="-342900" lvl="0" marL="342900" marR="0" rtl="0" algn="l">
              <a:lnSpc>
                <a:spcPct val="90000"/>
              </a:lnSpc>
              <a:spcBef>
                <a:spcPts val="560"/>
              </a:spcBef>
              <a:spcAft>
                <a:spcPts val="0"/>
              </a:spcAft>
              <a:buClr>
                <a:srgbClr val="FF3300"/>
              </a:buClr>
              <a:buSzPts val="2800"/>
              <a:buFont typeface="Noto Sans Symbols"/>
              <a:buChar char="▪"/>
            </a:pPr>
            <a:r>
              <a:rPr b="0" i="0" lang="en-US" sz="2800" u="none" cap="none" strike="noStrike">
                <a:solidFill>
                  <a:schemeClr val="dk1"/>
                </a:solidFill>
                <a:latin typeface="Arial"/>
                <a:ea typeface="Arial"/>
                <a:cs typeface="Arial"/>
                <a:sym typeface="Arial"/>
              </a:rPr>
              <a:t>a ogni variabile è associata una </a:t>
            </a:r>
            <a:r>
              <a:rPr b="1" i="0" lang="en-US" sz="2800" u="none" cap="none" strike="noStrike">
                <a:solidFill>
                  <a:schemeClr val="accent2"/>
                </a:solidFill>
                <a:latin typeface="Arial"/>
                <a:ea typeface="Arial"/>
                <a:cs typeface="Arial"/>
                <a:sym typeface="Arial"/>
              </a:rPr>
              <a:t>cella di memoria</a:t>
            </a:r>
            <a:r>
              <a:rPr b="0" i="0" lang="en-US" sz="2800" u="none" cap="none" strike="noStrike">
                <a:solidFill>
                  <a:schemeClr val="dk1"/>
                </a:solidFill>
                <a:latin typeface="Arial"/>
                <a:ea typeface="Arial"/>
                <a:cs typeface="Arial"/>
                <a:sym typeface="Arial"/>
              </a:rPr>
              <a:t> o più celle </a:t>
            </a:r>
            <a:r>
              <a:rPr b="0" i="0" lang="en-US" sz="2800" u="none" cap="none" strike="noStrike">
                <a:solidFill>
                  <a:schemeClr val="accent2"/>
                </a:solidFill>
                <a:latin typeface="Arial"/>
                <a:ea typeface="Arial"/>
                <a:cs typeface="Arial"/>
                <a:sym typeface="Arial"/>
              </a:rPr>
              <a:t>consecutive</a:t>
            </a:r>
            <a:r>
              <a:rPr b="0" i="0" lang="en-US" sz="2800" u="none" cap="none" strike="noStrike">
                <a:solidFill>
                  <a:schemeClr val="dk1"/>
                </a:solidFill>
                <a:latin typeface="Arial"/>
                <a:ea typeface="Arial"/>
                <a:cs typeface="Arial"/>
                <a:sym typeface="Arial"/>
              </a:rPr>
              <a:t>, a seconda del suo tipo </a:t>
            </a:r>
            <a:endParaRPr/>
          </a:p>
          <a:p>
            <a:pPr indent="-342900" lvl="0" marL="342900" marR="0" rtl="0" algn="l">
              <a:lnSpc>
                <a:spcPct val="90000"/>
              </a:lnSpc>
              <a:spcBef>
                <a:spcPts val="560"/>
              </a:spcBef>
              <a:spcAft>
                <a:spcPts val="0"/>
              </a:spcAft>
              <a:buClr>
                <a:srgbClr val="FF3300"/>
              </a:buClr>
              <a:buSzPts val="2800"/>
              <a:buFont typeface="Noto Sans Symbols"/>
              <a:buChar char="▪"/>
            </a:pPr>
            <a:r>
              <a:rPr b="0" i="0" lang="en-US" sz="2800" u="none" cap="none" strike="noStrike">
                <a:solidFill>
                  <a:schemeClr val="dk1"/>
                </a:solidFill>
                <a:latin typeface="Arial"/>
                <a:ea typeface="Arial"/>
                <a:cs typeface="Arial"/>
                <a:sym typeface="Arial"/>
              </a:rPr>
              <a:t>l’</a:t>
            </a:r>
            <a:r>
              <a:rPr b="1" i="0" lang="en-US" sz="2800" u="none" cap="none" strike="noStrike">
                <a:solidFill>
                  <a:srgbClr val="FF3300"/>
                </a:solidFill>
                <a:latin typeface="Arial"/>
                <a:ea typeface="Arial"/>
                <a:cs typeface="Arial"/>
                <a:sym typeface="Arial"/>
              </a:rPr>
              <a:t>indirizzo</a:t>
            </a:r>
            <a:r>
              <a:rPr b="0" i="0" lang="en-US" sz="2800" u="none" cap="none" strike="noStrike">
                <a:solidFill>
                  <a:schemeClr val="dk1"/>
                </a:solidFill>
                <a:latin typeface="Arial"/>
                <a:ea typeface="Arial"/>
                <a:cs typeface="Arial"/>
                <a:sym typeface="Arial"/>
              </a:rPr>
              <a:t> di una variabile è quello della prima cella</a:t>
            </a:r>
            <a:endParaRPr/>
          </a:p>
          <a:p>
            <a:pPr indent="-342900" lvl="0" marL="342900" marR="0" rtl="0" algn="l">
              <a:lnSpc>
                <a:spcPct val="90000"/>
              </a:lnSpc>
              <a:spcBef>
                <a:spcPts val="560"/>
              </a:spcBef>
              <a:spcAft>
                <a:spcPts val="0"/>
              </a:spcAft>
              <a:buClr>
                <a:schemeClr val="dk1"/>
              </a:buClr>
              <a:buSzPts val="2800"/>
              <a:buFont typeface="Times New Roman"/>
              <a:buNone/>
            </a:pPr>
            <a:r>
              <a:t/>
            </a:r>
            <a:endParaRPr b="0" i="0" sz="2800" u="none" cap="none" strike="noStrike">
              <a:solidFill>
                <a:schemeClr val="dk1"/>
              </a:solidFill>
              <a:latin typeface="Times New Roman"/>
              <a:ea typeface="Times New Roman"/>
              <a:cs typeface="Times New Roman"/>
              <a:sym typeface="Times New Roman"/>
            </a:endParaRPr>
          </a:p>
          <a:p>
            <a:pPr indent="-165100" lvl="0" marL="342900" marR="0" rtl="0" algn="l">
              <a:lnSpc>
                <a:spcPct val="100000"/>
              </a:lnSpc>
              <a:spcBef>
                <a:spcPts val="560"/>
              </a:spcBef>
              <a:spcAft>
                <a:spcPts val="0"/>
              </a:spcAft>
              <a:buClr>
                <a:schemeClr val="dk1"/>
              </a:buClr>
              <a:buSzPts val="2800"/>
              <a:buFont typeface="Times New Roman"/>
              <a:buNone/>
            </a:pPr>
            <a:r>
              <a:t/>
            </a:r>
            <a:endParaRPr b="0" i="0" sz="2800" u="none">
              <a:solidFill>
                <a:schemeClr val="dk1"/>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9" name="Shape 619"/>
        <p:cNvGrpSpPr/>
        <p:nvPr/>
      </p:nvGrpSpPr>
      <p:grpSpPr>
        <a:xfrm>
          <a:off x="0" y="0"/>
          <a:ext cx="0" cy="0"/>
          <a:chOff x="0" y="0"/>
          <a:chExt cx="0" cy="0"/>
        </a:xfrm>
      </p:grpSpPr>
      <p:sp>
        <p:nvSpPr>
          <p:cNvPr id="620" name="Google Shape;620;p79"/>
          <p:cNvSpPr txBox="1"/>
          <p:nvPr/>
        </p:nvSpPr>
        <p:spPr>
          <a:xfrm>
            <a:off x="3059112" y="4797425"/>
            <a:ext cx="5616575" cy="1066800"/>
          </a:xfrm>
          <a:prstGeom prst="rect">
            <a:avLst/>
          </a:prstGeom>
          <a:noFill/>
          <a:ln>
            <a:noFill/>
          </a:ln>
        </p:spPr>
        <p:txBody>
          <a:bodyPr anchorCtr="0" anchor="t" bIns="45700" lIns="91425" spcFirstLastPara="1" rIns="91425" wrap="square" tIns="45700">
            <a:spAutoFit/>
          </a:bodyPr>
          <a:lstStyle/>
          <a:p>
            <a:pPr indent="1270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posizione della scatola nello scaffale</a:t>
            </a:r>
            <a:endParaRPr/>
          </a:p>
        </p:txBody>
      </p:sp>
      <p:sp>
        <p:nvSpPr>
          <p:cNvPr id="621" name="Google Shape;621;p79"/>
          <p:cNvSpPr txBox="1"/>
          <p:nvPr/>
        </p:nvSpPr>
        <p:spPr>
          <a:xfrm>
            <a:off x="468312" y="4795837"/>
            <a:ext cx="1871662" cy="579437"/>
          </a:xfrm>
          <a:prstGeom prst="rect">
            <a:avLst/>
          </a:prstGeom>
          <a:noFill/>
          <a:ln>
            <a:noFill/>
          </a:ln>
        </p:spPr>
        <p:txBody>
          <a:bodyPr anchorCtr="0" anchor="t" bIns="45700" lIns="91425" spcFirstLastPara="1" rIns="91425" wrap="square" tIns="45700">
            <a:spAutoFit/>
          </a:bodyPr>
          <a:lstStyle/>
          <a:p>
            <a:pPr indent="12700" lvl="0" marL="0" marR="0" rtl="0" algn="l">
              <a:lnSpc>
                <a:spcPct val="100000"/>
              </a:lnSpc>
              <a:spcBef>
                <a:spcPts val="0"/>
              </a:spcBef>
              <a:spcAft>
                <a:spcPts val="0"/>
              </a:spcAft>
              <a:buClr>
                <a:srgbClr val="FF3300"/>
              </a:buClr>
              <a:buSzPts val="3200"/>
              <a:buFont typeface="Arial"/>
              <a:buNone/>
            </a:pPr>
            <a:r>
              <a:rPr b="1" i="0" lang="en-US" sz="3200" u="none">
                <a:solidFill>
                  <a:srgbClr val="FF3300"/>
                </a:solidFill>
                <a:latin typeface="Arial"/>
                <a:ea typeface="Arial"/>
                <a:cs typeface="Arial"/>
                <a:sym typeface="Arial"/>
              </a:rPr>
              <a:t>indirizzo</a:t>
            </a:r>
            <a:endParaRPr/>
          </a:p>
        </p:txBody>
      </p:sp>
      <p:sp>
        <p:nvSpPr>
          <p:cNvPr id="622" name="Google Shape;622;p79"/>
          <p:cNvSpPr txBox="1"/>
          <p:nvPr/>
        </p:nvSpPr>
        <p:spPr>
          <a:xfrm>
            <a:off x="2700337" y="3573462"/>
            <a:ext cx="6221412" cy="1066800"/>
          </a:xfrm>
          <a:prstGeom prst="rect">
            <a:avLst/>
          </a:prstGeom>
          <a:noFill/>
          <a:ln>
            <a:noFill/>
          </a:ln>
        </p:spPr>
        <p:txBody>
          <a:bodyPr anchorCtr="0" anchor="t" bIns="45700" lIns="91425" spcFirstLastPara="1" rIns="91425" wrap="square" tIns="45700">
            <a:spAutoFit/>
          </a:bodyPr>
          <a:lstStyle/>
          <a:p>
            <a:pPr indent="12700" lvl="0" marL="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contenuti (e capienza) possibili della scatola</a:t>
            </a:r>
            <a:endParaRPr/>
          </a:p>
        </p:txBody>
      </p:sp>
      <p:sp>
        <p:nvSpPr>
          <p:cNvPr id="623" name="Google Shape;623;p79"/>
          <p:cNvSpPr txBox="1"/>
          <p:nvPr/>
        </p:nvSpPr>
        <p:spPr>
          <a:xfrm>
            <a:off x="611187" y="3573462"/>
            <a:ext cx="1219200" cy="579437"/>
          </a:xfrm>
          <a:prstGeom prst="rect">
            <a:avLst/>
          </a:prstGeom>
          <a:noFill/>
          <a:ln>
            <a:noFill/>
          </a:ln>
        </p:spPr>
        <p:txBody>
          <a:bodyPr anchorCtr="0" anchor="t" bIns="45700" lIns="91425" spcFirstLastPara="1" rIns="91425" wrap="square" tIns="45700">
            <a:spAutoFit/>
          </a:bodyPr>
          <a:lstStyle/>
          <a:p>
            <a:pPr indent="12700" lvl="0" marL="0" marR="0" rtl="0" algn="l">
              <a:lnSpc>
                <a:spcPct val="100000"/>
              </a:lnSpc>
              <a:spcBef>
                <a:spcPts val="0"/>
              </a:spcBef>
              <a:spcAft>
                <a:spcPts val="0"/>
              </a:spcAft>
              <a:buClr>
                <a:srgbClr val="FF3300"/>
              </a:buClr>
              <a:buSzPts val="3200"/>
              <a:buFont typeface="Arial"/>
              <a:buNone/>
            </a:pPr>
            <a:r>
              <a:rPr b="1" i="0" lang="en-US" sz="3200" u="none">
                <a:solidFill>
                  <a:srgbClr val="FF3300"/>
                </a:solidFill>
                <a:latin typeface="Arial"/>
                <a:ea typeface="Arial"/>
                <a:cs typeface="Arial"/>
                <a:sym typeface="Arial"/>
              </a:rPr>
              <a:t>tipo</a:t>
            </a:r>
            <a:endParaRPr/>
          </a:p>
        </p:txBody>
      </p:sp>
      <p:sp>
        <p:nvSpPr>
          <p:cNvPr id="624" name="Google Shape;624;p79"/>
          <p:cNvSpPr txBox="1"/>
          <p:nvPr/>
        </p:nvSpPr>
        <p:spPr>
          <a:xfrm>
            <a:off x="611187" y="2806700"/>
            <a:ext cx="1392237" cy="579437"/>
          </a:xfrm>
          <a:prstGeom prst="rect">
            <a:avLst/>
          </a:prstGeom>
          <a:noFill/>
          <a:ln>
            <a:noFill/>
          </a:ln>
        </p:spPr>
        <p:txBody>
          <a:bodyPr anchorCtr="0" anchor="t" bIns="45700" lIns="91425" spcFirstLastPara="1" rIns="91425" wrap="square" tIns="45700">
            <a:spAutoFit/>
          </a:bodyPr>
          <a:lstStyle/>
          <a:p>
            <a:pPr indent="12700" lvl="0" marL="0" marR="0" rtl="0" algn="ctr">
              <a:lnSpc>
                <a:spcPct val="100000"/>
              </a:lnSpc>
              <a:spcBef>
                <a:spcPts val="0"/>
              </a:spcBef>
              <a:spcAft>
                <a:spcPts val="0"/>
              </a:spcAft>
              <a:buClr>
                <a:srgbClr val="FF3300"/>
              </a:buClr>
              <a:buSzPts val="3200"/>
              <a:buFont typeface="Arial"/>
              <a:buNone/>
            </a:pPr>
            <a:r>
              <a:rPr b="1" i="0" lang="en-US" sz="3200" u="none">
                <a:solidFill>
                  <a:srgbClr val="FF3300"/>
                </a:solidFill>
                <a:latin typeface="Arial"/>
                <a:ea typeface="Arial"/>
                <a:cs typeface="Arial"/>
                <a:sym typeface="Arial"/>
              </a:rPr>
              <a:t>valore</a:t>
            </a:r>
            <a:endParaRPr/>
          </a:p>
        </p:txBody>
      </p:sp>
      <p:sp>
        <p:nvSpPr>
          <p:cNvPr id="625" name="Google Shape;625;p79"/>
          <p:cNvSpPr/>
          <p:nvPr/>
        </p:nvSpPr>
        <p:spPr>
          <a:xfrm>
            <a:off x="2195512" y="3716337"/>
            <a:ext cx="576262" cy="360362"/>
          </a:xfrm>
          <a:prstGeom prst="rightArrow">
            <a:avLst>
              <a:gd fmla="val 50000" name="adj1"/>
              <a:gd fmla="val 50000" name="adj2"/>
            </a:avLst>
          </a:prstGeom>
          <a:gradFill>
            <a:gsLst>
              <a:gs pos="0">
                <a:srgbClr val="FFB03B"/>
              </a:gs>
              <a:gs pos="50000">
                <a:srgbClr val="FFFF99"/>
              </a:gs>
              <a:gs pos="100000">
                <a:srgbClr val="FFB03B"/>
              </a:gs>
            </a:gsLst>
            <a:lin ang="10800000" scaled="0"/>
          </a:gra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26" name="Google Shape;626;p79"/>
          <p:cNvSpPr/>
          <p:nvPr/>
        </p:nvSpPr>
        <p:spPr>
          <a:xfrm>
            <a:off x="2195512" y="2276475"/>
            <a:ext cx="576262" cy="360362"/>
          </a:xfrm>
          <a:prstGeom prst="rightArrow">
            <a:avLst>
              <a:gd fmla="val 50000" name="adj1"/>
              <a:gd fmla="val 50000" name="adj2"/>
            </a:avLst>
          </a:prstGeom>
          <a:gradFill>
            <a:gsLst>
              <a:gs pos="0">
                <a:srgbClr val="FFB03B"/>
              </a:gs>
              <a:gs pos="50000">
                <a:srgbClr val="FFFF99"/>
              </a:gs>
              <a:gs pos="100000">
                <a:srgbClr val="FFB03B"/>
              </a:gs>
            </a:gsLst>
            <a:lin ang="10800000" scaled="0"/>
          </a:gra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27" name="Google Shape;627;p79"/>
          <p:cNvSpPr/>
          <p:nvPr/>
        </p:nvSpPr>
        <p:spPr>
          <a:xfrm>
            <a:off x="2195512" y="2924175"/>
            <a:ext cx="576262" cy="360362"/>
          </a:xfrm>
          <a:prstGeom prst="rightArrow">
            <a:avLst>
              <a:gd fmla="val 50000" name="adj1"/>
              <a:gd fmla="val 50000" name="adj2"/>
            </a:avLst>
          </a:prstGeom>
          <a:gradFill>
            <a:gsLst>
              <a:gs pos="0">
                <a:srgbClr val="FFB03B"/>
              </a:gs>
              <a:gs pos="50000">
                <a:srgbClr val="FFFF99"/>
              </a:gs>
              <a:gs pos="100000">
                <a:srgbClr val="FFB03B"/>
              </a:gs>
            </a:gsLst>
            <a:lin ang="10800000" scaled="0"/>
          </a:gra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28" name="Google Shape;628;p79"/>
          <p:cNvSpPr/>
          <p:nvPr/>
        </p:nvSpPr>
        <p:spPr>
          <a:xfrm>
            <a:off x="2339975" y="4941887"/>
            <a:ext cx="576262" cy="360362"/>
          </a:xfrm>
          <a:prstGeom prst="rightArrow">
            <a:avLst>
              <a:gd fmla="val 50000" name="adj1"/>
              <a:gd fmla="val 50000" name="adj2"/>
            </a:avLst>
          </a:prstGeom>
          <a:gradFill>
            <a:gsLst>
              <a:gs pos="0">
                <a:srgbClr val="FFB03B"/>
              </a:gs>
              <a:gs pos="50000">
                <a:srgbClr val="FFFF99"/>
              </a:gs>
              <a:gs pos="100000">
                <a:srgbClr val="FFB03B"/>
              </a:gs>
            </a:gsLst>
            <a:lin ang="10800000" scaled="0"/>
          </a:gra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29" name="Google Shape;629;p79"/>
          <p:cNvSpPr txBox="1"/>
          <p:nvPr/>
        </p:nvSpPr>
        <p:spPr>
          <a:xfrm>
            <a:off x="654050" y="2098675"/>
            <a:ext cx="1279525" cy="579437"/>
          </a:xfrm>
          <a:prstGeom prst="rect">
            <a:avLst/>
          </a:prstGeom>
          <a:noFill/>
          <a:ln>
            <a:noFill/>
          </a:ln>
        </p:spPr>
        <p:txBody>
          <a:bodyPr anchorCtr="0" anchor="t" bIns="45700" lIns="91425" spcFirstLastPara="1" rIns="91425" wrap="square" tIns="45700">
            <a:spAutoFit/>
          </a:bodyPr>
          <a:lstStyle/>
          <a:p>
            <a:pPr indent="12700" lvl="0" marL="0" marR="0" rtl="0" algn="ctr">
              <a:lnSpc>
                <a:spcPct val="100000"/>
              </a:lnSpc>
              <a:spcBef>
                <a:spcPts val="0"/>
              </a:spcBef>
              <a:spcAft>
                <a:spcPts val="0"/>
              </a:spcAft>
              <a:buClr>
                <a:srgbClr val="FF3300"/>
              </a:buClr>
              <a:buSzPts val="3200"/>
              <a:buFont typeface="Arial"/>
              <a:buNone/>
            </a:pPr>
            <a:r>
              <a:rPr b="1" i="0" lang="en-US" sz="3200" u="none">
                <a:solidFill>
                  <a:srgbClr val="FF3300"/>
                </a:solidFill>
                <a:latin typeface="Arial"/>
                <a:ea typeface="Arial"/>
                <a:cs typeface="Arial"/>
                <a:sym typeface="Arial"/>
              </a:rPr>
              <a:t>nome</a:t>
            </a:r>
            <a:endParaRPr/>
          </a:p>
        </p:txBody>
      </p:sp>
      <p:sp>
        <p:nvSpPr>
          <p:cNvPr id="630" name="Google Shape;630;p79"/>
          <p:cNvSpPr txBox="1"/>
          <p:nvPr/>
        </p:nvSpPr>
        <p:spPr>
          <a:xfrm>
            <a:off x="2987675" y="2128837"/>
            <a:ext cx="1730375" cy="579437"/>
          </a:xfrm>
          <a:prstGeom prst="rect">
            <a:avLst/>
          </a:prstGeom>
          <a:noFill/>
          <a:ln>
            <a:noFill/>
          </a:ln>
        </p:spPr>
        <p:txBody>
          <a:bodyPr anchorCtr="0" anchor="t" bIns="45700" lIns="91425" spcFirstLastPara="1" rIns="91425" wrap="square" tIns="45700">
            <a:spAutoFit/>
          </a:bodyPr>
          <a:lstStyle/>
          <a:p>
            <a:pPr indent="12700" lvl="0" marL="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etichetta</a:t>
            </a:r>
            <a:endParaRPr/>
          </a:p>
        </p:txBody>
      </p:sp>
      <p:sp>
        <p:nvSpPr>
          <p:cNvPr id="631" name="Google Shape;631;p79"/>
          <p:cNvSpPr txBox="1"/>
          <p:nvPr/>
        </p:nvSpPr>
        <p:spPr>
          <a:xfrm>
            <a:off x="2987675" y="2781300"/>
            <a:ext cx="5208587" cy="579437"/>
          </a:xfrm>
          <a:prstGeom prst="rect">
            <a:avLst/>
          </a:prstGeom>
          <a:noFill/>
          <a:ln>
            <a:noFill/>
          </a:ln>
        </p:spPr>
        <p:txBody>
          <a:bodyPr anchorCtr="0" anchor="t" bIns="45700" lIns="91425" spcFirstLastPara="1" rIns="91425" wrap="square" tIns="45700">
            <a:spAutoFit/>
          </a:bodyPr>
          <a:lstStyle/>
          <a:p>
            <a:pPr indent="1270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contenuto della scatola</a:t>
            </a:r>
            <a:endParaRPr/>
          </a:p>
        </p:txBody>
      </p:sp>
      <p:sp>
        <p:nvSpPr>
          <p:cNvPr id="632" name="Google Shape;632;p79"/>
          <p:cNvSpPr txBox="1"/>
          <p:nvPr/>
        </p:nvSpPr>
        <p:spPr>
          <a:xfrm>
            <a:off x="323850" y="260350"/>
            <a:ext cx="256222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variabili</a:t>
            </a:r>
            <a:r>
              <a:rPr b="0" i="0" lang="en-US" sz="3200" u="none">
                <a:solidFill>
                  <a:schemeClr val="dk1"/>
                </a:solidFill>
                <a:latin typeface="Arial"/>
                <a:ea typeface="Arial"/>
                <a:cs typeface="Arial"/>
                <a:sym typeface="Arial"/>
              </a:rPr>
              <a:t> in C</a:t>
            </a:r>
            <a:endParaRPr/>
          </a:p>
        </p:txBody>
      </p:sp>
      <p:sp>
        <p:nvSpPr>
          <p:cNvPr id="633" name="Google Shape;633;p79"/>
          <p:cNvSpPr txBox="1"/>
          <p:nvPr/>
        </p:nvSpPr>
        <p:spPr>
          <a:xfrm>
            <a:off x="755650" y="1052512"/>
            <a:ext cx="7807325" cy="519112"/>
          </a:xfrm>
          <a:prstGeom prst="rect">
            <a:avLst/>
          </a:prstGeom>
          <a:solidFill>
            <a:srgbClr val="EAEAE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metafora della scatola etichettata in uno scaffale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5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par>
                                <p:cTn fill="hold" nodeType="with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5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7" name="Shape 637"/>
        <p:cNvGrpSpPr/>
        <p:nvPr/>
      </p:nvGrpSpPr>
      <p:grpSpPr>
        <a:xfrm>
          <a:off x="0" y="0"/>
          <a:ext cx="0" cy="0"/>
          <a:chOff x="0" y="0"/>
          <a:chExt cx="0" cy="0"/>
        </a:xfrm>
      </p:grpSpPr>
      <p:sp>
        <p:nvSpPr>
          <p:cNvPr id="638" name="Google Shape;638;p80"/>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  </a:t>
            </a:r>
            <a:endParaRPr/>
          </a:p>
        </p:txBody>
      </p:sp>
      <p:sp>
        <p:nvSpPr>
          <p:cNvPr id="639" name="Google Shape;639;p80"/>
          <p:cNvSpPr/>
          <p:nvPr/>
        </p:nvSpPr>
        <p:spPr>
          <a:xfrm>
            <a:off x="4500562" y="2852737"/>
            <a:ext cx="3455987" cy="1009650"/>
          </a:xfrm>
          <a:prstGeom prst="cube">
            <a:avLst>
              <a:gd fmla="val 25000" name="adj"/>
            </a:avLst>
          </a:prstGeom>
          <a:solidFill>
            <a:srgbClr val="EAEAEA"/>
          </a:soli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4</a:t>
            </a:r>
            <a:endParaRPr/>
          </a:p>
        </p:txBody>
      </p:sp>
      <p:cxnSp>
        <p:nvCxnSpPr>
          <p:cNvPr id="640" name="Google Shape;640;p80"/>
          <p:cNvCxnSpPr/>
          <p:nvPr/>
        </p:nvCxnSpPr>
        <p:spPr>
          <a:xfrm flipH="1">
            <a:off x="2627362" y="3484562"/>
            <a:ext cx="1873200" cy="673200"/>
          </a:xfrm>
          <a:prstGeom prst="curvedConnector3">
            <a:avLst>
              <a:gd fmla="val 10800" name="adj1"/>
            </a:avLst>
          </a:prstGeom>
          <a:noFill/>
          <a:ln cap="flat" cmpd="sng" w="53975">
            <a:solidFill>
              <a:srgbClr val="FF3300"/>
            </a:solidFill>
            <a:prstDash val="solid"/>
            <a:miter lim="800000"/>
            <a:headEnd len="med" w="med" type="triangle"/>
            <a:tailEnd len="med" w="med" type="triangle"/>
          </a:ln>
        </p:spPr>
      </p:cxnSp>
      <p:sp>
        <p:nvSpPr>
          <p:cNvPr id="641" name="Google Shape;641;p80"/>
          <p:cNvSpPr txBox="1"/>
          <p:nvPr/>
        </p:nvSpPr>
        <p:spPr>
          <a:xfrm>
            <a:off x="2627312" y="4292600"/>
            <a:ext cx="2016125" cy="4572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Cella 742…</a:t>
            </a:r>
            <a:endParaRPr/>
          </a:p>
        </p:txBody>
      </p:sp>
      <p:sp>
        <p:nvSpPr>
          <p:cNvPr id="642" name="Google Shape;642;p80"/>
          <p:cNvSpPr txBox="1"/>
          <p:nvPr/>
        </p:nvSpPr>
        <p:spPr>
          <a:xfrm>
            <a:off x="7486650" y="3860800"/>
            <a:ext cx="1657350" cy="431800"/>
          </a:xfrm>
          <a:prstGeom prst="rect">
            <a:avLst/>
          </a:prstGeom>
          <a:solidFill>
            <a:srgbClr val="00FF00"/>
          </a:solidFill>
          <a:ln cap="flat" cmpd="sng" w="9525">
            <a:solidFill>
              <a:srgbClr val="000066"/>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nome</a:t>
            </a:r>
            <a:endParaRPr/>
          </a:p>
        </p:txBody>
      </p:sp>
      <p:grpSp>
        <p:nvGrpSpPr>
          <p:cNvPr id="643" name="Google Shape;643;p80"/>
          <p:cNvGrpSpPr/>
          <p:nvPr/>
        </p:nvGrpSpPr>
        <p:grpSpPr>
          <a:xfrm>
            <a:off x="4932362" y="4076700"/>
            <a:ext cx="2520950" cy="2781300"/>
            <a:chOff x="3107" y="2568"/>
            <a:chExt cx="1588" cy="1752"/>
          </a:xfrm>
        </p:grpSpPr>
        <p:cxnSp>
          <p:nvCxnSpPr>
            <p:cNvPr id="644" name="Google Shape;644;p80"/>
            <p:cNvCxnSpPr/>
            <p:nvPr/>
          </p:nvCxnSpPr>
          <p:spPr>
            <a:xfrm rot="10800000">
              <a:off x="4150" y="2568"/>
              <a:ext cx="545" cy="0"/>
            </a:xfrm>
            <a:prstGeom prst="straightConnector1">
              <a:avLst/>
            </a:prstGeom>
            <a:noFill/>
            <a:ln cap="flat" cmpd="sng" w="9525">
              <a:solidFill>
                <a:srgbClr val="FF3300"/>
              </a:solidFill>
              <a:prstDash val="solid"/>
              <a:miter lim="800000"/>
              <a:headEnd len="med" w="med" type="none"/>
              <a:tailEnd len="med" w="med" type="triangle"/>
            </a:ln>
          </p:spPr>
        </p:cxnSp>
        <p:cxnSp>
          <p:nvCxnSpPr>
            <p:cNvPr id="645" name="Google Shape;645;p80"/>
            <p:cNvCxnSpPr/>
            <p:nvPr/>
          </p:nvCxnSpPr>
          <p:spPr>
            <a:xfrm rot="10800000">
              <a:off x="3696" y="3113"/>
              <a:ext cx="0" cy="907"/>
            </a:xfrm>
            <a:prstGeom prst="straightConnector1">
              <a:avLst/>
            </a:prstGeom>
            <a:noFill/>
            <a:ln cap="flat" cmpd="sng" w="9525">
              <a:solidFill>
                <a:srgbClr val="FF3300"/>
              </a:solidFill>
              <a:prstDash val="solid"/>
              <a:miter lim="800000"/>
              <a:headEnd len="med" w="med" type="none"/>
              <a:tailEnd len="med" w="med" type="triangle"/>
            </a:ln>
          </p:spPr>
        </p:cxnSp>
        <p:sp>
          <p:nvSpPr>
            <p:cNvPr id="646" name="Google Shape;646;p80"/>
            <p:cNvSpPr/>
            <p:nvPr/>
          </p:nvSpPr>
          <p:spPr>
            <a:xfrm>
              <a:off x="3107" y="2750"/>
              <a:ext cx="1497" cy="454"/>
            </a:xfrm>
            <a:prstGeom prst="leftRightArrow">
              <a:avLst>
                <a:gd fmla="val 50000" name="adj1"/>
                <a:gd fmla="val 50000" name="adj2"/>
              </a:avLst>
            </a:prstGeom>
            <a:solidFill>
              <a:srgbClr val="CCFFCC"/>
            </a:soli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ctr">
                <a:lnSpc>
                  <a:spcPct val="100000"/>
                </a:lnSpc>
                <a:spcBef>
                  <a:spcPts val="0"/>
                </a:spcBef>
                <a:spcAft>
                  <a:spcPts val="0"/>
                </a:spcAft>
                <a:buClr>
                  <a:schemeClr val="accent2"/>
                </a:buClr>
                <a:buSzPts val="2800"/>
                <a:buFont typeface="Courier New"/>
                <a:buNone/>
              </a:pPr>
              <a:r>
                <a:rPr b="1" i="0" lang="en-US" sz="2800" u="none">
                  <a:solidFill>
                    <a:schemeClr val="accent2"/>
                  </a:solidFill>
                  <a:latin typeface="Courier New"/>
                  <a:ea typeface="Courier New"/>
                  <a:cs typeface="Courier New"/>
                  <a:sym typeface="Courier New"/>
                </a:rPr>
                <a:t>int</a:t>
              </a:r>
              <a:endParaRPr/>
            </a:p>
          </p:txBody>
        </p:sp>
        <p:sp>
          <p:nvSpPr>
            <p:cNvPr id="647" name="Google Shape;647;p80"/>
            <p:cNvSpPr txBox="1"/>
            <p:nvPr/>
          </p:nvSpPr>
          <p:spPr>
            <a:xfrm>
              <a:off x="3107" y="4048"/>
              <a:ext cx="1180" cy="272"/>
            </a:xfrm>
            <a:prstGeom prst="rect">
              <a:avLst/>
            </a:prstGeom>
            <a:solidFill>
              <a:srgbClr val="00FF00"/>
            </a:solidFill>
            <a:ln cap="flat" cmpd="sng" w="9525">
              <a:solidFill>
                <a:srgbClr val="000066"/>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tipo</a:t>
              </a:r>
              <a:endParaRPr/>
            </a:p>
          </p:txBody>
        </p:sp>
      </p:grpSp>
      <p:grpSp>
        <p:nvGrpSpPr>
          <p:cNvPr id="648" name="Google Shape;648;p80"/>
          <p:cNvGrpSpPr/>
          <p:nvPr/>
        </p:nvGrpSpPr>
        <p:grpSpPr>
          <a:xfrm>
            <a:off x="5364162" y="1484312"/>
            <a:ext cx="1512887" cy="1800225"/>
            <a:chOff x="3379" y="935"/>
            <a:chExt cx="953" cy="1134"/>
          </a:xfrm>
        </p:grpSpPr>
        <p:sp>
          <p:nvSpPr>
            <p:cNvPr id="649" name="Google Shape;649;p80"/>
            <p:cNvSpPr txBox="1"/>
            <p:nvPr/>
          </p:nvSpPr>
          <p:spPr>
            <a:xfrm>
              <a:off x="3379" y="935"/>
              <a:ext cx="953" cy="318"/>
            </a:xfrm>
            <a:prstGeom prst="rect">
              <a:avLst/>
            </a:prstGeom>
            <a:solidFill>
              <a:srgbClr val="00FF00"/>
            </a:solidFill>
            <a:ln cap="flat" cmpd="sng" w="9525">
              <a:solidFill>
                <a:srgbClr val="000080"/>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valore</a:t>
              </a:r>
              <a:endParaRPr/>
            </a:p>
          </p:txBody>
        </p:sp>
        <p:cxnSp>
          <p:nvCxnSpPr>
            <p:cNvPr id="650" name="Google Shape;650;p80"/>
            <p:cNvCxnSpPr/>
            <p:nvPr/>
          </p:nvCxnSpPr>
          <p:spPr>
            <a:xfrm>
              <a:off x="3833" y="1253"/>
              <a:ext cx="0" cy="816"/>
            </a:xfrm>
            <a:prstGeom prst="straightConnector1">
              <a:avLst/>
            </a:prstGeom>
            <a:noFill/>
            <a:ln cap="flat" cmpd="sng" w="9525">
              <a:solidFill>
                <a:srgbClr val="FF3300"/>
              </a:solidFill>
              <a:prstDash val="solid"/>
              <a:miter lim="800000"/>
              <a:headEnd len="med" w="med" type="none"/>
              <a:tailEnd len="med" w="med" type="triangle"/>
            </a:ln>
          </p:spPr>
        </p:cxnSp>
      </p:grpSp>
      <p:grpSp>
        <p:nvGrpSpPr>
          <p:cNvPr id="651" name="Google Shape;651;p80"/>
          <p:cNvGrpSpPr/>
          <p:nvPr/>
        </p:nvGrpSpPr>
        <p:grpSpPr>
          <a:xfrm>
            <a:off x="2700337" y="4724400"/>
            <a:ext cx="2016125" cy="1008062"/>
            <a:chOff x="1701" y="2976"/>
            <a:chExt cx="1270" cy="635"/>
          </a:xfrm>
        </p:grpSpPr>
        <p:sp>
          <p:nvSpPr>
            <p:cNvPr id="652" name="Google Shape;652;p80"/>
            <p:cNvSpPr txBox="1"/>
            <p:nvPr/>
          </p:nvSpPr>
          <p:spPr>
            <a:xfrm>
              <a:off x="1701" y="3339"/>
              <a:ext cx="1270" cy="272"/>
            </a:xfrm>
            <a:prstGeom prst="rect">
              <a:avLst/>
            </a:prstGeom>
            <a:solidFill>
              <a:srgbClr val="00FF00"/>
            </a:solidFill>
            <a:ln cap="flat" cmpd="sng" w="9525">
              <a:solidFill>
                <a:srgbClr val="000080"/>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indirizzo</a:t>
              </a:r>
              <a:endParaRPr/>
            </a:p>
          </p:txBody>
        </p:sp>
        <p:cxnSp>
          <p:nvCxnSpPr>
            <p:cNvPr id="653" name="Google Shape;653;p80"/>
            <p:cNvCxnSpPr/>
            <p:nvPr/>
          </p:nvCxnSpPr>
          <p:spPr>
            <a:xfrm rot="10800000">
              <a:off x="2200" y="2976"/>
              <a:ext cx="0" cy="363"/>
            </a:xfrm>
            <a:prstGeom prst="straightConnector1">
              <a:avLst/>
            </a:prstGeom>
            <a:noFill/>
            <a:ln cap="flat" cmpd="sng" w="9525">
              <a:solidFill>
                <a:srgbClr val="FF3300"/>
              </a:solidFill>
              <a:prstDash val="solid"/>
              <a:miter lim="800000"/>
              <a:headEnd len="med" w="med" type="none"/>
              <a:tailEnd len="med" w="med" type="triangle"/>
            </a:ln>
          </p:spPr>
        </p:cxnSp>
      </p:grpSp>
      <p:sp>
        <p:nvSpPr>
          <p:cNvPr id="654" name="Google Shape;654;p80"/>
          <p:cNvSpPr txBox="1"/>
          <p:nvPr/>
        </p:nvSpPr>
        <p:spPr>
          <a:xfrm>
            <a:off x="323850" y="260350"/>
            <a:ext cx="256222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variabili</a:t>
            </a:r>
            <a:r>
              <a:rPr b="0" i="0" lang="en-US" sz="3200" u="none">
                <a:solidFill>
                  <a:schemeClr val="dk1"/>
                </a:solidFill>
                <a:latin typeface="Arial"/>
                <a:ea typeface="Arial"/>
                <a:cs typeface="Arial"/>
                <a:sym typeface="Arial"/>
              </a:rPr>
              <a:t> in C</a:t>
            </a:r>
            <a:endParaRPr/>
          </a:p>
        </p:txBody>
      </p:sp>
      <p:sp>
        <p:nvSpPr>
          <p:cNvPr id="655" name="Google Shape;655;p80"/>
          <p:cNvSpPr txBox="1"/>
          <p:nvPr/>
        </p:nvSpPr>
        <p:spPr>
          <a:xfrm>
            <a:off x="5508625" y="3789362"/>
            <a:ext cx="116205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lato</a:t>
            </a:r>
            <a:endParaRPr/>
          </a:p>
        </p:txBody>
      </p:sp>
      <p:grpSp>
        <p:nvGrpSpPr>
          <p:cNvPr id="656" name="Google Shape;656;p80"/>
          <p:cNvGrpSpPr/>
          <p:nvPr/>
        </p:nvGrpSpPr>
        <p:grpSpPr>
          <a:xfrm>
            <a:off x="107950" y="1844675"/>
            <a:ext cx="2519362" cy="4679950"/>
            <a:chOff x="113" y="1162"/>
            <a:chExt cx="1179" cy="2948"/>
          </a:xfrm>
        </p:grpSpPr>
        <p:sp>
          <p:nvSpPr>
            <p:cNvPr id="657" name="Google Shape;657;p80"/>
            <p:cNvSpPr/>
            <p:nvPr/>
          </p:nvSpPr>
          <p:spPr>
            <a:xfrm>
              <a:off x="113" y="1525"/>
              <a:ext cx="1179" cy="2585"/>
            </a:xfrm>
            <a:prstGeom prst="cube">
              <a:avLst>
                <a:gd fmla="val 25000" name="adj"/>
              </a:avLst>
            </a:prstGeom>
            <a:solidFill>
              <a:srgbClr val="CCCCFF"/>
            </a:solidFill>
            <a:ln cap="flat" cmpd="sng" w="952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58" name="Google Shape;658;p80"/>
            <p:cNvSpPr txBox="1"/>
            <p:nvPr/>
          </p:nvSpPr>
          <p:spPr>
            <a:xfrm>
              <a:off x="385" y="1162"/>
              <a:ext cx="578" cy="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scaffale</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par>
                                <p:cTn fill="hold" nodeType="with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500"/>
                                        <p:tgtEl>
                                          <p:spTgt spid="6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2" name="Shape 662"/>
        <p:cNvGrpSpPr/>
        <p:nvPr/>
      </p:nvGrpSpPr>
      <p:grpSpPr>
        <a:xfrm>
          <a:off x="0" y="0"/>
          <a:ext cx="0" cy="0"/>
          <a:chOff x="0" y="0"/>
          <a:chExt cx="0" cy="0"/>
        </a:xfrm>
      </p:grpSpPr>
      <p:sp>
        <p:nvSpPr>
          <p:cNvPr id="663" name="Google Shape;663;p81"/>
          <p:cNvSpPr txBox="1"/>
          <p:nvPr/>
        </p:nvSpPr>
        <p:spPr>
          <a:xfrm>
            <a:off x="827087" y="2565400"/>
            <a:ext cx="7777162" cy="2051050"/>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int</a:t>
            </a:r>
            <a:r>
              <a:rPr b="1" i="0" lang="en-US" sz="3200" u="none">
                <a:solidFill>
                  <a:schemeClr val="dk1"/>
                </a:solidFill>
                <a:latin typeface="Courier New"/>
                <a:ea typeface="Courier New"/>
                <a:cs typeface="Courier New"/>
                <a:sym typeface="Courier New"/>
              </a:rPr>
              <a:t> eta_anni</a:t>
            </a:r>
            <a:r>
              <a:rPr b="1" i="0" lang="en-US" sz="3200" u="none">
                <a:solidFill>
                  <a:srgbClr val="CC3300"/>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float</a:t>
            </a:r>
            <a:r>
              <a:rPr b="1" i="0" lang="en-US" sz="3200" u="none">
                <a:solidFill>
                  <a:srgbClr val="CC3300"/>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raggio, circonferenza</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double</a:t>
            </a:r>
            <a:r>
              <a:rPr b="1" i="0" lang="en-US" sz="3200" u="none">
                <a:solidFill>
                  <a:schemeClr val="dk1"/>
                </a:solidFill>
                <a:latin typeface="Courier New"/>
                <a:ea typeface="Courier New"/>
                <a:cs typeface="Courier New"/>
                <a:sym typeface="Courier New"/>
              </a:rPr>
              <a:t> lato</a:t>
            </a:r>
            <a:r>
              <a:rPr b="1" i="0" lang="en-US" sz="3200" u="none">
                <a:solidFill>
                  <a:srgbClr val="CC3300"/>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char</a:t>
            </a:r>
            <a:r>
              <a:rPr b="1" i="0" lang="en-US" sz="3200" u="none">
                <a:solidFill>
                  <a:srgbClr val="CC3300"/>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lettera_alfabeto,simbolo</a:t>
            </a:r>
            <a:r>
              <a:rPr b="1" i="0" lang="en-US" sz="3200" u="none">
                <a:solidFill>
                  <a:srgbClr val="CC3300"/>
                </a:solidFill>
                <a:latin typeface="Courier New"/>
                <a:ea typeface="Courier New"/>
                <a:cs typeface="Courier New"/>
                <a:sym typeface="Courier New"/>
              </a:rPr>
              <a:t>;</a:t>
            </a:r>
            <a:endParaRPr/>
          </a:p>
        </p:txBody>
      </p:sp>
      <p:sp>
        <p:nvSpPr>
          <p:cNvPr id="664" name="Google Shape;664;p81"/>
          <p:cNvSpPr txBox="1"/>
          <p:nvPr/>
        </p:nvSpPr>
        <p:spPr>
          <a:xfrm>
            <a:off x="250825" y="260350"/>
            <a:ext cx="6192837"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dichiarazione</a:t>
            </a:r>
            <a:r>
              <a:rPr b="0" i="0" lang="en-US" sz="3200" u="none">
                <a:solidFill>
                  <a:schemeClr val="accent2"/>
                </a:solidFill>
                <a:latin typeface="Arial"/>
                <a:ea typeface="Arial"/>
                <a:cs typeface="Arial"/>
                <a:sym typeface="Arial"/>
              </a:rPr>
              <a:t> </a:t>
            </a:r>
            <a:r>
              <a:rPr b="1" i="0" lang="en-US" sz="3200" u="none">
                <a:solidFill>
                  <a:schemeClr val="accent2"/>
                </a:solidFill>
                <a:latin typeface="Arial"/>
                <a:ea typeface="Arial"/>
                <a:cs typeface="Arial"/>
                <a:sym typeface="Arial"/>
              </a:rPr>
              <a:t>di variabili</a:t>
            </a:r>
            <a:r>
              <a:rPr b="0" i="0" lang="en-US" sz="3200" u="none">
                <a:solidFill>
                  <a:schemeClr val="dk1"/>
                </a:solidFill>
                <a:latin typeface="Arial"/>
                <a:ea typeface="Arial"/>
                <a:cs typeface="Arial"/>
                <a:sym typeface="Arial"/>
              </a:rPr>
              <a:t> in C</a:t>
            </a:r>
            <a:endParaRPr/>
          </a:p>
        </p:txBody>
      </p:sp>
      <p:sp>
        <p:nvSpPr>
          <p:cNvPr id="665" name="Google Shape;665;p81"/>
          <p:cNvSpPr txBox="1"/>
          <p:nvPr/>
        </p:nvSpPr>
        <p:spPr>
          <a:xfrm>
            <a:off x="827087" y="981075"/>
            <a:ext cx="6858000" cy="669925"/>
          </a:xfrm>
          <a:prstGeom prst="rect">
            <a:avLst/>
          </a:prstGeom>
          <a:solidFill>
            <a:srgbClr val="CCFFFF"/>
          </a:solidFill>
          <a:ln cap="flat" cmpd="sng" w="28575">
            <a:solidFill>
              <a:schemeClr val="dk1"/>
            </a:solidFill>
            <a:prstDash val="solid"/>
            <a:miter lim="800000"/>
            <a:headEnd len="sm" w="sm" type="none"/>
            <a:tailEnd len="sm" w="sm" type="none"/>
          </a:ln>
          <a:effectLst>
            <a:outerShdw blurRad="63500" dir="2700000" dist="35921">
              <a:schemeClr val="lt2"/>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&lt;tipo&gt;</a:t>
            </a:r>
            <a:r>
              <a:rPr b="1" i="0" lang="en-US" sz="3600" u="none">
                <a:solidFill>
                  <a:schemeClr val="dk1"/>
                </a:solidFill>
                <a:latin typeface="Courier New"/>
                <a:ea typeface="Courier New"/>
                <a:cs typeface="Courier New"/>
                <a:sym typeface="Courier New"/>
              </a:rPr>
              <a:t> &lt;variabili&gt;</a:t>
            </a:r>
            <a:r>
              <a:rPr b="1" i="0" lang="en-US" sz="3600" u="none">
                <a:solidFill>
                  <a:srgbClr val="FF3300"/>
                </a:solidFill>
                <a:latin typeface="Courier New"/>
                <a:ea typeface="Courier New"/>
                <a:cs typeface="Courier New"/>
                <a:sym typeface="Courier New"/>
              </a:rPr>
              <a:t>;</a:t>
            </a:r>
            <a:endParaRPr/>
          </a:p>
        </p:txBody>
      </p:sp>
      <p:sp>
        <p:nvSpPr>
          <p:cNvPr id="666" name="Google Shape;666;p81"/>
          <p:cNvSpPr txBox="1"/>
          <p:nvPr/>
        </p:nvSpPr>
        <p:spPr>
          <a:xfrm>
            <a:off x="827087" y="1844675"/>
            <a:ext cx="1800225" cy="528637"/>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Esempio: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0" name="Shape 670"/>
        <p:cNvGrpSpPr/>
        <p:nvPr/>
      </p:nvGrpSpPr>
      <p:grpSpPr>
        <a:xfrm>
          <a:off x="0" y="0"/>
          <a:ext cx="0" cy="0"/>
          <a:chOff x="0" y="0"/>
          <a:chExt cx="0" cy="0"/>
        </a:xfrm>
      </p:grpSpPr>
      <p:sp>
        <p:nvSpPr>
          <p:cNvPr id="671" name="Google Shape;671;p82"/>
          <p:cNvSpPr txBox="1"/>
          <p:nvPr/>
        </p:nvSpPr>
        <p:spPr>
          <a:xfrm>
            <a:off x="827087" y="2636837"/>
            <a:ext cx="6985000" cy="2538412"/>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unsigned int</a:t>
            </a:r>
            <a:r>
              <a:rPr b="1" i="0" lang="en-US" sz="3200" u="none">
                <a:solidFill>
                  <a:schemeClr val="dk1"/>
                </a:solidFill>
                <a:latin typeface="Courier New"/>
                <a:ea typeface="Courier New"/>
                <a:cs typeface="Courier New"/>
                <a:sym typeface="Courier New"/>
              </a:rPr>
              <a:t> eta</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long double</a:t>
            </a:r>
            <a:r>
              <a:rPr b="1" i="0" lang="en-US" sz="3200" u="none">
                <a:solidFill>
                  <a:schemeClr val="dk1"/>
                </a:solidFill>
                <a:latin typeface="Courier New"/>
                <a:ea typeface="Courier New"/>
                <a:cs typeface="Courier New"/>
                <a:sym typeface="Courier New"/>
              </a:rPr>
              <a:t> velocita_luce</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short</a:t>
            </a:r>
            <a:r>
              <a:rPr b="1" i="0" lang="en-US" sz="3200" u="none">
                <a:solidFill>
                  <a:srgbClr val="CC3300"/>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indice_riga</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long</a:t>
            </a:r>
            <a:r>
              <a:rPr b="1" i="0" lang="en-US" sz="3200" u="none">
                <a:solidFill>
                  <a:srgbClr val="CC3300"/>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fattoriale</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int</a:t>
            </a:r>
            <a:r>
              <a:rPr b="1" i="0" lang="en-US" sz="3200" u="none">
                <a:solidFill>
                  <a:schemeClr val="dk1"/>
                </a:solidFill>
                <a:latin typeface="Courier New"/>
                <a:ea typeface="Courier New"/>
                <a:cs typeface="Courier New"/>
                <a:sym typeface="Courier New"/>
              </a:rPr>
              <a:t> p</a:t>
            </a:r>
            <a:r>
              <a:rPr b="1" i="0" lang="en-US" sz="3200" u="none">
                <a:solidFill>
                  <a:srgbClr val="CC3300"/>
                </a:solidFill>
                <a:latin typeface="Courier New"/>
                <a:ea typeface="Courier New"/>
                <a:cs typeface="Courier New"/>
                <a:sym typeface="Courier New"/>
              </a:rPr>
              <a:t>;</a:t>
            </a:r>
            <a:endParaRPr/>
          </a:p>
        </p:txBody>
      </p:sp>
      <p:sp>
        <p:nvSpPr>
          <p:cNvPr id="672" name="Google Shape;672;p82"/>
          <p:cNvSpPr txBox="1"/>
          <p:nvPr/>
        </p:nvSpPr>
        <p:spPr>
          <a:xfrm>
            <a:off x="250825" y="260350"/>
            <a:ext cx="6192837"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dichiarazione</a:t>
            </a:r>
            <a:r>
              <a:rPr b="0" i="0" lang="en-US" sz="3200" u="none">
                <a:solidFill>
                  <a:schemeClr val="accent2"/>
                </a:solidFill>
                <a:latin typeface="Arial"/>
                <a:ea typeface="Arial"/>
                <a:cs typeface="Arial"/>
                <a:sym typeface="Arial"/>
              </a:rPr>
              <a:t> </a:t>
            </a:r>
            <a:r>
              <a:rPr b="1" i="0" lang="en-US" sz="3200" u="none">
                <a:solidFill>
                  <a:schemeClr val="accent2"/>
                </a:solidFill>
                <a:latin typeface="Arial"/>
                <a:ea typeface="Arial"/>
                <a:cs typeface="Arial"/>
                <a:sym typeface="Arial"/>
              </a:rPr>
              <a:t>di variabili</a:t>
            </a:r>
            <a:r>
              <a:rPr b="0" i="0" lang="en-US" sz="3200" u="none">
                <a:solidFill>
                  <a:schemeClr val="dk1"/>
                </a:solidFill>
                <a:latin typeface="Arial"/>
                <a:ea typeface="Arial"/>
                <a:cs typeface="Arial"/>
                <a:sym typeface="Arial"/>
              </a:rPr>
              <a:t> in C</a:t>
            </a:r>
            <a:endParaRPr/>
          </a:p>
        </p:txBody>
      </p:sp>
      <p:sp>
        <p:nvSpPr>
          <p:cNvPr id="673" name="Google Shape;673;p82"/>
          <p:cNvSpPr txBox="1"/>
          <p:nvPr/>
        </p:nvSpPr>
        <p:spPr>
          <a:xfrm>
            <a:off x="827087" y="981075"/>
            <a:ext cx="6858000" cy="669925"/>
          </a:xfrm>
          <a:prstGeom prst="rect">
            <a:avLst/>
          </a:prstGeom>
          <a:solidFill>
            <a:srgbClr val="CCFFFF"/>
          </a:solidFill>
          <a:ln cap="flat" cmpd="sng" w="28575">
            <a:solidFill>
              <a:schemeClr val="dk1"/>
            </a:solidFill>
            <a:prstDash val="solid"/>
            <a:miter lim="800000"/>
            <a:headEnd len="sm" w="sm" type="none"/>
            <a:tailEnd len="sm" w="sm" type="none"/>
          </a:ln>
          <a:effectLst>
            <a:outerShdw blurRad="63500" dir="2700000" dist="35921">
              <a:schemeClr val="lt2"/>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&lt;tipo&gt;</a:t>
            </a:r>
            <a:r>
              <a:rPr b="1" i="0" lang="en-US" sz="3600" u="none">
                <a:solidFill>
                  <a:schemeClr val="dk1"/>
                </a:solidFill>
                <a:latin typeface="Courier New"/>
                <a:ea typeface="Courier New"/>
                <a:cs typeface="Courier New"/>
                <a:sym typeface="Courier New"/>
              </a:rPr>
              <a:t> &lt;variabili&gt;</a:t>
            </a:r>
            <a:r>
              <a:rPr b="1" i="0" lang="en-US" sz="3600" u="none">
                <a:solidFill>
                  <a:srgbClr val="FF3300"/>
                </a:solidFill>
                <a:latin typeface="Courier New"/>
                <a:ea typeface="Courier New"/>
                <a:cs typeface="Courier New"/>
                <a:sym typeface="Courier New"/>
              </a:rPr>
              <a:t>;</a:t>
            </a:r>
            <a:endParaRPr/>
          </a:p>
        </p:txBody>
      </p:sp>
      <p:sp>
        <p:nvSpPr>
          <p:cNvPr id="674" name="Google Shape;674;p82"/>
          <p:cNvSpPr txBox="1"/>
          <p:nvPr/>
        </p:nvSpPr>
        <p:spPr>
          <a:xfrm>
            <a:off x="827087" y="1844675"/>
            <a:ext cx="1800225" cy="528637"/>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Esempio:</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8" name="Shape 678"/>
        <p:cNvGrpSpPr/>
        <p:nvPr/>
      </p:nvGrpSpPr>
      <p:grpSpPr>
        <a:xfrm>
          <a:off x="0" y="0"/>
          <a:ext cx="0" cy="0"/>
          <a:chOff x="0" y="0"/>
          <a:chExt cx="0" cy="0"/>
        </a:xfrm>
      </p:grpSpPr>
      <p:sp>
        <p:nvSpPr>
          <p:cNvPr id="679" name="Google Shape;679;p83"/>
          <p:cNvSpPr txBox="1"/>
          <p:nvPr>
            <p:ph idx="1" type="body"/>
          </p:nvPr>
        </p:nvSpPr>
        <p:spPr>
          <a:xfrm>
            <a:off x="539750" y="1484312"/>
            <a:ext cx="8208962" cy="1657350"/>
          </a:xfrm>
          <a:prstGeom prst="rect">
            <a:avLst/>
          </a:prstGeom>
          <a:solidFill>
            <a:srgbClr val="EAEAEA"/>
          </a:solid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   </a:t>
            </a:r>
            <a:r>
              <a:rPr b="0" i="0" lang="en-US" sz="3200" u="none">
                <a:solidFill>
                  <a:schemeClr val="dk1"/>
                </a:solidFill>
                <a:latin typeface="Arial"/>
                <a:ea typeface="Arial"/>
                <a:cs typeface="Arial"/>
                <a:sym typeface="Arial"/>
              </a:rPr>
              <a:t>una costante è un’associazione non modificabile che associa in modo permanente un valore a un identificatore</a:t>
            </a:r>
            <a:endParaRPr/>
          </a:p>
          <a:p>
            <a:pPr indent="-139700" lvl="0" marL="342900" marR="0" rtl="0" algn="l">
              <a:lnSpc>
                <a:spcPct val="100000"/>
              </a:lnSpc>
              <a:spcBef>
                <a:spcPts val="640"/>
              </a:spcBef>
              <a:spcAft>
                <a:spcPts val="0"/>
              </a:spcAft>
              <a:buClr>
                <a:schemeClr val="dk1"/>
              </a:buClr>
              <a:buSzPts val="3200"/>
              <a:buFont typeface="Times New Roman"/>
              <a:buNone/>
            </a:pPr>
            <a:r>
              <a:t/>
            </a:r>
            <a:endParaRPr b="0" i="0" sz="3200" u="none">
              <a:solidFill>
                <a:schemeClr val="dk1"/>
              </a:solidFill>
              <a:latin typeface="Arial"/>
              <a:ea typeface="Arial"/>
              <a:cs typeface="Arial"/>
              <a:sym typeface="Arial"/>
            </a:endParaRPr>
          </a:p>
        </p:txBody>
      </p:sp>
      <p:sp>
        <p:nvSpPr>
          <p:cNvPr id="680" name="Google Shape;680;p83"/>
          <p:cNvSpPr txBox="1"/>
          <p:nvPr/>
        </p:nvSpPr>
        <p:spPr>
          <a:xfrm>
            <a:off x="323850" y="260350"/>
            <a:ext cx="2582862"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costanti</a:t>
            </a:r>
            <a:r>
              <a:rPr b="0" i="0" lang="en-US" sz="3200" u="none">
                <a:solidFill>
                  <a:schemeClr val="dk1"/>
                </a:solidFill>
                <a:latin typeface="Arial"/>
                <a:ea typeface="Arial"/>
                <a:cs typeface="Arial"/>
                <a:sym typeface="Arial"/>
              </a:rPr>
              <a:t> in C</a:t>
            </a:r>
            <a:endParaRPr/>
          </a:p>
        </p:txBody>
      </p:sp>
      <p:sp>
        <p:nvSpPr>
          <p:cNvPr id="681" name="Google Shape;681;p83"/>
          <p:cNvSpPr txBox="1"/>
          <p:nvPr/>
        </p:nvSpPr>
        <p:spPr>
          <a:xfrm>
            <a:off x="250825" y="4111625"/>
            <a:ext cx="8785225" cy="1757362"/>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alpha val="49803"/>
              </a:scheme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const float</a:t>
            </a:r>
            <a:r>
              <a:rPr b="1" i="0" lang="en-US" sz="3200" u="none">
                <a:solidFill>
                  <a:schemeClr val="dk1"/>
                </a:solidFill>
                <a:latin typeface="Courier New"/>
                <a:ea typeface="Courier New"/>
                <a:cs typeface="Courier New"/>
                <a:sym typeface="Courier New"/>
              </a:rPr>
              <a:t> pi_greco = 3.1415926F</a:t>
            </a:r>
            <a:r>
              <a:rPr b="1" i="0" lang="en-US" sz="3200" u="none">
                <a:solidFill>
                  <a:srgbClr val="FF3300"/>
                </a:solidFill>
                <a:latin typeface="Courier New"/>
                <a:ea typeface="Courier New"/>
                <a:cs typeface="Courier New"/>
                <a:sym typeface="Courier New"/>
              </a:rPr>
              <a:t>;</a:t>
            </a:r>
            <a:endParaRPr/>
          </a:p>
          <a:p>
            <a:pPr indent="0" lvl="0" marL="0" marR="0" rtl="0" algn="l">
              <a:lnSpc>
                <a:spcPct val="100000"/>
              </a:lnSpc>
              <a:spcBef>
                <a:spcPts val="64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const double</a:t>
            </a:r>
            <a:r>
              <a:rPr b="1" i="0" lang="en-US" sz="3200" u="none">
                <a:solidFill>
                  <a:schemeClr val="dk1"/>
                </a:solidFill>
                <a:latin typeface="Courier New"/>
                <a:ea typeface="Courier New"/>
                <a:cs typeface="Courier New"/>
                <a:sym typeface="Courier New"/>
              </a:rPr>
              <a:t> pi = 3.14159265258416</a:t>
            </a:r>
            <a:r>
              <a:rPr b="1" i="0" lang="en-US" sz="3200" u="none">
                <a:solidFill>
                  <a:srgbClr val="FF3300"/>
                </a:solidFill>
                <a:latin typeface="Courier New"/>
                <a:ea typeface="Courier New"/>
                <a:cs typeface="Courier New"/>
                <a:sym typeface="Courier New"/>
              </a:rPr>
              <a:t>;</a:t>
            </a:r>
            <a:endParaRPr/>
          </a:p>
          <a:p>
            <a:pPr indent="0" lvl="0" marL="0" marR="0" rtl="0" algn="l">
              <a:lnSpc>
                <a:spcPct val="100000"/>
              </a:lnSpc>
              <a:spcBef>
                <a:spcPts val="64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const int</a:t>
            </a:r>
            <a:r>
              <a:rPr b="1" i="0" lang="en-US" sz="3200" u="none">
                <a:solidFill>
                  <a:schemeClr val="dk1"/>
                </a:solidFill>
                <a:latin typeface="Courier New"/>
                <a:ea typeface="Courier New"/>
                <a:cs typeface="Courier New"/>
                <a:sym typeface="Courier New"/>
              </a:rPr>
              <a:t> n = 100</a:t>
            </a:r>
            <a:r>
              <a:rPr b="1" i="0" lang="en-US" sz="3200" u="none">
                <a:solidFill>
                  <a:srgbClr val="FF3300"/>
                </a:solidFill>
                <a:latin typeface="Courier New"/>
                <a:ea typeface="Courier New"/>
                <a:cs typeface="Courier New"/>
                <a:sym typeface="Courier New"/>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5" name="Shape 685"/>
        <p:cNvGrpSpPr/>
        <p:nvPr/>
      </p:nvGrpSpPr>
      <p:grpSpPr>
        <a:xfrm>
          <a:off x="0" y="0"/>
          <a:ext cx="0" cy="0"/>
          <a:chOff x="0" y="0"/>
          <a:chExt cx="0" cy="0"/>
        </a:xfrm>
      </p:grpSpPr>
      <p:sp>
        <p:nvSpPr>
          <p:cNvPr id="686" name="Google Shape;686;p84"/>
          <p:cNvSpPr txBox="1"/>
          <p:nvPr/>
        </p:nvSpPr>
        <p:spPr>
          <a:xfrm>
            <a:off x="250825" y="1412875"/>
            <a:ext cx="8424862" cy="669925"/>
          </a:xfrm>
          <a:prstGeom prst="rect">
            <a:avLst/>
          </a:prstGeom>
          <a:solidFill>
            <a:srgbClr val="CCFFFF"/>
          </a:solidFill>
          <a:ln cap="flat" cmpd="sng" w="28575">
            <a:solidFill>
              <a:schemeClr val="dk1"/>
            </a:solidFill>
            <a:prstDash val="solid"/>
            <a:miter lim="800000"/>
            <a:headEnd len="sm" w="sm" type="none"/>
            <a:tailEnd len="sm" w="sm" type="none"/>
          </a:ln>
          <a:effectLst>
            <a:outerShdw blurRad="63500" dir="2700000" dist="35921">
              <a:schemeClr val="lt2"/>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Courier New"/>
              <a:buNone/>
            </a:pPr>
            <a:r>
              <a:rPr b="1" i="0" lang="en-US" sz="3600" u="none">
                <a:solidFill>
                  <a:schemeClr val="dk1"/>
                </a:solidFill>
                <a:latin typeface="Courier New"/>
                <a:ea typeface="Courier New"/>
                <a:cs typeface="Courier New"/>
                <a:sym typeface="Courier New"/>
              </a:rPr>
              <a:t>&lt;variabile&gt; </a:t>
            </a:r>
            <a:r>
              <a:rPr b="1" i="0" lang="en-US" sz="3600" u="none">
                <a:solidFill>
                  <a:schemeClr val="accent2"/>
                </a:solidFill>
                <a:latin typeface="Courier New"/>
                <a:ea typeface="Courier New"/>
                <a:cs typeface="Courier New"/>
                <a:sym typeface="Courier New"/>
              </a:rPr>
              <a:t>=</a:t>
            </a:r>
            <a:r>
              <a:rPr b="1" i="0" lang="en-US" sz="3600" u="none">
                <a:solidFill>
                  <a:schemeClr val="dk1"/>
                </a:solidFill>
                <a:latin typeface="Courier New"/>
                <a:ea typeface="Courier New"/>
                <a:cs typeface="Courier New"/>
                <a:sym typeface="Courier New"/>
              </a:rPr>
              <a:t> &lt;espressione&gt;</a:t>
            </a:r>
            <a:r>
              <a:rPr b="1" i="0" lang="en-US" sz="3600" u="none">
                <a:solidFill>
                  <a:srgbClr val="FF3300"/>
                </a:solidFill>
                <a:latin typeface="Courier New"/>
                <a:ea typeface="Courier New"/>
                <a:cs typeface="Courier New"/>
                <a:sym typeface="Courier New"/>
              </a:rPr>
              <a:t>;</a:t>
            </a:r>
            <a:endParaRPr/>
          </a:p>
        </p:txBody>
      </p:sp>
      <p:sp>
        <p:nvSpPr>
          <p:cNvPr id="687" name="Google Shape;687;p84"/>
          <p:cNvSpPr txBox="1"/>
          <p:nvPr/>
        </p:nvSpPr>
        <p:spPr>
          <a:xfrm>
            <a:off x="250825" y="260350"/>
            <a:ext cx="38893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assegnazione</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grpSp>
        <p:nvGrpSpPr>
          <p:cNvPr id="688" name="Google Shape;688;p84"/>
          <p:cNvGrpSpPr/>
          <p:nvPr/>
        </p:nvGrpSpPr>
        <p:grpSpPr>
          <a:xfrm>
            <a:off x="2987675" y="1844675"/>
            <a:ext cx="2182812" cy="1543050"/>
            <a:chOff x="1882" y="1162"/>
            <a:chExt cx="1375" cy="972"/>
          </a:xfrm>
        </p:grpSpPr>
        <p:sp>
          <p:nvSpPr>
            <p:cNvPr id="689" name="Google Shape;689;p84"/>
            <p:cNvSpPr txBox="1"/>
            <p:nvPr/>
          </p:nvSpPr>
          <p:spPr>
            <a:xfrm>
              <a:off x="1882" y="1616"/>
              <a:ext cx="1375" cy="518"/>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simbolo di</a:t>
              </a:r>
              <a:endParaRPr/>
            </a:p>
            <a:p>
              <a:pPr indent="0" lvl="0" marL="0" marR="0" rtl="0" algn="ctr">
                <a:lnSpc>
                  <a:spcPct val="100000"/>
                </a:lnSpc>
                <a:spcBef>
                  <a:spcPts val="0"/>
                </a:spcBef>
                <a:spcAft>
                  <a:spcPts val="0"/>
                </a:spcAft>
                <a:buClr>
                  <a:schemeClr val="lt1"/>
                </a:buClr>
                <a:buSzPts val="2400"/>
                <a:buFont typeface="Arial"/>
                <a:buNone/>
              </a:pPr>
              <a:r>
                <a:rPr b="1" i="0" lang="en-US" sz="2400" u="none">
                  <a:solidFill>
                    <a:schemeClr val="lt1"/>
                  </a:solidFill>
                  <a:latin typeface="Arial"/>
                  <a:ea typeface="Arial"/>
                  <a:cs typeface="Arial"/>
                  <a:sym typeface="Arial"/>
                </a:rPr>
                <a:t>assegnazione</a:t>
              </a:r>
              <a:endParaRPr/>
            </a:p>
          </p:txBody>
        </p:sp>
        <p:cxnSp>
          <p:nvCxnSpPr>
            <p:cNvPr id="690" name="Google Shape;690;p84"/>
            <p:cNvCxnSpPr/>
            <p:nvPr/>
          </p:nvCxnSpPr>
          <p:spPr>
            <a:xfrm rot="10800000">
              <a:off x="2562" y="1162"/>
              <a:ext cx="0" cy="454"/>
            </a:xfrm>
            <a:prstGeom prst="straightConnector1">
              <a:avLst/>
            </a:prstGeom>
            <a:noFill/>
            <a:ln cap="flat" cmpd="sng" w="57150">
              <a:solidFill>
                <a:srgbClr val="FF3300"/>
              </a:solidFill>
              <a:prstDash val="solid"/>
              <a:miter lim="800000"/>
              <a:headEnd len="med" w="med" type="none"/>
              <a:tailEnd len="med" w="med" type="triangle"/>
            </a:ln>
          </p:spPr>
        </p:cxnSp>
      </p:grpSp>
      <p:grpSp>
        <p:nvGrpSpPr>
          <p:cNvPr id="691" name="Google Shape;691;p84"/>
          <p:cNvGrpSpPr/>
          <p:nvPr/>
        </p:nvGrpSpPr>
        <p:grpSpPr>
          <a:xfrm>
            <a:off x="611187" y="3213100"/>
            <a:ext cx="6985000" cy="3259137"/>
            <a:chOff x="385" y="2024"/>
            <a:chExt cx="4400" cy="2053"/>
          </a:xfrm>
        </p:grpSpPr>
        <p:sp>
          <p:nvSpPr>
            <p:cNvPr id="692" name="Google Shape;692;p84"/>
            <p:cNvSpPr txBox="1"/>
            <p:nvPr/>
          </p:nvSpPr>
          <p:spPr>
            <a:xfrm>
              <a:off x="385" y="2024"/>
              <a:ext cx="1134" cy="333"/>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Esempio:</a:t>
              </a:r>
              <a:endParaRPr/>
            </a:p>
          </p:txBody>
        </p:sp>
        <p:sp>
          <p:nvSpPr>
            <p:cNvPr id="693" name="Google Shape;693;p84"/>
            <p:cNvSpPr txBox="1"/>
            <p:nvPr/>
          </p:nvSpPr>
          <p:spPr>
            <a:xfrm>
              <a:off x="385" y="2478"/>
              <a:ext cx="4400" cy="1599"/>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eta_anni </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27</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raggio</a:t>
              </a:r>
              <a:r>
                <a:rPr b="1" i="0" lang="en-US" sz="3200" u="none">
                  <a:solidFill>
                    <a:schemeClr val="accent2"/>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 59.4F</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lato</a:t>
              </a:r>
              <a:r>
                <a:rPr b="1" i="0" lang="en-US" sz="3200" u="none">
                  <a:solidFill>
                    <a:schemeClr val="accent2"/>
                  </a:solidFill>
                  <a:latin typeface="Courier New"/>
                  <a:ea typeface="Courier New"/>
                  <a:cs typeface="Courier New"/>
                  <a:sym typeface="Courier New"/>
                </a:rPr>
                <a:t> =</a:t>
              </a:r>
              <a:r>
                <a:rPr b="1" i="0" lang="en-US" sz="3200" u="none">
                  <a:solidFill>
                    <a:srgbClr val="CC3300"/>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3.12</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lettera_alfabeto</a:t>
              </a:r>
              <a:r>
                <a:rPr b="1" i="0" lang="en-US" sz="3200" u="none">
                  <a:solidFill>
                    <a:schemeClr val="accent2"/>
                  </a:solidFill>
                  <a:latin typeface="Courier New"/>
                  <a:ea typeface="Courier New"/>
                  <a:cs typeface="Courier New"/>
                  <a:sym typeface="Courier New"/>
                </a:rPr>
                <a:t> = </a:t>
              </a:r>
              <a:r>
                <a:rPr b="1" i="0" lang="en-US" sz="3200" u="none">
                  <a:solidFill>
                    <a:schemeClr val="dk1"/>
                  </a:solidFill>
                  <a:latin typeface="Courier New"/>
                  <a:ea typeface="Courier New"/>
                  <a:cs typeface="Courier New"/>
                  <a:sym typeface="Courier New"/>
                </a:rPr>
                <a:t>‘g’</a:t>
              </a:r>
              <a:r>
                <a:rPr b="1" i="0" lang="en-US" sz="3200" u="none">
                  <a:solidFill>
                    <a:srgbClr val="FF3300"/>
                  </a:solidFill>
                  <a:latin typeface="Courier New"/>
                  <a:ea typeface="Courier New"/>
                  <a:cs typeface="Courier New"/>
                  <a:sym typeface="Courier New"/>
                </a:rPr>
                <a:t>;</a:t>
              </a:r>
              <a:r>
                <a:rPr b="1" i="0" lang="en-US" sz="3200" u="none">
                  <a:solidFill>
                    <a:srgbClr val="CC3300"/>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p </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1</a:t>
              </a:r>
              <a:r>
                <a:rPr b="1" i="0" lang="en-US" sz="3200" u="none">
                  <a:solidFill>
                    <a:srgbClr val="CC3300"/>
                  </a:solidFill>
                  <a:latin typeface="Courier New"/>
                  <a:ea typeface="Courier New"/>
                  <a:cs typeface="Courier New"/>
                  <a:sym typeface="Courier New"/>
                </a:rPr>
                <a:t>;</a:t>
              </a:r>
              <a:endParaRPr/>
            </a:p>
          </p:txBody>
        </p:sp>
      </p:grpSp>
      <p:sp>
        <p:nvSpPr>
          <p:cNvPr id="694" name="Google Shape;694;p84"/>
          <p:cNvSpPr txBox="1"/>
          <p:nvPr/>
        </p:nvSpPr>
        <p:spPr>
          <a:xfrm>
            <a:off x="4716462" y="3644900"/>
            <a:ext cx="4249737" cy="1562100"/>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2400"/>
              <a:buFont typeface="Courier New"/>
              <a:buNone/>
            </a:pPr>
            <a:r>
              <a:rPr b="1" i="0" lang="en-US" sz="2400" u="none">
                <a:solidFill>
                  <a:schemeClr val="accent2"/>
                </a:solidFill>
                <a:latin typeface="Courier New"/>
                <a:ea typeface="Courier New"/>
                <a:cs typeface="Courier New"/>
                <a:sym typeface="Courier New"/>
              </a:rPr>
              <a:t>int</a:t>
            </a:r>
            <a:r>
              <a:rPr b="1" i="0" lang="en-US" sz="2400" u="none">
                <a:solidFill>
                  <a:schemeClr val="dk1"/>
                </a:solidFill>
                <a:latin typeface="Courier New"/>
                <a:ea typeface="Courier New"/>
                <a:cs typeface="Courier New"/>
                <a:sym typeface="Courier New"/>
              </a:rPr>
              <a:t> eta_anni,p</a:t>
            </a:r>
            <a:r>
              <a:rPr b="1" i="0" lang="en-US" sz="2400" u="none">
                <a:solidFill>
                  <a:srgbClr val="CC3300"/>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accent2"/>
              </a:buClr>
              <a:buSzPts val="2400"/>
              <a:buFont typeface="Courier New"/>
              <a:buNone/>
            </a:pPr>
            <a:r>
              <a:rPr b="1" i="0" lang="en-US" sz="2400" u="none">
                <a:solidFill>
                  <a:schemeClr val="accent2"/>
                </a:solidFill>
                <a:latin typeface="Courier New"/>
                <a:ea typeface="Courier New"/>
                <a:cs typeface="Courier New"/>
                <a:sym typeface="Courier New"/>
              </a:rPr>
              <a:t>float</a:t>
            </a:r>
            <a:r>
              <a:rPr b="1" i="0" lang="en-US" sz="2400" u="none">
                <a:solidFill>
                  <a:srgbClr val="CC3300"/>
                </a:solidFill>
                <a:latin typeface="Courier New"/>
                <a:ea typeface="Courier New"/>
                <a:cs typeface="Courier New"/>
                <a:sym typeface="Courier New"/>
              </a:rPr>
              <a:t> </a:t>
            </a:r>
            <a:r>
              <a:rPr b="1" i="0" lang="en-US" sz="2400" u="none">
                <a:solidFill>
                  <a:schemeClr val="dk1"/>
                </a:solidFill>
                <a:latin typeface="Courier New"/>
                <a:ea typeface="Courier New"/>
                <a:cs typeface="Courier New"/>
                <a:sym typeface="Courier New"/>
              </a:rPr>
              <a:t>raggio</a:t>
            </a:r>
            <a:r>
              <a:rPr b="1" i="0" lang="en-US" sz="24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2400"/>
              <a:buFont typeface="Courier New"/>
              <a:buNone/>
            </a:pPr>
            <a:r>
              <a:rPr b="1" i="0" lang="en-US" sz="2400" u="none">
                <a:solidFill>
                  <a:schemeClr val="accent2"/>
                </a:solidFill>
                <a:latin typeface="Courier New"/>
                <a:ea typeface="Courier New"/>
                <a:cs typeface="Courier New"/>
                <a:sym typeface="Courier New"/>
              </a:rPr>
              <a:t>double</a:t>
            </a:r>
            <a:r>
              <a:rPr b="1" i="0" lang="en-US" sz="2400" u="none">
                <a:solidFill>
                  <a:schemeClr val="dk1"/>
                </a:solidFill>
                <a:latin typeface="Courier New"/>
                <a:ea typeface="Courier New"/>
                <a:cs typeface="Courier New"/>
                <a:sym typeface="Courier New"/>
              </a:rPr>
              <a:t> lato</a:t>
            </a:r>
            <a:r>
              <a:rPr b="1" i="0" lang="en-US" sz="2400" u="none">
                <a:solidFill>
                  <a:srgbClr val="CC3300"/>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accent2"/>
              </a:buClr>
              <a:buSzPts val="2400"/>
              <a:buFont typeface="Courier New"/>
              <a:buNone/>
            </a:pPr>
            <a:r>
              <a:rPr b="1" i="0" lang="en-US" sz="2400" u="none">
                <a:solidFill>
                  <a:schemeClr val="accent2"/>
                </a:solidFill>
                <a:latin typeface="Courier New"/>
                <a:ea typeface="Courier New"/>
                <a:cs typeface="Courier New"/>
                <a:sym typeface="Courier New"/>
              </a:rPr>
              <a:t>char</a:t>
            </a:r>
            <a:r>
              <a:rPr b="1" i="0" lang="en-US" sz="2400" u="none">
                <a:solidFill>
                  <a:srgbClr val="CC3300"/>
                </a:solidFill>
                <a:latin typeface="Courier New"/>
                <a:ea typeface="Courier New"/>
                <a:cs typeface="Courier New"/>
                <a:sym typeface="Courier New"/>
              </a:rPr>
              <a:t> </a:t>
            </a:r>
            <a:r>
              <a:rPr b="1" i="0" lang="en-US" sz="2400" u="none">
                <a:solidFill>
                  <a:schemeClr val="dk1"/>
                </a:solidFill>
                <a:latin typeface="Courier New"/>
                <a:ea typeface="Courier New"/>
                <a:cs typeface="Courier New"/>
                <a:sym typeface="Courier New"/>
              </a:rPr>
              <a:t>lettera_alfabeto</a:t>
            </a:r>
            <a:r>
              <a:rPr b="1" i="0" lang="en-US" sz="2400" u="none">
                <a:solidFill>
                  <a:srgbClr val="CC3300"/>
                </a:solidFill>
                <a:latin typeface="Courier New"/>
                <a:ea typeface="Courier New"/>
                <a:cs typeface="Courier New"/>
                <a:sym typeface="Courier New"/>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8" name="Shape 698"/>
        <p:cNvGrpSpPr/>
        <p:nvPr/>
      </p:nvGrpSpPr>
      <p:grpSpPr>
        <a:xfrm>
          <a:off x="0" y="0"/>
          <a:ext cx="0" cy="0"/>
          <a:chOff x="0" y="0"/>
          <a:chExt cx="0" cy="0"/>
        </a:xfrm>
      </p:grpSpPr>
      <p:sp>
        <p:nvSpPr>
          <p:cNvPr id="699" name="Google Shape;699;p85"/>
          <p:cNvSpPr txBox="1"/>
          <p:nvPr/>
        </p:nvSpPr>
        <p:spPr>
          <a:xfrm>
            <a:off x="250825" y="1412875"/>
            <a:ext cx="8424862" cy="669925"/>
          </a:xfrm>
          <a:prstGeom prst="rect">
            <a:avLst/>
          </a:prstGeom>
          <a:solidFill>
            <a:srgbClr val="CCFFFF"/>
          </a:solidFill>
          <a:ln cap="flat" cmpd="sng" w="28575">
            <a:solidFill>
              <a:schemeClr val="dk1"/>
            </a:solidFill>
            <a:prstDash val="solid"/>
            <a:miter lim="800000"/>
            <a:headEnd len="sm" w="sm" type="none"/>
            <a:tailEnd len="sm" w="sm" type="none"/>
          </a:ln>
          <a:effectLst>
            <a:outerShdw blurRad="63500" dir="2700000" dist="35921">
              <a:schemeClr val="lt2"/>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Courier New"/>
              <a:buNone/>
            </a:pPr>
            <a:r>
              <a:rPr b="1" i="0" lang="en-US" sz="3600" u="none">
                <a:solidFill>
                  <a:schemeClr val="dk1"/>
                </a:solidFill>
                <a:latin typeface="Courier New"/>
                <a:ea typeface="Courier New"/>
                <a:cs typeface="Courier New"/>
                <a:sym typeface="Courier New"/>
              </a:rPr>
              <a:t>&lt;variabile&gt; </a:t>
            </a:r>
            <a:r>
              <a:rPr b="1" i="0" lang="en-US" sz="3600" u="none">
                <a:solidFill>
                  <a:schemeClr val="accent2"/>
                </a:solidFill>
                <a:latin typeface="Courier New"/>
                <a:ea typeface="Courier New"/>
                <a:cs typeface="Courier New"/>
                <a:sym typeface="Courier New"/>
              </a:rPr>
              <a:t>=</a:t>
            </a:r>
            <a:r>
              <a:rPr b="1" i="0" lang="en-US" sz="3600" u="none">
                <a:solidFill>
                  <a:schemeClr val="dk1"/>
                </a:solidFill>
                <a:latin typeface="Courier New"/>
                <a:ea typeface="Courier New"/>
                <a:cs typeface="Courier New"/>
                <a:sym typeface="Courier New"/>
              </a:rPr>
              <a:t> &lt;espressione&gt;</a:t>
            </a:r>
            <a:r>
              <a:rPr b="1" i="0" lang="en-US" sz="3600" u="none">
                <a:solidFill>
                  <a:srgbClr val="FF3300"/>
                </a:solidFill>
                <a:latin typeface="Courier New"/>
                <a:ea typeface="Courier New"/>
                <a:cs typeface="Courier New"/>
                <a:sym typeface="Courier New"/>
              </a:rPr>
              <a:t>;</a:t>
            </a:r>
            <a:endParaRPr/>
          </a:p>
        </p:txBody>
      </p:sp>
      <p:sp>
        <p:nvSpPr>
          <p:cNvPr id="700" name="Google Shape;700;p85"/>
          <p:cNvSpPr txBox="1"/>
          <p:nvPr/>
        </p:nvSpPr>
        <p:spPr>
          <a:xfrm>
            <a:off x="250825" y="260350"/>
            <a:ext cx="38893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assegnazione</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sp>
        <p:nvSpPr>
          <p:cNvPr id="701" name="Google Shape;701;p85"/>
          <p:cNvSpPr txBox="1"/>
          <p:nvPr/>
        </p:nvSpPr>
        <p:spPr>
          <a:xfrm>
            <a:off x="684212" y="3830637"/>
            <a:ext cx="7777162" cy="1382712"/>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2800"/>
              <a:buFont typeface="Courier New"/>
              <a:buNone/>
            </a:pPr>
            <a:r>
              <a:rPr b="1" i="0" lang="en-US" sz="2800" u="none">
                <a:solidFill>
                  <a:schemeClr val="accent2"/>
                </a:solidFill>
                <a:latin typeface="Courier New"/>
                <a:ea typeface="Courier New"/>
                <a:cs typeface="Courier New"/>
                <a:sym typeface="Courier New"/>
              </a:rPr>
              <a:t>char</a:t>
            </a:r>
            <a:r>
              <a:rPr b="1" i="0" lang="en-US" sz="2800" u="none">
                <a:solidFill>
                  <a:srgbClr val="CC3300"/>
                </a:solidFill>
                <a:latin typeface="Courier New"/>
                <a:ea typeface="Courier New"/>
                <a:cs typeface="Courier New"/>
                <a:sym typeface="Courier New"/>
              </a:rPr>
              <a:t> </a:t>
            </a:r>
            <a:r>
              <a:rPr b="1" i="0" lang="en-US" sz="2800" u="none">
                <a:solidFill>
                  <a:schemeClr val="dk1"/>
                </a:solidFill>
                <a:latin typeface="Courier New"/>
                <a:ea typeface="Courier New"/>
                <a:cs typeface="Courier New"/>
                <a:sym typeface="Courier New"/>
              </a:rPr>
              <a:t>cognome</a:t>
            </a:r>
            <a:r>
              <a:rPr b="1" i="0" lang="en-US" sz="28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cognome</a:t>
            </a:r>
            <a:r>
              <a:rPr b="1" i="0" lang="en-US" sz="2800" u="none">
                <a:solidFill>
                  <a:srgbClr val="CC3300"/>
                </a:solidFill>
                <a:latin typeface="Courier New"/>
                <a:ea typeface="Courier New"/>
                <a:cs typeface="Courier New"/>
                <a:sym typeface="Courier New"/>
              </a:rPr>
              <a:t> = </a:t>
            </a:r>
            <a:r>
              <a:rPr b="1" i="0" lang="en-US" sz="2800" u="none">
                <a:solidFill>
                  <a:schemeClr val="dk1"/>
                </a:solidFill>
                <a:latin typeface="Courier New"/>
                <a:ea typeface="Courier New"/>
                <a:cs typeface="Courier New"/>
                <a:sym typeface="Courier New"/>
              </a:rPr>
              <a:t>‘Rossi’</a:t>
            </a:r>
            <a:r>
              <a:rPr b="1" i="0" lang="en-US" sz="28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cognome</a:t>
            </a:r>
            <a:r>
              <a:rPr b="1" i="0" lang="en-US" sz="2800" u="none">
                <a:solidFill>
                  <a:srgbClr val="CC3300"/>
                </a:solidFill>
                <a:latin typeface="Courier New"/>
                <a:ea typeface="Courier New"/>
                <a:cs typeface="Courier New"/>
                <a:sym typeface="Courier New"/>
              </a:rPr>
              <a:t> = </a:t>
            </a:r>
            <a:r>
              <a:rPr b="1" i="0" lang="en-US" sz="2800" u="none">
                <a:solidFill>
                  <a:schemeClr val="dk1"/>
                </a:solidFill>
                <a:latin typeface="Courier New"/>
                <a:ea typeface="Courier New"/>
                <a:cs typeface="Courier New"/>
                <a:sym typeface="Courier New"/>
              </a:rPr>
              <a:t>“Rossi”</a:t>
            </a:r>
            <a:r>
              <a:rPr b="1" i="0" lang="en-US" sz="2800" u="none">
                <a:solidFill>
                  <a:srgbClr val="CC3300"/>
                </a:solidFill>
                <a:latin typeface="Courier New"/>
                <a:ea typeface="Courier New"/>
                <a:cs typeface="Courier New"/>
                <a:sym typeface="Courier New"/>
              </a:rPr>
              <a:t>;</a:t>
            </a:r>
            <a:endParaRPr/>
          </a:p>
        </p:txBody>
      </p:sp>
      <p:grpSp>
        <p:nvGrpSpPr>
          <p:cNvPr id="702" name="Google Shape;702;p85"/>
          <p:cNvGrpSpPr/>
          <p:nvPr/>
        </p:nvGrpSpPr>
        <p:grpSpPr>
          <a:xfrm>
            <a:off x="612775" y="4276725"/>
            <a:ext cx="4176712" cy="865187"/>
            <a:chOff x="476" y="3702"/>
            <a:chExt cx="2631" cy="545"/>
          </a:xfrm>
        </p:grpSpPr>
        <p:cxnSp>
          <p:nvCxnSpPr>
            <p:cNvPr id="703" name="Google Shape;703;p85"/>
            <p:cNvCxnSpPr/>
            <p:nvPr/>
          </p:nvCxnSpPr>
          <p:spPr>
            <a:xfrm>
              <a:off x="476" y="3702"/>
              <a:ext cx="2631" cy="499"/>
            </a:xfrm>
            <a:prstGeom prst="straightConnector1">
              <a:avLst/>
            </a:prstGeom>
            <a:noFill/>
            <a:ln cap="flat" cmpd="sng" w="57150">
              <a:solidFill>
                <a:schemeClr val="dk1"/>
              </a:solidFill>
              <a:prstDash val="solid"/>
              <a:miter lim="800000"/>
              <a:headEnd len="med" w="med" type="none"/>
              <a:tailEnd len="med" w="med" type="none"/>
            </a:ln>
          </p:spPr>
        </p:cxnSp>
        <p:cxnSp>
          <p:nvCxnSpPr>
            <p:cNvPr id="704" name="Google Shape;704;p85"/>
            <p:cNvCxnSpPr/>
            <p:nvPr/>
          </p:nvCxnSpPr>
          <p:spPr>
            <a:xfrm flipH="1" rot="10800000">
              <a:off x="476" y="3702"/>
              <a:ext cx="2540" cy="545"/>
            </a:xfrm>
            <a:prstGeom prst="straightConnector1">
              <a:avLst/>
            </a:prstGeom>
            <a:noFill/>
            <a:ln cap="flat" cmpd="sng" w="57150">
              <a:solidFill>
                <a:schemeClr val="dk1"/>
              </a:solidFill>
              <a:prstDash val="solid"/>
              <a:miter lim="800000"/>
              <a:headEnd len="med" w="med" type="none"/>
              <a:tailEnd len="med" w="med" type="none"/>
            </a:ln>
          </p:spPr>
        </p:cxnSp>
      </p:grpSp>
      <p:sp>
        <p:nvSpPr>
          <p:cNvPr id="705" name="Google Shape;705;p85"/>
          <p:cNvSpPr txBox="1"/>
          <p:nvPr/>
        </p:nvSpPr>
        <p:spPr>
          <a:xfrm>
            <a:off x="684212" y="5846762"/>
            <a:ext cx="7775575" cy="822325"/>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0" i="0" lang="en-US" sz="2400" u="none">
                <a:solidFill>
                  <a:schemeClr val="lt1"/>
                </a:solidFill>
                <a:latin typeface="Arial"/>
                <a:ea typeface="Arial"/>
                <a:cs typeface="Arial"/>
                <a:sym typeface="Arial"/>
              </a:rPr>
              <a:t>le stringhe in C sono considerate </a:t>
            </a:r>
            <a:r>
              <a:rPr b="1" i="0" lang="en-US" sz="2400" u="none">
                <a:solidFill>
                  <a:schemeClr val="lt1"/>
                </a:solidFill>
                <a:latin typeface="Arial"/>
                <a:ea typeface="Arial"/>
                <a:cs typeface="Arial"/>
                <a:sym typeface="Arial"/>
              </a:rPr>
              <a:t>valori strutturati</a:t>
            </a:r>
            <a:r>
              <a:rPr b="0" i="0" lang="en-US" sz="2400" u="none">
                <a:solidFill>
                  <a:schemeClr val="lt1"/>
                </a:solidFill>
                <a:latin typeface="Arial"/>
                <a:ea typeface="Arial"/>
                <a:cs typeface="Arial"/>
                <a:sym typeface="Arial"/>
              </a:rPr>
              <a:t> </a:t>
            </a:r>
            <a:endParaRPr/>
          </a:p>
          <a:p>
            <a:pPr indent="0" lvl="0" marL="0" marR="0" rtl="0" algn="ctr">
              <a:lnSpc>
                <a:spcPct val="100000"/>
              </a:lnSpc>
              <a:spcBef>
                <a:spcPts val="0"/>
              </a:spcBef>
              <a:spcAft>
                <a:spcPts val="0"/>
              </a:spcAft>
              <a:buClr>
                <a:schemeClr val="lt1"/>
              </a:buClr>
              <a:buSzPts val="2400"/>
              <a:buFont typeface="Arial"/>
              <a:buNone/>
            </a:pPr>
            <a:r>
              <a:rPr b="0" i="0" lang="en-US" sz="2400" u="none">
                <a:solidFill>
                  <a:schemeClr val="lt1"/>
                </a:solidFill>
                <a:latin typeface="Arial"/>
                <a:ea typeface="Arial"/>
                <a:cs typeface="Arial"/>
                <a:sym typeface="Arial"/>
              </a:rPr>
              <a:t>(verranno trattate nell’ambito delle </a:t>
            </a:r>
            <a:r>
              <a:rPr b="1" i="0" lang="en-US" sz="2400" u="none">
                <a:solidFill>
                  <a:schemeClr val="lt1"/>
                </a:solidFill>
                <a:latin typeface="Arial"/>
                <a:ea typeface="Arial"/>
                <a:cs typeface="Arial"/>
                <a:sym typeface="Arial"/>
              </a:rPr>
              <a:t>strutture dati</a:t>
            </a:r>
            <a:r>
              <a:rPr b="0" i="0" lang="en-US" sz="2400" u="none">
                <a:solidFill>
                  <a:schemeClr val="lt1"/>
                </a:solidFill>
                <a:latin typeface="Arial"/>
                <a:ea typeface="Arial"/>
                <a:cs typeface="Arial"/>
                <a:sym typeface="Arial"/>
              </a:rPr>
              <a:t>)</a:t>
            </a:r>
            <a:endParaRPr/>
          </a:p>
        </p:txBody>
      </p:sp>
      <p:sp>
        <p:nvSpPr>
          <p:cNvPr id="706" name="Google Shape;706;p85"/>
          <p:cNvSpPr txBox="1"/>
          <p:nvPr/>
        </p:nvSpPr>
        <p:spPr>
          <a:xfrm>
            <a:off x="971550" y="2420937"/>
            <a:ext cx="6911975" cy="955675"/>
          </a:xfrm>
          <a:prstGeom prst="rect">
            <a:avLst/>
          </a:prstGeom>
          <a:solidFill>
            <a:srgbClr val="66FF66"/>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3300"/>
              </a:buClr>
              <a:buSzPts val="2800"/>
              <a:buFont typeface="Comic Sans MS"/>
              <a:buNone/>
            </a:pPr>
            <a:r>
              <a:rPr b="1" i="0" lang="en-US" sz="2800" u="none">
                <a:solidFill>
                  <a:srgbClr val="CC3300"/>
                </a:solidFill>
                <a:latin typeface="Comic Sans MS"/>
                <a:ea typeface="Comic Sans MS"/>
                <a:cs typeface="Comic Sans MS"/>
                <a:sym typeface="Comic Sans MS"/>
              </a:rPr>
              <a:t>var</a:t>
            </a:r>
            <a:r>
              <a:rPr b="1" i="0" lang="en-US" sz="2800" u="none">
                <a:solidFill>
                  <a:schemeClr val="dk1"/>
                </a:solidFill>
                <a:latin typeface="Comic Sans MS"/>
                <a:ea typeface="Comic Sans MS"/>
                <a:cs typeface="Comic Sans MS"/>
                <a:sym typeface="Comic Sans MS"/>
              </a:rPr>
              <a:t> cognome</a:t>
            </a:r>
            <a:r>
              <a:rPr b="1" i="0" lang="en-US" sz="2800" u="none">
                <a:solidFill>
                  <a:srgbClr val="CC3300"/>
                </a:solidFill>
                <a:latin typeface="Comic Sans MS"/>
                <a:ea typeface="Comic Sans MS"/>
                <a:cs typeface="Comic Sans MS"/>
                <a:sym typeface="Comic Sans MS"/>
              </a:rPr>
              <a:t>: string</a:t>
            </a:r>
            <a:endParaRPr/>
          </a:p>
          <a:p>
            <a:pPr indent="0" lvl="0" marL="0" marR="0" rtl="0" algn="l">
              <a:lnSpc>
                <a:spcPct val="100000"/>
              </a:lnSpc>
              <a:spcBef>
                <a:spcPts val="0"/>
              </a:spcBef>
              <a:spcAft>
                <a:spcPts val="0"/>
              </a:spcAft>
              <a:buClr>
                <a:schemeClr val="dk1"/>
              </a:buClr>
              <a:buSzPts val="2800"/>
              <a:buFont typeface="Comic Sans MS"/>
              <a:buNone/>
            </a:pPr>
            <a:r>
              <a:rPr b="1" i="0" lang="en-US" sz="2800" u="none">
                <a:solidFill>
                  <a:schemeClr val="dk1"/>
                </a:solidFill>
                <a:latin typeface="Comic Sans MS"/>
                <a:ea typeface="Comic Sans MS"/>
                <a:cs typeface="Comic Sans MS"/>
                <a:sym typeface="Comic Sans MS"/>
              </a:rPr>
              <a:t>cognome</a:t>
            </a:r>
            <a:r>
              <a:rPr b="1" i="0" lang="en-US" sz="2800" u="none">
                <a:solidFill>
                  <a:srgbClr val="CC3300"/>
                </a:solidFill>
                <a:latin typeface="Comic Sans MS"/>
                <a:ea typeface="Comic Sans MS"/>
                <a:cs typeface="Comic Sans MS"/>
                <a:sym typeface="Comic Sans MS"/>
              </a:rPr>
              <a:t> := </a:t>
            </a:r>
            <a:r>
              <a:rPr b="1" i="0" lang="en-US" sz="2800" u="none">
                <a:solidFill>
                  <a:schemeClr val="dk1"/>
                </a:solidFill>
                <a:latin typeface="Comic Sans MS"/>
                <a:ea typeface="Comic Sans MS"/>
                <a:cs typeface="Comic Sans MS"/>
                <a:sym typeface="Comic Sans MS"/>
              </a:rPr>
              <a:t>“Rossi”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0" name="Shape 710"/>
        <p:cNvGrpSpPr/>
        <p:nvPr/>
      </p:nvGrpSpPr>
      <p:grpSpPr>
        <a:xfrm>
          <a:off x="0" y="0"/>
          <a:ext cx="0" cy="0"/>
          <a:chOff x="0" y="0"/>
          <a:chExt cx="0" cy="0"/>
        </a:xfrm>
      </p:grpSpPr>
      <p:sp>
        <p:nvSpPr>
          <p:cNvPr id="711" name="Google Shape;711;p86"/>
          <p:cNvSpPr txBox="1"/>
          <p:nvPr/>
        </p:nvSpPr>
        <p:spPr>
          <a:xfrm>
            <a:off x="323850" y="1412875"/>
            <a:ext cx="8496300" cy="669925"/>
          </a:xfrm>
          <a:prstGeom prst="rect">
            <a:avLst/>
          </a:prstGeom>
          <a:solidFill>
            <a:srgbClr val="CCFFFF"/>
          </a:solidFill>
          <a:ln cap="flat" cmpd="sng" w="28575">
            <a:solidFill>
              <a:schemeClr val="dk1"/>
            </a:solidFill>
            <a:prstDash val="solid"/>
            <a:miter lim="800000"/>
            <a:headEnd len="sm" w="sm" type="none"/>
            <a:tailEnd len="sm" w="sm" type="none"/>
          </a:ln>
          <a:effectLst>
            <a:outerShdw blurRad="63500" dir="2700000" dist="35921">
              <a:schemeClr val="lt2"/>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&lt;tipo&gt;</a:t>
            </a:r>
            <a:r>
              <a:rPr b="1" i="0" lang="en-US" sz="3600" u="none">
                <a:solidFill>
                  <a:schemeClr val="dk1"/>
                </a:solidFill>
                <a:latin typeface="Courier New"/>
                <a:ea typeface="Courier New"/>
                <a:cs typeface="Courier New"/>
                <a:sym typeface="Courier New"/>
              </a:rPr>
              <a:t> &lt;variabile&gt; </a:t>
            </a:r>
            <a:r>
              <a:rPr b="1" i="0" lang="en-US" sz="3600" u="none">
                <a:solidFill>
                  <a:schemeClr val="accent2"/>
                </a:solidFill>
                <a:latin typeface="Courier New"/>
                <a:ea typeface="Courier New"/>
                <a:cs typeface="Courier New"/>
                <a:sym typeface="Courier New"/>
              </a:rPr>
              <a:t>=</a:t>
            </a:r>
            <a:r>
              <a:rPr b="1" i="0" lang="en-US" sz="3600" u="none">
                <a:solidFill>
                  <a:schemeClr val="dk1"/>
                </a:solidFill>
                <a:latin typeface="Courier New"/>
                <a:ea typeface="Courier New"/>
                <a:cs typeface="Courier New"/>
                <a:sym typeface="Courier New"/>
              </a:rPr>
              <a:t> &lt;valore&gt;</a:t>
            </a:r>
            <a:r>
              <a:rPr b="1" i="0" lang="en-US" sz="3600" u="none">
                <a:solidFill>
                  <a:srgbClr val="FF3300"/>
                </a:solidFill>
                <a:latin typeface="Courier New"/>
                <a:ea typeface="Courier New"/>
                <a:cs typeface="Courier New"/>
                <a:sym typeface="Courier New"/>
              </a:rPr>
              <a:t>;</a:t>
            </a:r>
            <a:endParaRPr/>
          </a:p>
        </p:txBody>
      </p:sp>
      <p:sp>
        <p:nvSpPr>
          <p:cNvPr id="712" name="Google Shape;712;p86"/>
          <p:cNvSpPr txBox="1"/>
          <p:nvPr/>
        </p:nvSpPr>
        <p:spPr>
          <a:xfrm>
            <a:off x="250825" y="260350"/>
            <a:ext cx="6769100"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dichiarazione/inizializzazione</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sp>
        <p:nvSpPr>
          <p:cNvPr id="713" name="Google Shape;713;p86"/>
          <p:cNvSpPr txBox="1"/>
          <p:nvPr/>
        </p:nvSpPr>
        <p:spPr>
          <a:xfrm>
            <a:off x="466725" y="2420937"/>
            <a:ext cx="1800225" cy="528637"/>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Esempio:</a:t>
            </a:r>
            <a:endParaRPr/>
          </a:p>
        </p:txBody>
      </p:sp>
      <p:sp>
        <p:nvSpPr>
          <p:cNvPr id="714" name="Google Shape;714;p86"/>
          <p:cNvSpPr txBox="1"/>
          <p:nvPr/>
        </p:nvSpPr>
        <p:spPr>
          <a:xfrm>
            <a:off x="468312" y="3213100"/>
            <a:ext cx="7561262" cy="2538412"/>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int</a:t>
            </a:r>
            <a:r>
              <a:rPr b="1" i="0" lang="en-US" sz="3200" u="none">
                <a:solidFill>
                  <a:schemeClr val="dk1"/>
                </a:solidFill>
                <a:latin typeface="Courier New"/>
                <a:ea typeface="Courier New"/>
                <a:cs typeface="Courier New"/>
                <a:sym typeface="Courier New"/>
              </a:rPr>
              <a:t> eta_anni </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27</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float</a:t>
            </a:r>
            <a:r>
              <a:rPr b="1" i="0" lang="en-US" sz="3200" u="none">
                <a:solidFill>
                  <a:schemeClr val="dk1"/>
                </a:solidFill>
                <a:latin typeface="Courier New"/>
                <a:ea typeface="Courier New"/>
                <a:cs typeface="Courier New"/>
                <a:sym typeface="Courier New"/>
              </a:rPr>
              <a:t> raggio</a:t>
            </a:r>
            <a:r>
              <a:rPr b="1" i="0" lang="en-US" sz="3200" u="none">
                <a:solidFill>
                  <a:schemeClr val="accent2"/>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 59.4F</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double</a:t>
            </a:r>
            <a:r>
              <a:rPr b="1" i="0" lang="en-US" sz="3200" u="none">
                <a:solidFill>
                  <a:schemeClr val="dk1"/>
                </a:solidFill>
                <a:latin typeface="Courier New"/>
                <a:ea typeface="Courier New"/>
                <a:cs typeface="Courier New"/>
                <a:sym typeface="Courier New"/>
              </a:rPr>
              <a:t> lato</a:t>
            </a:r>
            <a:r>
              <a:rPr b="1" i="0" lang="en-US" sz="3200" u="none">
                <a:solidFill>
                  <a:schemeClr val="accent2"/>
                </a:solidFill>
                <a:latin typeface="Courier New"/>
                <a:ea typeface="Courier New"/>
                <a:cs typeface="Courier New"/>
                <a:sym typeface="Courier New"/>
              </a:rPr>
              <a:t> =</a:t>
            </a:r>
            <a:r>
              <a:rPr b="1" i="0" lang="en-US" sz="3200" u="none">
                <a:solidFill>
                  <a:srgbClr val="CC3300"/>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3.12</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char</a:t>
            </a:r>
            <a:r>
              <a:rPr b="1" i="0" lang="en-US" sz="3200" u="none">
                <a:solidFill>
                  <a:schemeClr val="dk1"/>
                </a:solidFill>
                <a:latin typeface="Courier New"/>
                <a:ea typeface="Courier New"/>
                <a:cs typeface="Courier New"/>
                <a:sym typeface="Courier New"/>
              </a:rPr>
              <a:t> lettera_alfabeto</a:t>
            </a:r>
            <a:r>
              <a:rPr b="1" i="0" lang="en-US" sz="3200" u="none">
                <a:solidFill>
                  <a:schemeClr val="accent2"/>
                </a:solidFill>
                <a:latin typeface="Courier New"/>
                <a:ea typeface="Courier New"/>
                <a:cs typeface="Courier New"/>
                <a:sym typeface="Courier New"/>
              </a:rPr>
              <a:t> = </a:t>
            </a:r>
            <a:r>
              <a:rPr b="1" i="0" lang="en-US" sz="3200" u="none">
                <a:solidFill>
                  <a:schemeClr val="dk1"/>
                </a:solidFill>
                <a:latin typeface="Courier New"/>
                <a:ea typeface="Courier New"/>
                <a:cs typeface="Courier New"/>
                <a:sym typeface="Courier New"/>
              </a:rPr>
              <a:t>‘g’</a:t>
            </a:r>
            <a:r>
              <a:rPr b="1" i="0" lang="en-US" sz="3200" u="none">
                <a:solidFill>
                  <a:srgbClr val="FF3300"/>
                </a:solidFill>
                <a:latin typeface="Courier New"/>
                <a:ea typeface="Courier New"/>
                <a:cs typeface="Courier New"/>
                <a:sym typeface="Courier New"/>
              </a:rPr>
              <a:t>;</a:t>
            </a:r>
            <a:r>
              <a:rPr b="1" i="0" lang="en-US" sz="3200" u="none">
                <a:solidFill>
                  <a:srgbClr val="CC3300"/>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int</a:t>
            </a:r>
            <a:r>
              <a:rPr b="1" i="0" lang="en-US" sz="3200" u="none">
                <a:solidFill>
                  <a:schemeClr val="dk1"/>
                </a:solidFill>
                <a:latin typeface="Courier New"/>
                <a:ea typeface="Courier New"/>
                <a:cs typeface="Courier New"/>
                <a:sym typeface="Courier New"/>
              </a:rPr>
              <a:t> p </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1</a:t>
            </a:r>
            <a:r>
              <a:rPr b="1" i="0" lang="en-US" sz="3200" u="none">
                <a:solidFill>
                  <a:srgbClr val="CC3300"/>
                </a:solidFill>
                <a:latin typeface="Courier New"/>
                <a:ea typeface="Courier New"/>
                <a:cs typeface="Courier New"/>
                <a:sym typeface="Courier New"/>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
                                        <p:tgtEl>
                                          <p:spTgt spid="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50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8" name="Shape 718"/>
        <p:cNvGrpSpPr/>
        <p:nvPr/>
      </p:nvGrpSpPr>
      <p:grpSpPr>
        <a:xfrm>
          <a:off x="0" y="0"/>
          <a:ext cx="0" cy="0"/>
          <a:chOff x="0" y="0"/>
          <a:chExt cx="0" cy="0"/>
        </a:xfrm>
      </p:grpSpPr>
      <p:sp>
        <p:nvSpPr>
          <p:cNvPr id="719" name="Google Shape;719;p87"/>
          <p:cNvSpPr txBox="1"/>
          <p:nvPr/>
        </p:nvSpPr>
        <p:spPr>
          <a:xfrm>
            <a:off x="250825" y="1412875"/>
            <a:ext cx="8424862" cy="669925"/>
          </a:xfrm>
          <a:prstGeom prst="rect">
            <a:avLst/>
          </a:prstGeom>
          <a:solidFill>
            <a:srgbClr val="CCFFFF"/>
          </a:solidFill>
          <a:ln cap="flat" cmpd="sng" w="28575">
            <a:solidFill>
              <a:schemeClr val="dk1"/>
            </a:solidFill>
            <a:prstDash val="solid"/>
            <a:miter lim="800000"/>
            <a:headEnd len="sm" w="sm" type="none"/>
            <a:tailEnd len="sm" w="sm" type="none"/>
          </a:ln>
          <a:effectLst>
            <a:outerShdw blurRad="63500" dir="2700000" dist="35921">
              <a:schemeClr val="lt2"/>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Courier New"/>
              <a:buNone/>
            </a:pPr>
            <a:r>
              <a:rPr b="1" i="0" lang="en-US" sz="3600" u="none">
                <a:solidFill>
                  <a:schemeClr val="dk1"/>
                </a:solidFill>
                <a:latin typeface="Courier New"/>
                <a:ea typeface="Courier New"/>
                <a:cs typeface="Courier New"/>
                <a:sym typeface="Courier New"/>
              </a:rPr>
              <a:t>&lt;variabile&gt; </a:t>
            </a:r>
            <a:r>
              <a:rPr b="1" i="0" lang="en-US" sz="3600" u="none">
                <a:solidFill>
                  <a:schemeClr val="accent2"/>
                </a:solidFill>
                <a:latin typeface="Courier New"/>
                <a:ea typeface="Courier New"/>
                <a:cs typeface="Courier New"/>
                <a:sym typeface="Courier New"/>
              </a:rPr>
              <a:t>=</a:t>
            </a:r>
            <a:r>
              <a:rPr b="1" i="0" lang="en-US" sz="3600" u="none">
                <a:solidFill>
                  <a:schemeClr val="dk1"/>
                </a:solidFill>
                <a:latin typeface="Courier New"/>
                <a:ea typeface="Courier New"/>
                <a:cs typeface="Courier New"/>
                <a:sym typeface="Courier New"/>
              </a:rPr>
              <a:t> &lt;espressione&gt;</a:t>
            </a:r>
            <a:r>
              <a:rPr b="1" i="0" lang="en-US" sz="3600" u="none">
                <a:solidFill>
                  <a:srgbClr val="FF3300"/>
                </a:solidFill>
                <a:latin typeface="Courier New"/>
                <a:ea typeface="Courier New"/>
                <a:cs typeface="Courier New"/>
                <a:sym typeface="Courier New"/>
              </a:rPr>
              <a:t>;</a:t>
            </a:r>
            <a:endParaRPr/>
          </a:p>
        </p:txBody>
      </p:sp>
      <p:sp>
        <p:nvSpPr>
          <p:cNvPr id="720" name="Google Shape;720;p87"/>
          <p:cNvSpPr txBox="1"/>
          <p:nvPr/>
        </p:nvSpPr>
        <p:spPr>
          <a:xfrm>
            <a:off x="250825" y="260350"/>
            <a:ext cx="38893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assegnazione</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sp>
        <p:nvSpPr>
          <p:cNvPr id="721" name="Google Shape;721;p87"/>
          <p:cNvSpPr txBox="1"/>
          <p:nvPr/>
        </p:nvSpPr>
        <p:spPr>
          <a:xfrm>
            <a:off x="611187" y="3067050"/>
            <a:ext cx="1800225" cy="528637"/>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Esempio:</a:t>
            </a:r>
            <a:endParaRPr/>
          </a:p>
        </p:txBody>
      </p:sp>
      <p:sp>
        <p:nvSpPr>
          <p:cNvPr id="722" name="Google Shape;722;p87"/>
          <p:cNvSpPr txBox="1"/>
          <p:nvPr/>
        </p:nvSpPr>
        <p:spPr>
          <a:xfrm>
            <a:off x="612775" y="3716337"/>
            <a:ext cx="7199312" cy="3025775"/>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alpha val="49803"/>
              </a:scheme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eta_anni </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(27-7)/2</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eta_anni </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(28-7)/2</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eta_anni </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27-7/2</a:t>
            </a:r>
            <a:r>
              <a:rPr b="1" i="0" lang="en-US" sz="3200" u="none">
                <a:solidFill>
                  <a:srgbClr val="CC3300"/>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raggio</a:t>
            </a:r>
            <a:r>
              <a:rPr b="1" i="0" lang="en-US" sz="3200" u="none">
                <a:solidFill>
                  <a:schemeClr val="accent2"/>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 2.0F*15.4F</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lato</a:t>
            </a:r>
            <a:r>
              <a:rPr b="1" i="0" lang="en-US" sz="3200" u="none">
                <a:solidFill>
                  <a:schemeClr val="accent2"/>
                </a:solidFill>
                <a:latin typeface="Courier New"/>
                <a:ea typeface="Courier New"/>
                <a:cs typeface="Courier New"/>
                <a:sym typeface="Courier New"/>
              </a:rPr>
              <a:t> =</a:t>
            </a:r>
            <a:r>
              <a:rPr b="1" i="0" lang="en-US" sz="3200" u="none">
                <a:solidFill>
                  <a:srgbClr val="CC3300"/>
                </a:solidFill>
                <a:latin typeface="Courier New"/>
                <a:ea typeface="Courier New"/>
                <a:cs typeface="Courier New"/>
                <a:sym typeface="Courier New"/>
              </a:rPr>
              <a:t> </a:t>
            </a:r>
            <a:r>
              <a:rPr b="1" i="0" lang="en-US" sz="3200" u="none">
                <a:solidFill>
                  <a:schemeClr val="dk1"/>
                </a:solidFill>
                <a:latin typeface="Courier New"/>
                <a:ea typeface="Courier New"/>
                <a:cs typeface="Courier New"/>
                <a:sym typeface="Courier New"/>
              </a:rPr>
              <a:t>(3.0-0.1)/(3.-1E-1)</a:t>
            </a:r>
            <a:r>
              <a:rPr b="1" i="0" lang="en-US" sz="3200" u="none">
                <a:solidFill>
                  <a:srgbClr val="CC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eta_anni </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 27%5</a:t>
            </a:r>
            <a:endParaRPr/>
          </a:p>
        </p:txBody>
      </p:sp>
      <p:sp>
        <p:nvSpPr>
          <p:cNvPr id="723" name="Google Shape;723;p87"/>
          <p:cNvSpPr txBox="1"/>
          <p:nvPr/>
        </p:nvSpPr>
        <p:spPr>
          <a:xfrm>
            <a:off x="1042987" y="2349500"/>
            <a:ext cx="3313112" cy="528637"/>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operatori aritmetici</a:t>
            </a:r>
            <a:endParaRPr/>
          </a:p>
        </p:txBody>
      </p:sp>
      <p:sp>
        <p:nvSpPr>
          <p:cNvPr id="724" name="Google Shape;724;p87"/>
          <p:cNvSpPr txBox="1"/>
          <p:nvPr/>
        </p:nvSpPr>
        <p:spPr>
          <a:xfrm>
            <a:off x="4643437" y="2349500"/>
            <a:ext cx="2520950" cy="588962"/>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Courier New"/>
              <a:buNone/>
            </a:pP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a:t>
            </a:r>
            <a:r>
              <a:rPr b="1" i="0" lang="en-US" sz="3200" u="none">
                <a:solidFill>
                  <a:schemeClr val="accent2"/>
                </a:solidFill>
                <a:latin typeface="Courier New"/>
                <a:ea typeface="Courier New"/>
                <a:cs typeface="Courier New"/>
                <a:sym typeface="Courier New"/>
              </a:rPr>
              <a:t>/</a:t>
            </a:r>
            <a:r>
              <a:rPr b="1" i="0" lang="en-US" sz="3200" u="none">
                <a:solidFill>
                  <a:schemeClr val="dk1"/>
                </a:solidFill>
                <a:latin typeface="Courier New"/>
                <a:ea typeface="Courier New"/>
                <a:cs typeface="Courier New"/>
                <a:sym typeface="Courier New"/>
              </a:rPr>
              <a:t>,</a:t>
            </a:r>
            <a:r>
              <a:rPr b="1" i="0" lang="en-US" sz="3200" u="none">
                <a:solidFill>
                  <a:schemeClr val="accent2"/>
                </a:solidFill>
                <a:latin typeface="Courier New"/>
                <a:ea typeface="Courier New"/>
                <a:cs typeface="Courier New"/>
                <a:sym typeface="Courier New"/>
              </a:rPr>
              <a:t>%</a:t>
            </a:r>
            <a:endParaRPr/>
          </a:p>
        </p:txBody>
      </p:sp>
      <p:sp>
        <p:nvSpPr>
          <p:cNvPr id="725" name="Google Shape;725;p87"/>
          <p:cNvSpPr txBox="1"/>
          <p:nvPr/>
        </p:nvSpPr>
        <p:spPr>
          <a:xfrm>
            <a:off x="7918450" y="3644900"/>
            <a:ext cx="757237"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10</a:t>
            </a:r>
            <a:endParaRPr/>
          </a:p>
        </p:txBody>
      </p:sp>
      <p:sp>
        <p:nvSpPr>
          <p:cNvPr id="726" name="Google Shape;726;p87"/>
          <p:cNvSpPr txBox="1"/>
          <p:nvPr/>
        </p:nvSpPr>
        <p:spPr>
          <a:xfrm>
            <a:off x="7918450" y="4149725"/>
            <a:ext cx="757237"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10</a:t>
            </a:r>
            <a:endParaRPr/>
          </a:p>
        </p:txBody>
      </p:sp>
      <p:sp>
        <p:nvSpPr>
          <p:cNvPr id="727" name="Google Shape;727;p87"/>
          <p:cNvSpPr txBox="1"/>
          <p:nvPr/>
        </p:nvSpPr>
        <p:spPr>
          <a:xfrm>
            <a:off x="7918450" y="4652962"/>
            <a:ext cx="757237"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24</a:t>
            </a:r>
            <a:endParaRPr/>
          </a:p>
        </p:txBody>
      </p:sp>
      <p:sp>
        <p:nvSpPr>
          <p:cNvPr id="728" name="Google Shape;728;p87"/>
          <p:cNvSpPr txBox="1"/>
          <p:nvPr/>
        </p:nvSpPr>
        <p:spPr>
          <a:xfrm>
            <a:off x="7885112" y="5780087"/>
            <a:ext cx="1008062"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1.0</a:t>
            </a:r>
            <a:endParaRPr/>
          </a:p>
        </p:txBody>
      </p:sp>
      <p:sp>
        <p:nvSpPr>
          <p:cNvPr id="729" name="Google Shape;729;p87"/>
          <p:cNvSpPr txBox="1"/>
          <p:nvPr/>
        </p:nvSpPr>
        <p:spPr>
          <a:xfrm>
            <a:off x="7885112" y="5229225"/>
            <a:ext cx="1258887"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30.8</a:t>
            </a:r>
            <a:endParaRPr/>
          </a:p>
        </p:txBody>
      </p:sp>
      <p:sp>
        <p:nvSpPr>
          <p:cNvPr id="730" name="Google Shape;730;p87"/>
          <p:cNvSpPr txBox="1"/>
          <p:nvPr/>
        </p:nvSpPr>
        <p:spPr>
          <a:xfrm>
            <a:off x="7885112" y="6329362"/>
            <a:ext cx="790575"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500"/>
                                        <p:tgtEl>
                                          <p:spTgt spid="723"/>
                                        </p:tgtEl>
                                      </p:cBhvr>
                                    </p:animEffect>
                                  </p:childTnLst>
                                </p:cTn>
                              </p:par>
                              <p:par>
                                <p:cTn fill="hold" nodeType="with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500"/>
                                        <p:tgtEl>
                                          <p:spTgt spid="7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500"/>
                                        <p:tgtEl>
                                          <p:spTgt spid="721"/>
                                        </p:tgtEl>
                                      </p:cBhvr>
                                    </p:animEffect>
                                  </p:childTnLst>
                                </p:cTn>
                              </p:par>
                              <p:par>
                                <p:cTn fill="hold" nodeType="with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
                                        <p:tgtEl>
                                          <p:spTgt spid="7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500"/>
                                        <p:tgtEl>
                                          <p:spTgt spid="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500"/>
                                        <p:tgtEl>
                                          <p:spTgt spid="7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490250" y="701800"/>
            <a:ext cx="6501900" cy="5454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Editor </a:t>
            </a:r>
            <a:endParaRPr/>
          </a:p>
          <a:p>
            <a:pPr indent="0" lvl="0" marL="0" rtl="0" algn="l">
              <a:spcBef>
                <a:spcPts val="0"/>
              </a:spcBef>
              <a:spcAft>
                <a:spcPts val="0"/>
              </a:spcAft>
              <a:buNone/>
            </a:pPr>
            <a:r>
              <a:rPr lang="en-US"/>
              <a:t>compilatore</a:t>
            </a:r>
            <a:endParaRPr/>
          </a:p>
          <a:p>
            <a:pPr indent="0" lvl="0" marL="0" rtl="0" algn="l">
              <a:spcBef>
                <a:spcPts val="0"/>
              </a:spcBef>
              <a:spcAft>
                <a:spcPts val="0"/>
              </a:spcAft>
              <a:buNone/>
            </a:pPr>
            <a:r>
              <a:rPr lang="en-US"/>
              <a:t>debugger</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88"/>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Aritmetica in C</a:t>
            </a:r>
            <a:endParaRPr/>
          </a:p>
        </p:txBody>
      </p:sp>
      <p:graphicFrame>
        <p:nvGraphicFramePr>
          <p:cNvPr id="737" name="Google Shape;737;p88"/>
          <p:cNvGraphicFramePr/>
          <p:nvPr/>
        </p:nvGraphicFramePr>
        <p:xfrm>
          <a:off x="952500" y="1541850"/>
          <a:ext cx="3000000" cy="3000000"/>
        </p:xfrm>
        <a:graphic>
          <a:graphicData uri="http://schemas.openxmlformats.org/drawingml/2006/table">
            <a:tbl>
              <a:tblPr>
                <a:noFill/>
                <a:tableStyleId>{BA1A01D0-659D-46E6-A744-3793AFCE5459}</a:tableStyleId>
              </a:tblPr>
              <a:tblGrid>
                <a:gridCol w="3619500"/>
                <a:gridCol w="3619500"/>
              </a:tblGrid>
              <a:tr h="581175">
                <a:tc>
                  <a:txBody>
                    <a:bodyPr/>
                    <a:lstStyle/>
                    <a:p>
                      <a:pPr indent="0" lvl="0" marL="0" rtl="0" algn="l">
                        <a:spcBef>
                          <a:spcPts val="0"/>
                        </a:spcBef>
                        <a:spcAft>
                          <a:spcPts val="0"/>
                        </a:spcAft>
                        <a:buNone/>
                      </a:pPr>
                      <a:r>
                        <a:rPr b="1" lang="en-US" sz="1800"/>
                        <a:t>Operazioni in C</a:t>
                      </a:r>
                      <a:endParaRPr b="1" sz="1800"/>
                    </a:p>
                  </a:txBody>
                  <a:tcPr marT="91425" marB="91425" marR="91425" marL="91425"/>
                </a:tc>
                <a:tc>
                  <a:txBody>
                    <a:bodyPr/>
                    <a:lstStyle/>
                    <a:p>
                      <a:pPr indent="0" lvl="0" marL="0" rtl="0" algn="l">
                        <a:spcBef>
                          <a:spcPts val="0"/>
                        </a:spcBef>
                        <a:spcAft>
                          <a:spcPts val="0"/>
                        </a:spcAft>
                        <a:buNone/>
                      </a:pPr>
                      <a:r>
                        <a:rPr b="1" lang="en-US" sz="1800"/>
                        <a:t>Operatore aritmetico</a:t>
                      </a:r>
                      <a:endParaRPr b="1" sz="1800"/>
                    </a:p>
                  </a:txBody>
                  <a:tcPr marT="91425" marB="91425" marR="91425" marL="91425"/>
                </a:tc>
              </a:tr>
              <a:tr h="581175">
                <a:tc>
                  <a:txBody>
                    <a:bodyPr/>
                    <a:lstStyle/>
                    <a:p>
                      <a:pPr indent="0" lvl="0" marL="0" rtl="0" algn="l">
                        <a:spcBef>
                          <a:spcPts val="0"/>
                        </a:spcBef>
                        <a:spcAft>
                          <a:spcPts val="0"/>
                        </a:spcAft>
                        <a:buNone/>
                      </a:pPr>
                      <a:r>
                        <a:rPr lang="en-US" sz="1800"/>
                        <a:t>addizione </a:t>
                      </a:r>
                      <a:endParaRPr sz="1800"/>
                    </a:p>
                  </a:txBody>
                  <a:tcPr marT="91425" marB="91425" marR="91425" marL="91425"/>
                </a:tc>
                <a:tc>
                  <a:txBody>
                    <a:bodyPr/>
                    <a:lstStyle/>
                    <a:p>
                      <a:pPr indent="0" lvl="0" marL="0" rtl="0" algn="l">
                        <a:spcBef>
                          <a:spcPts val="0"/>
                        </a:spcBef>
                        <a:spcAft>
                          <a:spcPts val="0"/>
                        </a:spcAft>
                        <a:buNone/>
                      </a:pPr>
                      <a:r>
                        <a:rPr lang="en-US" sz="1800"/>
                        <a:t>+</a:t>
                      </a:r>
                      <a:endParaRPr sz="1800"/>
                    </a:p>
                  </a:txBody>
                  <a:tcPr marT="91425" marB="91425" marR="91425" marL="91425"/>
                </a:tc>
              </a:tr>
              <a:tr h="581175">
                <a:tc>
                  <a:txBody>
                    <a:bodyPr/>
                    <a:lstStyle/>
                    <a:p>
                      <a:pPr indent="0" lvl="0" marL="0" rtl="0" algn="l">
                        <a:spcBef>
                          <a:spcPts val="0"/>
                        </a:spcBef>
                        <a:spcAft>
                          <a:spcPts val="0"/>
                        </a:spcAft>
                        <a:buNone/>
                      </a:pPr>
                      <a:r>
                        <a:rPr lang="en-US" sz="1800"/>
                        <a:t>sottrazione </a:t>
                      </a:r>
                      <a:endParaRPr sz="1800"/>
                    </a:p>
                  </a:txBody>
                  <a:tcPr marT="91425" marB="91425" marR="91425" marL="91425"/>
                </a:tc>
                <a:tc>
                  <a:txBody>
                    <a:bodyPr/>
                    <a:lstStyle/>
                    <a:p>
                      <a:pPr indent="0" lvl="0" marL="0" rtl="0" algn="l">
                        <a:spcBef>
                          <a:spcPts val="0"/>
                        </a:spcBef>
                        <a:spcAft>
                          <a:spcPts val="0"/>
                        </a:spcAft>
                        <a:buNone/>
                      </a:pPr>
                      <a:r>
                        <a:rPr lang="en-US" sz="1800"/>
                        <a:t>-</a:t>
                      </a:r>
                      <a:endParaRPr sz="1800"/>
                    </a:p>
                  </a:txBody>
                  <a:tcPr marT="91425" marB="91425" marR="91425" marL="91425"/>
                </a:tc>
              </a:tr>
              <a:tr h="581175">
                <a:tc>
                  <a:txBody>
                    <a:bodyPr/>
                    <a:lstStyle/>
                    <a:p>
                      <a:pPr indent="0" lvl="0" marL="0" rtl="0" algn="l">
                        <a:spcBef>
                          <a:spcPts val="0"/>
                        </a:spcBef>
                        <a:spcAft>
                          <a:spcPts val="0"/>
                        </a:spcAft>
                        <a:buNone/>
                      </a:pPr>
                      <a:r>
                        <a:rPr lang="en-US" sz="1800"/>
                        <a:t>Moltiplicazione </a:t>
                      </a:r>
                      <a:endParaRPr sz="1800"/>
                    </a:p>
                  </a:txBody>
                  <a:tcPr marT="91425" marB="91425" marR="91425" marL="91425"/>
                </a:tc>
                <a:tc>
                  <a:txBody>
                    <a:bodyPr/>
                    <a:lstStyle/>
                    <a:p>
                      <a:pPr indent="0" lvl="0" marL="0" rtl="0" algn="l">
                        <a:spcBef>
                          <a:spcPts val="0"/>
                        </a:spcBef>
                        <a:spcAft>
                          <a:spcPts val="0"/>
                        </a:spcAft>
                        <a:buNone/>
                      </a:pPr>
                      <a:r>
                        <a:rPr lang="en-US" sz="1800"/>
                        <a:t>*</a:t>
                      </a:r>
                      <a:endParaRPr sz="1800"/>
                    </a:p>
                  </a:txBody>
                  <a:tcPr marT="91425" marB="91425" marR="91425" marL="91425"/>
                </a:tc>
              </a:tr>
              <a:tr h="581175">
                <a:tc>
                  <a:txBody>
                    <a:bodyPr/>
                    <a:lstStyle/>
                    <a:p>
                      <a:pPr indent="0" lvl="0" marL="0" rtl="0" algn="l">
                        <a:spcBef>
                          <a:spcPts val="0"/>
                        </a:spcBef>
                        <a:spcAft>
                          <a:spcPts val="0"/>
                        </a:spcAft>
                        <a:buNone/>
                      </a:pPr>
                      <a:r>
                        <a:rPr lang="en-US" sz="1800"/>
                        <a:t>Divisione </a:t>
                      </a:r>
                      <a:endParaRPr sz="1800"/>
                    </a:p>
                  </a:txBody>
                  <a:tcPr marT="91425" marB="91425" marR="91425" marL="91425"/>
                </a:tc>
                <a:tc>
                  <a:txBody>
                    <a:bodyPr/>
                    <a:lstStyle/>
                    <a:p>
                      <a:pPr indent="0" lvl="0" marL="0" rtl="0" algn="l">
                        <a:spcBef>
                          <a:spcPts val="0"/>
                        </a:spcBef>
                        <a:spcAft>
                          <a:spcPts val="0"/>
                        </a:spcAft>
                        <a:buNone/>
                      </a:pPr>
                      <a:r>
                        <a:rPr lang="en-US" sz="1800"/>
                        <a:t>\</a:t>
                      </a:r>
                      <a:endParaRPr sz="1800"/>
                    </a:p>
                  </a:txBody>
                  <a:tcPr marT="91425" marB="91425" marR="91425" marL="91425"/>
                </a:tc>
              </a:tr>
              <a:tr h="581175">
                <a:tc>
                  <a:txBody>
                    <a:bodyPr/>
                    <a:lstStyle/>
                    <a:p>
                      <a:pPr indent="0" lvl="0" marL="0" rtl="0" algn="l">
                        <a:spcBef>
                          <a:spcPts val="0"/>
                        </a:spcBef>
                        <a:spcAft>
                          <a:spcPts val="0"/>
                        </a:spcAft>
                        <a:buNone/>
                      </a:pPr>
                      <a:r>
                        <a:rPr lang="en-US" sz="1800"/>
                        <a:t>Modulo</a:t>
                      </a:r>
                      <a:endParaRPr sz="1800"/>
                    </a:p>
                  </a:txBody>
                  <a:tcPr marT="91425" marB="91425" marR="91425" marL="91425"/>
                </a:tc>
                <a:tc>
                  <a:txBody>
                    <a:bodyPr/>
                    <a:lstStyle/>
                    <a:p>
                      <a:pPr indent="0" lvl="0" marL="0" rtl="0" algn="l">
                        <a:spcBef>
                          <a:spcPts val="0"/>
                        </a:spcBef>
                        <a:spcAft>
                          <a:spcPts val="0"/>
                        </a:spcAft>
                        <a:buNone/>
                      </a:pPr>
                      <a:r>
                        <a:rPr lang="en-US" sz="1800"/>
                        <a:t>%</a:t>
                      </a:r>
                      <a:endParaRPr sz="1800"/>
                    </a:p>
                  </a:txBody>
                  <a:tcPr marT="91425" marB="91425" marR="91425" marL="91425"/>
                </a:tc>
              </a:tr>
            </a:tbl>
          </a:graphicData>
        </a:graphic>
      </p:graphicFrame>
      <p:sp>
        <p:nvSpPr>
          <p:cNvPr id="738" name="Google Shape;738;p88"/>
          <p:cNvSpPr txBox="1"/>
          <p:nvPr/>
        </p:nvSpPr>
        <p:spPr>
          <a:xfrm>
            <a:off x="526800" y="5550600"/>
            <a:ext cx="8305500" cy="738900"/>
          </a:xfrm>
          <a:prstGeom prst="rect">
            <a:avLst/>
          </a:prstGeom>
          <a:solidFill>
            <a:srgbClr val="CC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il </a:t>
            </a:r>
            <a:r>
              <a:rPr b="1" lang="en-US" sz="1800">
                <a:solidFill>
                  <a:srgbClr val="FF3300"/>
                </a:solidFill>
              </a:rPr>
              <a:t>modulo</a:t>
            </a:r>
            <a:r>
              <a:rPr lang="en-US" sz="1800"/>
              <a:t> (tra un </a:t>
            </a:r>
            <a:r>
              <a:rPr b="1" lang="en-US" sz="1800"/>
              <a:t>dividendo di tipo intero</a:t>
            </a:r>
            <a:r>
              <a:rPr lang="en-US" sz="1800"/>
              <a:t> e un </a:t>
            </a:r>
            <a:r>
              <a:rPr b="1" lang="en-US" sz="1800"/>
              <a:t>divisore di tipo intero</a:t>
            </a:r>
            <a:r>
              <a:rPr lang="en-US" sz="1800"/>
              <a:t>) fornisce come risultato il </a:t>
            </a:r>
            <a:r>
              <a:rPr b="1" lang="en-US" sz="1800">
                <a:solidFill>
                  <a:srgbClr val="FF3300"/>
                </a:solidFill>
              </a:rPr>
              <a:t>resto</a:t>
            </a:r>
            <a:r>
              <a:rPr lang="en-US" sz="1800"/>
              <a:t> della </a:t>
            </a:r>
            <a:r>
              <a:rPr b="1" lang="en-US" sz="1800">
                <a:solidFill>
                  <a:srgbClr val="FF3300"/>
                </a:solidFill>
              </a:rPr>
              <a:t>divisione intera</a:t>
            </a: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89"/>
          <p:cNvSpPr txBox="1"/>
          <p:nvPr>
            <p:ph type="title"/>
          </p:nvPr>
        </p:nvSpPr>
        <p:spPr>
          <a:xfrm>
            <a:off x="265500" y="1534800"/>
            <a:ext cx="4045200" cy="2085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US"/>
              <a:t>Aritmetica in C</a:t>
            </a:r>
            <a:endParaRPr/>
          </a:p>
        </p:txBody>
      </p:sp>
      <p:sp>
        <p:nvSpPr>
          <p:cNvPr id="745" name="Google Shape;745;p89"/>
          <p:cNvSpPr txBox="1"/>
          <p:nvPr>
            <p:ph idx="1" type="subTitle"/>
          </p:nvPr>
        </p:nvSpPr>
        <p:spPr>
          <a:xfrm>
            <a:off x="265500" y="3692002"/>
            <a:ext cx="4045200" cy="1692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746" name="Google Shape;746;p89"/>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Gli operatori aritmetici sono tutti operatori binari</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US"/>
              <a:t>La divisione tra interi restituisce un intero. </a:t>
            </a:r>
            <a:br>
              <a:rPr lang="en-US"/>
            </a:br>
            <a:r>
              <a:rPr lang="en-US"/>
              <a:t>(Viene troncata la parte decimale)</a:t>
            </a:r>
            <a:br>
              <a:rPr lang="en-US"/>
            </a:br>
            <a:endParaRPr/>
          </a:p>
          <a:p>
            <a:pPr indent="0" lvl="0" marL="0" rtl="0" algn="l">
              <a:spcBef>
                <a:spcPts val="1200"/>
              </a:spcBef>
              <a:spcAft>
                <a:spcPts val="1200"/>
              </a:spcAft>
              <a:buNone/>
            </a:pPr>
            <a:r>
              <a:rPr lang="en-US"/>
              <a:t>Un tentativo di divisione per 0 è un errore fatale: provoca la terminazione immediata del programma</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0"/>
          <p:cNvSpPr txBox="1"/>
          <p:nvPr>
            <p:ph type="title"/>
          </p:nvPr>
        </p:nvSpPr>
        <p:spPr>
          <a:xfrm>
            <a:off x="490250" y="701800"/>
            <a:ext cx="5618700" cy="5454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Regole generali per la priorità degli operatori artimetici</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91"/>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Operatori in C </a:t>
            </a:r>
            <a:endParaRPr/>
          </a:p>
        </p:txBody>
      </p:sp>
      <p:graphicFrame>
        <p:nvGraphicFramePr>
          <p:cNvPr id="759" name="Google Shape;759;p91"/>
          <p:cNvGraphicFramePr/>
          <p:nvPr/>
        </p:nvGraphicFramePr>
        <p:xfrm>
          <a:off x="252100" y="1441325"/>
          <a:ext cx="3000000" cy="3000000"/>
        </p:xfrm>
        <a:graphic>
          <a:graphicData uri="http://schemas.openxmlformats.org/drawingml/2006/table">
            <a:tbl>
              <a:tblPr>
                <a:noFill/>
                <a:tableStyleId>{BA1A01D0-659D-46E6-A744-3793AFCE5459}</a:tableStyleId>
              </a:tblPr>
              <a:tblGrid>
                <a:gridCol w="1264325"/>
                <a:gridCol w="1716625"/>
                <a:gridCol w="5539650"/>
              </a:tblGrid>
              <a:tr h="381000">
                <a:tc>
                  <a:txBody>
                    <a:bodyPr/>
                    <a:lstStyle/>
                    <a:p>
                      <a:pPr indent="0" lvl="0" marL="0" rtl="0" algn="l">
                        <a:spcBef>
                          <a:spcPts val="0"/>
                        </a:spcBef>
                        <a:spcAft>
                          <a:spcPts val="0"/>
                        </a:spcAft>
                        <a:buNone/>
                      </a:pPr>
                      <a:r>
                        <a:rPr b="1" lang="en-US" sz="1800"/>
                        <a:t>Operatori </a:t>
                      </a:r>
                      <a:endParaRPr b="1" sz="1800"/>
                    </a:p>
                  </a:txBody>
                  <a:tcPr marT="91425" marB="91425" marR="91425" marL="91425"/>
                </a:tc>
                <a:tc>
                  <a:txBody>
                    <a:bodyPr/>
                    <a:lstStyle/>
                    <a:p>
                      <a:pPr indent="0" lvl="0" marL="0" rtl="0" algn="l">
                        <a:spcBef>
                          <a:spcPts val="0"/>
                        </a:spcBef>
                        <a:spcAft>
                          <a:spcPts val="0"/>
                        </a:spcAft>
                        <a:buNone/>
                      </a:pPr>
                      <a:r>
                        <a:rPr b="1" lang="en-US" sz="1800"/>
                        <a:t>Operazione </a:t>
                      </a:r>
                      <a:endParaRPr b="1" sz="1800"/>
                    </a:p>
                  </a:txBody>
                  <a:tcPr marT="91425" marB="91425" marR="91425" marL="91425"/>
                </a:tc>
                <a:tc>
                  <a:txBody>
                    <a:bodyPr/>
                    <a:lstStyle/>
                    <a:p>
                      <a:pPr indent="0" lvl="0" marL="0" rtl="0" algn="l">
                        <a:spcBef>
                          <a:spcPts val="0"/>
                        </a:spcBef>
                        <a:spcAft>
                          <a:spcPts val="0"/>
                        </a:spcAft>
                        <a:buNone/>
                      </a:pPr>
                      <a:r>
                        <a:rPr b="1" lang="en-US" sz="1800"/>
                        <a:t>Priorità</a:t>
                      </a:r>
                      <a:endParaRPr b="1" sz="1800"/>
                    </a:p>
                  </a:txBody>
                  <a:tcPr marT="91425" marB="91425" marR="91425" marL="91425"/>
                </a:tc>
              </a:tr>
              <a:tr h="381000">
                <a:tc>
                  <a:txBody>
                    <a:bodyPr/>
                    <a:lstStyle/>
                    <a:p>
                      <a:pPr indent="0" lvl="0" marL="0" rtl="0" algn="l">
                        <a:spcBef>
                          <a:spcPts val="0"/>
                        </a:spcBef>
                        <a:spcAft>
                          <a:spcPts val="0"/>
                        </a:spcAft>
                        <a:buNone/>
                      </a:pPr>
                      <a:r>
                        <a:rPr lang="en-US" sz="1800"/>
                        <a:t>( )</a:t>
                      </a:r>
                      <a:endParaRPr sz="1800"/>
                    </a:p>
                  </a:txBody>
                  <a:tcPr marT="91425" marB="91425" marR="91425" marL="91425"/>
                </a:tc>
                <a:tc>
                  <a:txBody>
                    <a:bodyPr/>
                    <a:lstStyle/>
                    <a:p>
                      <a:pPr indent="0" lvl="0" marL="0" rtl="0" algn="l">
                        <a:spcBef>
                          <a:spcPts val="0"/>
                        </a:spcBef>
                        <a:spcAft>
                          <a:spcPts val="0"/>
                        </a:spcAft>
                        <a:buNone/>
                      </a:pPr>
                      <a:r>
                        <a:rPr lang="en-US" sz="1800"/>
                        <a:t>Parentesi</a:t>
                      </a:r>
                      <a:endParaRPr sz="1800"/>
                    </a:p>
                  </a:txBody>
                  <a:tcPr marT="91425" marB="91425" marR="91425" marL="91425"/>
                </a:tc>
                <a:tc>
                  <a:txBody>
                    <a:bodyPr/>
                    <a:lstStyle/>
                    <a:p>
                      <a:pPr indent="0" lvl="0" marL="0" rtl="0" algn="l">
                        <a:spcBef>
                          <a:spcPts val="0"/>
                        </a:spcBef>
                        <a:spcAft>
                          <a:spcPts val="0"/>
                        </a:spcAft>
                        <a:buNone/>
                      </a:pPr>
                      <a:r>
                        <a:rPr lang="en-US" sz="1800"/>
                        <a:t>Sono valutate per prime. Nel caso che le parentesi siano nidificate, saranno valutate prima le espressioni della coppia più interna. Altrimenti da sinistra verso destra.</a:t>
                      </a:r>
                      <a:endParaRPr sz="1800"/>
                    </a:p>
                  </a:txBody>
                  <a:tcPr marT="91425" marB="91425" marR="91425" marL="91425"/>
                </a:tc>
              </a:tr>
              <a:tr h="381000">
                <a:tc>
                  <a:txBody>
                    <a:bodyPr/>
                    <a:lstStyle/>
                    <a:p>
                      <a:pPr indent="0" lvl="0" marL="0" rtl="0" algn="l">
                        <a:spcBef>
                          <a:spcPts val="0"/>
                        </a:spcBef>
                        <a:spcAft>
                          <a:spcPts val="0"/>
                        </a:spcAft>
                        <a:buNone/>
                      </a:pPr>
                      <a:r>
                        <a:rPr lang="en-US" sz="1800"/>
                        <a:t>*  /  %</a:t>
                      </a:r>
                      <a:endParaRPr sz="1800"/>
                    </a:p>
                  </a:txBody>
                  <a:tcPr marT="91425" marB="91425" marR="91425" marL="91425"/>
                </a:tc>
                <a:tc>
                  <a:txBody>
                    <a:bodyPr/>
                    <a:lstStyle/>
                    <a:p>
                      <a:pPr indent="0" lvl="0" marL="0" rtl="0" algn="l">
                        <a:spcBef>
                          <a:spcPts val="0"/>
                        </a:spcBef>
                        <a:spcAft>
                          <a:spcPts val="0"/>
                        </a:spcAft>
                        <a:buNone/>
                      </a:pPr>
                      <a:r>
                        <a:rPr lang="en-US" sz="1800"/>
                        <a:t>Moltiplicazione</a:t>
                      </a:r>
                      <a:br>
                        <a:rPr lang="en-US" sz="1800"/>
                      </a:br>
                      <a:r>
                        <a:rPr lang="en-US" sz="1800"/>
                        <a:t>Divisione</a:t>
                      </a:r>
                      <a:br>
                        <a:rPr lang="en-US" sz="1800"/>
                      </a:br>
                      <a:r>
                        <a:rPr lang="en-US" sz="1800"/>
                        <a:t>Modulo</a:t>
                      </a:r>
                      <a:endParaRPr sz="1800"/>
                    </a:p>
                  </a:txBody>
                  <a:tcPr marT="91425" marB="91425" marR="91425" marL="91425"/>
                </a:tc>
                <a:tc>
                  <a:txBody>
                    <a:bodyPr/>
                    <a:lstStyle/>
                    <a:p>
                      <a:pPr indent="0" lvl="0" marL="0" rtl="0" algn="l">
                        <a:spcBef>
                          <a:spcPts val="0"/>
                        </a:spcBef>
                        <a:spcAft>
                          <a:spcPts val="0"/>
                        </a:spcAft>
                        <a:buNone/>
                      </a:pPr>
                      <a:r>
                        <a:rPr lang="en-US" sz="1800"/>
                        <a:t>Sono valutate per seconde. Nel caso che ce ne siano molte, saranno valutate da sinistra a destra</a:t>
                      </a:r>
                      <a:endParaRPr sz="1800"/>
                    </a:p>
                  </a:txBody>
                  <a:tcPr marT="91425" marB="91425" marR="91425" marL="91425"/>
                </a:tc>
              </a:tr>
              <a:tr h="381000">
                <a:tc>
                  <a:txBody>
                    <a:bodyPr/>
                    <a:lstStyle/>
                    <a:p>
                      <a:pPr indent="-342900" lvl="0" marL="457200" rtl="0" algn="l">
                        <a:spcBef>
                          <a:spcPts val="0"/>
                        </a:spcBef>
                        <a:spcAft>
                          <a:spcPts val="0"/>
                        </a:spcAft>
                        <a:buSzPts val="1800"/>
                        <a:buChar char="+"/>
                      </a:pPr>
                      <a:r>
                        <a:rPr lang="en-US" sz="1800"/>
                        <a:t>-</a:t>
                      </a:r>
                      <a:endParaRPr sz="1800"/>
                    </a:p>
                  </a:txBody>
                  <a:tcPr marT="91425" marB="91425" marR="91425" marL="91425"/>
                </a:tc>
                <a:tc>
                  <a:txBody>
                    <a:bodyPr/>
                    <a:lstStyle/>
                    <a:p>
                      <a:pPr indent="0" lvl="0" marL="0" rtl="0" algn="l">
                        <a:spcBef>
                          <a:spcPts val="0"/>
                        </a:spcBef>
                        <a:spcAft>
                          <a:spcPts val="0"/>
                        </a:spcAft>
                        <a:buNone/>
                      </a:pPr>
                      <a:r>
                        <a:rPr lang="en-US" sz="1800"/>
                        <a:t>Addizione </a:t>
                      </a:r>
                      <a:endParaRPr sz="1800"/>
                    </a:p>
                    <a:p>
                      <a:pPr indent="0" lvl="0" marL="0" rtl="0" algn="l">
                        <a:spcBef>
                          <a:spcPts val="0"/>
                        </a:spcBef>
                        <a:spcAft>
                          <a:spcPts val="0"/>
                        </a:spcAft>
                        <a:buNone/>
                      </a:pPr>
                      <a:r>
                        <a:rPr lang="en-US" sz="1800"/>
                        <a:t>Sottrazione</a:t>
                      </a:r>
                      <a:endParaRPr sz="1800"/>
                    </a:p>
                  </a:txBody>
                  <a:tcPr marT="91425" marB="91425" marR="91425" marL="91425"/>
                </a:tc>
                <a:tc>
                  <a:txBody>
                    <a:bodyPr/>
                    <a:lstStyle/>
                    <a:p>
                      <a:pPr indent="0" lvl="0" marL="0" rtl="0" algn="l">
                        <a:spcBef>
                          <a:spcPts val="0"/>
                        </a:spcBef>
                        <a:spcAft>
                          <a:spcPts val="0"/>
                        </a:spcAft>
                        <a:buNone/>
                      </a:pPr>
                      <a:r>
                        <a:rPr lang="en-US" sz="1800"/>
                        <a:t>Sono valutate per ultime. Nel caso che ce ne siano molte, saranno valutate da sinistra a destra</a:t>
                      </a:r>
                      <a:endParaRPr sz="1800"/>
                    </a:p>
                  </a:txBody>
                  <a:tcPr marT="91425" marB="91425" marR="91425" marL="91425"/>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763" name="Shape 763"/>
        <p:cNvGrpSpPr/>
        <p:nvPr/>
      </p:nvGrpSpPr>
      <p:grpSpPr>
        <a:xfrm>
          <a:off x="0" y="0"/>
          <a:ext cx="0" cy="0"/>
          <a:chOff x="0" y="0"/>
          <a:chExt cx="0" cy="0"/>
        </a:xfrm>
      </p:grpSpPr>
      <p:sp>
        <p:nvSpPr>
          <p:cNvPr id="764" name="Google Shape;764;p92"/>
          <p:cNvSpPr txBox="1"/>
          <p:nvPr/>
        </p:nvSpPr>
        <p:spPr>
          <a:xfrm>
            <a:off x="755650" y="981075"/>
            <a:ext cx="576262" cy="3397250"/>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b="1" i="0" sz="3600" u="none">
              <a:solidFill>
                <a:schemeClr val="dk1"/>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b="1" i="0" sz="3600" u="none">
              <a:solidFill>
                <a:schemeClr val="dk1"/>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b="1" i="0" sz="3600" u="none">
              <a:solidFill>
                <a:schemeClr val="dk1"/>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a:p>
        </p:txBody>
      </p:sp>
      <p:sp>
        <p:nvSpPr>
          <p:cNvPr id="765" name="Google Shape;765;p92"/>
          <p:cNvSpPr txBox="1"/>
          <p:nvPr/>
        </p:nvSpPr>
        <p:spPr>
          <a:xfrm>
            <a:off x="1476375" y="981075"/>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addizione (per tutti i tipi) </a:t>
            </a:r>
            <a:endParaRPr/>
          </a:p>
        </p:txBody>
      </p:sp>
      <p:sp>
        <p:nvSpPr>
          <p:cNvPr id="766" name="Google Shape;766;p92"/>
          <p:cNvSpPr txBox="1"/>
          <p:nvPr/>
        </p:nvSpPr>
        <p:spPr>
          <a:xfrm>
            <a:off x="1476375" y="1555750"/>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sottrazione (per tutti i tipi) </a:t>
            </a:r>
            <a:endParaRPr/>
          </a:p>
        </p:txBody>
      </p:sp>
      <p:sp>
        <p:nvSpPr>
          <p:cNvPr id="767" name="Google Shape;767;p92"/>
          <p:cNvSpPr txBox="1"/>
          <p:nvPr/>
        </p:nvSpPr>
        <p:spPr>
          <a:xfrm>
            <a:off x="1476375" y="2132012"/>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moltiplicazione (per tutti i tipi) </a:t>
            </a:r>
            <a:endParaRPr/>
          </a:p>
        </p:txBody>
      </p:sp>
      <p:sp>
        <p:nvSpPr>
          <p:cNvPr id="768" name="Google Shape;768;p92"/>
          <p:cNvSpPr txBox="1"/>
          <p:nvPr/>
        </p:nvSpPr>
        <p:spPr>
          <a:xfrm>
            <a:off x="1476375" y="3284537"/>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divisione intera (per i tipi interi) </a:t>
            </a:r>
            <a:endParaRPr/>
          </a:p>
        </p:txBody>
      </p:sp>
      <p:sp>
        <p:nvSpPr>
          <p:cNvPr id="769" name="Google Shape;769;p92"/>
          <p:cNvSpPr txBox="1"/>
          <p:nvPr/>
        </p:nvSpPr>
        <p:spPr>
          <a:xfrm>
            <a:off x="1476375" y="2708275"/>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divisione (</a:t>
            </a:r>
            <a:r>
              <a:rPr b="1" i="0" lang="en-US" sz="2800" u="none">
                <a:solidFill>
                  <a:schemeClr val="accent2"/>
                </a:solidFill>
                <a:latin typeface="Courier New"/>
                <a:ea typeface="Courier New"/>
                <a:cs typeface="Courier New"/>
                <a:sym typeface="Courier New"/>
              </a:rPr>
              <a:t>float</a:t>
            </a:r>
            <a:r>
              <a:rPr b="0" i="0" lang="en-US" sz="2800" u="none">
                <a:solidFill>
                  <a:schemeClr val="dk1"/>
                </a:solidFill>
                <a:latin typeface="Arial"/>
                <a:ea typeface="Arial"/>
                <a:cs typeface="Arial"/>
                <a:sym typeface="Arial"/>
              </a:rPr>
              <a:t>, </a:t>
            </a:r>
            <a:r>
              <a:rPr b="1" i="0" lang="en-US" sz="2800" u="none">
                <a:solidFill>
                  <a:schemeClr val="accent2"/>
                </a:solidFill>
                <a:latin typeface="Courier New"/>
                <a:ea typeface="Courier New"/>
                <a:cs typeface="Courier New"/>
                <a:sym typeface="Courier New"/>
              </a:rPr>
              <a:t>double</a:t>
            </a:r>
            <a:r>
              <a:rPr b="0" i="0" lang="en-US" sz="2800" u="none">
                <a:solidFill>
                  <a:schemeClr val="dk1"/>
                </a:solidFill>
                <a:latin typeface="Arial"/>
                <a:ea typeface="Arial"/>
                <a:cs typeface="Arial"/>
                <a:sym typeface="Arial"/>
              </a:rPr>
              <a:t>, </a:t>
            </a:r>
            <a:r>
              <a:rPr b="1" i="0" lang="en-US" sz="2800" u="none">
                <a:solidFill>
                  <a:schemeClr val="accent2"/>
                </a:solidFill>
                <a:latin typeface="Courier New"/>
                <a:ea typeface="Courier New"/>
                <a:cs typeface="Courier New"/>
                <a:sym typeface="Courier New"/>
              </a:rPr>
              <a:t>long double</a:t>
            </a:r>
            <a:r>
              <a:rPr b="0" i="0" lang="en-US" sz="2800" u="none">
                <a:solidFill>
                  <a:schemeClr val="dk1"/>
                </a:solidFill>
                <a:latin typeface="Arial"/>
                <a:ea typeface="Arial"/>
                <a:cs typeface="Arial"/>
                <a:sym typeface="Arial"/>
              </a:rPr>
              <a:t> ) </a:t>
            </a:r>
            <a:endParaRPr/>
          </a:p>
        </p:txBody>
      </p:sp>
      <p:sp>
        <p:nvSpPr>
          <p:cNvPr id="770" name="Google Shape;770;p92"/>
          <p:cNvSpPr txBox="1"/>
          <p:nvPr/>
        </p:nvSpPr>
        <p:spPr>
          <a:xfrm>
            <a:off x="900112" y="4541837"/>
            <a:ext cx="7632700" cy="1382712"/>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la </a:t>
            </a:r>
            <a:r>
              <a:rPr b="1" i="0" lang="en-US" sz="2800" u="none">
                <a:solidFill>
                  <a:srgbClr val="FF3300"/>
                </a:solidFill>
                <a:latin typeface="Arial"/>
                <a:ea typeface="Arial"/>
                <a:cs typeface="Arial"/>
                <a:sym typeface="Arial"/>
              </a:rPr>
              <a:t>divisione intera</a:t>
            </a:r>
            <a:r>
              <a:rPr b="0" i="0" lang="en-US" sz="2800" u="none">
                <a:solidFill>
                  <a:schemeClr val="dk1"/>
                </a:solidFill>
                <a:latin typeface="Arial"/>
                <a:ea typeface="Arial"/>
                <a:cs typeface="Arial"/>
                <a:sym typeface="Arial"/>
              </a:rPr>
              <a:t> (tra un </a:t>
            </a:r>
            <a:r>
              <a:rPr b="1" i="0" lang="en-US" sz="2800" u="none">
                <a:solidFill>
                  <a:schemeClr val="dk1"/>
                </a:solidFill>
                <a:latin typeface="Arial"/>
                <a:ea typeface="Arial"/>
                <a:cs typeface="Arial"/>
                <a:sym typeface="Arial"/>
              </a:rPr>
              <a:t>dividendo di tipo intero</a:t>
            </a:r>
            <a:r>
              <a:rPr b="0" i="0" lang="en-US" sz="2800" u="none">
                <a:solidFill>
                  <a:schemeClr val="dk1"/>
                </a:solidFill>
                <a:latin typeface="Arial"/>
                <a:ea typeface="Arial"/>
                <a:cs typeface="Arial"/>
                <a:sym typeface="Arial"/>
              </a:rPr>
              <a:t> e un </a:t>
            </a:r>
            <a:r>
              <a:rPr b="1" i="0" lang="en-US" sz="2800" u="none">
                <a:solidFill>
                  <a:schemeClr val="dk1"/>
                </a:solidFill>
                <a:latin typeface="Arial"/>
                <a:ea typeface="Arial"/>
                <a:cs typeface="Arial"/>
                <a:sym typeface="Arial"/>
              </a:rPr>
              <a:t>divisore di tipo intero</a:t>
            </a:r>
            <a:r>
              <a:rPr b="0" i="0" lang="en-US" sz="2800" u="none">
                <a:solidFill>
                  <a:schemeClr val="dk1"/>
                </a:solidFill>
                <a:latin typeface="Arial"/>
                <a:ea typeface="Arial"/>
                <a:cs typeface="Arial"/>
                <a:sym typeface="Arial"/>
              </a:rPr>
              <a:t>) fornisce come risultato la </a:t>
            </a:r>
            <a:r>
              <a:rPr b="1" i="0" lang="en-US" sz="2800" u="none">
                <a:solidFill>
                  <a:srgbClr val="FF3300"/>
                </a:solidFill>
                <a:latin typeface="Arial"/>
                <a:ea typeface="Arial"/>
                <a:cs typeface="Arial"/>
                <a:sym typeface="Arial"/>
              </a:rPr>
              <a:t>parte intera del quoziente</a:t>
            </a:r>
            <a:endParaRPr/>
          </a:p>
        </p:txBody>
      </p:sp>
      <p:sp>
        <p:nvSpPr>
          <p:cNvPr id="771" name="Google Shape;771;p92"/>
          <p:cNvSpPr txBox="1"/>
          <p:nvPr/>
        </p:nvSpPr>
        <p:spPr>
          <a:xfrm>
            <a:off x="250825" y="260350"/>
            <a:ext cx="47529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operatori aritmetici</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sp>
        <p:nvSpPr>
          <p:cNvPr id="772" name="Google Shape;772;p92"/>
          <p:cNvSpPr txBox="1"/>
          <p:nvPr/>
        </p:nvSpPr>
        <p:spPr>
          <a:xfrm>
            <a:off x="395287" y="6140450"/>
            <a:ext cx="2159000"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(28-7)/2 </a:t>
            </a:r>
            <a:endParaRPr/>
          </a:p>
        </p:txBody>
      </p:sp>
      <p:sp>
        <p:nvSpPr>
          <p:cNvPr id="773" name="Google Shape;773;p92"/>
          <p:cNvSpPr txBox="1"/>
          <p:nvPr/>
        </p:nvSpPr>
        <p:spPr>
          <a:xfrm>
            <a:off x="2627312" y="6140450"/>
            <a:ext cx="757237"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10</a:t>
            </a:r>
            <a:endParaRPr/>
          </a:p>
        </p:txBody>
      </p:sp>
      <p:sp>
        <p:nvSpPr>
          <p:cNvPr id="774" name="Google Shape;774;p92"/>
          <p:cNvSpPr txBox="1"/>
          <p:nvPr/>
        </p:nvSpPr>
        <p:spPr>
          <a:xfrm>
            <a:off x="3924300" y="6140450"/>
            <a:ext cx="936625"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1/2 </a:t>
            </a:r>
            <a:endParaRPr/>
          </a:p>
        </p:txBody>
      </p:sp>
      <p:sp>
        <p:nvSpPr>
          <p:cNvPr id="775" name="Google Shape;775;p92"/>
          <p:cNvSpPr txBox="1"/>
          <p:nvPr/>
        </p:nvSpPr>
        <p:spPr>
          <a:xfrm>
            <a:off x="4932362" y="6140450"/>
            <a:ext cx="360362"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0</a:t>
            </a:r>
            <a:endParaRPr/>
          </a:p>
        </p:txBody>
      </p:sp>
      <p:sp>
        <p:nvSpPr>
          <p:cNvPr id="776" name="Google Shape;776;p92"/>
          <p:cNvSpPr txBox="1"/>
          <p:nvPr/>
        </p:nvSpPr>
        <p:spPr>
          <a:xfrm>
            <a:off x="5867400" y="6140450"/>
            <a:ext cx="2233612"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1.0/2.0 </a:t>
            </a:r>
            <a:endParaRPr/>
          </a:p>
        </p:txBody>
      </p:sp>
      <p:sp>
        <p:nvSpPr>
          <p:cNvPr id="777" name="Google Shape;777;p92"/>
          <p:cNvSpPr txBox="1"/>
          <p:nvPr/>
        </p:nvSpPr>
        <p:spPr>
          <a:xfrm>
            <a:off x="8172450" y="6213475"/>
            <a:ext cx="971550"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0.5</a:t>
            </a:r>
            <a:endParaRPr/>
          </a:p>
        </p:txBody>
      </p:sp>
      <p:sp>
        <p:nvSpPr>
          <p:cNvPr id="778" name="Google Shape;778;p92"/>
          <p:cNvSpPr txBox="1"/>
          <p:nvPr/>
        </p:nvSpPr>
        <p:spPr>
          <a:xfrm>
            <a:off x="1476375" y="3860800"/>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modulo (per i tipi interi), resto divisione intera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500"/>
                                        <p:tgtEl>
                                          <p:spTgt spid="7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500"/>
                                        <p:tgtEl>
                                          <p:spTgt spid="776"/>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782" name="Shape 782"/>
        <p:cNvGrpSpPr/>
        <p:nvPr/>
      </p:nvGrpSpPr>
      <p:grpSpPr>
        <a:xfrm>
          <a:off x="0" y="0"/>
          <a:ext cx="0" cy="0"/>
          <a:chOff x="0" y="0"/>
          <a:chExt cx="0" cy="0"/>
        </a:xfrm>
      </p:grpSpPr>
      <p:sp>
        <p:nvSpPr>
          <p:cNvPr id="783" name="Google Shape;783;p93"/>
          <p:cNvSpPr txBox="1"/>
          <p:nvPr/>
        </p:nvSpPr>
        <p:spPr>
          <a:xfrm>
            <a:off x="755650" y="981075"/>
            <a:ext cx="576262" cy="3397250"/>
          </a:xfrm>
          <a:prstGeom prst="rect">
            <a:avLst/>
          </a:prstGeom>
          <a:solidFill>
            <a:srgbClr val="CCFF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b="1" i="0" sz="3600" u="none">
              <a:solidFill>
                <a:schemeClr val="dk1"/>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b="1" i="0" sz="3600" u="none">
              <a:solidFill>
                <a:schemeClr val="dk1"/>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b="1" i="0" sz="3600" u="none">
              <a:solidFill>
                <a:schemeClr val="dk1"/>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accent2"/>
              </a:buClr>
              <a:buSzPts val="3600"/>
              <a:buFont typeface="Courier New"/>
              <a:buNone/>
            </a:pPr>
            <a:r>
              <a:rPr b="1" i="0" lang="en-US" sz="3600" u="none">
                <a:solidFill>
                  <a:schemeClr val="accent2"/>
                </a:solidFill>
                <a:latin typeface="Courier New"/>
                <a:ea typeface="Courier New"/>
                <a:cs typeface="Courier New"/>
                <a:sym typeface="Courier New"/>
              </a:rPr>
              <a:t>%</a:t>
            </a:r>
            <a:endParaRPr/>
          </a:p>
        </p:txBody>
      </p:sp>
      <p:sp>
        <p:nvSpPr>
          <p:cNvPr id="784" name="Google Shape;784;p93"/>
          <p:cNvSpPr txBox="1"/>
          <p:nvPr/>
        </p:nvSpPr>
        <p:spPr>
          <a:xfrm>
            <a:off x="1476375" y="981075"/>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addizione (per tutti i tipi) </a:t>
            </a:r>
            <a:endParaRPr/>
          </a:p>
        </p:txBody>
      </p:sp>
      <p:sp>
        <p:nvSpPr>
          <p:cNvPr id="785" name="Google Shape;785;p93"/>
          <p:cNvSpPr txBox="1"/>
          <p:nvPr/>
        </p:nvSpPr>
        <p:spPr>
          <a:xfrm>
            <a:off x="1476375" y="1555750"/>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sottrazione (per tutti i tipi) </a:t>
            </a:r>
            <a:endParaRPr/>
          </a:p>
        </p:txBody>
      </p:sp>
      <p:sp>
        <p:nvSpPr>
          <p:cNvPr id="786" name="Google Shape;786;p93"/>
          <p:cNvSpPr txBox="1"/>
          <p:nvPr/>
        </p:nvSpPr>
        <p:spPr>
          <a:xfrm>
            <a:off x="1476375" y="2132012"/>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moltiplicazione (per tutti i tipi) </a:t>
            </a:r>
            <a:endParaRPr/>
          </a:p>
        </p:txBody>
      </p:sp>
      <p:sp>
        <p:nvSpPr>
          <p:cNvPr id="787" name="Google Shape;787;p93"/>
          <p:cNvSpPr txBox="1"/>
          <p:nvPr/>
        </p:nvSpPr>
        <p:spPr>
          <a:xfrm>
            <a:off x="1476375" y="3284537"/>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divisione intera (per i tipi interi) </a:t>
            </a:r>
            <a:endParaRPr/>
          </a:p>
        </p:txBody>
      </p:sp>
      <p:sp>
        <p:nvSpPr>
          <p:cNvPr id="788" name="Google Shape;788;p93"/>
          <p:cNvSpPr txBox="1"/>
          <p:nvPr/>
        </p:nvSpPr>
        <p:spPr>
          <a:xfrm>
            <a:off x="1476375" y="2708275"/>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divisione (</a:t>
            </a:r>
            <a:r>
              <a:rPr b="1" i="0" lang="en-US" sz="2800" u="none">
                <a:solidFill>
                  <a:schemeClr val="accent2"/>
                </a:solidFill>
                <a:latin typeface="Courier New"/>
                <a:ea typeface="Courier New"/>
                <a:cs typeface="Courier New"/>
                <a:sym typeface="Courier New"/>
              </a:rPr>
              <a:t>float</a:t>
            </a:r>
            <a:r>
              <a:rPr b="0" i="0" lang="en-US" sz="2800" u="none">
                <a:solidFill>
                  <a:schemeClr val="dk1"/>
                </a:solidFill>
                <a:latin typeface="Arial"/>
                <a:ea typeface="Arial"/>
                <a:cs typeface="Arial"/>
                <a:sym typeface="Arial"/>
              </a:rPr>
              <a:t>, </a:t>
            </a:r>
            <a:r>
              <a:rPr b="1" i="0" lang="en-US" sz="2800" u="none">
                <a:solidFill>
                  <a:schemeClr val="accent2"/>
                </a:solidFill>
                <a:latin typeface="Courier New"/>
                <a:ea typeface="Courier New"/>
                <a:cs typeface="Courier New"/>
                <a:sym typeface="Courier New"/>
              </a:rPr>
              <a:t>double</a:t>
            </a:r>
            <a:r>
              <a:rPr b="0" i="0" lang="en-US" sz="2800" u="none">
                <a:solidFill>
                  <a:schemeClr val="dk1"/>
                </a:solidFill>
                <a:latin typeface="Arial"/>
                <a:ea typeface="Arial"/>
                <a:cs typeface="Arial"/>
                <a:sym typeface="Arial"/>
              </a:rPr>
              <a:t>, </a:t>
            </a:r>
            <a:r>
              <a:rPr b="1" i="0" lang="en-US" sz="2800" u="none">
                <a:solidFill>
                  <a:schemeClr val="accent2"/>
                </a:solidFill>
                <a:latin typeface="Courier New"/>
                <a:ea typeface="Courier New"/>
                <a:cs typeface="Courier New"/>
                <a:sym typeface="Courier New"/>
              </a:rPr>
              <a:t>long double</a:t>
            </a:r>
            <a:r>
              <a:rPr b="0" i="0" lang="en-US" sz="2800" u="none">
                <a:solidFill>
                  <a:schemeClr val="dk1"/>
                </a:solidFill>
                <a:latin typeface="Arial"/>
                <a:ea typeface="Arial"/>
                <a:cs typeface="Arial"/>
                <a:sym typeface="Arial"/>
              </a:rPr>
              <a:t> ) </a:t>
            </a:r>
            <a:endParaRPr/>
          </a:p>
        </p:txBody>
      </p:sp>
      <p:sp>
        <p:nvSpPr>
          <p:cNvPr id="789" name="Google Shape;789;p93"/>
          <p:cNvSpPr txBox="1"/>
          <p:nvPr/>
        </p:nvSpPr>
        <p:spPr>
          <a:xfrm>
            <a:off x="900112" y="4541837"/>
            <a:ext cx="7632700" cy="1382712"/>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il </a:t>
            </a:r>
            <a:r>
              <a:rPr b="1" i="0" lang="en-US" sz="2800" u="none">
                <a:solidFill>
                  <a:srgbClr val="FF3300"/>
                </a:solidFill>
                <a:latin typeface="Arial"/>
                <a:ea typeface="Arial"/>
                <a:cs typeface="Arial"/>
                <a:sym typeface="Arial"/>
              </a:rPr>
              <a:t>modulo</a:t>
            </a:r>
            <a:r>
              <a:rPr b="0" i="0" lang="en-US" sz="2800" u="none">
                <a:solidFill>
                  <a:schemeClr val="dk1"/>
                </a:solidFill>
                <a:latin typeface="Arial"/>
                <a:ea typeface="Arial"/>
                <a:cs typeface="Arial"/>
                <a:sym typeface="Arial"/>
              </a:rPr>
              <a:t> (tra un </a:t>
            </a:r>
            <a:r>
              <a:rPr b="1" i="0" lang="en-US" sz="2800" u="none">
                <a:solidFill>
                  <a:schemeClr val="dk1"/>
                </a:solidFill>
                <a:latin typeface="Arial"/>
                <a:ea typeface="Arial"/>
                <a:cs typeface="Arial"/>
                <a:sym typeface="Arial"/>
              </a:rPr>
              <a:t>dividendo di tipo intero</a:t>
            </a:r>
            <a:r>
              <a:rPr b="0" i="0" lang="en-US" sz="2800" u="none">
                <a:solidFill>
                  <a:schemeClr val="dk1"/>
                </a:solidFill>
                <a:latin typeface="Arial"/>
                <a:ea typeface="Arial"/>
                <a:cs typeface="Arial"/>
                <a:sym typeface="Arial"/>
              </a:rPr>
              <a:t> e un </a:t>
            </a:r>
            <a:r>
              <a:rPr b="1" i="0" lang="en-US" sz="2800" u="none">
                <a:solidFill>
                  <a:schemeClr val="dk1"/>
                </a:solidFill>
                <a:latin typeface="Arial"/>
                <a:ea typeface="Arial"/>
                <a:cs typeface="Arial"/>
                <a:sym typeface="Arial"/>
              </a:rPr>
              <a:t>divisore di tipo intero</a:t>
            </a:r>
            <a:r>
              <a:rPr b="0" i="0" lang="en-US" sz="2800" u="none">
                <a:solidFill>
                  <a:schemeClr val="dk1"/>
                </a:solidFill>
                <a:latin typeface="Arial"/>
                <a:ea typeface="Arial"/>
                <a:cs typeface="Arial"/>
                <a:sym typeface="Arial"/>
              </a:rPr>
              <a:t>) fornisce come risultato il </a:t>
            </a:r>
            <a:r>
              <a:rPr b="1" i="0" lang="en-US" sz="2800" u="none">
                <a:solidFill>
                  <a:srgbClr val="FF3300"/>
                </a:solidFill>
                <a:latin typeface="Arial"/>
                <a:ea typeface="Arial"/>
                <a:cs typeface="Arial"/>
                <a:sym typeface="Arial"/>
              </a:rPr>
              <a:t>resto</a:t>
            </a:r>
            <a:r>
              <a:rPr b="0" i="0" lang="en-US" sz="2800" u="none">
                <a:solidFill>
                  <a:schemeClr val="dk1"/>
                </a:solidFill>
                <a:latin typeface="Arial"/>
                <a:ea typeface="Arial"/>
                <a:cs typeface="Arial"/>
                <a:sym typeface="Arial"/>
              </a:rPr>
              <a:t> della </a:t>
            </a:r>
            <a:r>
              <a:rPr b="1" i="0" lang="en-US" sz="2800" u="none">
                <a:solidFill>
                  <a:srgbClr val="FF3300"/>
                </a:solidFill>
                <a:latin typeface="Arial"/>
                <a:ea typeface="Arial"/>
                <a:cs typeface="Arial"/>
                <a:sym typeface="Arial"/>
              </a:rPr>
              <a:t>divisione intera</a:t>
            </a:r>
            <a:endParaRPr/>
          </a:p>
        </p:txBody>
      </p:sp>
      <p:sp>
        <p:nvSpPr>
          <p:cNvPr id="790" name="Google Shape;790;p93"/>
          <p:cNvSpPr txBox="1"/>
          <p:nvPr/>
        </p:nvSpPr>
        <p:spPr>
          <a:xfrm>
            <a:off x="250825" y="260350"/>
            <a:ext cx="47529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operatori aritmetici</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sp>
        <p:nvSpPr>
          <p:cNvPr id="791" name="Google Shape;791;p93"/>
          <p:cNvSpPr txBox="1"/>
          <p:nvPr/>
        </p:nvSpPr>
        <p:spPr>
          <a:xfrm>
            <a:off x="217487" y="6140450"/>
            <a:ext cx="1223962"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23%7 </a:t>
            </a:r>
            <a:endParaRPr/>
          </a:p>
        </p:txBody>
      </p:sp>
      <p:sp>
        <p:nvSpPr>
          <p:cNvPr id="792" name="Google Shape;792;p93"/>
          <p:cNvSpPr txBox="1"/>
          <p:nvPr/>
        </p:nvSpPr>
        <p:spPr>
          <a:xfrm>
            <a:off x="1438275" y="6140450"/>
            <a:ext cx="469900"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2</a:t>
            </a:r>
            <a:endParaRPr/>
          </a:p>
        </p:txBody>
      </p:sp>
      <p:sp>
        <p:nvSpPr>
          <p:cNvPr id="793" name="Google Shape;793;p93"/>
          <p:cNvSpPr txBox="1"/>
          <p:nvPr/>
        </p:nvSpPr>
        <p:spPr>
          <a:xfrm>
            <a:off x="3924300" y="6140450"/>
            <a:ext cx="936625"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1%2 </a:t>
            </a:r>
            <a:endParaRPr/>
          </a:p>
        </p:txBody>
      </p:sp>
      <p:sp>
        <p:nvSpPr>
          <p:cNvPr id="794" name="Google Shape;794;p93"/>
          <p:cNvSpPr txBox="1"/>
          <p:nvPr/>
        </p:nvSpPr>
        <p:spPr>
          <a:xfrm>
            <a:off x="4859337" y="6140450"/>
            <a:ext cx="360362"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1</a:t>
            </a:r>
            <a:endParaRPr/>
          </a:p>
        </p:txBody>
      </p:sp>
      <p:sp>
        <p:nvSpPr>
          <p:cNvPr id="795" name="Google Shape;795;p93"/>
          <p:cNvSpPr txBox="1"/>
          <p:nvPr/>
        </p:nvSpPr>
        <p:spPr>
          <a:xfrm>
            <a:off x="5435600" y="6165850"/>
            <a:ext cx="1296987"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10%2</a:t>
            </a:r>
            <a:endParaRPr/>
          </a:p>
        </p:txBody>
      </p:sp>
      <p:sp>
        <p:nvSpPr>
          <p:cNvPr id="796" name="Google Shape;796;p93"/>
          <p:cNvSpPr txBox="1"/>
          <p:nvPr/>
        </p:nvSpPr>
        <p:spPr>
          <a:xfrm>
            <a:off x="6732587" y="6165850"/>
            <a:ext cx="431800"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0</a:t>
            </a:r>
            <a:endParaRPr/>
          </a:p>
        </p:txBody>
      </p:sp>
      <p:sp>
        <p:nvSpPr>
          <p:cNvPr id="797" name="Google Shape;797;p93"/>
          <p:cNvSpPr txBox="1"/>
          <p:nvPr/>
        </p:nvSpPr>
        <p:spPr>
          <a:xfrm>
            <a:off x="1476375" y="3860800"/>
            <a:ext cx="7416800" cy="528637"/>
          </a:xfrm>
          <a:prstGeom prst="rect">
            <a:avLst/>
          </a:prstGeom>
          <a:solidFill>
            <a:srgbClr val="FFFF99"/>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modulo (per i tipi interi), resto divisione intera</a:t>
            </a:r>
            <a:endParaRPr/>
          </a:p>
        </p:txBody>
      </p:sp>
      <p:sp>
        <p:nvSpPr>
          <p:cNvPr id="798" name="Google Shape;798;p93"/>
          <p:cNvSpPr txBox="1"/>
          <p:nvPr/>
        </p:nvSpPr>
        <p:spPr>
          <a:xfrm>
            <a:off x="8604250" y="6165850"/>
            <a:ext cx="431800"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1</a:t>
            </a:r>
            <a:endParaRPr/>
          </a:p>
        </p:txBody>
      </p:sp>
      <p:sp>
        <p:nvSpPr>
          <p:cNvPr id="799" name="Google Shape;799;p93"/>
          <p:cNvSpPr txBox="1"/>
          <p:nvPr/>
        </p:nvSpPr>
        <p:spPr>
          <a:xfrm>
            <a:off x="2195512" y="6153150"/>
            <a:ext cx="1008062"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7%7 </a:t>
            </a:r>
            <a:endParaRPr/>
          </a:p>
        </p:txBody>
      </p:sp>
      <p:sp>
        <p:nvSpPr>
          <p:cNvPr id="800" name="Google Shape;800;p93"/>
          <p:cNvSpPr txBox="1"/>
          <p:nvPr/>
        </p:nvSpPr>
        <p:spPr>
          <a:xfrm>
            <a:off x="3203575" y="6153150"/>
            <a:ext cx="469900"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0</a:t>
            </a:r>
            <a:endParaRPr/>
          </a:p>
        </p:txBody>
      </p:sp>
      <p:sp>
        <p:nvSpPr>
          <p:cNvPr id="801" name="Google Shape;801;p93"/>
          <p:cNvSpPr txBox="1"/>
          <p:nvPr/>
        </p:nvSpPr>
        <p:spPr>
          <a:xfrm>
            <a:off x="7343775" y="6153150"/>
            <a:ext cx="1296987"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11%2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5" name="Shape 805"/>
        <p:cNvGrpSpPr/>
        <p:nvPr/>
      </p:nvGrpSpPr>
      <p:grpSpPr>
        <a:xfrm>
          <a:off x="0" y="0"/>
          <a:ext cx="0" cy="0"/>
          <a:chOff x="0" y="0"/>
          <a:chExt cx="0" cy="0"/>
        </a:xfrm>
      </p:grpSpPr>
      <p:sp>
        <p:nvSpPr>
          <p:cNvPr id="806" name="Google Shape;806;p94"/>
          <p:cNvSpPr txBox="1"/>
          <p:nvPr/>
        </p:nvSpPr>
        <p:spPr>
          <a:xfrm>
            <a:off x="250825" y="1052512"/>
            <a:ext cx="3997325" cy="528637"/>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2800"/>
              <a:buFont typeface="Arial"/>
              <a:buNone/>
            </a:pPr>
            <a:r>
              <a:rPr b="1" i="0" lang="en-US" sz="2800" u="none">
                <a:solidFill>
                  <a:schemeClr val="accent2"/>
                </a:solidFill>
                <a:latin typeface="Arial"/>
                <a:ea typeface="Arial"/>
                <a:cs typeface="Arial"/>
                <a:sym typeface="Arial"/>
              </a:rPr>
              <a:t>regole di precedenza:</a:t>
            </a:r>
            <a:endParaRPr/>
          </a:p>
        </p:txBody>
      </p:sp>
      <p:sp>
        <p:nvSpPr>
          <p:cNvPr id="807" name="Google Shape;807;p94"/>
          <p:cNvSpPr txBox="1"/>
          <p:nvPr/>
        </p:nvSpPr>
        <p:spPr>
          <a:xfrm>
            <a:off x="250825" y="260350"/>
            <a:ext cx="47529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operatori aritmetici</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sp>
        <p:nvSpPr>
          <p:cNvPr id="808" name="Google Shape;808;p94"/>
          <p:cNvSpPr txBox="1"/>
          <p:nvPr/>
        </p:nvSpPr>
        <p:spPr>
          <a:xfrm>
            <a:off x="323850" y="2185987"/>
            <a:ext cx="8640762" cy="955675"/>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moltiplicazione, divisione e modulo vengono eseguite </a:t>
            </a:r>
            <a:r>
              <a:rPr b="1" i="0" lang="en-US" sz="2800" u="none">
                <a:solidFill>
                  <a:schemeClr val="dk1"/>
                </a:solidFill>
                <a:latin typeface="Arial"/>
                <a:ea typeface="Arial"/>
                <a:cs typeface="Arial"/>
                <a:sym typeface="Arial"/>
              </a:rPr>
              <a:t>prima</a:t>
            </a:r>
            <a:r>
              <a:rPr b="0" i="0" lang="en-US" sz="2800" u="none">
                <a:solidFill>
                  <a:schemeClr val="dk1"/>
                </a:solidFill>
                <a:latin typeface="Arial"/>
                <a:ea typeface="Arial"/>
                <a:cs typeface="Arial"/>
                <a:sym typeface="Arial"/>
              </a:rPr>
              <a:t> di addizione e sottrazione </a:t>
            </a:r>
            <a:endParaRPr/>
          </a:p>
        </p:txBody>
      </p:sp>
      <p:sp>
        <p:nvSpPr>
          <p:cNvPr id="809" name="Google Shape;809;p94"/>
          <p:cNvSpPr txBox="1"/>
          <p:nvPr/>
        </p:nvSpPr>
        <p:spPr>
          <a:xfrm>
            <a:off x="323850" y="3429000"/>
            <a:ext cx="2159000"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27-8/2 </a:t>
            </a:r>
            <a:endParaRPr/>
          </a:p>
        </p:txBody>
      </p:sp>
      <p:sp>
        <p:nvSpPr>
          <p:cNvPr id="810" name="Google Shape;810;p94"/>
          <p:cNvSpPr txBox="1"/>
          <p:nvPr/>
        </p:nvSpPr>
        <p:spPr>
          <a:xfrm>
            <a:off x="2555875" y="3429000"/>
            <a:ext cx="757237"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23</a:t>
            </a:r>
            <a:endParaRPr/>
          </a:p>
        </p:txBody>
      </p:sp>
      <p:sp>
        <p:nvSpPr>
          <p:cNvPr id="811" name="Google Shape;811;p94"/>
          <p:cNvSpPr txBox="1"/>
          <p:nvPr/>
        </p:nvSpPr>
        <p:spPr>
          <a:xfrm>
            <a:off x="323850" y="4221162"/>
            <a:ext cx="3095625"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6.0/3.0-1.0 </a:t>
            </a:r>
            <a:endParaRPr/>
          </a:p>
        </p:txBody>
      </p:sp>
      <p:sp>
        <p:nvSpPr>
          <p:cNvPr id="812" name="Google Shape;812;p94"/>
          <p:cNvSpPr txBox="1"/>
          <p:nvPr/>
        </p:nvSpPr>
        <p:spPr>
          <a:xfrm>
            <a:off x="3492500" y="4221162"/>
            <a:ext cx="1008062"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1.0</a:t>
            </a:r>
            <a:endParaRPr/>
          </a:p>
        </p:txBody>
      </p:sp>
      <p:pic>
        <p:nvPicPr>
          <p:cNvPr id="813" name="Google Shape;813;p94"/>
          <p:cNvPicPr preferRelativeResize="0"/>
          <p:nvPr/>
        </p:nvPicPr>
        <p:blipFill rotWithShape="1">
          <a:blip r:embed="rId3">
            <a:alphaModFix/>
          </a:blip>
          <a:srcRect b="0" l="0" r="0" t="0"/>
          <a:stretch/>
        </p:blipFill>
        <p:spPr>
          <a:xfrm>
            <a:off x="323850" y="5662612"/>
            <a:ext cx="1325562" cy="1025525"/>
          </a:xfrm>
          <a:prstGeom prst="rect">
            <a:avLst/>
          </a:prstGeom>
          <a:noFill/>
          <a:ln>
            <a:noFill/>
          </a:ln>
        </p:spPr>
      </p:pic>
      <p:grpSp>
        <p:nvGrpSpPr>
          <p:cNvPr id="814" name="Google Shape;814;p94"/>
          <p:cNvGrpSpPr/>
          <p:nvPr/>
        </p:nvGrpSpPr>
        <p:grpSpPr>
          <a:xfrm>
            <a:off x="1763712" y="5878512"/>
            <a:ext cx="4175125" cy="588962"/>
            <a:chOff x="1111" y="3566"/>
            <a:chExt cx="2630" cy="371"/>
          </a:xfrm>
        </p:grpSpPr>
        <p:cxnSp>
          <p:nvCxnSpPr>
            <p:cNvPr id="815" name="Google Shape;815;p94"/>
            <p:cNvCxnSpPr/>
            <p:nvPr/>
          </p:nvCxnSpPr>
          <p:spPr>
            <a:xfrm>
              <a:off x="1111" y="3748"/>
              <a:ext cx="544" cy="0"/>
            </a:xfrm>
            <a:prstGeom prst="straightConnector1">
              <a:avLst/>
            </a:prstGeom>
            <a:noFill/>
            <a:ln cap="flat" cmpd="sng" w="57150">
              <a:solidFill>
                <a:srgbClr val="FF3300"/>
              </a:solidFill>
              <a:prstDash val="solid"/>
              <a:miter lim="800000"/>
              <a:headEnd len="med" w="med" type="none"/>
              <a:tailEnd len="med" w="med" type="triangle"/>
            </a:ln>
          </p:spPr>
        </p:cxnSp>
        <p:sp>
          <p:nvSpPr>
            <p:cNvPr id="816" name="Google Shape;816;p94"/>
            <p:cNvSpPr txBox="1"/>
            <p:nvPr/>
          </p:nvSpPr>
          <p:spPr>
            <a:xfrm>
              <a:off x="1791" y="3566"/>
              <a:ext cx="1950" cy="371"/>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3*7-1/4*2+2</a:t>
              </a:r>
              <a:endParaRPr/>
            </a:p>
          </p:txBody>
        </p:sp>
      </p:grpSp>
      <p:grpSp>
        <p:nvGrpSpPr>
          <p:cNvPr id="817" name="Google Shape;817;p94"/>
          <p:cNvGrpSpPr/>
          <p:nvPr/>
        </p:nvGrpSpPr>
        <p:grpSpPr>
          <a:xfrm>
            <a:off x="2700337" y="5518150"/>
            <a:ext cx="3311525" cy="1223962"/>
            <a:chOff x="1701" y="3339"/>
            <a:chExt cx="2086" cy="771"/>
          </a:xfrm>
        </p:grpSpPr>
        <p:cxnSp>
          <p:nvCxnSpPr>
            <p:cNvPr id="818" name="Google Shape;818;p94"/>
            <p:cNvCxnSpPr/>
            <p:nvPr/>
          </p:nvCxnSpPr>
          <p:spPr>
            <a:xfrm flipH="1" rot="10800000">
              <a:off x="1746" y="3339"/>
              <a:ext cx="2041" cy="771"/>
            </a:xfrm>
            <a:prstGeom prst="straightConnector1">
              <a:avLst/>
            </a:prstGeom>
            <a:noFill/>
            <a:ln cap="flat" cmpd="sng" w="38100">
              <a:solidFill>
                <a:schemeClr val="dk1"/>
              </a:solidFill>
              <a:prstDash val="solid"/>
              <a:miter lim="800000"/>
              <a:headEnd len="med" w="med" type="none"/>
              <a:tailEnd len="med" w="med" type="none"/>
            </a:ln>
          </p:spPr>
        </p:cxnSp>
        <p:cxnSp>
          <p:nvCxnSpPr>
            <p:cNvPr id="819" name="Google Shape;819;p94"/>
            <p:cNvCxnSpPr/>
            <p:nvPr/>
          </p:nvCxnSpPr>
          <p:spPr>
            <a:xfrm>
              <a:off x="1701" y="3385"/>
              <a:ext cx="2086" cy="725"/>
            </a:xfrm>
            <a:prstGeom prst="straightConnector1">
              <a:avLst/>
            </a:prstGeom>
            <a:noFill/>
            <a:ln cap="flat" cmpd="sng" w="38100">
              <a:solidFill>
                <a:schemeClr val="dk1"/>
              </a:solidFill>
              <a:prstDash val="solid"/>
              <a:miter lim="800000"/>
              <a:headEnd len="med" w="med" type="none"/>
              <a:tailEnd len="med" w="med" type="none"/>
            </a:ln>
          </p:spPr>
        </p:cxnSp>
      </p:grpSp>
      <p:sp>
        <p:nvSpPr>
          <p:cNvPr id="820" name="Google Shape;820;p94"/>
          <p:cNvSpPr txBox="1"/>
          <p:nvPr/>
        </p:nvSpPr>
        <p:spPr>
          <a:xfrm>
            <a:off x="323850" y="4941887"/>
            <a:ext cx="2087562"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16%3+2 </a:t>
            </a:r>
            <a:endParaRPr/>
          </a:p>
        </p:txBody>
      </p:sp>
      <p:sp>
        <p:nvSpPr>
          <p:cNvPr id="821" name="Google Shape;821;p94"/>
          <p:cNvSpPr txBox="1"/>
          <p:nvPr/>
        </p:nvSpPr>
        <p:spPr>
          <a:xfrm>
            <a:off x="2555875" y="4941887"/>
            <a:ext cx="576262"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5" name="Shape 825"/>
        <p:cNvGrpSpPr/>
        <p:nvPr/>
      </p:nvGrpSpPr>
      <p:grpSpPr>
        <a:xfrm>
          <a:off x="0" y="0"/>
          <a:ext cx="0" cy="0"/>
          <a:chOff x="0" y="0"/>
          <a:chExt cx="0" cy="0"/>
        </a:xfrm>
      </p:grpSpPr>
      <p:sp>
        <p:nvSpPr>
          <p:cNvPr id="826" name="Google Shape;826;p95"/>
          <p:cNvSpPr txBox="1"/>
          <p:nvPr/>
        </p:nvSpPr>
        <p:spPr>
          <a:xfrm>
            <a:off x="250825" y="1052512"/>
            <a:ext cx="3997325" cy="528637"/>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2800"/>
              <a:buFont typeface="Arial"/>
              <a:buNone/>
            </a:pPr>
            <a:r>
              <a:rPr b="1" i="0" lang="en-US" sz="2800" u="none">
                <a:solidFill>
                  <a:schemeClr val="accent2"/>
                </a:solidFill>
                <a:latin typeface="Arial"/>
                <a:ea typeface="Arial"/>
                <a:cs typeface="Arial"/>
                <a:sym typeface="Arial"/>
              </a:rPr>
              <a:t>regole di precedenza:</a:t>
            </a:r>
            <a:endParaRPr/>
          </a:p>
        </p:txBody>
      </p:sp>
      <p:sp>
        <p:nvSpPr>
          <p:cNvPr id="827" name="Google Shape;827;p95"/>
          <p:cNvSpPr txBox="1"/>
          <p:nvPr/>
        </p:nvSpPr>
        <p:spPr>
          <a:xfrm>
            <a:off x="250825" y="260350"/>
            <a:ext cx="47529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operatori aritmetici</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sp>
        <p:nvSpPr>
          <p:cNvPr id="828" name="Google Shape;828;p95"/>
          <p:cNvSpPr txBox="1"/>
          <p:nvPr/>
        </p:nvSpPr>
        <p:spPr>
          <a:xfrm>
            <a:off x="323850" y="2133600"/>
            <a:ext cx="8640762" cy="955675"/>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per superare le regole di precedenza è necessario usare le parentesi (tonde)</a:t>
            </a:r>
            <a:endParaRPr/>
          </a:p>
        </p:txBody>
      </p:sp>
      <p:pic>
        <p:nvPicPr>
          <p:cNvPr id="829" name="Google Shape;829;p95"/>
          <p:cNvPicPr preferRelativeResize="0"/>
          <p:nvPr/>
        </p:nvPicPr>
        <p:blipFill rotWithShape="1">
          <a:blip r:embed="rId3">
            <a:alphaModFix/>
          </a:blip>
          <a:srcRect b="0" l="0" r="0" t="0"/>
          <a:stretch/>
        </p:blipFill>
        <p:spPr>
          <a:xfrm>
            <a:off x="611187" y="4076700"/>
            <a:ext cx="1325562" cy="1025525"/>
          </a:xfrm>
          <a:prstGeom prst="rect">
            <a:avLst/>
          </a:prstGeom>
          <a:noFill/>
          <a:ln>
            <a:noFill/>
          </a:ln>
        </p:spPr>
      </p:pic>
      <p:cxnSp>
        <p:nvCxnSpPr>
          <p:cNvPr id="830" name="Google Shape;830;p95"/>
          <p:cNvCxnSpPr/>
          <p:nvPr/>
        </p:nvCxnSpPr>
        <p:spPr>
          <a:xfrm>
            <a:off x="2051050" y="4581525"/>
            <a:ext cx="863600" cy="0"/>
          </a:xfrm>
          <a:prstGeom prst="straightConnector1">
            <a:avLst/>
          </a:prstGeom>
          <a:noFill/>
          <a:ln cap="flat" cmpd="sng" w="57150">
            <a:solidFill>
              <a:srgbClr val="FF3300"/>
            </a:solidFill>
            <a:prstDash val="solid"/>
            <a:miter lim="800000"/>
            <a:headEnd len="med" w="med" type="none"/>
            <a:tailEnd len="med" w="med" type="triangle"/>
          </a:ln>
        </p:spPr>
      </p:cxnSp>
      <p:sp>
        <p:nvSpPr>
          <p:cNvPr id="831" name="Google Shape;831;p95"/>
          <p:cNvSpPr txBox="1"/>
          <p:nvPr/>
        </p:nvSpPr>
        <p:spPr>
          <a:xfrm>
            <a:off x="3130550" y="4292600"/>
            <a:ext cx="3889375"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(3*7-1)/(4*2+2)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5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5" name="Shape 835"/>
        <p:cNvGrpSpPr/>
        <p:nvPr/>
      </p:nvGrpSpPr>
      <p:grpSpPr>
        <a:xfrm>
          <a:off x="0" y="0"/>
          <a:ext cx="0" cy="0"/>
          <a:chOff x="0" y="0"/>
          <a:chExt cx="0" cy="0"/>
        </a:xfrm>
      </p:grpSpPr>
      <p:sp>
        <p:nvSpPr>
          <p:cNvPr id="836" name="Google Shape;836;p96"/>
          <p:cNvSpPr txBox="1"/>
          <p:nvPr/>
        </p:nvSpPr>
        <p:spPr>
          <a:xfrm>
            <a:off x="250825" y="1052512"/>
            <a:ext cx="3997325" cy="528637"/>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2800"/>
              <a:buFont typeface="Arial"/>
              <a:buNone/>
            </a:pPr>
            <a:r>
              <a:rPr b="1" i="0" lang="en-US" sz="2800" u="none">
                <a:solidFill>
                  <a:schemeClr val="accent2"/>
                </a:solidFill>
                <a:latin typeface="Arial"/>
                <a:ea typeface="Arial"/>
                <a:cs typeface="Arial"/>
                <a:sym typeface="Arial"/>
              </a:rPr>
              <a:t>regole di precedenza:</a:t>
            </a:r>
            <a:endParaRPr/>
          </a:p>
        </p:txBody>
      </p:sp>
      <p:sp>
        <p:nvSpPr>
          <p:cNvPr id="837" name="Google Shape;837;p96"/>
          <p:cNvSpPr txBox="1"/>
          <p:nvPr/>
        </p:nvSpPr>
        <p:spPr>
          <a:xfrm>
            <a:off x="250825" y="260350"/>
            <a:ext cx="4752975" cy="588962"/>
          </a:xfrm>
          <a:prstGeom prst="rect">
            <a:avLst/>
          </a:prstGeom>
          <a:solidFill>
            <a:srgbClr val="DDDDDD"/>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3200"/>
              <a:buFont typeface="Arial"/>
              <a:buNone/>
            </a:pPr>
            <a:r>
              <a:rPr b="1" i="0" lang="en-US" sz="3200" u="none">
                <a:solidFill>
                  <a:schemeClr val="accent2"/>
                </a:solidFill>
                <a:latin typeface="Arial"/>
                <a:ea typeface="Arial"/>
                <a:cs typeface="Arial"/>
                <a:sym typeface="Arial"/>
              </a:rPr>
              <a:t>operatori aritmetici</a:t>
            </a:r>
            <a:r>
              <a:rPr b="0" i="0" lang="en-US" sz="3200" u="none">
                <a:solidFill>
                  <a:schemeClr val="accent2"/>
                </a:solidFill>
                <a:latin typeface="Arial"/>
                <a:ea typeface="Arial"/>
                <a:cs typeface="Arial"/>
                <a:sym typeface="Arial"/>
              </a:rPr>
              <a:t> </a:t>
            </a:r>
            <a:r>
              <a:rPr b="0" i="0" lang="en-US" sz="3200" u="none">
                <a:solidFill>
                  <a:schemeClr val="dk1"/>
                </a:solidFill>
                <a:latin typeface="Arial"/>
                <a:ea typeface="Arial"/>
                <a:cs typeface="Arial"/>
                <a:sym typeface="Arial"/>
              </a:rPr>
              <a:t>in C</a:t>
            </a:r>
            <a:endParaRPr/>
          </a:p>
        </p:txBody>
      </p:sp>
      <p:sp>
        <p:nvSpPr>
          <p:cNvPr id="838" name="Google Shape;838;p96"/>
          <p:cNvSpPr txBox="1"/>
          <p:nvPr/>
        </p:nvSpPr>
        <p:spPr>
          <a:xfrm>
            <a:off x="179387" y="2133600"/>
            <a:ext cx="8785225" cy="955675"/>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se gli operatori hanno la stessa precedenza, allora l’espressione viene valutata da </a:t>
            </a:r>
            <a:r>
              <a:rPr b="1" i="0" lang="en-US" sz="2800" u="none">
                <a:solidFill>
                  <a:schemeClr val="dk1"/>
                </a:solidFill>
                <a:latin typeface="Arial"/>
                <a:ea typeface="Arial"/>
                <a:cs typeface="Arial"/>
                <a:sym typeface="Arial"/>
              </a:rPr>
              <a:t>sinistra verso destra</a:t>
            </a:r>
            <a:endParaRPr/>
          </a:p>
        </p:txBody>
      </p:sp>
      <p:sp>
        <p:nvSpPr>
          <p:cNvPr id="839" name="Google Shape;839;p96"/>
          <p:cNvSpPr txBox="1"/>
          <p:nvPr/>
        </p:nvSpPr>
        <p:spPr>
          <a:xfrm>
            <a:off x="611187" y="3573462"/>
            <a:ext cx="2447925"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59*100/60</a:t>
            </a:r>
            <a:endParaRPr/>
          </a:p>
        </p:txBody>
      </p:sp>
      <p:sp>
        <p:nvSpPr>
          <p:cNvPr id="840" name="Google Shape;840;p96"/>
          <p:cNvSpPr txBox="1"/>
          <p:nvPr/>
        </p:nvSpPr>
        <p:spPr>
          <a:xfrm>
            <a:off x="3203575" y="3573462"/>
            <a:ext cx="719137"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98</a:t>
            </a:r>
            <a:endParaRPr/>
          </a:p>
        </p:txBody>
      </p:sp>
      <p:sp>
        <p:nvSpPr>
          <p:cNvPr id="841" name="Google Shape;841;p96"/>
          <p:cNvSpPr txBox="1"/>
          <p:nvPr/>
        </p:nvSpPr>
        <p:spPr>
          <a:xfrm>
            <a:off x="611187" y="4437062"/>
            <a:ext cx="3960812"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59.0*100.0/60.0</a:t>
            </a:r>
            <a:endParaRPr/>
          </a:p>
        </p:txBody>
      </p:sp>
      <p:sp>
        <p:nvSpPr>
          <p:cNvPr id="842" name="Google Shape;842;p96"/>
          <p:cNvSpPr txBox="1"/>
          <p:nvPr/>
        </p:nvSpPr>
        <p:spPr>
          <a:xfrm>
            <a:off x="4716462" y="4437062"/>
            <a:ext cx="3816350"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98.33333333333333</a:t>
            </a:r>
            <a:endParaRPr/>
          </a:p>
        </p:txBody>
      </p:sp>
      <p:sp>
        <p:nvSpPr>
          <p:cNvPr id="843" name="Google Shape;843;p96"/>
          <p:cNvSpPr txBox="1"/>
          <p:nvPr/>
        </p:nvSpPr>
        <p:spPr>
          <a:xfrm>
            <a:off x="539750" y="5805487"/>
            <a:ext cx="4752975" cy="588962"/>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ourier New"/>
              <a:buNone/>
            </a:pPr>
            <a:r>
              <a:rPr b="1" i="0" lang="en-US" sz="3200" u="none">
                <a:solidFill>
                  <a:schemeClr val="dk1"/>
                </a:solidFill>
                <a:latin typeface="Courier New"/>
                <a:ea typeface="Courier New"/>
                <a:cs typeface="Courier New"/>
                <a:sym typeface="Courier New"/>
              </a:rPr>
              <a:t>59.0F*100.0F/60.0F</a:t>
            </a:r>
            <a:endParaRPr/>
          </a:p>
        </p:txBody>
      </p:sp>
      <p:sp>
        <p:nvSpPr>
          <p:cNvPr id="844" name="Google Shape;844;p96"/>
          <p:cNvSpPr txBox="1"/>
          <p:nvPr/>
        </p:nvSpPr>
        <p:spPr>
          <a:xfrm>
            <a:off x="5435600" y="5805487"/>
            <a:ext cx="3024187" cy="528637"/>
          </a:xfrm>
          <a:prstGeom prst="rect">
            <a:avLst/>
          </a:prstGeom>
          <a:solidFill>
            <a:srgbClr val="FFFF9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ourier New"/>
              <a:buNone/>
            </a:pPr>
            <a:r>
              <a:rPr b="1" i="0" lang="en-US" sz="2800" u="none">
                <a:solidFill>
                  <a:schemeClr val="dk1"/>
                </a:solidFill>
                <a:latin typeface="Courier New"/>
                <a:ea typeface="Courier New"/>
                <a:cs typeface="Courier New"/>
                <a:sym typeface="Courier New"/>
              </a:rPr>
              <a:t>98.333333</a:t>
            </a:r>
            <a:endParaRPr/>
          </a:p>
        </p:txBody>
      </p:sp>
      <p:sp>
        <p:nvSpPr>
          <p:cNvPr id="845" name="Google Shape;845;p96"/>
          <p:cNvSpPr txBox="1"/>
          <p:nvPr/>
        </p:nvSpPr>
        <p:spPr>
          <a:xfrm>
            <a:off x="4140200" y="3573462"/>
            <a:ext cx="18923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valore </a:t>
            </a:r>
            <a:r>
              <a:rPr b="1" i="0" lang="en-US" sz="2800" u="none">
                <a:solidFill>
                  <a:schemeClr val="accent2"/>
                </a:solidFill>
                <a:latin typeface="Courier New"/>
                <a:ea typeface="Courier New"/>
                <a:cs typeface="Courier New"/>
                <a:sym typeface="Courier New"/>
              </a:rPr>
              <a:t>int</a:t>
            </a:r>
            <a:endParaRPr/>
          </a:p>
        </p:txBody>
      </p:sp>
      <p:sp>
        <p:nvSpPr>
          <p:cNvPr id="846" name="Google Shape;846;p96"/>
          <p:cNvSpPr txBox="1"/>
          <p:nvPr/>
        </p:nvSpPr>
        <p:spPr>
          <a:xfrm>
            <a:off x="6011862" y="5013325"/>
            <a:ext cx="2530475"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valore </a:t>
            </a:r>
            <a:r>
              <a:rPr b="1" i="0" lang="en-US" sz="2800" u="none">
                <a:solidFill>
                  <a:schemeClr val="accent2"/>
                </a:solidFill>
                <a:latin typeface="Courier New"/>
                <a:ea typeface="Courier New"/>
                <a:cs typeface="Courier New"/>
                <a:sym typeface="Courier New"/>
              </a:rPr>
              <a:t>double</a:t>
            </a:r>
            <a:endParaRPr/>
          </a:p>
        </p:txBody>
      </p:sp>
      <p:sp>
        <p:nvSpPr>
          <p:cNvPr id="847" name="Google Shape;847;p96"/>
          <p:cNvSpPr txBox="1"/>
          <p:nvPr/>
        </p:nvSpPr>
        <p:spPr>
          <a:xfrm>
            <a:off x="6142037" y="6338887"/>
            <a:ext cx="231775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valore </a:t>
            </a:r>
            <a:r>
              <a:rPr b="1" i="0" lang="en-US" sz="2800" u="none">
                <a:solidFill>
                  <a:schemeClr val="accent2"/>
                </a:solidFill>
                <a:latin typeface="Courier New"/>
                <a:ea typeface="Courier New"/>
                <a:cs typeface="Courier New"/>
                <a:sym typeface="Courier New"/>
              </a:rPr>
              <a:t>float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500"/>
                                        <p:tgtEl>
                                          <p:spTgt spid="8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500"/>
                                        <p:tgtEl>
                                          <p:spTgt spid="842"/>
                                        </p:tgtEl>
                                      </p:cBhvr>
                                    </p:animEffect>
                                  </p:childTnLst>
                                </p:cTn>
                              </p:par>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500"/>
                                        <p:tgtEl>
                                          <p:spTgt spid="8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500"/>
                                        <p:tgtEl>
                                          <p:spTgt spid="844"/>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851" name="Shape 851"/>
        <p:cNvGrpSpPr/>
        <p:nvPr/>
      </p:nvGrpSpPr>
      <p:grpSpPr>
        <a:xfrm>
          <a:off x="0" y="0"/>
          <a:ext cx="0" cy="0"/>
          <a:chOff x="0" y="0"/>
          <a:chExt cx="0" cy="0"/>
        </a:xfrm>
      </p:grpSpPr>
      <p:sp>
        <p:nvSpPr>
          <p:cNvPr id="852" name="Google Shape;852;p97"/>
          <p:cNvSpPr txBox="1"/>
          <p:nvPr/>
        </p:nvSpPr>
        <p:spPr>
          <a:xfrm>
            <a:off x="323850" y="1620837"/>
            <a:ext cx="8569325" cy="3935412"/>
          </a:xfrm>
          <a:prstGeom prst="rect">
            <a:avLst/>
          </a:prstGeom>
          <a:solidFill>
            <a:srgbClr val="CCECFF"/>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2400"/>
              <a:buFont typeface="Courier New"/>
              <a:buNone/>
            </a:pPr>
            <a:r>
              <a:rPr b="1" i="0" lang="en-US" sz="2400" u="none">
                <a:solidFill>
                  <a:schemeClr val="accent2"/>
                </a:solidFill>
                <a:latin typeface="Courier New"/>
                <a:ea typeface="Courier New"/>
                <a:cs typeface="Courier New"/>
                <a:sym typeface="Courier New"/>
              </a:rPr>
              <a:t>#include</a:t>
            </a:r>
            <a:r>
              <a:rPr b="1" i="0" lang="en-US" sz="2400" u="none">
                <a:solidFill>
                  <a:schemeClr val="dk1"/>
                </a:solidFill>
                <a:latin typeface="Courier New"/>
                <a:ea typeface="Courier New"/>
                <a:cs typeface="Courier New"/>
                <a:sym typeface="Courier New"/>
              </a:rPr>
              <a:t> &lt;stdio.h&gt;</a:t>
            </a:r>
            <a:endParaRPr/>
          </a:p>
          <a:p>
            <a:pPr indent="0" lvl="0" marL="0" marR="0" rtl="0" algn="l">
              <a:lnSpc>
                <a:spcPct val="100000"/>
              </a:lnSpc>
              <a:spcBef>
                <a:spcPts val="0"/>
              </a:spcBef>
              <a:spcAft>
                <a:spcPts val="0"/>
              </a:spcAft>
              <a:buClr>
                <a:srgbClr val="009900"/>
              </a:buClr>
              <a:buSzPts val="2400"/>
              <a:buFont typeface="Courier New"/>
              <a:buNone/>
            </a:pPr>
            <a:r>
              <a:rPr b="1" i="0" lang="en-US" sz="2400" u="none">
                <a:solidFill>
                  <a:srgbClr val="009900"/>
                </a:solidFill>
                <a:latin typeface="Courier New"/>
                <a:ea typeface="Courier New"/>
                <a:cs typeface="Courier New"/>
                <a:sym typeface="Courier New"/>
              </a:rPr>
              <a:t>/* calcolo circonferenza di un cerchio */</a:t>
            </a:r>
            <a:endParaRPr/>
          </a:p>
          <a:p>
            <a:pPr indent="0" lvl="0" marL="0" marR="0" rtl="0" algn="l">
              <a:lnSpc>
                <a:spcPct val="100000"/>
              </a:lnSpc>
              <a:spcBef>
                <a:spcPts val="0"/>
              </a:spcBef>
              <a:spcAft>
                <a:spcPts val="0"/>
              </a:spcAft>
              <a:buClr>
                <a:schemeClr val="accent2"/>
              </a:buClr>
              <a:buSzPts val="2400"/>
              <a:buFont typeface="Courier New"/>
              <a:buNone/>
            </a:pPr>
            <a:r>
              <a:rPr b="1" i="0" lang="en-US" sz="2400" u="none">
                <a:solidFill>
                  <a:schemeClr val="accent2"/>
                </a:solidFill>
                <a:latin typeface="Courier New"/>
                <a:ea typeface="Courier New"/>
                <a:cs typeface="Courier New"/>
                <a:sym typeface="Courier New"/>
              </a:rPr>
              <a:t>void main ()</a:t>
            </a:r>
            <a:endParaRPr/>
          </a:p>
          <a:p>
            <a:pPr indent="0" lvl="0" marL="0" marR="0" rtl="0" algn="l">
              <a:lnSpc>
                <a:spcPct val="100000"/>
              </a:lnSpc>
              <a:spcBef>
                <a:spcPts val="0"/>
              </a:spcBef>
              <a:spcAft>
                <a:spcPts val="0"/>
              </a:spcAft>
              <a:buClr>
                <a:schemeClr val="accent2"/>
              </a:buClr>
              <a:buSzPts val="2400"/>
              <a:buFont typeface="Courier New"/>
              <a:buNone/>
            </a:pPr>
            <a:r>
              <a:rPr b="1" i="0" lang="en-US" sz="2400" u="none">
                <a:solidFill>
                  <a:schemeClr val="accent2"/>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rgbClr val="FF3300"/>
              </a:buClr>
              <a:buSzPts val="2400"/>
              <a:buFont typeface="Courier New"/>
              <a:buNone/>
            </a:pPr>
            <a:r>
              <a:rPr b="1" i="0" lang="en-US" sz="2400" u="none">
                <a:solidFill>
                  <a:srgbClr val="FF3300"/>
                </a:solidFill>
                <a:latin typeface="Courier New"/>
                <a:ea typeface="Courier New"/>
                <a:cs typeface="Courier New"/>
                <a:sym typeface="Courier New"/>
              </a:rPr>
              <a:t> </a:t>
            </a:r>
            <a:r>
              <a:rPr b="1" i="0" lang="en-US" sz="2400" u="none">
                <a:solidFill>
                  <a:schemeClr val="accent2"/>
                </a:solidFill>
                <a:latin typeface="Courier New"/>
                <a:ea typeface="Courier New"/>
                <a:cs typeface="Courier New"/>
                <a:sym typeface="Courier New"/>
              </a:rPr>
              <a:t>const float</a:t>
            </a:r>
            <a:r>
              <a:rPr b="1" i="0" lang="en-US" sz="2400" u="none">
                <a:solidFill>
                  <a:schemeClr val="dk1"/>
                </a:solidFill>
                <a:latin typeface="Courier New"/>
                <a:ea typeface="Courier New"/>
                <a:cs typeface="Courier New"/>
                <a:sym typeface="Courier New"/>
              </a:rPr>
              <a:t> pi_greco = 3.1415926F</a:t>
            </a:r>
            <a:r>
              <a:rPr b="1" i="0" lang="en-US" sz="2400" u="none">
                <a:solidFill>
                  <a:srgbClr val="FF3300"/>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rgbClr val="FF3300"/>
              </a:buClr>
              <a:buSzPts val="2400"/>
              <a:buFont typeface="Courier New"/>
              <a:buNone/>
            </a:pPr>
            <a:r>
              <a:rPr b="1" i="0" lang="en-US" sz="2400" u="none">
                <a:solidFill>
                  <a:srgbClr val="FF3300"/>
                </a:solidFill>
                <a:latin typeface="Courier New"/>
                <a:ea typeface="Courier New"/>
                <a:cs typeface="Courier New"/>
                <a:sym typeface="Courier New"/>
              </a:rPr>
              <a:t> </a:t>
            </a:r>
            <a:r>
              <a:rPr b="1" i="0" lang="en-US" sz="2400" u="none">
                <a:solidFill>
                  <a:schemeClr val="accent2"/>
                </a:solidFill>
                <a:latin typeface="Courier New"/>
                <a:ea typeface="Courier New"/>
                <a:cs typeface="Courier New"/>
                <a:sym typeface="Courier New"/>
              </a:rPr>
              <a:t>float</a:t>
            </a:r>
            <a:r>
              <a:rPr b="1" i="0" lang="en-US" sz="2400" u="none">
                <a:solidFill>
                  <a:schemeClr val="dk1"/>
                </a:solidFill>
                <a:latin typeface="Courier New"/>
                <a:ea typeface="Courier New"/>
                <a:cs typeface="Courier New"/>
                <a:sym typeface="Courier New"/>
              </a:rPr>
              <a:t> raggio, circon</a:t>
            </a:r>
            <a:r>
              <a:rPr b="1" i="0" lang="en-US" sz="2400" u="none">
                <a:solidFill>
                  <a:srgbClr val="FF3300"/>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chemeClr val="dk1"/>
              </a:buClr>
              <a:buSzPts val="1200"/>
              <a:buFont typeface="Times New Roman"/>
              <a:buNone/>
            </a:pPr>
            <a:r>
              <a:t/>
            </a:r>
            <a:endParaRPr b="1" i="0" sz="1200" u="none">
              <a:solidFill>
                <a:srgbClr val="FF3300"/>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dk1"/>
              </a:buClr>
              <a:buSzPts val="2400"/>
              <a:buFont typeface="Courier New"/>
              <a:buNone/>
            </a:pPr>
            <a:r>
              <a:rPr b="1" i="0" lang="en-US" sz="2400" u="none">
                <a:solidFill>
                  <a:schemeClr val="dk1"/>
                </a:solidFill>
                <a:latin typeface="Courier New"/>
                <a:ea typeface="Courier New"/>
                <a:cs typeface="Courier New"/>
                <a:sym typeface="Courier New"/>
              </a:rPr>
              <a:t> raggio </a:t>
            </a:r>
            <a:r>
              <a:rPr b="1" i="0" lang="en-US" sz="2400" u="none">
                <a:solidFill>
                  <a:schemeClr val="accent2"/>
                </a:solidFill>
                <a:latin typeface="Courier New"/>
                <a:ea typeface="Courier New"/>
                <a:cs typeface="Courier New"/>
                <a:sym typeface="Courier New"/>
              </a:rPr>
              <a:t>=</a:t>
            </a:r>
            <a:r>
              <a:rPr b="1" i="0" lang="en-US" sz="2400" u="none">
                <a:solidFill>
                  <a:srgbClr val="FF3300"/>
                </a:solidFill>
                <a:latin typeface="Courier New"/>
                <a:ea typeface="Courier New"/>
                <a:cs typeface="Courier New"/>
                <a:sym typeface="Courier New"/>
              </a:rPr>
              <a:t> </a:t>
            </a:r>
            <a:r>
              <a:rPr b="1" i="0" lang="en-US" sz="2400" u="none">
                <a:solidFill>
                  <a:schemeClr val="dk1"/>
                </a:solidFill>
                <a:latin typeface="Courier New"/>
                <a:ea typeface="Courier New"/>
                <a:cs typeface="Courier New"/>
                <a:sym typeface="Courier New"/>
              </a:rPr>
              <a:t>2.0F</a:t>
            </a:r>
            <a:r>
              <a:rPr b="1" i="0" lang="en-US" sz="2400" u="none">
                <a:solidFill>
                  <a:srgbClr val="FF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2400"/>
              <a:buFont typeface="Courier New"/>
              <a:buNone/>
            </a:pPr>
            <a:r>
              <a:rPr b="1" i="0" lang="en-US" sz="2400" u="none">
                <a:solidFill>
                  <a:schemeClr val="dk1"/>
                </a:solidFill>
                <a:latin typeface="Courier New"/>
                <a:ea typeface="Courier New"/>
                <a:cs typeface="Courier New"/>
                <a:sym typeface="Courier New"/>
              </a:rPr>
              <a:t> circon </a:t>
            </a:r>
            <a:r>
              <a:rPr b="1" i="0" lang="en-US" sz="2400" u="none">
                <a:solidFill>
                  <a:schemeClr val="accent2"/>
                </a:solidFill>
                <a:latin typeface="Courier New"/>
                <a:ea typeface="Courier New"/>
                <a:cs typeface="Courier New"/>
                <a:sym typeface="Courier New"/>
              </a:rPr>
              <a:t>=</a:t>
            </a:r>
            <a:r>
              <a:rPr b="1" i="0" lang="en-US" sz="2400" u="none">
                <a:solidFill>
                  <a:srgbClr val="FF3300"/>
                </a:solidFill>
                <a:latin typeface="Courier New"/>
                <a:ea typeface="Courier New"/>
                <a:cs typeface="Courier New"/>
                <a:sym typeface="Courier New"/>
              </a:rPr>
              <a:t> </a:t>
            </a:r>
            <a:r>
              <a:rPr b="1" i="0" lang="en-US" sz="2400" u="none">
                <a:solidFill>
                  <a:schemeClr val="dk1"/>
                </a:solidFill>
                <a:latin typeface="Courier New"/>
                <a:ea typeface="Courier New"/>
                <a:cs typeface="Courier New"/>
                <a:sym typeface="Courier New"/>
              </a:rPr>
              <a:t>2.0F * pi_greco * raggio</a:t>
            </a:r>
            <a:r>
              <a:rPr b="1" i="0" lang="en-US" sz="2400" u="none">
                <a:solidFill>
                  <a:srgbClr val="FF3300"/>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dk1"/>
              </a:buClr>
              <a:buSzPts val="2400"/>
              <a:buFont typeface="Courier New"/>
              <a:buNone/>
            </a:pPr>
            <a:r>
              <a:rPr b="1" i="0" lang="en-US" sz="2400" u="none">
                <a:solidFill>
                  <a:schemeClr val="dk1"/>
                </a:solidFill>
                <a:latin typeface="Courier New"/>
                <a:ea typeface="Courier New"/>
                <a:cs typeface="Courier New"/>
                <a:sym typeface="Courier New"/>
              </a:rPr>
              <a:t> </a:t>
            </a:r>
            <a:r>
              <a:rPr b="1" i="0" lang="en-US" sz="2400" u="none">
                <a:solidFill>
                  <a:schemeClr val="accent2"/>
                </a:solidFill>
                <a:latin typeface="Courier New"/>
                <a:ea typeface="Courier New"/>
                <a:cs typeface="Courier New"/>
                <a:sym typeface="Courier New"/>
              </a:rPr>
              <a:t>printf</a:t>
            </a:r>
            <a:r>
              <a:rPr b="1" i="0" lang="en-US" sz="2400" u="none">
                <a:solidFill>
                  <a:srgbClr val="FF3300"/>
                </a:solidFill>
                <a:latin typeface="Courier New"/>
                <a:ea typeface="Courier New"/>
                <a:cs typeface="Courier New"/>
                <a:sym typeface="Courier New"/>
              </a:rPr>
              <a:t> </a:t>
            </a:r>
            <a:r>
              <a:rPr b="1" i="0" lang="en-US" sz="2400" u="none">
                <a:solidFill>
                  <a:schemeClr val="dk1"/>
                </a:solidFill>
                <a:latin typeface="Courier New"/>
                <a:ea typeface="Courier New"/>
                <a:cs typeface="Courier New"/>
                <a:sym typeface="Courier New"/>
              </a:rPr>
              <a:t>(“circonferenza=%f\n”,circon)</a:t>
            </a:r>
            <a:r>
              <a:rPr b="1" i="0" lang="en-US" sz="2400" u="none">
                <a:solidFill>
                  <a:srgbClr val="FF3300"/>
                </a:solidFill>
                <a:latin typeface="Courier New"/>
                <a:ea typeface="Courier New"/>
                <a:cs typeface="Courier New"/>
                <a:sym typeface="Courier New"/>
              </a:rPr>
              <a:t>;</a:t>
            </a:r>
            <a:endParaRPr b="1" i="0" sz="2400" u="none">
              <a:solidFill>
                <a:schemeClr val="dk1"/>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accent2"/>
              </a:buClr>
              <a:buSzPts val="2400"/>
              <a:buFont typeface="Courier New"/>
              <a:buNone/>
            </a:pPr>
            <a:r>
              <a:rPr b="1" i="0" lang="en-US" sz="2400" u="none">
                <a:solidFill>
                  <a:schemeClr val="accent2"/>
                </a:solidFill>
                <a:latin typeface="Courier New"/>
                <a:ea typeface="Courier New"/>
                <a:cs typeface="Courier New"/>
                <a:sym typeface="Courier New"/>
              </a:rPr>
              <a:t>}</a:t>
            </a:r>
            <a:endParaRPr/>
          </a:p>
        </p:txBody>
      </p:sp>
      <p:sp>
        <p:nvSpPr>
          <p:cNvPr id="853" name="Google Shape;853;p97"/>
          <p:cNvSpPr txBox="1"/>
          <p:nvPr/>
        </p:nvSpPr>
        <p:spPr>
          <a:xfrm>
            <a:off x="323850" y="260350"/>
            <a:ext cx="8496300" cy="955675"/>
          </a:xfrm>
          <a:prstGeom prst="rect">
            <a:avLst/>
          </a:prstGeom>
          <a:solidFill>
            <a:srgbClr val="EAEAEA"/>
          </a:solidFill>
          <a:ln cap="flat" cmpd="sng" w="9525">
            <a:solidFill>
              <a:schemeClr val="dk1"/>
            </a:solidFill>
            <a:prstDash val="solid"/>
            <a:miter lim="800000"/>
            <a:headEnd len="sm" w="sm" type="none"/>
            <a:tailEnd len="sm" w="sm" type="none"/>
          </a:ln>
          <a:effectLst>
            <a:outerShdw blurRad="63500" dir="2700000" dist="107763">
              <a:schemeClr val="lt2"/>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programma C  per il calcolo della </a:t>
            </a:r>
            <a:r>
              <a:rPr b="1" i="0" lang="en-US" sz="2800" u="none">
                <a:solidFill>
                  <a:schemeClr val="dk1"/>
                </a:solidFill>
                <a:latin typeface="Arial"/>
                <a:ea typeface="Arial"/>
                <a:cs typeface="Arial"/>
                <a:sym typeface="Arial"/>
              </a:rPr>
              <a:t>circonferenza</a:t>
            </a:r>
            <a:r>
              <a:rPr b="0" i="0" lang="en-US" sz="2800" u="none">
                <a:solidFill>
                  <a:schemeClr val="dk1"/>
                </a:solidFill>
                <a:latin typeface="Arial"/>
                <a:ea typeface="Arial"/>
                <a:cs typeface="Arial"/>
                <a:sym typeface="Arial"/>
              </a:rPr>
              <a:t> di un cerchio, fissato il suo raggio</a:t>
            </a:r>
            <a:endParaRPr/>
          </a:p>
        </p:txBody>
      </p:sp>
      <p:grpSp>
        <p:nvGrpSpPr>
          <p:cNvPr id="854" name="Google Shape;854;p97"/>
          <p:cNvGrpSpPr/>
          <p:nvPr/>
        </p:nvGrpSpPr>
        <p:grpSpPr>
          <a:xfrm>
            <a:off x="395287" y="1412875"/>
            <a:ext cx="7561262" cy="1008062"/>
            <a:chOff x="249" y="1162"/>
            <a:chExt cx="4763" cy="635"/>
          </a:xfrm>
        </p:grpSpPr>
        <p:sp>
          <p:nvSpPr>
            <p:cNvPr id="855" name="Google Shape;855;p97"/>
            <p:cNvSpPr txBox="1"/>
            <p:nvPr/>
          </p:nvSpPr>
          <p:spPr>
            <a:xfrm>
              <a:off x="3742" y="1162"/>
              <a:ext cx="1250" cy="327"/>
            </a:xfrm>
            <a:prstGeom prst="rect">
              <a:avLst/>
            </a:prstGeom>
            <a:solidFill>
              <a:srgbClr val="FF33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1" i="0" lang="en-US" sz="2800" u="none">
                  <a:solidFill>
                    <a:schemeClr val="lt1"/>
                  </a:solidFill>
                  <a:latin typeface="Arial"/>
                  <a:ea typeface="Arial"/>
                  <a:cs typeface="Arial"/>
                  <a:sym typeface="Arial"/>
                </a:rPr>
                <a:t>commento</a:t>
              </a:r>
              <a:endParaRPr/>
            </a:p>
          </p:txBody>
        </p:sp>
        <p:sp>
          <p:nvSpPr>
            <p:cNvPr id="856" name="Google Shape;856;p97"/>
            <p:cNvSpPr/>
            <p:nvPr/>
          </p:nvSpPr>
          <p:spPr>
            <a:xfrm>
              <a:off x="249" y="1525"/>
              <a:ext cx="4763" cy="272"/>
            </a:xfrm>
            <a:prstGeom prst="rect">
              <a:avLst/>
            </a:prstGeom>
            <a:noFill/>
            <a:ln cap="flat" cmpd="sng" w="28575">
              <a:solidFill>
                <a:srgbClr val="FF33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grpSp>
        <p:nvGrpSpPr>
          <p:cNvPr id="857" name="Google Shape;857;p97"/>
          <p:cNvGrpSpPr/>
          <p:nvPr/>
        </p:nvGrpSpPr>
        <p:grpSpPr>
          <a:xfrm>
            <a:off x="468312" y="4725987"/>
            <a:ext cx="7056437" cy="1008062"/>
            <a:chOff x="295" y="3158"/>
            <a:chExt cx="4445" cy="635"/>
          </a:xfrm>
        </p:grpSpPr>
        <p:sp>
          <p:nvSpPr>
            <p:cNvPr id="858" name="Google Shape;858;p97"/>
            <p:cNvSpPr txBox="1"/>
            <p:nvPr/>
          </p:nvSpPr>
          <p:spPr>
            <a:xfrm>
              <a:off x="295" y="3158"/>
              <a:ext cx="4445" cy="272"/>
            </a:xfrm>
            <a:prstGeom prst="rect">
              <a:avLst/>
            </a:prstGeom>
            <a:noFill/>
            <a:ln cap="flat" cmpd="sng" w="2857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59" name="Google Shape;859;p97"/>
            <p:cNvSpPr txBox="1"/>
            <p:nvPr/>
          </p:nvSpPr>
          <p:spPr>
            <a:xfrm>
              <a:off x="1892" y="3466"/>
              <a:ext cx="2848" cy="327"/>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0" i="0" lang="en-US" sz="2800" u="none">
                  <a:solidFill>
                    <a:schemeClr val="lt1"/>
                  </a:solidFill>
                  <a:latin typeface="Arial"/>
                  <a:ea typeface="Arial"/>
                  <a:cs typeface="Arial"/>
                  <a:sym typeface="Arial"/>
                </a:rPr>
                <a:t>visualizzazione su schermo</a:t>
              </a:r>
              <a:endParaRPr/>
            </a:p>
          </p:txBody>
        </p:sp>
      </p:grpSp>
      <p:sp>
        <p:nvSpPr>
          <p:cNvPr id="860" name="Google Shape;860;p97"/>
          <p:cNvSpPr txBox="1"/>
          <p:nvPr/>
        </p:nvSpPr>
        <p:spPr>
          <a:xfrm>
            <a:off x="900112" y="5805487"/>
            <a:ext cx="7007225" cy="83185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Courier New"/>
              <a:buNone/>
            </a:pPr>
            <a:r>
              <a:rPr b="1" i="0" lang="en-US" sz="2400" u="none">
                <a:solidFill>
                  <a:schemeClr val="lt1"/>
                </a:solidFill>
                <a:latin typeface="Courier New"/>
                <a:ea typeface="Courier New"/>
                <a:cs typeface="Courier New"/>
                <a:sym typeface="Courier New"/>
              </a:rPr>
              <a:t>circonferenza=12.566370</a:t>
            </a:r>
            <a:endParaRPr/>
          </a:p>
          <a:p>
            <a:pPr indent="0" lvl="0" marL="0" marR="0" rtl="0" algn="l">
              <a:lnSpc>
                <a:spcPct val="100000"/>
              </a:lnSpc>
              <a:spcBef>
                <a:spcPts val="0"/>
              </a:spcBef>
              <a:spcAft>
                <a:spcPts val="0"/>
              </a:spcAft>
              <a:buClr>
                <a:schemeClr val="lt1"/>
              </a:buClr>
              <a:buSzPts val="2400"/>
              <a:buFont typeface="Courier New"/>
              <a:buNone/>
            </a:pPr>
            <a:r>
              <a:rPr b="1" i="0" lang="en-US" sz="2400" u="none">
                <a:solidFill>
                  <a:schemeClr val="lt1"/>
                </a:solidFill>
                <a:latin typeface="Courier New"/>
                <a:ea typeface="Courier New"/>
                <a:cs typeface="Courier New"/>
                <a:sym typeface="Courier New"/>
              </a:rPr>
              <a:t>Press any key to continue_</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6"/>
          <p:cNvSpPr txBox="1"/>
          <p:nvPr>
            <p:ph type="title"/>
          </p:nvPr>
        </p:nvSpPr>
        <p:spPr>
          <a:xfrm>
            <a:off x="311700" y="54666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Fasi di un programma C</a:t>
            </a:r>
            <a:endParaRPr/>
          </a:p>
        </p:txBody>
      </p:sp>
      <p:sp>
        <p:nvSpPr>
          <p:cNvPr id="177" name="Google Shape;177;p26"/>
          <p:cNvSpPr txBox="1"/>
          <p:nvPr>
            <p:ph idx="1" type="body"/>
          </p:nvPr>
        </p:nvSpPr>
        <p:spPr>
          <a:xfrm>
            <a:off x="311700" y="1639833"/>
            <a:ext cx="8520600" cy="445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8" name="Google Shape;178;p26"/>
          <p:cNvPicPr preferRelativeResize="0"/>
          <p:nvPr/>
        </p:nvPicPr>
        <p:blipFill rotWithShape="1">
          <a:blip r:embed="rId3">
            <a:alphaModFix/>
          </a:blip>
          <a:srcRect b="0" l="0" r="50226" t="13412"/>
          <a:stretch/>
        </p:blipFill>
        <p:spPr>
          <a:xfrm>
            <a:off x="0" y="1450400"/>
            <a:ext cx="4551249" cy="5076325"/>
          </a:xfrm>
          <a:prstGeom prst="rect">
            <a:avLst/>
          </a:prstGeom>
          <a:noFill/>
          <a:ln>
            <a:noFill/>
          </a:ln>
        </p:spPr>
      </p:pic>
      <p:pic>
        <p:nvPicPr>
          <p:cNvPr id="179" name="Google Shape;179;p26"/>
          <p:cNvPicPr preferRelativeResize="0"/>
          <p:nvPr/>
        </p:nvPicPr>
        <p:blipFill rotWithShape="1">
          <a:blip r:embed="rId3">
            <a:alphaModFix/>
          </a:blip>
          <a:srcRect b="0" l="50226" r="0" t="0"/>
          <a:stretch/>
        </p:blipFill>
        <p:spPr>
          <a:xfrm>
            <a:off x="4745150" y="664025"/>
            <a:ext cx="4551249" cy="58627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8"/>
          <p:cNvSpPr txBox="1"/>
          <p:nvPr>
            <p:ph type="title"/>
          </p:nvPr>
        </p:nvSpPr>
        <p:spPr>
          <a:xfrm>
            <a:off x="236400" y="144750"/>
            <a:ext cx="8450400" cy="554100"/>
          </a:xfrm>
          <a:prstGeom prst="rect">
            <a:avLst/>
          </a:prstGeom>
        </p:spPr>
        <p:txBody>
          <a:bodyPr anchorCtr="0" anchor="ctr" bIns="45700" lIns="91425" spcFirstLastPara="1" rIns="91425" wrap="square" tIns="45700">
            <a:spAutoFit/>
          </a:bodyPr>
          <a:lstStyle/>
          <a:p>
            <a:pPr indent="0" lvl="0" marL="0" rtl="0" algn="ctr">
              <a:spcBef>
                <a:spcPts val="0"/>
              </a:spcBef>
              <a:spcAft>
                <a:spcPts val="0"/>
              </a:spcAft>
              <a:buNone/>
            </a:pPr>
            <a:r>
              <a:rPr lang="en-US"/>
              <a:t>Calcolo della circonferenza </a:t>
            </a:r>
            <a:endParaRPr/>
          </a:p>
        </p:txBody>
      </p:sp>
      <p:sp>
        <p:nvSpPr>
          <p:cNvPr id="867" name="Google Shape;867;p98"/>
          <p:cNvSpPr txBox="1"/>
          <p:nvPr>
            <p:ph idx="1" type="body"/>
          </p:nvPr>
        </p:nvSpPr>
        <p:spPr>
          <a:xfrm>
            <a:off x="457200" y="983475"/>
            <a:ext cx="8229600" cy="5282100"/>
          </a:xfrm>
          <a:prstGeom prst="rect">
            <a:avLst/>
          </a:prstGeom>
          <a:solidFill>
            <a:srgbClr val="FFFF99"/>
          </a:solidFill>
        </p:spPr>
        <p:txBody>
          <a:bodyPr anchorCtr="0" anchor="t" bIns="45700" lIns="91425" spcFirstLastPara="1" rIns="91425" wrap="square" tIns="45700">
            <a:noAutofit/>
          </a:bodyPr>
          <a:lstStyle/>
          <a:p>
            <a:pPr indent="0" lvl="0" marL="0" rtl="0" algn="l">
              <a:spcBef>
                <a:spcPts val="360"/>
              </a:spcBef>
              <a:spcAft>
                <a:spcPts val="0"/>
              </a:spcAft>
              <a:buNone/>
            </a:pPr>
            <a:r>
              <a:rPr lang="en-US"/>
              <a:t>#include &lt;stdio.h&gt;</a:t>
            </a:r>
            <a:endParaRPr/>
          </a:p>
          <a:p>
            <a:pPr indent="0" lvl="0" marL="0" rtl="0" algn="l">
              <a:spcBef>
                <a:spcPts val="360"/>
              </a:spcBef>
              <a:spcAft>
                <a:spcPts val="0"/>
              </a:spcAft>
              <a:buNone/>
            </a:pPr>
            <a:r>
              <a:rPr lang="en-US"/>
              <a:t>/* calcolo circonferenza di un cerchio */</a:t>
            </a:r>
            <a:endParaRPr/>
          </a:p>
          <a:p>
            <a:pPr indent="0" lvl="0" marL="0" rtl="0" algn="l">
              <a:spcBef>
                <a:spcPts val="360"/>
              </a:spcBef>
              <a:spcAft>
                <a:spcPts val="0"/>
              </a:spcAft>
              <a:buNone/>
            </a:pPr>
            <a:r>
              <a:rPr lang="en-US"/>
              <a:t>/* versione doppia precisione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 main(){</a:t>
            </a:r>
            <a:endParaRPr/>
          </a:p>
          <a:p>
            <a:pPr indent="0" lvl="0" marL="0" rtl="0" algn="l">
              <a:spcBef>
                <a:spcPts val="360"/>
              </a:spcBef>
              <a:spcAft>
                <a:spcPts val="0"/>
              </a:spcAft>
              <a:buNone/>
            </a:pPr>
            <a:r>
              <a:t/>
            </a:r>
            <a:endParaRPr/>
          </a:p>
          <a:p>
            <a:pPr indent="457200" lvl="0" marL="0" rtl="0" algn="l">
              <a:spcBef>
                <a:spcPts val="360"/>
              </a:spcBef>
              <a:spcAft>
                <a:spcPts val="0"/>
              </a:spcAft>
              <a:buNone/>
            </a:pPr>
            <a:r>
              <a:rPr lang="en-US"/>
              <a:t>const double pi_greco = 3.14159265258416; </a:t>
            </a:r>
            <a:endParaRPr/>
          </a:p>
          <a:p>
            <a:pPr indent="0" lvl="0" marL="0" rtl="0" algn="l">
              <a:spcBef>
                <a:spcPts val="360"/>
              </a:spcBef>
              <a:spcAft>
                <a:spcPts val="0"/>
              </a:spcAft>
              <a:buNone/>
            </a:pPr>
            <a:r>
              <a:rPr lang="en-US"/>
              <a:t> 	double raggio, circon;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 	raggio = 2.0; /* il Raggio e’ fissato */</a:t>
            </a:r>
            <a:endParaRPr/>
          </a:p>
          <a:p>
            <a:pPr indent="0" lvl="0" marL="0" rtl="0" algn="l">
              <a:spcBef>
                <a:spcPts val="360"/>
              </a:spcBef>
              <a:spcAft>
                <a:spcPts val="0"/>
              </a:spcAft>
              <a:buNone/>
            </a:pPr>
            <a:r>
              <a:rPr lang="en-US"/>
              <a:t> 	circon = 2.0 * pi_greco * raggio;</a:t>
            </a:r>
            <a:endParaRPr/>
          </a:p>
          <a:p>
            <a:pPr indent="0" lvl="0" marL="0" rtl="0" algn="l">
              <a:spcBef>
                <a:spcPts val="360"/>
              </a:spcBef>
              <a:spcAft>
                <a:spcPts val="0"/>
              </a:spcAft>
              <a:buNone/>
            </a:pPr>
            <a:r>
              <a:rPr lang="en-US"/>
              <a:t> 	printf (“circonferenza=%23.14lf\n”, circon);</a:t>
            </a:r>
            <a:endParaRPr/>
          </a:p>
          <a:p>
            <a:pPr indent="0" lvl="0" marL="0" rtl="0" algn="l">
              <a:spcBef>
                <a:spcPts val="360"/>
              </a:spcBef>
              <a:spcAft>
                <a:spcPts val="0"/>
              </a:spcAft>
              <a:buNone/>
            </a:pPr>
            <a:r>
              <a:rPr lang="en-US"/>
              <a:t>}</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99"/>
          <p:cNvSpPr txBox="1"/>
          <p:nvPr>
            <p:ph type="title"/>
          </p:nvPr>
        </p:nvSpPr>
        <p:spPr>
          <a:xfrm>
            <a:off x="236400" y="144750"/>
            <a:ext cx="8450400" cy="554100"/>
          </a:xfrm>
          <a:prstGeom prst="rect">
            <a:avLst/>
          </a:prstGeom>
        </p:spPr>
        <p:txBody>
          <a:bodyPr anchorCtr="0" anchor="ctr" bIns="45700" lIns="91425" spcFirstLastPara="1" rIns="91425" wrap="square" tIns="45700">
            <a:spAutoFit/>
          </a:bodyPr>
          <a:lstStyle/>
          <a:p>
            <a:pPr indent="0" lvl="0" marL="0" rtl="0" algn="ctr">
              <a:spcBef>
                <a:spcPts val="0"/>
              </a:spcBef>
              <a:spcAft>
                <a:spcPts val="0"/>
              </a:spcAft>
              <a:buNone/>
            </a:pPr>
            <a:r>
              <a:rPr lang="en-US"/>
              <a:t>Calcolo della circonferenza </a:t>
            </a:r>
            <a:endParaRPr/>
          </a:p>
        </p:txBody>
      </p:sp>
      <p:sp>
        <p:nvSpPr>
          <p:cNvPr id="874" name="Google Shape;874;p99"/>
          <p:cNvSpPr txBox="1"/>
          <p:nvPr>
            <p:ph idx="1" type="body"/>
          </p:nvPr>
        </p:nvSpPr>
        <p:spPr>
          <a:xfrm>
            <a:off x="457200" y="983475"/>
            <a:ext cx="8229600" cy="5282100"/>
          </a:xfrm>
          <a:prstGeom prst="rect">
            <a:avLst/>
          </a:prstGeom>
          <a:solidFill>
            <a:srgbClr val="FFFF99"/>
          </a:solidFill>
        </p:spPr>
        <p:txBody>
          <a:bodyPr anchorCtr="0" anchor="t" bIns="45700" lIns="91425" spcFirstLastPara="1" rIns="91425" wrap="square" tIns="45700">
            <a:noAutofit/>
          </a:bodyPr>
          <a:lstStyle/>
          <a:p>
            <a:pPr indent="0" lvl="0" marL="0" rtl="0" algn="l">
              <a:spcBef>
                <a:spcPts val="360"/>
              </a:spcBef>
              <a:spcAft>
                <a:spcPts val="0"/>
              </a:spcAft>
              <a:buNone/>
            </a:pPr>
            <a:r>
              <a:rPr lang="en-US"/>
              <a:t>#include &lt;stdio.h&gt;</a:t>
            </a:r>
            <a:endParaRPr/>
          </a:p>
          <a:p>
            <a:pPr indent="0" lvl="0" marL="0" rtl="0" algn="l">
              <a:spcBef>
                <a:spcPts val="360"/>
              </a:spcBef>
              <a:spcAft>
                <a:spcPts val="0"/>
              </a:spcAft>
              <a:buNone/>
            </a:pPr>
            <a:r>
              <a:rPr lang="en-US"/>
              <a:t>/* calcolo circonferenza di un cerchio */</a:t>
            </a:r>
            <a:endParaRPr/>
          </a:p>
          <a:p>
            <a:pPr indent="0" lvl="0" marL="0" rtl="0" algn="l">
              <a:spcBef>
                <a:spcPts val="360"/>
              </a:spcBef>
              <a:spcAft>
                <a:spcPts val="0"/>
              </a:spcAft>
              <a:buNone/>
            </a:pPr>
            <a:r>
              <a:rPr lang="en-US"/>
              <a:t>/* versione doppia precisione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 main(){</a:t>
            </a:r>
            <a:endParaRPr/>
          </a:p>
          <a:p>
            <a:pPr indent="0" lvl="0" marL="0" rtl="0" algn="l">
              <a:spcBef>
                <a:spcPts val="360"/>
              </a:spcBef>
              <a:spcAft>
                <a:spcPts val="0"/>
              </a:spcAft>
              <a:buNone/>
            </a:pPr>
            <a:r>
              <a:t/>
            </a:r>
            <a:endParaRPr/>
          </a:p>
          <a:p>
            <a:pPr indent="457200" lvl="0" marL="0" rtl="0" algn="l">
              <a:spcBef>
                <a:spcPts val="360"/>
              </a:spcBef>
              <a:spcAft>
                <a:spcPts val="0"/>
              </a:spcAft>
              <a:buNone/>
            </a:pPr>
            <a:r>
              <a:rPr lang="en-US"/>
              <a:t>const double pi_greco = 3.14159265258416; </a:t>
            </a:r>
            <a:endParaRPr/>
          </a:p>
          <a:p>
            <a:pPr indent="0" lvl="0" marL="0" rtl="0" algn="l">
              <a:spcBef>
                <a:spcPts val="360"/>
              </a:spcBef>
              <a:spcAft>
                <a:spcPts val="0"/>
              </a:spcAft>
              <a:buNone/>
            </a:pPr>
            <a:r>
              <a:rPr lang="en-US"/>
              <a:t> 	double raggio, circon;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 	raggio = 2.0; /* il Raggio e’ fissato */</a:t>
            </a:r>
            <a:endParaRPr/>
          </a:p>
          <a:p>
            <a:pPr indent="0" lvl="0" marL="0" rtl="0" algn="l">
              <a:spcBef>
                <a:spcPts val="360"/>
              </a:spcBef>
              <a:spcAft>
                <a:spcPts val="0"/>
              </a:spcAft>
              <a:buNone/>
            </a:pPr>
            <a:r>
              <a:rPr lang="en-US"/>
              <a:t> 	circon = 2.0 * pi_greco * raggio;</a:t>
            </a:r>
            <a:endParaRPr/>
          </a:p>
          <a:p>
            <a:pPr indent="0" lvl="0" marL="0" rtl="0" algn="l">
              <a:spcBef>
                <a:spcPts val="360"/>
              </a:spcBef>
              <a:spcAft>
                <a:spcPts val="0"/>
              </a:spcAft>
              <a:buNone/>
            </a:pPr>
            <a:r>
              <a:rPr lang="en-US"/>
              <a:t> 	printf (“circonferenza=%23.14lf\n”, circon);</a:t>
            </a:r>
            <a:endParaRPr/>
          </a:p>
          <a:p>
            <a:pPr indent="0" lvl="0" marL="0" rtl="0" algn="l">
              <a:spcBef>
                <a:spcPts val="360"/>
              </a:spcBef>
              <a:spcAft>
                <a:spcPts val="0"/>
              </a:spcAft>
              <a:buNone/>
            </a:pPr>
            <a:r>
              <a:rPr lang="en-US"/>
              <a:t>}</a:t>
            </a:r>
            <a:endParaRPr/>
          </a:p>
        </p:txBody>
      </p:sp>
      <p:sp>
        <p:nvSpPr>
          <p:cNvPr id="875" name="Google Shape;875;p99"/>
          <p:cNvSpPr/>
          <p:nvPr/>
        </p:nvSpPr>
        <p:spPr>
          <a:xfrm>
            <a:off x="838212" y="3175875"/>
            <a:ext cx="7848600" cy="7191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76" name="Google Shape;876;p99"/>
          <p:cNvSpPr txBox="1"/>
          <p:nvPr/>
        </p:nvSpPr>
        <p:spPr>
          <a:xfrm>
            <a:off x="5589600" y="2599612"/>
            <a:ext cx="3075000" cy="5232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0" i="0" lang="en-US" sz="2800" u="none">
                <a:solidFill>
                  <a:schemeClr val="lt1"/>
                </a:solidFill>
                <a:latin typeface="Arial"/>
                <a:ea typeface="Arial"/>
                <a:cs typeface="Arial"/>
                <a:sym typeface="Arial"/>
              </a:rPr>
              <a:t>parte </a:t>
            </a:r>
            <a:r>
              <a:rPr b="1" i="0" lang="en-US" sz="2800" u="none">
                <a:solidFill>
                  <a:schemeClr val="lt1"/>
                </a:solidFill>
                <a:latin typeface="Arial"/>
                <a:ea typeface="Arial"/>
                <a:cs typeface="Arial"/>
                <a:sym typeface="Arial"/>
              </a:rPr>
              <a:t>dichiarativa</a:t>
            </a:r>
            <a:endParaRPr/>
          </a:p>
        </p:txBody>
      </p:sp>
      <p:sp>
        <p:nvSpPr>
          <p:cNvPr id="877" name="Google Shape;877;p99"/>
          <p:cNvSpPr/>
          <p:nvPr/>
        </p:nvSpPr>
        <p:spPr>
          <a:xfrm>
            <a:off x="647712" y="4156200"/>
            <a:ext cx="7848600" cy="1152600"/>
          </a:xfrm>
          <a:prstGeom prst="rect">
            <a:avLst/>
          </a:prstGeom>
          <a:noFill/>
          <a:ln cap="flat" cmpd="sng" w="28575">
            <a:solidFill>
              <a:srgbClr val="9966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78" name="Google Shape;878;p99"/>
          <p:cNvSpPr txBox="1"/>
          <p:nvPr/>
        </p:nvSpPr>
        <p:spPr>
          <a:xfrm>
            <a:off x="5759462" y="5364287"/>
            <a:ext cx="2721000" cy="523200"/>
          </a:xfrm>
          <a:prstGeom prst="rect">
            <a:avLst/>
          </a:prstGeom>
          <a:solidFill>
            <a:srgbClr val="99663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al"/>
              <a:buNone/>
            </a:pPr>
            <a:r>
              <a:rPr b="0" i="0" lang="en-US" sz="2800" u="none">
                <a:solidFill>
                  <a:schemeClr val="lt1"/>
                </a:solidFill>
                <a:latin typeface="Arial"/>
                <a:ea typeface="Arial"/>
                <a:cs typeface="Arial"/>
                <a:sym typeface="Arial"/>
              </a:rPr>
              <a:t>parte </a:t>
            </a:r>
            <a:r>
              <a:rPr b="1" i="0" lang="en-US" sz="2800" u="none">
                <a:solidFill>
                  <a:schemeClr val="lt1"/>
                </a:solidFill>
                <a:latin typeface="Arial"/>
                <a:ea typeface="Arial"/>
                <a:cs typeface="Arial"/>
                <a:sym typeface="Arial"/>
              </a:rPr>
              <a:t>esecutiva</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00"/>
          <p:cNvSpPr txBox="1"/>
          <p:nvPr>
            <p:ph type="title"/>
          </p:nvPr>
        </p:nvSpPr>
        <p:spPr>
          <a:xfrm>
            <a:off x="490250" y="701800"/>
            <a:ext cx="5618700" cy="5454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US"/>
              <a:t>Esercizi per casa</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01"/>
          <p:cNvSpPr txBox="1"/>
          <p:nvPr>
            <p:ph idx="1" type="body"/>
          </p:nvPr>
        </p:nvSpPr>
        <p:spPr>
          <a:xfrm>
            <a:off x="311700" y="604098"/>
            <a:ext cx="8520600" cy="5487600"/>
          </a:xfrm>
          <a:prstGeom prst="rect">
            <a:avLst/>
          </a:prstGeom>
          <a:solidFill>
            <a:schemeClr val="lt1"/>
          </a:solidFill>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AutoNum type="arabicPeriod"/>
            </a:pPr>
            <a:r>
              <a:rPr lang="en-US"/>
              <a:t>Scrivere un programma che chieda in input due numeri e visualizzi la loro somma, prodotto, differenza, divisione e modulo.</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AutoNum type="arabicPeriod"/>
            </a:pPr>
            <a:r>
              <a:rPr lang="en-US"/>
              <a:t>Scrivere un programma che prenda in input dalla tastiera 3 numeri diversi, quindi visualizzi la loro somma, la media e il prodotto. </a:t>
            </a:r>
            <a:br>
              <a:rPr lang="en-US"/>
            </a:br>
            <a:endParaRPr/>
          </a:p>
          <a:p>
            <a:pPr indent="-342900" lvl="0" marL="457200" rtl="0" algn="l">
              <a:spcBef>
                <a:spcPts val="0"/>
              </a:spcBef>
              <a:spcAft>
                <a:spcPts val="0"/>
              </a:spcAft>
              <a:buSzPts val="1800"/>
              <a:buAutoNum type="arabicPeriod"/>
            </a:pPr>
            <a:r>
              <a:rPr lang="en-US"/>
              <a:t>Scrivere un programma che visualizzi a schermo un tiangolo di * , cosi: </a:t>
            </a:r>
            <a:br>
              <a:rPr lang="en-US"/>
            </a:br>
            <a:r>
              <a:rPr lang="en-US"/>
              <a:t>*</a:t>
            </a:r>
            <a:br>
              <a:rPr lang="en-US"/>
            </a:br>
            <a:r>
              <a:rPr lang="en-US"/>
              <a:t>**</a:t>
            </a:r>
            <a:br>
              <a:rPr lang="en-US"/>
            </a:br>
            <a:r>
              <a:rPr lang="en-US"/>
              <a:t>***</a:t>
            </a:r>
            <a:br>
              <a:rPr lang="en-US"/>
            </a:br>
            <a:r>
              <a:rPr lang="en-US"/>
              <a:t>****</a:t>
            </a:r>
            <a:br>
              <a:rPr lang="en-US"/>
            </a:br>
            <a:endParaRPr/>
          </a:p>
          <a:p>
            <a:pPr indent="-342900" lvl="0" marL="457200" rtl="0" algn="l">
              <a:spcBef>
                <a:spcPts val="0"/>
              </a:spcBef>
              <a:spcAft>
                <a:spcPts val="0"/>
              </a:spcAft>
              <a:buSzPts val="1800"/>
              <a:buAutoNum type="arabicPeriod"/>
            </a:pPr>
            <a:r>
              <a:rPr lang="en-US"/>
              <a:t>Scrivere un programma che legga il raggio di un cerchio e visualizzi il diametro, la circonferenza e l’area dello stesso. Usate il valore costante 3,14159 per pi. All’interno dell’istruzione printf usare la specifica di conversione %f per i numeri con la virgola.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311700" y="284017"/>
            <a:ext cx="8520600" cy="81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L’editor : IDE (Ambiente di sviluppo integrato)</a:t>
            </a:r>
            <a:endParaRPr/>
          </a:p>
        </p:txBody>
      </p:sp>
      <p:sp>
        <p:nvSpPr>
          <p:cNvPr id="186" name="Google Shape;186;p27"/>
          <p:cNvSpPr txBox="1"/>
          <p:nvPr>
            <p:ph idx="1" type="body"/>
          </p:nvPr>
        </p:nvSpPr>
        <p:spPr>
          <a:xfrm>
            <a:off x="311700" y="1275050"/>
            <a:ext cx="4637700" cy="445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US"/>
              <a:t>All’interno dell’editor scriveremo il codice. </a:t>
            </a:r>
            <a:endParaRPr/>
          </a:p>
          <a:p>
            <a:pPr indent="0" lvl="0" marL="0" rtl="0" algn="l">
              <a:spcBef>
                <a:spcPts val="1200"/>
              </a:spcBef>
              <a:spcAft>
                <a:spcPts val="0"/>
              </a:spcAft>
              <a:buNone/>
            </a:pPr>
            <a:r>
              <a:rPr lang="en-US"/>
              <a:t>L’editor ci aiuta dandoci indicazioni, suggerendo il codice, segnalando gli errori.</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87" name="Google Shape;187;p27"/>
          <p:cNvPicPr preferRelativeResize="0"/>
          <p:nvPr/>
        </p:nvPicPr>
        <p:blipFill>
          <a:blip r:embed="rId3">
            <a:alphaModFix/>
          </a:blip>
          <a:stretch>
            <a:fillRect/>
          </a:stretch>
        </p:blipFill>
        <p:spPr>
          <a:xfrm>
            <a:off x="799114" y="2900775"/>
            <a:ext cx="4539925" cy="3957226"/>
          </a:xfrm>
          <a:prstGeom prst="rect">
            <a:avLst/>
          </a:prstGeom>
          <a:noFill/>
          <a:ln>
            <a:noFill/>
          </a:ln>
        </p:spPr>
      </p:pic>
      <p:pic>
        <p:nvPicPr>
          <p:cNvPr id="188" name="Google Shape;188;p27"/>
          <p:cNvPicPr preferRelativeResize="0"/>
          <p:nvPr/>
        </p:nvPicPr>
        <p:blipFill rotWithShape="1">
          <a:blip r:embed="rId4">
            <a:alphaModFix/>
          </a:blip>
          <a:srcRect b="0" l="50227" r="16282" t="0"/>
          <a:stretch/>
        </p:blipFill>
        <p:spPr>
          <a:xfrm>
            <a:off x="6081725" y="995300"/>
            <a:ext cx="3062273" cy="5862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esentazione vuota">
  <a:themeElements>
    <a:clrScheme name="Presentazione vuota">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