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handoutMasterIdLst>
    <p:handoutMasterId r:id="rId50"/>
  </p:handoutMasterIdLst>
  <p:sldIdLst>
    <p:sldId id="258" r:id="rId2"/>
    <p:sldId id="396" r:id="rId3"/>
    <p:sldId id="392" r:id="rId4"/>
    <p:sldId id="397" r:id="rId5"/>
    <p:sldId id="398" r:id="rId6"/>
    <p:sldId id="399" r:id="rId7"/>
    <p:sldId id="400" r:id="rId8"/>
    <p:sldId id="404" r:id="rId9"/>
    <p:sldId id="405" r:id="rId10"/>
    <p:sldId id="406" r:id="rId11"/>
    <p:sldId id="401" r:id="rId12"/>
    <p:sldId id="407" r:id="rId13"/>
    <p:sldId id="408" r:id="rId14"/>
    <p:sldId id="402" r:id="rId15"/>
    <p:sldId id="403" r:id="rId16"/>
    <p:sldId id="409" r:id="rId17"/>
    <p:sldId id="410" r:id="rId18"/>
    <p:sldId id="411" r:id="rId19"/>
    <p:sldId id="412" r:id="rId20"/>
    <p:sldId id="413" r:id="rId21"/>
    <p:sldId id="414" r:id="rId22"/>
    <p:sldId id="415" r:id="rId23"/>
    <p:sldId id="416" r:id="rId24"/>
    <p:sldId id="417"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2" r:id="rId40"/>
    <p:sldId id="433" r:id="rId41"/>
    <p:sldId id="435" r:id="rId42"/>
    <p:sldId id="436" r:id="rId43"/>
    <p:sldId id="437" r:id="rId44"/>
    <p:sldId id="438" r:id="rId45"/>
    <p:sldId id="439" r:id="rId46"/>
    <p:sldId id="441" r:id="rId47"/>
    <p:sldId id="462" r:id="rId48"/>
  </p:sldIdLst>
  <p:sldSz cx="9144000" cy="6858000" type="screen4x3"/>
  <p:notesSz cx="6797675"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FFFFFF"/>
    <a:srgbClr val="003399"/>
    <a:srgbClr val="1A415D"/>
    <a:srgbClr val="002142"/>
    <a:srgbClr val="728F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4" autoAdjust="0"/>
    <p:restoredTop sz="89837" autoAdjust="0"/>
  </p:normalViewPr>
  <p:slideViewPr>
    <p:cSldViewPr snapToGrid="0" snapToObjects="1">
      <p:cViewPr varScale="1">
        <p:scale>
          <a:sx n="77" d="100"/>
          <a:sy n="77" d="100"/>
        </p:scale>
        <p:origin x="176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7AD687A-215B-4053-8D9D-C306C2FF0CF9}" type="datetimeFigureOut">
              <a:rPr lang="it-IT" smtClean="0"/>
              <a:t>16/04/2023</a:t>
            </a:fld>
            <a:endParaRPr lang="it-IT"/>
          </a:p>
        </p:txBody>
      </p:sp>
      <p:sp>
        <p:nvSpPr>
          <p:cNvPr id="4" name="Segnaposto piè di pagina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F1F2FE9-4A00-41A8-A3A6-2697E51A530E}" type="slidenum">
              <a:rPr lang="it-IT" smtClean="0"/>
              <a:t>‹N›</a:t>
            </a:fld>
            <a:endParaRPr lang="it-IT"/>
          </a:p>
        </p:txBody>
      </p:sp>
    </p:spTree>
    <p:extLst>
      <p:ext uri="{BB962C8B-B14F-4D97-AF65-F5344CB8AC3E}">
        <p14:creationId xmlns:p14="http://schemas.microsoft.com/office/powerpoint/2010/main" val="1329785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04178F9-E646-4950-8718-32C48C11B167}" type="datetimeFigureOut">
              <a:rPr lang="en-US" smtClean="0"/>
              <a:t>4/16/2023</a:t>
            </a:fld>
            <a:endParaRPr lang="en-US"/>
          </a:p>
        </p:txBody>
      </p:sp>
      <p:sp>
        <p:nvSpPr>
          <p:cNvPr id="4" name="Segnaposto immagin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70B1117-335D-4D4C-A011-DCBCE924E3ED}" type="slidenum">
              <a:rPr lang="en-US" smtClean="0"/>
              <a:t>‹N›</a:t>
            </a:fld>
            <a:endParaRPr lang="en-US"/>
          </a:p>
        </p:txBody>
      </p:sp>
    </p:spTree>
    <p:extLst>
      <p:ext uri="{BB962C8B-B14F-4D97-AF65-F5344CB8AC3E}">
        <p14:creationId xmlns:p14="http://schemas.microsoft.com/office/powerpoint/2010/main" val="155734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3</a:t>
            </a:fld>
            <a:endParaRPr lang="en-US"/>
          </a:p>
        </p:txBody>
      </p:sp>
    </p:spTree>
    <p:extLst>
      <p:ext uri="{BB962C8B-B14F-4D97-AF65-F5344CB8AC3E}">
        <p14:creationId xmlns:p14="http://schemas.microsoft.com/office/powerpoint/2010/main" val="1348311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12</a:t>
            </a:fld>
            <a:endParaRPr lang="en-US"/>
          </a:p>
        </p:txBody>
      </p:sp>
    </p:spTree>
    <p:extLst>
      <p:ext uri="{BB962C8B-B14F-4D97-AF65-F5344CB8AC3E}">
        <p14:creationId xmlns:p14="http://schemas.microsoft.com/office/powerpoint/2010/main" val="373305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13</a:t>
            </a:fld>
            <a:endParaRPr lang="en-US"/>
          </a:p>
        </p:txBody>
      </p:sp>
    </p:spTree>
    <p:extLst>
      <p:ext uri="{BB962C8B-B14F-4D97-AF65-F5344CB8AC3E}">
        <p14:creationId xmlns:p14="http://schemas.microsoft.com/office/powerpoint/2010/main" val="2736071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14</a:t>
            </a:fld>
            <a:endParaRPr lang="en-US"/>
          </a:p>
        </p:txBody>
      </p:sp>
    </p:spTree>
    <p:extLst>
      <p:ext uri="{BB962C8B-B14F-4D97-AF65-F5344CB8AC3E}">
        <p14:creationId xmlns:p14="http://schemas.microsoft.com/office/powerpoint/2010/main" val="142151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15</a:t>
            </a:fld>
            <a:endParaRPr lang="en-US"/>
          </a:p>
        </p:txBody>
      </p:sp>
    </p:spTree>
    <p:extLst>
      <p:ext uri="{BB962C8B-B14F-4D97-AF65-F5344CB8AC3E}">
        <p14:creationId xmlns:p14="http://schemas.microsoft.com/office/powerpoint/2010/main" val="1245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16</a:t>
            </a:fld>
            <a:endParaRPr lang="en-US"/>
          </a:p>
        </p:txBody>
      </p:sp>
    </p:spTree>
    <p:extLst>
      <p:ext uri="{BB962C8B-B14F-4D97-AF65-F5344CB8AC3E}">
        <p14:creationId xmlns:p14="http://schemas.microsoft.com/office/powerpoint/2010/main" val="124999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17</a:t>
            </a:fld>
            <a:endParaRPr lang="en-US"/>
          </a:p>
        </p:txBody>
      </p:sp>
    </p:spTree>
    <p:extLst>
      <p:ext uri="{BB962C8B-B14F-4D97-AF65-F5344CB8AC3E}">
        <p14:creationId xmlns:p14="http://schemas.microsoft.com/office/powerpoint/2010/main" val="1723280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18</a:t>
            </a:fld>
            <a:endParaRPr lang="en-US"/>
          </a:p>
        </p:txBody>
      </p:sp>
    </p:spTree>
    <p:extLst>
      <p:ext uri="{BB962C8B-B14F-4D97-AF65-F5344CB8AC3E}">
        <p14:creationId xmlns:p14="http://schemas.microsoft.com/office/powerpoint/2010/main" val="748990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19</a:t>
            </a:fld>
            <a:endParaRPr lang="en-US"/>
          </a:p>
        </p:txBody>
      </p:sp>
    </p:spTree>
    <p:extLst>
      <p:ext uri="{BB962C8B-B14F-4D97-AF65-F5344CB8AC3E}">
        <p14:creationId xmlns:p14="http://schemas.microsoft.com/office/powerpoint/2010/main" val="3719441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20</a:t>
            </a:fld>
            <a:endParaRPr lang="en-US"/>
          </a:p>
        </p:txBody>
      </p:sp>
    </p:spTree>
    <p:extLst>
      <p:ext uri="{BB962C8B-B14F-4D97-AF65-F5344CB8AC3E}">
        <p14:creationId xmlns:p14="http://schemas.microsoft.com/office/powerpoint/2010/main" val="1199845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21</a:t>
            </a:fld>
            <a:endParaRPr lang="en-US"/>
          </a:p>
        </p:txBody>
      </p:sp>
    </p:spTree>
    <p:extLst>
      <p:ext uri="{BB962C8B-B14F-4D97-AF65-F5344CB8AC3E}">
        <p14:creationId xmlns:p14="http://schemas.microsoft.com/office/powerpoint/2010/main" val="196639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a:t>
            </a:fld>
            <a:endParaRPr lang="en-US"/>
          </a:p>
        </p:txBody>
      </p:sp>
    </p:spTree>
    <p:extLst>
      <p:ext uri="{BB962C8B-B14F-4D97-AF65-F5344CB8AC3E}">
        <p14:creationId xmlns:p14="http://schemas.microsoft.com/office/powerpoint/2010/main" val="2432558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22</a:t>
            </a:fld>
            <a:endParaRPr lang="en-US"/>
          </a:p>
        </p:txBody>
      </p:sp>
    </p:spTree>
    <p:extLst>
      <p:ext uri="{BB962C8B-B14F-4D97-AF65-F5344CB8AC3E}">
        <p14:creationId xmlns:p14="http://schemas.microsoft.com/office/powerpoint/2010/main" val="1832992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23</a:t>
            </a:fld>
            <a:endParaRPr lang="en-US"/>
          </a:p>
        </p:txBody>
      </p:sp>
    </p:spTree>
    <p:extLst>
      <p:ext uri="{BB962C8B-B14F-4D97-AF65-F5344CB8AC3E}">
        <p14:creationId xmlns:p14="http://schemas.microsoft.com/office/powerpoint/2010/main" val="3039648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24</a:t>
            </a:fld>
            <a:endParaRPr lang="en-US"/>
          </a:p>
        </p:txBody>
      </p:sp>
    </p:spTree>
    <p:extLst>
      <p:ext uri="{BB962C8B-B14F-4D97-AF65-F5344CB8AC3E}">
        <p14:creationId xmlns:p14="http://schemas.microsoft.com/office/powerpoint/2010/main" val="289676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25</a:t>
            </a:fld>
            <a:endParaRPr lang="en-US"/>
          </a:p>
        </p:txBody>
      </p:sp>
    </p:spTree>
    <p:extLst>
      <p:ext uri="{BB962C8B-B14F-4D97-AF65-F5344CB8AC3E}">
        <p14:creationId xmlns:p14="http://schemas.microsoft.com/office/powerpoint/2010/main" val="3781979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26</a:t>
            </a:fld>
            <a:endParaRPr lang="en-US"/>
          </a:p>
        </p:txBody>
      </p:sp>
    </p:spTree>
    <p:extLst>
      <p:ext uri="{BB962C8B-B14F-4D97-AF65-F5344CB8AC3E}">
        <p14:creationId xmlns:p14="http://schemas.microsoft.com/office/powerpoint/2010/main" val="4131130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27</a:t>
            </a:fld>
            <a:endParaRPr lang="en-US"/>
          </a:p>
        </p:txBody>
      </p:sp>
    </p:spTree>
    <p:extLst>
      <p:ext uri="{BB962C8B-B14F-4D97-AF65-F5344CB8AC3E}">
        <p14:creationId xmlns:p14="http://schemas.microsoft.com/office/powerpoint/2010/main" val="1062532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28</a:t>
            </a:fld>
            <a:endParaRPr lang="en-US"/>
          </a:p>
        </p:txBody>
      </p:sp>
    </p:spTree>
    <p:extLst>
      <p:ext uri="{BB962C8B-B14F-4D97-AF65-F5344CB8AC3E}">
        <p14:creationId xmlns:p14="http://schemas.microsoft.com/office/powerpoint/2010/main" val="1997021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29</a:t>
            </a:fld>
            <a:endParaRPr lang="en-US"/>
          </a:p>
        </p:txBody>
      </p:sp>
    </p:spTree>
    <p:extLst>
      <p:ext uri="{BB962C8B-B14F-4D97-AF65-F5344CB8AC3E}">
        <p14:creationId xmlns:p14="http://schemas.microsoft.com/office/powerpoint/2010/main" val="3686909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30</a:t>
            </a:fld>
            <a:endParaRPr lang="en-US"/>
          </a:p>
        </p:txBody>
      </p:sp>
    </p:spTree>
    <p:extLst>
      <p:ext uri="{BB962C8B-B14F-4D97-AF65-F5344CB8AC3E}">
        <p14:creationId xmlns:p14="http://schemas.microsoft.com/office/powerpoint/2010/main" val="3536357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31</a:t>
            </a:fld>
            <a:endParaRPr lang="en-US"/>
          </a:p>
        </p:txBody>
      </p:sp>
    </p:spTree>
    <p:extLst>
      <p:ext uri="{BB962C8B-B14F-4D97-AF65-F5344CB8AC3E}">
        <p14:creationId xmlns:p14="http://schemas.microsoft.com/office/powerpoint/2010/main" val="178676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5</a:t>
            </a:fld>
            <a:endParaRPr lang="en-US"/>
          </a:p>
        </p:txBody>
      </p:sp>
    </p:spTree>
    <p:extLst>
      <p:ext uri="{BB962C8B-B14F-4D97-AF65-F5344CB8AC3E}">
        <p14:creationId xmlns:p14="http://schemas.microsoft.com/office/powerpoint/2010/main" val="225481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32</a:t>
            </a:fld>
            <a:endParaRPr lang="en-US"/>
          </a:p>
        </p:txBody>
      </p:sp>
    </p:spTree>
    <p:extLst>
      <p:ext uri="{BB962C8B-B14F-4D97-AF65-F5344CB8AC3E}">
        <p14:creationId xmlns:p14="http://schemas.microsoft.com/office/powerpoint/2010/main" val="3539955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33</a:t>
            </a:fld>
            <a:endParaRPr lang="en-US"/>
          </a:p>
        </p:txBody>
      </p:sp>
    </p:spTree>
    <p:extLst>
      <p:ext uri="{BB962C8B-B14F-4D97-AF65-F5344CB8AC3E}">
        <p14:creationId xmlns:p14="http://schemas.microsoft.com/office/powerpoint/2010/main" val="104022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34</a:t>
            </a:fld>
            <a:endParaRPr lang="en-US"/>
          </a:p>
        </p:txBody>
      </p:sp>
    </p:spTree>
    <p:extLst>
      <p:ext uri="{BB962C8B-B14F-4D97-AF65-F5344CB8AC3E}">
        <p14:creationId xmlns:p14="http://schemas.microsoft.com/office/powerpoint/2010/main" val="1599989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35</a:t>
            </a:fld>
            <a:endParaRPr lang="en-US"/>
          </a:p>
        </p:txBody>
      </p:sp>
    </p:spTree>
    <p:extLst>
      <p:ext uri="{BB962C8B-B14F-4D97-AF65-F5344CB8AC3E}">
        <p14:creationId xmlns:p14="http://schemas.microsoft.com/office/powerpoint/2010/main" val="1219026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36</a:t>
            </a:fld>
            <a:endParaRPr lang="en-US"/>
          </a:p>
        </p:txBody>
      </p:sp>
    </p:spTree>
    <p:extLst>
      <p:ext uri="{BB962C8B-B14F-4D97-AF65-F5344CB8AC3E}">
        <p14:creationId xmlns:p14="http://schemas.microsoft.com/office/powerpoint/2010/main" val="645589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37</a:t>
            </a:fld>
            <a:endParaRPr lang="en-US"/>
          </a:p>
        </p:txBody>
      </p:sp>
    </p:spTree>
    <p:extLst>
      <p:ext uri="{BB962C8B-B14F-4D97-AF65-F5344CB8AC3E}">
        <p14:creationId xmlns:p14="http://schemas.microsoft.com/office/powerpoint/2010/main" val="3530266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38</a:t>
            </a:fld>
            <a:endParaRPr lang="en-US"/>
          </a:p>
        </p:txBody>
      </p:sp>
    </p:spTree>
    <p:extLst>
      <p:ext uri="{BB962C8B-B14F-4D97-AF65-F5344CB8AC3E}">
        <p14:creationId xmlns:p14="http://schemas.microsoft.com/office/powerpoint/2010/main" val="710865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39</a:t>
            </a:fld>
            <a:endParaRPr lang="en-US"/>
          </a:p>
        </p:txBody>
      </p:sp>
    </p:spTree>
    <p:extLst>
      <p:ext uri="{BB962C8B-B14F-4D97-AF65-F5344CB8AC3E}">
        <p14:creationId xmlns:p14="http://schemas.microsoft.com/office/powerpoint/2010/main" val="1678626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40</a:t>
            </a:fld>
            <a:endParaRPr lang="en-US"/>
          </a:p>
        </p:txBody>
      </p:sp>
    </p:spTree>
    <p:extLst>
      <p:ext uri="{BB962C8B-B14F-4D97-AF65-F5344CB8AC3E}">
        <p14:creationId xmlns:p14="http://schemas.microsoft.com/office/powerpoint/2010/main" val="3728088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41</a:t>
            </a:fld>
            <a:endParaRPr lang="en-US"/>
          </a:p>
        </p:txBody>
      </p:sp>
    </p:spTree>
    <p:extLst>
      <p:ext uri="{BB962C8B-B14F-4D97-AF65-F5344CB8AC3E}">
        <p14:creationId xmlns:p14="http://schemas.microsoft.com/office/powerpoint/2010/main" val="168437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6</a:t>
            </a:fld>
            <a:endParaRPr lang="en-US"/>
          </a:p>
        </p:txBody>
      </p:sp>
    </p:spTree>
    <p:extLst>
      <p:ext uri="{BB962C8B-B14F-4D97-AF65-F5344CB8AC3E}">
        <p14:creationId xmlns:p14="http://schemas.microsoft.com/office/powerpoint/2010/main" val="1876378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42</a:t>
            </a:fld>
            <a:endParaRPr lang="en-US"/>
          </a:p>
        </p:txBody>
      </p:sp>
    </p:spTree>
    <p:extLst>
      <p:ext uri="{BB962C8B-B14F-4D97-AF65-F5344CB8AC3E}">
        <p14:creationId xmlns:p14="http://schemas.microsoft.com/office/powerpoint/2010/main" val="1820532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43</a:t>
            </a:fld>
            <a:endParaRPr lang="en-US"/>
          </a:p>
        </p:txBody>
      </p:sp>
    </p:spTree>
    <p:extLst>
      <p:ext uri="{BB962C8B-B14F-4D97-AF65-F5344CB8AC3E}">
        <p14:creationId xmlns:p14="http://schemas.microsoft.com/office/powerpoint/2010/main" val="173228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44</a:t>
            </a:fld>
            <a:endParaRPr lang="en-US"/>
          </a:p>
        </p:txBody>
      </p:sp>
    </p:spTree>
    <p:extLst>
      <p:ext uri="{BB962C8B-B14F-4D97-AF65-F5344CB8AC3E}">
        <p14:creationId xmlns:p14="http://schemas.microsoft.com/office/powerpoint/2010/main" val="3064785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45</a:t>
            </a:fld>
            <a:endParaRPr lang="en-US"/>
          </a:p>
        </p:txBody>
      </p:sp>
    </p:spTree>
    <p:extLst>
      <p:ext uri="{BB962C8B-B14F-4D97-AF65-F5344CB8AC3E}">
        <p14:creationId xmlns:p14="http://schemas.microsoft.com/office/powerpoint/2010/main" val="2733551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46</a:t>
            </a:fld>
            <a:endParaRPr lang="en-US"/>
          </a:p>
        </p:txBody>
      </p:sp>
    </p:spTree>
    <p:extLst>
      <p:ext uri="{BB962C8B-B14F-4D97-AF65-F5344CB8AC3E}">
        <p14:creationId xmlns:p14="http://schemas.microsoft.com/office/powerpoint/2010/main" val="356845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47</a:t>
            </a:fld>
            <a:endParaRPr lang="en-US"/>
          </a:p>
        </p:txBody>
      </p:sp>
    </p:spTree>
    <p:extLst>
      <p:ext uri="{BB962C8B-B14F-4D97-AF65-F5344CB8AC3E}">
        <p14:creationId xmlns:p14="http://schemas.microsoft.com/office/powerpoint/2010/main" val="413858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7</a:t>
            </a:fld>
            <a:endParaRPr lang="en-US"/>
          </a:p>
        </p:txBody>
      </p:sp>
    </p:spTree>
    <p:extLst>
      <p:ext uri="{BB962C8B-B14F-4D97-AF65-F5344CB8AC3E}">
        <p14:creationId xmlns:p14="http://schemas.microsoft.com/office/powerpoint/2010/main" val="346222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8</a:t>
            </a:fld>
            <a:endParaRPr lang="en-US"/>
          </a:p>
        </p:txBody>
      </p:sp>
    </p:spTree>
    <p:extLst>
      <p:ext uri="{BB962C8B-B14F-4D97-AF65-F5344CB8AC3E}">
        <p14:creationId xmlns:p14="http://schemas.microsoft.com/office/powerpoint/2010/main" val="380069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9</a:t>
            </a:fld>
            <a:endParaRPr lang="en-US"/>
          </a:p>
        </p:txBody>
      </p:sp>
    </p:spTree>
    <p:extLst>
      <p:ext uri="{BB962C8B-B14F-4D97-AF65-F5344CB8AC3E}">
        <p14:creationId xmlns:p14="http://schemas.microsoft.com/office/powerpoint/2010/main" val="54342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70B1117-335D-4D4C-A011-DCBCE924E3ED}" type="slidenum">
              <a:rPr lang="en-US" smtClean="0"/>
              <a:t>10</a:t>
            </a:fld>
            <a:endParaRPr lang="en-US"/>
          </a:p>
        </p:txBody>
      </p:sp>
    </p:spTree>
    <p:extLst>
      <p:ext uri="{BB962C8B-B14F-4D97-AF65-F5344CB8AC3E}">
        <p14:creationId xmlns:p14="http://schemas.microsoft.com/office/powerpoint/2010/main" val="2636927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970B1117-335D-4D4C-A011-DCBCE924E3ED}" type="slidenum">
              <a:rPr lang="en-US" smtClean="0"/>
              <a:t>11</a:t>
            </a:fld>
            <a:endParaRPr lang="en-US"/>
          </a:p>
        </p:txBody>
      </p:sp>
    </p:spTree>
    <p:extLst>
      <p:ext uri="{BB962C8B-B14F-4D97-AF65-F5344CB8AC3E}">
        <p14:creationId xmlns:p14="http://schemas.microsoft.com/office/powerpoint/2010/main" val="331199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grpSp>
        <p:nvGrpSpPr>
          <p:cNvPr id="169" name="Gruppo 168"/>
          <p:cNvGrpSpPr/>
          <p:nvPr userDrawn="1"/>
        </p:nvGrpSpPr>
        <p:grpSpPr>
          <a:xfrm>
            <a:off x="48007" y="1654176"/>
            <a:ext cx="9036647" cy="180000"/>
            <a:chOff x="1218340" y="275867"/>
            <a:chExt cx="17715122" cy="567843"/>
          </a:xfrm>
        </p:grpSpPr>
        <p:cxnSp>
          <p:nvCxnSpPr>
            <p:cNvPr id="170" name="Connettore 1 169"/>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3" name="Connettore 1 252"/>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4" name="Connettore 1 253"/>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5" name="Connettore 1 254"/>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6" name="Connettore 1 255"/>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7" name="Connettore 1 256"/>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8" name="Connettore 1 257"/>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9" name="Connettore 1 258"/>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0" name="Connettore 1 259"/>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1" name="Connettore 1 260"/>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2" name="Connettore 1 261"/>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3" name="Connettore 1 262"/>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4" name="Connettore 1 263"/>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5" name="Connettore 1 264"/>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6" name="Connettore 1 265"/>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7" name="Connettore 1 266"/>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8" name="Connettore 1 267"/>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9" name="Connettore 1 268"/>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0" name="Connettore 1 269"/>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1" name="Connettore 1 270"/>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2" name="Connettore 1 271"/>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3" name="Connettore 1 272"/>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4" name="Connettore 1 273"/>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5" name="Connettore 1 274"/>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6" name="Connettore 1 275"/>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7" name="Connettore 1 276"/>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8" name="Connettore 1 277"/>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9" name="Connettore 1 278"/>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0" name="Connettore 1 279"/>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1" name="Connettore 1 280"/>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2" name="Connettore 1 281"/>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3" name="Connettore 1 282"/>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4" name="Connettore 1 283"/>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5" name="Connettore 1 284"/>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6" name="Connettore 1 285"/>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7" name="Connettore 1 286"/>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8" name="Connettore 1 287"/>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9" name="Connettore 1 28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30" name="Picture 6" descr="Y:\IMMAGINE _COORDINATA_2014\PPT\loghi_PNG\01_polimi_centrato_BN_negativo_outlin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4454" y="395873"/>
            <a:ext cx="1442830" cy="1106170"/>
          </a:xfrm>
          <a:prstGeom prst="rect">
            <a:avLst/>
          </a:prstGeom>
          <a:noFill/>
          <a:extLst>
            <a:ext uri="{909E8E84-426E-40dd-AFC4-6F175D3DCCD1}">
              <a14:hiddenFill xmlns="" xmlns:a14="http://schemas.microsoft.com/office/drawing/2010/main">
                <a:solidFill>
                  <a:srgbClr val="FFFFFF"/>
                </a:solidFill>
              </a14:hiddenFill>
            </a:ext>
          </a:extLst>
        </p:spPr>
      </p:pic>
      <p:pic>
        <p:nvPicPr>
          <p:cNvPr id="135" name="Picture 6" descr="Y:\IMMAGINE _COORDINATA_2014\PPT\loghi_PNG\01_polimi_centrato_BN_negativo_outlin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4454" y="395873"/>
            <a:ext cx="1442830" cy="11061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1481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19155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8336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323726" cy="4525963"/>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Titolo 1"/>
          <p:cNvSpPr>
            <a:spLocks noGrp="1"/>
          </p:cNvSpPr>
          <p:nvPr>
            <p:ph type="title"/>
          </p:nvPr>
        </p:nvSpPr>
        <p:spPr>
          <a:xfrm>
            <a:off x="288521" y="139166"/>
            <a:ext cx="8581043" cy="840400"/>
          </a:xfrm>
          <a:noFill/>
        </p:spPr>
        <p:txBody>
          <a:bodyPr/>
          <a:lstStyle/>
          <a:p>
            <a:endParaRPr lang="it-IT" dirty="0">
              <a:solidFill>
                <a:schemeClr val="tx2"/>
              </a:solidFill>
            </a:endParaRPr>
          </a:p>
        </p:txBody>
      </p:sp>
    </p:spTree>
    <p:extLst>
      <p:ext uri="{BB962C8B-B14F-4D97-AF65-F5344CB8AC3E}">
        <p14:creationId xmlns:p14="http://schemas.microsoft.com/office/powerpoint/2010/main" val="125888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619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30600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56350"/>
            <a:ext cx="2133600" cy="365125"/>
          </a:xfrm>
          <a:prstGeom prst="rect">
            <a:avLst/>
          </a:prstGeom>
        </p:spPr>
        <p:txBody>
          <a:bodyPr/>
          <a:lstStyle/>
          <a:p>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84095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457200" y="6356350"/>
            <a:ext cx="2133600" cy="365125"/>
          </a:xfrm>
          <a:prstGeom prst="rect">
            <a:avLst/>
          </a:prstGeom>
        </p:spPr>
        <p:txBody>
          <a:bodyPr/>
          <a:lstStyle/>
          <a:p>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47844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p>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259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86758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54806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88521" y="139166"/>
            <a:ext cx="8581043" cy="840400"/>
          </a:xfrm>
          <a:prstGeom prst="rect">
            <a:avLst/>
          </a:prstGeom>
        </p:spPr>
        <p:txBody>
          <a:bodyPr vert="horz" lIns="91440" tIns="45720" rIns="91440" bIns="45720" rtlCol="0" anchor="t" anchorCtr="0">
            <a:normAutofit/>
          </a:bodyPr>
          <a:lstStyle/>
          <a:p>
            <a:r>
              <a:rPr lang="it-IT" dirty="0"/>
              <a:t>Fare clic per modificare stile</a:t>
            </a:r>
          </a:p>
        </p:txBody>
      </p:sp>
      <p:sp>
        <p:nvSpPr>
          <p:cNvPr id="3" name="Segnaposto testo 2"/>
          <p:cNvSpPr>
            <a:spLocks noGrp="1"/>
          </p:cNvSpPr>
          <p:nvPr>
            <p:ph type="body" idx="1"/>
          </p:nvPr>
        </p:nvSpPr>
        <p:spPr>
          <a:xfrm>
            <a:off x="457200" y="1600200"/>
            <a:ext cx="8143452"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11961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marL="0" indent="0" algn="l" defTabSz="457200" rtl="0" eaLnBrk="1" latinLnBrk="0" hangingPunct="1">
        <a:spcBef>
          <a:spcPct val="0"/>
        </a:spcBef>
        <a:buNone/>
        <a:defRPr sz="2200" b="1" kern="1200">
          <a:solidFill>
            <a:srgbClr val="003399"/>
          </a:solidFill>
          <a:latin typeface="Arial"/>
          <a:ea typeface="+mj-ea"/>
          <a:cs typeface="Arial"/>
        </a:defRPr>
      </a:lvl1pPr>
    </p:titleStyle>
    <p:body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docid=l-mofTgh3hnYrM&amp;tbnid=ElRRwLQ3VrKgEM:&amp;ved=0CAUQjRw&amp;url=http://cubeme.com/technogym-kinesis-by-antonio-citterio/&amp;ei=KIPDU5GdLMjXPf6wgIgO&amp;bvm=bv.70810081,d.bGE&amp;psig=AFQjCNHUgZiIzE_2tkW6H4NDE-5sY6dG1g&amp;ust=140540827086635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www.google.it/url?sa=i&amp;rct=j&amp;q=&amp;esrc=s&amp;source=images&amp;cd=&amp;cad=rja&amp;uact=8&amp;docid=JMPk_M4pWqlVvM&amp;tbnid=SeksEnIYE8gFKM:&amp;ved=0CAUQjRw&amp;url=http://www.lavorincasa.it/2012-05-palestra-in-casa/&amp;ei=aIPDU53gN8LnOuudgKAI&amp;bvm=bv.70810081,d.bGE&amp;psig=AFQjCNHUgZiIzE_2tkW6H4NDE-5sY6dG1g&amp;ust=1405408270866355" TargetMode="Externa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www.google.it/url?sa=i&amp;rct=j&amp;q=&amp;esrc=s&amp;source=images&amp;cd=&amp;cad=rja&amp;uact=8&amp;docid=OqMGWmW6wH2YPM&amp;tbnid=GGIsvURvKBFZoM:&amp;ved=0CAUQjRw&amp;url=http://www.architonic.com/it/pmsht/kinesis-personal-technogym/1134838&amp;ei=74HDU4y7HozUPMuhgbgE&amp;bvm=bv.70810081,d.bGE&amp;psig=AFQjCNF84dVbmMS98rR38DqVCkFRfR-wPA&amp;ust=1405407968458331" TargetMode="External"/><Relationship Id="rId7" Type="http://schemas.openxmlformats.org/officeDocument/2006/relationships/hyperlink" Target="http://www.google.it/url?sa=i&amp;rct=j&amp;q=&amp;esrc=s&amp;source=images&amp;cd=&amp;cad=rja&amp;uact=8&amp;docid=qmuM7u1Vm6xRfM&amp;tbnid=LXxriOll01N9wM:&amp;ved=0CAUQjRw&amp;url=http://www.notcot.com/archives/2010/07/technogym-antonio-citterio-des.php&amp;ei=HYLDU6TVIMaSOOmygJgO&amp;bvm=bv.70810081,d.bGE&amp;psig=AFQjCNF84dVbmMS98rR38DqVCkFRfR-wPA&amp;ust=1405407968458331" TargetMode="External"/><Relationship Id="rId12"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hyperlink" Target="http://www.google.it/url?sa=i&amp;rct=j&amp;q=&amp;esrc=s&amp;source=images&amp;cd=&amp;cad=rja&amp;uact=8&amp;docid=-s0rUFz55yhrTM&amp;tbnid=P-jsRoKc4FCwYM:&amp;ved=0CAUQjRw&amp;url=http://www.tuvie.com/unique-workout-at-home-with-kinesis-personal-from-technogym/&amp;ei=WoLDU8rTF4G-O_-XgJAO&amp;bvm=bv.70810081,d.bGE&amp;psig=AFQjCNF84dVbmMS98rR38DqVCkFRfR-wPA&amp;ust=1405407968458331" TargetMode="External"/><Relationship Id="rId5" Type="http://schemas.openxmlformats.org/officeDocument/2006/relationships/hyperlink" Target="http://www.google.it/url?sa=i&amp;rct=j&amp;q=&amp;esrc=s&amp;source=images&amp;cd=&amp;cad=rja&amp;uact=8&amp;docid=OqMGWmW6wH2YPM&amp;tbnid=GGIsvURvKBFZoM:&amp;ved=0CAUQjRw&amp;url=http://www.architonic.com/pmsht/kinesis-personal-technogym/1134838&amp;ei=AoLDU-SIGs3GPYb7gcgB&amp;bvm=bv.70810081,d.bGE&amp;psig=AFQjCNF84dVbmMS98rR38DqVCkFRfR-wPA&amp;ust=1405407968458331" TargetMode="External"/><Relationship Id="rId10" Type="http://schemas.openxmlformats.org/officeDocument/2006/relationships/image" Target="../media/image42.jpeg"/><Relationship Id="rId4" Type="http://schemas.openxmlformats.org/officeDocument/2006/relationships/image" Target="../media/image39.jpeg"/><Relationship Id="rId9" Type="http://schemas.openxmlformats.org/officeDocument/2006/relationships/hyperlink" Target="http://www.google.it/url?sa=i&amp;rct=j&amp;q=&amp;esrc=s&amp;source=images&amp;cd=&amp;cad=rja&amp;uact=8&amp;docid=qmuM7u1Vm6xRfM&amp;tbnid=LXxriOll01N9wM:&amp;ved=0CAUQjRw&amp;url=http://www.hotelier.de/news/hotellerie/hotelgewerbe/26807/Fullgravity-Technologie-von-Technogym-Kinesis-spart-Zeit-beim-Training-und-bietet-Vielfalt-auf-kleinsten-Raum&amp;ei=MILDU7WAJs3nPJrOgMAO&amp;bvm=bv.70810081,d.bGE&amp;psig=AFQjCNF84dVbmMS98rR38DqVCkFRfR-wPA&amp;ust=140540796845833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www.google.it/url?sa=i&amp;rct=j&amp;q=&amp;esrc=s&amp;source=images&amp;cd=&amp;cad=rja&amp;uact=8&amp;docid=9y2ZF3x2D30cMM&amp;tbnid=7lh8BcPFfIEsGM:&amp;ved=0CAUQjRw&amp;url=http://paranerds.com/?attachment_id=1796&amp;ei=1JDDU-ysDcfnOtGKgJgD&amp;bvm=bv.70810081,d.bGE&amp;psig=AFQjCNGmsBOmff6ilZVNMCvx_uGxtrUEVw&amp;ust=1405411890406693" TargetMode="External"/><Relationship Id="rId7" Type="http://schemas.openxmlformats.org/officeDocument/2006/relationships/hyperlink" Target="http://www.google.it/url?sa=i&amp;rct=j&amp;q=&amp;esrc=s&amp;source=images&amp;cd=&amp;cad=rja&amp;uact=8&amp;docid=s9jgN_SnjCoqYM&amp;tbnid=XOlUsjrnCKk7FM:&amp;ved=0CAUQjRw&amp;url=http://www.dailymail.co.uk/sciencetech/article-2072391/How-incredible-seven-10-households-play-video-games.html&amp;ei=TpHDU9-VDYbxPPCagNAO&amp;bvm=bv.70810081,d.bGE&amp;psig=AFQjCNE8nfCa2FxV4EZM6sxBXo-9Ow5oUQ&amp;ust=140541199312245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google.it/url?sa=i&amp;rct=j&amp;q=&amp;esrc=s&amp;source=images&amp;cd=&amp;cad=rja&amp;uact=8&amp;docid=9y2ZF3x2D30cMM&amp;tbnid=7lh8BcPFfIEsGM:&amp;ved=0CAUQjRw&amp;url=http://www.wizzewasjes.be/?m=201405&amp;ei=85DDU_e4LcPtPNadgIAC&amp;bvm=bv.70810081,d.bGE&amp;psig=AFQjCNGmsBOmff6ilZVNMCvx_uGxtrUEVw&amp;ust=1405411890406693" TargetMode="External"/><Relationship Id="rId10" Type="http://schemas.openxmlformats.org/officeDocument/2006/relationships/image" Target="../media/image9.png"/><Relationship Id="rId4" Type="http://schemas.openxmlformats.org/officeDocument/2006/relationships/image" Target="../media/image6.jpeg"/><Relationship Id="rId9" Type="http://schemas.openxmlformats.org/officeDocument/2006/relationships/hyperlink" Target="http://www.google.it/url?sa=i&amp;rct=j&amp;q=&amp;esrc=s&amp;source=images&amp;cd=&amp;cad=rja&amp;uact=8&amp;docid=G9ZRFOx4Hya4nM&amp;tbnid=RwKEBw39_sQxPM:&amp;ved=0CAUQjRw&amp;url=http://www.inclusivedesign.no/opportunities/why-engage-with-inclusive-design-article34-118.html&amp;ei=iZHDU6vKEIT7PJqdgDg&amp;bvm=bv.70810081,d.bGE&amp;psig=AFQjCNE8nfCa2FxV4EZM6sxBXo-9Ow5oUQ&amp;ust=1405411993122454"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Wii.mov" TargetMode="External"/><Relationship Id="rId4" Type="http://schemas.openxmlformats.org/officeDocument/2006/relationships/image" Target="../media/image5.jpeg"/><Relationship Id="rId9"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58.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59.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0.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www.google.it/url?sa=i&amp;rct=j&amp;q=&amp;esrc=s&amp;source=images&amp;cd=&amp;cad=rja&amp;uact=8&amp;docid=Mn6iTR3o4oVuXM&amp;tbnid=FuoGCY08UJ_MQM:&amp;ved=0CAUQjRw&amp;url=http://www.icsid.org/feature/current/articles1417.htm&amp;ei=HeTDU9zVO4aQOK6agbAH&amp;bvm=bv.70810081,d.bGQ&amp;psig=AFQjCNE6YD_GnM2ZscZof_thyYNYNuRTvw&amp;ust=1405433230797061" TargetMode="External"/><Relationship Id="rId7" Type="http://schemas.openxmlformats.org/officeDocument/2006/relationships/hyperlink" Target="http://www.google.it/url?sa=i&amp;rct=j&amp;q=&amp;esrc=s&amp;source=images&amp;cd=&amp;cad=rja&amp;uact=8&amp;docid=BlcKgGjAbKYJsM&amp;tbnid=lz1rUuuoQnlUvM:&amp;ved=0CAUQjRw&amp;url=http://blog.naver.com/PostView.nhn?blogId=rhdmshaha&amp;logNo=10029964514&amp;redirect=Dlog&amp;widgetTypeCall=true&amp;ei=S-TDU-GVDsiEOMHLgPAN&amp;bvm=bv.70810081,d.bGQ&amp;psig=AFQjCNE6YD_GnM2ZscZof_thyYNYNuRTvw&amp;ust=140543323079706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www.google.it/url?sa=i&amp;rct=j&amp;q=&amp;esrc=s&amp;source=images&amp;cd=&amp;cad=rja&amp;uact=8&amp;docid=BlcKgGjAbKYJsM&amp;tbnid=lz1rUuuoQnlUvM:&amp;ved=0CAUQjRw&amp;url=http://www.newscenter.philips.com/main/standard/about/news/visuals/photos/products/medical/article-14829.wpd&amp;ei=NuTDU7yZDsePOLfHgIAB&amp;bvm=bv.70810081,d.bGQ&amp;psig=AFQjCNE6YD_GnM2ZscZof_thyYNYNuRTvw&amp;ust=1405433230797061" TargetMode="Externa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www.google.it/url?sa=i&amp;rct=j&amp;q=&amp;esrc=s&amp;source=images&amp;cd=&amp;cad=rja&amp;uact=8&amp;docid=9y2ZF3x2D30cMM&amp;tbnid=7lh8BcPFfIEsGM:&amp;ved=0CAUQjRw&amp;url=http://paranerds.com/?attachment_id=1796&amp;ei=1JDDU-ysDcfnOtGKgJgD&amp;bvm=bv.70810081,d.bGE&amp;psig=AFQjCNGmsBOmff6ilZVNMCvx_uGxtrUEVw&amp;ust=1405411890406693" TargetMode="External"/><Relationship Id="rId7" Type="http://schemas.openxmlformats.org/officeDocument/2006/relationships/hyperlink" Target="http://www.google.it/url?sa=i&amp;rct=j&amp;q=&amp;esrc=s&amp;source=images&amp;cd=&amp;cad=rja&amp;uact=8&amp;docid=s9jgN_SnjCoqYM&amp;tbnid=XOlUsjrnCKk7FM:&amp;ved=0CAUQjRw&amp;url=http://www.dailymail.co.uk/sciencetech/article-2072391/How-incredible-seven-10-households-play-video-games.html&amp;ei=TpHDU9-VDYbxPPCagNAO&amp;bvm=bv.70810081,d.bGE&amp;psig=AFQjCNE8nfCa2FxV4EZM6sxBXo-9Ow5oUQ&amp;ust=140541199312245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google.it/url?sa=i&amp;rct=j&amp;q=&amp;esrc=s&amp;source=images&amp;cd=&amp;cad=rja&amp;uact=8&amp;docid=9y2ZF3x2D30cMM&amp;tbnid=7lh8BcPFfIEsGM:&amp;ved=0CAUQjRw&amp;url=http://www.wizzewasjes.be/?m=201405&amp;ei=85DDU_e4LcPtPNadgIAC&amp;bvm=bv.70810081,d.bGE&amp;psig=AFQjCNGmsBOmff6ilZVNMCvx_uGxtrUEVw&amp;ust=1405411890406693" TargetMode="External"/><Relationship Id="rId10" Type="http://schemas.openxmlformats.org/officeDocument/2006/relationships/image" Target="../media/image9.png"/><Relationship Id="rId4" Type="http://schemas.openxmlformats.org/officeDocument/2006/relationships/image" Target="../media/image6.jpeg"/><Relationship Id="rId9" Type="http://schemas.openxmlformats.org/officeDocument/2006/relationships/hyperlink" Target="http://www.google.it/url?sa=i&amp;rct=j&amp;q=&amp;esrc=s&amp;source=images&amp;cd=&amp;cad=rja&amp;uact=8&amp;docid=G9ZRFOx4Hya4nM&amp;tbnid=RwKEBw39_sQxPM:&amp;ved=0CAUQjRw&amp;url=http://www.inclusivedesign.no/opportunities/why-engage-with-inclusive-design-article34-118.html&amp;ei=iZHDU6vKEIT7PJqdgDg&amp;bvm=bv.70810081,d.bGE&amp;psig=AFQjCNE8nfCa2FxV4EZM6sxBXo-9Ow5oUQ&amp;ust=140541199312245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19.jpe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oleObject" Target="../embeddings/oleObject1.bin"/><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image" Target="../media/image20.png"/><Relationship Id="rId21" Type="http://schemas.openxmlformats.org/officeDocument/2006/relationships/oleObject" Target="../embeddings/oleObject10.bin"/><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oleObject" Target="../embeddings/oleObject9.bin"/><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oleObject" Target="../embeddings/oleObject5.bin"/><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oleObject" Target="../embeddings/oleObject7.bin"/><Relationship Id="rId19" Type="http://schemas.openxmlformats.org/officeDocument/2006/relationships/image" Target="../media/image30.png"/><Relationship Id="rId4" Type="http://schemas.openxmlformats.org/officeDocument/2006/relationships/oleObject" Target="../embeddings/oleObject4.bin"/><Relationship Id="rId9" Type="http://schemas.openxmlformats.org/officeDocument/2006/relationships/image" Target="../media/image23.png"/><Relationship Id="rId1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ottotitolo 10"/>
          <p:cNvSpPr>
            <a:spLocks noGrp="1"/>
          </p:cNvSpPr>
          <p:nvPr>
            <p:ph type="subTitle" idx="4294967295"/>
          </p:nvPr>
        </p:nvSpPr>
        <p:spPr>
          <a:xfrm>
            <a:off x="641534" y="5222875"/>
            <a:ext cx="7772400" cy="1333500"/>
          </a:xfrm>
        </p:spPr>
        <p:txBody>
          <a:bodyPr>
            <a:normAutofit/>
          </a:bodyPr>
          <a:lstStyle/>
          <a:p>
            <a:pPr algn="ctr"/>
            <a:r>
              <a:rPr lang="it-IT" b="1" dirty="0">
                <a:solidFill>
                  <a:schemeClr val="bg1"/>
                </a:solidFill>
              </a:rPr>
              <a:t>Milano, XX mese 20XX</a:t>
            </a:r>
          </a:p>
          <a:p>
            <a:endParaRPr lang="it-IT" dirty="0"/>
          </a:p>
        </p:txBody>
      </p:sp>
      <p:sp>
        <p:nvSpPr>
          <p:cNvPr id="8" name="Titolo 4"/>
          <p:cNvSpPr txBox="1">
            <a:spLocks/>
          </p:cNvSpPr>
          <p:nvPr/>
        </p:nvSpPr>
        <p:spPr>
          <a:xfrm>
            <a:off x="727259" y="4149725"/>
            <a:ext cx="7772400" cy="968375"/>
          </a:xfrm>
          <a:prstGeom prst="rect">
            <a:avLst/>
          </a:prstGeom>
        </p:spPr>
        <p:txBody>
          <a:bodyPr vert="horz" lIns="91440" tIns="45720" rIns="91440" bIns="45720" rtlCol="0" anchor="t" anchorCtr="0">
            <a:noAutofit/>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pPr algn="ctr"/>
            <a:r>
              <a:rPr lang="it-IT" sz="2800" dirty="0"/>
              <a:t>Titolo presentazione</a:t>
            </a:r>
            <a:br>
              <a:rPr lang="it-IT" sz="2800" dirty="0"/>
            </a:br>
            <a:r>
              <a:rPr lang="it-IT" sz="2800" dirty="0"/>
              <a:t>sottotitolo</a:t>
            </a:r>
          </a:p>
        </p:txBody>
      </p:sp>
      <p:sp>
        <p:nvSpPr>
          <p:cNvPr id="6" name="Titolo 1">
            <a:extLst>
              <a:ext uri="{FF2B5EF4-FFF2-40B4-BE49-F238E27FC236}">
                <a16:creationId xmlns:a16="http://schemas.microsoft.com/office/drawing/2014/main" id="{67915DBA-4142-AA89-08F9-855692EFCF8A}"/>
              </a:ext>
            </a:extLst>
          </p:cNvPr>
          <p:cNvSpPr txBox="1">
            <a:spLocks/>
          </p:cNvSpPr>
          <p:nvPr/>
        </p:nvSpPr>
        <p:spPr>
          <a:xfrm>
            <a:off x="-1238637" y="1763084"/>
            <a:ext cx="11532742" cy="288544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b="1" kern="1200">
                <a:solidFill>
                  <a:srgbClr val="534639"/>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dirty="0">
                <a:ln>
                  <a:noFill/>
                </a:ln>
                <a:solidFill>
                  <a:srgbClr val="534639"/>
                </a:solidFill>
                <a:effectLst/>
                <a:uLnTx/>
                <a:uFillTx/>
                <a:latin typeface="Calibri Light"/>
                <a:ea typeface="+mj-ea"/>
                <a:cs typeface="+mj-cs"/>
              </a:rPr>
              <a:t>Design </a:t>
            </a:r>
            <a:r>
              <a:rPr kumimoji="0" lang="it-IT" sz="4000" b="1" i="0" u="none" strike="noStrike" kern="1200" cap="none" spc="0" normalizeH="0" baseline="0" noProof="0" dirty="0" err="1">
                <a:ln>
                  <a:noFill/>
                </a:ln>
                <a:solidFill>
                  <a:srgbClr val="534639"/>
                </a:solidFill>
                <a:effectLst/>
                <a:uLnTx/>
                <a:uFillTx/>
                <a:latin typeface="Calibri Light"/>
                <a:ea typeface="+mj-ea"/>
                <a:cs typeface="+mj-cs"/>
              </a:rPr>
              <a:t>Driven</a:t>
            </a:r>
            <a:r>
              <a:rPr kumimoji="0" lang="it-IT" sz="4000" b="1" i="0" u="none" strike="noStrike" kern="1200" cap="none" spc="0" normalizeH="0" baseline="0" noProof="0" dirty="0">
                <a:ln>
                  <a:noFill/>
                </a:ln>
                <a:solidFill>
                  <a:srgbClr val="534639"/>
                </a:solidFill>
                <a:effectLst/>
                <a:uLnTx/>
                <a:uFillTx/>
                <a:latin typeface="Calibri Light"/>
                <a:ea typeface="+mj-ea"/>
                <a:cs typeface="+mj-cs"/>
              </a:rPr>
              <a:t> Innovation</a:t>
            </a:r>
            <a:br>
              <a:rPr kumimoji="0" lang="it-IT" sz="4000" b="1" i="0" u="none" strike="noStrike" kern="1200" cap="none" spc="0" normalizeH="0" baseline="0" noProof="0" dirty="0">
                <a:ln>
                  <a:noFill/>
                </a:ln>
                <a:solidFill>
                  <a:srgbClr val="534639"/>
                </a:solidFill>
                <a:effectLst/>
                <a:uLnTx/>
                <a:uFillTx/>
                <a:latin typeface="Calibri Light"/>
                <a:ea typeface="+mj-ea"/>
                <a:cs typeface="+mj-cs"/>
              </a:rPr>
            </a:br>
            <a:r>
              <a:rPr kumimoji="0" lang="it-IT" sz="4000" b="1" i="0" u="none" strike="noStrike" kern="1200" cap="none" spc="0" normalizeH="0" baseline="0" noProof="0" dirty="0">
                <a:ln>
                  <a:noFill/>
                </a:ln>
                <a:solidFill>
                  <a:srgbClr val="534639"/>
                </a:solidFill>
                <a:effectLst/>
                <a:uLnTx/>
                <a:uFillTx/>
                <a:latin typeface="Calibri Light"/>
                <a:ea typeface="+mj-ea"/>
                <a:cs typeface="+mj-cs"/>
              </a:rPr>
              <a:t>a new theory of </a:t>
            </a:r>
            <a:r>
              <a:rPr kumimoji="0" lang="it-IT" sz="4000" b="1" i="0" u="none" strike="noStrike" kern="1200" cap="none" spc="0" normalizeH="0" baseline="0" noProof="0" dirty="0" err="1">
                <a:ln>
                  <a:noFill/>
                </a:ln>
                <a:solidFill>
                  <a:srgbClr val="534639"/>
                </a:solidFill>
                <a:effectLst/>
                <a:uLnTx/>
                <a:uFillTx/>
                <a:latin typeface="Calibri Light"/>
                <a:ea typeface="+mj-ea"/>
                <a:cs typeface="+mj-cs"/>
              </a:rPr>
              <a:t>innovation</a:t>
            </a:r>
            <a:br>
              <a:rPr kumimoji="0" lang="it-IT" sz="3600" b="0" i="0" u="none" strike="noStrike" kern="1200" cap="none" spc="0" normalizeH="0" baseline="0" noProof="0" dirty="0">
                <a:ln>
                  <a:noFill/>
                </a:ln>
                <a:solidFill>
                  <a:srgbClr val="534639"/>
                </a:solidFill>
                <a:effectLst/>
                <a:uLnTx/>
                <a:uFillTx/>
                <a:latin typeface="Calibri Light"/>
                <a:ea typeface="+mj-ea"/>
                <a:cs typeface="+mj-cs"/>
              </a:rPr>
            </a:br>
            <a:br>
              <a:rPr kumimoji="0" lang="it-IT" sz="2600" b="0" i="0" u="none" strike="noStrike" kern="1200" cap="none" spc="0" normalizeH="0" baseline="0" noProof="0" dirty="0">
                <a:ln>
                  <a:noFill/>
                </a:ln>
                <a:solidFill>
                  <a:srgbClr val="534639"/>
                </a:solidFill>
                <a:effectLst/>
                <a:uLnTx/>
                <a:uFillTx/>
                <a:latin typeface="Calibri Light"/>
                <a:ea typeface="+mj-ea"/>
                <a:cs typeface="+mj-cs"/>
              </a:rPr>
            </a:br>
            <a:r>
              <a:rPr kumimoji="0" lang="it-IT" sz="2600" b="0" i="0" u="none" strike="noStrike" kern="1200" cap="none" spc="0" normalizeH="0" baseline="0" noProof="0" dirty="0">
                <a:ln>
                  <a:noFill/>
                </a:ln>
                <a:solidFill>
                  <a:srgbClr val="534639"/>
                </a:solidFill>
                <a:effectLst/>
                <a:uLnTx/>
                <a:uFillTx/>
                <a:latin typeface="Calibri Light"/>
                <a:ea typeface="+mj-ea"/>
                <a:cs typeface="+mj-cs"/>
              </a:rPr>
              <a:t>Cabirio Cautela</a:t>
            </a:r>
            <a:endParaRPr kumimoji="0" lang="it-IT" sz="2600" b="1" i="0" u="none" strike="noStrike" kern="1200" cap="none" spc="0" normalizeH="0" baseline="0" noProof="0" dirty="0">
              <a:ln>
                <a:noFill/>
              </a:ln>
              <a:solidFill>
                <a:srgbClr val="534639"/>
              </a:solidFill>
              <a:effectLst/>
              <a:uLnTx/>
              <a:uFillTx/>
              <a:latin typeface="Calibri Light"/>
              <a:ea typeface="+mj-ea"/>
              <a:cs typeface="+mj-cs"/>
            </a:endParaRPr>
          </a:p>
        </p:txBody>
      </p:sp>
    </p:spTree>
    <p:extLst>
      <p:ext uri="{BB962C8B-B14F-4D97-AF65-F5344CB8AC3E}">
        <p14:creationId xmlns:p14="http://schemas.microsoft.com/office/powerpoint/2010/main" val="836568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Alessi Family Follows Fiction: competitive performances</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10</a:t>
            </a:fld>
            <a:endParaRPr lang="it-IT"/>
          </a:p>
        </p:txBody>
      </p:sp>
      <p:sp>
        <p:nvSpPr>
          <p:cNvPr id="6" name="Segnaposto testo 2"/>
          <p:cNvSpPr>
            <a:spLocks noGrp="1"/>
          </p:cNvSpPr>
          <p:nvPr>
            <p:ph idx="1"/>
          </p:nvPr>
        </p:nvSpPr>
        <p:spPr>
          <a:xfrm>
            <a:off x="4127429" y="1025525"/>
            <a:ext cx="4613345" cy="4525963"/>
          </a:xfrm>
        </p:spPr>
        <p:txBody>
          <a:bodyPr>
            <a:normAutofit/>
          </a:bodyPr>
          <a:lstStyle/>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The </a:t>
            </a:r>
            <a:r>
              <a:rPr lang="en-US" sz="1800" b="1" dirty="0">
                <a:solidFill>
                  <a:srgbClr val="595959"/>
                </a:solidFill>
                <a:latin typeface="+mn-lt"/>
                <a:ea typeface="ＭＳ Ｐゴシック" charset="0"/>
                <a:cs typeface="Arial" panose="020B0604020202020204" pitchFamily="34" charset="0"/>
              </a:rPr>
              <a:t>number of employees </a:t>
            </a:r>
            <a:r>
              <a:rPr lang="en-US" sz="1800" dirty="0">
                <a:solidFill>
                  <a:srgbClr val="595959"/>
                </a:solidFill>
                <a:latin typeface="+mn-lt"/>
                <a:ea typeface="ＭＳ Ｐゴシック" charset="0"/>
                <a:cs typeface="Arial" panose="020B0604020202020204" pitchFamily="34" charset="0"/>
              </a:rPr>
              <a:t>during the 1990s increased </a:t>
            </a:r>
            <a:r>
              <a:rPr lang="en-US" sz="1800" b="1" dirty="0">
                <a:solidFill>
                  <a:srgbClr val="595959"/>
                </a:solidFill>
                <a:latin typeface="+mn-lt"/>
                <a:ea typeface="ＭＳ Ｐゴシック" charset="0"/>
                <a:cs typeface="Arial" panose="020B0604020202020204" pitchFamily="34" charset="0"/>
              </a:rPr>
              <a:t>from 320 to 570</a:t>
            </a:r>
            <a:r>
              <a:rPr lang="en-US" sz="1800" dirty="0">
                <a:solidFill>
                  <a:srgbClr val="595959"/>
                </a:solidFill>
                <a:latin typeface="+mn-lt"/>
                <a:ea typeface="ＭＳ Ｐゴシック" charset="0"/>
                <a:cs typeface="Arial" panose="020B0604020202020204" pitchFamily="34" charset="0"/>
              </a:rPr>
              <a:t>:</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Only 1 employee was exclusively dedicated to design activities (although the CEO was significantly involved)</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Alessi collaborated with approximately </a:t>
            </a:r>
            <a:r>
              <a:rPr lang="en-US" sz="1600" b="1" dirty="0">
                <a:solidFill>
                  <a:srgbClr val="595959"/>
                </a:solidFill>
                <a:latin typeface="+mn-lt"/>
                <a:ea typeface="ＭＳ Ｐゴシック" charset="0"/>
                <a:cs typeface="Arial" panose="020B0604020202020204" pitchFamily="34" charset="0"/>
              </a:rPr>
              <a:t>400 external designers</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In the 1990s, Alessi invested approximately </a:t>
            </a:r>
            <a:r>
              <a:rPr lang="en-US" sz="1800" b="1" dirty="0">
                <a:solidFill>
                  <a:srgbClr val="595959"/>
                </a:solidFill>
                <a:latin typeface="+mn-lt"/>
                <a:ea typeface="ＭＳ Ｐゴシック" charset="0"/>
                <a:cs typeface="Arial" panose="020B0604020202020204" pitchFamily="34" charset="0"/>
              </a:rPr>
              <a:t>4.7% of its annual revenue in design activities </a:t>
            </a:r>
            <a:r>
              <a:rPr lang="en-US" sz="1800" dirty="0">
                <a:solidFill>
                  <a:srgbClr val="595959"/>
                </a:solidFill>
                <a:latin typeface="+mn-lt"/>
                <a:ea typeface="ＭＳ Ｐゴシック" charset="0"/>
                <a:cs typeface="Arial" panose="020B0604020202020204" pitchFamily="34" charset="0"/>
              </a:rPr>
              <a:t>each year</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From 1994 to 1998, Alessi’s </a:t>
            </a:r>
            <a:r>
              <a:rPr lang="en-US" sz="1800" b="1" dirty="0">
                <a:solidFill>
                  <a:srgbClr val="595959"/>
                </a:solidFill>
                <a:latin typeface="+mn-lt"/>
                <a:ea typeface="ＭＳ Ｐゴシック" charset="0"/>
                <a:cs typeface="Arial" panose="020B0604020202020204" pitchFamily="34" charset="0"/>
              </a:rPr>
              <a:t>revenues grew significantly (+78%)</a:t>
            </a:r>
          </a:p>
        </p:txBody>
      </p:sp>
      <p:pic>
        <p:nvPicPr>
          <p:cNvPr id="4" name="Picture 9" descr="C:\Users\verganti.roberto\Documents\Design\Harvard\Book\Illustrations\Color\ALESSI.jpg">
            <a:extLst>
              <a:ext uri="{FF2B5EF4-FFF2-40B4-BE49-F238E27FC236}">
                <a16:creationId xmlns:a16="http://schemas.microsoft.com/office/drawing/2014/main" id="{A36E6AC5-47D3-A92C-30B4-7E291CD01905}"/>
              </a:ext>
            </a:extLst>
          </p:cNvPr>
          <p:cNvPicPr>
            <a:picLocks noChangeAspect="1" noChangeArrowheads="1"/>
          </p:cNvPicPr>
          <p:nvPr/>
        </p:nvPicPr>
        <p:blipFill>
          <a:blip r:embed="rId3" cstate="print"/>
          <a:srcRect/>
          <a:stretch>
            <a:fillRect/>
          </a:stretch>
        </p:blipFill>
        <p:spPr bwMode="auto">
          <a:xfrm>
            <a:off x="152458" y="1179487"/>
            <a:ext cx="3525022" cy="4985184"/>
          </a:xfrm>
          <a:prstGeom prst="rect">
            <a:avLst/>
          </a:prstGeom>
          <a:noFill/>
          <a:ln w="9525">
            <a:noFill/>
            <a:miter lim="800000"/>
            <a:headEnd/>
            <a:tailEnd/>
          </a:ln>
        </p:spPr>
      </p:pic>
    </p:spTree>
    <p:extLst>
      <p:ext uri="{BB962C8B-B14F-4D97-AF65-F5344CB8AC3E}">
        <p14:creationId xmlns:p14="http://schemas.microsoft.com/office/powerpoint/2010/main" val="415735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Technogym Kinesis (2005)</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11</a:t>
            </a:fld>
            <a:endParaRPr lang="it-IT"/>
          </a:p>
        </p:txBody>
      </p:sp>
      <p:sp>
        <p:nvSpPr>
          <p:cNvPr id="6" name="Segnaposto testo 2"/>
          <p:cNvSpPr>
            <a:spLocks noGrp="1"/>
          </p:cNvSpPr>
          <p:nvPr>
            <p:ph idx="1"/>
          </p:nvPr>
        </p:nvSpPr>
        <p:spPr>
          <a:xfrm>
            <a:off x="4644257" y="1025525"/>
            <a:ext cx="4302717" cy="4525963"/>
          </a:xfrm>
        </p:spPr>
        <p:txBody>
          <a:bodyPr>
            <a:normAutofit/>
          </a:bodyPr>
          <a:lstStyle/>
          <a:p>
            <a:pPr eaLnBrk="1" hangingPunct="1">
              <a:defRPr/>
            </a:pPr>
            <a:r>
              <a:rPr lang="en-US" sz="1800" b="1" i="1" dirty="0">
                <a:solidFill>
                  <a:srgbClr val="595959"/>
                </a:solidFill>
                <a:latin typeface="+mn-lt"/>
                <a:ea typeface="ＭＳ Ｐゴシック" charset="0"/>
                <a:cs typeface="Arial" panose="020B0604020202020204" pitchFamily="34" charset="0"/>
              </a:rPr>
              <a:t>Wellness, the philosophy of living well</a:t>
            </a:r>
            <a:r>
              <a:rPr lang="en-US" sz="1800" i="1" dirty="0">
                <a:solidFill>
                  <a:srgbClr val="595959"/>
                </a:solidFill>
                <a:latin typeface="+mn-lt"/>
                <a:ea typeface="ＭＳ Ｐゴシック" charset="0"/>
                <a:cs typeface="Arial" panose="020B0604020202020204" pitchFamily="34" charset="0"/>
              </a:rPr>
              <a:t>, is expanding at every level: young people, women, seniors, in gyms or at home, during leisure time or during a short break at work. </a:t>
            </a:r>
            <a:r>
              <a:rPr lang="en-US" sz="1800" b="1" i="1" dirty="0">
                <a:solidFill>
                  <a:srgbClr val="595959"/>
                </a:solidFill>
                <a:latin typeface="+mn-lt"/>
                <a:ea typeface="ＭＳ Ｐゴシック" charset="0"/>
                <a:cs typeface="Arial" panose="020B0604020202020204" pitchFamily="34" charset="0"/>
              </a:rPr>
              <a:t>We sell especially to fitness clubs, but families are growing a lot. </a:t>
            </a:r>
            <a:r>
              <a:rPr lang="en-US" sz="1800" i="1" dirty="0">
                <a:solidFill>
                  <a:srgbClr val="595959"/>
                </a:solidFill>
                <a:latin typeface="+mn-lt"/>
                <a:ea typeface="ＭＳ Ｐゴシック" charset="0"/>
                <a:cs typeface="Arial" panose="020B0604020202020204" pitchFamily="34" charset="0"/>
              </a:rPr>
              <a:t>There has been a change in culture: today people who train at home demand the same quality and technological standards of a gym</a:t>
            </a:r>
          </a:p>
          <a:p>
            <a:pPr eaLnBrk="1" hangingPunct="1">
              <a:defRPr/>
            </a:pPr>
            <a:endParaRPr lang="en-US" sz="1800" dirty="0">
              <a:solidFill>
                <a:srgbClr val="595959"/>
              </a:solidFill>
              <a:latin typeface="+mn-lt"/>
              <a:ea typeface="ＭＳ Ｐゴシック" charset="0"/>
              <a:cs typeface="Arial" panose="020B0604020202020204" pitchFamily="34" charset="0"/>
            </a:endParaRPr>
          </a:p>
          <a:p>
            <a:pPr eaLnBrk="1" hangingPunct="1">
              <a:defRPr/>
            </a:pPr>
            <a:r>
              <a:rPr lang="en-US" sz="1800" b="1" dirty="0" err="1">
                <a:solidFill>
                  <a:srgbClr val="595959"/>
                </a:solidFill>
                <a:latin typeface="+mn-lt"/>
                <a:ea typeface="ＭＳ Ｐゴシック" charset="0"/>
                <a:cs typeface="Arial" panose="020B0604020202020204" pitchFamily="34" charset="0"/>
              </a:rPr>
              <a:t>Nerio</a:t>
            </a:r>
            <a:r>
              <a:rPr lang="en-US" sz="1800" b="1" dirty="0">
                <a:solidFill>
                  <a:srgbClr val="595959"/>
                </a:solidFill>
                <a:latin typeface="+mn-lt"/>
                <a:ea typeface="ＭＳ Ｐゴシック" charset="0"/>
                <a:cs typeface="Arial" panose="020B0604020202020204" pitchFamily="34" charset="0"/>
              </a:rPr>
              <a:t> </a:t>
            </a:r>
            <a:r>
              <a:rPr lang="en-US" sz="1800" b="1" dirty="0" err="1">
                <a:solidFill>
                  <a:srgbClr val="595959"/>
                </a:solidFill>
                <a:latin typeface="+mn-lt"/>
                <a:ea typeface="ＭＳ Ｐゴシック" charset="0"/>
                <a:cs typeface="Arial" panose="020B0604020202020204" pitchFamily="34" charset="0"/>
              </a:rPr>
              <a:t>Alessandri</a:t>
            </a:r>
            <a:r>
              <a:rPr lang="en-US" sz="1800" dirty="0">
                <a:solidFill>
                  <a:srgbClr val="595959"/>
                </a:solidFill>
                <a:latin typeface="+mn-lt"/>
                <a:ea typeface="ＭＳ Ｐゴシック" charset="0"/>
                <a:cs typeface="Arial" panose="020B0604020202020204" pitchFamily="34" charset="0"/>
              </a:rPr>
              <a:t>, President of Technogym</a:t>
            </a:r>
          </a:p>
          <a:p>
            <a:pPr eaLnBrk="1" hangingPunct="1">
              <a:defRPr/>
            </a:pPr>
            <a:endParaRPr lang="en-US" sz="1800" i="1" dirty="0">
              <a:solidFill>
                <a:srgbClr val="595959"/>
              </a:solidFill>
              <a:latin typeface="+mn-lt"/>
              <a:ea typeface="ＭＳ Ｐゴシック" charset="0"/>
              <a:cs typeface="Arial" panose="020B0604020202020204" pitchFamily="34" charset="0"/>
            </a:endParaRPr>
          </a:p>
        </p:txBody>
      </p:sp>
      <p:grpSp>
        <p:nvGrpSpPr>
          <p:cNvPr id="21" name="Gruppo 9">
            <a:extLst>
              <a:ext uri="{FF2B5EF4-FFF2-40B4-BE49-F238E27FC236}">
                <a16:creationId xmlns:a16="http://schemas.microsoft.com/office/drawing/2014/main" id="{F7057624-2C39-AE33-A53F-38DDA0C4C72B}"/>
              </a:ext>
            </a:extLst>
          </p:cNvPr>
          <p:cNvGrpSpPr/>
          <p:nvPr/>
        </p:nvGrpSpPr>
        <p:grpSpPr>
          <a:xfrm>
            <a:off x="0" y="1025525"/>
            <a:ext cx="4499744" cy="5194054"/>
            <a:chOff x="0" y="1075046"/>
            <a:chExt cx="5292874" cy="6109563"/>
          </a:xfrm>
        </p:grpSpPr>
        <p:pic>
          <p:nvPicPr>
            <p:cNvPr id="22" name="Picture 4" descr="http://cubeme.com/blog/wp-content/uploads/2007/09/1technogym-kinesis-antonio-citterio.jpg">
              <a:hlinkClick r:id="rId3"/>
              <a:extLst>
                <a:ext uri="{FF2B5EF4-FFF2-40B4-BE49-F238E27FC236}">
                  <a16:creationId xmlns:a16="http://schemas.microsoft.com/office/drawing/2014/main" id="{1B57C0B3-ED5B-ADA1-B6E8-BF8C1DABB229}"/>
                </a:ext>
              </a:extLst>
            </p:cNvPr>
            <p:cNvPicPr>
              <a:picLocks noChangeAspect="1" noChangeArrowheads="1"/>
            </p:cNvPicPr>
            <p:nvPr/>
          </p:nvPicPr>
          <p:blipFill>
            <a:blip r:embed="rId4" cstate="print"/>
            <a:srcRect/>
            <a:stretch>
              <a:fillRect/>
            </a:stretch>
          </p:blipFill>
          <p:spPr bwMode="auto">
            <a:xfrm>
              <a:off x="0" y="1075046"/>
              <a:ext cx="5292874" cy="2859905"/>
            </a:xfrm>
            <a:prstGeom prst="rect">
              <a:avLst/>
            </a:prstGeom>
            <a:noFill/>
          </p:spPr>
        </p:pic>
        <p:pic>
          <p:nvPicPr>
            <p:cNvPr id="23" name="Picture 6" descr="http://blog.lavorincasa.it/wp-content/uploads/2012/05/technogym-kinesis-personal-vision.jpg">
              <a:hlinkClick r:id="rId5"/>
              <a:extLst>
                <a:ext uri="{FF2B5EF4-FFF2-40B4-BE49-F238E27FC236}">
                  <a16:creationId xmlns:a16="http://schemas.microsoft.com/office/drawing/2014/main" id="{FF5720E9-B507-AC22-5A80-FF8F3455287A}"/>
                </a:ext>
              </a:extLst>
            </p:cNvPr>
            <p:cNvPicPr>
              <a:picLocks noChangeAspect="1" noChangeArrowheads="1"/>
            </p:cNvPicPr>
            <p:nvPr/>
          </p:nvPicPr>
          <p:blipFill>
            <a:blip r:embed="rId6" cstate="print"/>
            <a:srcRect/>
            <a:stretch>
              <a:fillRect/>
            </a:stretch>
          </p:blipFill>
          <p:spPr bwMode="auto">
            <a:xfrm>
              <a:off x="0" y="3944609"/>
              <a:ext cx="5292000" cy="3240000"/>
            </a:xfrm>
            <a:prstGeom prst="rect">
              <a:avLst/>
            </a:prstGeom>
            <a:noFill/>
          </p:spPr>
        </p:pic>
      </p:grpSp>
    </p:spTree>
    <p:extLst>
      <p:ext uri="{BB962C8B-B14F-4D97-AF65-F5344CB8AC3E}">
        <p14:creationId xmlns:p14="http://schemas.microsoft.com/office/powerpoint/2010/main" val="269362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arrotondato 8">
            <a:extLst>
              <a:ext uri="{FF2B5EF4-FFF2-40B4-BE49-F238E27FC236}">
                <a16:creationId xmlns:a16="http://schemas.microsoft.com/office/drawing/2014/main" id="{E1F849EC-B06F-81B0-3CB7-7091CE94BC54}"/>
              </a:ext>
            </a:extLst>
          </p:cNvPr>
          <p:cNvSpPr/>
          <p:nvPr/>
        </p:nvSpPr>
        <p:spPr>
          <a:xfrm>
            <a:off x="5637036"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friendly, personalized and intuitive Wellness equipment</a:t>
            </a:r>
          </a:p>
        </p:txBody>
      </p:sp>
      <p:sp>
        <p:nvSpPr>
          <p:cNvPr id="15" name="Rettangolo arrotondato 9">
            <a:extLst>
              <a:ext uri="{FF2B5EF4-FFF2-40B4-BE49-F238E27FC236}">
                <a16:creationId xmlns:a16="http://schemas.microsoft.com/office/drawing/2014/main" id="{D9A5630A-15A5-4BA9-5DC6-8B1A70E54E59}"/>
              </a:ext>
            </a:extLst>
          </p:cNvPr>
          <p:cNvSpPr/>
          <p:nvPr/>
        </p:nvSpPr>
        <p:spPr>
          <a:xfrm>
            <a:off x="1306800"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complex and intimidating fitness equipment</a:t>
            </a:r>
          </a:p>
        </p:txBody>
      </p:sp>
      <p:pic>
        <p:nvPicPr>
          <p:cNvPr id="16" name="Picture 9">
            <a:extLst>
              <a:ext uri="{FF2B5EF4-FFF2-40B4-BE49-F238E27FC236}">
                <a16:creationId xmlns:a16="http://schemas.microsoft.com/office/drawing/2014/main" id="{CB8912B3-F46A-509B-6FE9-96FA3B833A24}"/>
              </a:ext>
            </a:extLst>
          </p:cNvPr>
          <p:cNvPicPr>
            <a:picLocks noChangeAspect="1" noChangeArrowheads="1"/>
          </p:cNvPicPr>
          <p:nvPr/>
        </p:nvPicPr>
        <p:blipFill>
          <a:blip r:embed="rId3" cstate="print"/>
          <a:srcRect l="279" t="1715" r="35126" b="2110"/>
          <a:stretch>
            <a:fillRect/>
          </a:stretch>
        </p:blipFill>
        <p:spPr bwMode="auto">
          <a:xfrm>
            <a:off x="5667497" y="3289950"/>
            <a:ext cx="2107768" cy="2519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0">
            <a:extLst>
              <a:ext uri="{FF2B5EF4-FFF2-40B4-BE49-F238E27FC236}">
                <a16:creationId xmlns:a16="http://schemas.microsoft.com/office/drawing/2014/main" id="{90F26AAB-3F23-74E7-98CE-13437494B352}"/>
              </a:ext>
            </a:extLst>
          </p:cNvPr>
          <p:cNvPicPr>
            <a:picLocks noChangeAspect="1" noChangeArrowheads="1"/>
          </p:cNvPicPr>
          <p:nvPr/>
        </p:nvPicPr>
        <p:blipFill>
          <a:blip r:embed="rId4" cstate="print"/>
          <a:srcRect b="7768"/>
          <a:stretch>
            <a:fillRect/>
          </a:stretch>
        </p:blipFill>
        <p:spPr bwMode="auto">
          <a:xfrm>
            <a:off x="1346625" y="3383452"/>
            <a:ext cx="2087650" cy="2519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 in the fitness equipment industry:</a:t>
            </a:r>
            <a:br>
              <a:rPr lang="en-US" sz="2400" dirty="0">
                <a:latin typeface="+mn-lt"/>
                <a:cs typeface="Arial" panose="020B0604020202020204" pitchFamily="34" charset="0"/>
              </a:rPr>
            </a:br>
            <a:r>
              <a:rPr lang="en-US" sz="2400" dirty="0">
                <a:latin typeface="+mn-lt"/>
                <a:cs typeface="Arial" panose="020B0604020202020204" pitchFamily="34" charset="0"/>
              </a:rPr>
              <a:t>Technogym Kinesis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12</a:t>
            </a:fld>
            <a:endParaRPr lang="it-IT"/>
          </a:p>
        </p:txBody>
      </p:sp>
    </p:spTree>
    <p:extLst>
      <p:ext uri="{BB962C8B-B14F-4D97-AF65-F5344CB8AC3E}">
        <p14:creationId xmlns:p14="http://schemas.microsoft.com/office/powerpoint/2010/main" val="10256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Technogym Kinesis: competitive performances</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13</a:t>
            </a:fld>
            <a:endParaRPr lang="it-IT"/>
          </a:p>
        </p:txBody>
      </p:sp>
      <p:sp>
        <p:nvSpPr>
          <p:cNvPr id="6" name="Segnaposto testo 2"/>
          <p:cNvSpPr>
            <a:spLocks noGrp="1"/>
          </p:cNvSpPr>
          <p:nvPr>
            <p:ph idx="1"/>
          </p:nvPr>
        </p:nvSpPr>
        <p:spPr>
          <a:xfrm>
            <a:off x="288521" y="1025525"/>
            <a:ext cx="8452253" cy="4525963"/>
          </a:xfrm>
        </p:spPr>
        <p:txBody>
          <a:bodyPr>
            <a:normAutofit/>
          </a:bodyPr>
          <a:lstStyle/>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The </a:t>
            </a:r>
            <a:r>
              <a:rPr lang="en-US" sz="1800" b="1" dirty="0">
                <a:solidFill>
                  <a:srgbClr val="595959"/>
                </a:solidFill>
                <a:latin typeface="+mn-lt"/>
                <a:ea typeface="ＭＳ Ｐゴシック" charset="0"/>
                <a:cs typeface="Arial" panose="020B0604020202020204" pitchFamily="34" charset="0"/>
              </a:rPr>
              <a:t>number of employees </a:t>
            </a:r>
            <a:r>
              <a:rPr lang="en-US" sz="1800" dirty="0">
                <a:solidFill>
                  <a:srgbClr val="595959"/>
                </a:solidFill>
                <a:latin typeface="+mn-lt"/>
                <a:ea typeface="ＭＳ Ｐゴシック" charset="0"/>
                <a:cs typeface="Arial" panose="020B0604020202020204" pitchFamily="34" charset="0"/>
              </a:rPr>
              <a:t>during the 2000s increased from </a:t>
            </a:r>
            <a:r>
              <a:rPr lang="en-US" sz="1800" b="1" dirty="0">
                <a:solidFill>
                  <a:srgbClr val="595959"/>
                </a:solidFill>
                <a:latin typeface="+mn-lt"/>
                <a:ea typeface="ＭＳ Ｐゴシック" charset="0"/>
                <a:cs typeface="Arial" panose="020B0604020202020204" pitchFamily="34" charset="0"/>
              </a:rPr>
              <a:t>600 to 1.700</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On average, 15% of the employees were involved in research and development activities, and Technogym developed a </a:t>
            </a:r>
            <a:r>
              <a:rPr lang="en-US" sz="1600" b="1" dirty="0">
                <a:solidFill>
                  <a:srgbClr val="595959"/>
                </a:solidFill>
                <a:latin typeface="+mn-lt"/>
                <a:ea typeface="ＭＳ Ｐゴシック" charset="0"/>
                <a:cs typeface="Arial" panose="020B0604020202020204" pitchFamily="34" charset="0"/>
              </a:rPr>
              <a:t>few collaborations with furniture designers and architects</a:t>
            </a:r>
            <a:r>
              <a:rPr lang="en-US" sz="1600" dirty="0">
                <a:solidFill>
                  <a:srgbClr val="595959"/>
                </a:solidFill>
                <a:latin typeface="+mn-lt"/>
                <a:ea typeface="ＭＳ Ｐゴシック" charset="0"/>
                <a:cs typeface="Arial" panose="020B0604020202020204" pitchFamily="34" charset="0"/>
              </a:rPr>
              <a:t> (e.g., Antonio </a:t>
            </a:r>
            <a:r>
              <a:rPr lang="en-US" sz="1600" dirty="0" err="1">
                <a:solidFill>
                  <a:srgbClr val="595959"/>
                </a:solidFill>
                <a:latin typeface="+mn-lt"/>
                <a:ea typeface="ＭＳ Ｐゴシック" charset="0"/>
                <a:cs typeface="Arial" panose="020B0604020202020204" pitchFamily="34" charset="0"/>
              </a:rPr>
              <a:t>Citterio</a:t>
            </a:r>
            <a:r>
              <a:rPr lang="en-US" sz="1600" dirty="0">
                <a:solidFill>
                  <a:srgbClr val="595959"/>
                </a:solidFill>
                <a:latin typeface="+mn-lt"/>
                <a:ea typeface="ＭＳ Ｐゴシック" charset="0"/>
                <a:cs typeface="Arial" panose="020B0604020202020204" pitchFamily="34" charset="0"/>
              </a:rPr>
              <a:t>) based on royalties (3%)</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In 2000s, Technogym invested approximately </a:t>
            </a:r>
            <a:r>
              <a:rPr lang="en-US" sz="1800" b="1" dirty="0">
                <a:solidFill>
                  <a:srgbClr val="595959"/>
                </a:solidFill>
                <a:latin typeface="+mn-lt"/>
                <a:ea typeface="ＭＳ Ｐゴシック" charset="0"/>
                <a:cs typeface="Arial" panose="020B0604020202020204" pitchFamily="34" charset="0"/>
              </a:rPr>
              <a:t>15% of its annual revenues in research and development activitie</a:t>
            </a:r>
            <a:r>
              <a:rPr lang="en-US" sz="1800" dirty="0">
                <a:solidFill>
                  <a:srgbClr val="595959"/>
                </a:solidFill>
                <a:latin typeface="+mn-lt"/>
                <a:ea typeface="ＭＳ Ｐゴシック" charset="0"/>
                <a:cs typeface="Arial" panose="020B0604020202020204" pitchFamily="34" charset="0"/>
              </a:rPr>
              <a:t>s annually</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From 2006 to 2010, the competitive performance achieved by Technogym demonstrated significant growth: </a:t>
            </a:r>
            <a:r>
              <a:rPr lang="en-US" sz="1800" b="1" dirty="0">
                <a:solidFill>
                  <a:srgbClr val="595959"/>
                </a:solidFill>
                <a:latin typeface="+mn-lt"/>
                <a:ea typeface="ＭＳ Ｐゴシック" charset="0"/>
                <a:cs typeface="Arial" panose="020B0604020202020204" pitchFamily="34" charset="0"/>
              </a:rPr>
              <a:t>revenue increased by 19%. </a:t>
            </a:r>
            <a:r>
              <a:rPr lang="en-US" sz="1800" dirty="0">
                <a:solidFill>
                  <a:srgbClr val="595959"/>
                </a:solidFill>
                <a:latin typeface="+mn-lt"/>
                <a:ea typeface="ＭＳ Ｐゴシック" charset="0"/>
                <a:cs typeface="Arial" panose="020B0604020202020204" pitchFamily="34" charset="0"/>
              </a:rPr>
              <a:t>Since 2006, Technogym has ranked as the </a:t>
            </a:r>
            <a:r>
              <a:rPr lang="en-US" sz="1800" b="1" dirty="0">
                <a:solidFill>
                  <a:srgbClr val="595959"/>
                </a:solidFill>
                <a:latin typeface="+mn-lt"/>
                <a:ea typeface="ＭＳ Ｐゴシック" charset="0"/>
                <a:cs typeface="Arial" panose="020B0604020202020204" pitchFamily="34" charset="0"/>
              </a:rPr>
              <a:t>first fitness company in Europe and the second worldwide</a:t>
            </a:r>
            <a:r>
              <a:rPr lang="en-US" sz="1800" dirty="0">
                <a:solidFill>
                  <a:srgbClr val="595959"/>
                </a:solidFill>
                <a:latin typeface="+mn-lt"/>
                <a:ea typeface="ＭＳ Ｐゴシック" charset="0"/>
                <a:cs typeface="Arial" panose="020B0604020202020204" pitchFamily="34" charset="0"/>
              </a:rPr>
              <a:t> in terms of revenue</a:t>
            </a:r>
          </a:p>
        </p:txBody>
      </p:sp>
      <p:grpSp>
        <p:nvGrpSpPr>
          <p:cNvPr id="7" name="Gruppo 25">
            <a:extLst>
              <a:ext uri="{FF2B5EF4-FFF2-40B4-BE49-F238E27FC236}">
                <a16:creationId xmlns:a16="http://schemas.microsoft.com/office/drawing/2014/main" id="{78260ACF-4D16-8A96-9636-AE3BD8515E44}"/>
              </a:ext>
            </a:extLst>
          </p:cNvPr>
          <p:cNvGrpSpPr/>
          <p:nvPr/>
        </p:nvGrpSpPr>
        <p:grpSpPr>
          <a:xfrm>
            <a:off x="529" y="4667961"/>
            <a:ext cx="9143471" cy="1546572"/>
            <a:chOff x="0" y="5059588"/>
            <a:chExt cx="10641758" cy="1800000"/>
          </a:xfrm>
        </p:grpSpPr>
        <p:pic>
          <p:nvPicPr>
            <p:cNvPr id="8" name="Picture 10" descr="http://image.architonic.com/img_pro2-1/113/8988/KP-GOLD-x-b.jpg">
              <a:hlinkClick r:id="rId3"/>
              <a:extLst>
                <a:ext uri="{FF2B5EF4-FFF2-40B4-BE49-F238E27FC236}">
                  <a16:creationId xmlns:a16="http://schemas.microsoft.com/office/drawing/2014/main" id="{2D6BCE49-6F0E-9EF9-5A24-F39BA3995C8B}"/>
                </a:ext>
              </a:extLst>
            </p:cNvPr>
            <p:cNvPicPr>
              <a:picLocks noChangeAspect="1" noChangeArrowheads="1"/>
            </p:cNvPicPr>
            <p:nvPr/>
          </p:nvPicPr>
          <p:blipFill>
            <a:blip r:embed="rId4" cstate="print"/>
            <a:srcRect/>
            <a:stretch>
              <a:fillRect/>
            </a:stretch>
          </p:blipFill>
          <p:spPr bwMode="auto">
            <a:xfrm>
              <a:off x="0" y="5059588"/>
              <a:ext cx="2104262" cy="1800000"/>
            </a:xfrm>
            <a:prstGeom prst="rect">
              <a:avLst/>
            </a:prstGeom>
            <a:noFill/>
          </p:spPr>
        </p:pic>
        <p:pic>
          <p:nvPicPr>
            <p:cNvPr id="9" name="Picture 12" descr="http://image.architonic.com/img_pro2-2/113/4838/KP-VISION-x-b.jpg">
              <a:hlinkClick r:id="rId5"/>
              <a:extLst>
                <a:ext uri="{FF2B5EF4-FFF2-40B4-BE49-F238E27FC236}">
                  <a16:creationId xmlns:a16="http://schemas.microsoft.com/office/drawing/2014/main" id="{B86A1EDB-115D-FF7A-927B-1FAE1F5E75C5}"/>
                </a:ext>
              </a:extLst>
            </p:cNvPr>
            <p:cNvPicPr>
              <a:picLocks noChangeAspect="1" noChangeArrowheads="1"/>
            </p:cNvPicPr>
            <p:nvPr/>
          </p:nvPicPr>
          <p:blipFill>
            <a:blip r:embed="rId6" cstate="print"/>
            <a:srcRect/>
            <a:stretch>
              <a:fillRect/>
            </a:stretch>
          </p:blipFill>
          <p:spPr bwMode="auto">
            <a:xfrm>
              <a:off x="8533234" y="5059588"/>
              <a:ext cx="2108524" cy="1800000"/>
            </a:xfrm>
            <a:prstGeom prst="rect">
              <a:avLst/>
            </a:prstGeom>
            <a:noFill/>
          </p:spPr>
        </p:pic>
        <p:pic>
          <p:nvPicPr>
            <p:cNvPr id="10" name="Picture 14" descr="http://www.notcot.com/images/2010/07/technogym_wellness-kinesis-front.jpg">
              <a:hlinkClick r:id="rId7"/>
              <a:extLst>
                <a:ext uri="{FF2B5EF4-FFF2-40B4-BE49-F238E27FC236}">
                  <a16:creationId xmlns:a16="http://schemas.microsoft.com/office/drawing/2014/main" id="{BC546632-8D56-D6EB-9858-9AEBF4595537}"/>
                </a:ext>
              </a:extLst>
            </p:cNvPr>
            <p:cNvPicPr>
              <a:picLocks noChangeAspect="1" noChangeArrowheads="1"/>
            </p:cNvPicPr>
            <p:nvPr/>
          </p:nvPicPr>
          <p:blipFill>
            <a:blip r:embed="rId8" cstate="print"/>
            <a:srcRect/>
            <a:stretch>
              <a:fillRect/>
            </a:stretch>
          </p:blipFill>
          <p:spPr bwMode="auto">
            <a:xfrm>
              <a:off x="4151504" y="5059588"/>
              <a:ext cx="2018692" cy="1800000"/>
            </a:xfrm>
            <a:prstGeom prst="rect">
              <a:avLst/>
            </a:prstGeom>
            <a:noFill/>
          </p:spPr>
        </p:pic>
        <p:pic>
          <p:nvPicPr>
            <p:cNvPr id="16" name="Picture 16" descr="http://www.hotelier.de/img/news/Bilder/Bilder-Sascha/KinesisPersonalTrainingssequenzen05.jpg">
              <a:hlinkClick r:id="rId9"/>
              <a:extLst>
                <a:ext uri="{FF2B5EF4-FFF2-40B4-BE49-F238E27FC236}">
                  <a16:creationId xmlns:a16="http://schemas.microsoft.com/office/drawing/2014/main" id="{BF8437D3-AD44-4A9A-E380-412798CFD9D1}"/>
                </a:ext>
              </a:extLst>
            </p:cNvPr>
            <p:cNvPicPr>
              <a:picLocks noChangeAspect="1" noChangeArrowheads="1"/>
            </p:cNvPicPr>
            <p:nvPr/>
          </p:nvPicPr>
          <p:blipFill>
            <a:blip r:embed="rId10" cstate="print"/>
            <a:srcRect/>
            <a:stretch>
              <a:fillRect/>
            </a:stretch>
          </p:blipFill>
          <p:spPr bwMode="auto">
            <a:xfrm>
              <a:off x="1908498" y="5059588"/>
              <a:ext cx="2273684" cy="1800000"/>
            </a:xfrm>
            <a:prstGeom prst="rect">
              <a:avLst/>
            </a:prstGeom>
            <a:noFill/>
          </p:spPr>
        </p:pic>
        <p:pic>
          <p:nvPicPr>
            <p:cNvPr id="17" name="Picture 18" descr="http://www.tuvie.com/wp-content/uploads/technogym-kinesis-personal-vision2.jpg">
              <a:hlinkClick r:id="rId11"/>
              <a:extLst>
                <a:ext uri="{FF2B5EF4-FFF2-40B4-BE49-F238E27FC236}">
                  <a16:creationId xmlns:a16="http://schemas.microsoft.com/office/drawing/2014/main" id="{A09AAC20-9BE0-A279-9B86-8D88290E670D}"/>
                </a:ext>
              </a:extLst>
            </p:cNvPr>
            <p:cNvPicPr>
              <a:picLocks noChangeAspect="1" noChangeArrowheads="1"/>
            </p:cNvPicPr>
            <p:nvPr/>
          </p:nvPicPr>
          <p:blipFill>
            <a:blip r:embed="rId12" cstate="print"/>
            <a:srcRect/>
            <a:stretch>
              <a:fillRect/>
            </a:stretch>
          </p:blipFill>
          <p:spPr bwMode="auto">
            <a:xfrm>
              <a:off x="6156970" y="5059588"/>
              <a:ext cx="2410913" cy="1800000"/>
            </a:xfrm>
            <a:prstGeom prst="rect">
              <a:avLst/>
            </a:prstGeom>
            <a:noFill/>
          </p:spPr>
        </p:pic>
      </p:grpSp>
    </p:spTree>
    <p:extLst>
      <p:ext uri="{BB962C8B-B14F-4D97-AF65-F5344CB8AC3E}">
        <p14:creationId xmlns:p14="http://schemas.microsoft.com/office/powerpoint/2010/main" val="124474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arrotondato 8">
            <a:extLst>
              <a:ext uri="{FF2B5EF4-FFF2-40B4-BE49-F238E27FC236}">
                <a16:creationId xmlns:a16="http://schemas.microsoft.com/office/drawing/2014/main" id="{AA5BB404-7E33-7774-275D-659CA858C6B8}"/>
              </a:ext>
            </a:extLst>
          </p:cNvPr>
          <p:cNvSpPr/>
          <p:nvPr/>
        </p:nvSpPr>
        <p:spPr>
          <a:xfrm>
            <a:off x="5637036"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…adhering “second skin” to have a better grip with the ground</a:t>
            </a:r>
          </a:p>
        </p:txBody>
      </p:sp>
      <p:sp>
        <p:nvSpPr>
          <p:cNvPr id="19" name="Rettangolo arrotondato 9">
            <a:extLst>
              <a:ext uri="{FF2B5EF4-FFF2-40B4-BE49-F238E27FC236}">
                <a16:creationId xmlns:a16="http://schemas.microsoft.com/office/drawing/2014/main" id="{82649AE5-7D93-63F1-A2C4-964D1BFC1E43}"/>
              </a:ext>
            </a:extLst>
          </p:cNvPr>
          <p:cNvSpPr/>
          <p:nvPr/>
        </p:nvSpPr>
        <p:spPr>
          <a:xfrm>
            <a:off x="1284667"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…tools to protect and support </a:t>
            </a:r>
          </a:p>
        </p:txBody>
      </p:sp>
      <p:pic>
        <p:nvPicPr>
          <p:cNvPr id="20" name="Immagine 19">
            <a:extLst>
              <a:ext uri="{FF2B5EF4-FFF2-40B4-BE49-F238E27FC236}">
                <a16:creationId xmlns:a16="http://schemas.microsoft.com/office/drawing/2014/main" id="{DEC7B286-8A2B-6E26-2F30-7FC143290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46" y="3258870"/>
            <a:ext cx="2542434" cy="1895929"/>
          </a:xfrm>
          <a:prstGeom prst="rect">
            <a:avLst/>
          </a:prstGeom>
        </p:spPr>
      </p:pic>
      <p:pic>
        <p:nvPicPr>
          <p:cNvPr id="21" name="Immagine 20">
            <a:extLst>
              <a:ext uri="{FF2B5EF4-FFF2-40B4-BE49-F238E27FC236}">
                <a16:creationId xmlns:a16="http://schemas.microsoft.com/office/drawing/2014/main" id="{F25FE770-E36E-1018-CE0E-7014D0E8C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210" y="3383452"/>
            <a:ext cx="2738025" cy="1709057"/>
          </a:xfrm>
          <a:prstGeom prst="rect">
            <a:avLst/>
          </a:prstGeom>
        </p:spPr>
      </p:pic>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 in sportive Industry: the case Vibram </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14</a:t>
            </a:fld>
            <a:endParaRPr lang="it-IT"/>
          </a:p>
        </p:txBody>
      </p:sp>
    </p:spTree>
    <p:extLst>
      <p:ext uri="{BB962C8B-B14F-4D97-AF65-F5344CB8AC3E}">
        <p14:creationId xmlns:p14="http://schemas.microsoft.com/office/powerpoint/2010/main" val="323314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Vibram: competitive performances</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15</a:t>
            </a:fld>
            <a:endParaRPr lang="it-IT"/>
          </a:p>
        </p:txBody>
      </p:sp>
      <p:sp>
        <p:nvSpPr>
          <p:cNvPr id="6" name="Segnaposto testo 2"/>
          <p:cNvSpPr>
            <a:spLocks noGrp="1"/>
          </p:cNvSpPr>
          <p:nvPr>
            <p:ph idx="1"/>
          </p:nvPr>
        </p:nvSpPr>
        <p:spPr>
          <a:xfrm>
            <a:off x="288521" y="1025525"/>
            <a:ext cx="8452253" cy="4525963"/>
          </a:xfrm>
        </p:spPr>
        <p:txBody>
          <a:bodyPr>
            <a:normAutofit/>
          </a:bodyPr>
          <a:lstStyle/>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Business has gone </a:t>
            </a:r>
            <a:r>
              <a:rPr lang="en-US" sz="1800" b="1" dirty="0">
                <a:solidFill>
                  <a:srgbClr val="595959"/>
                </a:solidFill>
                <a:latin typeface="+mn-lt"/>
                <a:ea typeface="ＭＳ Ｐゴシック" charset="0"/>
                <a:cs typeface="Arial" panose="020B0604020202020204" pitchFamily="34" charset="0"/>
              </a:rPr>
              <a:t>from zero to approximately 80 million Euro since launch</a:t>
            </a:r>
            <a:r>
              <a:rPr lang="en-US" sz="1800" dirty="0">
                <a:solidFill>
                  <a:srgbClr val="595959"/>
                </a:solidFill>
                <a:latin typeface="+mn-lt"/>
                <a:ea typeface="ＭＳ Ｐゴシック" charset="0"/>
                <a:cs typeface="Arial" panose="020B0604020202020204" pitchFamily="34" charset="0"/>
              </a:rPr>
              <a:t>, with triple digit growth in fiscal 2011</a:t>
            </a:r>
          </a:p>
          <a:p>
            <a:pPr marL="285750" indent="-285750" eaLnBrk="1" hangingPunct="1">
              <a:buFont typeface="Arial" panose="020B0604020202020204" pitchFamily="34" charset="0"/>
              <a:buChar char="•"/>
              <a:defRPr/>
            </a:pPr>
            <a:r>
              <a:rPr lang="en-US" sz="1800" dirty="0" err="1">
                <a:solidFill>
                  <a:srgbClr val="595959"/>
                </a:solidFill>
                <a:latin typeface="+mn-lt"/>
                <a:ea typeface="ＭＳ Ｐゴシック" charset="0"/>
                <a:cs typeface="Arial" panose="020B0604020202020204" pitchFamily="34" charset="0"/>
              </a:rPr>
              <a:t>FiveFingers</a:t>
            </a:r>
            <a:r>
              <a:rPr lang="en-US" sz="1800" dirty="0">
                <a:solidFill>
                  <a:srgbClr val="595959"/>
                </a:solidFill>
                <a:latin typeface="+mn-lt"/>
                <a:ea typeface="ＭＳ Ｐゴシック" charset="0"/>
                <a:cs typeface="Arial" panose="020B0604020202020204" pitchFamily="34" charset="0"/>
              </a:rPr>
              <a:t> gained (negative) popularity as one of the </a:t>
            </a:r>
            <a:r>
              <a:rPr lang="en-US" sz="1800" b="1" dirty="0">
                <a:solidFill>
                  <a:srgbClr val="595959"/>
                </a:solidFill>
                <a:latin typeface="+mn-lt"/>
                <a:ea typeface="ＭＳ Ｐゴシック" charset="0"/>
                <a:cs typeface="Arial" panose="020B0604020202020204" pitchFamily="34" charset="0"/>
              </a:rPr>
              <a:t>first minimalistic shoes </a:t>
            </a:r>
            <a:r>
              <a:rPr lang="en-US" sz="1800" dirty="0">
                <a:solidFill>
                  <a:srgbClr val="595959"/>
                </a:solidFill>
                <a:latin typeface="+mn-lt"/>
                <a:ea typeface="ＭＳ Ｐゴシック" charset="0"/>
                <a:cs typeface="Arial" panose="020B0604020202020204" pitchFamily="34" charset="0"/>
              </a:rPr>
              <a:t>and pertained to the “</a:t>
            </a:r>
            <a:r>
              <a:rPr lang="en-US" sz="1800" dirty="0" err="1">
                <a:solidFill>
                  <a:srgbClr val="595959"/>
                </a:solidFill>
                <a:latin typeface="+mn-lt"/>
                <a:ea typeface="ＭＳ Ｐゴシック" charset="0"/>
                <a:cs typeface="Arial" panose="020B0604020202020204" pitchFamily="34" charset="0"/>
              </a:rPr>
              <a:t>barefootlike</a:t>
            </a:r>
            <a:r>
              <a:rPr lang="en-US" sz="1800" dirty="0">
                <a:solidFill>
                  <a:srgbClr val="595959"/>
                </a:solidFill>
                <a:latin typeface="+mn-lt"/>
                <a:ea typeface="ＭＳ Ｐゴシック" charset="0"/>
                <a:cs typeface="Arial" panose="020B0604020202020204" pitchFamily="34" charset="0"/>
              </a:rPr>
              <a:t> running” movement</a:t>
            </a: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Sales of its </a:t>
            </a:r>
            <a:r>
              <a:rPr lang="en-US" sz="1800" dirty="0" err="1">
                <a:solidFill>
                  <a:srgbClr val="595959"/>
                </a:solidFill>
                <a:latin typeface="+mn-lt"/>
                <a:ea typeface="ＭＳ Ｐゴシック" charset="0"/>
                <a:cs typeface="Arial" panose="020B0604020202020204" pitchFamily="34" charset="0"/>
              </a:rPr>
              <a:t>FiveFingers</a:t>
            </a:r>
            <a:r>
              <a:rPr lang="en-US" sz="1800" dirty="0">
                <a:solidFill>
                  <a:srgbClr val="595959"/>
                </a:solidFill>
                <a:latin typeface="+mn-lt"/>
                <a:ea typeface="ＭＳ Ｐゴシック" charset="0"/>
                <a:cs typeface="Arial" panose="020B0604020202020204" pitchFamily="34" charset="0"/>
              </a:rPr>
              <a:t> have </a:t>
            </a:r>
            <a:r>
              <a:rPr lang="en-US" sz="1800" b="1" dirty="0">
                <a:solidFill>
                  <a:srgbClr val="595959"/>
                </a:solidFill>
                <a:latin typeface="+mn-lt"/>
                <a:ea typeface="ＭＳ Ｐゴシック" charset="0"/>
                <a:cs typeface="Arial" panose="020B0604020202020204" pitchFamily="34" charset="0"/>
              </a:rPr>
              <a:t>tripled every year since they were introduced in 2006</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p:txBody>
      </p:sp>
      <p:grpSp>
        <p:nvGrpSpPr>
          <p:cNvPr id="18" name="Gruppo 17">
            <a:extLst>
              <a:ext uri="{FF2B5EF4-FFF2-40B4-BE49-F238E27FC236}">
                <a16:creationId xmlns:a16="http://schemas.microsoft.com/office/drawing/2014/main" id="{34E7D017-C0A5-3994-730F-E3216D9E8AF8}"/>
              </a:ext>
            </a:extLst>
          </p:cNvPr>
          <p:cNvGrpSpPr/>
          <p:nvPr/>
        </p:nvGrpSpPr>
        <p:grpSpPr>
          <a:xfrm>
            <a:off x="529" y="4950896"/>
            <a:ext cx="9142942" cy="1265786"/>
            <a:chOff x="740342" y="4342425"/>
            <a:chExt cx="10673364" cy="1646681"/>
          </a:xfrm>
        </p:grpSpPr>
        <p:pic>
          <p:nvPicPr>
            <p:cNvPr id="19" name="Immagine 18">
              <a:extLst>
                <a:ext uri="{FF2B5EF4-FFF2-40B4-BE49-F238E27FC236}">
                  <a16:creationId xmlns:a16="http://schemas.microsoft.com/office/drawing/2014/main" id="{CE55FD36-1AC4-51C6-040B-E6F8491BF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245" y="4379762"/>
              <a:ext cx="2518461" cy="1572007"/>
            </a:xfrm>
            <a:prstGeom prst="rect">
              <a:avLst/>
            </a:prstGeom>
          </p:spPr>
        </p:pic>
        <p:pic>
          <p:nvPicPr>
            <p:cNvPr id="20" name="Immagine 19">
              <a:extLst>
                <a:ext uri="{FF2B5EF4-FFF2-40B4-BE49-F238E27FC236}">
                  <a16:creationId xmlns:a16="http://schemas.microsoft.com/office/drawing/2014/main" id="{A02033EE-EC93-3277-009B-6C5B4FA5E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300" y="4366861"/>
              <a:ext cx="1119608" cy="1614101"/>
            </a:xfrm>
            <a:prstGeom prst="rect">
              <a:avLst/>
            </a:prstGeom>
          </p:spPr>
        </p:pic>
        <p:pic>
          <p:nvPicPr>
            <p:cNvPr id="21" name="Immagine 20">
              <a:extLst>
                <a:ext uri="{FF2B5EF4-FFF2-40B4-BE49-F238E27FC236}">
                  <a16:creationId xmlns:a16="http://schemas.microsoft.com/office/drawing/2014/main" id="{373B94B6-F739-4823-1949-50504DDD8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42" y="4379762"/>
              <a:ext cx="1828800" cy="1609344"/>
            </a:xfrm>
            <a:prstGeom prst="rect">
              <a:avLst/>
            </a:prstGeom>
          </p:spPr>
        </p:pic>
        <p:pic>
          <p:nvPicPr>
            <p:cNvPr id="22" name="Immagine 21">
              <a:extLst>
                <a:ext uri="{FF2B5EF4-FFF2-40B4-BE49-F238E27FC236}">
                  <a16:creationId xmlns:a16="http://schemas.microsoft.com/office/drawing/2014/main" id="{BAE7E280-1F69-8DA5-24E6-A0663F39E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448" y="4369933"/>
              <a:ext cx="2184705" cy="1609344"/>
            </a:xfrm>
            <a:prstGeom prst="rect">
              <a:avLst/>
            </a:prstGeom>
          </p:spPr>
        </p:pic>
        <p:pic>
          <p:nvPicPr>
            <p:cNvPr id="23" name="Immagine 22">
              <a:extLst>
                <a:ext uri="{FF2B5EF4-FFF2-40B4-BE49-F238E27FC236}">
                  <a16:creationId xmlns:a16="http://schemas.microsoft.com/office/drawing/2014/main" id="{D83194CA-75CB-7A6C-6C28-FCD6494638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798" y="4342425"/>
              <a:ext cx="2998778" cy="1609344"/>
            </a:xfrm>
            <a:prstGeom prst="rect">
              <a:avLst/>
            </a:prstGeom>
          </p:spPr>
        </p:pic>
      </p:grpSp>
    </p:spTree>
    <p:extLst>
      <p:ext uri="{BB962C8B-B14F-4D97-AF65-F5344CB8AC3E}">
        <p14:creationId xmlns:p14="http://schemas.microsoft.com/office/powerpoint/2010/main" val="346938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16</a:t>
            </a:fld>
            <a:endParaRPr lang="it-IT"/>
          </a:p>
        </p:txBody>
      </p:sp>
      <p:sp>
        <p:nvSpPr>
          <p:cNvPr id="7" name="Text Box 10">
            <a:extLst>
              <a:ext uri="{FF2B5EF4-FFF2-40B4-BE49-F238E27FC236}">
                <a16:creationId xmlns:a16="http://schemas.microsoft.com/office/drawing/2014/main" id="{E8D4BD93-3E21-6C60-5B9D-9B7E0570DDF5}"/>
              </a:ext>
            </a:extLst>
          </p:cNvPr>
          <p:cNvSpPr txBox="1">
            <a:spLocks noChangeArrowheads="1"/>
          </p:cNvSpPr>
          <p:nvPr/>
        </p:nvSpPr>
        <p:spPr bwMode="auto">
          <a:xfrm>
            <a:off x="6308673" y="5024143"/>
            <a:ext cx="867336"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HOW?</a:t>
            </a:r>
          </a:p>
        </p:txBody>
      </p:sp>
      <p:sp>
        <p:nvSpPr>
          <p:cNvPr id="8" name="Text Box 10">
            <a:extLst>
              <a:ext uri="{FF2B5EF4-FFF2-40B4-BE49-F238E27FC236}">
                <a16:creationId xmlns:a16="http://schemas.microsoft.com/office/drawing/2014/main" id="{6CB35AF9-8186-F5AB-CC28-03A2613C003F}"/>
              </a:ext>
            </a:extLst>
          </p:cNvPr>
          <p:cNvSpPr txBox="1">
            <a:spLocks noChangeArrowheads="1"/>
          </p:cNvSpPr>
          <p:nvPr/>
        </p:nvSpPr>
        <p:spPr bwMode="auto">
          <a:xfrm>
            <a:off x="6327134" y="3238406"/>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pic>
        <p:nvPicPr>
          <p:cNvPr id="9" name="Bildobjekt 1">
            <a:extLst>
              <a:ext uri="{FF2B5EF4-FFF2-40B4-BE49-F238E27FC236}">
                <a16:creationId xmlns:a16="http://schemas.microsoft.com/office/drawing/2014/main" id="{853F23FD-CB0B-C5AF-C135-7D01B3A842F9}"/>
              </a:ext>
            </a:extLst>
          </p:cNvPr>
          <p:cNvPicPr>
            <a:picLocks noChangeAspect="1"/>
          </p:cNvPicPr>
          <p:nvPr/>
        </p:nvPicPr>
        <p:blipFill>
          <a:blip r:embed="rId3" cstate="print"/>
          <a:stretch>
            <a:fillRect/>
          </a:stretch>
        </p:blipFill>
        <p:spPr>
          <a:xfrm>
            <a:off x="1983505" y="2540181"/>
            <a:ext cx="862134" cy="1796432"/>
          </a:xfrm>
          <a:prstGeom prst="rect">
            <a:avLst/>
          </a:prstGeom>
          <a:effectLst>
            <a:softEdge rad="114300"/>
          </a:effectLst>
        </p:spPr>
      </p:pic>
      <p:sp>
        <p:nvSpPr>
          <p:cNvPr id="10" name="textruta 2">
            <a:extLst>
              <a:ext uri="{FF2B5EF4-FFF2-40B4-BE49-F238E27FC236}">
                <a16:creationId xmlns:a16="http://schemas.microsoft.com/office/drawing/2014/main" id="{0437FA5E-45B4-7D90-2346-24F2B78F559E}"/>
              </a:ext>
            </a:extLst>
          </p:cNvPr>
          <p:cNvSpPr txBox="1"/>
          <p:nvPr/>
        </p:nvSpPr>
        <p:spPr>
          <a:xfrm>
            <a:off x="3073186" y="3084547"/>
            <a:ext cx="2997629" cy="769261"/>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600" dirty="0">
                <a:solidFill>
                  <a:srgbClr val="6BACC8"/>
                </a:solidFill>
                <a:latin typeface="Calibri"/>
                <a:cs typeface="Century Gothic"/>
              </a:rPr>
              <a:t>Utilitarian – Symbolic – Emotional</a:t>
            </a:r>
          </a:p>
        </p:txBody>
      </p:sp>
      <p:sp>
        <p:nvSpPr>
          <p:cNvPr id="11" name="textruta 13">
            <a:extLst>
              <a:ext uri="{FF2B5EF4-FFF2-40B4-BE49-F238E27FC236}">
                <a16:creationId xmlns:a16="http://schemas.microsoft.com/office/drawing/2014/main" id="{B223ACAE-B7C7-E051-7636-191E4082BEE5}"/>
              </a:ext>
            </a:extLst>
          </p:cNvPr>
          <p:cNvSpPr txBox="1"/>
          <p:nvPr/>
        </p:nvSpPr>
        <p:spPr>
          <a:xfrm>
            <a:off x="3340759" y="4870285"/>
            <a:ext cx="2462482" cy="769261"/>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600" dirty="0">
                <a:solidFill>
                  <a:srgbClr val="6BACC8"/>
                </a:solidFill>
                <a:latin typeface="Calibri"/>
                <a:cs typeface="Century Gothic"/>
              </a:rPr>
              <a:t>Product – Service – Process</a:t>
            </a:r>
          </a:p>
        </p:txBody>
      </p:sp>
      <p:pic>
        <p:nvPicPr>
          <p:cNvPr id="12" name="Bildobjekt 5">
            <a:extLst>
              <a:ext uri="{FF2B5EF4-FFF2-40B4-BE49-F238E27FC236}">
                <a16:creationId xmlns:a16="http://schemas.microsoft.com/office/drawing/2014/main" id="{2340DCE8-12D0-E757-3F00-B9AF1501C7F5}"/>
              </a:ext>
            </a:extLst>
          </p:cNvPr>
          <p:cNvPicPr>
            <a:picLocks noChangeAspect="1"/>
          </p:cNvPicPr>
          <p:nvPr/>
        </p:nvPicPr>
        <p:blipFill>
          <a:blip r:embed="rId4" cstate="print"/>
          <a:stretch>
            <a:fillRect/>
          </a:stretch>
        </p:blipFill>
        <p:spPr>
          <a:xfrm>
            <a:off x="1828635" y="4724974"/>
            <a:ext cx="1171878" cy="998325"/>
          </a:xfrm>
          <a:prstGeom prst="ellipse">
            <a:avLst/>
          </a:prstGeom>
          <a:ln>
            <a:noFill/>
          </a:ln>
          <a:effectLst>
            <a:softEdge rad="112500"/>
          </a:effectLst>
        </p:spPr>
      </p:pic>
      <p:sp>
        <p:nvSpPr>
          <p:cNvPr id="13" name="Upp 6">
            <a:extLst>
              <a:ext uri="{FF2B5EF4-FFF2-40B4-BE49-F238E27FC236}">
                <a16:creationId xmlns:a16="http://schemas.microsoft.com/office/drawing/2014/main" id="{A7B20B68-73B8-EF92-45CA-AD181987FEDB}"/>
              </a:ext>
            </a:extLst>
          </p:cNvPr>
          <p:cNvSpPr/>
          <p:nvPr/>
        </p:nvSpPr>
        <p:spPr>
          <a:xfrm flipV="1">
            <a:off x="4435914"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4" name="textruta 22">
            <a:extLst>
              <a:ext uri="{FF2B5EF4-FFF2-40B4-BE49-F238E27FC236}">
                <a16:creationId xmlns:a16="http://schemas.microsoft.com/office/drawing/2014/main" id="{405A2C5F-5AC8-AD2F-F4A0-46AEDC140A13}"/>
              </a:ext>
            </a:extLst>
          </p:cNvPr>
          <p:cNvSpPr txBox="1"/>
          <p:nvPr/>
        </p:nvSpPr>
        <p:spPr>
          <a:xfrm>
            <a:off x="3969758"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pic>
        <p:nvPicPr>
          <p:cNvPr id="15" name="Bildobjekt 18">
            <a:extLst>
              <a:ext uri="{FF2B5EF4-FFF2-40B4-BE49-F238E27FC236}">
                <a16:creationId xmlns:a16="http://schemas.microsoft.com/office/drawing/2014/main" id="{84532D54-E435-260B-E26E-C8E1A2A7147E}"/>
              </a:ext>
            </a:extLst>
          </p:cNvPr>
          <p:cNvPicPr>
            <a:picLocks noChangeAspect="1"/>
          </p:cNvPicPr>
          <p:nvPr/>
        </p:nvPicPr>
        <p:blipFill>
          <a:blip r:embed="rId5" cstate="print"/>
          <a:stretch>
            <a:fillRect/>
          </a:stretch>
        </p:blipFill>
        <p:spPr>
          <a:xfrm>
            <a:off x="2046467" y="1154581"/>
            <a:ext cx="736215" cy="925435"/>
          </a:xfrm>
          <a:prstGeom prst="rect">
            <a:avLst/>
          </a:prstGeom>
          <a:effectLst>
            <a:softEdge rad="114300"/>
          </a:effectLst>
        </p:spPr>
      </p:pic>
      <p:sp>
        <p:nvSpPr>
          <p:cNvPr id="16" name="Upp 25">
            <a:extLst>
              <a:ext uri="{FF2B5EF4-FFF2-40B4-BE49-F238E27FC236}">
                <a16:creationId xmlns:a16="http://schemas.microsoft.com/office/drawing/2014/main" id="{2F662392-71CC-4C4E-A85C-9183FB2A8A81}"/>
              </a:ext>
            </a:extLst>
          </p:cNvPr>
          <p:cNvSpPr/>
          <p:nvPr/>
        </p:nvSpPr>
        <p:spPr>
          <a:xfrm flipV="1">
            <a:off x="4435914"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Tree>
    <p:extLst>
      <p:ext uri="{BB962C8B-B14F-4D97-AF65-F5344CB8AC3E}">
        <p14:creationId xmlns:p14="http://schemas.microsoft.com/office/powerpoint/2010/main" val="2296320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17</a:t>
            </a:fld>
            <a:endParaRPr lang="it-IT"/>
          </a:p>
        </p:txBody>
      </p:sp>
      <p:sp>
        <p:nvSpPr>
          <p:cNvPr id="7" name="Text Box 10">
            <a:extLst>
              <a:ext uri="{FF2B5EF4-FFF2-40B4-BE49-F238E27FC236}">
                <a16:creationId xmlns:a16="http://schemas.microsoft.com/office/drawing/2014/main" id="{E8D4BD93-3E21-6C60-5B9D-9B7E0570DDF5}"/>
              </a:ext>
            </a:extLst>
          </p:cNvPr>
          <p:cNvSpPr txBox="1">
            <a:spLocks noChangeArrowheads="1"/>
          </p:cNvSpPr>
          <p:nvPr/>
        </p:nvSpPr>
        <p:spPr bwMode="auto">
          <a:xfrm>
            <a:off x="6308673" y="5024143"/>
            <a:ext cx="867336"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HOW?</a:t>
            </a:r>
          </a:p>
        </p:txBody>
      </p:sp>
      <p:sp>
        <p:nvSpPr>
          <p:cNvPr id="8" name="Text Box 10">
            <a:extLst>
              <a:ext uri="{FF2B5EF4-FFF2-40B4-BE49-F238E27FC236}">
                <a16:creationId xmlns:a16="http://schemas.microsoft.com/office/drawing/2014/main" id="{6CB35AF9-8186-F5AB-CC28-03A2613C003F}"/>
              </a:ext>
            </a:extLst>
          </p:cNvPr>
          <p:cNvSpPr txBox="1">
            <a:spLocks noChangeArrowheads="1"/>
          </p:cNvSpPr>
          <p:nvPr/>
        </p:nvSpPr>
        <p:spPr bwMode="auto">
          <a:xfrm>
            <a:off x="6327134" y="3238406"/>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pic>
        <p:nvPicPr>
          <p:cNvPr id="9" name="Bildobjekt 1">
            <a:extLst>
              <a:ext uri="{FF2B5EF4-FFF2-40B4-BE49-F238E27FC236}">
                <a16:creationId xmlns:a16="http://schemas.microsoft.com/office/drawing/2014/main" id="{853F23FD-CB0B-C5AF-C135-7D01B3A842F9}"/>
              </a:ext>
            </a:extLst>
          </p:cNvPr>
          <p:cNvPicPr>
            <a:picLocks noChangeAspect="1"/>
          </p:cNvPicPr>
          <p:nvPr/>
        </p:nvPicPr>
        <p:blipFill>
          <a:blip r:embed="rId3" cstate="print"/>
          <a:stretch>
            <a:fillRect/>
          </a:stretch>
        </p:blipFill>
        <p:spPr>
          <a:xfrm>
            <a:off x="1983505" y="2540181"/>
            <a:ext cx="862134" cy="1796432"/>
          </a:xfrm>
          <a:prstGeom prst="rect">
            <a:avLst/>
          </a:prstGeom>
          <a:effectLst>
            <a:softEdge rad="114300"/>
          </a:effectLst>
        </p:spPr>
      </p:pic>
      <p:sp>
        <p:nvSpPr>
          <p:cNvPr id="10" name="textruta 2">
            <a:extLst>
              <a:ext uri="{FF2B5EF4-FFF2-40B4-BE49-F238E27FC236}">
                <a16:creationId xmlns:a16="http://schemas.microsoft.com/office/drawing/2014/main" id="{0437FA5E-45B4-7D90-2346-24F2B78F559E}"/>
              </a:ext>
            </a:extLst>
          </p:cNvPr>
          <p:cNvSpPr txBox="1"/>
          <p:nvPr/>
        </p:nvSpPr>
        <p:spPr>
          <a:xfrm>
            <a:off x="3073186" y="3084547"/>
            <a:ext cx="2997629" cy="769261"/>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600" dirty="0">
                <a:solidFill>
                  <a:srgbClr val="6BACC8"/>
                </a:solidFill>
                <a:latin typeface="Calibri"/>
                <a:cs typeface="Century Gothic"/>
              </a:rPr>
              <a:t>Utilitarian – Symbolic – Emotional</a:t>
            </a:r>
          </a:p>
        </p:txBody>
      </p:sp>
      <p:sp>
        <p:nvSpPr>
          <p:cNvPr id="11" name="textruta 13">
            <a:extLst>
              <a:ext uri="{FF2B5EF4-FFF2-40B4-BE49-F238E27FC236}">
                <a16:creationId xmlns:a16="http://schemas.microsoft.com/office/drawing/2014/main" id="{B223ACAE-B7C7-E051-7636-191E4082BEE5}"/>
              </a:ext>
            </a:extLst>
          </p:cNvPr>
          <p:cNvSpPr txBox="1"/>
          <p:nvPr/>
        </p:nvSpPr>
        <p:spPr>
          <a:xfrm>
            <a:off x="3340759" y="4870285"/>
            <a:ext cx="2462482" cy="769261"/>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600" dirty="0">
                <a:solidFill>
                  <a:srgbClr val="6BACC8"/>
                </a:solidFill>
                <a:latin typeface="Calibri"/>
                <a:cs typeface="Century Gothic"/>
              </a:rPr>
              <a:t>Product – Service – Process</a:t>
            </a:r>
          </a:p>
        </p:txBody>
      </p:sp>
      <p:pic>
        <p:nvPicPr>
          <p:cNvPr id="12" name="Bildobjekt 5">
            <a:extLst>
              <a:ext uri="{FF2B5EF4-FFF2-40B4-BE49-F238E27FC236}">
                <a16:creationId xmlns:a16="http://schemas.microsoft.com/office/drawing/2014/main" id="{2340DCE8-12D0-E757-3F00-B9AF1501C7F5}"/>
              </a:ext>
            </a:extLst>
          </p:cNvPr>
          <p:cNvPicPr>
            <a:picLocks noChangeAspect="1"/>
          </p:cNvPicPr>
          <p:nvPr/>
        </p:nvPicPr>
        <p:blipFill>
          <a:blip r:embed="rId4" cstate="print"/>
          <a:stretch>
            <a:fillRect/>
          </a:stretch>
        </p:blipFill>
        <p:spPr>
          <a:xfrm>
            <a:off x="1828635" y="4724974"/>
            <a:ext cx="1171878" cy="998325"/>
          </a:xfrm>
          <a:prstGeom prst="ellipse">
            <a:avLst/>
          </a:prstGeom>
          <a:ln>
            <a:noFill/>
          </a:ln>
          <a:effectLst>
            <a:softEdge rad="112500"/>
          </a:effectLst>
        </p:spPr>
      </p:pic>
      <p:sp>
        <p:nvSpPr>
          <p:cNvPr id="13" name="Upp 6">
            <a:extLst>
              <a:ext uri="{FF2B5EF4-FFF2-40B4-BE49-F238E27FC236}">
                <a16:creationId xmlns:a16="http://schemas.microsoft.com/office/drawing/2014/main" id="{A7B20B68-73B8-EF92-45CA-AD181987FEDB}"/>
              </a:ext>
            </a:extLst>
          </p:cNvPr>
          <p:cNvSpPr/>
          <p:nvPr/>
        </p:nvSpPr>
        <p:spPr>
          <a:xfrm flipV="1">
            <a:off x="4435914"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4" name="textruta 22">
            <a:extLst>
              <a:ext uri="{FF2B5EF4-FFF2-40B4-BE49-F238E27FC236}">
                <a16:creationId xmlns:a16="http://schemas.microsoft.com/office/drawing/2014/main" id="{405A2C5F-5AC8-AD2F-F4A0-46AEDC140A13}"/>
              </a:ext>
            </a:extLst>
          </p:cNvPr>
          <p:cNvSpPr txBox="1"/>
          <p:nvPr/>
        </p:nvSpPr>
        <p:spPr>
          <a:xfrm>
            <a:off x="3969758"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pic>
        <p:nvPicPr>
          <p:cNvPr id="15" name="Bildobjekt 18">
            <a:extLst>
              <a:ext uri="{FF2B5EF4-FFF2-40B4-BE49-F238E27FC236}">
                <a16:creationId xmlns:a16="http://schemas.microsoft.com/office/drawing/2014/main" id="{84532D54-E435-260B-E26E-C8E1A2A7147E}"/>
              </a:ext>
            </a:extLst>
          </p:cNvPr>
          <p:cNvPicPr>
            <a:picLocks noChangeAspect="1"/>
          </p:cNvPicPr>
          <p:nvPr/>
        </p:nvPicPr>
        <p:blipFill>
          <a:blip r:embed="rId5" cstate="print"/>
          <a:stretch>
            <a:fillRect/>
          </a:stretch>
        </p:blipFill>
        <p:spPr>
          <a:xfrm>
            <a:off x="2046467" y="1154581"/>
            <a:ext cx="736215" cy="925435"/>
          </a:xfrm>
          <a:prstGeom prst="rect">
            <a:avLst/>
          </a:prstGeom>
          <a:effectLst>
            <a:softEdge rad="114300"/>
          </a:effectLst>
        </p:spPr>
      </p:pic>
      <p:sp>
        <p:nvSpPr>
          <p:cNvPr id="16" name="Upp 25">
            <a:extLst>
              <a:ext uri="{FF2B5EF4-FFF2-40B4-BE49-F238E27FC236}">
                <a16:creationId xmlns:a16="http://schemas.microsoft.com/office/drawing/2014/main" id="{2F662392-71CC-4C4E-A85C-9183FB2A8A81}"/>
              </a:ext>
            </a:extLst>
          </p:cNvPr>
          <p:cNvSpPr/>
          <p:nvPr/>
        </p:nvSpPr>
        <p:spPr>
          <a:xfrm flipV="1">
            <a:off x="4435914"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3" name="Rettangolo arrotondato 15">
            <a:extLst>
              <a:ext uri="{FF2B5EF4-FFF2-40B4-BE49-F238E27FC236}">
                <a16:creationId xmlns:a16="http://schemas.microsoft.com/office/drawing/2014/main" id="{D0B8B274-19A2-AEC1-C69F-76DA76C9AD24}"/>
              </a:ext>
            </a:extLst>
          </p:cNvPr>
          <p:cNvSpPr/>
          <p:nvPr/>
        </p:nvSpPr>
        <p:spPr>
          <a:xfrm>
            <a:off x="726844" y="2522082"/>
            <a:ext cx="7962482" cy="179958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516"/>
            <a:endParaRPr lang="it-IT" sz="1500">
              <a:solidFill>
                <a:prstClr val="white"/>
              </a:solidFill>
              <a:latin typeface="Calibri"/>
            </a:endParaRPr>
          </a:p>
        </p:txBody>
      </p:sp>
      <p:sp>
        <p:nvSpPr>
          <p:cNvPr id="4" name="CasellaDiTesto 3">
            <a:extLst>
              <a:ext uri="{FF2B5EF4-FFF2-40B4-BE49-F238E27FC236}">
                <a16:creationId xmlns:a16="http://schemas.microsoft.com/office/drawing/2014/main" id="{B18DB71B-06E8-8AC2-EDAC-B38DD95401B7}"/>
              </a:ext>
            </a:extLst>
          </p:cNvPr>
          <p:cNvSpPr txBox="1"/>
          <p:nvPr/>
        </p:nvSpPr>
        <p:spPr>
          <a:xfrm>
            <a:off x="6214856" y="2257979"/>
            <a:ext cx="2159740" cy="523099"/>
          </a:xfrm>
          <a:prstGeom prst="rect">
            <a:avLst/>
          </a:prstGeom>
          <a:solidFill>
            <a:schemeClr val="bg1"/>
          </a:solidFill>
        </p:spPr>
        <p:txBody>
          <a:bodyPr wrap="square" rtlCol="0">
            <a:spAutoFit/>
          </a:bodyPr>
          <a:lstStyle/>
          <a:p>
            <a:pPr algn="ctr" defTabSz="740516"/>
            <a:r>
              <a:rPr lang="it-IT" sz="2799" b="1" i="1" dirty="0">
                <a:solidFill>
                  <a:srgbClr val="F79646"/>
                </a:solidFill>
                <a:latin typeface="Calibri"/>
              </a:rPr>
              <a:t>Innovation</a:t>
            </a:r>
          </a:p>
        </p:txBody>
      </p:sp>
    </p:spTree>
    <p:extLst>
      <p:ext uri="{BB962C8B-B14F-4D97-AF65-F5344CB8AC3E}">
        <p14:creationId xmlns:p14="http://schemas.microsoft.com/office/powerpoint/2010/main" val="726283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Solution</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18</a:t>
            </a:fld>
            <a:endParaRPr lang="it-IT"/>
          </a:p>
        </p:txBody>
      </p:sp>
      <p:sp>
        <p:nvSpPr>
          <p:cNvPr id="7" name="Text Box 10">
            <a:extLst>
              <a:ext uri="{FF2B5EF4-FFF2-40B4-BE49-F238E27FC236}">
                <a16:creationId xmlns:a16="http://schemas.microsoft.com/office/drawing/2014/main" id="{E8D4BD93-3E21-6C60-5B9D-9B7E0570DDF5}"/>
              </a:ext>
            </a:extLst>
          </p:cNvPr>
          <p:cNvSpPr txBox="1">
            <a:spLocks noChangeArrowheads="1"/>
          </p:cNvSpPr>
          <p:nvPr/>
        </p:nvSpPr>
        <p:spPr bwMode="auto">
          <a:xfrm>
            <a:off x="6308673" y="5024143"/>
            <a:ext cx="867336"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HOW?</a:t>
            </a:r>
          </a:p>
        </p:txBody>
      </p:sp>
      <p:sp>
        <p:nvSpPr>
          <p:cNvPr id="8" name="Text Box 10">
            <a:extLst>
              <a:ext uri="{FF2B5EF4-FFF2-40B4-BE49-F238E27FC236}">
                <a16:creationId xmlns:a16="http://schemas.microsoft.com/office/drawing/2014/main" id="{6CB35AF9-8186-F5AB-CC28-03A2613C003F}"/>
              </a:ext>
            </a:extLst>
          </p:cNvPr>
          <p:cNvSpPr txBox="1">
            <a:spLocks noChangeArrowheads="1"/>
          </p:cNvSpPr>
          <p:nvPr/>
        </p:nvSpPr>
        <p:spPr bwMode="auto">
          <a:xfrm>
            <a:off x="6327134" y="3238406"/>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pic>
        <p:nvPicPr>
          <p:cNvPr id="9" name="Bildobjekt 1">
            <a:extLst>
              <a:ext uri="{FF2B5EF4-FFF2-40B4-BE49-F238E27FC236}">
                <a16:creationId xmlns:a16="http://schemas.microsoft.com/office/drawing/2014/main" id="{853F23FD-CB0B-C5AF-C135-7D01B3A842F9}"/>
              </a:ext>
            </a:extLst>
          </p:cNvPr>
          <p:cNvPicPr>
            <a:picLocks noChangeAspect="1"/>
          </p:cNvPicPr>
          <p:nvPr/>
        </p:nvPicPr>
        <p:blipFill>
          <a:blip r:embed="rId3" cstate="print"/>
          <a:stretch>
            <a:fillRect/>
          </a:stretch>
        </p:blipFill>
        <p:spPr>
          <a:xfrm>
            <a:off x="1983505" y="2540181"/>
            <a:ext cx="862134" cy="1796432"/>
          </a:xfrm>
          <a:prstGeom prst="rect">
            <a:avLst/>
          </a:prstGeom>
          <a:effectLst>
            <a:softEdge rad="114300"/>
          </a:effectLst>
        </p:spPr>
      </p:pic>
      <p:sp>
        <p:nvSpPr>
          <p:cNvPr id="10" name="textruta 2">
            <a:extLst>
              <a:ext uri="{FF2B5EF4-FFF2-40B4-BE49-F238E27FC236}">
                <a16:creationId xmlns:a16="http://schemas.microsoft.com/office/drawing/2014/main" id="{0437FA5E-45B4-7D90-2346-24F2B78F559E}"/>
              </a:ext>
            </a:extLst>
          </p:cNvPr>
          <p:cNvSpPr txBox="1"/>
          <p:nvPr/>
        </p:nvSpPr>
        <p:spPr>
          <a:xfrm>
            <a:off x="3073186" y="3084547"/>
            <a:ext cx="2997629" cy="769261"/>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600" dirty="0">
                <a:solidFill>
                  <a:srgbClr val="6BACC8"/>
                </a:solidFill>
                <a:latin typeface="Calibri"/>
                <a:cs typeface="Century Gothic"/>
              </a:rPr>
              <a:t>Utilitarian – Symbolic – Emotional</a:t>
            </a:r>
          </a:p>
        </p:txBody>
      </p:sp>
      <p:sp>
        <p:nvSpPr>
          <p:cNvPr id="11" name="textruta 13">
            <a:extLst>
              <a:ext uri="{FF2B5EF4-FFF2-40B4-BE49-F238E27FC236}">
                <a16:creationId xmlns:a16="http://schemas.microsoft.com/office/drawing/2014/main" id="{B223ACAE-B7C7-E051-7636-191E4082BEE5}"/>
              </a:ext>
            </a:extLst>
          </p:cNvPr>
          <p:cNvSpPr txBox="1"/>
          <p:nvPr/>
        </p:nvSpPr>
        <p:spPr>
          <a:xfrm>
            <a:off x="3340759" y="4870285"/>
            <a:ext cx="2462482" cy="769261"/>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600" dirty="0">
                <a:solidFill>
                  <a:srgbClr val="6BACC8"/>
                </a:solidFill>
                <a:latin typeface="Calibri"/>
                <a:cs typeface="Century Gothic"/>
              </a:rPr>
              <a:t>Product – Service – Process</a:t>
            </a:r>
          </a:p>
        </p:txBody>
      </p:sp>
      <p:pic>
        <p:nvPicPr>
          <p:cNvPr id="12" name="Bildobjekt 5">
            <a:extLst>
              <a:ext uri="{FF2B5EF4-FFF2-40B4-BE49-F238E27FC236}">
                <a16:creationId xmlns:a16="http://schemas.microsoft.com/office/drawing/2014/main" id="{2340DCE8-12D0-E757-3F00-B9AF1501C7F5}"/>
              </a:ext>
            </a:extLst>
          </p:cNvPr>
          <p:cNvPicPr>
            <a:picLocks noChangeAspect="1"/>
          </p:cNvPicPr>
          <p:nvPr/>
        </p:nvPicPr>
        <p:blipFill>
          <a:blip r:embed="rId4" cstate="print"/>
          <a:stretch>
            <a:fillRect/>
          </a:stretch>
        </p:blipFill>
        <p:spPr>
          <a:xfrm>
            <a:off x="1828635" y="4724974"/>
            <a:ext cx="1171878" cy="998325"/>
          </a:xfrm>
          <a:prstGeom prst="ellipse">
            <a:avLst/>
          </a:prstGeom>
          <a:ln>
            <a:noFill/>
          </a:ln>
          <a:effectLst>
            <a:softEdge rad="112500"/>
          </a:effectLst>
        </p:spPr>
      </p:pic>
      <p:sp>
        <p:nvSpPr>
          <p:cNvPr id="13" name="Upp 6">
            <a:extLst>
              <a:ext uri="{FF2B5EF4-FFF2-40B4-BE49-F238E27FC236}">
                <a16:creationId xmlns:a16="http://schemas.microsoft.com/office/drawing/2014/main" id="{A7B20B68-73B8-EF92-45CA-AD181987FEDB}"/>
              </a:ext>
            </a:extLst>
          </p:cNvPr>
          <p:cNvSpPr/>
          <p:nvPr/>
        </p:nvSpPr>
        <p:spPr>
          <a:xfrm flipV="1">
            <a:off x="4435914"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4" name="textruta 22">
            <a:extLst>
              <a:ext uri="{FF2B5EF4-FFF2-40B4-BE49-F238E27FC236}">
                <a16:creationId xmlns:a16="http://schemas.microsoft.com/office/drawing/2014/main" id="{405A2C5F-5AC8-AD2F-F4A0-46AEDC140A13}"/>
              </a:ext>
            </a:extLst>
          </p:cNvPr>
          <p:cNvSpPr txBox="1"/>
          <p:nvPr/>
        </p:nvSpPr>
        <p:spPr>
          <a:xfrm>
            <a:off x="3969758"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pic>
        <p:nvPicPr>
          <p:cNvPr id="15" name="Bildobjekt 18">
            <a:extLst>
              <a:ext uri="{FF2B5EF4-FFF2-40B4-BE49-F238E27FC236}">
                <a16:creationId xmlns:a16="http://schemas.microsoft.com/office/drawing/2014/main" id="{84532D54-E435-260B-E26E-C8E1A2A7147E}"/>
              </a:ext>
            </a:extLst>
          </p:cNvPr>
          <p:cNvPicPr>
            <a:picLocks noChangeAspect="1"/>
          </p:cNvPicPr>
          <p:nvPr/>
        </p:nvPicPr>
        <p:blipFill>
          <a:blip r:embed="rId5" cstate="print"/>
          <a:stretch>
            <a:fillRect/>
          </a:stretch>
        </p:blipFill>
        <p:spPr>
          <a:xfrm>
            <a:off x="2046467" y="1154581"/>
            <a:ext cx="736215" cy="925435"/>
          </a:xfrm>
          <a:prstGeom prst="rect">
            <a:avLst/>
          </a:prstGeom>
          <a:effectLst>
            <a:softEdge rad="114300"/>
          </a:effectLst>
        </p:spPr>
      </p:pic>
      <p:sp>
        <p:nvSpPr>
          <p:cNvPr id="16" name="Upp 25">
            <a:extLst>
              <a:ext uri="{FF2B5EF4-FFF2-40B4-BE49-F238E27FC236}">
                <a16:creationId xmlns:a16="http://schemas.microsoft.com/office/drawing/2014/main" id="{2F662392-71CC-4C4E-A85C-9183FB2A8A81}"/>
              </a:ext>
            </a:extLst>
          </p:cNvPr>
          <p:cNvSpPr/>
          <p:nvPr/>
        </p:nvSpPr>
        <p:spPr>
          <a:xfrm flipV="1">
            <a:off x="4435914"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3" name="Rettangolo arrotondato 15">
            <a:extLst>
              <a:ext uri="{FF2B5EF4-FFF2-40B4-BE49-F238E27FC236}">
                <a16:creationId xmlns:a16="http://schemas.microsoft.com/office/drawing/2014/main" id="{B2080C92-4693-4D1F-8BEC-BDB8F64F0642}"/>
              </a:ext>
            </a:extLst>
          </p:cNvPr>
          <p:cNvSpPr/>
          <p:nvPr/>
        </p:nvSpPr>
        <p:spPr>
          <a:xfrm>
            <a:off x="726844" y="4337728"/>
            <a:ext cx="7945872" cy="179958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516"/>
            <a:endParaRPr lang="it-IT" sz="1500">
              <a:solidFill>
                <a:prstClr val="white"/>
              </a:solidFill>
              <a:latin typeface="Calibri"/>
            </a:endParaRPr>
          </a:p>
        </p:txBody>
      </p:sp>
      <p:sp>
        <p:nvSpPr>
          <p:cNvPr id="4" name="CasellaDiTesto 3">
            <a:extLst>
              <a:ext uri="{FF2B5EF4-FFF2-40B4-BE49-F238E27FC236}">
                <a16:creationId xmlns:a16="http://schemas.microsoft.com/office/drawing/2014/main" id="{376B14AA-B82D-024A-045B-95076C4C2C64}"/>
              </a:ext>
            </a:extLst>
          </p:cNvPr>
          <p:cNvSpPr txBox="1"/>
          <p:nvPr/>
        </p:nvSpPr>
        <p:spPr>
          <a:xfrm>
            <a:off x="6153019" y="4073625"/>
            <a:ext cx="2159740" cy="523099"/>
          </a:xfrm>
          <a:prstGeom prst="rect">
            <a:avLst/>
          </a:prstGeom>
          <a:solidFill>
            <a:schemeClr val="bg1"/>
          </a:solidFill>
        </p:spPr>
        <p:txBody>
          <a:bodyPr wrap="square" rtlCol="0">
            <a:spAutoFit/>
          </a:bodyPr>
          <a:lstStyle/>
          <a:p>
            <a:pPr algn="ctr" defTabSz="740516"/>
            <a:r>
              <a:rPr lang="it-IT" sz="2799" b="1" i="1" dirty="0">
                <a:solidFill>
                  <a:srgbClr val="9BBB59"/>
                </a:solidFill>
                <a:latin typeface="Calibri"/>
              </a:rPr>
              <a:t>Innovation</a:t>
            </a:r>
          </a:p>
        </p:txBody>
      </p:sp>
    </p:spTree>
    <p:extLst>
      <p:ext uri="{BB962C8B-B14F-4D97-AF65-F5344CB8AC3E}">
        <p14:creationId xmlns:p14="http://schemas.microsoft.com/office/powerpoint/2010/main" val="74107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From solution to meaning</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19</a:t>
            </a:fld>
            <a:endParaRPr lang="it-IT"/>
          </a:p>
        </p:txBody>
      </p:sp>
      <p:cxnSp>
        <p:nvCxnSpPr>
          <p:cNvPr id="6" name="Straight Connector 21">
            <a:extLst>
              <a:ext uri="{FF2B5EF4-FFF2-40B4-BE49-F238E27FC236}">
                <a16:creationId xmlns:a16="http://schemas.microsoft.com/office/drawing/2014/main" id="{19709056-BB12-CFFE-6EAD-9A5482089CF4}"/>
              </a:ext>
            </a:extLst>
          </p:cNvPr>
          <p:cNvCxnSpPr>
            <a:stCxn id="21" idx="2"/>
            <a:endCxn id="19" idx="2"/>
          </p:cNvCxnSpPr>
          <p:nvPr/>
        </p:nvCxnSpPr>
        <p:spPr>
          <a:xfrm flipV="1">
            <a:off x="4647297" y="1846458"/>
            <a:ext cx="2435190" cy="3368432"/>
          </a:xfrm>
          <a:prstGeom prst="line">
            <a:avLst/>
          </a:prstGeom>
          <a:ln w="6350" cap="flat" cmpd="sng" algn="ctr">
            <a:solidFill>
              <a:srgbClr val="6BACC8"/>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4">
            <a:extLst>
              <a:ext uri="{FF2B5EF4-FFF2-40B4-BE49-F238E27FC236}">
                <a16:creationId xmlns:a16="http://schemas.microsoft.com/office/drawing/2014/main" id="{B24EF06B-C75A-F6E0-5641-79C7419EFB2E}"/>
              </a:ext>
            </a:extLst>
          </p:cNvPr>
          <p:cNvCxnSpPr>
            <a:stCxn id="22" idx="0"/>
            <a:endCxn id="24" idx="0"/>
          </p:cNvCxnSpPr>
          <p:nvPr/>
        </p:nvCxnSpPr>
        <p:spPr>
          <a:xfrm flipH="1" flipV="1">
            <a:off x="2033669" y="1846460"/>
            <a:ext cx="2401052" cy="3347409"/>
          </a:xfrm>
          <a:prstGeom prst="line">
            <a:avLst/>
          </a:prstGeom>
          <a:ln w="6350" cap="flat" cmpd="sng" algn="ctr">
            <a:solidFill>
              <a:srgbClr val="6BACC8"/>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 name="Text Box 10">
            <a:extLst>
              <a:ext uri="{FF2B5EF4-FFF2-40B4-BE49-F238E27FC236}">
                <a16:creationId xmlns:a16="http://schemas.microsoft.com/office/drawing/2014/main" id="{36B99F52-07AE-F7A2-42E7-D5A923657754}"/>
              </a:ext>
            </a:extLst>
          </p:cNvPr>
          <p:cNvSpPr txBox="1">
            <a:spLocks noChangeArrowheads="1"/>
          </p:cNvSpPr>
          <p:nvPr/>
        </p:nvSpPr>
        <p:spPr bwMode="auto">
          <a:xfrm>
            <a:off x="7480169" y="2854340"/>
            <a:ext cx="659304" cy="400010"/>
          </a:xfrm>
          <a:prstGeom prst="rect">
            <a:avLst/>
          </a:prstGeom>
          <a:noFill/>
          <a:ln w="9525">
            <a:noFill/>
            <a:miter lim="800000"/>
            <a:headEnd/>
            <a:tailEnd/>
          </a:ln>
        </p:spPr>
        <p:txBody>
          <a:bodyPr wrap="none" lIns="91401" tIns="45702" rIns="91401" bIns="45702">
            <a:prstTxWarp prst="textNoShape">
              <a:avLst/>
            </a:prstTxWarp>
            <a:spAutoFit/>
          </a:bodyPr>
          <a:lstStyle/>
          <a:p>
            <a:pPr algn="ctr" defTabSz="740516"/>
            <a:r>
              <a:rPr lang="it-IT" sz="2000" dirty="0">
                <a:solidFill>
                  <a:prstClr val="black">
                    <a:lumMod val="65000"/>
                    <a:lumOff val="35000"/>
                  </a:prstClr>
                </a:solidFill>
                <a:latin typeface="Calibri"/>
                <a:cs typeface="Century Gothic"/>
              </a:rPr>
              <a:t>New</a:t>
            </a:r>
          </a:p>
        </p:txBody>
      </p:sp>
      <p:sp>
        <p:nvSpPr>
          <p:cNvPr id="19" name="Upp 61">
            <a:extLst>
              <a:ext uri="{FF2B5EF4-FFF2-40B4-BE49-F238E27FC236}">
                <a16:creationId xmlns:a16="http://schemas.microsoft.com/office/drawing/2014/main" id="{4DFDF577-8D08-D9FB-100C-48757FEAF727}"/>
              </a:ext>
            </a:extLst>
          </p:cNvPr>
          <p:cNvSpPr/>
          <p:nvPr/>
        </p:nvSpPr>
        <p:spPr>
          <a:xfrm rot="10800000" flipH="1">
            <a:off x="6938478" y="1846460"/>
            <a:ext cx="288015" cy="2447705"/>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sz="1500">
              <a:solidFill>
                <a:prstClr val="white"/>
              </a:solidFill>
              <a:latin typeface="Calibri"/>
            </a:endParaRPr>
          </a:p>
        </p:txBody>
      </p:sp>
      <p:sp>
        <p:nvSpPr>
          <p:cNvPr id="20" name="textruta 64">
            <a:extLst>
              <a:ext uri="{FF2B5EF4-FFF2-40B4-BE49-F238E27FC236}">
                <a16:creationId xmlns:a16="http://schemas.microsoft.com/office/drawing/2014/main" id="{23C36699-43E5-8079-8383-751A1AC322FA}"/>
              </a:ext>
            </a:extLst>
          </p:cNvPr>
          <p:cNvSpPr txBox="1"/>
          <p:nvPr/>
        </p:nvSpPr>
        <p:spPr>
          <a:xfrm>
            <a:off x="4187874" y="5230053"/>
            <a:ext cx="763172" cy="461560"/>
          </a:xfrm>
          <a:prstGeom prst="rect">
            <a:avLst/>
          </a:prstGeom>
          <a:noFill/>
        </p:spPr>
        <p:txBody>
          <a:bodyPr wrap="none" lIns="91410" tIns="45706" rIns="91410" bIns="45706" rtlCol="0">
            <a:spAutoFit/>
          </a:bodyPr>
          <a:lstStyle/>
          <a:p>
            <a:pPr algn="ctr" defTabSz="740516"/>
            <a:r>
              <a:rPr lang="en-GB" sz="2400" dirty="0">
                <a:solidFill>
                  <a:srgbClr val="6BACC8"/>
                </a:solidFill>
                <a:latin typeface="Calibri"/>
                <a:cs typeface="Century Gothic"/>
              </a:rPr>
              <a:t>User</a:t>
            </a:r>
          </a:p>
        </p:txBody>
      </p:sp>
      <p:sp>
        <p:nvSpPr>
          <p:cNvPr id="21" name="Upp 65">
            <a:extLst>
              <a:ext uri="{FF2B5EF4-FFF2-40B4-BE49-F238E27FC236}">
                <a16:creationId xmlns:a16="http://schemas.microsoft.com/office/drawing/2014/main" id="{9CBE2377-2FCC-FA40-9BC4-FD287C4BA4A4}"/>
              </a:ext>
            </a:extLst>
          </p:cNvPr>
          <p:cNvSpPr/>
          <p:nvPr/>
        </p:nvSpPr>
        <p:spPr>
          <a:xfrm rot="13153620" flipH="1" flipV="1">
            <a:off x="4675902" y="4831524"/>
            <a:ext cx="216012" cy="432048"/>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sz="1500">
              <a:solidFill>
                <a:prstClr val="white"/>
              </a:solidFill>
              <a:latin typeface="Calibri"/>
            </a:endParaRPr>
          </a:p>
        </p:txBody>
      </p:sp>
      <p:sp>
        <p:nvSpPr>
          <p:cNvPr id="22" name="Upp 66">
            <a:extLst>
              <a:ext uri="{FF2B5EF4-FFF2-40B4-BE49-F238E27FC236}">
                <a16:creationId xmlns:a16="http://schemas.microsoft.com/office/drawing/2014/main" id="{04210885-46CA-294B-E8DD-03044D850A99}"/>
              </a:ext>
            </a:extLst>
          </p:cNvPr>
          <p:cNvSpPr/>
          <p:nvPr/>
        </p:nvSpPr>
        <p:spPr>
          <a:xfrm rot="19120293" flipH="1" flipV="1">
            <a:off x="4184057" y="4815625"/>
            <a:ext cx="216012" cy="432048"/>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sz="1500">
              <a:solidFill>
                <a:prstClr val="white"/>
              </a:solidFill>
              <a:latin typeface="Calibri"/>
            </a:endParaRPr>
          </a:p>
        </p:txBody>
      </p:sp>
      <p:sp>
        <p:nvSpPr>
          <p:cNvPr id="23" name="Text Box 10">
            <a:extLst>
              <a:ext uri="{FF2B5EF4-FFF2-40B4-BE49-F238E27FC236}">
                <a16:creationId xmlns:a16="http://schemas.microsoft.com/office/drawing/2014/main" id="{6024C078-1FE0-4711-A0E6-09CD60641E56}"/>
              </a:ext>
            </a:extLst>
          </p:cNvPr>
          <p:cNvSpPr txBox="1">
            <a:spLocks noChangeArrowheads="1"/>
          </p:cNvSpPr>
          <p:nvPr/>
        </p:nvSpPr>
        <p:spPr bwMode="auto">
          <a:xfrm>
            <a:off x="868379" y="2854340"/>
            <a:ext cx="978229" cy="400010"/>
          </a:xfrm>
          <a:prstGeom prst="rect">
            <a:avLst/>
          </a:prstGeom>
          <a:noFill/>
          <a:ln w="9525">
            <a:noFill/>
            <a:miter lim="800000"/>
            <a:headEnd/>
            <a:tailEnd/>
          </a:ln>
        </p:spPr>
        <p:txBody>
          <a:bodyPr wrap="none" lIns="91401" tIns="45702" rIns="91401" bIns="45702">
            <a:prstTxWarp prst="textNoShape">
              <a:avLst/>
            </a:prstTxWarp>
            <a:spAutoFit/>
          </a:bodyPr>
          <a:lstStyle/>
          <a:p>
            <a:pPr algn="ctr" defTabSz="740516"/>
            <a:r>
              <a:rPr lang="it-IT" sz="2000" dirty="0" err="1">
                <a:solidFill>
                  <a:prstClr val="black">
                    <a:lumMod val="65000"/>
                    <a:lumOff val="35000"/>
                  </a:prstClr>
                </a:solidFill>
                <a:latin typeface="Calibri"/>
                <a:cs typeface="Century Gothic"/>
              </a:rPr>
              <a:t>Existing</a:t>
            </a:r>
            <a:endParaRPr lang="it-IT" sz="2000" dirty="0">
              <a:solidFill>
                <a:prstClr val="black">
                  <a:lumMod val="65000"/>
                  <a:lumOff val="35000"/>
                </a:prstClr>
              </a:solidFill>
              <a:latin typeface="Calibri"/>
              <a:cs typeface="Century Gothic"/>
            </a:endParaRPr>
          </a:p>
        </p:txBody>
      </p:sp>
      <p:sp>
        <p:nvSpPr>
          <p:cNvPr id="24" name="Upp 59">
            <a:extLst>
              <a:ext uri="{FF2B5EF4-FFF2-40B4-BE49-F238E27FC236}">
                <a16:creationId xmlns:a16="http://schemas.microsoft.com/office/drawing/2014/main" id="{9407EB3E-1665-D3B2-5371-41033AB93583}"/>
              </a:ext>
            </a:extLst>
          </p:cNvPr>
          <p:cNvSpPr/>
          <p:nvPr/>
        </p:nvSpPr>
        <p:spPr>
          <a:xfrm rot="10800000" flipH="1" flipV="1">
            <a:off x="1889660" y="1846460"/>
            <a:ext cx="288015" cy="2447705"/>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sz="1500">
              <a:solidFill>
                <a:prstClr val="white"/>
              </a:solidFill>
              <a:latin typeface="Calibri"/>
            </a:endParaRPr>
          </a:p>
        </p:txBody>
      </p:sp>
      <p:cxnSp>
        <p:nvCxnSpPr>
          <p:cNvPr id="25" name="Straight Connector 12">
            <a:extLst>
              <a:ext uri="{FF2B5EF4-FFF2-40B4-BE49-F238E27FC236}">
                <a16:creationId xmlns:a16="http://schemas.microsoft.com/office/drawing/2014/main" id="{51216A8F-86DA-3547-859F-A123D0C12E59}"/>
              </a:ext>
            </a:extLst>
          </p:cNvPr>
          <p:cNvCxnSpPr/>
          <p:nvPr/>
        </p:nvCxnSpPr>
        <p:spPr>
          <a:xfrm>
            <a:off x="1692586" y="1622129"/>
            <a:ext cx="5758667" cy="1587"/>
          </a:xfrm>
          <a:prstGeom prst="line">
            <a:avLst/>
          </a:prstGeom>
          <a:ln>
            <a:solidFill>
              <a:srgbClr val="6BACC8"/>
            </a:solidFill>
          </a:ln>
        </p:spPr>
        <p:style>
          <a:lnRef idx="1">
            <a:schemeClr val="accent1"/>
          </a:lnRef>
          <a:fillRef idx="0">
            <a:schemeClr val="accent1"/>
          </a:fillRef>
          <a:effectRef idx="0">
            <a:schemeClr val="accent1"/>
          </a:effectRef>
          <a:fontRef idx="minor">
            <a:schemeClr val="tx1"/>
          </a:fontRef>
        </p:style>
      </p:cxnSp>
      <p:sp>
        <p:nvSpPr>
          <p:cNvPr id="26" name="Upp 60">
            <a:extLst>
              <a:ext uri="{FF2B5EF4-FFF2-40B4-BE49-F238E27FC236}">
                <a16:creationId xmlns:a16="http://schemas.microsoft.com/office/drawing/2014/main" id="{FC0874CF-2B2D-EFF0-943E-4864C9813CAD}"/>
              </a:ext>
            </a:extLst>
          </p:cNvPr>
          <p:cNvSpPr/>
          <p:nvPr/>
        </p:nvSpPr>
        <p:spPr>
          <a:xfrm rot="16200000" flipV="1">
            <a:off x="4428034" y="-531373"/>
            <a:ext cx="287933" cy="4319000"/>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sz="1500">
              <a:solidFill>
                <a:prstClr val="white"/>
              </a:solidFill>
              <a:latin typeface="Calibri"/>
            </a:endParaRPr>
          </a:p>
        </p:txBody>
      </p:sp>
      <p:sp>
        <p:nvSpPr>
          <p:cNvPr id="27" name="textruta 32">
            <a:extLst>
              <a:ext uri="{FF2B5EF4-FFF2-40B4-BE49-F238E27FC236}">
                <a16:creationId xmlns:a16="http://schemas.microsoft.com/office/drawing/2014/main" id="{3A71B50F-0C2E-59DC-4C3A-0ADB1C1F5CF9}"/>
              </a:ext>
            </a:extLst>
          </p:cNvPr>
          <p:cNvSpPr txBox="1"/>
          <p:nvPr/>
        </p:nvSpPr>
        <p:spPr>
          <a:xfrm>
            <a:off x="3812091" y="1361371"/>
            <a:ext cx="1500385" cy="523101"/>
          </a:xfrm>
          <a:prstGeom prst="rect">
            <a:avLst/>
          </a:prstGeom>
          <a:solidFill>
            <a:srgbClr val="FFFFFF"/>
          </a:solidFill>
        </p:spPr>
        <p:txBody>
          <a:bodyPr wrap="none" lIns="91410" tIns="45706" rIns="91410" bIns="45706" rtlCol="0">
            <a:spAutoFit/>
          </a:bodyPr>
          <a:lstStyle/>
          <a:p>
            <a:pPr algn="ctr" defTabSz="740516"/>
            <a:r>
              <a:rPr lang="en-GB" sz="2799" b="1" dirty="0">
                <a:solidFill>
                  <a:srgbClr val="6BACC8"/>
                </a:solidFill>
                <a:latin typeface="Calibri"/>
                <a:cs typeface="Century Gothic"/>
              </a:rPr>
              <a:t>Meaning</a:t>
            </a:r>
          </a:p>
        </p:txBody>
      </p:sp>
      <p:cxnSp>
        <p:nvCxnSpPr>
          <p:cNvPr id="28" name="Straight Connector 12">
            <a:extLst>
              <a:ext uri="{FF2B5EF4-FFF2-40B4-BE49-F238E27FC236}">
                <a16:creationId xmlns:a16="http://schemas.microsoft.com/office/drawing/2014/main" id="{2F916D94-E343-3DC5-CA23-7C41C11CAEDC}"/>
              </a:ext>
            </a:extLst>
          </p:cNvPr>
          <p:cNvCxnSpPr/>
          <p:nvPr/>
        </p:nvCxnSpPr>
        <p:spPr>
          <a:xfrm>
            <a:off x="1692586" y="4500715"/>
            <a:ext cx="5758667" cy="1587"/>
          </a:xfrm>
          <a:prstGeom prst="line">
            <a:avLst/>
          </a:prstGeom>
          <a:ln>
            <a:solidFill>
              <a:srgbClr val="6BACC8"/>
            </a:solidFill>
          </a:ln>
        </p:spPr>
        <p:style>
          <a:lnRef idx="1">
            <a:schemeClr val="accent1"/>
          </a:lnRef>
          <a:fillRef idx="0">
            <a:schemeClr val="accent1"/>
          </a:fillRef>
          <a:effectRef idx="0">
            <a:schemeClr val="accent1"/>
          </a:effectRef>
          <a:fontRef idx="minor">
            <a:schemeClr val="tx1"/>
          </a:fontRef>
        </p:style>
      </p:cxnSp>
      <p:sp>
        <p:nvSpPr>
          <p:cNvPr id="29" name="textruta 34">
            <a:extLst>
              <a:ext uri="{FF2B5EF4-FFF2-40B4-BE49-F238E27FC236}">
                <a16:creationId xmlns:a16="http://schemas.microsoft.com/office/drawing/2014/main" id="{415FAD3E-7BF4-D14F-47E0-C353EBB8A509}"/>
              </a:ext>
            </a:extLst>
          </p:cNvPr>
          <p:cNvSpPr txBox="1"/>
          <p:nvPr/>
        </p:nvSpPr>
        <p:spPr>
          <a:xfrm>
            <a:off x="3847520" y="4222173"/>
            <a:ext cx="1425060" cy="523101"/>
          </a:xfrm>
          <a:prstGeom prst="rect">
            <a:avLst/>
          </a:prstGeom>
          <a:solidFill>
            <a:srgbClr val="FFFFFF"/>
          </a:solidFill>
        </p:spPr>
        <p:txBody>
          <a:bodyPr wrap="none" lIns="91410" tIns="45706" rIns="91410" bIns="45706" rtlCol="0">
            <a:spAutoFit/>
          </a:bodyPr>
          <a:lstStyle/>
          <a:p>
            <a:pPr algn="ctr" defTabSz="740516"/>
            <a:r>
              <a:rPr lang="en-GB" sz="2799" b="1" dirty="0">
                <a:solidFill>
                  <a:srgbClr val="6BACC8"/>
                </a:solidFill>
                <a:latin typeface="Calibri"/>
                <a:cs typeface="Century Gothic"/>
              </a:rPr>
              <a:t>Solution</a:t>
            </a:r>
          </a:p>
        </p:txBody>
      </p:sp>
    </p:spTree>
    <p:extLst>
      <p:ext uri="{BB962C8B-B14F-4D97-AF65-F5344CB8AC3E}">
        <p14:creationId xmlns:p14="http://schemas.microsoft.com/office/powerpoint/2010/main" val="4135006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noFill/>
        </p:spPr>
        <p:txBody>
          <a:bodyPr vert="horz" lIns="91440" tIns="45720" rIns="91440" bIns="45720" rtlCol="0" anchor="t" anchorCtr="0">
            <a:normAutofit/>
          </a:bodyPr>
          <a:lstStyle/>
          <a:p>
            <a:r>
              <a:rPr lang="en-US" sz="2400" dirty="0">
                <a:latin typeface="+mn-lt"/>
                <a:cs typeface="Arial" panose="020B0604020202020204" pitchFamily="34" charset="0"/>
              </a:rPr>
              <a:t>Nintendo Wii (2006)</a:t>
            </a:r>
          </a:p>
        </p:txBody>
      </p:sp>
      <p:sp>
        <p:nvSpPr>
          <p:cNvPr id="3" name="Segnaposto numero diapositiva 2"/>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a:t>
            </a:fld>
            <a:endParaRPr lang="it-IT"/>
          </a:p>
        </p:txBody>
      </p:sp>
      <p:graphicFrame>
        <p:nvGraphicFramePr>
          <p:cNvPr id="5" name="Tabell 5"/>
          <p:cNvGraphicFramePr>
            <a:graphicFrameLocks noGrp="1"/>
          </p:cNvGraphicFramePr>
          <p:nvPr>
            <p:extLst>
              <p:ext uri="{D42A27DB-BD31-4B8C-83A1-F6EECF244321}">
                <p14:modId xmlns:p14="http://schemas.microsoft.com/office/powerpoint/2010/main" val="2956506059"/>
              </p:ext>
            </p:extLst>
          </p:nvPr>
        </p:nvGraphicFramePr>
        <p:xfrm>
          <a:off x="9528328" y="1381125"/>
          <a:ext cx="7954962" cy="4023276"/>
        </p:xfrm>
        <a:graphic>
          <a:graphicData uri="http://schemas.openxmlformats.org/drawingml/2006/table">
            <a:tbl>
              <a:tblPr/>
              <a:tblGrid>
                <a:gridCol w="2016125">
                  <a:extLst>
                    <a:ext uri="{9D8B030D-6E8A-4147-A177-3AD203B41FA5}">
                      <a16:colId xmlns:a16="http://schemas.microsoft.com/office/drawing/2014/main" val="20000"/>
                    </a:ext>
                  </a:extLst>
                </a:gridCol>
                <a:gridCol w="5938837">
                  <a:extLst>
                    <a:ext uri="{9D8B030D-6E8A-4147-A177-3AD203B41FA5}">
                      <a16:colId xmlns:a16="http://schemas.microsoft.com/office/drawing/2014/main" val="20001"/>
                    </a:ext>
                  </a:extLst>
                </a:gridCol>
              </a:tblGrid>
              <a:tr h="822964">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a:ln>
                            <a:noFill/>
                          </a:ln>
                          <a:solidFill>
                            <a:srgbClr val="595959"/>
                          </a:solidFill>
                          <a:effectLst/>
                          <a:latin typeface="+mn-lt"/>
                          <a:ea typeface="ＭＳ Ｐゴシック" charset="-128"/>
                          <a:cs typeface="Arial" panose="020B0604020202020204" pitchFamily="34" charset="0"/>
                        </a:rPr>
                        <a:t>Drivers / Motivation</a:t>
                      </a:r>
                    </a:p>
                  </a:txBody>
                  <a:tcPr marL="91424" marR="91424" marT="45713" marB="45713" anchor="ctr" horzOverflow="overflow">
                    <a:lnL>
                      <a:noFill/>
                    </a:lnL>
                    <a:lnR>
                      <a:noFill/>
                    </a:lnR>
                    <a:lnT>
                      <a:noFill/>
                    </a:lnT>
                    <a:lnB>
                      <a:noFill/>
                    </a:lnB>
                    <a:lnTlToBr>
                      <a:noFill/>
                    </a:lnTlToBr>
                    <a:lnBlToTr>
                      <a:noFill/>
                    </a:lnBlToTr>
                    <a:noFill/>
                  </a:tcPr>
                </a:tc>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What is the </a:t>
                      </a:r>
                      <a:r>
                        <a:rPr kumimoji="0" lang="en-US" altLang="it-IT" sz="1600" b="1" i="0" u="none" strike="noStrike" cap="none" normalizeH="0" baseline="0" dirty="0">
                          <a:ln>
                            <a:noFill/>
                          </a:ln>
                          <a:solidFill>
                            <a:srgbClr val="595959"/>
                          </a:solidFill>
                          <a:effectLst/>
                          <a:latin typeface="+mn-lt"/>
                          <a:ea typeface="ＭＳ Ｐゴシック" charset="-128"/>
                          <a:cs typeface="Arial" panose="020B0604020202020204" pitchFamily="34" charset="0"/>
                        </a:rPr>
                        <a:t>motivation </a:t>
                      </a: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for this project? What are the challenges and opportunities? Is there a recognized driver of change? In society? In competition? A new technology?</a:t>
                      </a:r>
                    </a:p>
                  </a:txBody>
                  <a:tcPr marL="91424" marR="91424"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18156">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a:ln>
                            <a:noFill/>
                          </a:ln>
                          <a:solidFill>
                            <a:srgbClr val="595959"/>
                          </a:solidFill>
                          <a:effectLst/>
                          <a:latin typeface="+mn-lt"/>
                          <a:ea typeface="ＭＳ Ｐゴシック" charset="-128"/>
                          <a:cs typeface="Arial" panose="020B0604020202020204" pitchFamily="34" charset="0"/>
                        </a:rPr>
                        <a:t>Objective</a:t>
                      </a:r>
                    </a:p>
                  </a:txBody>
                  <a:tcPr marL="91424" marR="91424" marT="45713" marB="45713" anchor="ctr" horzOverflow="overflow">
                    <a:lnL>
                      <a:noFill/>
                    </a:lnL>
                    <a:lnR>
                      <a:noFill/>
                    </a:lnR>
                    <a:lnT>
                      <a:noFill/>
                    </a:lnT>
                    <a:lnB>
                      <a:noFill/>
                    </a:lnB>
                    <a:lnTlToBr>
                      <a:noFill/>
                    </a:lnTlToBr>
                    <a:lnBlToTr>
                      <a:noFill/>
                    </a:lnBlToTr>
                    <a:noFill/>
                  </a:tcPr>
                </a:tc>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Why are we doing this project. Which </a:t>
                      </a:r>
                      <a:r>
                        <a:rPr kumimoji="0" lang="en-US" altLang="it-IT" sz="1600" b="1" i="0" u="none" strike="noStrike" cap="none" normalizeH="0" baseline="0" dirty="0">
                          <a:ln>
                            <a:noFill/>
                          </a:ln>
                          <a:solidFill>
                            <a:srgbClr val="595959"/>
                          </a:solidFill>
                          <a:effectLst/>
                          <a:highlight>
                            <a:srgbClr val="FFFF00"/>
                          </a:highlight>
                          <a:latin typeface="+mn-lt"/>
                          <a:ea typeface="ＭＳ Ｐゴシック" charset="-128"/>
                          <a:cs typeface="Arial" panose="020B0604020202020204" pitchFamily="34" charset="0"/>
                        </a:rPr>
                        <a:t>sustainable</a:t>
                      </a:r>
                      <a:r>
                        <a:rPr kumimoji="0" lang="en-US" altLang="it-IT" sz="1600" b="1" i="0" u="none" strike="noStrike" cap="none" normalizeH="0" baseline="0" dirty="0">
                          <a:ln>
                            <a:noFill/>
                          </a:ln>
                          <a:solidFill>
                            <a:srgbClr val="595959"/>
                          </a:solidFill>
                          <a:effectLst/>
                          <a:latin typeface="+mn-lt"/>
                          <a:ea typeface="ＭＳ Ｐゴシック" charset="-128"/>
                          <a:cs typeface="Arial" panose="020B0604020202020204" pitchFamily="34" charset="0"/>
                        </a:rPr>
                        <a:t> outcomes </a:t>
                      </a: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do</a:t>
                      </a:r>
                      <a:r>
                        <a:rPr kumimoji="0" lang="en-US" altLang="it-IT" sz="1600" b="1" i="0" u="none" strike="noStrike" cap="none" normalizeH="0" baseline="0" dirty="0">
                          <a:ln>
                            <a:noFill/>
                          </a:ln>
                          <a:solidFill>
                            <a:srgbClr val="595959"/>
                          </a:solidFill>
                          <a:effectLst/>
                          <a:latin typeface="+mn-lt"/>
                          <a:ea typeface="ＭＳ Ｐゴシック" charset="-128"/>
                          <a:cs typeface="Arial" panose="020B0604020202020204" pitchFamily="34" charset="0"/>
                        </a:rPr>
                        <a:t> </a:t>
                      </a: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we want to achieve in the long run</a:t>
                      </a:r>
                    </a:p>
                  </a:txBody>
                  <a:tcPr marL="91424" marR="91424"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18156">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a:ln>
                            <a:noFill/>
                          </a:ln>
                          <a:solidFill>
                            <a:srgbClr val="595959"/>
                          </a:solidFill>
                          <a:effectLst/>
                          <a:latin typeface="+mn-lt"/>
                          <a:ea typeface="ＭＳ Ｐゴシック" charset="-128"/>
                          <a:cs typeface="Arial" panose="020B0604020202020204" pitchFamily="34" charset="0"/>
                        </a:rPr>
                        <a:t>Scope</a:t>
                      </a:r>
                    </a:p>
                  </a:txBody>
                  <a:tcPr marL="91424" marR="91424" marT="45713" marB="45713" anchor="ctr" horzOverflow="overflow">
                    <a:lnL>
                      <a:noFill/>
                    </a:lnL>
                    <a:lnR>
                      <a:noFill/>
                    </a:lnR>
                    <a:lnT>
                      <a:noFill/>
                    </a:lnT>
                    <a:lnB>
                      <a:noFill/>
                    </a:lnB>
                    <a:lnTlToBr>
                      <a:noFill/>
                    </a:lnTlToBr>
                    <a:lnBlToTr>
                      <a:noFill/>
                    </a:lnBlToTr>
                    <a:noFill/>
                  </a:tcPr>
                </a:tc>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The </a:t>
                      </a:r>
                      <a:r>
                        <a:rPr kumimoji="0" lang="en-US" altLang="it-IT" sz="1600" b="1" i="0" u="none" strike="noStrike" cap="none" normalizeH="0" baseline="0" dirty="0">
                          <a:ln>
                            <a:noFill/>
                          </a:ln>
                          <a:solidFill>
                            <a:srgbClr val="595959"/>
                          </a:solidFill>
                          <a:effectLst/>
                          <a:latin typeface="+mn-lt"/>
                          <a:ea typeface="ＭＳ Ｐゴシック" charset="-128"/>
                          <a:cs typeface="Arial" panose="020B0604020202020204" pitchFamily="34" charset="0"/>
                        </a:rPr>
                        <a:t>boundaries </a:t>
                      </a: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of the project. What we want to innovate and what we do not want to. </a:t>
                      </a:r>
                      <a:r>
                        <a:rPr kumimoji="0" lang="en-US" altLang="it-IT" sz="1600" b="0" i="0" u="none" strike="noStrike" cap="none" normalizeH="0" baseline="0" dirty="0">
                          <a:ln>
                            <a:noFill/>
                          </a:ln>
                          <a:solidFill>
                            <a:srgbClr val="595959"/>
                          </a:solidFill>
                          <a:effectLst/>
                          <a:highlight>
                            <a:srgbClr val="FFFF00"/>
                          </a:highlight>
                          <a:latin typeface="+mn-lt"/>
                          <a:ea typeface="ＭＳ Ｐゴシック" charset="-128"/>
                          <a:cs typeface="Arial" panose="020B0604020202020204" pitchFamily="34" charset="0"/>
                        </a:rPr>
                        <a:t>Which economic factors should be taken into account?</a:t>
                      </a:r>
                    </a:p>
                  </a:txBody>
                  <a:tcPr marL="91424" marR="91424"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18156">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a:ln>
                            <a:noFill/>
                          </a:ln>
                          <a:solidFill>
                            <a:srgbClr val="595959"/>
                          </a:solidFill>
                          <a:effectLst/>
                          <a:latin typeface="+mn-lt"/>
                          <a:ea typeface="ＭＳ Ｐゴシック" charset="-128"/>
                          <a:cs typeface="Arial" panose="020B0604020202020204" pitchFamily="34" charset="0"/>
                        </a:rPr>
                        <a:t>Output</a:t>
                      </a:r>
                    </a:p>
                  </a:txBody>
                  <a:tcPr marL="91424" marR="91424" marT="45713" marB="45713" anchor="ctr" horzOverflow="overflow">
                    <a:lnL>
                      <a:noFill/>
                    </a:lnL>
                    <a:lnR>
                      <a:noFill/>
                    </a:lnR>
                    <a:lnT>
                      <a:noFill/>
                    </a:lnT>
                    <a:lnB>
                      <a:noFill/>
                    </a:lnB>
                    <a:lnTlToBr>
                      <a:noFill/>
                    </a:lnTlToBr>
                    <a:lnBlToTr>
                      <a:noFill/>
                    </a:lnBlToTr>
                    <a:noFill/>
                  </a:tcPr>
                </a:tc>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The </a:t>
                      </a:r>
                      <a:r>
                        <a:rPr kumimoji="0" lang="en-US" altLang="it-IT" sz="1600" b="1" i="0" u="none" strike="noStrike" cap="none" normalizeH="0" baseline="0" dirty="0">
                          <a:ln>
                            <a:noFill/>
                          </a:ln>
                          <a:solidFill>
                            <a:srgbClr val="595959"/>
                          </a:solidFill>
                          <a:effectLst/>
                          <a:latin typeface="+mn-lt"/>
                          <a:ea typeface="ＭＳ Ｐゴシック" charset="-128"/>
                          <a:cs typeface="Arial" panose="020B0604020202020204" pitchFamily="34" charset="0"/>
                        </a:rPr>
                        <a:t>result </a:t>
                      </a: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of the project. A concept for a product? A concept for a process? A business plan? A roadmap?</a:t>
                      </a:r>
                    </a:p>
                  </a:txBody>
                  <a:tcPr marL="91424" marR="91424"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57211">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a:ln>
                            <a:noFill/>
                          </a:ln>
                          <a:solidFill>
                            <a:srgbClr val="595959"/>
                          </a:solidFill>
                          <a:effectLst/>
                          <a:latin typeface="+mn-lt"/>
                          <a:ea typeface="ＭＳ Ｐゴシック" charset="-128"/>
                          <a:cs typeface="Arial" panose="020B0604020202020204" pitchFamily="34" charset="0"/>
                        </a:rPr>
                        <a:t>People</a:t>
                      </a:r>
                    </a:p>
                  </a:txBody>
                  <a:tcPr marL="91424" marR="91424" marT="45713" marB="45713" anchor="ctr" horzOverflow="overflow">
                    <a:lnL>
                      <a:noFill/>
                    </a:lnL>
                    <a:lnR>
                      <a:noFill/>
                    </a:lnR>
                    <a:lnT>
                      <a:noFill/>
                    </a:lnT>
                    <a:lnB>
                      <a:noFill/>
                    </a:lnB>
                    <a:lnTlToBr>
                      <a:noFill/>
                    </a:lnTlToBr>
                    <a:lnBlToTr>
                      <a:noFill/>
                    </a:lnBlToTr>
                    <a:noFill/>
                  </a:tcPr>
                </a:tc>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The target </a:t>
                      </a:r>
                      <a:r>
                        <a:rPr kumimoji="0" lang="en-US" altLang="it-IT" sz="1600" b="1" i="0" u="none" strike="noStrike" cap="none" normalizeH="0" baseline="0" dirty="0">
                          <a:ln>
                            <a:noFill/>
                          </a:ln>
                          <a:solidFill>
                            <a:srgbClr val="595959"/>
                          </a:solidFill>
                          <a:effectLst/>
                          <a:latin typeface="+mn-lt"/>
                          <a:ea typeface="ＭＳ Ｐゴシック" charset="-128"/>
                          <a:cs typeface="Arial" panose="020B0604020202020204" pitchFamily="34" charset="0"/>
                        </a:rPr>
                        <a:t>user</a:t>
                      </a: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(s)</a:t>
                      </a:r>
                    </a:p>
                  </a:txBody>
                  <a:tcPr marL="91424" marR="91424"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18156">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pPr>
                      <a:r>
                        <a:rPr kumimoji="0" lang="en-US" altLang="it-IT" sz="2800" b="0" i="0" u="none" strike="noStrike" cap="none" normalizeH="0" baseline="0" dirty="0">
                          <a:ln>
                            <a:noFill/>
                          </a:ln>
                          <a:solidFill>
                            <a:srgbClr val="595959"/>
                          </a:solidFill>
                          <a:effectLst/>
                          <a:latin typeface="+mn-lt"/>
                          <a:ea typeface="ＭＳ Ｐゴシック" charset="-128"/>
                          <a:cs typeface="Arial" panose="020B0604020202020204" pitchFamily="34" charset="0"/>
                        </a:rPr>
                        <a:t>Context</a:t>
                      </a:r>
                    </a:p>
                  </a:txBody>
                  <a:tcPr marL="91424" marR="91424" marT="45713" marB="45713" anchor="ctr" horzOverflow="overflow">
                    <a:lnL>
                      <a:noFill/>
                    </a:lnL>
                    <a:lnR>
                      <a:noFill/>
                    </a:lnR>
                    <a:lnT>
                      <a:noFill/>
                    </a:lnT>
                    <a:lnB>
                      <a:noFill/>
                    </a:lnB>
                    <a:lnTlToBr>
                      <a:noFill/>
                    </a:lnTlToBr>
                    <a:lnBlToTr>
                      <a:noFill/>
                    </a:lnBlToTr>
                    <a:noFill/>
                  </a:tcPr>
                </a:tc>
                <a:tc>
                  <a:txBody>
                    <a:bodyPr/>
                    <a:lstStyle>
                      <a:lvl1pPr defTabSz="912813" eaLnBrk="0" hangingPunct="0">
                        <a:spcBef>
                          <a:spcPct val="20000"/>
                        </a:spcBef>
                        <a:buFont typeface="Arial" charset="0"/>
                        <a:defRPr sz="2800">
                          <a:solidFill>
                            <a:schemeClr val="tx1"/>
                          </a:solidFill>
                          <a:latin typeface="Calibri" charset="0"/>
                          <a:ea typeface="ＭＳ Ｐゴシック" charset="-128"/>
                        </a:defRPr>
                      </a:lvl1pPr>
                      <a:lvl2pPr marL="742950" indent="-285750" defTabSz="912813"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912813"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912813" eaLnBrk="0" hangingPunct="0">
                        <a:spcBef>
                          <a:spcPct val="20000"/>
                        </a:spcBef>
                        <a:buFont typeface="Arial" charset="0"/>
                        <a:defRPr>
                          <a:solidFill>
                            <a:schemeClr val="tx1"/>
                          </a:solidFill>
                          <a:latin typeface="Calibri" charset="0"/>
                          <a:ea typeface="ＭＳ Ｐゴシック" charset="-128"/>
                        </a:defRPr>
                      </a:lvl4pPr>
                      <a:lvl5pPr marL="2057400" indent="-228600" defTabSz="912813" eaLnBrk="0" hangingPunct="0">
                        <a:spcBef>
                          <a:spcPct val="20000"/>
                        </a:spcBef>
                        <a:buFont typeface="Arial" charset="0"/>
                        <a:defRPr>
                          <a:solidFill>
                            <a:schemeClr val="tx1"/>
                          </a:solidFill>
                          <a:latin typeface="Calibri" charset="0"/>
                          <a:ea typeface="ＭＳ Ｐゴシック" charset="-128"/>
                        </a:defRPr>
                      </a:lvl5pPr>
                      <a:lvl6pPr marL="25146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9128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In which </a:t>
                      </a:r>
                      <a:r>
                        <a:rPr kumimoji="0" lang="en-US" altLang="it-IT" sz="1600" b="1" i="0" u="none" strike="noStrike" cap="none" normalizeH="0" baseline="0" dirty="0">
                          <a:ln>
                            <a:noFill/>
                          </a:ln>
                          <a:solidFill>
                            <a:srgbClr val="595959"/>
                          </a:solidFill>
                          <a:effectLst/>
                          <a:latin typeface="+mn-lt"/>
                          <a:ea typeface="ＭＳ Ｐゴシック" charset="-128"/>
                          <a:cs typeface="Arial" panose="020B0604020202020204" pitchFamily="34" charset="0"/>
                        </a:rPr>
                        <a:t>context </a:t>
                      </a:r>
                      <a:r>
                        <a:rPr kumimoji="0" lang="en-US" altLang="it-IT" sz="1600" b="0" i="0" u="none" strike="noStrike" cap="none" normalizeH="0" baseline="0" dirty="0">
                          <a:ln>
                            <a:noFill/>
                          </a:ln>
                          <a:solidFill>
                            <a:srgbClr val="595959"/>
                          </a:solidFill>
                          <a:effectLst/>
                          <a:latin typeface="+mn-lt"/>
                          <a:ea typeface="ＭＳ Ｐゴシック" charset="-128"/>
                          <a:cs typeface="Arial" panose="020B0604020202020204" pitchFamily="34" charset="0"/>
                        </a:rPr>
                        <a:t>the product is used? Which geographical area? Which context of life (home, street, office…)  </a:t>
                      </a:r>
                    </a:p>
                  </a:txBody>
                  <a:tcPr marL="91424" marR="91424"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 name="Rettangolo 11">
            <a:extLst>
              <a:ext uri="{FF2B5EF4-FFF2-40B4-BE49-F238E27FC236}">
                <a16:creationId xmlns:a16="http://schemas.microsoft.com/office/drawing/2014/main" id="{FC3C97AB-760A-DDCF-81E2-27B0423282FD}"/>
              </a:ext>
            </a:extLst>
          </p:cNvPr>
          <p:cNvSpPr/>
          <p:nvPr/>
        </p:nvSpPr>
        <p:spPr>
          <a:xfrm>
            <a:off x="370330" y="3923148"/>
            <a:ext cx="1957132" cy="189410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93" tIns="45654" rIns="91293" bIns="45654" rtlCol="0" anchor="ctr"/>
          <a:lstStyle/>
          <a:p>
            <a:pPr algn="ctr" defTabSz="740516"/>
            <a:endParaRPr lang="en-US" sz="1600" dirty="0">
              <a:solidFill>
                <a:prstClr val="white"/>
              </a:solidFill>
              <a:latin typeface="Calibri"/>
              <a:cs typeface="Arial" pitchFamily="34" charset="0"/>
            </a:endParaRPr>
          </a:p>
        </p:txBody>
      </p:sp>
      <p:pic>
        <p:nvPicPr>
          <p:cNvPr id="13" name="Picture 6" descr="http://www.medgadget.com/archives/img/367356qtte.jpg">
            <a:extLst>
              <a:ext uri="{FF2B5EF4-FFF2-40B4-BE49-F238E27FC236}">
                <a16:creationId xmlns:a16="http://schemas.microsoft.com/office/drawing/2014/main" id="{196F650F-BF91-F1D6-A95B-2FACBBDD4C8A}"/>
              </a:ext>
            </a:extLst>
          </p:cNvPr>
          <p:cNvPicPr>
            <a:picLocks noChangeAspect="1" noChangeArrowheads="1"/>
          </p:cNvPicPr>
          <p:nvPr/>
        </p:nvPicPr>
        <p:blipFill>
          <a:blip r:embed="rId2" cstate="print"/>
          <a:srcRect/>
          <a:stretch>
            <a:fillRect/>
          </a:stretch>
        </p:blipFill>
        <p:spPr bwMode="auto">
          <a:xfrm rot="418293">
            <a:off x="6132650" y="1463459"/>
            <a:ext cx="2382855" cy="24722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2" descr="Console Nintendo Wii">
            <a:extLst>
              <a:ext uri="{FF2B5EF4-FFF2-40B4-BE49-F238E27FC236}">
                <a16:creationId xmlns:a16="http://schemas.microsoft.com/office/drawing/2014/main" id="{E88AC9BE-054E-85C8-8C86-197DAD0D3789}"/>
              </a:ext>
            </a:extLst>
          </p:cNvPr>
          <p:cNvPicPr>
            <a:picLocks noChangeAspect="1" noChangeArrowheads="1"/>
          </p:cNvPicPr>
          <p:nvPr/>
        </p:nvPicPr>
        <p:blipFill>
          <a:blip r:embed="rId3" cstate="print"/>
          <a:srcRect/>
          <a:stretch>
            <a:fillRect/>
          </a:stretch>
        </p:blipFill>
        <p:spPr bwMode="auto">
          <a:xfrm>
            <a:off x="4167484" y="1040744"/>
            <a:ext cx="1964365" cy="17660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ttangolo 14">
            <a:extLst>
              <a:ext uri="{FF2B5EF4-FFF2-40B4-BE49-F238E27FC236}">
                <a16:creationId xmlns:a16="http://schemas.microsoft.com/office/drawing/2014/main" id="{ACA4F576-4AA0-5496-C9B8-CD444AE76647}"/>
              </a:ext>
            </a:extLst>
          </p:cNvPr>
          <p:cNvSpPr/>
          <p:nvPr/>
        </p:nvSpPr>
        <p:spPr>
          <a:xfrm>
            <a:off x="2453714" y="3923148"/>
            <a:ext cx="1957132" cy="189410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93" tIns="45654" rIns="91293" bIns="45654" rtlCol="0" anchor="ctr"/>
          <a:lstStyle/>
          <a:p>
            <a:pPr algn="ctr" defTabSz="740516"/>
            <a:endParaRPr lang="en-US" sz="1600" dirty="0">
              <a:solidFill>
                <a:prstClr val="white"/>
              </a:solidFill>
              <a:latin typeface="Calibri"/>
              <a:cs typeface="Arial" pitchFamily="34" charset="0"/>
            </a:endParaRPr>
          </a:p>
        </p:txBody>
      </p:sp>
      <p:pic>
        <p:nvPicPr>
          <p:cNvPr id="16" name="Picture 8" descr="http://xbox-361.com/mkportal/modules/gallery/album/a_9.jpg">
            <a:extLst>
              <a:ext uri="{FF2B5EF4-FFF2-40B4-BE49-F238E27FC236}">
                <a16:creationId xmlns:a16="http://schemas.microsoft.com/office/drawing/2014/main" id="{1841EF7D-4F4B-C0A4-5D80-7D393E2BB6E2}"/>
              </a:ext>
            </a:extLst>
          </p:cNvPr>
          <p:cNvPicPr>
            <a:picLocks noChangeAspect="1" noChangeArrowheads="1"/>
          </p:cNvPicPr>
          <p:nvPr/>
        </p:nvPicPr>
        <p:blipFill>
          <a:blip r:embed="rId4" cstate="print"/>
          <a:srcRect/>
          <a:stretch>
            <a:fillRect/>
          </a:stretch>
        </p:blipFill>
        <p:spPr bwMode="auto">
          <a:xfrm>
            <a:off x="2483204" y="4156051"/>
            <a:ext cx="1901000" cy="1499842"/>
          </a:xfrm>
          <a:prstGeom prst="rect">
            <a:avLst/>
          </a:prstGeom>
          <a:noFill/>
          <a:ln w="9525">
            <a:noFill/>
            <a:miter lim="800000"/>
            <a:headEnd/>
            <a:tailEnd/>
          </a:ln>
        </p:spPr>
      </p:pic>
      <p:pic>
        <p:nvPicPr>
          <p:cNvPr id="17" name="Picture 10" descr="http://www.lusoria.com/home/images/psx3_01.jpg">
            <a:extLst>
              <a:ext uri="{FF2B5EF4-FFF2-40B4-BE49-F238E27FC236}">
                <a16:creationId xmlns:a16="http://schemas.microsoft.com/office/drawing/2014/main" id="{25DCA572-381B-EE4E-7864-CF425EE22AA0}"/>
              </a:ext>
            </a:extLst>
          </p:cNvPr>
          <p:cNvPicPr>
            <a:picLocks noChangeAspect="1" noChangeArrowheads="1"/>
          </p:cNvPicPr>
          <p:nvPr/>
        </p:nvPicPr>
        <p:blipFill>
          <a:blip r:embed="rId5" cstate="print"/>
          <a:srcRect/>
          <a:stretch>
            <a:fillRect/>
          </a:stretch>
        </p:blipFill>
        <p:spPr bwMode="auto">
          <a:xfrm>
            <a:off x="520446" y="3977860"/>
            <a:ext cx="1554470" cy="1734149"/>
          </a:xfrm>
          <a:prstGeom prst="rect">
            <a:avLst/>
          </a:prstGeom>
          <a:noFill/>
          <a:ln w="9525">
            <a:noFill/>
            <a:miter lim="800000"/>
            <a:headEnd/>
            <a:tailEnd/>
          </a:ln>
        </p:spPr>
      </p:pic>
      <p:sp>
        <p:nvSpPr>
          <p:cNvPr id="18" name="Rectangle 3">
            <a:extLst>
              <a:ext uri="{FF2B5EF4-FFF2-40B4-BE49-F238E27FC236}">
                <a16:creationId xmlns:a16="http://schemas.microsoft.com/office/drawing/2014/main" id="{1B73DD21-BF71-EA3D-F6B0-5F037746B608}"/>
              </a:ext>
            </a:extLst>
          </p:cNvPr>
          <p:cNvSpPr txBox="1">
            <a:spLocks noChangeArrowheads="1"/>
          </p:cNvSpPr>
          <p:nvPr/>
        </p:nvSpPr>
        <p:spPr bwMode="auto">
          <a:xfrm>
            <a:off x="6336822" y="4142908"/>
            <a:ext cx="2005873" cy="402577"/>
          </a:xfrm>
          <a:prstGeom prst="rect">
            <a:avLst/>
          </a:prstGeom>
          <a:noFill/>
          <a:ln w="9525">
            <a:noFill/>
            <a:miter lim="800000"/>
            <a:headEnd/>
            <a:tailEnd/>
          </a:ln>
        </p:spPr>
        <p:txBody>
          <a:bodyPr lIns="91392" tIns="45697" rIns="91392" bIns="45697" anchor="ctr" anchorCtr="0"/>
          <a:lstStyle/>
          <a:p>
            <a:pPr marL="342726" indent="-342726" algn="ctr" defTabSz="740516">
              <a:spcBef>
                <a:spcPct val="20000"/>
              </a:spcBef>
              <a:buSzPct val="60000"/>
              <a:defRPr/>
            </a:pPr>
            <a:r>
              <a:rPr lang="it-IT" sz="1400" kern="0" dirty="0">
                <a:solidFill>
                  <a:prstClr val="black"/>
                </a:solidFill>
                <a:latin typeface="Calibri"/>
                <a:cs typeface="Arial" pitchFamily="34" charset="0"/>
              </a:rPr>
              <a:t>Nintendo Wii, 2006</a:t>
            </a:r>
          </a:p>
        </p:txBody>
      </p:sp>
      <p:sp>
        <p:nvSpPr>
          <p:cNvPr id="19" name="Rectangle 3">
            <a:extLst>
              <a:ext uri="{FF2B5EF4-FFF2-40B4-BE49-F238E27FC236}">
                <a16:creationId xmlns:a16="http://schemas.microsoft.com/office/drawing/2014/main" id="{C3598470-EC83-527B-DBA6-B12C59E2700D}"/>
              </a:ext>
            </a:extLst>
          </p:cNvPr>
          <p:cNvSpPr txBox="1">
            <a:spLocks noChangeArrowheads="1"/>
          </p:cNvSpPr>
          <p:nvPr/>
        </p:nvSpPr>
        <p:spPr bwMode="auto">
          <a:xfrm>
            <a:off x="258387" y="5768300"/>
            <a:ext cx="2235917" cy="402578"/>
          </a:xfrm>
          <a:prstGeom prst="rect">
            <a:avLst/>
          </a:prstGeom>
          <a:noFill/>
          <a:ln w="9525">
            <a:noFill/>
            <a:miter lim="800000"/>
            <a:headEnd/>
            <a:tailEnd/>
          </a:ln>
        </p:spPr>
        <p:txBody>
          <a:bodyPr lIns="91392" tIns="45697" rIns="91392" bIns="45697" anchor="ctr" anchorCtr="0"/>
          <a:lstStyle/>
          <a:p>
            <a:pPr marL="342726" indent="-342726" algn="ctr" defTabSz="740516">
              <a:spcBef>
                <a:spcPct val="20000"/>
              </a:spcBef>
              <a:buSzPct val="60000"/>
              <a:defRPr/>
            </a:pPr>
            <a:r>
              <a:rPr lang="it-IT" sz="1400" kern="0" dirty="0">
                <a:solidFill>
                  <a:prstClr val="black"/>
                </a:solidFill>
                <a:latin typeface="Calibri"/>
                <a:cs typeface="Arial" pitchFamily="34" charset="0"/>
              </a:rPr>
              <a:t>Sony Playstation 3, 2006</a:t>
            </a:r>
          </a:p>
        </p:txBody>
      </p:sp>
      <p:sp>
        <p:nvSpPr>
          <p:cNvPr id="20" name="Rectangle 3">
            <a:extLst>
              <a:ext uri="{FF2B5EF4-FFF2-40B4-BE49-F238E27FC236}">
                <a16:creationId xmlns:a16="http://schemas.microsoft.com/office/drawing/2014/main" id="{4D7E7C42-9562-91E3-308A-B559B04C84AD}"/>
              </a:ext>
            </a:extLst>
          </p:cNvPr>
          <p:cNvSpPr txBox="1">
            <a:spLocks noChangeArrowheads="1"/>
          </p:cNvSpPr>
          <p:nvPr/>
        </p:nvSpPr>
        <p:spPr bwMode="auto">
          <a:xfrm>
            <a:off x="2266308" y="5774115"/>
            <a:ext cx="2235917" cy="402578"/>
          </a:xfrm>
          <a:prstGeom prst="rect">
            <a:avLst/>
          </a:prstGeom>
          <a:noFill/>
          <a:ln w="9525">
            <a:noFill/>
            <a:miter lim="800000"/>
            <a:headEnd/>
            <a:tailEnd/>
          </a:ln>
        </p:spPr>
        <p:txBody>
          <a:bodyPr lIns="91392" tIns="45697" rIns="91392" bIns="45697" anchor="ctr" anchorCtr="0"/>
          <a:lstStyle/>
          <a:p>
            <a:pPr marL="342726" indent="-342726" algn="ctr" defTabSz="740516">
              <a:spcBef>
                <a:spcPct val="20000"/>
              </a:spcBef>
              <a:buSzPct val="60000"/>
              <a:defRPr/>
            </a:pPr>
            <a:r>
              <a:rPr lang="it-IT" sz="1400" kern="0" dirty="0">
                <a:solidFill>
                  <a:prstClr val="black"/>
                </a:solidFill>
                <a:latin typeface="Calibri"/>
                <a:cs typeface="Arial" pitchFamily="34" charset="0"/>
              </a:rPr>
              <a:t>Microsoft </a:t>
            </a:r>
            <a:r>
              <a:rPr lang="it-IT" sz="1400" kern="0" dirty="0" err="1">
                <a:solidFill>
                  <a:prstClr val="black"/>
                </a:solidFill>
                <a:latin typeface="Calibri"/>
                <a:cs typeface="Arial" pitchFamily="34" charset="0"/>
              </a:rPr>
              <a:t>Xbox</a:t>
            </a:r>
            <a:r>
              <a:rPr lang="it-IT" sz="1400" kern="0" dirty="0">
                <a:solidFill>
                  <a:prstClr val="black"/>
                </a:solidFill>
                <a:latin typeface="Calibri"/>
                <a:cs typeface="Arial" pitchFamily="34" charset="0"/>
              </a:rPr>
              <a:t>, 2005</a:t>
            </a:r>
          </a:p>
        </p:txBody>
      </p:sp>
    </p:spTree>
    <p:extLst>
      <p:ext uri="{BB962C8B-B14F-4D97-AF65-F5344CB8AC3E}">
        <p14:creationId xmlns:p14="http://schemas.microsoft.com/office/powerpoint/2010/main" val="976344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Solutions vs Innovation of Meaning</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20</a:t>
            </a:fld>
            <a:endParaRPr lang="it-IT"/>
          </a:p>
        </p:txBody>
      </p:sp>
      <p:graphicFrame>
        <p:nvGraphicFramePr>
          <p:cNvPr id="3" name="Tabella 2">
            <a:extLst>
              <a:ext uri="{FF2B5EF4-FFF2-40B4-BE49-F238E27FC236}">
                <a16:creationId xmlns:a16="http://schemas.microsoft.com/office/drawing/2014/main" id="{BA98A1EC-FA6F-7B63-4F63-EF6FB4CD703A}"/>
              </a:ext>
            </a:extLst>
          </p:cNvPr>
          <p:cNvGraphicFramePr>
            <a:graphicFrameLocks noGrp="1"/>
          </p:cNvGraphicFramePr>
          <p:nvPr>
            <p:extLst>
              <p:ext uri="{D42A27DB-BD31-4B8C-83A1-F6EECF244321}">
                <p14:modId xmlns:p14="http://schemas.microsoft.com/office/powerpoint/2010/main" val="1076896060"/>
              </p:ext>
            </p:extLst>
          </p:nvPr>
        </p:nvGraphicFramePr>
        <p:xfrm>
          <a:off x="435521" y="1259737"/>
          <a:ext cx="4281761" cy="3926222"/>
        </p:xfrm>
        <a:graphic>
          <a:graphicData uri="http://schemas.openxmlformats.org/drawingml/2006/table">
            <a:tbl>
              <a:tblPr/>
              <a:tblGrid>
                <a:gridCol w="2109812">
                  <a:extLst>
                    <a:ext uri="{9D8B030D-6E8A-4147-A177-3AD203B41FA5}">
                      <a16:colId xmlns:a16="http://schemas.microsoft.com/office/drawing/2014/main" val="20000"/>
                    </a:ext>
                  </a:extLst>
                </a:gridCol>
                <a:gridCol w="2171949">
                  <a:extLst>
                    <a:ext uri="{9D8B030D-6E8A-4147-A177-3AD203B41FA5}">
                      <a16:colId xmlns:a16="http://schemas.microsoft.com/office/drawing/2014/main" val="20001"/>
                    </a:ext>
                  </a:extLst>
                </a:gridCol>
              </a:tblGrid>
              <a:tr h="560702">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Innovation of </a:t>
                      </a:r>
                      <a:br>
                        <a:rPr lang="en-GB" sz="1600" b="1" noProof="0" dirty="0">
                          <a:solidFill>
                            <a:schemeClr val="bg1"/>
                          </a:solidFill>
                          <a:latin typeface="+mn-lt"/>
                          <a:ea typeface="Calibri"/>
                          <a:cs typeface="Times New Roman"/>
                        </a:rPr>
                      </a:br>
                      <a:r>
                        <a:rPr lang="en-GB" sz="1600" b="1" noProof="0" dirty="0">
                          <a:solidFill>
                            <a:schemeClr val="bg1"/>
                          </a:solidFill>
                          <a:latin typeface="+mn-lt"/>
                          <a:ea typeface="Calibri"/>
                          <a:cs typeface="Times New Roman"/>
                        </a:rPr>
                        <a:t>Solutions</a:t>
                      </a:r>
                      <a:endParaRPr lang="en-GB" sz="2000" noProof="0" dirty="0">
                        <a:solidFill>
                          <a:schemeClr val="bg1"/>
                        </a:solidFill>
                        <a:latin typeface="+mn-lt"/>
                        <a:ea typeface="Calibri"/>
                        <a:cs typeface="Times New Roman"/>
                      </a:endParaRPr>
                    </a:p>
                  </a:txBody>
                  <a:tcPr marL="66809" marR="66809" marT="0" marB="0"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Innovation of </a:t>
                      </a:r>
                      <a:br>
                        <a:rPr lang="en-GB" sz="1600" b="1" noProof="0" dirty="0">
                          <a:solidFill>
                            <a:schemeClr val="bg1"/>
                          </a:solidFill>
                          <a:latin typeface="+mn-lt"/>
                          <a:ea typeface="Calibri"/>
                          <a:cs typeface="Times New Roman"/>
                        </a:rPr>
                      </a:br>
                      <a:r>
                        <a:rPr lang="en-GB" sz="1600" b="1" noProof="0" dirty="0">
                          <a:solidFill>
                            <a:schemeClr val="bg1"/>
                          </a:solidFill>
                          <a:latin typeface="+mn-lt"/>
                          <a:ea typeface="Calibri"/>
                          <a:cs typeface="Times New Roman"/>
                        </a:rPr>
                        <a:t>Meanings</a:t>
                      </a:r>
                      <a:endParaRPr lang="en-GB" sz="2000" noProof="0" dirty="0">
                        <a:solidFill>
                          <a:schemeClr val="bg1"/>
                        </a:solidFill>
                        <a:latin typeface="+mn-lt"/>
                        <a:ea typeface="Calibri"/>
                        <a:cs typeface="Times New Roman"/>
                      </a:endParaRPr>
                    </a:p>
                  </a:txBody>
                  <a:tcPr marL="66809" marR="66809" marT="0" marB="0" anchor="ctr">
                    <a:lnL w="12700" cap="flat" cmpd="sng" algn="ctr">
                      <a:solidFill>
                        <a:schemeClr val="bg1">
                          <a:lumMod val="6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587710">
                <a:tc>
                  <a:txBody>
                    <a:bodyPr/>
                    <a:lstStyle/>
                    <a:p>
                      <a:pPr marL="0" algn="ctr">
                        <a:lnSpc>
                          <a:spcPct val="100000"/>
                        </a:lnSpc>
                        <a:spcBef>
                          <a:spcPts val="3000"/>
                        </a:spcBef>
                        <a:spcAft>
                          <a:spcPts val="3600"/>
                        </a:spcAft>
                      </a:pPr>
                      <a:r>
                        <a:rPr lang="en-GB" sz="1400" noProof="0" dirty="0">
                          <a:solidFill>
                            <a:schemeClr val="tx1"/>
                          </a:solidFill>
                          <a:latin typeface="+mn-lt"/>
                          <a:ea typeface="Calibri"/>
                          <a:cs typeface="Times New Roman"/>
                        </a:rPr>
                        <a:t>How</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Why</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14331">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Need</a:t>
                      </a:r>
                      <a:br>
                        <a:rPr lang="en-GB" sz="1400" noProof="0" dirty="0">
                          <a:solidFill>
                            <a:schemeClr val="tx1"/>
                          </a:solidFill>
                          <a:latin typeface="+mn-lt"/>
                          <a:ea typeface="Calibri"/>
                          <a:cs typeface="Times New Roman"/>
                        </a:rPr>
                      </a:br>
                      <a:r>
                        <a:rPr lang="en-GB" sz="1400" noProof="0" dirty="0">
                          <a:solidFill>
                            <a:schemeClr val="tx1"/>
                          </a:solidFill>
                          <a:latin typeface="+mn-lt"/>
                          <a:ea typeface="Calibri"/>
                          <a:cs typeface="Times New Roman"/>
                        </a:rPr>
                        <a:t>(An answer:</a:t>
                      </a:r>
                      <a:br>
                        <a:rPr lang="en-GB" sz="1400" noProof="0" dirty="0">
                          <a:solidFill>
                            <a:schemeClr val="tx1"/>
                          </a:solidFill>
                          <a:latin typeface="+mn-lt"/>
                          <a:ea typeface="Calibri"/>
                          <a:cs typeface="Times New Roman"/>
                        </a:rPr>
                      </a:br>
                      <a:r>
                        <a:rPr lang="en-GB" sz="1400" noProof="0" dirty="0">
                          <a:solidFill>
                            <a:schemeClr val="tx1"/>
                          </a:solidFill>
                          <a:latin typeface="+mn-lt"/>
                          <a:ea typeface="Calibri"/>
                          <a:cs typeface="Times New Roman"/>
                        </a:rPr>
                        <a:t>I</a:t>
                      </a:r>
                      <a:r>
                        <a:rPr lang="en-GB" sz="1400" baseline="0" noProof="0" dirty="0">
                          <a:solidFill>
                            <a:schemeClr val="tx1"/>
                          </a:solidFill>
                          <a:latin typeface="+mn-lt"/>
                          <a:ea typeface="Calibri"/>
                          <a:cs typeface="Times New Roman"/>
                        </a:rPr>
                        <a:t> need this)</a:t>
                      </a:r>
                      <a:endParaRPr lang="en-GB" sz="1400" noProof="0" dirty="0">
                        <a:solidFill>
                          <a:schemeClr val="tx1"/>
                        </a:solidFill>
                        <a:latin typeface="+mn-lt"/>
                        <a:ea typeface="Calibri"/>
                        <a:cs typeface="Times New Roman"/>
                      </a:endParaRP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Purpose</a:t>
                      </a:r>
                      <a:br>
                        <a:rPr lang="en-GB" sz="1400" noProof="0" dirty="0">
                          <a:solidFill>
                            <a:schemeClr val="tx1"/>
                          </a:solidFill>
                          <a:latin typeface="+mn-lt"/>
                          <a:ea typeface="Calibri"/>
                          <a:cs typeface="Times New Roman"/>
                        </a:rPr>
                      </a:br>
                      <a:r>
                        <a:rPr lang="en-GB" sz="1400" noProof="0" dirty="0">
                          <a:solidFill>
                            <a:schemeClr val="tx1"/>
                          </a:solidFill>
                          <a:latin typeface="+mn-lt"/>
                          <a:ea typeface="Calibri"/>
                          <a:cs typeface="Times New Roman"/>
                        </a:rPr>
                        <a:t>(A discovery:</a:t>
                      </a:r>
                      <a:r>
                        <a:rPr lang="en-GB" sz="1400" baseline="0" noProof="0" dirty="0">
                          <a:solidFill>
                            <a:schemeClr val="tx1"/>
                          </a:solidFill>
                          <a:latin typeface="+mn-lt"/>
                          <a:ea typeface="Calibri"/>
                          <a:cs typeface="Times New Roman"/>
                        </a:rPr>
                        <a:t> </a:t>
                      </a:r>
                      <a:r>
                        <a:rPr lang="en-GB" sz="1400" noProof="0" dirty="0">
                          <a:solidFill>
                            <a:schemeClr val="tx1"/>
                          </a:solidFill>
                          <a:latin typeface="+mn-lt"/>
                          <a:ea typeface="Calibri"/>
                          <a:cs typeface="Times New Roman"/>
                        </a:rPr>
                        <a:t>This is meaningful to me)</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87710">
                <a:tc>
                  <a:txBody>
                    <a:bodyPr/>
                    <a:lstStyle/>
                    <a:p>
                      <a:pPr marL="0" algn="ctr">
                        <a:lnSpc>
                          <a:spcPct val="100000"/>
                        </a:lnSpc>
                        <a:spcBef>
                          <a:spcPts val="1800"/>
                        </a:spcBef>
                        <a:spcAft>
                          <a:spcPts val="3600"/>
                        </a:spcAft>
                      </a:pPr>
                      <a:r>
                        <a:rPr lang="en-GB" sz="1400" noProof="0">
                          <a:solidFill>
                            <a:schemeClr val="tx1"/>
                          </a:solidFill>
                          <a:latin typeface="+mn-lt"/>
                          <a:ea typeface="Calibri"/>
                          <a:cs typeface="Times New Roman"/>
                        </a:rPr>
                        <a:t>User</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People</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7710">
                <a:tc>
                  <a:txBody>
                    <a:bodyPr/>
                    <a:lstStyle/>
                    <a:p>
                      <a:pPr marL="0" algn="ctr">
                        <a:lnSpc>
                          <a:spcPct val="100000"/>
                        </a:lnSpc>
                        <a:spcBef>
                          <a:spcPts val="1800"/>
                        </a:spcBef>
                        <a:spcAft>
                          <a:spcPts val="3600"/>
                        </a:spcAft>
                      </a:pPr>
                      <a:r>
                        <a:rPr lang="en-GB" sz="1400" noProof="0">
                          <a:solidFill>
                            <a:schemeClr val="tx1"/>
                          </a:solidFill>
                          <a:latin typeface="+mn-lt"/>
                          <a:ea typeface="Calibri"/>
                          <a:cs typeface="Times New Roman"/>
                        </a:rPr>
                        <a:t>Better</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Delightful</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87710">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Compete on Performance</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Compete on Love</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4" name="Platshållare för innehåll 6">
            <a:extLst>
              <a:ext uri="{FF2B5EF4-FFF2-40B4-BE49-F238E27FC236}">
                <a16:creationId xmlns:a16="http://schemas.microsoft.com/office/drawing/2014/main" id="{ECA1881B-B494-7AE6-5D4B-B8A0C79EC9FF}"/>
              </a:ext>
            </a:extLst>
          </p:cNvPr>
          <p:cNvSpPr>
            <a:spLocks noGrp="1"/>
          </p:cNvSpPr>
          <p:nvPr>
            <p:ph idx="1"/>
          </p:nvPr>
        </p:nvSpPr>
        <p:spPr>
          <a:xfrm>
            <a:off x="5474914" y="1161222"/>
            <a:ext cx="3394650" cy="4964943"/>
          </a:xfrm>
          <a:prstGeom prst="rect">
            <a:avLst/>
          </a:prstGeom>
        </p:spPr>
        <p:txBody>
          <a:bodyPr vert="horz" lIns="91428" tIns="45714" rIns="91428" bIns="45714" rtlCol="0">
            <a:normAutofit/>
          </a:bodyPr>
          <a:lstStyle/>
          <a:p>
            <a:pPr marL="0" indent="0">
              <a:buNone/>
            </a:pPr>
            <a:r>
              <a:rPr lang="en-GB" sz="2000" dirty="0">
                <a:solidFill>
                  <a:srgbClr val="595959"/>
                </a:solidFill>
                <a:latin typeface="+mn-lt"/>
                <a:ea typeface="ＭＳ Ｐゴシック" charset="0"/>
                <a:cs typeface="Arial" panose="020B0604020202020204" pitchFamily="34" charset="0"/>
              </a:rPr>
              <a:t>Increasing relevance of </a:t>
            </a:r>
            <a:r>
              <a:rPr lang="en-GB" sz="2000" b="1" dirty="0">
                <a:solidFill>
                  <a:srgbClr val="F79646"/>
                </a:solidFill>
                <a:latin typeface="+mn-lt"/>
                <a:ea typeface="ＭＳ Ｐゴシック" charset="0"/>
                <a:cs typeface="Arial" panose="020B0604020202020204" pitchFamily="34" charset="0"/>
              </a:rPr>
              <a:t>Innovation of Meaning</a:t>
            </a:r>
          </a:p>
          <a:p>
            <a:pPr marL="342900" indent="-342900">
              <a:buFont typeface="Arial" panose="020B0604020202020204" pitchFamily="34" charset="0"/>
              <a:buChar char="•"/>
            </a:pPr>
            <a:r>
              <a:rPr lang="en-GB" sz="2000" dirty="0">
                <a:solidFill>
                  <a:srgbClr val="595959"/>
                </a:solidFill>
                <a:latin typeface="+mn-lt"/>
                <a:ea typeface="ＭＳ Ｐゴシック" charset="0"/>
                <a:cs typeface="Arial" panose="020B0604020202020204" pitchFamily="34" charset="0"/>
              </a:rPr>
              <a:t>Always happened</a:t>
            </a:r>
          </a:p>
          <a:p>
            <a:pPr marL="342900" indent="-342900">
              <a:buFont typeface="Arial" panose="020B0604020202020204" pitchFamily="34" charset="0"/>
              <a:buChar char="•"/>
            </a:pPr>
            <a:r>
              <a:rPr lang="en-GB" sz="2000" dirty="0">
                <a:solidFill>
                  <a:srgbClr val="595959"/>
                </a:solidFill>
                <a:latin typeface="+mn-lt"/>
                <a:ea typeface="ＭＳ Ｐゴシック" charset="0"/>
                <a:cs typeface="Arial" panose="020B0604020202020204" pitchFamily="34" charset="0"/>
              </a:rPr>
              <a:t>More frequent and relevant now</a:t>
            </a:r>
          </a:p>
          <a:p>
            <a:pPr marL="342900" indent="-342900">
              <a:buFont typeface="Arial" panose="020B0604020202020204" pitchFamily="34" charset="0"/>
              <a:buChar char="•"/>
            </a:pPr>
            <a:r>
              <a:rPr lang="en-GB" sz="2000" dirty="0">
                <a:solidFill>
                  <a:srgbClr val="595959"/>
                </a:solidFill>
                <a:latin typeface="+mn-lt"/>
                <a:ea typeface="ＭＳ Ｐゴシック" charset="0"/>
                <a:cs typeface="Arial" panose="020B0604020202020204" pitchFamily="34" charset="0"/>
              </a:rPr>
              <a:t>Rapid change of problems</a:t>
            </a:r>
          </a:p>
          <a:p>
            <a:pPr marL="342900" indent="-342900">
              <a:buFont typeface="Arial" panose="020B0604020202020204" pitchFamily="34" charset="0"/>
              <a:buChar char="•"/>
            </a:pPr>
            <a:r>
              <a:rPr lang="en-GB" sz="2000" dirty="0">
                <a:solidFill>
                  <a:srgbClr val="595959"/>
                </a:solidFill>
                <a:latin typeface="+mn-lt"/>
                <a:ea typeface="ＭＳ Ｐゴシック" charset="0"/>
                <a:cs typeface="Arial" panose="020B0604020202020204" pitchFamily="34" charset="0"/>
              </a:rPr>
              <a:t>Individualist postmodern society</a:t>
            </a:r>
          </a:p>
          <a:p>
            <a:pPr marL="342900" indent="-342900">
              <a:buFont typeface="Arial" panose="020B0604020202020204" pitchFamily="34" charset="0"/>
              <a:buChar char="•"/>
            </a:pPr>
            <a:r>
              <a:rPr lang="en-GB" sz="2000" dirty="0">
                <a:solidFill>
                  <a:srgbClr val="595959"/>
                </a:solidFill>
                <a:latin typeface="+mn-lt"/>
                <a:ea typeface="ＭＳ Ｐゴシック" charset="0"/>
                <a:cs typeface="Arial" panose="020B0604020202020204" pitchFamily="34" charset="0"/>
              </a:rPr>
              <a:t>Global competition</a:t>
            </a:r>
          </a:p>
          <a:p>
            <a:pPr marL="342900" indent="-342900">
              <a:buFont typeface="Arial" panose="020B0604020202020204" pitchFamily="34" charset="0"/>
              <a:buChar char="•"/>
            </a:pPr>
            <a:r>
              <a:rPr lang="en-GB" sz="2000" dirty="0">
                <a:solidFill>
                  <a:srgbClr val="595959"/>
                </a:solidFill>
                <a:latin typeface="+mn-lt"/>
                <a:ea typeface="ＭＳ Ｐゴシック" charset="0"/>
                <a:cs typeface="Arial" panose="020B0604020202020204" pitchFamily="34" charset="0"/>
              </a:rPr>
              <a:t>Technology accessible</a:t>
            </a:r>
          </a:p>
          <a:p>
            <a:pPr marL="342900" indent="-342900">
              <a:buFont typeface="Arial" panose="020B0604020202020204" pitchFamily="34" charset="0"/>
              <a:buChar char="•"/>
            </a:pPr>
            <a:r>
              <a:rPr lang="en-GB" sz="2000" dirty="0">
                <a:solidFill>
                  <a:srgbClr val="595959"/>
                </a:solidFill>
                <a:latin typeface="+mn-lt"/>
                <a:ea typeface="ＭＳ Ｐゴシック" charset="0"/>
                <a:cs typeface="Arial" panose="020B0604020202020204" pitchFamily="34" charset="0"/>
              </a:rPr>
              <a:t>Abundance of ideas</a:t>
            </a:r>
          </a:p>
        </p:txBody>
      </p:sp>
    </p:spTree>
    <p:extLst>
      <p:ext uri="{BB962C8B-B14F-4D97-AF65-F5344CB8AC3E}">
        <p14:creationId xmlns:p14="http://schemas.microsoft.com/office/powerpoint/2010/main" val="11128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The “new” contribution of design</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21</a:t>
            </a:fld>
            <a:endParaRPr lang="it-IT"/>
          </a:p>
        </p:txBody>
      </p:sp>
      <p:sp>
        <p:nvSpPr>
          <p:cNvPr id="6" name="Segnaposto testo 2"/>
          <p:cNvSpPr>
            <a:spLocks noGrp="1"/>
          </p:cNvSpPr>
          <p:nvPr>
            <p:ph idx="1"/>
          </p:nvPr>
        </p:nvSpPr>
        <p:spPr>
          <a:xfrm>
            <a:off x="454675" y="1025525"/>
            <a:ext cx="8492300" cy="4525963"/>
          </a:xfrm>
        </p:spPr>
        <p:txBody>
          <a:bodyPr>
            <a:normAutofit/>
          </a:bodyPr>
          <a:lstStyle/>
          <a:p>
            <a:pPr eaLnBrk="1" hangingPunct="1">
              <a:defRPr/>
            </a:pPr>
            <a:r>
              <a:rPr lang="en-US" sz="1800" i="1" dirty="0">
                <a:solidFill>
                  <a:srgbClr val="595959"/>
                </a:solidFill>
                <a:latin typeface="+mn-lt"/>
                <a:ea typeface="ＭＳ Ｐゴシック" charset="0"/>
                <a:cs typeface="Arial" panose="020B0604020202020204" pitchFamily="34" charset="0"/>
              </a:rPr>
              <a:t>	</a:t>
            </a:r>
          </a:p>
          <a:p>
            <a:pPr eaLnBrk="1" hangingPunct="1">
              <a:defRPr/>
            </a:pPr>
            <a:r>
              <a:rPr lang="en-US" sz="1800" i="1" dirty="0">
                <a:solidFill>
                  <a:srgbClr val="595959"/>
                </a:solidFill>
                <a:latin typeface="+mn-lt"/>
                <a:ea typeface="ＭＳ Ｐゴシック" charset="0"/>
                <a:cs typeface="Arial" panose="020B0604020202020204" pitchFamily="34" charset="0"/>
              </a:rPr>
              <a:t>The etymology of design goes back to the </a:t>
            </a:r>
            <a:r>
              <a:rPr lang="en-US" sz="1800" i="1" dirty="0" err="1">
                <a:solidFill>
                  <a:srgbClr val="595959"/>
                </a:solidFill>
                <a:latin typeface="+mn-lt"/>
                <a:ea typeface="ＭＳ Ｐゴシック" charset="0"/>
                <a:cs typeface="Arial" panose="020B0604020202020204" pitchFamily="34" charset="0"/>
              </a:rPr>
              <a:t>latin</a:t>
            </a:r>
            <a:r>
              <a:rPr lang="en-US" sz="1800" i="1" dirty="0">
                <a:solidFill>
                  <a:srgbClr val="595959"/>
                </a:solidFill>
                <a:latin typeface="+mn-lt"/>
                <a:ea typeface="ＭＳ Ｐゴシック" charset="0"/>
                <a:cs typeface="Arial" panose="020B0604020202020204" pitchFamily="34" charset="0"/>
              </a:rPr>
              <a:t> </a:t>
            </a:r>
            <a:r>
              <a:rPr lang="en-US" sz="1800" b="1" i="1" dirty="0">
                <a:solidFill>
                  <a:srgbClr val="595959"/>
                </a:solidFill>
                <a:latin typeface="+mn-lt"/>
                <a:ea typeface="ＭＳ Ｐゴシック" charset="0"/>
                <a:cs typeface="Arial" panose="020B0604020202020204" pitchFamily="34" charset="0"/>
              </a:rPr>
              <a:t>de + </a:t>
            </a:r>
            <a:r>
              <a:rPr lang="en-US" sz="1800" b="1" i="1" dirty="0" err="1">
                <a:solidFill>
                  <a:srgbClr val="595959"/>
                </a:solidFill>
                <a:latin typeface="+mn-lt"/>
                <a:ea typeface="ＭＳ Ｐゴシック" charset="0"/>
                <a:cs typeface="Arial" panose="020B0604020202020204" pitchFamily="34" charset="0"/>
              </a:rPr>
              <a:t>signare</a:t>
            </a:r>
            <a:r>
              <a:rPr lang="en-US" sz="1800" b="1" i="1" dirty="0">
                <a:solidFill>
                  <a:srgbClr val="595959"/>
                </a:solidFill>
                <a:latin typeface="+mn-lt"/>
                <a:ea typeface="ＭＳ Ｐゴシック" charset="0"/>
                <a:cs typeface="Arial" panose="020B0604020202020204" pitchFamily="34" charset="0"/>
              </a:rPr>
              <a:t> </a:t>
            </a:r>
            <a:r>
              <a:rPr lang="en-US" sz="1800" i="1" dirty="0">
                <a:solidFill>
                  <a:srgbClr val="595959"/>
                </a:solidFill>
                <a:latin typeface="+mn-lt"/>
                <a:ea typeface="ＭＳ Ｐゴシック" charset="0"/>
                <a:cs typeface="Arial" panose="020B0604020202020204" pitchFamily="34" charset="0"/>
              </a:rPr>
              <a:t>and means making something, distinguishing it by a sign, giving it significance, designating its relation to other things, owners, users.</a:t>
            </a:r>
          </a:p>
          <a:p>
            <a:pPr eaLnBrk="1" hangingPunct="1">
              <a:defRPr/>
            </a:pPr>
            <a:r>
              <a:rPr lang="en-US" sz="1800" i="1" dirty="0">
                <a:solidFill>
                  <a:srgbClr val="595959"/>
                </a:solidFill>
                <a:latin typeface="+mn-lt"/>
                <a:ea typeface="ＭＳ Ｐゴシック" charset="0"/>
                <a:cs typeface="Arial" panose="020B0604020202020204" pitchFamily="34" charset="0"/>
              </a:rPr>
              <a:t> </a:t>
            </a:r>
          </a:p>
          <a:p>
            <a:pPr eaLnBrk="1" hangingPunct="1">
              <a:defRPr/>
            </a:pPr>
            <a:r>
              <a:rPr lang="en-US" sz="1800" i="1" dirty="0">
                <a:solidFill>
                  <a:srgbClr val="595959"/>
                </a:solidFill>
                <a:latin typeface="+mn-lt"/>
                <a:ea typeface="ＭＳ Ｐゴシック" charset="0"/>
                <a:cs typeface="Arial" panose="020B0604020202020204" pitchFamily="34" charset="0"/>
              </a:rPr>
              <a:t>Based on this original meaning, one could say:</a:t>
            </a:r>
          </a:p>
          <a:p>
            <a:pPr eaLnBrk="1" hangingPunct="1">
              <a:defRPr/>
            </a:pPr>
            <a:endParaRPr lang="en-US" sz="1800" i="1" dirty="0">
              <a:solidFill>
                <a:srgbClr val="595959"/>
              </a:solidFill>
              <a:latin typeface="+mn-lt"/>
              <a:ea typeface="ＭＳ Ｐゴシック" charset="0"/>
              <a:cs typeface="Arial" panose="020B0604020202020204" pitchFamily="34" charset="0"/>
            </a:endParaRPr>
          </a:p>
          <a:p>
            <a:pPr eaLnBrk="1" hangingPunct="1">
              <a:defRPr/>
            </a:pPr>
            <a:r>
              <a:rPr lang="en-US" sz="1800" b="1" i="1" dirty="0">
                <a:solidFill>
                  <a:srgbClr val="595959"/>
                </a:solidFill>
                <a:latin typeface="+mn-lt"/>
                <a:ea typeface="ＭＳ Ｐゴシック" charset="0"/>
                <a:cs typeface="Arial" panose="020B0604020202020204" pitchFamily="34" charset="0"/>
              </a:rPr>
              <a:t>design is making sense (of things)</a:t>
            </a:r>
          </a:p>
          <a:p>
            <a:pPr eaLnBrk="1" hangingPunct="1">
              <a:defRPr/>
            </a:pPr>
            <a:endParaRPr lang="en-US" sz="1800" dirty="0">
              <a:solidFill>
                <a:srgbClr val="595959"/>
              </a:solidFill>
              <a:latin typeface="+mn-lt"/>
              <a:ea typeface="ＭＳ Ｐゴシック" charset="0"/>
              <a:cs typeface="Arial" panose="020B0604020202020204" pitchFamily="34" charset="0"/>
            </a:endParaRPr>
          </a:p>
          <a:p>
            <a:pPr eaLnBrk="1" hangingPunct="1">
              <a:defRPr/>
            </a:pPr>
            <a:endParaRPr lang="en-US" sz="1800" dirty="0">
              <a:solidFill>
                <a:srgbClr val="595959"/>
              </a:solidFill>
              <a:latin typeface="+mn-lt"/>
              <a:ea typeface="ＭＳ Ｐゴシック" charset="0"/>
              <a:cs typeface="Arial" panose="020B0604020202020204" pitchFamily="34" charset="0"/>
            </a:endParaRPr>
          </a:p>
          <a:p>
            <a:pPr eaLnBrk="1" hangingPunct="1">
              <a:defRPr/>
            </a:pPr>
            <a:r>
              <a:rPr lang="en-US" sz="1800" dirty="0">
                <a:solidFill>
                  <a:srgbClr val="595959"/>
                </a:solidFill>
                <a:latin typeface="+mn-lt"/>
                <a:ea typeface="ＭＳ Ｐゴシック" charset="0"/>
                <a:cs typeface="Arial" panose="020B0604020202020204" pitchFamily="34" charset="0"/>
              </a:rPr>
              <a:t>Klaus </a:t>
            </a:r>
            <a:r>
              <a:rPr lang="en-US" sz="1800" dirty="0" err="1">
                <a:solidFill>
                  <a:srgbClr val="595959"/>
                </a:solidFill>
                <a:latin typeface="+mn-lt"/>
                <a:ea typeface="ＭＳ Ｐゴシック" charset="0"/>
                <a:cs typeface="Arial" panose="020B0604020202020204" pitchFamily="34" charset="0"/>
              </a:rPr>
              <a:t>Krippendorff</a:t>
            </a:r>
            <a:r>
              <a:rPr lang="en-US" sz="1800" dirty="0">
                <a:solidFill>
                  <a:srgbClr val="595959"/>
                </a:solidFill>
                <a:latin typeface="+mn-lt"/>
                <a:ea typeface="ＭＳ Ｐゴシック" charset="0"/>
                <a:cs typeface="Arial" panose="020B0604020202020204" pitchFamily="34" charset="0"/>
              </a:rPr>
              <a:t>, 1989</a:t>
            </a:r>
          </a:p>
        </p:txBody>
      </p:sp>
    </p:spTree>
    <p:extLst>
      <p:ext uri="{BB962C8B-B14F-4D97-AF65-F5344CB8AC3E}">
        <p14:creationId xmlns:p14="http://schemas.microsoft.com/office/powerpoint/2010/main" val="2426003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strategies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22</a:t>
            </a:fld>
            <a:endParaRPr lang="it-IT"/>
          </a:p>
        </p:txBody>
      </p:sp>
      <p:sp>
        <p:nvSpPr>
          <p:cNvPr id="22" name="Rettangolo arrotondato 5">
            <a:extLst>
              <a:ext uri="{FF2B5EF4-FFF2-40B4-BE49-F238E27FC236}">
                <a16:creationId xmlns:a16="http://schemas.microsoft.com/office/drawing/2014/main" id="{FE1A9B64-4E38-B05D-00F7-772AADDAAABC}"/>
              </a:ext>
            </a:extLst>
          </p:cNvPr>
          <p:cNvSpPr>
            <a:spLocks noChangeAspect="1" noChangeArrowheads="1"/>
          </p:cNvSpPr>
          <p:nvPr/>
        </p:nvSpPr>
        <p:spPr bwMode="auto">
          <a:xfrm rot="10800000">
            <a:off x="2952555" y="979566"/>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23" name="Oval 5">
            <a:extLst>
              <a:ext uri="{FF2B5EF4-FFF2-40B4-BE49-F238E27FC236}">
                <a16:creationId xmlns:a16="http://schemas.microsoft.com/office/drawing/2014/main" id="{1736E681-2F22-30C4-D4A6-C62DB041D5F1}"/>
              </a:ext>
            </a:extLst>
          </p:cNvPr>
          <p:cNvSpPr>
            <a:spLocks noChangeArrowheads="1"/>
          </p:cNvSpPr>
          <p:nvPr/>
        </p:nvSpPr>
        <p:spPr bwMode="auto">
          <a:xfrm rot="5400000">
            <a:off x="3847811" y="146142"/>
            <a:ext cx="1439827" cy="3167619"/>
          </a:xfrm>
          <a:prstGeom prst="ellipse">
            <a:avLst/>
          </a:prstGeom>
          <a:solidFill>
            <a:schemeClr val="accent3">
              <a:lumMod val="60000"/>
              <a:lumOff val="40000"/>
              <a:alpha val="90000"/>
            </a:schemeClr>
          </a:solidFill>
          <a:ln w="31750">
            <a:solidFill>
              <a:schemeClr val="tx1">
                <a:lumMod val="75000"/>
                <a:lumOff val="25000"/>
              </a:schemeClr>
            </a:solidFill>
            <a:prstDash val="solid"/>
            <a:round/>
            <a:headEnd/>
            <a:tailEnd/>
          </a:ln>
        </p:spPr>
        <p:txBody>
          <a:bodyPr wrap="square" lIns="0" tIns="45698" rIns="0" bIns="45698" anchor="ctr">
            <a:normAutofit/>
          </a:bodyPr>
          <a:lstStyle/>
          <a:p>
            <a:pPr algn="ctr" defTabSz="740516"/>
            <a:endParaRPr lang="it-IT" sz="1400" b="1" dirty="0">
              <a:solidFill>
                <a:srgbClr val="F79646">
                  <a:lumMod val="75000"/>
                </a:srgbClr>
              </a:solidFill>
              <a:latin typeface="Calibri"/>
            </a:endParaRPr>
          </a:p>
        </p:txBody>
      </p:sp>
      <p:sp>
        <p:nvSpPr>
          <p:cNvPr id="24" name="CasellaDiTesto 23">
            <a:extLst>
              <a:ext uri="{FF2B5EF4-FFF2-40B4-BE49-F238E27FC236}">
                <a16:creationId xmlns:a16="http://schemas.microsoft.com/office/drawing/2014/main" id="{4650025C-D211-62B1-C9CC-F0790BA6F161}"/>
              </a:ext>
            </a:extLst>
          </p:cNvPr>
          <p:cNvSpPr txBox="1"/>
          <p:nvPr/>
        </p:nvSpPr>
        <p:spPr>
          <a:xfrm>
            <a:off x="-102442" y="2275410"/>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25" name="CasellaDiTesto 24">
            <a:extLst>
              <a:ext uri="{FF2B5EF4-FFF2-40B4-BE49-F238E27FC236}">
                <a16:creationId xmlns:a16="http://schemas.microsoft.com/office/drawing/2014/main" id="{E4D08C3A-E198-BF03-91F2-F530E8C2B088}"/>
              </a:ext>
            </a:extLst>
          </p:cNvPr>
          <p:cNvSpPr txBox="1"/>
          <p:nvPr/>
        </p:nvSpPr>
        <p:spPr>
          <a:xfrm>
            <a:off x="3693671" y="4692642"/>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26" name="CasellaDiTesto 25">
            <a:extLst>
              <a:ext uri="{FF2B5EF4-FFF2-40B4-BE49-F238E27FC236}">
                <a16:creationId xmlns:a16="http://schemas.microsoft.com/office/drawing/2014/main" id="{125CADEA-A0D2-9ADB-904B-3CA7D1041BC5}"/>
              </a:ext>
            </a:extLst>
          </p:cNvPr>
          <p:cNvSpPr txBox="1"/>
          <p:nvPr/>
        </p:nvSpPr>
        <p:spPr>
          <a:xfrm>
            <a:off x="2972870" y="4219175"/>
            <a:ext cx="1799783" cy="338476"/>
          </a:xfrm>
          <a:prstGeom prst="rect">
            <a:avLst/>
          </a:prstGeom>
          <a:noFill/>
        </p:spPr>
        <p:txBody>
          <a:bodyPr wrap="square" rtlCol="0">
            <a:spAutoFit/>
          </a:bodyPr>
          <a:lstStyle/>
          <a:p>
            <a:pPr algn="ctr" defTabSz="740516"/>
            <a:r>
              <a:rPr lang="it-IT" sz="1600" dirty="0" err="1">
                <a:solidFill>
                  <a:prstClr val="black"/>
                </a:solidFill>
                <a:latin typeface="Calibri"/>
              </a:rPr>
              <a:t>Reinforce</a:t>
            </a:r>
            <a:endParaRPr lang="it-IT" sz="1600" dirty="0">
              <a:solidFill>
                <a:prstClr val="black"/>
              </a:solidFill>
              <a:latin typeface="Calibri"/>
            </a:endParaRPr>
          </a:p>
        </p:txBody>
      </p:sp>
      <p:sp>
        <p:nvSpPr>
          <p:cNvPr id="27" name="CasellaDiTesto 26">
            <a:extLst>
              <a:ext uri="{FF2B5EF4-FFF2-40B4-BE49-F238E27FC236}">
                <a16:creationId xmlns:a16="http://schemas.microsoft.com/office/drawing/2014/main" id="{81BB69AB-8A2D-DD63-CEAC-3A8E8CA3670F}"/>
              </a:ext>
            </a:extLst>
          </p:cNvPr>
          <p:cNvSpPr txBox="1"/>
          <p:nvPr/>
        </p:nvSpPr>
        <p:spPr>
          <a:xfrm>
            <a:off x="4413584" y="4219175"/>
            <a:ext cx="1799783" cy="338476"/>
          </a:xfrm>
          <a:prstGeom prst="rect">
            <a:avLst/>
          </a:prstGeom>
          <a:noFill/>
        </p:spPr>
        <p:txBody>
          <a:bodyPr wrap="square" rtlCol="0">
            <a:spAutoFit/>
          </a:bodyPr>
          <a:lstStyle/>
          <a:p>
            <a:pPr algn="ctr" defTabSz="740516"/>
            <a:r>
              <a:rPr lang="it-IT" sz="1600" dirty="0" err="1">
                <a:solidFill>
                  <a:prstClr val="black"/>
                </a:solidFill>
                <a:latin typeface="Calibri"/>
              </a:rPr>
              <a:t>Change</a:t>
            </a:r>
            <a:endParaRPr lang="it-IT" sz="1600" dirty="0">
              <a:solidFill>
                <a:prstClr val="black"/>
              </a:solidFill>
              <a:latin typeface="Calibri"/>
            </a:endParaRPr>
          </a:p>
        </p:txBody>
      </p:sp>
      <p:sp>
        <p:nvSpPr>
          <p:cNvPr id="28" name="CasellaDiTesto 27">
            <a:extLst>
              <a:ext uri="{FF2B5EF4-FFF2-40B4-BE49-F238E27FC236}">
                <a16:creationId xmlns:a16="http://schemas.microsoft.com/office/drawing/2014/main" id="{73403976-71E0-27C9-05F1-5EDC757806C1}"/>
              </a:ext>
            </a:extLst>
          </p:cNvPr>
          <p:cNvSpPr txBox="1"/>
          <p:nvPr/>
        </p:nvSpPr>
        <p:spPr>
          <a:xfrm>
            <a:off x="1142613" y="1401356"/>
            <a:ext cx="1799783" cy="584640"/>
          </a:xfrm>
          <a:prstGeom prst="rect">
            <a:avLst/>
          </a:prstGeom>
          <a:noFill/>
        </p:spPr>
        <p:txBody>
          <a:bodyPr wrap="square" rtlCol="0">
            <a:spAutoFit/>
          </a:bodyPr>
          <a:lstStyle/>
          <a:p>
            <a:pPr algn="r" defTabSz="740516"/>
            <a:r>
              <a:rPr lang="it-IT" sz="1600" dirty="0" err="1">
                <a:solidFill>
                  <a:prstClr val="black"/>
                </a:solidFill>
                <a:latin typeface="Calibri"/>
              </a:rPr>
              <a:t>Radical</a:t>
            </a:r>
            <a:r>
              <a:rPr lang="it-IT" sz="1600" dirty="0">
                <a:solidFill>
                  <a:prstClr val="black"/>
                </a:solidFill>
                <a:latin typeface="Calibri"/>
              </a:rPr>
              <a:t> </a:t>
            </a:r>
            <a:r>
              <a:rPr lang="it-IT" sz="1600" dirty="0" err="1">
                <a:solidFill>
                  <a:prstClr val="black"/>
                </a:solidFill>
                <a:latin typeface="Calibri"/>
              </a:rPr>
              <a:t>improvement</a:t>
            </a:r>
            <a:endParaRPr lang="it-IT" sz="1600" dirty="0">
              <a:solidFill>
                <a:prstClr val="black"/>
              </a:solidFill>
              <a:latin typeface="Calibri"/>
            </a:endParaRPr>
          </a:p>
        </p:txBody>
      </p:sp>
      <p:sp>
        <p:nvSpPr>
          <p:cNvPr id="29" name="CasellaDiTesto 28">
            <a:extLst>
              <a:ext uri="{FF2B5EF4-FFF2-40B4-BE49-F238E27FC236}">
                <a16:creationId xmlns:a16="http://schemas.microsoft.com/office/drawing/2014/main" id="{6DBBECC3-10DC-1383-6538-3894553AE821}"/>
              </a:ext>
            </a:extLst>
          </p:cNvPr>
          <p:cNvSpPr txBox="1"/>
          <p:nvPr/>
        </p:nvSpPr>
        <p:spPr>
          <a:xfrm>
            <a:off x="1142613" y="3180824"/>
            <a:ext cx="1799783" cy="584640"/>
          </a:xfrm>
          <a:prstGeom prst="rect">
            <a:avLst/>
          </a:prstGeom>
          <a:noFill/>
        </p:spPr>
        <p:txBody>
          <a:bodyPr wrap="square" rtlCol="0">
            <a:spAutoFit/>
          </a:bodyPr>
          <a:lstStyle/>
          <a:p>
            <a:pPr algn="r" defTabSz="740516"/>
            <a:r>
              <a:rPr lang="it-IT" sz="1600" dirty="0" err="1">
                <a:solidFill>
                  <a:prstClr val="black"/>
                </a:solidFill>
                <a:latin typeface="Calibri"/>
              </a:rPr>
              <a:t>Incremental</a:t>
            </a:r>
            <a:r>
              <a:rPr lang="it-IT" sz="1600" dirty="0">
                <a:solidFill>
                  <a:prstClr val="black"/>
                </a:solidFill>
                <a:latin typeface="Calibri"/>
              </a:rPr>
              <a:t> </a:t>
            </a:r>
            <a:r>
              <a:rPr lang="it-IT" sz="1600" dirty="0" err="1">
                <a:solidFill>
                  <a:prstClr val="black"/>
                </a:solidFill>
                <a:latin typeface="Calibri"/>
              </a:rPr>
              <a:t>improvement</a:t>
            </a:r>
            <a:endParaRPr lang="it-IT" sz="1600" dirty="0">
              <a:solidFill>
                <a:prstClr val="black"/>
              </a:solidFill>
              <a:latin typeface="Calibri"/>
            </a:endParaRPr>
          </a:p>
        </p:txBody>
      </p:sp>
      <p:sp>
        <p:nvSpPr>
          <p:cNvPr id="30" name="Oval 5">
            <a:extLst>
              <a:ext uri="{FF2B5EF4-FFF2-40B4-BE49-F238E27FC236}">
                <a16:creationId xmlns:a16="http://schemas.microsoft.com/office/drawing/2014/main" id="{D54A060F-1022-68B1-43B8-C1B8423A527A}"/>
              </a:ext>
            </a:extLst>
          </p:cNvPr>
          <p:cNvSpPr>
            <a:spLocks noChangeArrowheads="1"/>
          </p:cNvSpPr>
          <p:nvPr/>
        </p:nvSpPr>
        <p:spPr bwMode="auto">
          <a:xfrm>
            <a:off x="4691392" y="1020196"/>
            <a:ext cx="1439827" cy="3167619"/>
          </a:xfrm>
          <a:prstGeom prst="ellipse">
            <a:avLst/>
          </a:prstGeom>
          <a:solidFill>
            <a:srgbClr val="FFFFFF">
              <a:alpha val="80000"/>
            </a:srgbClr>
          </a:solidFill>
          <a:ln w="31750">
            <a:solidFill>
              <a:schemeClr val="accent6">
                <a:lumMod val="75000"/>
              </a:schemeClr>
            </a:solidFill>
            <a:prstDash val="solid"/>
            <a:round/>
            <a:headEnd/>
            <a:tailEnd/>
          </a:ln>
        </p:spPr>
        <p:txBody>
          <a:bodyPr wrap="square" lIns="0" tIns="45698" rIns="0" bIns="45698" anchor="ctr">
            <a:normAutofit/>
          </a:bodyPr>
          <a:lstStyle/>
          <a:p>
            <a:pPr algn="ctr" defTabSz="740516"/>
            <a:r>
              <a:rPr lang="it-IT" sz="1400" b="1" dirty="0">
                <a:solidFill>
                  <a:srgbClr val="F79646">
                    <a:lumMod val="75000"/>
                  </a:srgbClr>
                </a:solidFill>
                <a:latin typeface="Calibri"/>
              </a:rPr>
              <a:t>INNOVATION OF MEANING</a:t>
            </a:r>
          </a:p>
        </p:txBody>
      </p:sp>
      <p:sp>
        <p:nvSpPr>
          <p:cNvPr id="31" name="CasellaDiTesto 30">
            <a:extLst>
              <a:ext uri="{FF2B5EF4-FFF2-40B4-BE49-F238E27FC236}">
                <a16:creationId xmlns:a16="http://schemas.microsoft.com/office/drawing/2014/main" id="{161BB30E-18F1-7948-28C2-8397E66ABCFF}"/>
              </a:ext>
            </a:extLst>
          </p:cNvPr>
          <p:cNvSpPr txBox="1"/>
          <p:nvPr/>
        </p:nvSpPr>
        <p:spPr>
          <a:xfrm>
            <a:off x="3158371" y="1444030"/>
            <a:ext cx="1799783" cy="523099"/>
          </a:xfrm>
          <a:prstGeom prst="rect">
            <a:avLst/>
          </a:prstGeom>
          <a:noFill/>
        </p:spPr>
        <p:txBody>
          <a:bodyPr wrap="square" rtlCol="0">
            <a:spAutoFit/>
          </a:bodyPr>
          <a:lstStyle/>
          <a:p>
            <a:pPr algn="ctr" defTabSz="740516"/>
            <a:r>
              <a:rPr lang="it-IT" sz="1400" b="1" dirty="0">
                <a:solidFill>
                  <a:prstClr val="black">
                    <a:lumMod val="75000"/>
                    <a:lumOff val="25000"/>
                  </a:prstClr>
                </a:solidFill>
                <a:latin typeface="Calibri"/>
              </a:rPr>
              <a:t>TECHNOLOGY</a:t>
            </a:r>
          </a:p>
          <a:p>
            <a:pPr algn="ctr" defTabSz="740516"/>
            <a:r>
              <a:rPr lang="it-IT" sz="1400" b="1" dirty="0">
                <a:solidFill>
                  <a:prstClr val="black">
                    <a:lumMod val="75000"/>
                    <a:lumOff val="25000"/>
                  </a:prstClr>
                </a:solidFill>
                <a:latin typeface="Calibri"/>
              </a:rPr>
              <a:t>DRIVEN</a:t>
            </a:r>
          </a:p>
        </p:txBody>
      </p:sp>
      <p:sp>
        <p:nvSpPr>
          <p:cNvPr id="32" name="Oval 5">
            <a:extLst>
              <a:ext uri="{FF2B5EF4-FFF2-40B4-BE49-F238E27FC236}">
                <a16:creationId xmlns:a16="http://schemas.microsoft.com/office/drawing/2014/main" id="{2D719047-C9E6-87B2-BDE1-F67959323CE5}"/>
              </a:ext>
            </a:extLst>
          </p:cNvPr>
          <p:cNvSpPr>
            <a:spLocks noChangeArrowheads="1"/>
          </p:cNvSpPr>
          <p:nvPr/>
        </p:nvSpPr>
        <p:spPr bwMode="auto">
          <a:xfrm>
            <a:off x="3076301" y="2645604"/>
            <a:ext cx="1439827" cy="1439667"/>
          </a:xfrm>
          <a:prstGeom prst="ellipse">
            <a:avLst/>
          </a:prstGeom>
          <a:solidFill>
            <a:srgbClr val="FFFF69">
              <a:alpha val="89804"/>
            </a:srgbClr>
          </a:solidFill>
          <a:ln w="31750">
            <a:solidFill>
              <a:schemeClr val="tx1">
                <a:lumMod val="75000"/>
                <a:lumOff val="25000"/>
              </a:schemeClr>
            </a:solidFill>
            <a:prstDash val="solid"/>
            <a:round/>
            <a:headEnd/>
            <a:tailEnd/>
          </a:ln>
        </p:spPr>
        <p:txBody>
          <a:bodyPr wrap="square" lIns="0" tIns="45698" rIns="0" bIns="45698" anchor="ctr">
            <a:normAutofit/>
          </a:bodyPr>
          <a:lstStyle/>
          <a:p>
            <a:pPr algn="ctr" defTabSz="740516"/>
            <a:r>
              <a:rPr lang="it-IT" sz="1400" b="1" dirty="0">
                <a:solidFill>
                  <a:prstClr val="black">
                    <a:lumMod val="75000"/>
                    <a:lumOff val="25000"/>
                  </a:prstClr>
                </a:solidFill>
                <a:latin typeface="Calibri"/>
              </a:rPr>
              <a:t>DESIGN THINKING</a:t>
            </a:r>
          </a:p>
          <a:p>
            <a:pPr algn="ctr" defTabSz="740516"/>
            <a:r>
              <a:rPr lang="it-IT" sz="1400" b="1" dirty="0">
                <a:solidFill>
                  <a:prstClr val="black">
                    <a:lumMod val="75000"/>
                    <a:lumOff val="25000"/>
                  </a:prstClr>
                </a:solidFill>
                <a:latin typeface="Calibri"/>
              </a:rPr>
              <a:t>(</a:t>
            </a:r>
            <a:r>
              <a:rPr lang="it-IT" sz="1400" b="1" dirty="0" err="1">
                <a:solidFill>
                  <a:prstClr val="black">
                    <a:lumMod val="75000"/>
                    <a:lumOff val="25000"/>
                  </a:prstClr>
                </a:solidFill>
                <a:latin typeface="Calibri"/>
              </a:rPr>
              <a:t>user</a:t>
            </a:r>
            <a:r>
              <a:rPr lang="it-IT" sz="1400" b="1" dirty="0">
                <a:solidFill>
                  <a:prstClr val="black">
                    <a:lumMod val="75000"/>
                    <a:lumOff val="25000"/>
                  </a:prstClr>
                </a:solidFill>
                <a:latin typeface="Calibri"/>
              </a:rPr>
              <a:t> </a:t>
            </a:r>
            <a:r>
              <a:rPr lang="it-IT" sz="1400" b="1" dirty="0" err="1">
                <a:solidFill>
                  <a:prstClr val="black">
                    <a:lumMod val="75000"/>
                    <a:lumOff val="25000"/>
                  </a:prstClr>
                </a:solidFill>
                <a:latin typeface="Calibri"/>
              </a:rPr>
              <a:t>driven</a:t>
            </a:r>
            <a:r>
              <a:rPr lang="it-IT" sz="1400" b="1" dirty="0">
                <a:solidFill>
                  <a:prstClr val="black">
                    <a:lumMod val="75000"/>
                    <a:lumOff val="25000"/>
                  </a:prstClr>
                </a:solidFill>
                <a:latin typeface="Calibri"/>
              </a:rPr>
              <a:t>)</a:t>
            </a:r>
          </a:p>
        </p:txBody>
      </p:sp>
      <p:sp>
        <p:nvSpPr>
          <p:cNvPr id="33" name="Upp 8">
            <a:extLst>
              <a:ext uri="{FF2B5EF4-FFF2-40B4-BE49-F238E27FC236}">
                <a16:creationId xmlns:a16="http://schemas.microsoft.com/office/drawing/2014/main" id="{77E89595-9C58-35FC-CDC9-5AAD6B77367D}"/>
              </a:ext>
            </a:extLst>
          </p:cNvPr>
          <p:cNvSpPr/>
          <p:nvPr/>
        </p:nvSpPr>
        <p:spPr>
          <a:xfrm rot="2238795" flipV="1">
            <a:off x="3142685" y="4580084"/>
            <a:ext cx="360020" cy="648072"/>
          </a:xfrm>
          <a:prstGeom prst="up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a:solidFill>
                <a:prstClr val="white"/>
              </a:solidFill>
              <a:latin typeface="Calibri"/>
            </a:endParaRPr>
          </a:p>
        </p:txBody>
      </p:sp>
      <p:sp>
        <p:nvSpPr>
          <p:cNvPr id="34" name="textruta 11">
            <a:extLst>
              <a:ext uri="{FF2B5EF4-FFF2-40B4-BE49-F238E27FC236}">
                <a16:creationId xmlns:a16="http://schemas.microsoft.com/office/drawing/2014/main" id="{393914C9-3D16-E626-80C8-DE42469BDB0A}"/>
              </a:ext>
            </a:extLst>
          </p:cNvPr>
          <p:cNvSpPr txBox="1"/>
          <p:nvPr/>
        </p:nvSpPr>
        <p:spPr>
          <a:xfrm>
            <a:off x="1367578" y="5257361"/>
            <a:ext cx="2582713" cy="646175"/>
          </a:xfrm>
          <a:prstGeom prst="rect">
            <a:avLst/>
          </a:prstGeom>
          <a:noFill/>
        </p:spPr>
        <p:txBody>
          <a:bodyPr wrap="square" lIns="91410" tIns="45706" rIns="91410" bIns="45706" rtlCol="0">
            <a:spAutoFit/>
          </a:bodyPr>
          <a:lstStyle/>
          <a:p>
            <a:pPr algn="ctr" defTabSz="740516"/>
            <a:r>
              <a:rPr lang="sv-SE" b="1" dirty="0" err="1">
                <a:solidFill>
                  <a:prstClr val="black">
                    <a:lumMod val="75000"/>
                    <a:lumOff val="25000"/>
                  </a:prstClr>
                </a:solidFill>
                <a:latin typeface="Calibri"/>
                <a:cs typeface="Century Gothic"/>
              </a:rPr>
              <a:t>Creative</a:t>
            </a:r>
            <a:r>
              <a:rPr lang="sv-SE" b="1" dirty="0">
                <a:solidFill>
                  <a:prstClr val="black">
                    <a:lumMod val="75000"/>
                    <a:lumOff val="25000"/>
                  </a:prstClr>
                </a:solidFill>
                <a:latin typeface="Calibri"/>
                <a:cs typeface="Century Gothic"/>
              </a:rPr>
              <a:t> </a:t>
            </a:r>
            <a:br>
              <a:rPr lang="sv-SE" b="1" dirty="0">
                <a:solidFill>
                  <a:prstClr val="black">
                    <a:lumMod val="75000"/>
                    <a:lumOff val="25000"/>
                  </a:prstClr>
                </a:solidFill>
                <a:latin typeface="Calibri"/>
                <a:cs typeface="Century Gothic"/>
              </a:rPr>
            </a:br>
            <a:r>
              <a:rPr lang="sv-SE" b="1" dirty="0">
                <a:solidFill>
                  <a:prstClr val="black">
                    <a:lumMod val="75000"/>
                    <a:lumOff val="25000"/>
                  </a:prstClr>
                </a:solidFill>
                <a:latin typeface="Calibri"/>
                <a:cs typeface="Century Gothic"/>
              </a:rPr>
              <a:t>Problem </a:t>
            </a:r>
            <a:r>
              <a:rPr lang="sv-SE" b="1" dirty="0" err="1">
                <a:solidFill>
                  <a:prstClr val="black">
                    <a:lumMod val="75000"/>
                    <a:lumOff val="25000"/>
                  </a:prstClr>
                </a:solidFill>
                <a:latin typeface="Calibri"/>
                <a:cs typeface="Century Gothic"/>
              </a:rPr>
              <a:t>Solving</a:t>
            </a:r>
            <a:endParaRPr lang="sv-SE" b="1" dirty="0">
              <a:solidFill>
                <a:prstClr val="black">
                  <a:lumMod val="75000"/>
                  <a:lumOff val="25000"/>
                </a:prstClr>
              </a:solidFill>
              <a:latin typeface="Calibri"/>
              <a:cs typeface="Century Gothic"/>
            </a:endParaRPr>
          </a:p>
        </p:txBody>
      </p:sp>
      <p:sp>
        <p:nvSpPr>
          <p:cNvPr id="35" name="textruta 12">
            <a:extLst>
              <a:ext uri="{FF2B5EF4-FFF2-40B4-BE49-F238E27FC236}">
                <a16:creationId xmlns:a16="http://schemas.microsoft.com/office/drawing/2014/main" id="{0644019E-2CA5-AA2F-B5B7-51AC2CF81867}"/>
              </a:ext>
            </a:extLst>
          </p:cNvPr>
          <p:cNvSpPr txBox="1"/>
          <p:nvPr/>
        </p:nvSpPr>
        <p:spPr>
          <a:xfrm>
            <a:off x="5246357" y="5269555"/>
            <a:ext cx="2582713" cy="646175"/>
          </a:xfrm>
          <a:prstGeom prst="rect">
            <a:avLst/>
          </a:prstGeom>
          <a:noFill/>
        </p:spPr>
        <p:txBody>
          <a:bodyPr wrap="square" lIns="91410" tIns="45706" rIns="91410" bIns="45706" rtlCol="0">
            <a:spAutoFit/>
          </a:bodyPr>
          <a:lstStyle/>
          <a:p>
            <a:pPr algn="ctr" defTabSz="740516"/>
            <a:r>
              <a:rPr lang="sv-SE" b="1" dirty="0" err="1">
                <a:solidFill>
                  <a:srgbClr val="F79646">
                    <a:lumMod val="75000"/>
                  </a:srgbClr>
                </a:solidFill>
                <a:latin typeface="Calibri"/>
                <a:cs typeface="Century Gothic"/>
              </a:rPr>
              <a:t>Visionary</a:t>
            </a:r>
            <a:br>
              <a:rPr lang="sv-SE" b="1" dirty="0">
                <a:solidFill>
                  <a:srgbClr val="F79646">
                    <a:lumMod val="75000"/>
                  </a:srgbClr>
                </a:solidFill>
                <a:latin typeface="Calibri"/>
                <a:cs typeface="Century Gothic"/>
              </a:rPr>
            </a:br>
            <a:r>
              <a:rPr lang="sv-SE" b="1" dirty="0">
                <a:solidFill>
                  <a:srgbClr val="F79646">
                    <a:lumMod val="75000"/>
                  </a:srgbClr>
                </a:solidFill>
                <a:latin typeface="Calibri"/>
                <a:cs typeface="Century Gothic"/>
              </a:rPr>
              <a:t>Interpretation</a:t>
            </a:r>
          </a:p>
        </p:txBody>
      </p:sp>
      <p:sp>
        <p:nvSpPr>
          <p:cNvPr id="36" name="Upp 13">
            <a:extLst>
              <a:ext uri="{FF2B5EF4-FFF2-40B4-BE49-F238E27FC236}">
                <a16:creationId xmlns:a16="http://schemas.microsoft.com/office/drawing/2014/main" id="{7D8CD2CD-7425-02AF-A066-FB38BAC8CB1A}"/>
              </a:ext>
            </a:extLst>
          </p:cNvPr>
          <p:cNvSpPr/>
          <p:nvPr/>
        </p:nvSpPr>
        <p:spPr>
          <a:xfrm rot="19361205" flipH="1" flipV="1">
            <a:off x="5477931" y="4580084"/>
            <a:ext cx="360020" cy="648072"/>
          </a:xfrm>
          <a:prstGeom prst="up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a:solidFill>
                <a:prstClr val="white"/>
              </a:solidFill>
              <a:latin typeface="Calibri"/>
            </a:endParaRPr>
          </a:p>
        </p:txBody>
      </p:sp>
    </p:spTree>
    <p:extLst>
      <p:ext uri="{BB962C8B-B14F-4D97-AF65-F5344CB8AC3E}">
        <p14:creationId xmlns:p14="http://schemas.microsoft.com/office/powerpoint/2010/main" val="220589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Going back to the Nintendo Wii case study …</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23</a:t>
            </a:fld>
            <a:endParaRPr lang="it-IT"/>
          </a:p>
        </p:txBody>
      </p:sp>
      <p:pic>
        <p:nvPicPr>
          <p:cNvPr id="3" name="Picture 12" descr="Console Nintendo Wii">
            <a:extLst>
              <a:ext uri="{FF2B5EF4-FFF2-40B4-BE49-F238E27FC236}">
                <a16:creationId xmlns:a16="http://schemas.microsoft.com/office/drawing/2014/main" id="{D953A70D-3D20-3FEC-5967-FB47CD896A46}"/>
              </a:ext>
            </a:extLst>
          </p:cNvPr>
          <p:cNvPicPr>
            <a:picLocks noChangeAspect="1" noChangeArrowheads="1"/>
          </p:cNvPicPr>
          <p:nvPr/>
        </p:nvPicPr>
        <p:blipFill>
          <a:blip r:embed="rId3" cstate="print"/>
          <a:srcRect/>
          <a:stretch>
            <a:fillRect/>
          </a:stretch>
        </p:blipFill>
        <p:spPr bwMode="auto">
          <a:xfrm>
            <a:off x="5637975" y="3429000"/>
            <a:ext cx="2222634" cy="1998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8" descr="http://xbox-361.com/mkportal/modules/gallery/album/a_9.jpg">
            <a:extLst>
              <a:ext uri="{FF2B5EF4-FFF2-40B4-BE49-F238E27FC236}">
                <a16:creationId xmlns:a16="http://schemas.microsoft.com/office/drawing/2014/main" id="{17450255-E20F-69BA-718B-2A8BF94112BA}"/>
              </a:ext>
            </a:extLst>
          </p:cNvPr>
          <p:cNvPicPr>
            <a:picLocks noChangeAspect="1" noChangeArrowheads="1"/>
          </p:cNvPicPr>
          <p:nvPr/>
        </p:nvPicPr>
        <p:blipFill>
          <a:blip r:embed="rId4" cstate="print"/>
          <a:srcRect/>
          <a:stretch>
            <a:fillRect/>
          </a:stretch>
        </p:blipFill>
        <p:spPr bwMode="auto">
          <a:xfrm>
            <a:off x="1726979" y="3961141"/>
            <a:ext cx="2150939" cy="1697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10" descr="http://www.lusoria.com/home/images/psx3_01.jpg">
            <a:extLst>
              <a:ext uri="{FF2B5EF4-FFF2-40B4-BE49-F238E27FC236}">
                <a16:creationId xmlns:a16="http://schemas.microsoft.com/office/drawing/2014/main" id="{17258150-A6D9-08FD-9050-152B829488DB}"/>
              </a:ext>
            </a:extLst>
          </p:cNvPr>
          <p:cNvPicPr>
            <a:picLocks noChangeAspect="1" noChangeArrowheads="1"/>
          </p:cNvPicPr>
          <p:nvPr/>
        </p:nvPicPr>
        <p:blipFill>
          <a:blip r:embed="rId5" cstate="print"/>
          <a:srcRect/>
          <a:stretch>
            <a:fillRect/>
          </a:stretch>
        </p:blipFill>
        <p:spPr bwMode="auto">
          <a:xfrm>
            <a:off x="707557" y="3572982"/>
            <a:ext cx="1758848" cy="1962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ttangolo arrotondato 8">
            <a:extLst>
              <a:ext uri="{FF2B5EF4-FFF2-40B4-BE49-F238E27FC236}">
                <a16:creationId xmlns:a16="http://schemas.microsoft.com/office/drawing/2014/main" id="{7F82563E-A870-3426-ADC7-6C7908681044}"/>
              </a:ext>
            </a:extLst>
          </p:cNvPr>
          <p:cNvSpPr/>
          <p:nvPr/>
        </p:nvSpPr>
        <p:spPr>
          <a:xfrm>
            <a:off x="5677700"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a:t>
            </a:r>
            <a:br>
              <a:rPr lang="en-US" sz="1600" b="1" dirty="0">
                <a:solidFill>
                  <a:prstClr val="black"/>
                </a:solidFill>
                <a:latin typeface="Calibri"/>
                <a:ea typeface="ＭＳ Ｐゴシック" pitchFamily="-112" charset="-128"/>
                <a:cs typeface="Arial" pitchFamily="34" charset="0"/>
              </a:rPr>
            </a:br>
            <a:r>
              <a:rPr lang="en-US" sz="1600" b="1" dirty="0">
                <a:solidFill>
                  <a:prstClr val="black"/>
                </a:solidFill>
                <a:latin typeface="Calibri"/>
                <a:ea typeface="ＭＳ Ｐゴシック" pitchFamily="-112" charset="-128"/>
                <a:cs typeface="Arial" pitchFamily="34" charset="0"/>
              </a:rPr>
              <a:t>active physical entertainment for everyone</a:t>
            </a:r>
            <a:endParaRPr lang="en-US" sz="9598" dirty="0">
              <a:solidFill>
                <a:prstClr val="black"/>
              </a:solidFill>
              <a:latin typeface="Calibri"/>
              <a:ea typeface="ＭＳ Ｐゴシック" pitchFamily="-112" charset="-128"/>
            </a:endParaRPr>
          </a:p>
        </p:txBody>
      </p:sp>
      <p:sp>
        <p:nvSpPr>
          <p:cNvPr id="8" name="Rettangolo arrotondato 9">
            <a:extLst>
              <a:ext uri="{FF2B5EF4-FFF2-40B4-BE49-F238E27FC236}">
                <a16:creationId xmlns:a16="http://schemas.microsoft.com/office/drawing/2014/main" id="{52AA1BAC-916A-F2CD-8295-1695A0198B00}"/>
              </a:ext>
            </a:extLst>
          </p:cNvPr>
          <p:cNvSpPr/>
          <p:nvPr/>
        </p:nvSpPr>
        <p:spPr>
          <a:xfrm>
            <a:off x="1347464"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passive immersion in a virtual world for young adepts</a:t>
            </a:r>
            <a:endParaRPr lang="en-US" sz="9598"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1077815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The contribution provided by STMicroelectronics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24</a:t>
            </a:fld>
            <a:endParaRPr lang="it-IT"/>
          </a:p>
        </p:txBody>
      </p:sp>
      <p:grpSp>
        <p:nvGrpSpPr>
          <p:cNvPr id="9" name="Gruppo 24">
            <a:extLst>
              <a:ext uri="{FF2B5EF4-FFF2-40B4-BE49-F238E27FC236}">
                <a16:creationId xmlns:a16="http://schemas.microsoft.com/office/drawing/2014/main" id="{03EF6EC1-C545-3117-9FA3-3A12DF0BAB33}"/>
              </a:ext>
            </a:extLst>
          </p:cNvPr>
          <p:cNvGrpSpPr/>
          <p:nvPr/>
        </p:nvGrpSpPr>
        <p:grpSpPr>
          <a:xfrm>
            <a:off x="529" y="4677372"/>
            <a:ext cx="9143471" cy="1546838"/>
            <a:chOff x="0" y="5059588"/>
            <a:chExt cx="10639929" cy="1800000"/>
          </a:xfrm>
        </p:grpSpPr>
        <p:pic>
          <p:nvPicPr>
            <p:cNvPr id="10" name="Picture 10" descr="http://paranerds.com/wp-content/uploads/2011/03/nintendo-wii.jpg">
              <a:hlinkClick r:id="rId3"/>
              <a:extLst>
                <a:ext uri="{FF2B5EF4-FFF2-40B4-BE49-F238E27FC236}">
                  <a16:creationId xmlns:a16="http://schemas.microsoft.com/office/drawing/2014/main" id="{BBDAA3E3-6FE9-D754-9B94-5B99BCCF1335}"/>
                </a:ext>
              </a:extLst>
            </p:cNvPr>
            <p:cNvPicPr>
              <a:picLocks noChangeAspect="1" noChangeArrowheads="1"/>
            </p:cNvPicPr>
            <p:nvPr/>
          </p:nvPicPr>
          <p:blipFill>
            <a:blip r:embed="rId4" cstate="print"/>
            <a:srcRect/>
            <a:stretch>
              <a:fillRect/>
            </a:stretch>
          </p:blipFill>
          <p:spPr bwMode="auto">
            <a:xfrm>
              <a:off x="0" y="5059588"/>
              <a:ext cx="2337240" cy="1800000"/>
            </a:xfrm>
            <a:prstGeom prst="rect">
              <a:avLst/>
            </a:prstGeom>
            <a:noFill/>
          </p:spPr>
        </p:pic>
        <p:pic>
          <p:nvPicPr>
            <p:cNvPr id="11" name="Picture 12" descr="http://www.wizzewasjes.be/wp-content/uploads/wii01.jpg">
              <a:hlinkClick r:id="rId5"/>
              <a:extLst>
                <a:ext uri="{FF2B5EF4-FFF2-40B4-BE49-F238E27FC236}">
                  <a16:creationId xmlns:a16="http://schemas.microsoft.com/office/drawing/2014/main" id="{D0FFCB71-063B-FBE0-F68A-B4F937F9832D}"/>
                </a:ext>
              </a:extLst>
            </p:cNvPr>
            <p:cNvPicPr>
              <a:picLocks noChangeAspect="1" noChangeArrowheads="1"/>
            </p:cNvPicPr>
            <p:nvPr/>
          </p:nvPicPr>
          <p:blipFill>
            <a:blip r:embed="rId6" cstate="print"/>
            <a:srcRect/>
            <a:stretch>
              <a:fillRect/>
            </a:stretch>
          </p:blipFill>
          <p:spPr bwMode="auto">
            <a:xfrm>
              <a:off x="5220866" y="5059588"/>
              <a:ext cx="2250158" cy="1800000"/>
            </a:xfrm>
            <a:prstGeom prst="rect">
              <a:avLst/>
            </a:prstGeom>
            <a:noFill/>
          </p:spPr>
        </p:pic>
        <p:pic>
          <p:nvPicPr>
            <p:cNvPr id="12" name="Picture 14" descr="http://i.dailymail.co.uk/i/pix/2011/12/10/article-2072391-07900075000005DC-85_468x291.jpg">
              <a:hlinkClick r:id="rId7"/>
              <a:extLst>
                <a:ext uri="{FF2B5EF4-FFF2-40B4-BE49-F238E27FC236}">
                  <a16:creationId xmlns:a16="http://schemas.microsoft.com/office/drawing/2014/main" id="{B01373E3-F067-51FC-0E8D-523220461A87}"/>
                </a:ext>
              </a:extLst>
            </p:cNvPr>
            <p:cNvPicPr>
              <a:picLocks noChangeAspect="1" noChangeArrowheads="1"/>
            </p:cNvPicPr>
            <p:nvPr/>
          </p:nvPicPr>
          <p:blipFill>
            <a:blip r:embed="rId8" cstate="print"/>
            <a:srcRect/>
            <a:stretch>
              <a:fillRect/>
            </a:stretch>
          </p:blipFill>
          <p:spPr bwMode="auto">
            <a:xfrm>
              <a:off x="2331021" y="5059588"/>
              <a:ext cx="2895465" cy="1800000"/>
            </a:xfrm>
            <a:prstGeom prst="rect">
              <a:avLst/>
            </a:prstGeom>
            <a:noFill/>
          </p:spPr>
        </p:pic>
        <p:pic>
          <p:nvPicPr>
            <p:cNvPr id="13" name="Picture 16" descr="http://www.inclusivedesign.no/getfile.php/Bilder/Artikkelbilder/19_wii_elderly.png%20(long_article).png">
              <a:hlinkClick r:id="rId9"/>
              <a:extLst>
                <a:ext uri="{FF2B5EF4-FFF2-40B4-BE49-F238E27FC236}">
                  <a16:creationId xmlns:a16="http://schemas.microsoft.com/office/drawing/2014/main" id="{5DCF9C7E-0195-A65D-A0F6-792E083D0902}"/>
                </a:ext>
              </a:extLst>
            </p:cNvPr>
            <p:cNvPicPr>
              <a:picLocks noChangeAspect="1" noChangeArrowheads="1"/>
            </p:cNvPicPr>
            <p:nvPr/>
          </p:nvPicPr>
          <p:blipFill>
            <a:blip r:embed="rId10" cstate="print"/>
            <a:srcRect/>
            <a:stretch>
              <a:fillRect/>
            </a:stretch>
          </p:blipFill>
          <p:spPr bwMode="auto">
            <a:xfrm>
              <a:off x="7439397" y="5059588"/>
              <a:ext cx="3200532" cy="1800000"/>
            </a:xfrm>
            <a:prstGeom prst="rect">
              <a:avLst/>
            </a:prstGeom>
            <a:noFill/>
          </p:spPr>
        </p:pic>
      </p:grpSp>
      <p:sp>
        <p:nvSpPr>
          <p:cNvPr id="14" name="Segnaposto testo 2">
            <a:extLst>
              <a:ext uri="{FF2B5EF4-FFF2-40B4-BE49-F238E27FC236}">
                <a16:creationId xmlns:a16="http://schemas.microsoft.com/office/drawing/2014/main" id="{FF1E3F61-AF92-8805-B4BD-32C69FAB3C1E}"/>
              </a:ext>
            </a:extLst>
          </p:cNvPr>
          <p:cNvSpPr>
            <a:spLocks noGrp="1"/>
          </p:cNvSpPr>
          <p:nvPr>
            <p:ph idx="1"/>
          </p:nvPr>
        </p:nvSpPr>
        <p:spPr>
          <a:xfrm>
            <a:off x="454675" y="1025525"/>
            <a:ext cx="8492300" cy="4525963"/>
          </a:xfrm>
        </p:spPr>
        <p:txBody>
          <a:bodyPr>
            <a:normAutofit/>
          </a:bodyPr>
          <a:lstStyle/>
          <a:p>
            <a:pPr eaLnBrk="1" hangingPunct="1">
              <a:defRPr/>
            </a:pPr>
            <a:r>
              <a:rPr lang="en-US" sz="1800" i="1" dirty="0">
                <a:solidFill>
                  <a:srgbClr val="595959"/>
                </a:solidFill>
                <a:latin typeface="+mn-lt"/>
                <a:ea typeface="ＭＳ Ｐゴシック" charset="0"/>
                <a:cs typeface="Arial" panose="020B0604020202020204" pitchFamily="34" charset="0"/>
              </a:rPr>
              <a:t>If a client asks for a specific feature or component, it means that </a:t>
            </a:r>
            <a:r>
              <a:rPr lang="en-US" sz="1800" b="1" i="1" dirty="0">
                <a:solidFill>
                  <a:srgbClr val="595959"/>
                </a:solidFill>
                <a:latin typeface="+mn-lt"/>
                <a:ea typeface="ＭＳ Ｐゴシック" charset="0"/>
                <a:cs typeface="Arial" panose="020B0604020202020204" pitchFamily="34" charset="0"/>
              </a:rPr>
              <a:t>someone else has already created it</a:t>
            </a:r>
          </a:p>
          <a:p>
            <a:pPr eaLnBrk="1" hangingPunct="1">
              <a:defRPr/>
            </a:pPr>
            <a:r>
              <a:rPr lang="en-US" sz="1800" b="1" i="1" dirty="0">
                <a:solidFill>
                  <a:srgbClr val="595959"/>
                </a:solidFill>
                <a:latin typeface="+mn-lt"/>
                <a:ea typeface="ＭＳ Ｐゴシック" charset="0"/>
                <a:cs typeface="Arial" panose="020B0604020202020204" pitchFamily="34" charset="0"/>
              </a:rPr>
              <a:t>Bruno </a:t>
            </a:r>
            <a:r>
              <a:rPr lang="en-US" sz="1800" b="1" i="1" dirty="0" err="1">
                <a:solidFill>
                  <a:srgbClr val="595959"/>
                </a:solidFill>
                <a:latin typeface="+mn-lt"/>
                <a:ea typeface="ＭＳ Ｐゴシック" charset="0"/>
                <a:cs typeface="Arial" panose="020B0604020202020204" pitchFamily="34" charset="0"/>
              </a:rPr>
              <a:t>Murari</a:t>
            </a:r>
            <a:r>
              <a:rPr lang="en-US" sz="1800" i="1" dirty="0">
                <a:solidFill>
                  <a:srgbClr val="595959"/>
                </a:solidFill>
                <a:latin typeface="+mn-lt"/>
                <a:ea typeface="ＭＳ Ｐゴシック" charset="0"/>
                <a:cs typeface="Arial" panose="020B0604020202020204" pitchFamily="34" charset="0"/>
              </a:rPr>
              <a:t>, scientific advisor for MEMS, STMicroelectronics</a:t>
            </a:r>
          </a:p>
          <a:p>
            <a:pPr eaLnBrk="1" hangingPunct="1">
              <a:defRPr/>
            </a:pPr>
            <a:endParaRPr lang="en-US" sz="1800" i="1" dirty="0">
              <a:solidFill>
                <a:srgbClr val="595959"/>
              </a:solidFill>
              <a:latin typeface="+mn-lt"/>
              <a:ea typeface="ＭＳ Ｐゴシック" charset="0"/>
              <a:cs typeface="Arial" panose="020B0604020202020204" pitchFamily="34" charset="0"/>
            </a:endParaRPr>
          </a:p>
          <a:p>
            <a:pPr eaLnBrk="1" hangingPunct="1">
              <a:defRPr/>
            </a:pPr>
            <a:endParaRPr lang="en-US" sz="1800" i="1" dirty="0">
              <a:solidFill>
                <a:srgbClr val="595959"/>
              </a:solidFill>
              <a:latin typeface="+mn-lt"/>
              <a:ea typeface="ＭＳ Ｐゴシック" charset="0"/>
              <a:cs typeface="Arial" panose="020B0604020202020204" pitchFamily="34" charset="0"/>
            </a:endParaRPr>
          </a:p>
          <a:p>
            <a:pPr eaLnBrk="1" hangingPunct="1">
              <a:defRPr/>
            </a:pPr>
            <a:r>
              <a:rPr lang="en-US" sz="1800" i="1" dirty="0">
                <a:solidFill>
                  <a:srgbClr val="595959"/>
                </a:solidFill>
                <a:latin typeface="+mn-lt"/>
                <a:ea typeface="ＭＳ Ｐゴシック" charset="0"/>
                <a:cs typeface="Arial" panose="020B0604020202020204" pitchFamily="34" charset="0"/>
              </a:rPr>
              <a:t>We started to envision possible applications in different fields. The basic idea was </a:t>
            </a:r>
            <a:r>
              <a:rPr lang="en-US" sz="1800" b="1" i="1" dirty="0">
                <a:solidFill>
                  <a:srgbClr val="595959"/>
                </a:solidFill>
                <a:latin typeface="+mn-lt"/>
                <a:ea typeface="ＭＳ Ｐゴシック" charset="0"/>
                <a:cs typeface="Arial" panose="020B0604020202020204" pitchFamily="34" charset="0"/>
              </a:rPr>
              <a:t>to think more abstractly of what MEMS could provide in final products</a:t>
            </a:r>
            <a:r>
              <a:rPr lang="en-US" sz="1800" i="1" dirty="0">
                <a:solidFill>
                  <a:srgbClr val="595959"/>
                </a:solidFill>
                <a:latin typeface="+mn-lt"/>
                <a:ea typeface="ＭＳ Ｐゴシック" charset="0"/>
                <a:cs typeface="Arial" panose="020B0604020202020204" pitchFamily="34" charset="0"/>
              </a:rPr>
              <a:t>: information on movement and position. This can be used for automation, or, even more interestingly, for simplifying human interfaces. Then we proposed our envisioned applications directly to the most innovative engineers of potential clients in current or new markets</a:t>
            </a:r>
          </a:p>
          <a:p>
            <a:pPr eaLnBrk="1" hangingPunct="1">
              <a:defRPr/>
            </a:pPr>
            <a:r>
              <a:rPr lang="en-US" sz="1800" b="1" i="1" dirty="0">
                <a:solidFill>
                  <a:srgbClr val="595959"/>
                </a:solidFill>
                <a:latin typeface="+mn-lt"/>
                <a:ea typeface="ＭＳ Ｐゴシック" charset="0"/>
                <a:cs typeface="Arial" panose="020B0604020202020204" pitchFamily="34" charset="0"/>
              </a:rPr>
              <a:t>Aldo Romano</a:t>
            </a:r>
            <a:r>
              <a:rPr lang="en-US" sz="1800" i="1" dirty="0">
                <a:solidFill>
                  <a:srgbClr val="595959"/>
                </a:solidFill>
                <a:latin typeface="+mn-lt"/>
                <a:ea typeface="ＭＳ Ｐゴシック" charset="0"/>
                <a:cs typeface="Arial" panose="020B0604020202020204" pitchFamily="34" charset="0"/>
              </a:rPr>
              <a:t>, CEO of </a:t>
            </a:r>
            <a:r>
              <a:rPr lang="en-US" sz="1800" i="1" dirty="0" err="1">
                <a:solidFill>
                  <a:srgbClr val="595959"/>
                </a:solidFill>
                <a:latin typeface="+mn-lt"/>
                <a:ea typeface="ＭＳ Ｐゴシック" charset="0"/>
                <a:cs typeface="Arial" panose="020B0604020202020204" pitchFamily="34" charset="0"/>
              </a:rPr>
              <a:t>STMicrolectronics</a:t>
            </a:r>
            <a:r>
              <a:rPr lang="en-US" sz="1800" i="1" dirty="0">
                <a:solidFill>
                  <a:srgbClr val="595959"/>
                </a:solidFill>
                <a:latin typeface="+mn-lt"/>
                <a:ea typeface="ＭＳ Ｐゴシック" charset="0"/>
                <a:cs typeface="Arial" panose="020B0604020202020204" pitchFamily="34" charset="0"/>
              </a:rPr>
              <a:t> Italy</a:t>
            </a:r>
          </a:p>
        </p:txBody>
      </p:sp>
    </p:spTree>
    <p:extLst>
      <p:ext uri="{BB962C8B-B14F-4D97-AF65-F5344CB8AC3E}">
        <p14:creationId xmlns:p14="http://schemas.microsoft.com/office/powerpoint/2010/main" val="193641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Technology Epiphany enabled by </a:t>
            </a:r>
            <a:r>
              <a:rPr lang="en-US" sz="2400" dirty="0" err="1">
                <a:latin typeface="+mn-lt"/>
                <a:cs typeface="Arial" panose="020B0604020202020204" pitchFamily="34" charset="0"/>
              </a:rPr>
              <a:t>STMicrolectronics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25</a:t>
            </a:fld>
            <a:endParaRPr lang="it-IT"/>
          </a:p>
        </p:txBody>
      </p:sp>
      <p:sp>
        <p:nvSpPr>
          <p:cNvPr id="6" name="Rettangolo arrotondato 5">
            <a:extLst>
              <a:ext uri="{FF2B5EF4-FFF2-40B4-BE49-F238E27FC236}">
                <a16:creationId xmlns:a16="http://schemas.microsoft.com/office/drawing/2014/main" id="{5EA3EEF8-FAF2-1672-AE37-3189E74D78F3}"/>
              </a:ext>
            </a:extLst>
          </p:cNvPr>
          <p:cNvSpPr>
            <a:spLocks noChangeAspect="1" noChangeArrowheads="1"/>
          </p:cNvSpPr>
          <p:nvPr/>
        </p:nvSpPr>
        <p:spPr bwMode="auto">
          <a:xfrm rot="10800000">
            <a:off x="3257901"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7" name="CasellaDiTesto 6">
            <a:extLst>
              <a:ext uri="{FF2B5EF4-FFF2-40B4-BE49-F238E27FC236}">
                <a16:creationId xmlns:a16="http://schemas.microsoft.com/office/drawing/2014/main" id="{9753AAD6-65E7-D0CA-17DE-84C2F51FBD3C}"/>
              </a:ext>
            </a:extLst>
          </p:cNvPr>
          <p:cNvSpPr txBox="1"/>
          <p:nvPr/>
        </p:nvSpPr>
        <p:spPr>
          <a:xfrm>
            <a:off x="202904" y="3162799"/>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8" name="CasellaDiTesto 7">
            <a:extLst>
              <a:ext uri="{FF2B5EF4-FFF2-40B4-BE49-F238E27FC236}">
                <a16:creationId xmlns:a16="http://schemas.microsoft.com/office/drawing/2014/main" id="{3B040D62-B26B-D14C-CFE4-624D776FCCD5}"/>
              </a:ext>
            </a:extLst>
          </p:cNvPr>
          <p:cNvSpPr txBox="1"/>
          <p:nvPr/>
        </p:nvSpPr>
        <p:spPr>
          <a:xfrm>
            <a:off x="3999017" y="5580031"/>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15" name="CasellaDiTesto 14">
            <a:extLst>
              <a:ext uri="{FF2B5EF4-FFF2-40B4-BE49-F238E27FC236}">
                <a16:creationId xmlns:a16="http://schemas.microsoft.com/office/drawing/2014/main" id="{9C5F580E-E750-796F-09AA-CBDF73DB689A}"/>
              </a:ext>
            </a:extLst>
          </p:cNvPr>
          <p:cNvSpPr txBox="1"/>
          <p:nvPr/>
        </p:nvSpPr>
        <p:spPr>
          <a:xfrm>
            <a:off x="3278216"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16" name="CasellaDiTesto 15">
            <a:extLst>
              <a:ext uri="{FF2B5EF4-FFF2-40B4-BE49-F238E27FC236}">
                <a16:creationId xmlns:a16="http://schemas.microsoft.com/office/drawing/2014/main" id="{FA293B20-CE5A-DA30-0C41-889580C7034C}"/>
              </a:ext>
            </a:extLst>
          </p:cNvPr>
          <p:cNvSpPr txBox="1"/>
          <p:nvPr/>
        </p:nvSpPr>
        <p:spPr>
          <a:xfrm>
            <a:off x="4718930"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7" name="CasellaDiTesto 16">
            <a:extLst>
              <a:ext uri="{FF2B5EF4-FFF2-40B4-BE49-F238E27FC236}">
                <a16:creationId xmlns:a16="http://schemas.microsoft.com/office/drawing/2014/main" id="{ED002CF7-E61A-84CC-9A32-E31650DD3194}"/>
              </a:ext>
            </a:extLst>
          </p:cNvPr>
          <p:cNvSpPr txBox="1"/>
          <p:nvPr/>
        </p:nvSpPr>
        <p:spPr>
          <a:xfrm>
            <a:off x="1447959"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8" name="CasellaDiTesto 17">
            <a:extLst>
              <a:ext uri="{FF2B5EF4-FFF2-40B4-BE49-F238E27FC236}">
                <a16:creationId xmlns:a16="http://schemas.microsoft.com/office/drawing/2014/main" id="{4EA986E1-CC1B-5DD6-127F-92259E5FA230}"/>
              </a:ext>
            </a:extLst>
          </p:cNvPr>
          <p:cNvSpPr txBox="1"/>
          <p:nvPr/>
        </p:nvSpPr>
        <p:spPr>
          <a:xfrm>
            <a:off x="1447959"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19" name="Rettangolo arrotondato 20">
            <a:extLst>
              <a:ext uri="{FF2B5EF4-FFF2-40B4-BE49-F238E27FC236}">
                <a16:creationId xmlns:a16="http://schemas.microsoft.com/office/drawing/2014/main" id="{9D630296-261B-064B-6DB3-EF165A13AF63}"/>
              </a:ext>
            </a:extLst>
          </p:cNvPr>
          <p:cNvSpPr/>
          <p:nvPr/>
        </p:nvSpPr>
        <p:spPr>
          <a:xfrm>
            <a:off x="5047526" y="1106232"/>
            <a:ext cx="14396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game consoles as </a:t>
            </a:r>
            <a:br>
              <a:rPr lang="en-US" sz="1000" b="1" dirty="0">
                <a:solidFill>
                  <a:prstClr val="black"/>
                </a:solidFill>
                <a:latin typeface="Calibri"/>
                <a:ea typeface="ＭＳ Ｐゴシック" pitchFamily="-112" charset="-128"/>
                <a:cs typeface="Arial" pitchFamily="34" charset="0"/>
              </a:rPr>
            </a:br>
            <a:r>
              <a:rPr lang="en-US" sz="1000" b="1" dirty="0">
                <a:solidFill>
                  <a:prstClr val="black"/>
                </a:solidFill>
                <a:latin typeface="Calibri"/>
                <a:ea typeface="ＭＳ Ｐゴシック" pitchFamily="-112" charset="-128"/>
                <a:cs typeface="Arial" pitchFamily="34" charset="0"/>
              </a:rPr>
              <a:t>active physical entertainment for everyone</a:t>
            </a:r>
            <a:endParaRPr lang="en-US" sz="5999" dirty="0">
              <a:solidFill>
                <a:prstClr val="black"/>
              </a:solidFill>
              <a:latin typeface="Calibri"/>
              <a:ea typeface="ＭＳ Ｐゴシック" pitchFamily="-112" charset="-128"/>
            </a:endParaRPr>
          </a:p>
        </p:txBody>
      </p:sp>
      <p:sp>
        <p:nvSpPr>
          <p:cNvPr id="20" name="Rettangolo arrotondato 21">
            <a:extLst>
              <a:ext uri="{FF2B5EF4-FFF2-40B4-BE49-F238E27FC236}">
                <a16:creationId xmlns:a16="http://schemas.microsoft.com/office/drawing/2014/main" id="{1C06E6FA-2EA6-E8F8-8519-FB4C55CC1BA6}"/>
              </a:ext>
            </a:extLst>
          </p:cNvPr>
          <p:cNvSpPr/>
          <p:nvPr/>
        </p:nvSpPr>
        <p:spPr>
          <a:xfrm>
            <a:off x="3274355" y="1106312"/>
            <a:ext cx="14396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game consoles as passive immersion in a virtual world for young adepts</a:t>
            </a:r>
            <a:endParaRPr lang="en-US" sz="5999" dirty="0">
              <a:solidFill>
                <a:prstClr val="black"/>
              </a:solidFill>
              <a:latin typeface="Calibri"/>
              <a:ea typeface="ＭＳ Ｐゴシック" pitchFamily="-112" charset="-128"/>
            </a:endParaRPr>
          </a:p>
        </p:txBody>
      </p:sp>
      <p:pic>
        <p:nvPicPr>
          <p:cNvPr id="21" name="Picture 8" descr="http://xbox-361.com/mkportal/modules/gallery/album/a_9.jpg">
            <a:extLst>
              <a:ext uri="{FF2B5EF4-FFF2-40B4-BE49-F238E27FC236}">
                <a16:creationId xmlns:a16="http://schemas.microsoft.com/office/drawing/2014/main" id="{633706DB-0CA6-C235-300D-C298AD2E02ED}"/>
              </a:ext>
            </a:extLst>
          </p:cNvPr>
          <p:cNvPicPr>
            <a:picLocks noChangeAspect="1" noChangeArrowheads="1"/>
          </p:cNvPicPr>
          <p:nvPr/>
        </p:nvPicPr>
        <p:blipFill>
          <a:blip r:embed="rId3" cstate="print"/>
          <a:srcRect/>
          <a:stretch>
            <a:fillRect/>
          </a:stretch>
        </p:blipFill>
        <p:spPr bwMode="auto">
          <a:xfrm>
            <a:off x="1935404" y="1337881"/>
            <a:ext cx="1276277" cy="1008062"/>
          </a:xfrm>
          <a:prstGeom prst="rect">
            <a:avLst/>
          </a:prstGeom>
          <a:noFill/>
          <a:ln w="9525">
            <a:noFill/>
            <a:miter lim="800000"/>
            <a:headEnd/>
            <a:tailEnd/>
          </a:ln>
        </p:spPr>
      </p:pic>
      <p:pic>
        <p:nvPicPr>
          <p:cNvPr id="22" name="Picture 10" descr="http://www.lusoria.com/home/images/psx3_01.jpg">
            <a:extLst>
              <a:ext uri="{FF2B5EF4-FFF2-40B4-BE49-F238E27FC236}">
                <a16:creationId xmlns:a16="http://schemas.microsoft.com/office/drawing/2014/main" id="{3AD7CB95-B5FF-C130-E4D8-B44B9A35C5A1}"/>
              </a:ext>
            </a:extLst>
          </p:cNvPr>
          <p:cNvPicPr>
            <a:picLocks noChangeAspect="1" noChangeArrowheads="1"/>
          </p:cNvPicPr>
          <p:nvPr/>
        </p:nvPicPr>
        <p:blipFill>
          <a:blip r:embed="rId4" cstate="print"/>
          <a:srcRect/>
          <a:stretch>
            <a:fillRect/>
          </a:stretch>
        </p:blipFill>
        <p:spPr bwMode="auto">
          <a:xfrm>
            <a:off x="879779" y="1231519"/>
            <a:ext cx="1044514" cy="1165225"/>
          </a:xfrm>
          <a:prstGeom prst="rect">
            <a:avLst/>
          </a:prstGeom>
          <a:noFill/>
          <a:ln w="9525">
            <a:noFill/>
            <a:miter lim="800000"/>
            <a:headEnd/>
            <a:tailEnd/>
          </a:ln>
        </p:spPr>
      </p:pic>
      <p:pic>
        <p:nvPicPr>
          <p:cNvPr id="23" name="Picture 12" descr="Console Nintendo Wii">
            <a:hlinkClick r:id="rId5" action="ppaction://hlinkfile"/>
            <a:extLst>
              <a:ext uri="{FF2B5EF4-FFF2-40B4-BE49-F238E27FC236}">
                <a16:creationId xmlns:a16="http://schemas.microsoft.com/office/drawing/2014/main" id="{72E4D161-9047-B3E9-03C3-AA76C82665A2}"/>
              </a:ext>
            </a:extLst>
          </p:cNvPr>
          <p:cNvPicPr>
            <a:picLocks noChangeAspect="1" noChangeArrowheads="1"/>
          </p:cNvPicPr>
          <p:nvPr/>
        </p:nvPicPr>
        <p:blipFill>
          <a:blip r:embed="rId6" cstate="print"/>
          <a:srcRect/>
          <a:stretch>
            <a:fillRect/>
          </a:stretch>
        </p:blipFill>
        <p:spPr bwMode="auto">
          <a:xfrm>
            <a:off x="6540299" y="1391314"/>
            <a:ext cx="987367" cy="885825"/>
          </a:xfrm>
          <a:prstGeom prst="rect">
            <a:avLst/>
          </a:prstGeom>
          <a:noFill/>
          <a:ln w="9525">
            <a:noFill/>
            <a:miter lim="800000"/>
            <a:headEnd/>
            <a:tailEnd/>
          </a:ln>
        </p:spPr>
      </p:pic>
      <p:pic>
        <p:nvPicPr>
          <p:cNvPr id="24" name="Picture 8" descr="E:\DELL'ERA\xbox-1-console.jpg">
            <a:extLst>
              <a:ext uri="{FF2B5EF4-FFF2-40B4-BE49-F238E27FC236}">
                <a16:creationId xmlns:a16="http://schemas.microsoft.com/office/drawing/2014/main" id="{7C3E1E11-C8D6-015B-320F-D8B1BA34F0C9}"/>
              </a:ext>
            </a:extLst>
          </p:cNvPr>
          <p:cNvPicPr>
            <a:picLocks noChangeAspect="1" noChangeArrowheads="1"/>
          </p:cNvPicPr>
          <p:nvPr/>
        </p:nvPicPr>
        <p:blipFill>
          <a:blip r:embed="rId7" cstate="print"/>
          <a:srcRect/>
          <a:stretch>
            <a:fillRect/>
          </a:stretch>
        </p:blipFill>
        <p:spPr bwMode="auto">
          <a:xfrm>
            <a:off x="612632" y="4733632"/>
            <a:ext cx="732899" cy="719833"/>
          </a:xfrm>
          <a:prstGeom prst="rect">
            <a:avLst/>
          </a:prstGeom>
          <a:noFill/>
        </p:spPr>
      </p:pic>
      <p:pic>
        <p:nvPicPr>
          <p:cNvPr id="25" name="Picture 6" descr="E:\DELL'ERA\PS1_console.jpg">
            <a:extLst>
              <a:ext uri="{FF2B5EF4-FFF2-40B4-BE49-F238E27FC236}">
                <a16:creationId xmlns:a16="http://schemas.microsoft.com/office/drawing/2014/main" id="{EA6D1CD2-BBCE-3854-C03B-31421CF9E21B}"/>
              </a:ext>
            </a:extLst>
          </p:cNvPr>
          <p:cNvPicPr>
            <a:picLocks noChangeAspect="1" noChangeArrowheads="1"/>
          </p:cNvPicPr>
          <p:nvPr/>
        </p:nvPicPr>
        <p:blipFill>
          <a:blip r:embed="rId8" cstate="print"/>
          <a:srcRect/>
          <a:stretch>
            <a:fillRect/>
          </a:stretch>
        </p:blipFill>
        <p:spPr bwMode="auto">
          <a:xfrm>
            <a:off x="1585406" y="4732781"/>
            <a:ext cx="706451" cy="719833"/>
          </a:xfrm>
          <a:prstGeom prst="rect">
            <a:avLst/>
          </a:prstGeom>
          <a:noFill/>
        </p:spPr>
      </p:pic>
      <p:pic>
        <p:nvPicPr>
          <p:cNvPr id="26" name="Picture 10" descr="E:\DELL'ERA\610px-NGC_Gamecube.jpg">
            <a:extLst>
              <a:ext uri="{FF2B5EF4-FFF2-40B4-BE49-F238E27FC236}">
                <a16:creationId xmlns:a16="http://schemas.microsoft.com/office/drawing/2014/main" id="{B53E46D3-FC14-AFD0-7DA6-1777D623D253}"/>
              </a:ext>
            </a:extLst>
          </p:cNvPr>
          <p:cNvPicPr>
            <a:picLocks noChangeAspect="1" noChangeArrowheads="1"/>
          </p:cNvPicPr>
          <p:nvPr/>
        </p:nvPicPr>
        <p:blipFill>
          <a:blip r:embed="rId9" cstate="print"/>
          <a:srcRect/>
          <a:stretch>
            <a:fillRect/>
          </a:stretch>
        </p:blipFill>
        <p:spPr bwMode="auto">
          <a:xfrm>
            <a:off x="2470625" y="4753415"/>
            <a:ext cx="731872" cy="719833"/>
          </a:xfrm>
          <a:prstGeom prst="rect">
            <a:avLst/>
          </a:prstGeom>
          <a:noFill/>
        </p:spPr>
      </p:pic>
      <p:sp>
        <p:nvSpPr>
          <p:cNvPr id="27" name="AutoShape 6">
            <a:extLst>
              <a:ext uri="{FF2B5EF4-FFF2-40B4-BE49-F238E27FC236}">
                <a16:creationId xmlns:a16="http://schemas.microsoft.com/office/drawing/2014/main" id="{8BC9D28F-B110-BC75-8B07-45834CB458B7}"/>
              </a:ext>
            </a:extLst>
          </p:cNvPr>
          <p:cNvSpPr>
            <a:spLocks noChangeArrowheads="1"/>
          </p:cNvSpPr>
          <p:nvPr/>
        </p:nvSpPr>
        <p:spPr bwMode="auto">
          <a:xfrm rot="16200000" flipH="1">
            <a:off x="2942967" y="2932628"/>
            <a:ext cx="1799583"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200" dirty="0" err="1">
                <a:solidFill>
                  <a:prstClr val="white"/>
                </a:solidFill>
                <a:latin typeface="Calibri"/>
                <a:ea typeface="ＭＳ Ｐゴシック" pitchFamily="-112" charset="-128"/>
              </a:rPr>
              <a:t>Graphic</a:t>
            </a:r>
            <a:endParaRPr lang="it-IT" sz="1200" dirty="0">
              <a:solidFill>
                <a:prstClr val="white"/>
              </a:solidFill>
              <a:latin typeface="Calibri"/>
              <a:ea typeface="ＭＳ Ｐゴシック" pitchFamily="-112" charset="-128"/>
            </a:endParaRPr>
          </a:p>
          <a:p>
            <a:pPr algn="ctr" defTabSz="740516">
              <a:defRPr/>
            </a:pPr>
            <a:r>
              <a:rPr lang="it-IT" sz="1200" dirty="0" err="1">
                <a:solidFill>
                  <a:prstClr val="white"/>
                </a:solidFill>
                <a:latin typeface="Calibri"/>
                <a:ea typeface="ＭＳ Ｐゴシック" pitchFamily="-112" charset="-128"/>
              </a:rPr>
              <a:t>Speed</a:t>
            </a:r>
            <a:endParaRPr lang="it-IT" sz="1200" dirty="0">
              <a:solidFill>
                <a:prstClr val="white"/>
              </a:solidFill>
              <a:latin typeface="Calibri"/>
              <a:ea typeface="ＭＳ Ｐゴシック" pitchFamily="-112" charset="-128"/>
            </a:endParaRPr>
          </a:p>
        </p:txBody>
      </p:sp>
      <p:sp>
        <p:nvSpPr>
          <p:cNvPr id="28" name="AutoShape 6">
            <a:extLst>
              <a:ext uri="{FF2B5EF4-FFF2-40B4-BE49-F238E27FC236}">
                <a16:creationId xmlns:a16="http://schemas.microsoft.com/office/drawing/2014/main" id="{7D36E1EC-72A0-B025-BC49-0FACC9B92F94}"/>
              </a:ext>
            </a:extLst>
          </p:cNvPr>
          <p:cNvSpPr>
            <a:spLocks noChangeArrowheads="1"/>
          </p:cNvSpPr>
          <p:nvPr/>
        </p:nvSpPr>
        <p:spPr bwMode="auto">
          <a:xfrm rot="18900000" flipH="1">
            <a:off x="4155543" y="3239484"/>
            <a:ext cx="1799583"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a:defRPr/>
            </a:pPr>
            <a:r>
              <a:rPr lang="it-IT" sz="1200" dirty="0">
                <a:solidFill>
                  <a:prstClr val="black"/>
                </a:solidFill>
                <a:latin typeface="Calibri"/>
                <a:ea typeface="ＭＳ Ｐゴシック" pitchFamily="-112" charset="-128"/>
              </a:rPr>
              <a:t>MEMS</a:t>
            </a:r>
          </a:p>
          <a:p>
            <a:pPr algn="ctr" defTabSz="740516">
              <a:defRPr/>
            </a:pPr>
            <a:r>
              <a:rPr lang="it-IT" sz="1200" dirty="0" err="1">
                <a:solidFill>
                  <a:prstClr val="black"/>
                </a:solidFill>
                <a:latin typeface="Calibri"/>
                <a:ea typeface="ＭＳ Ｐゴシック" pitchFamily="-112" charset="-128"/>
              </a:rPr>
              <a:t>accelerometers</a:t>
            </a:r>
            <a:endParaRPr lang="it-IT" sz="1200"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3035336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o 34">
            <a:extLst>
              <a:ext uri="{FF2B5EF4-FFF2-40B4-BE49-F238E27FC236}">
                <a16:creationId xmlns:a16="http://schemas.microsoft.com/office/drawing/2014/main" id="{C4271A46-D5E4-2A4E-DB55-25CE1C2D3A15}"/>
              </a:ext>
            </a:extLst>
          </p:cNvPr>
          <p:cNvGrpSpPr/>
          <p:nvPr/>
        </p:nvGrpSpPr>
        <p:grpSpPr>
          <a:xfrm>
            <a:off x="201190" y="1875311"/>
            <a:ext cx="6315809" cy="4729664"/>
            <a:chOff x="2115274" y="1866955"/>
            <a:chExt cx="6315809" cy="4729664"/>
          </a:xfrm>
        </p:grpSpPr>
        <p:sp>
          <p:nvSpPr>
            <p:cNvPr id="3" name="Rettangolo arrotondato 5">
              <a:extLst>
                <a:ext uri="{FF2B5EF4-FFF2-40B4-BE49-F238E27FC236}">
                  <a16:creationId xmlns:a16="http://schemas.microsoft.com/office/drawing/2014/main" id="{86F6281C-1952-5A10-92F7-04A4DA53A3F6}"/>
                </a:ext>
              </a:extLst>
            </p:cNvPr>
            <p:cNvSpPr>
              <a:spLocks noChangeAspect="1" noChangeArrowheads="1"/>
            </p:cNvSpPr>
            <p:nvPr/>
          </p:nvSpPr>
          <p:spPr bwMode="auto">
            <a:xfrm rot="10800000">
              <a:off x="5170271"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4" name="CasellaDiTesto 3">
              <a:extLst>
                <a:ext uri="{FF2B5EF4-FFF2-40B4-BE49-F238E27FC236}">
                  <a16:creationId xmlns:a16="http://schemas.microsoft.com/office/drawing/2014/main" id="{A6600DBE-4825-B1D8-8943-094F6F9A536E}"/>
                </a:ext>
              </a:extLst>
            </p:cNvPr>
            <p:cNvSpPr txBox="1"/>
            <p:nvPr/>
          </p:nvSpPr>
          <p:spPr>
            <a:xfrm>
              <a:off x="2115274" y="3162799"/>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9" name="CasellaDiTesto 8">
              <a:extLst>
                <a:ext uri="{FF2B5EF4-FFF2-40B4-BE49-F238E27FC236}">
                  <a16:creationId xmlns:a16="http://schemas.microsoft.com/office/drawing/2014/main" id="{F0F637F1-3F23-6CF6-1333-F039E1C544F8}"/>
                </a:ext>
              </a:extLst>
            </p:cNvPr>
            <p:cNvSpPr txBox="1"/>
            <p:nvPr/>
          </p:nvSpPr>
          <p:spPr>
            <a:xfrm>
              <a:off x="5911387" y="5580031"/>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10" name="CasellaDiTesto 9">
              <a:extLst>
                <a:ext uri="{FF2B5EF4-FFF2-40B4-BE49-F238E27FC236}">
                  <a16:creationId xmlns:a16="http://schemas.microsoft.com/office/drawing/2014/main" id="{36293F2E-2D6C-6962-DD14-7B2A4CAEA62E}"/>
                </a:ext>
              </a:extLst>
            </p:cNvPr>
            <p:cNvSpPr txBox="1"/>
            <p:nvPr/>
          </p:nvSpPr>
          <p:spPr>
            <a:xfrm>
              <a:off x="5190586"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11" name="CasellaDiTesto 10">
              <a:extLst>
                <a:ext uri="{FF2B5EF4-FFF2-40B4-BE49-F238E27FC236}">
                  <a16:creationId xmlns:a16="http://schemas.microsoft.com/office/drawing/2014/main" id="{85E24B6F-84F3-41F8-CE70-516EB8A52A0C}"/>
                </a:ext>
              </a:extLst>
            </p:cNvPr>
            <p:cNvSpPr txBox="1"/>
            <p:nvPr/>
          </p:nvSpPr>
          <p:spPr>
            <a:xfrm>
              <a:off x="6631300"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2" name="CasellaDiTesto 11">
              <a:extLst>
                <a:ext uri="{FF2B5EF4-FFF2-40B4-BE49-F238E27FC236}">
                  <a16:creationId xmlns:a16="http://schemas.microsoft.com/office/drawing/2014/main" id="{B5830ED7-58B9-3AED-9B08-439DACC07C4D}"/>
                </a:ext>
              </a:extLst>
            </p:cNvPr>
            <p:cNvSpPr txBox="1"/>
            <p:nvPr/>
          </p:nvSpPr>
          <p:spPr>
            <a:xfrm>
              <a:off x="3360329"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3" name="CasellaDiTesto 12">
              <a:extLst>
                <a:ext uri="{FF2B5EF4-FFF2-40B4-BE49-F238E27FC236}">
                  <a16:creationId xmlns:a16="http://schemas.microsoft.com/office/drawing/2014/main" id="{2A3F4698-2AD1-1DB9-6ED3-BADB643842DB}"/>
                </a:ext>
              </a:extLst>
            </p:cNvPr>
            <p:cNvSpPr txBox="1"/>
            <p:nvPr/>
          </p:nvSpPr>
          <p:spPr>
            <a:xfrm>
              <a:off x="3360329"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14" name="Rettangolo arrotondato 20">
              <a:extLst>
                <a:ext uri="{FF2B5EF4-FFF2-40B4-BE49-F238E27FC236}">
                  <a16:creationId xmlns:a16="http://schemas.microsoft.com/office/drawing/2014/main" id="{88A4486E-1F9F-B406-EF07-6DBDDDEC13ED}"/>
                </a:ext>
              </a:extLst>
            </p:cNvPr>
            <p:cNvSpPr/>
            <p:nvPr/>
          </p:nvSpPr>
          <p:spPr>
            <a:xfrm>
              <a:off x="7339010" y="1926705"/>
              <a:ext cx="10077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quiescent meaning</a:t>
              </a:r>
              <a:endParaRPr lang="en-US" sz="7998" dirty="0">
                <a:solidFill>
                  <a:prstClr val="black"/>
                </a:solidFill>
                <a:latin typeface="Calibri"/>
                <a:ea typeface="ＭＳ Ｐゴシック" pitchFamily="-112" charset="-128"/>
              </a:endParaRPr>
            </a:p>
          </p:txBody>
        </p:sp>
        <p:sp>
          <p:nvSpPr>
            <p:cNvPr id="29" name="Rettangolo arrotondato 21">
              <a:extLst>
                <a:ext uri="{FF2B5EF4-FFF2-40B4-BE49-F238E27FC236}">
                  <a16:creationId xmlns:a16="http://schemas.microsoft.com/office/drawing/2014/main" id="{6F9DA3E7-C8C1-CEC9-0BD6-5BDDD224487A}"/>
                </a:ext>
              </a:extLst>
            </p:cNvPr>
            <p:cNvSpPr/>
            <p:nvPr/>
          </p:nvSpPr>
          <p:spPr>
            <a:xfrm>
              <a:off x="5232104" y="1936228"/>
              <a:ext cx="10077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existing or immediate meaning</a:t>
              </a:r>
              <a:endParaRPr lang="en-US" sz="7998" dirty="0">
                <a:solidFill>
                  <a:prstClr val="black"/>
                </a:solidFill>
                <a:latin typeface="Calibri"/>
                <a:ea typeface="ＭＳ Ｐゴシック" pitchFamily="-112" charset="-128"/>
              </a:endParaRPr>
            </a:p>
          </p:txBody>
        </p:sp>
        <p:sp>
          <p:nvSpPr>
            <p:cNvPr id="30" name="AutoShape 6">
              <a:extLst>
                <a:ext uri="{FF2B5EF4-FFF2-40B4-BE49-F238E27FC236}">
                  <a16:creationId xmlns:a16="http://schemas.microsoft.com/office/drawing/2014/main" id="{C38B288F-02D2-CA77-2D5D-2DF06D56B559}"/>
                </a:ext>
              </a:extLst>
            </p:cNvPr>
            <p:cNvSpPr>
              <a:spLocks noChangeArrowheads="1"/>
            </p:cNvSpPr>
            <p:nvPr/>
          </p:nvSpPr>
          <p:spPr bwMode="auto">
            <a:xfrm rot="16200000" flipH="1">
              <a:off x="5035295" y="3112586"/>
              <a:ext cx="1439667"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200" dirty="0" err="1">
                  <a:solidFill>
                    <a:prstClr val="white"/>
                  </a:solidFill>
                  <a:latin typeface="Calibri"/>
                  <a:ea typeface="ＭＳ Ｐゴシック" pitchFamily="-112" charset="-128"/>
                </a:rPr>
                <a:t>Technology</a:t>
              </a:r>
              <a:r>
                <a:rPr lang="it-IT" sz="1200" dirty="0">
                  <a:solidFill>
                    <a:prstClr val="white"/>
                  </a:solidFill>
                  <a:latin typeface="Calibri"/>
                  <a:ea typeface="ＭＳ Ｐゴシック" pitchFamily="-112" charset="-128"/>
                </a:rPr>
                <a:t> </a:t>
              </a:r>
              <a:r>
                <a:rPr lang="it-IT" sz="1200" dirty="0" err="1">
                  <a:solidFill>
                    <a:prstClr val="white"/>
                  </a:solidFill>
                  <a:latin typeface="Calibri"/>
                  <a:ea typeface="ＭＳ Ｐゴシック" pitchFamily="-112" charset="-128"/>
                </a:rPr>
                <a:t>Substitution</a:t>
              </a:r>
              <a:endParaRPr lang="it-IT" sz="1200" dirty="0">
                <a:solidFill>
                  <a:prstClr val="white"/>
                </a:solidFill>
                <a:latin typeface="Calibri"/>
                <a:ea typeface="ＭＳ Ｐゴシック" pitchFamily="-112" charset="-128"/>
              </a:endParaRPr>
            </a:p>
          </p:txBody>
        </p:sp>
        <p:sp>
          <p:nvSpPr>
            <p:cNvPr id="31" name="Rettangolo arrotondato 32">
              <a:extLst>
                <a:ext uri="{FF2B5EF4-FFF2-40B4-BE49-F238E27FC236}">
                  <a16:creationId xmlns:a16="http://schemas.microsoft.com/office/drawing/2014/main" id="{66A10D23-1128-10C5-026C-E862B972D118}"/>
                </a:ext>
              </a:extLst>
            </p:cNvPr>
            <p:cNvSpPr/>
            <p:nvPr/>
          </p:nvSpPr>
          <p:spPr>
            <a:xfrm>
              <a:off x="5241627" y="4302499"/>
              <a:ext cx="10077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existing meaning</a:t>
              </a:r>
              <a:endParaRPr lang="en-US" sz="7998" dirty="0">
                <a:solidFill>
                  <a:prstClr val="black"/>
                </a:solidFill>
                <a:latin typeface="Calibri"/>
                <a:ea typeface="ＭＳ Ｐゴシック" pitchFamily="-112" charset="-128"/>
              </a:endParaRPr>
            </a:p>
          </p:txBody>
        </p:sp>
        <p:sp>
          <p:nvSpPr>
            <p:cNvPr id="32" name="AutoShape 6">
              <a:extLst>
                <a:ext uri="{FF2B5EF4-FFF2-40B4-BE49-F238E27FC236}">
                  <a16:creationId xmlns:a16="http://schemas.microsoft.com/office/drawing/2014/main" id="{CB52CB87-B5FF-E3C1-91E2-BB27D5D723DF}"/>
                </a:ext>
              </a:extLst>
            </p:cNvPr>
            <p:cNvSpPr>
              <a:spLocks noChangeArrowheads="1"/>
            </p:cNvSpPr>
            <p:nvPr/>
          </p:nvSpPr>
          <p:spPr bwMode="auto">
            <a:xfrm rot="5400000" flipH="1" flipV="1">
              <a:off x="5035215" y="5516869"/>
              <a:ext cx="1439667"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200" dirty="0" err="1">
                  <a:solidFill>
                    <a:prstClr val="white"/>
                  </a:solidFill>
                  <a:latin typeface="Calibri"/>
                  <a:ea typeface="ＭＳ Ｐゴシック" pitchFamily="-112" charset="-128"/>
                </a:rPr>
                <a:t>Technology</a:t>
              </a:r>
              <a:r>
                <a:rPr lang="it-IT" sz="1200" dirty="0">
                  <a:solidFill>
                    <a:prstClr val="white"/>
                  </a:solidFill>
                  <a:latin typeface="Calibri"/>
                  <a:ea typeface="ＭＳ Ｐゴシック" pitchFamily="-112" charset="-128"/>
                </a:rPr>
                <a:t> Screening</a:t>
              </a:r>
            </a:p>
          </p:txBody>
        </p:sp>
        <p:sp>
          <p:nvSpPr>
            <p:cNvPr id="33" name="AutoShape 6">
              <a:extLst>
                <a:ext uri="{FF2B5EF4-FFF2-40B4-BE49-F238E27FC236}">
                  <a16:creationId xmlns:a16="http://schemas.microsoft.com/office/drawing/2014/main" id="{5F4CA037-A7F3-A741-A9E0-7C6773608950}"/>
                </a:ext>
              </a:extLst>
            </p:cNvPr>
            <p:cNvSpPr>
              <a:spLocks noChangeArrowheads="1"/>
            </p:cNvSpPr>
            <p:nvPr/>
          </p:nvSpPr>
          <p:spPr bwMode="auto">
            <a:xfrm rot="18900000" flipH="1">
              <a:off x="6120620" y="3366735"/>
              <a:ext cx="1439667"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a:defRPr/>
              </a:pPr>
              <a:r>
                <a:rPr lang="it-IT" sz="1200" dirty="0" err="1">
                  <a:solidFill>
                    <a:prstClr val="black"/>
                  </a:solidFill>
                  <a:latin typeface="Calibri"/>
                  <a:ea typeface="ＭＳ Ｐゴシック" pitchFamily="-112" charset="-128"/>
                </a:rPr>
                <a:t>Technology</a:t>
              </a:r>
              <a:r>
                <a:rPr lang="it-IT" sz="1200" dirty="0">
                  <a:solidFill>
                    <a:prstClr val="black"/>
                  </a:solidFill>
                  <a:latin typeface="Calibri"/>
                  <a:ea typeface="ＭＳ Ｐゴシック" pitchFamily="-112" charset="-128"/>
                </a:rPr>
                <a:t> </a:t>
              </a:r>
              <a:r>
                <a:rPr lang="it-IT" sz="1200" dirty="0" err="1">
                  <a:solidFill>
                    <a:prstClr val="black"/>
                  </a:solidFill>
                  <a:latin typeface="Calibri"/>
                  <a:ea typeface="ＭＳ Ｐゴシック" pitchFamily="-112" charset="-128"/>
                </a:rPr>
                <a:t>Epiphany</a:t>
              </a:r>
              <a:endParaRPr lang="it-IT" sz="1200" dirty="0">
                <a:solidFill>
                  <a:prstClr val="black"/>
                </a:solidFill>
                <a:latin typeface="Calibri"/>
                <a:ea typeface="ＭＳ Ｐゴシック" pitchFamily="-112" charset="-128"/>
              </a:endParaRPr>
            </a:p>
          </p:txBody>
        </p:sp>
        <p:sp>
          <p:nvSpPr>
            <p:cNvPr id="34" name="AutoShape 6">
              <a:extLst>
                <a:ext uri="{FF2B5EF4-FFF2-40B4-BE49-F238E27FC236}">
                  <a16:creationId xmlns:a16="http://schemas.microsoft.com/office/drawing/2014/main" id="{EC5E3FFE-0D41-431E-5C18-973F6417280F}"/>
                </a:ext>
              </a:extLst>
            </p:cNvPr>
            <p:cNvSpPr>
              <a:spLocks noChangeArrowheads="1"/>
            </p:cNvSpPr>
            <p:nvPr/>
          </p:nvSpPr>
          <p:spPr bwMode="auto">
            <a:xfrm flipH="1">
              <a:off x="6139423" y="1936228"/>
              <a:ext cx="1439667"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a:defRPr/>
              </a:pPr>
              <a:r>
                <a:rPr lang="it-IT" sz="1200" dirty="0" err="1">
                  <a:solidFill>
                    <a:prstClr val="black"/>
                  </a:solidFill>
                  <a:latin typeface="Calibri"/>
                  <a:ea typeface="ＭＳ Ｐゴシック" pitchFamily="-112" charset="-128"/>
                </a:rPr>
                <a:t>Technology</a:t>
              </a:r>
              <a:r>
                <a:rPr lang="it-IT" sz="1200" dirty="0">
                  <a:solidFill>
                    <a:prstClr val="black"/>
                  </a:solidFill>
                  <a:latin typeface="Calibri"/>
                  <a:ea typeface="ＭＳ Ｐゴシック" pitchFamily="-112" charset="-128"/>
                </a:rPr>
                <a:t> </a:t>
              </a:r>
              <a:r>
                <a:rPr lang="it-IT" sz="1200" dirty="0" err="1">
                  <a:solidFill>
                    <a:prstClr val="black"/>
                  </a:solidFill>
                  <a:latin typeface="Calibri"/>
                  <a:ea typeface="ＭＳ Ｐゴシック" pitchFamily="-112" charset="-128"/>
                </a:rPr>
                <a:t>Epiphany</a:t>
              </a:r>
              <a:endParaRPr lang="it-IT" sz="1200" dirty="0">
                <a:solidFill>
                  <a:prstClr val="black"/>
                </a:solidFill>
                <a:latin typeface="Calibri"/>
                <a:ea typeface="ＭＳ Ｐゴシック" pitchFamily="-112" charset="-128"/>
              </a:endParaRPr>
            </a:p>
          </p:txBody>
        </p:sp>
      </p:grpSp>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Technology Epiphanies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26</a:t>
            </a:fld>
            <a:endParaRPr lang="it-IT"/>
          </a:p>
        </p:txBody>
      </p:sp>
    </p:spTree>
    <p:extLst>
      <p:ext uri="{BB962C8B-B14F-4D97-AF65-F5344CB8AC3E}">
        <p14:creationId xmlns:p14="http://schemas.microsoft.com/office/powerpoint/2010/main" val="745372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Technology Epiphanies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27</a:t>
            </a:fld>
            <a:endParaRPr lang="it-IT"/>
          </a:p>
        </p:txBody>
      </p:sp>
      <p:sp>
        <p:nvSpPr>
          <p:cNvPr id="6" name="Segnaposto testo 2">
            <a:extLst>
              <a:ext uri="{FF2B5EF4-FFF2-40B4-BE49-F238E27FC236}">
                <a16:creationId xmlns:a16="http://schemas.microsoft.com/office/drawing/2014/main" id="{A7505EB4-F2FD-B75D-1C8F-1E935BF3B1D0}"/>
              </a:ext>
            </a:extLst>
          </p:cNvPr>
          <p:cNvSpPr>
            <a:spLocks noGrp="1"/>
          </p:cNvSpPr>
          <p:nvPr>
            <p:ph idx="1"/>
          </p:nvPr>
        </p:nvSpPr>
        <p:spPr>
          <a:xfrm>
            <a:off x="454675" y="1025525"/>
            <a:ext cx="8492300" cy="4525963"/>
          </a:xfrm>
        </p:spPr>
        <p:txBody>
          <a:bodyPr>
            <a:normAutofit lnSpcReduction="10000"/>
          </a:bodyPr>
          <a:lstStyle/>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When a breakthrough technology emerges, it embeds </a:t>
            </a:r>
            <a:r>
              <a:rPr lang="en-US" sz="1800" b="1" dirty="0">
                <a:solidFill>
                  <a:srgbClr val="595959"/>
                </a:solidFill>
                <a:latin typeface="+mn-lt"/>
                <a:ea typeface="ＭＳ Ｐゴシック" charset="0"/>
                <a:cs typeface="Arial" panose="020B0604020202020204" pitchFamily="34" charset="0"/>
              </a:rPr>
              <a:t>many potential meanings. Some are immediate</a:t>
            </a:r>
            <a:r>
              <a:rPr lang="en-US" sz="1800" dirty="0">
                <a:solidFill>
                  <a:srgbClr val="595959"/>
                </a:solidFill>
                <a:latin typeface="+mn-lt"/>
                <a:ea typeface="ＭＳ Ｐゴシック" charset="0"/>
                <a:cs typeface="Arial" panose="020B0604020202020204" pitchFamily="34" charset="0"/>
              </a:rPr>
              <a:t>, usually promoted by those who have initially guided technological development</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b="1" dirty="0">
                <a:solidFill>
                  <a:srgbClr val="595959"/>
                </a:solidFill>
                <a:latin typeface="+mn-lt"/>
                <a:ea typeface="ＭＳ Ｐゴシック" charset="0"/>
                <a:cs typeface="Arial" panose="020B0604020202020204" pitchFamily="34" charset="0"/>
              </a:rPr>
              <a:t>Other meanings are quiescent</a:t>
            </a:r>
            <a:r>
              <a:rPr lang="en-US" sz="1800" dirty="0">
                <a:solidFill>
                  <a:srgbClr val="595959"/>
                </a:solidFill>
                <a:latin typeface="+mn-lt"/>
                <a:ea typeface="ＭＳ Ｐゴシック" charset="0"/>
                <a:cs typeface="Arial" panose="020B0604020202020204" pitchFamily="34" charset="0"/>
              </a:rPr>
              <a:t>, but sooner or later they become manifest</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A company that sees innovation strategy as </a:t>
            </a:r>
            <a:r>
              <a:rPr lang="en-US" sz="1800" dirty="0" err="1">
                <a:solidFill>
                  <a:srgbClr val="595959"/>
                </a:solidFill>
                <a:latin typeface="+mn-lt"/>
                <a:ea typeface="ＭＳ Ｐゴシック" charset="0"/>
                <a:cs typeface="Arial" panose="020B0604020202020204" pitchFamily="34" charset="0"/>
              </a:rPr>
              <a:t>monodimensional</a:t>
            </a:r>
            <a:r>
              <a:rPr lang="en-US" sz="1800" dirty="0">
                <a:solidFill>
                  <a:srgbClr val="595959"/>
                </a:solidFill>
                <a:latin typeface="+mn-lt"/>
                <a:ea typeface="ＭＳ Ｐゴシック" charset="0"/>
                <a:cs typeface="Arial" panose="020B0604020202020204" pitchFamily="34" charset="0"/>
              </a:rPr>
              <a:t>—that is, consisting only of technological innovation—will not search for the quiescent meaning</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This approach leads to </a:t>
            </a:r>
            <a:r>
              <a:rPr lang="en-US" sz="1800" b="1" dirty="0">
                <a:solidFill>
                  <a:srgbClr val="595959"/>
                </a:solidFill>
                <a:latin typeface="+mn-lt"/>
                <a:ea typeface="ＭＳ Ｐゴシック" charset="0"/>
                <a:cs typeface="Arial" panose="020B0604020202020204" pitchFamily="34" charset="0"/>
              </a:rPr>
              <a:t>two myopic behaviors</a:t>
            </a:r>
            <a:r>
              <a:rPr lang="en-US" sz="1800" dirty="0">
                <a:solidFill>
                  <a:srgbClr val="595959"/>
                </a:solidFill>
                <a:latin typeface="+mn-lt"/>
                <a:ea typeface="ＭＳ Ｐゴシック" charset="0"/>
                <a:cs typeface="Arial" panose="020B0604020202020204" pitchFamily="34" charset="0"/>
              </a:rPr>
              <a:t>:</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If the most immediate meaning of a new technology does not fit with the existing meaning in the market, companies will likely screen that technology off and consider it irrelevant to competition (</a:t>
            </a:r>
            <a:r>
              <a:rPr lang="en-US" sz="1600" i="1" dirty="0">
                <a:solidFill>
                  <a:srgbClr val="595959"/>
                </a:solidFill>
                <a:latin typeface="+mn-lt"/>
                <a:ea typeface="ＭＳ Ｐゴシック" charset="0"/>
                <a:cs typeface="Arial" panose="020B0604020202020204" pitchFamily="34" charset="0"/>
              </a:rPr>
              <a:t>Technology screening</a:t>
            </a:r>
            <a:r>
              <a:rPr lang="en-US" sz="1600" dirty="0">
                <a:solidFill>
                  <a:srgbClr val="595959"/>
                </a:solidFill>
                <a:latin typeface="+mn-lt"/>
                <a:ea typeface="ＭＳ Ｐゴシック" charset="0"/>
                <a:cs typeface="Arial" panose="020B0604020202020204" pitchFamily="34" charset="0"/>
              </a:rPr>
              <a:t>)</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If the most immediate meaning of the new technology does fit the existing meaning, a company will invest by substituting the new technology for current technologies (</a:t>
            </a:r>
            <a:r>
              <a:rPr lang="en-US" sz="1600" i="1" dirty="0">
                <a:solidFill>
                  <a:srgbClr val="595959"/>
                </a:solidFill>
                <a:latin typeface="+mn-lt"/>
                <a:ea typeface="ＭＳ Ｐゴシック" charset="0"/>
                <a:cs typeface="Arial" panose="020B0604020202020204" pitchFamily="34" charset="0"/>
              </a:rPr>
              <a:t>Technology substitution</a:t>
            </a:r>
            <a:r>
              <a:rPr lang="en-US" sz="1600" dirty="0">
                <a:solidFill>
                  <a:srgbClr val="595959"/>
                </a:solidFill>
                <a:latin typeface="+mn-lt"/>
                <a:ea typeface="ＭＳ Ｐゴシック" charset="0"/>
                <a:cs typeface="Arial" panose="020B0604020202020204" pitchFamily="34" charset="0"/>
              </a:rPr>
              <a:t>)</a:t>
            </a:r>
          </a:p>
        </p:txBody>
      </p:sp>
    </p:spTree>
    <p:extLst>
      <p:ext uri="{BB962C8B-B14F-4D97-AF65-F5344CB8AC3E}">
        <p14:creationId xmlns:p14="http://schemas.microsoft.com/office/powerpoint/2010/main" val="257866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Robotics industry: existing meaning </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28</a:t>
            </a:fld>
            <a:endParaRPr lang="it-IT"/>
          </a:p>
        </p:txBody>
      </p:sp>
      <p:pic>
        <p:nvPicPr>
          <p:cNvPr id="7" name="video-boring robot.m4v">
            <a:hlinkClick r:id="" action="ppaction://media"/>
            <a:extLst>
              <a:ext uri="{FF2B5EF4-FFF2-40B4-BE49-F238E27FC236}">
                <a16:creationId xmlns:a16="http://schemas.microsoft.com/office/drawing/2014/main" id="{ACA2AB10-B424-4C09-5CCC-FF486C89CCB9}"/>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236579" y="1259737"/>
            <a:ext cx="5759307" cy="4319480"/>
          </a:xfrm>
          <a:prstGeom prst="rect">
            <a:avLst/>
          </a:prstGeom>
        </p:spPr>
      </p:pic>
      <p:sp>
        <p:nvSpPr>
          <p:cNvPr id="8" name="Rettangolo arrotondato 11">
            <a:extLst>
              <a:ext uri="{FF2B5EF4-FFF2-40B4-BE49-F238E27FC236}">
                <a16:creationId xmlns:a16="http://schemas.microsoft.com/office/drawing/2014/main" id="{296ECF44-35F7-8CE6-EC1B-6586108C8B42}"/>
              </a:ext>
            </a:extLst>
          </p:cNvPr>
          <p:cNvSpPr/>
          <p:nvPr/>
        </p:nvSpPr>
        <p:spPr>
          <a:xfrm>
            <a:off x="356926" y="1269260"/>
            <a:ext cx="10077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existing meaning</a:t>
            </a:r>
            <a:endParaRPr lang="en-US" sz="7998"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661943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6">
            <a:extLst>
              <a:ext uri="{FF2B5EF4-FFF2-40B4-BE49-F238E27FC236}">
                <a16:creationId xmlns:a16="http://schemas.microsoft.com/office/drawing/2014/main" id="{872D4948-80D8-5244-434A-188A9CC06501}"/>
              </a:ext>
            </a:extLst>
          </p:cNvPr>
          <p:cNvSpPr/>
          <p:nvPr/>
        </p:nvSpPr>
        <p:spPr>
          <a:xfrm>
            <a:off x="356926" y="1269260"/>
            <a:ext cx="10077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quiescent meaning</a:t>
            </a:r>
            <a:endParaRPr lang="en-US" sz="7998" dirty="0">
              <a:solidFill>
                <a:prstClr val="black"/>
              </a:solidFill>
              <a:latin typeface="Calibri"/>
              <a:ea typeface="ＭＳ Ｐゴシック" pitchFamily="-112" charset="-128"/>
            </a:endParaRPr>
          </a:p>
        </p:txBody>
      </p:sp>
      <p:pic>
        <p:nvPicPr>
          <p:cNvPr id="4" name="video-robocoaster.m4v">
            <a:hlinkClick r:id="" action="ppaction://media"/>
            <a:extLst>
              <a:ext uri="{FF2B5EF4-FFF2-40B4-BE49-F238E27FC236}">
                <a16:creationId xmlns:a16="http://schemas.microsoft.com/office/drawing/2014/main" id="{32BAB681-9BD0-2356-E47D-B196C3E29F41}"/>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236579" y="1259738"/>
            <a:ext cx="5777038" cy="4332778"/>
          </a:xfrm>
          <a:prstGeom prst="rect">
            <a:avLst/>
          </a:prstGeom>
        </p:spPr>
      </p:pic>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Robotics industry: quiescent meaning </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29</a:t>
            </a:fld>
            <a:endParaRPr lang="it-IT"/>
          </a:p>
        </p:txBody>
      </p:sp>
    </p:spTree>
    <p:extLst>
      <p:ext uri="{BB962C8B-B14F-4D97-AF65-F5344CB8AC3E}">
        <p14:creationId xmlns:p14="http://schemas.microsoft.com/office/powerpoint/2010/main" val="4282745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 in the console game industry:</a:t>
            </a:r>
            <a:br>
              <a:rPr lang="en-US" sz="2400" dirty="0">
                <a:latin typeface="+mn-lt"/>
                <a:cs typeface="Arial" panose="020B0604020202020204" pitchFamily="34" charset="0"/>
              </a:rPr>
            </a:br>
            <a:r>
              <a:rPr lang="en-US" sz="2400" dirty="0">
                <a:latin typeface="+mn-lt"/>
                <a:cs typeface="Arial" panose="020B0604020202020204" pitchFamily="34" charset="0"/>
              </a:rPr>
              <a:t>Nintendo Wii</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a:t>
            </a:fld>
            <a:endParaRPr lang="it-IT"/>
          </a:p>
        </p:txBody>
      </p:sp>
      <p:pic>
        <p:nvPicPr>
          <p:cNvPr id="3" name="Picture 12" descr="Console Nintendo Wii">
            <a:extLst>
              <a:ext uri="{FF2B5EF4-FFF2-40B4-BE49-F238E27FC236}">
                <a16:creationId xmlns:a16="http://schemas.microsoft.com/office/drawing/2014/main" id="{075CB165-31B3-12A5-9846-8791FACD952F}"/>
              </a:ext>
            </a:extLst>
          </p:cNvPr>
          <p:cNvPicPr>
            <a:picLocks noChangeAspect="1" noChangeArrowheads="1"/>
          </p:cNvPicPr>
          <p:nvPr/>
        </p:nvPicPr>
        <p:blipFill>
          <a:blip r:embed="rId3" cstate="print"/>
          <a:srcRect/>
          <a:stretch>
            <a:fillRect/>
          </a:stretch>
        </p:blipFill>
        <p:spPr bwMode="auto">
          <a:xfrm>
            <a:off x="5637975" y="3429000"/>
            <a:ext cx="2222634" cy="1998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8" descr="http://xbox-361.com/mkportal/modules/gallery/album/a_9.jpg">
            <a:extLst>
              <a:ext uri="{FF2B5EF4-FFF2-40B4-BE49-F238E27FC236}">
                <a16:creationId xmlns:a16="http://schemas.microsoft.com/office/drawing/2014/main" id="{7674F6D5-DEDF-C904-EC08-B996C6A76D23}"/>
              </a:ext>
            </a:extLst>
          </p:cNvPr>
          <p:cNvPicPr>
            <a:picLocks noChangeAspect="1" noChangeArrowheads="1"/>
          </p:cNvPicPr>
          <p:nvPr/>
        </p:nvPicPr>
        <p:blipFill>
          <a:blip r:embed="rId4" cstate="print"/>
          <a:srcRect/>
          <a:stretch>
            <a:fillRect/>
          </a:stretch>
        </p:blipFill>
        <p:spPr bwMode="auto">
          <a:xfrm>
            <a:off x="1726979" y="3961141"/>
            <a:ext cx="2150939" cy="1697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10" descr="http://www.lusoria.com/home/images/psx3_01.jpg">
            <a:extLst>
              <a:ext uri="{FF2B5EF4-FFF2-40B4-BE49-F238E27FC236}">
                <a16:creationId xmlns:a16="http://schemas.microsoft.com/office/drawing/2014/main" id="{E0C3FDFD-0732-2A53-D99F-F499D6F4FD00}"/>
              </a:ext>
            </a:extLst>
          </p:cNvPr>
          <p:cNvPicPr>
            <a:picLocks noChangeAspect="1" noChangeArrowheads="1"/>
          </p:cNvPicPr>
          <p:nvPr/>
        </p:nvPicPr>
        <p:blipFill>
          <a:blip r:embed="rId5" cstate="print"/>
          <a:srcRect/>
          <a:stretch>
            <a:fillRect/>
          </a:stretch>
        </p:blipFill>
        <p:spPr bwMode="auto">
          <a:xfrm>
            <a:off x="707557" y="3572982"/>
            <a:ext cx="1758848" cy="1962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ttangolo arrotondato 8">
            <a:extLst>
              <a:ext uri="{FF2B5EF4-FFF2-40B4-BE49-F238E27FC236}">
                <a16:creationId xmlns:a16="http://schemas.microsoft.com/office/drawing/2014/main" id="{9552E9EC-E153-8E3B-2F4D-3EF33AADE9DB}"/>
              </a:ext>
            </a:extLst>
          </p:cNvPr>
          <p:cNvSpPr/>
          <p:nvPr/>
        </p:nvSpPr>
        <p:spPr>
          <a:xfrm>
            <a:off x="5677700"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a:t>
            </a:r>
            <a:br>
              <a:rPr lang="en-US" sz="1600" b="1" dirty="0">
                <a:solidFill>
                  <a:prstClr val="black"/>
                </a:solidFill>
                <a:latin typeface="Calibri"/>
                <a:ea typeface="ＭＳ Ｐゴシック" pitchFamily="-112" charset="-128"/>
                <a:cs typeface="Arial" pitchFamily="34" charset="0"/>
              </a:rPr>
            </a:br>
            <a:r>
              <a:rPr lang="en-US" sz="1600" b="1" dirty="0">
                <a:solidFill>
                  <a:prstClr val="black"/>
                </a:solidFill>
                <a:latin typeface="Calibri"/>
                <a:ea typeface="ＭＳ Ｐゴシック" pitchFamily="-112" charset="-128"/>
                <a:cs typeface="Arial" pitchFamily="34" charset="0"/>
              </a:rPr>
              <a:t>active physical entertainment for everyone</a:t>
            </a:r>
            <a:endParaRPr lang="en-US" sz="9598" dirty="0">
              <a:solidFill>
                <a:prstClr val="black"/>
              </a:solidFill>
              <a:latin typeface="Calibri"/>
              <a:ea typeface="ＭＳ Ｐゴシック" pitchFamily="-112" charset="-128"/>
            </a:endParaRPr>
          </a:p>
        </p:txBody>
      </p:sp>
      <p:sp>
        <p:nvSpPr>
          <p:cNvPr id="9" name="Rettangolo arrotondato 9">
            <a:extLst>
              <a:ext uri="{FF2B5EF4-FFF2-40B4-BE49-F238E27FC236}">
                <a16:creationId xmlns:a16="http://schemas.microsoft.com/office/drawing/2014/main" id="{23298A62-203C-81AD-270D-D06E1C900DA8}"/>
              </a:ext>
            </a:extLst>
          </p:cNvPr>
          <p:cNvSpPr/>
          <p:nvPr/>
        </p:nvSpPr>
        <p:spPr>
          <a:xfrm>
            <a:off x="1347464"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passive immersion in a virtual world for young adepts</a:t>
            </a:r>
            <a:endParaRPr lang="en-US" sz="9598"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1188879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 in the robotics industry:</a:t>
            </a:r>
            <a:br>
              <a:rPr lang="en-US" sz="2400" dirty="0">
                <a:latin typeface="+mn-lt"/>
                <a:cs typeface="Arial" panose="020B0604020202020204" pitchFamily="34" charset="0"/>
              </a:rPr>
            </a:br>
            <a:r>
              <a:rPr lang="en-US" sz="2400" dirty="0">
                <a:latin typeface="+mn-lt"/>
                <a:cs typeface="Arial" panose="020B0604020202020204" pitchFamily="34" charset="0"/>
              </a:rPr>
              <a:t>KUKA </a:t>
            </a:r>
            <a:r>
              <a:rPr lang="en-US" sz="2400" dirty="0" err="1">
                <a:latin typeface="+mn-lt"/>
                <a:cs typeface="Arial" panose="020B0604020202020204" pitchFamily="34" charset="0"/>
              </a:rPr>
              <a:t>Robocoaster</a:t>
            </a:r>
            <a:r>
              <a:rPr lang="en-US" sz="2400" dirty="0">
                <a:latin typeface="+mn-lt"/>
                <a:cs typeface="Arial" panose="020B0604020202020204" pitchFamily="34" charset="0"/>
              </a:rPr>
              <a:t> (2003)</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30</a:t>
            </a:fld>
            <a:endParaRPr lang="it-IT"/>
          </a:p>
        </p:txBody>
      </p:sp>
      <p:sp>
        <p:nvSpPr>
          <p:cNvPr id="6" name="Rettangolo arrotondato 8">
            <a:extLst>
              <a:ext uri="{FF2B5EF4-FFF2-40B4-BE49-F238E27FC236}">
                <a16:creationId xmlns:a16="http://schemas.microsoft.com/office/drawing/2014/main" id="{EB56A45E-6AE2-196A-3094-0F01263B5B92}"/>
              </a:ext>
            </a:extLst>
          </p:cNvPr>
          <p:cNvSpPr/>
          <p:nvPr/>
        </p:nvSpPr>
        <p:spPr>
          <a:xfrm>
            <a:off x="5677700"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robots in touch with humans</a:t>
            </a:r>
          </a:p>
        </p:txBody>
      </p:sp>
      <p:sp>
        <p:nvSpPr>
          <p:cNvPr id="7" name="Rettangolo arrotondato 9">
            <a:extLst>
              <a:ext uri="{FF2B5EF4-FFF2-40B4-BE49-F238E27FC236}">
                <a16:creationId xmlns:a16="http://schemas.microsoft.com/office/drawing/2014/main" id="{DBA8027E-9EC5-716C-BD8A-F076879CA9DF}"/>
              </a:ext>
            </a:extLst>
          </p:cNvPr>
          <p:cNvSpPr/>
          <p:nvPr/>
        </p:nvSpPr>
        <p:spPr>
          <a:xfrm>
            <a:off x="1347464"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robots as substitute of humans</a:t>
            </a:r>
          </a:p>
        </p:txBody>
      </p:sp>
      <p:pic>
        <p:nvPicPr>
          <p:cNvPr id="8" name="Picture 8">
            <a:extLst>
              <a:ext uri="{FF2B5EF4-FFF2-40B4-BE49-F238E27FC236}">
                <a16:creationId xmlns:a16="http://schemas.microsoft.com/office/drawing/2014/main" id="{E34743D3-4D3D-7993-5886-76D22DF2C3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9214" y="4341692"/>
            <a:ext cx="848342" cy="1577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11">
            <a:extLst>
              <a:ext uri="{FF2B5EF4-FFF2-40B4-BE49-F238E27FC236}">
                <a16:creationId xmlns:a16="http://schemas.microsoft.com/office/drawing/2014/main" id="{0DDC20B2-507C-87DB-1001-9E702C4E90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214" y="3235278"/>
            <a:ext cx="1992041" cy="10614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ec6704fe-3b53-454a-b87b-c9eb43a9a783" descr="a1600.jpg">
            <a:extLst>
              <a:ext uri="{FF2B5EF4-FFF2-40B4-BE49-F238E27FC236}">
                <a16:creationId xmlns:a16="http://schemas.microsoft.com/office/drawing/2014/main" id="{CC06C327-C37A-98F2-CC08-E94155696FBE}"/>
              </a:ext>
            </a:extLst>
          </p:cNvPr>
          <p:cNvPicPr>
            <a:picLocks noChangeAspect="1" noChangeArrowheads="1"/>
          </p:cNvPicPr>
          <p:nvPr/>
        </p:nvPicPr>
        <p:blipFill>
          <a:blip r:embed="rId5" cstate="print"/>
          <a:srcRect/>
          <a:stretch>
            <a:fillRect/>
          </a:stretch>
        </p:blipFill>
        <p:spPr bwMode="auto">
          <a:xfrm>
            <a:off x="973890" y="3743409"/>
            <a:ext cx="1545259" cy="1439667"/>
          </a:xfrm>
          <a:prstGeom prst="rect">
            <a:avLst/>
          </a:prstGeom>
          <a:noFill/>
          <a:ln w="9525">
            <a:noFill/>
            <a:miter lim="800000"/>
            <a:headEnd/>
            <a:tailEnd/>
          </a:ln>
        </p:spPr>
      </p:pic>
      <p:pic>
        <p:nvPicPr>
          <p:cNvPr id="11" name="Picture 7">
            <a:extLst>
              <a:ext uri="{FF2B5EF4-FFF2-40B4-BE49-F238E27FC236}">
                <a16:creationId xmlns:a16="http://schemas.microsoft.com/office/drawing/2014/main" id="{99BC98B7-CE20-6A88-BBB8-E9D8D794C0CA}"/>
              </a:ext>
            </a:extLst>
          </p:cNvPr>
          <p:cNvPicPr>
            <a:picLocks noChangeAspect="1" noChangeArrowheads="1"/>
          </p:cNvPicPr>
          <p:nvPr/>
        </p:nvPicPr>
        <p:blipFill>
          <a:blip r:embed="rId6" cstate="print"/>
          <a:srcRect l="34047" r="34060"/>
          <a:stretch>
            <a:fillRect/>
          </a:stretch>
        </p:blipFill>
        <p:spPr bwMode="auto">
          <a:xfrm>
            <a:off x="2701680" y="3752673"/>
            <a:ext cx="816280" cy="1439667"/>
          </a:xfrm>
          <a:prstGeom prst="rect">
            <a:avLst/>
          </a:prstGeom>
          <a:noFill/>
          <a:ln w="9525">
            <a:noFill/>
            <a:miter lim="800000"/>
            <a:headEnd/>
            <a:tailEnd/>
          </a:ln>
        </p:spPr>
      </p:pic>
      <p:pic>
        <p:nvPicPr>
          <p:cNvPr id="12" name="Picture 9" descr="http://wiki.nus.edu.sg/download/attachments/17531232/davinci%20robot%201.jpg?version=1&amp;modificationDate=1226606034797&amp;api=v2">
            <a:extLst>
              <a:ext uri="{FF2B5EF4-FFF2-40B4-BE49-F238E27FC236}">
                <a16:creationId xmlns:a16="http://schemas.microsoft.com/office/drawing/2014/main" id="{DB968AA0-8AEE-E253-F15B-44257D370734}"/>
              </a:ext>
            </a:extLst>
          </p:cNvPr>
          <p:cNvPicPr>
            <a:picLocks noChangeAspect="1" noChangeArrowheads="1"/>
          </p:cNvPicPr>
          <p:nvPr/>
        </p:nvPicPr>
        <p:blipFill>
          <a:blip r:embed="rId7" cstate="print"/>
          <a:srcRect/>
          <a:stretch>
            <a:fillRect/>
          </a:stretch>
        </p:blipFill>
        <p:spPr bwMode="auto">
          <a:xfrm>
            <a:off x="6672180" y="4381496"/>
            <a:ext cx="1151861" cy="1522284"/>
          </a:xfrm>
          <a:prstGeom prst="rect">
            <a:avLst/>
          </a:prstGeom>
          <a:noFill/>
        </p:spPr>
      </p:pic>
    </p:spTree>
    <p:extLst>
      <p:ext uri="{BB962C8B-B14F-4D97-AF65-F5344CB8AC3E}">
        <p14:creationId xmlns:p14="http://schemas.microsoft.com/office/powerpoint/2010/main" val="2441108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Technology Epiphany developed by KUKA</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31</a:t>
            </a:fld>
            <a:endParaRPr lang="it-IT"/>
          </a:p>
        </p:txBody>
      </p:sp>
      <p:sp>
        <p:nvSpPr>
          <p:cNvPr id="3" name="Rettangolo arrotondato 5">
            <a:extLst>
              <a:ext uri="{FF2B5EF4-FFF2-40B4-BE49-F238E27FC236}">
                <a16:creationId xmlns:a16="http://schemas.microsoft.com/office/drawing/2014/main" id="{A93F5FE5-8041-9C1A-4905-751955861FF3}"/>
              </a:ext>
            </a:extLst>
          </p:cNvPr>
          <p:cNvSpPr>
            <a:spLocks noChangeAspect="1" noChangeArrowheads="1"/>
          </p:cNvSpPr>
          <p:nvPr/>
        </p:nvSpPr>
        <p:spPr bwMode="auto">
          <a:xfrm rot="10800000">
            <a:off x="3303102"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4" name="CasellaDiTesto 3">
            <a:extLst>
              <a:ext uri="{FF2B5EF4-FFF2-40B4-BE49-F238E27FC236}">
                <a16:creationId xmlns:a16="http://schemas.microsoft.com/office/drawing/2014/main" id="{834F7173-6EE5-1813-82E1-8598A1F47856}"/>
              </a:ext>
            </a:extLst>
          </p:cNvPr>
          <p:cNvSpPr txBox="1"/>
          <p:nvPr/>
        </p:nvSpPr>
        <p:spPr>
          <a:xfrm>
            <a:off x="248105" y="3162799"/>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9" name="CasellaDiTesto 8">
            <a:extLst>
              <a:ext uri="{FF2B5EF4-FFF2-40B4-BE49-F238E27FC236}">
                <a16:creationId xmlns:a16="http://schemas.microsoft.com/office/drawing/2014/main" id="{6E6E83EF-C27D-3297-C1E4-8598B10AA60A}"/>
              </a:ext>
            </a:extLst>
          </p:cNvPr>
          <p:cNvSpPr txBox="1"/>
          <p:nvPr/>
        </p:nvSpPr>
        <p:spPr>
          <a:xfrm>
            <a:off x="4044218" y="5580031"/>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10" name="CasellaDiTesto 9">
            <a:extLst>
              <a:ext uri="{FF2B5EF4-FFF2-40B4-BE49-F238E27FC236}">
                <a16:creationId xmlns:a16="http://schemas.microsoft.com/office/drawing/2014/main" id="{B25ED57B-FE05-6147-6262-B9E898421F01}"/>
              </a:ext>
            </a:extLst>
          </p:cNvPr>
          <p:cNvSpPr txBox="1"/>
          <p:nvPr/>
        </p:nvSpPr>
        <p:spPr>
          <a:xfrm>
            <a:off x="3323417"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11" name="CasellaDiTesto 10">
            <a:extLst>
              <a:ext uri="{FF2B5EF4-FFF2-40B4-BE49-F238E27FC236}">
                <a16:creationId xmlns:a16="http://schemas.microsoft.com/office/drawing/2014/main" id="{2B2A350C-D319-8EEC-1671-B139F4C9F4F0}"/>
              </a:ext>
            </a:extLst>
          </p:cNvPr>
          <p:cNvSpPr txBox="1"/>
          <p:nvPr/>
        </p:nvSpPr>
        <p:spPr>
          <a:xfrm>
            <a:off x="4764131"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2" name="CasellaDiTesto 11">
            <a:extLst>
              <a:ext uri="{FF2B5EF4-FFF2-40B4-BE49-F238E27FC236}">
                <a16:creationId xmlns:a16="http://schemas.microsoft.com/office/drawing/2014/main" id="{352E2423-92E4-1D8B-DD1B-013D34E5F842}"/>
              </a:ext>
            </a:extLst>
          </p:cNvPr>
          <p:cNvSpPr txBox="1"/>
          <p:nvPr/>
        </p:nvSpPr>
        <p:spPr>
          <a:xfrm>
            <a:off x="1493160"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3" name="CasellaDiTesto 12">
            <a:extLst>
              <a:ext uri="{FF2B5EF4-FFF2-40B4-BE49-F238E27FC236}">
                <a16:creationId xmlns:a16="http://schemas.microsoft.com/office/drawing/2014/main" id="{78DCB32C-E527-C436-3A89-240065CFCEA4}"/>
              </a:ext>
            </a:extLst>
          </p:cNvPr>
          <p:cNvSpPr txBox="1"/>
          <p:nvPr/>
        </p:nvSpPr>
        <p:spPr>
          <a:xfrm>
            <a:off x="1493160"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14" name="Rettangolo arrotondato 20">
            <a:extLst>
              <a:ext uri="{FF2B5EF4-FFF2-40B4-BE49-F238E27FC236}">
                <a16:creationId xmlns:a16="http://schemas.microsoft.com/office/drawing/2014/main" id="{97008B8B-6C12-1912-5B76-9DA47E12F879}"/>
              </a:ext>
            </a:extLst>
          </p:cNvPr>
          <p:cNvSpPr/>
          <p:nvPr/>
        </p:nvSpPr>
        <p:spPr>
          <a:xfrm>
            <a:off x="5092727" y="1106232"/>
            <a:ext cx="14396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robots in touch with humans</a:t>
            </a:r>
            <a:endParaRPr lang="en-US" sz="5999" dirty="0">
              <a:solidFill>
                <a:prstClr val="black"/>
              </a:solidFill>
              <a:latin typeface="Calibri"/>
              <a:ea typeface="ＭＳ Ｐゴシック" pitchFamily="-112" charset="-128"/>
            </a:endParaRPr>
          </a:p>
        </p:txBody>
      </p:sp>
      <p:sp>
        <p:nvSpPr>
          <p:cNvPr id="29" name="Rettangolo arrotondato 21">
            <a:extLst>
              <a:ext uri="{FF2B5EF4-FFF2-40B4-BE49-F238E27FC236}">
                <a16:creationId xmlns:a16="http://schemas.microsoft.com/office/drawing/2014/main" id="{9EBCD709-4CA1-E946-3C92-FD5863AD99C2}"/>
              </a:ext>
            </a:extLst>
          </p:cNvPr>
          <p:cNvSpPr/>
          <p:nvPr/>
        </p:nvSpPr>
        <p:spPr>
          <a:xfrm>
            <a:off x="3319556" y="1106312"/>
            <a:ext cx="14396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robots as substitute of humans</a:t>
            </a:r>
            <a:endParaRPr lang="en-US" sz="5999" dirty="0">
              <a:solidFill>
                <a:prstClr val="black"/>
              </a:solidFill>
              <a:latin typeface="Calibri"/>
              <a:ea typeface="ＭＳ Ｐゴシック" pitchFamily="-112" charset="-128"/>
            </a:endParaRPr>
          </a:p>
        </p:txBody>
      </p:sp>
      <p:sp>
        <p:nvSpPr>
          <p:cNvPr id="30" name="AutoShape 6">
            <a:extLst>
              <a:ext uri="{FF2B5EF4-FFF2-40B4-BE49-F238E27FC236}">
                <a16:creationId xmlns:a16="http://schemas.microsoft.com/office/drawing/2014/main" id="{C08BA08E-AB6B-AB8E-E906-F4356492DC7F}"/>
              </a:ext>
            </a:extLst>
          </p:cNvPr>
          <p:cNvSpPr>
            <a:spLocks noChangeArrowheads="1"/>
          </p:cNvSpPr>
          <p:nvPr/>
        </p:nvSpPr>
        <p:spPr bwMode="auto">
          <a:xfrm rot="16200000" flipH="1">
            <a:off x="2988168" y="2932628"/>
            <a:ext cx="1799583"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000" dirty="0">
                <a:solidFill>
                  <a:prstClr val="white"/>
                </a:solidFill>
                <a:latin typeface="Calibri"/>
                <a:ea typeface="ＭＳ Ｐゴシック" pitchFamily="-112" charset="-128"/>
                <a:cs typeface="Arial" pitchFamily="34" charset="0"/>
              </a:rPr>
              <a:t>More agile and </a:t>
            </a:r>
            <a:r>
              <a:rPr lang="it-IT" sz="1000" dirty="0" err="1">
                <a:solidFill>
                  <a:prstClr val="white"/>
                </a:solidFill>
                <a:latin typeface="Calibri"/>
                <a:ea typeface="ＭＳ Ｐゴシック" pitchFamily="-112" charset="-128"/>
                <a:cs typeface="Arial" pitchFamily="34" charset="0"/>
              </a:rPr>
              <a:t>dexterous</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Easier</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to</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program</a:t>
            </a:r>
            <a:r>
              <a:rPr lang="it-IT" sz="1000" dirty="0">
                <a:solidFill>
                  <a:prstClr val="white"/>
                </a:solidFill>
                <a:latin typeface="Calibri"/>
                <a:ea typeface="ＭＳ Ｐゴシック" pitchFamily="-112" charset="-128"/>
                <a:cs typeface="Arial" pitchFamily="34" charset="0"/>
              </a:rPr>
              <a:t> and </a:t>
            </a:r>
            <a:r>
              <a:rPr lang="it-IT" sz="1000" dirty="0" err="1">
                <a:solidFill>
                  <a:prstClr val="white"/>
                </a:solidFill>
                <a:latin typeface="Calibri"/>
                <a:ea typeface="ＭＳ Ｐゴシック" pitchFamily="-112" charset="-128"/>
                <a:cs typeface="Arial" pitchFamily="34" charset="0"/>
              </a:rPr>
              <a:t>control</a:t>
            </a:r>
            <a:endParaRPr lang="it-IT" sz="1600" dirty="0">
              <a:solidFill>
                <a:prstClr val="white"/>
              </a:solidFill>
              <a:latin typeface="Calibri"/>
              <a:ea typeface="ＭＳ Ｐゴシック" pitchFamily="-112" charset="-128"/>
            </a:endParaRPr>
          </a:p>
        </p:txBody>
      </p:sp>
      <p:sp>
        <p:nvSpPr>
          <p:cNvPr id="31" name="AutoShape 6">
            <a:extLst>
              <a:ext uri="{FF2B5EF4-FFF2-40B4-BE49-F238E27FC236}">
                <a16:creationId xmlns:a16="http://schemas.microsoft.com/office/drawing/2014/main" id="{47808EA8-0A60-D9F7-8486-C6FF49BB7B83}"/>
              </a:ext>
            </a:extLst>
          </p:cNvPr>
          <p:cNvSpPr>
            <a:spLocks noChangeArrowheads="1"/>
          </p:cNvSpPr>
          <p:nvPr/>
        </p:nvSpPr>
        <p:spPr bwMode="auto">
          <a:xfrm rot="18900000" flipH="1">
            <a:off x="4200744" y="3239484"/>
            <a:ext cx="1799583"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eaLnBrk="0" hangingPunct="0">
              <a:defRPr/>
            </a:pPr>
            <a:r>
              <a:rPr lang="it-IT" sz="1000" dirty="0" err="1">
                <a:solidFill>
                  <a:prstClr val="black"/>
                </a:solidFill>
                <a:latin typeface="Calibri"/>
                <a:ea typeface="ＭＳ Ｐゴシック" pitchFamily="-112" charset="-128"/>
                <a:cs typeface="Arial" pitchFamily="34" charset="0"/>
              </a:rPr>
              <a:t>Passenger-Carrying</a:t>
            </a:r>
            <a:r>
              <a:rPr lang="it-IT" sz="1000" dirty="0">
                <a:solidFill>
                  <a:prstClr val="black"/>
                </a:solidFill>
                <a:latin typeface="Calibri"/>
                <a:ea typeface="ＭＳ Ｐゴシック" pitchFamily="-112" charset="-128"/>
                <a:cs typeface="Arial" pitchFamily="34" charset="0"/>
              </a:rPr>
              <a:t> </a:t>
            </a:r>
            <a:r>
              <a:rPr lang="it-IT" sz="1000" dirty="0" err="1">
                <a:solidFill>
                  <a:prstClr val="black"/>
                </a:solidFill>
                <a:latin typeface="Calibri"/>
                <a:ea typeface="ＭＳ Ｐゴシック" pitchFamily="-112" charset="-128"/>
                <a:cs typeface="Arial" pitchFamily="34" charset="0"/>
              </a:rPr>
              <a:t>Capabilities</a:t>
            </a:r>
            <a:endParaRPr lang="it-IT" sz="5999" dirty="0">
              <a:solidFill>
                <a:prstClr val="black"/>
              </a:solidFill>
              <a:latin typeface="Calibri"/>
              <a:ea typeface="ＭＳ Ｐゴシック" pitchFamily="-112" charset="-128"/>
            </a:endParaRPr>
          </a:p>
        </p:txBody>
      </p:sp>
      <p:pic>
        <p:nvPicPr>
          <p:cNvPr id="32" name="ec6704fe-3b53-454a-b87b-c9eb43a9a783" descr="a1600.jpg">
            <a:extLst>
              <a:ext uri="{FF2B5EF4-FFF2-40B4-BE49-F238E27FC236}">
                <a16:creationId xmlns:a16="http://schemas.microsoft.com/office/drawing/2014/main" id="{10225BCF-2C5A-57F0-F967-070665CD58E1}"/>
              </a:ext>
            </a:extLst>
          </p:cNvPr>
          <p:cNvPicPr>
            <a:picLocks noChangeAspect="1" noChangeArrowheads="1"/>
          </p:cNvPicPr>
          <p:nvPr/>
        </p:nvPicPr>
        <p:blipFill>
          <a:blip r:embed="rId3" cstate="print"/>
          <a:srcRect/>
          <a:stretch>
            <a:fillRect/>
          </a:stretch>
        </p:blipFill>
        <p:spPr bwMode="auto">
          <a:xfrm>
            <a:off x="1967850" y="4705799"/>
            <a:ext cx="1291194" cy="1202963"/>
          </a:xfrm>
          <a:prstGeom prst="rect">
            <a:avLst/>
          </a:prstGeom>
          <a:noFill/>
          <a:ln w="9525">
            <a:noFill/>
            <a:miter lim="800000"/>
            <a:headEnd/>
            <a:tailEnd/>
          </a:ln>
        </p:spPr>
      </p:pic>
      <p:pic>
        <p:nvPicPr>
          <p:cNvPr id="33" name="Picture 7">
            <a:extLst>
              <a:ext uri="{FF2B5EF4-FFF2-40B4-BE49-F238E27FC236}">
                <a16:creationId xmlns:a16="http://schemas.microsoft.com/office/drawing/2014/main" id="{CCC8D5A3-A86A-6C18-7BAA-08A3B80DBBEE}"/>
              </a:ext>
            </a:extLst>
          </p:cNvPr>
          <p:cNvPicPr>
            <a:picLocks noChangeAspect="1" noChangeArrowheads="1"/>
          </p:cNvPicPr>
          <p:nvPr/>
        </p:nvPicPr>
        <p:blipFill>
          <a:blip r:embed="rId4" cstate="print"/>
          <a:srcRect l="34047" r="34060"/>
          <a:stretch>
            <a:fillRect/>
          </a:stretch>
        </p:blipFill>
        <p:spPr bwMode="auto">
          <a:xfrm>
            <a:off x="2548810" y="1125277"/>
            <a:ext cx="653097" cy="1151861"/>
          </a:xfrm>
          <a:prstGeom prst="rect">
            <a:avLst/>
          </a:prstGeom>
          <a:noFill/>
          <a:ln w="9525">
            <a:noFill/>
            <a:miter lim="800000"/>
            <a:headEnd/>
            <a:tailEnd/>
          </a:ln>
        </p:spPr>
      </p:pic>
      <p:grpSp>
        <p:nvGrpSpPr>
          <p:cNvPr id="34" name="Gruppo 35">
            <a:extLst>
              <a:ext uri="{FF2B5EF4-FFF2-40B4-BE49-F238E27FC236}">
                <a16:creationId xmlns:a16="http://schemas.microsoft.com/office/drawing/2014/main" id="{1CA179BD-7D48-3A44-946E-2B4BDCCC3DF1}"/>
              </a:ext>
            </a:extLst>
          </p:cNvPr>
          <p:cNvGrpSpPr/>
          <p:nvPr/>
        </p:nvGrpSpPr>
        <p:grpSpPr>
          <a:xfrm>
            <a:off x="6604546" y="1125278"/>
            <a:ext cx="1502979" cy="1953525"/>
            <a:chOff x="6251906" y="1475817"/>
            <a:chExt cx="2065305" cy="2684418"/>
          </a:xfrm>
        </p:grpSpPr>
        <p:pic>
          <p:nvPicPr>
            <p:cNvPr id="35" name="Picture 8">
              <a:extLst>
                <a:ext uri="{FF2B5EF4-FFF2-40B4-BE49-F238E27FC236}">
                  <a16:creationId xmlns:a16="http://schemas.microsoft.com/office/drawing/2014/main" id="{B7B199C8-081A-AA81-E818-70999EFAF8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1906" y="2582486"/>
              <a:ext cx="848538" cy="15777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 name="Picture 11">
              <a:extLst>
                <a:ext uri="{FF2B5EF4-FFF2-40B4-BE49-F238E27FC236}">
                  <a16:creationId xmlns:a16="http://schemas.microsoft.com/office/drawing/2014/main" id="{81130C2A-B0D2-4252-55C7-1885C53850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1906" y="1475817"/>
              <a:ext cx="1992502" cy="1061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9" descr="http://wiki.nus.edu.sg/download/attachments/17531232/davinci%20robot%201.jpg?version=1&amp;modificationDate=1226606034797&amp;api=v2">
              <a:extLst>
                <a:ext uri="{FF2B5EF4-FFF2-40B4-BE49-F238E27FC236}">
                  <a16:creationId xmlns:a16="http://schemas.microsoft.com/office/drawing/2014/main" id="{1F578142-97D5-4BAA-C5F7-2D1EC2BBB506}"/>
                </a:ext>
              </a:extLst>
            </p:cNvPr>
            <p:cNvPicPr>
              <a:picLocks noChangeAspect="1" noChangeArrowheads="1"/>
            </p:cNvPicPr>
            <p:nvPr/>
          </p:nvPicPr>
          <p:blipFill>
            <a:blip r:embed="rId7" cstate="print"/>
            <a:srcRect/>
            <a:stretch>
              <a:fillRect/>
            </a:stretch>
          </p:blipFill>
          <p:spPr bwMode="auto">
            <a:xfrm>
              <a:off x="7165083" y="2622300"/>
              <a:ext cx="1152128" cy="1522636"/>
            </a:xfrm>
            <a:prstGeom prst="rect">
              <a:avLst/>
            </a:prstGeom>
            <a:noFill/>
          </p:spPr>
        </p:pic>
      </p:grpSp>
    </p:spTree>
    <p:extLst>
      <p:ext uri="{BB962C8B-B14F-4D97-AF65-F5344CB8AC3E}">
        <p14:creationId xmlns:p14="http://schemas.microsoft.com/office/powerpoint/2010/main" val="2846695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Philips Ambient Experience (2004)</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32</a:t>
            </a:fld>
            <a:endParaRPr lang="it-IT"/>
          </a:p>
        </p:txBody>
      </p:sp>
      <p:pic>
        <p:nvPicPr>
          <p:cNvPr id="6" name="Picture 2" descr="Images%20015">
            <a:extLst>
              <a:ext uri="{FF2B5EF4-FFF2-40B4-BE49-F238E27FC236}">
                <a16:creationId xmlns:a16="http://schemas.microsoft.com/office/drawing/2014/main" id="{CE55130D-3E1A-1128-A88C-A16325AE566D}"/>
              </a:ext>
            </a:extLst>
          </p:cNvPr>
          <p:cNvPicPr>
            <a:picLocks noChangeAspect="1" noChangeArrowheads="1"/>
          </p:cNvPicPr>
          <p:nvPr/>
        </p:nvPicPr>
        <p:blipFill>
          <a:blip r:embed="rId3" cstate="print"/>
          <a:srcRect/>
          <a:stretch>
            <a:fillRect/>
          </a:stretch>
        </p:blipFill>
        <p:spPr bwMode="auto">
          <a:xfrm>
            <a:off x="1360030" y="1327935"/>
            <a:ext cx="3068453" cy="20397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1">
            <a:extLst>
              <a:ext uri="{FF2B5EF4-FFF2-40B4-BE49-F238E27FC236}">
                <a16:creationId xmlns:a16="http://schemas.microsoft.com/office/drawing/2014/main" id="{2892150C-1DCB-2410-5D2A-3540ED8F34BF}"/>
              </a:ext>
            </a:extLst>
          </p:cNvPr>
          <p:cNvPicPr>
            <a:picLocks noChangeAspect="1" noChangeArrowheads="1"/>
          </p:cNvPicPr>
          <p:nvPr/>
        </p:nvPicPr>
        <p:blipFill>
          <a:blip r:embed="rId4" cstate="print"/>
          <a:srcRect/>
          <a:stretch>
            <a:fillRect/>
          </a:stretch>
        </p:blipFill>
        <p:spPr bwMode="auto">
          <a:xfrm rot="443588">
            <a:off x="4623953" y="1352055"/>
            <a:ext cx="2860742" cy="2007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a:extLst>
              <a:ext uri="{FF2B5EF4-FFF2-40B4-BE49-F238E27FC236}">
                <a16:creationId xmlns:a16="http://schemas.microsoft.com/office/drawing/2014/main" id="{2F720E12-504F-191C-031E-D35615411964}"/>
              </a:ext>
            </a:extLst>
          </p:cNvPr>
          <p:cNvPicPr>
            <a:picLocks noChangeAspect="1" noChangeArrowheads="1"/>
          </p:cNvPicPr>
          <p:nvPr/>
        </p:nvPicPr>
        <p:blipFill>
          <a:blip r:embed="rId5" cstate="print"/>
          <a:srcRect/>
          <a:stretch>
            <a:fillRect/>
          </a:stretch>
        </p:blipFill>
        <p:spPr bwMode="auto">
          <a:xfrm rot="492655">
            <a:off x="1381564" y="3518495"/>
            <a:ext cx="3055986" cy="21335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a:extLst>
              <a:ext uri="{FF2B5EF4-FFF2-40B4-BE49-F238E27FC236}">
                <a16:creationId xmlns:a16="http://schemas.microsoft.com/office/drawing/2014/main" id="{B7E7CFE9-6C65-A558-2C91-EC743D562A20}"/>
              </a:ext>
            </a:extLst>
          </p:cNvPr>
          <p:cNvPicPr>
            <a:picLocks noChangeAspect="1" noChangeArrowheads="1"/>
          </p:cNvPicPr>
          <p:nvPr/>
        </p:nvPicPr>
        <p:blipFill>
          <a:blip r:embed="rId6" cstate="print"/>
          <a:srcRect/>
          <a:stretch>
            <a:fillRect/>
          </a:stretch>
        </p:blipFill>
        <p:spPr bwMode="auto">
          <a:xfrm>
            <a:off x="4648446" y="3499364"/>
            <a:ext cx="2840223" cy="2195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467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 in the imaging industry:</a:t>
            </a:r>
            <a:br>
              <a:rPr lang="en-US" sz="2400" dirty="0">
                <a:latin typeface="+mn-lt"/>
                <a:cs typeface="Arial" panose="020B0604020202020204" pitchFamily="34" charset="0"/>
              </a:rPr>
            </a:br>
            <a:r>
              <a:rPr lang="en-US" sz="2400" dirty="0">
                <a:latin typeface="+mn-lt"/>
                <a:cs typeface="Arial" panose="020B0604020202020204" pitchFamily="34" charset="0"/>
              </a:rPr>
              <a:t>Philips Ambient Experience</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33</a:t>
            </a:fld>
            <a:endParaRPr lang="it-IT"/>
          </a:p>
        </p:txBody>
      </p:sp>
      <p:sp>
        <p:nvSpPr>
          <p:cNvPr id="3" name="Rettangolo arrotondato 8">
            <a:extLst>
              <a:ext uri="{FF2B5EF4-FFF2-40B4-BE49-F238E27FC236}">
                <a16:creationId xmlns:a16="http://schemas.microsoft.com/office/drawing/2014/main" id="{BF109FB1-B7F7-531F-0267-EF3E4F040CBA}"/>
              </a:ext>
            </a:extLst>
          </p:cNvPr>
          <p:cNvSpPr/>
          <p:nvPr/>
        </p:nvSpPr>
        <p:spPr>
          <a:xfrm>
            <a:off x="5677700"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relaxing and friendly imaging scanners</a:t>
            </a:r>
          </a:p>
        </p:txBody>
      </p:sp>
      <p:sp>
        <p:nvSpPr>
          <p:cNvPr id="4" name="Rettangolo arrotondato 9">
            <a:extLst>
              <a:ext uri="{FF2B5EF4-FFF2-40B4-BE49-F238E27FC236}">
                <a16:creationId xmlns:a16="http://schemas.microsoft.com/office/drawing/2014/main" id="{F627A8FD-C663-7E4E-C114-6F543D7C4E62}"/>
              </a:ext>
            </a:extLst>
          </p:cNvPr>
          <p:cNvSpPr/>
          <p:nvPr/>
        </p:nvSpPr>
        <p:spPr>
          <a:xfrm>
            <a:off x="1347464"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advanced and precise imaging scanners</a:t>
            </a:r>
          </a:p>
        </p:txBody>
      </p:sp>
      <p:pic>
        <p:nvPicPr>
          <p:cNvPr id="9" name="Picture 2">
            <a:extLst>
              <a:ext uri="{FF2B5EF4-FFF2-40B4-BE49-F238E27FC236}">
                <a16:creationId xmlns:a16="http://schemas.microsoft.com/office/drawing/2014/main" id="{C0AB6D18-A3FB-EAE2-DC7E-F69CEDEF8118}"/>
              </a:ext>
            </a:extLst>
          </p:cNvPr>
          <p:cNvPicPr>
            <a:picLocks noChangeAspect="1" noChangeArrowheads="1"/>
          </p:cNvPicPr>
          <p:nvPr/>
        </p:nvPicPr>
        <p:blipFill>
          <a:blip r:embed="rId3" cstate="print"/>
          <a:srcRect/>
          <a:stretch>
            <a:fillRect/>
          </a:stretch>
        </p:blipFill>
        <p:spPr bwMode="auto">
          <a:xfrm>
            <a:off x="5336861" y="3578094"/>
            <a:ext cx="2794178" cy="2159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15">
            <a:extLst>
              <a:ext uri="{FF2B5EF4-FFF2-40B4-BE49-F238E27FC236}">
                <a16:creationId xmlns:a16="http://schemas.microsoft.com/office/drawing/2014/main" id="{9428A714-3328-5299-5E10-7A67C276A774}"/>
              </a:ext>
            </a:extLst>
          </p:cNvPr>
          <p:cNvPicPr>
            <a:picLocks noChangeAspect="1"/>
          </p:cNvPicPr>
          <p:nvPr/>
        </p:nvPicPr>
        <p:blipFill>
          <a:blip r:embed="rId4" cstate="print"/>
          <a:stretch>
            <a:fillRect/>
          </a:stretch>
        </p:blipFill>
        <p:spPr>
          <a:xfrm>
            <a:off x="977948" y="3599426"/>
            <a:ext cx="2879333" cy="2159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44659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Technology Epiphany developed by Philips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34</a:t>
            </a:fld>
            <a:endParaRPr lang="it-IT"/>
          </a:p>
        </p:txBody>
      </p:sp>
      <p:sp>
        <p:nvSpPr>
          <p:cNvPr id="6" name="Rettangolo arrotondato 5">
            <a:extLst>
              <a:ext uri="{FF2B5EF4-FFF2-40B4-BE49-F238E27FC236}">
                <a16:creationId xmlns:a16="http://schemas.microsoft.com/office/drawing/2014/main" id="{40782676-6BF1-5ED8-DFBD-BFF9CD1A9A95}"/>
              </a:ext>
            </a:extLst>
          </p:cNvPr>
          <p:cNvSpPr>
            <a:spLocks noChangeAspect="1" noChangeArrowheads="1"/>
          </p:cNvSpPr>
          <p:nvPr/>
        </p:nvSpPr>
        <p:spPr bwMode="auto">
          <a:xfrm rot="10800000">
            <a:off x="3303101"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7" name="CasellaDiTesto 6">
            <a:extLst>
              <a:ext uri="{FF2B5EF4-FFF2-40B4-BE49-F238E27FC236}">
                <a16:creationId xmlns:a16="http://schemas.microsoft.com/office/drawing/2014/main" id="{0B14DB52-FDD3-EC93-D16B-3F4417942DFF}"/>
              </a:ext>
            </a:extLst>
          </p:cNvPr>
          <p:cNvSpPr txBox="1"/>
          <p:nvPr/>
        </p:nvSpPr>
        <p:spPr>
          <a:xfrm>
            <a:off x="3323416"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8" name="CasellaDiTesto 7">
            <a:extLst>
              <a:ext uri="{FF2B5EF4-FFF2-40B4-BE49-F238E27FC236}">
                <a16:creationId xmlns:a16="http://schemas.microsoft.com/office/drawing/2014/main" id="{B05E7E45-669B-E5CE-9728-40DF89E2E44B}"/>
              </a:ext>
            </a:extLst>
          </p:cNvPr>
          <p:cNvSpPr txBox="1"/>
          <p:nvPr/>
        </p:nvSpPr>
        <p:spPr>
          <a:xfrm>
            <a:off x="4764130"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1" name="CasellaDiTesto 10">
            <a:extLst>
              <a:ext uri="{FF2B5EF4-FFF2-40B4-BE49-F238E27FC236}">
                <a16:creationId xmlns:a16="http://schemas.microsoft.com/office/drawing/2014/main" id="{651465C0-0FA1-2E36-F4FD-53C66F53EF39}"/>
              </a:ext>
            </a:extLst>
          </p:cNvPr>
          <p:cNvSpPr txBox="1"/>
          <p:nvPr/>
        </p:nvSpPr>
        <p:spPr>
          <a:xfrm>
            <a:off x="1493159"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2" name="CasellaDiTesto 11">
            <a:extLst>
              <a:ext uri="{FF2B5EF4-FFF2-40B4-BE49-F238E27FC236}">
                <a16:creationId xmlns:a16="http://schemas.microsoft.com/office/drawing/2014/main" id="{3D7757E5-4EE7-0EDE-12D0-2134D0A86C9B}"/>
              </a:ext>
            </a:extLst>
          </p:cNvPr>
          <p:cNvSpPr txBox="1"/>
          <p:nvPr/>
        </p:nvSpPr>
        <p:spPr>
          <a:xfrm>
            <a:off x="1493159"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13" name="Rettangolo arrotondato 20">
            <a:extLst>
              <a:ext uri="{FF2B5EF4-FFF2-40B4-BE49-F238E27FC236}">
                <a16:creationId xmlns:a16="http://schemas.microsoft.com/office/drawing/2014/main" id="{25DF4A76-925E-7844-B948-53F9DFC6F7D5}"/>
              </a:ext>
            </a:extLst>
          </p:cNvPr>
          <p:cNvSpPr/>
          <p:nvPr/>
        </p:nvSpPr>
        <p:spPr>
          <a:xfrm>
            <a:off x="5092726" y="1106232"/>
            <a:ext cx="14396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relaxing and friendly imaging scanners</a:t>
            </a:r>
            <a:endParaRPr lang="en-US" sz="5999" dirty="0">
              <a:solidFill>
                <a:prstClr val="black"/>
              </a:solidFill>
              <a:latin typeface="Calibri"/>
              <a:ea typeface="ＭＳ Ｐゴシック" pitchFamily="-112" charset="-128"/>
            </a:endParaRPr>
          </a:p>
        </p:txBody>
      </p:sp>
      <p:sp>
        <p:nvSpPr>
          <p:cNvPr id="14" name="Rettangolo arrotondato 21">
            <a:extLst>
              <a:ext uri="{FF2B5EF4-FFF2-40B4-BE49-F238E27FC236}">
                <a16:creationId xmlns:a16="http://schemas.microsoft.com/office/drawing/2014/main" id="{03ED91F2-E3B9-177A-512B-E20ECF969517}"/>
              </a:ext>
            </a:extLst>
          </p:cNvPr>
          <p:cNvSpPr/>
          <p:nvPr/>
        </p:nvSpPr>
        <p:spPr>
          <a:xfrm>
            <a:off x="3319555" y="1106312"/>
            <a:ext cx="14396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advanced and precise imaging scanners</a:t>
            </a:r>
            <a:endParaRPr lang="en-US" sz="5999" dirty="0">
              <a:solidFill>
                <a:prstClr val="black"/>
              </a:solidFill>
              <a:latin typeface="Calibri"/>
              <a:ea typeface="ＭＳ Ｐゴシック" pitchFamily="-112" charset="-128"/>
            </a:endParaRPr>
          </a:p>
        </p:txBody>
      </p:sp>
      <p:sp>
        <p:nvSpPr>
          <p:cNvPr id="15" name="AutoShape 6">
            <a:extLst>
              <a:ext uri="{FF2B5EF4-FFF2-40B4-BE49-F238E27FC236}">
                <a16:creationId xmlns:a16="http://schemas.microsoft.com/office/drawing/2014/main" id="{97DFE07C-2169-2E2C-E05F-9BF019266F9A}"/>
              </a:ext>
            </a:extLst>
          </p:cNvPr>
          <p:cNvSpPr>
            <a:spLocks noChangeArrowheads="1"/>
          </p:cNvSpPr>
          <p:nvPr/>
        </p:nvSpPr>
        <p:spPr bwMode="auto">
          <a:xfrm rot="16200000" flipH="1">
            <a:off x="2988167" y="2932628"/>
            <a:ext cx="1799583"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000" dirty="0">
                <a:solidFill>
                  <a:prstClr val="white"/>
                </a:solidFill>
                <a:latin typeface="Calibri"/>
                <a:ea typeface="ＭＳ Ｐゴシック" pitchFamily="-112" charset="-128"/>
                <a:cs typeface="Arial" pitchFamily="34" charset="0"/>
              </a:rPr>
              <a:t>More sophisticated </a:t>
            </a:r>
            <a:r>
              <a:rPr lang="it-IT" sz="1000" dirty="0" err="1">
                <a:solidFill>
                  <a:prstClr val="white"/>
                </a:solidFill>
                <a:latin typeface="Calibri"/>
                <a:ea typeface="ＭＳ Ｐゴシック" pitchFamily="-112" charset="-128"/>
                <a:cs typeface="Arial" pitchFamily="34" charset="0"/>
              </a:rPr>
              <a:t>devices</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that</a:t>
            </a:r>
            <a:r>
              <a:rPr lang="it-IT" sz="1000" dirty="0">
                <a:solidFill>
                  <a:prstClr val="white"/>
                </a:solidFill>
                <a:latin typeface="Calibri"/>
                <a:ea typeface="ＭＳ Ｐゴシック" pitchFamily="-112" charset="-128"/>
                <a:cs typeface="Arial" pitchFamily="34" charset="0"/>
              </a:rPr>
              <a:t> can </a:t>
            </a:r>
            <a:r>
              <a:rPr lang="it-IT" sz="1000" dirty="0" err="1">
                <a:solidFill>
                  <a:prstClr val="white"/>
                </a:solidFill>
                <a:latin typeface="Calibri"/>
                <a:ea typeface="ＭＳ Ｐゴシック" pitchFamily="-112" charset="-128"/>
                <a:cs typeface="Arial" pitchFamily="34" charset="0"/>
              </a:rPr>
              <a:t>capture</a:t>
            </a:r>
            <a:r>
              <a:rPr lang="it-IT" sz="1000" dirty="0">
                <a:solidFill>
                  <a:prstClr val="white"/>
                </a:solidFill>
                <a:latin typeface="Calibri"/>
                <a:ea typeface="ＭＳ Ｐゴシック" pitchFamily="-112" charset="-128"/>
                <a:cs typeface="Arial" pitchFamily="34" charset="0"/>
              </a:rPr>
              <a:t> more data in </a:t>
            </a:r>
            <a:r>
              <a:rPr lang="it-IT" sz="1000" dirty="0" err="1">
                <a:solidFill>
                  <a:prstClr val="white"/>
                </a:solidFill>
                <a:latin typeface="Calibri"/>
                <a:ea typeface="ＭＳ Ｐゴシック" pitchFamily="-112" charset="-128"/>
                <a:cs typeface="Arial" pitchFamily="34" charset="0"/>
              </a:rPr>
              <a:t>less</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time</a:t>
            </a:r>
            <a:endParaRPr lang="it-IT" sz="1600" dirty="0">
              <a:solidFill>
                <a:prstClr val="white"/>
              </a:solidFill>
              <a:latin typeface="Calibri"/>
              <a:ea typeface="ＭＳ Ｐゴシック" pitchFamily="-112" charset="-128"/>
            </a:endParaRPr>
          </a:p>
        </p:txBody>
      </p:sp>
      <p:sp>
        <p:nvSpPr>
          <p:cNvPr id="16" name="AutoShape 6">
            <a:extLst>
              <a:ext uri="{FF2B5EF4-FFF2-40B4-BE49-F238E27FC236}">
                <a16:creationId xmlns:a16="http://schemas.microsoft.com/office/drawing/2014/main" id="{63C18A62-D145-3880-3E5E-4CE354DE642F}"/>
              </a:ext>
            </a:extLst>
          </p:cNvPr>
          <p:cNvSpPr>
            <a:spLocks noChangeArrowheads="1"/>
          </p:cNvSpPr>
          <p:nvPr/>
        </p:nvSpPr>
        <p:spPr bwMode="auto">
          <a:xfrm rot="18900000" flipH="1">
            <a:off x="4200743" y="3239484"/>
            <a:ext cx="1799583"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eaLnBrk="0" hangingPunct="0">
              <a:defRPr/>
            </a:pPr>
            <a:r>
              <a:rPr lang="it-IT" sz="1000" dirty="0">
                <a:solidFill>
                  <a:prstClr val="black"/>
                </a:solidFill>
                <a:latin typeface="Calibri"/>
                <a:ea typeface="ＭＳ Ｐゴシック" pitchFamily="-112" charset="-128"/>
                <a:cs typeface="Arial" pitchFamily="34" charset="0"/>
              </a:rPr>
              <a:t>LED </a:t>
            </a:r>
            <a:r>
              <a:rPr lang="it-IT" sz="1000" dirty="0" err="1">
                <a:solidFill>
                  <a:prstClr val="black"/>
                </a:solidFill>
                <a:latin typeface="Calibri"/>
                <a:ea typeface="ＭＳ Ｐゴシック" pitchFamily="-112" charset="-128"/>
                <a:cs typeface="Arial" pitchFamily="34" charset="0"/>
              </a:rPr>
              <a:t>displays</a:t>
            </a:r>
            <a:r>
              <a:rPr lang="it-IT" sz="1000" dirty="0">
                <a:solidFill>
                  <a:prstClr val="black"/>
                </a:solidFill>
                <a:latin typeface="Calibri"/>
                <a:ea typeface="ＭＳ Ｐゴシック" pitchFamily="-112" charset="-128"/>
                <a:cs typeface="Arial" pitchFamily="34" charset="0"/>
              </a:rPr>
              <a:t>, Video </a:t>
            </a:r>
            <a:r>
              <a:rPr lang="it-IT" sz="1000" dirty="0" err="1">
                <a:solidFill>
                  <a:prstClr val="black"/>
                </a:solidFill>
                <a:latin typeface="Calibri"/>
                <a:ea typeface="ＭＳ Ｐゴシック" pitchFamily="-112" charset="-128"/>
                <a:cs typeface="Arial" pitchFamily="34" charset="0"/>
              </a:rPr>
              <a:t>animation</a:t>
            </a:r>
            <a:r>
              <a:rPr lang="it-IT" sz="1000" dirty="0">
                <a:solidFill>
                  <a:prstClr val="black"/>
                </a:solidFill>
                <a:latin typeface="Calibri"/>
                <a:ea typeface="ＭＳ Ｐゴシック" pitchFamily="-112" charset="-128"/>
                <a:cs typeface="Arial" pitchFamily="34" charset="0"/>
              </a:rPr>
              <a:t>, RFID, </a:t>
            </a:r>
            <a:r>
              <a:rPr lang="it-IT" sz="1000" dirty="0" err="1">
                <a:solidFill>
                  <a:prstClr val="black"/>
                </a:solidFill>
                <a:latin typeface="Calibri"/>
                <a:ea typeface="ＭＳ Ｐゴシック" pitchFamily="-112" charset="-128"/>
                <a:cs typeface="Arial" pitchFamily="34" charset="0"/>
              </a:rPr>
              <a:t>Sensors</a:t>
            </a:r>
            <a:r>
              <a:rPr lang="it-IT" sz="1000" dirty="0">
                <a:solidFill>
                  <a:prstClr val="black"/>
                </a:solidFill>
                <a:latin typeface="Calibri"/>
                <a:ea typeface="ＭＳ Ｐゴシック" pitchFamily="-112" charset="-128"/>
                <a:cs typeface="Arial" pitchFamily="34" charset="0"/>
              </a:rPr>
              <a:t>, </a:t>
            </a:r>
            <a:r>
              <a:rPr lang="it-IT" sz="1000" dirty="0" err="1">
                <a:solidFill>
                  <a:prstClr val="black"/>
                </a:solidFill>
                <a:latin typeface="Calibri"/>
                <a:ea typeface="ＭＳ Ｐゴシック" pitchFamily="-112" charset="-128"/>
                <a:cs typeface="Arial" pitchFamily="34" charset="0"/>
              </a:rPr>
              <a:t>Sound-control</a:t>
            </a:r>
            <a:r>
              <a:rPr lang="it-IT" sz="1000" dirty="0">
                <a:solidFill>
                  <a:prstClr val="black"/>
                </a:solidFill>
                <a:latin typeface="Calibri"/>
                <a:ea typeface="ＭＳ Ｐゴシック" pitchFamily="-112" charset="-128"/>
                <a:cs typeface="Arial" pitchFamily="34" charset="0"/>
              </a:rPr>
              <a:t> </a:t>
            </a:r>
            <a:r>
              <a:rPr lang="it-IT" sz="1000" dirty="0" err="1">
                <a:solidFill>
                  <a:prstClr val="black"/>
                </a:solidFill>
                <a:latin typeface="Calibri"/>
                <a:ea typeface="ＭＳ Ｐゴシック" pitchFamily="-112" charset="-128"/>
                <a:cs typeface="Arial" pitchFamily="34" charset="0"/>
              </a:rPr>
              <a:t>systems</a:t>
            </a:r>
            <a:endParaRPr lang="it-IT" sz="5999" dirty="0">
              <a:solidFill>
                <a:prstClr val="black"/>
              </a:solidFill>
              <a:latin typeface="Calibri"/>
              <a:ea typeface="ＭＳ Ｐゴシック" pitchFamily="-112" charset="-128"/>
            </a:endParaRPr>
          </a:p>
        </p:txBody>
      </p:sp>
      <p:pic>
        <p:nvPicPr>
          <p:cNvPr id="17" name="Picture 2">
            <a:extLst>
              <a:ext uri="{FF2B5EF4-FFF2-40B4-BE49-F238E27FC236}">
                <a16:creationId xmlns:a16="http://schemas.microsoft.com/office/drawing/2014/main" id="{5531B4E3-8B4F-6912-01D4-8F7A41E82CEE}"/>
              </a:ext>
            </a:extLst>
          </p:cNvPr>
          <p:cNvPicPr>
            <a:picLocks noChangeAspect="1" noChangeArrowheads="1"/>
          </p:cNvPicPr>
          <p:nvPr/>
        </p:nvPicPr>
        <p:blipFill>
          <a:blip r:embed="rId3" cstate="print"/>
          <a:srcRect/>
          <a:stretch>
            <a:fillRect/>
          </a:stretch>
        </p:blipFill>
        <p:spPr bwMode="auto">
          <a:xfrm>
            <a:off x="6624859" y="1145593"/>
            <a:ext cx="1478586" cy="1142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5">
            <a:extLst>
              <a:ext uri="{FF2B5EF4-FFF2-40B4-BE49-F238E27FC236}">
                <a16:creationId xmlns:a16="http://schemas.microsoft.com/office/drawing/2014/main" id="{22485121-D5ED-654A-AD8A-B5204A61A9D8}"/>
              </a:ext>
            </a:extLst>
          </p:cNvPr>
          <p:cNvPicPr>
            <a:picLocks noChangeAspect="1"/>
          </p:cNvPicPr>
          <p:nvPr/>
        </p:nvPicPr>
        <p:blipFill>
          <a:blip r:embed="rId4" cstate="print"/>
          <a:stretch>
            <a:fillRect/>
          </a:stretch>
        </p:blipFill>
        <p:spPr>
          <a:xfrm>
            <a:off x="1709133" y="1126165"/>
            <a:ext cx="1523647" cy="1142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7">
            <a:extLst>
              <a:ext uri="{FF2B5EF4-FFF2-40B4-BE49-F238E27FC236}">
                <a16:creationId xmlns:a16="http://schemas.microsoft.com/office/drawing/2014/main" id="{3FD77E6F-43DA-B401-F885-94F9D284574F}"/>
              </a:ext>
            </a:extLst>
          </p:cNvPr>
          <p:cNvPicPr>
            <a:picLocks noChangeAspect="1"/>
          </p:cNvPicPr>
          <p:nvPr/>
        </p:nvPicPr>
        <p:blipFill>
          <a:blip r:embed="rId5" cstate="print"/>
          <a:stretch>
            <a:fillRect/>
          </a:stretch>
        </p:blipFill>
        <p:spPr>
          <a:xfrm>
            <a:off x="1791283" y="4601177"/>
            <a:ext cx="1447464" cy="1002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1321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fr-FR" sz="2400" dirty="0">
                <a:latin typeface="+mn-lt"/>
                <a:cs typeface="Arial" panose="020B0604020202020204" pitchFamily="34" charset="0"/>
              </a:rPr>
              <a:t>Philips Ambient </a:t>
            </a:r>
            <a:r>
              <a:rPr lang="fr-FR" sz="2400" dirty="0" err="1">
                <a:latin typeface="+mn-lt"/>
                <a:cs typeface="Arial" panose="020B0604020202020204" pitchFamily="34" charset="0"/>
              </a:rPr>
              <a:t>Experience</a:t>
            </a:r>
            <a:r>
              <a:rPr lang="fr-FR" sz="2400" dirty="0">
                <a:latin typeface="+mn-lt"/>
                <a:cs typeface="Arial" panose="020B0604020202020204" pitchFamily="34" charset="0"/>
              </a:rPr>
              <a:t>: </a:t>
            </a:r>
            <a:r>
              <a:rPr lang="fr-FR" sz="2400" dirty="0" err="1">
                <a:latin typeface="+mn-lt"/>
                <a:cs typeface="Arial" panose="020B0604020202020204" pitchFamily="34" charset="0"/>
              </a:rPr>
              <a:t>competitive</a:t>
            </a:r>
            <a:r>
              <a:rPr lang="fr-FR" sz="2400" dirty="0">
                <a:latin typeface="+mn-lt"/>
                <a:cs typeface="Arial" panose="020B0604020202020204" pitchFamily="34" charset="0"/>
              </a:rPr>
              <a:t> performances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35</a:t>
            </a:fld>
            <a:endParaRPr lang="it-IT"/>
          </a:p>
        </p:txBody>
      </p:sp>
      <p:pic>
        <p:nvPicPr>
          <p:cNvPr id="3" name="Picture 2" descr="http://www.icsid.org/database/images/display/sb4e946e1b342bf.jpg">
            <a:hlinkClick r:id="rId3"/>
            <a:extLst>
              <a:ext uri="{FF2B5EF4-FFF2-40B4-BE49-F238E27FC236}">
                <a16:creationId xmlns:a16="http://schemas.microsoft.com/office/drawing/2014/main" id="{691B0B7A-75B5-1E31-A9EC-FB7982974F86}"/>
              </a:ext>
            </a:extLst>
          </p:cNvPr>
          <p:cNvPicPr>
            <a:picLocks noChangeAspect="1" noChangeArrowheads="1"/>
          </p:cNvPicPr>
          <p:nvPr/>
        </p:nvPicPr>
        <p:blipFill>
          <a:blip r:embed="rId4" cstate="print"/>
          <a:srcRect/>
          <a:stretch>
            <a:fillRect/>
          </a:stretch>
        </p:blipFill>
        <p:spPr bwMode="auto">
          <a:xfrm>
            <a:off x="3060445" y="4437002"/>
            <a:ext cx="4036902" cy="1799583"/>
          </a:xfrm>
          <a:prstGeom prst="rect">
            <a:avLst/>
          </a:prstGeom>
          <a:noFill/>
        </p:spPr>
      </p:pic>
      <p:pic>
        <p:nvPicPr>
          <p:cNvPr id="4" name="Picture 4" descr="http://www.newscenter.philips.com/pwc_nc/main/shared/assets/Downloadablefile/057_Patient_Ambient_Experience-13778.jpg">
            <a:hlinkClick r:id="rId5"/>
            <a:extLst>
              <a:ext uri="{FF2B5EF4-FFF2-40B4-BE49-F238E27FC236}">
                <a16:creationId xmlns:a16="http://schemas.microsoft.com/office/drawing/2014/main" id="{DF417BA1-CDFB-24C6-3A5E-72F68396A78C}"/>
              </a:ext>
            </a:extLst>
          </p:cNvPr>
          <p:cNvPicPr>
            <a:picLocks noChangeAspect="1" noChangeArrowheads="1"/>
          </p:cNvPicPr>
          <p:nvPr/>
        </p:nvPicPr>
        <p:blipFill>
          <a:blip r:embed="rId6" cstate="print"/>
          <a:srcRect t="4000" b="3989"/>
          <a:stretch>
            <a:fillRect/>
          </a:stretch>
        </p:blipFill>
        <p:spPr bwMode="auto">
          <a:xfrm>
            <a:off x="6320833" y="4437002"/>
            <a:ext cx="2823167" cy="1799583"/>
          </a:xfrm>
          <a:prstGeom prst="rect">
            <a:avLst/>
          </a:prstGeom>
          <a:noFill/>
        </p:spPr>
      </p:pic>
      <p:pic>
        <p:nvPicPr>
          <p:cNvPr id="9" name="Picture 6" descr="http://www.philips.co.kr/shared/assets/kr/LargeParagraphImage/Philips_Ambient-Experience_560_070625-14045.jpg">
            <a:hlinkClick r:id="rId7"/>
            <a:extLst>
              <a:ext uri="{FF2B5EF4-FFF2-40B4-BE49-F238E27FC236}">
                <a16:creationId xmlns:a16="http://schemas.microsoft.com/office/drawing/2014/main" id="{D2727BAB-787B-E1BC-1B2D-B90495C63AEC}"/>
              </a:ext>
            </a:extLst>
          </p:cNvPr>
          <p:cNvPicPr>
            <a:picLocks noChangeAspect="1" noChangeArrowheads="1"/>
          </p:cNvPicPr>
          <p:nvPr/>
        </p:nvPicPr>
        <p:blipFill>
          <a:blip r:embed="rId8" cstate="print"/>
          <a:srcRect/>
          <a:stretch>
            <a:fillRect/>
          </a:stretch>
        </p:blipFill>
        <p:spPr bwMode="auto">
          <a:xfrm>
            <a:off x="528" y="4437002"/>
            <a:ext cx="3100820" cy="1799583"/>
          </a:xfrm>
          <a:prstGeom prst="rect">
            <a:avLst/>
          </a:prstGeom>
          <a:noFill/>
        </p:spPr>
      </p:pic>
      <p:sp>
        <p:nvSpPr>
          <p:cNvPr id="10" name="Segnaposto testo 2">
            <a:extLst>
              <a:ext uri="{FF2B5EF4-FFF2-40B4-BE49-F238E27FC236}">
                <a16:creationId xmlns:a16="http://schemas.microsoft.com/office/drawing/2014/main" id="{634C676C-F368-BF24-BEF3-47145634F982}"/>
              </a:ext>
            </a:extLst>
          </p:cNvPr>
          <p:cNvSpPr>
            <a:spLocks noGrp="1"/>
          </p:cNvSpPr>
          <p:nvPr>
            <p:ph idx="1"/>
          </p:nvPr>
        </p:nvSpPr>
        <p:spPr>
          <a:xfrm>
            <a:off x="454675" y="692098"/>
            <a:ext cx="8492300" cy="4525963"/>
          </a:xfrm>
        </p:spPr>
        <p:txBody>
          <a:bodyPr>
            <a:normAutofit/>
          </a:bodyPr>
          <a:lstStyle/>
          <a:p>
            <a:pPr marL="285750" indent="-285750" eaLnBrk="1" hangingPunct="1">
              <a:buFont typeface="Arial" panose="020B0604020202020204" pitchFamily="34" charset="0"/>
              <a:buChar char="•"/>
              <a:defRPr/>
            </a:pPr>
            <a:r>
              <a:rPr lang="en-US" sz="1800" b="1" dirty="0">
                <a:solidFill>
                  <a:srgbClr val="595959"/>
                </a:solidFill>
                <a:latin typeface="+mn-lt"/>
                <a:ea typeface="ＭＳ Ｐゴシック" charset="0"/>
                <a:cs typeface="Arial" panose="020B0604020202020204" pitchFamily="34" charset="0"/>
              </a:rPr>
              <a:t>Ambient Experience has strengthened Philips’s €3.27billion </a:t>
            </a:r>
            <a:r>
              <a:rPr lang="en-US" sz="1800" i="1" dirty="0">
                <a:solidFill>
                  <a:srgbClr val="595959"/>
                </a:solidFill>
                <a:latin typeface="+mn-lt"/>
                <a:ea typeface="ＭＳ Ｐゴシック" charset="0"/>
                <a:cs typeface="Arial" panose="020B0604020202020204" pitchFamily="34" charset="0"/>
              </a:rPr>
              <a:t>imaging business around the world, allowed it to realize higher prices, and improved its profitability</a:t>
            </a:r>
          </a:p>
          <a:p>
            <a:pPr eaLnBrk="1" hangingPunct="1">
              <a:defRPr/>
            </a:pPr>
            <a:r>
              <a:rPr lang="en-US" sz="1800" dirty="0">
                <a:solidFill>
                  <a:srgbClr val="595959"/>
                </a:solidFill>
                <a:latin typeface="+mn-lt"/>
                <a:ea typeface="ＭＳ Ｐゴシック" charset="0"/>
                <a:cs typeface="Arial" panose="020B0604020202020204" pitchFamily="34" charset="0"/>
              </a:rPr>
              <a:t>     Thomas van </a:t>
            </a:r>
            <a:r>
              <a:rPr lang="en-US" sz="1800" dirty="0" err="1">
                <a:solidFill>
                  <a:srgbClr val="595959"/>
                </a:solidFill>
                <a:latin typeface="+mn-lt"/>
                <a:ea typeface="ＭＳ Ｐゴシック" charset="0"/>
                <a:cs typeface="Arial" panose="020B0604020202020204" pitchFamily="34" charset="0"/>
              </a:rPr>
              <a:t>Elzakker</a:t>
            </a:r>
            <a:r>
              <a:rPr lang="en-US" sz="1800" dirty="0">
                <a:solidFill>
                  <a:srgbClr val="595959"/>
                </a:solidFill>
                <a:latin typeface="+mn-lt"/>
                <a:ea typeface="ＭＳ Ｐゴシック" charset="0"/>
                <a:cs typeface="Arial" panose="020B0604020202020204" pitchFamily="34" charset="0"/>
              </a:rPr>
              <a:t>, General Manager for New Ventures of Philips</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In 2011 </a:t>
            </a:r>
            <a:r>
              <a:rPr lang="en-US" sz="1800" b="1" dirty="0">
                <a:solidFill>
                  <a:srgbClr val="595959"/>
                </a:solidFill>
                <a:latin typeface="+mn-lt"/>
                <a:ea typeface="ＭＳ Ｐゴシック" charset="0"/>
                <a:cs typeface="Arial" panose="020B0604020202020204" pitchFamily="34" charset="0"/>
              </a:rPr>
              <a:t>more than 260 Hospitals</a:t>
            </a:r>
            <a:r>
              <a:rPr lang="en-US" sz="1800" dirty="0">
                <a:solidFill>
                  <a:srgbClr val="595959"/>
                </a:solidFill>
                <a:latin typeface="+mn-lt"/>
                <a:ea typeface="ＭＳ Ｐゴシック" charset="0"/>
                <a:cs typeface="Arial" panose="020B0604020202020204" pitchFamily="34" charset="0"/>
              </a:rPr>
              <a:t> around the world adopted the Ambient Experience suite</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Ambient Experience has</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Cut the </a:t>
            </a:r>
            <a:r>
              <a:rPr lang="en-US" sz="1600" b="1" dirty="0">
                <a:solidFill>
                  <a:srgbClr val="595959"/>
                </a:solidFill>
                <a:latin typeface="+mn-lt"/>
                <a:ea typeface="ＭＳ Ｐゴシック" charset="0"/>
                <a:cs typeface="Arial" panose="020B0604020202020204" pitchFamily="34" charset="0"/>
              </a:rPr>
              <a:t>time required </a:t>
            </a:r>
            <a:r>
              <a:rPr lang="en-US" sz="1600" dirty="0">
                <a:solidFill>
                  <a:srgbClr val="595959"/>
                </a:solidFill>
                <a:latin typeface="+mn-lt"/>
                <a:ea typeface="ＭＳ Ｐゴシック" charset="0"/>
                <a:cs typeface="Arial" panose="020B0604020202020204" pitchFamily="34" charset="0"/>
              </a:rPr>
              <a:t>to conduct computed tomography (CT) from 15% to 20%</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Reduced the </a:t>
            </a:r>
            <a:r>
              <a:rPr lang="en-US" sz="1600" b="1" dirty="0">
                <a:solidFill>
                  <a:srgbClr val="595959"/>
                </a:solidFill>
                <a:latin typeface="+mn-lt"/>
                <a:ea typeface="ＭＳ Ｐゴシック" charset="0"/>
                <a:cs typeface="Arial" panose="020B0604020202020204" pitchFamily="34" charset="0"/>
              </a:rPr>
              <a:t>number of children under the age of three who need to be sedated </a:t>
            </a:r>
            <a:r>
              <a:rPr lang="en-US" sz="1600" dirty="0">
                <a:solidFill>
                  <a:srgbClr val="595959"/>
                </a:solidFill>
                <a:latin typeface="+mn-lt"/>
                <a:ea typeface="ＭＳ Ｐゴシック" charset="0"/>
                <a:cs typeface="Arial" panose="020B0604020202020204" pitchFamily="34" charset="0"/>
              </a:rPr>
              <a:t>for a CT scan by 30% to 40%</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Slashed the </a:t>
            </a:r>
            <a:r>
              <a:rPr lang="en-US" sz="1600" b="1" dirty="0">
                <a:solidFill>
                  <a:srgbClr val="595959"/>
                </a:solidFill>
                <a:latin typeface="+mn-lt"/>
                <a:ea typeface="ＭＳ Ｐゴシック" charset="0"/>
                <a:cs typeface="Arial" panose="020B0604020202020204" pitchFamily="34" charset="0"/>
              </a:rPr>
              <a:t>amount of radiation</a:t>
            </a:r>
            <a:r>
              <a:rPr lang="en-US" sz="1600" dirty="0">
                <a:solidFill>
                  <a:srgbClr val="595959"/>
                </a:solidFill>
                <a:latin typeface="+mn-lt"/>
                <a:ea typeface="ＭＳ Ｐゴシック" charset="0"/>
                <a:cs typeface="Arial" panose="020B0604020202020204" pitchFamily="34" charset="0"/>
              </a:rPr>
              <a:t> they receive by 25% to 50%</a:t>
            </a:r>
          </a:p>
        </p:txBody>
      </p:sp>
    </p:spTree>
    <p:extLst>
      <p:ext uri="{BB962C8B-B14F-4D97-AF65-F5344CB8AC3E}">
        <p14:creationId xmlns:p14="http://schemas.microsoft.com/office/powerpoint/2010/main" val="3804818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fr-FR" sz="2400" dirty="0">
                <a:latin typeface="+mn-lt"/>
                <a:cs typeface="Arial" panose="020B0604020202020204" pitchFamily="34" charset="0"/>
              </a:rPr>
              <a:t>Innovation</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36</a:t>
            </a:fld>
            <a:endParaRPr lang="it-IT"/>
          </a:p>
        </p:txBody>
      </p:sp>
      <p:sp>
        <p:nvSpPr>
          <p:cNvPr id="8" name="Text Box 10">
            <a:extLst>
              <a:ext uri="{FF2B5EF4-FFF2-40B4-BE49-F238E27FC236}">
                <a16:creationId xmlns:a16="http://schemas.microsoft.com/office/drawing/2014/main" id="{A1C8CAD3-25D1-476F-493D-73B25D22D770}"/>
              </a:ext>
            </a:extLst>
          </p:cNvPr>
          <p:cNvSpPr txBox="1">
            <a:spLocks noChangeArrowheads="1"/>
          </p:cNvSpPr>
          <p:nvPr/>
        </p:nvSpPr>
        <p:spPr bwMode="auto">
          <a:xfrm>
            <a:off x="7079827" y="1308073"/>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sp>
        <p:nvSpPr>
          <p:cNvPr id="11" name="textruta 2">
            <a:extLst>
              <a:ext uri="{FF2B5EF4-FFF2-40B4-BE49-F238E27FC236}">
                <a16:creationId xmlns:a16="http://schemas.microsoft.com/office/drawing/2014/main" id="{D436BF55-51F7-50CD-63CE-3A9C88686F21}"/>
              </a:ext>
            </a:extLst>
          </p:cNvPr>
          <p:cNvSpPr txBox="1"/>
          <p:nvPr/>
        </p:nvSpPr>
        <p:spPr>
          <a:xfrm>
            <a:off x="3447510" y="2815079"/>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2" name="textruta 13">
            <a:extLst>
              <a:ext uri="{FF2B5EF4-FFF2-40B4-BE49-F238E27FC236}">
                <a16:creationId xmlns:a16="http://schemas.microsoft.com/office/drawing/2014/main" id="{53F8CA5B-8FE2-829D-87EE-EAB6D0A99BDC}"/>
              </a:ext>
            </a:extLst>
          </p:cNvPr>
          <p:cNvSpPr txBox="1"/>
          <p:nvPr/>
        </p:nvSpPr>
        <p:spPr>
          <a:xfrm>
            <a:off x="3649377" y="4600817"/>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sp>
        <p:nvSpPr>
          <p:cNvPr id="13" name="Upp 6">
            <a:extLst>
              <a:ext uri="{FF2B5EF4-FFF2-40B4-BE49-F238E27FC236}">
                <a16:creationId xmlns:a16="http://schemas.microsoft.com/office/drawing/2014/main" id="{F37D7544-C8FF-7F34-D0FE-E5281315AEA5}"/>
              </a:ext>
            </a:extLst>
          </p:cNvPr>
          <p:cNvSpPr/>
          <p:nvPr/>
        </p:nvSpPr>
        <p:spPr>
          <a:xfrm flipV="1">
            <a:off x="4460388" y="3965439"/>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4" name="textruta 22">
            <a:extLst>
              <a:ext uri="{FF2B5EF4-FFF2-40B4-BE49-F238E27FC236}">
                <a16:creationId xmlns:a16="http://schemas.microsoft.com/office/drawing/2014/main" id="{23CB210F-2889-1916-0FF9-B5BB81D3C5C2}"/>
              </a:ext>
            </a:extLst>
          </p:cNvPr>
          <p:cNvSpPr txBox="1"/>
          <p:nvPr/>
        </p:nvSpPr>
        <p:spPr>
          <a:xfrm>
            <a:off x="3994232" y="1086290"/>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sp>
        <p:nvSpPr>
          <p:cNvPr id="15" name="Upp 25">
            <a:extLst>
              <a:ext uri="{FF2B5EF4-FFF2-40B4-BE49-F238E27FC236}">
                <a16:creationId xmlns:a16="http://schemas.microsoft.com/office/drawing/2014/main" id="{C713AD61-3A88-32AB-E0B8-8C28572A24E2}"/>
              </a:ext>
            </a:extLst>
          </p:cNvPr>
          <p:cNvSpPr/>
          <p:nvPr/>
        </p:nvSpPr>
        <p:spPr>
          <a:xfrm flipV="1">
            <a:off x="4460388" y="2052132"/>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Text Box 10">
            <a:extLst>
              <a:ext uri="{FF2B5EF4-FFF2-40B4-BE49-F238E27FC236}">
                <a16:creationId xmlns:a16="http://schemas.microsoft.com/office/drawing/2014/main" id="{CEEF3BDE-A875-B9A1-DE41-71BECC04826F}"/>
              </a:ext>
            </a:extLst>
          </p:cNvPr>
          <p:cNvSpPr txBox="1">
            <a:spLocks noChangeArrowheads="1"/>
          </p:cNvSpPr>
          <p:nvPr/>
        </p:nvSpPr>
        <p:spPr bwMode="auto">
          <a:xfrm>
            <a:off x="1287036" y="3160111"/>
            <a:ext cx="867371" cy="400000"/>
          </a:xfrm>
          <a:prstGeom prst="rect">
            <a:avLst/>
          </a:prstGeom>
          <a:noFill/>
          <a:ln w="9525">
            <a:noFill/>
            <a:miter lim="800000"/>
            <a:headEnd/>
            <a:tailEnd/>
          </a:ln>
        </p:spPr>
        <p:txBody>
          <a:bodyPr wrap="none" lIns="91401" tIns="45701" rIns="91401" bIns="45701">
            <a:prstTxWarp prst="textNoShape">
              <a:avLst/>
            </a:prstTxWarp>
            <a:spAutoFit/>
          </a:bodyPr>
          <a:lstStyle/>
          <a:p>
            <a:pPr algn="ctr" defTabSz="740516"/>
            <a:r>
              <a:rPr lang="it-IT" sz="2000" b="1" dirty="0">
                <a:solidFill>
                  <a:prstClr val="black"/>
                </a:solidFill>
                <a:latin typeface="Calibri" pitchFamily="34" charset="0"/>
                <a:cs typeface="Century Gothic"/>
              </a:rPr>
              <a:t>HOW?</a:t>
            </a:r>
          </a:p>
        </p:txBody>
      </p:sp>
      <p:sp>
        <p:nvSpPr>
          <p:cNvPr id="17" name="Rektangel med rundade hörn 10">
            <a:extLst>
              <a:ext uri="{FF2B5EF4-FFF2-40B4-BE49-F238E27FC236}">
                <a16:creationId xmlns:a16="http://schemas.microsoft.com/office/drawing/2014/main" id="{394CFB40-9DDD-8433-1A99-6219995DB895}"/>
              </a:ext>
            </a:extLst>
          </p:cNvPr>
          <p:cNvSpPr/>
          <p:nvPr/>
        </p:nvSpPr>
        <p:spPr>
          <a:xfrm>
            <a:off x="288521" y="3686315"/>
            <a:ext cx="2879333" cy="2159500"/>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lIns="0" tIns="0" rIns="91410" bIns="45705" rtlCol="0" anchor="ctr"/>
          <a:lstStyle/>
          <a:p>
            <a:pPr algn="ctr" defTabSz="740516"/>
            <a:r>
              <a:rPr lang="en-GB" sz="2000" b="1" dirty="0">
                <a:solidFill>
                  <a:srgbClr val="9BBB59"/>
                </a:solidFill>
                <a:latin typeface="Calibri" pitchFamily="34" charset="0"/>
                <a:cs typeface="Century Gothic"/>
              </a:rPr>
              <a:t>CREATIVE</a:t>
            </a:r>
          </a:p>
          <a:p>
            <a:pPr algn="ctr" defTabSz="740516"/>
            <a:r>
              <a:rPr lang="en-GB" sz="2000" b="1" dirty="0">
                <a:solidFill>
                  <a:srgbClr val="9BBB59"/>
                </a:solidFill>
                <a:latin typeface="Calibri" pitchFamily="34" charset="0"/>
                <a:cs typeface="Century Gothic"/>
              </a:rPr>
              <a:t>PROBLEM SOLVING</a:t>
            </a:r>
          </a:p>
          <a:p>
            <a:pPr algn="ctr" defTabSz="740516"/>
            <a:endParaRPr lang="en-GB" dirty="0">
              <a:solidFill>
                <a:srgbClr val="9BBB59"/>
              </a:solidFill>
              <a:latin typeface="Calibri" pitchFamily="34" charset="0"/>
              <a:cs typeface="Century Gothic"/>
            </a:endParaRPr>
          </a:p>
          <a:p>
            <a:pPr algn="ctr" defTabSz="740516"/>
            <a:r>
              <a:rPr lang="en-GB" dirty="0">
                <a:solidFill>
                  <a:srgbClr val="9BBB59"/>
                </a:solidFill>
                <a:latin typeface="Calibri" pitchFamily="34" charset="0"/>
                <a:cs typeface="Century Gothic"/>
              </a:rPr>
              <a:t>1. Ideation</a:t>
            </a:r>
          </a:p>
          <a:p>
            <a:pPr algn="ctr" defTabSz="740516"/>
            <a:r>
              <a:rPr lang="en-GB" dirty="0">
                <a:solidFill>
                  <a:srgbClr val="9BBB59"/>
                </a:solidFill>
                <a:latin typeface="Calibri" pitchFamily="34" charset="0"/>
                <a:cs typeface="Century Gothic"/>
              </a:rPr>
              <a:t>2. Understanding users</a:t>
            </a:r>
          </a:p>
          <a:p>
            <a:pPr algn="ctr" defTabSz="740516"/>
            <a:r>
              <a:rPr lang="en-GB" dirty="0">
                <a:solidFill>
                  <a:srgbClr val="9BBB59"/>
                </a:solidFill>
                <a:latin typeface="Calibri" pitchFamily="34" charset="0"/>
                <a:cs typeface="Century Gothic"/>
              </a:rPr>
              <a:t>3. Outsourced</a:t>
            </a:r>
          </a:p>
        </p:txBody>
      </p:sp>
      <p:sp>
        <p:nvSpPr>
          <p:cNvPr id="18" name="Rektangel med rundade hörn 11">
            <a:extLst>
              <a:ext uri="{FF2B5EF4-FFF2-40B4-BE49-F238E27FC236}">
                <a16:creationId xmlns:a16="http://schemas.microsoft.com/office/drawing/2014/main" id="{CB809C3A-0F81-6585-64CC-0D6A46402D9B}"/>
              </a:ext>
            </a:extLst>
          </p:cNvPr>
          <p:cNvSpPr/>
          <p:nvPr/>
        </p:nvSpPr>
        <p:spPr>
          <a:xfrm>
            <a:off x="6048622" y="2079662"/>
            <a:ext cx="2879333" cy="2159500"/>
          </a:xfrm>
          <a:prstGeom prst="roundRect">
            <a:avLst/>
          </a:prstGeom>
          <a:solidFill>
            <a:srgbClr val="FFFFFF"/>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410" tIns="45705" rIns="91410" bIns="45705" rtlCol="0" anchor="ctr"/>
          <a:lstStyle/>
          <a:p>
            <a:pPr algn="ctr" defTabSz="740516"/>
            <a:r>
              <a:rPr lang="en-GB" sz="2000" b="1" dirty="0">
                <a:solidFill>
                  <a:srgbClr val="F79646"/>
                </a:solidFill>
                <a:latin typeface="Calibri"/>
                <a:cs typeface="Century Gothic"/>
              </a:rPr>
              <a:t>VISIONARY INTERPRETATION</a:t>
            </a:r>
          </a:p>
          <a:p>
            <a:pPr algn="ctr" defTabSz="740516"/>
            <a:endParaRPr lang="en-GB" b="1" dirty="0">
              <a:solidFill>
                <a:srgbClr val="F79646"/>
              </a:solidFill>
              <a:latin typeface="Calibri"/>
              <a:cs typeface="Century Gothic"/>
            </a:endParaRPr>
          </a:p>
          <a:p>
            <a:pPr algn="ctr" defTabSz="740516"/>
            <a:r>
              <a:rPr lang="en-GB" dirty="0">
                <a:solidFill>
                  <a:srgbClr val="F79646"/>
                </a:solidFill>
                <a:latin typeface="Calibri"/>
                <a:cs typeface="Century Gothic"/>
              </a:rPr>
              <a:t>1. Re-interpretation</a:t>
            </a:r>
          </a:p>
          <a:p>
            <a:pPr algn="ctr" defTabSz="740516"/>
            <a:r>
              <a:rPr lang="en-GB" dirty="0">
                <a:solidFill>
                  <a:srgbClr val="F79646"/>
                </a:solidFill>
                <a:latin typeface="Calibri"/>
                <a:cs typeface="Century Gothic"/>
              </a:rPr>
              <a:t>2. Gifting people</a:t>
            </a:r>
          </a:p>
          <a:p>
            <a:pPr algn="ctr" defTabSz="740516"/>
            <a:r>
              <a:rPr lang="en-GB" dirty="0">
                <a:solidFill>
                  <a:srgbClr val="F79646"/>
                </a:solidFill>
                <a:latin typeface="Calibri"/>
                <a:cs typeface="Century Gothic"/>
              </a:rPr>
              <a:t>3. Embodied</a:t>
            </a:r>
          </a:p>
        </p:txBody>
      </p:sp>
    </p:spTree>
    <p:extLst>
      <p:ext uri="{BB962C8B-B14F-4D97-AF65-F5344CB8AC3E}">
        <p14:creationId xmlns:p14="http://schemas.microsoft.com/office/powerpoint/2010/main" val="1144722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fr-FR" sz="2400" dirty="0">
                <a:latin typeface="+mn-lt"/>
                <a:cs typeface="Arial" panose="020B0604020202020204" pitchFamily="34" charset="0"/>
              </a:rPr>
              <a:t>Innovation</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37</a:t>
            </a:fld>
            <a:endParaRPr lang="it-IT"/>
          </a:p>
        </p:txBody>
      </p:sp>
      <p:sp>
        <p:nvSpPr>
          <p:cNvPr id="11" name="textruta 2">
            <a:extLst>
              <a:ext uri="{FF2B5EF4-FFF2-40B4-BE49-F238E27FC236}">
                <a16:creationId xmlns:a16="http://schemas.microsoft.com/office/drawing/2014/main" id="{D436BF55-51F7-50CD-63CE-3A9C88686F21}"/>
              </a:ext>
            </a:extLst>
          </p:cNvPr>
          <p:cNvSpPr txBox="1"/>
          <p:nvPr/>
        </p:nvSpPr>
        <p:spPr>
          <a:xfrm>
            <a:off x="3447510" y="2815079"/>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2" name="textruta 13">
            <a:extLst>
              <a:ext uri="{FF2B5EF4-FFF2-40B4-BE49-F238E27FC236}">
                <a16:creationId xmlns:a16="http://schemas.microsoft.com/office/drawing/2014/main" id="{53F8CA5B-8FE2-829D-87EE-EAB6D0A99BDC}"/>
              </a:ext>
            </a:extLst>
          </p:cNvPr>
          <p:cNvSpPr txBox="1"/>
          <p:nvPr/>
        </p:nvSpPr>
        <p:spPr>
          <a:xfrm>
            <a:off x="3649377" y="4600817"/>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sp>
        <p:nvSpPr>
          <p:cNvPr id="13" name="Upp 6">
            <a:extLst>
              <a:ext uri="{FF2B5EF4-FFF2-40B4-BE49-F238E27FC236}">
                <a16:creationId xmlns:a16="http://schemas.microsoft.com/office/drawing/2014/main" id="{F37D7544-C8FF-7F34-D0FE-E5281315AEA5}"/>
              </a:ext>
            </a:extLst>
          </p:cNvPr>
          <p:cNvSpPr/>
          <p:nvPr/>
        </p:nvSpPr>
        <p:spPr>
          <a:xfrm flipV="1">
            <a:off x="4460388" y="3965439"/>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4" name="textruta 22">
            <a:extLst>
              <a:ext uri="{FF2B5EF4-FFF2-40B4-BE49-F238E27FC236}">
                <a16:creationId xmlns:a16="http://schemas.microsoft.com/office/drawing/2014/main" id="{23CB210F-2889-1916-0FF9-B5BB81D3C5C2}"/>
              </a:ext>
            </a:extLst>
          </p:cNvPr>
          <p:cNvSpPr txBox="1"/>
          <p:nvPr/>
        </p:nvSpPr>
        <p:spPr>
          <a:xfrm>
            <a:off x="3994232" y="1086290"/>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sp>
        <p:nvSpPr>
          <p:cNvPr id="15" name="Upp 25">
            <a:extLst>
              <a:ext uri="{FF2B5EF4-FFF2-40B4-BE49-F238E27FC236}">
                <a16:creationId xmlns:a16="http://schemas.microsoft.com/office/drawing/2014/main" id="{C713AD61-3A88-32AB-E0B8-8C28572A24E2}"/>
              </a:ext>
            </a:extLst>
          </p:cNvPr>
          <p:cNvSpPr/>
          <p:nvPr/>
        </p:nvSpPr>
        <p:spPr>
          <a:xfrm flipV="1">
            <a:off x="4460388" y="2052132"/>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Text Box 10">
            <a:extLst>
              <a:ext uri="{FF2B5EF4-FFF2-40B4-BE49-F238E27FC236}">
                <a16:creationId xmlns:a16="http://schemas.microsoft.com/office/drawing/2014/main" id="{CEEF3BDE-A875-B9A1-DE41-71BECC04826F}"/>
              </a:ext>
            </a:extLst>
          </p:cNvPr>
          <p:cNvSpPr txBox="1">
            <a:spLocks noChangeArrowheads="1"/>
          </p:cNvSpPr>
          <p:nvPr/>
        </p:nvSpPr>
        <p:spPr bwMode="auto">
          <a:xfrm>
            <a:off x="1287036" y="3160111"/>
            <a:ext cx="867371" cy="400000"/>
          </a:xfrm>
          <a:prstGeom prst="rect">
            <a:avLst/>
          </a:prstGeom>
          <a:noFill/>
          <a:ln w="9525">
            <a:noFill/>
            <a:miter lim="800000"/>
            <a:headEnd/>
            <a:tailEnd/>
          </a:ln>
        </p:spPr>
        <p:txBody>
          <a:bodyPr wrap="none" lIns="91401" tIns="45701" rIns="91401" bIns="45701">
            <a:prstTxWarp prst="textNoShape">
              <a:avLst/>
            </a:prstTxWarp>
            <a:spAutoFit/>
          </a:bodyPr>
          <a:lstStyle/>
          <a:p>
            <a:pPr algn="ctr" defTabSz="740516"/>
            <a:r>
              <a:rPr lang="it-IT" sz="2000" b="1" dirty="0">
                <a:solidFill>
                  <a:prstClr val="black"/>
                </a:solidFill>
                <a:latin typeface="Calibri" pitchFamily="34" charset="0"/>
                <a:cs typeface="Century Gothic"/>
              </a:rPr>
              <a:t>HOW?</a:t>
            </a:r>
          </a:p>
        </p:txBody>
      </p:sp>
      <p:sp>
        <p:nvSpPr>
          <p:cNvPr id="17" name="Rektangel med rundade hörn 10">
            <a:extLst>
              <a:ext uri="{FF2B5EF4-FFF2-40B4-BE49-F238E27FC236}">
                <a16:creationId xmlns:a16="http://schemas.microsoft.com/office/drawing/2014/main" id="{394CFB40-9DDD-8433-1A99-6219995DB895}"/>
              </a:ext>
            </a:extLst>
          </p:cNvPr>
          <p:cNvSpPr/>
          <p:nvPr/>
        </p:nvSpPr>
        <p:spPr>
          <a:xfrm>
            <a:off x="288521" y="3686315"/>
            <a:ext cx="2879333" cy="2159500"/>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lIns="0" tIns="0" rIns="91410" bIns="45705" rtlCol="0" anchor="ctr"/>
          <a:lstStyle/>
          <a:p>
            <a:pPr algn="ctr" defTabSz="740516"/>
            <a:r>
              <a:rPr lang="en-GB" sz="2000" b="1" dirty="0">
                <a:solidFill>
                  <a:srgbClr val="9BBB59"/>
                </a:solidFill>
                <a:latin typeface="Calibri" pitchFamily="34" charset="0"/>
                <a:cs typeface="Century Gothic"/>
              </a:rPr>
              <a:t>CREATIVE</a:t>
            </a:r>
          </a:p>
          <a:p>
            <a:pPr algn="ctr" defTabSz="740516"/>
            <a:r>
              <a:rPr lang="en-GB" sz="2000" b="1" dirty="0">
                <a:solidFill>
                  <a:srgbClr val="9BBB59"/>
                </a:solidFill>
                <a:latin typeface="Calibri" pitchFamily="34" charset="0"/>
                <a:cs typeface="Century Gothic"/>
              </a:rPr>
              <a:t>PROBLEM SOLVING</a:t>
            </a:r>
          </a:p>
          <a:p>
            <a:pPr algn="ctr" defTabSz="740516"/>
            <a:endParaRPr lang="en-GB" dirty="0">
              <a:solidFill>
                <a:srgbClr val="9BBB59"/>
              </a:solidFill>
              <a:latin typeface="Calibri" pitchFamily="34" charset="0"/>
              <a:cs typeface="Century Gothic"/>
            </a:endParaRPr>
          </a:p>
          <a:p>
            <a:pPr algn="ctr" defTabSz="740516"/>
            <a:r>
              <a:rPr lang="en-GB" dirty="0">
                <a:solidFill>
                  <a:srgbClr val="9BBB59"/>
                </a:solidFill>
                <a:latin typeface="Calibri" pitchFamily="34" charset="0"/>
                <a:cs typeface="Century Gothic"/>
              </a:rPr>
              <a:t>1. Ideation</a:t>
            </a:r>
          </a:p>
          <a:p>
            <a:pPr algn="ctr" defTabSz="740516"/>
            <a:r>
              <a:rPr lang="en-GB" dirty="0">
                <a:solidFill>
                  <a:srgbClr val="9BBB59"/>
                </a:solidFill>
                <a:latin typeface="Calibri" pitchFamily="34" charset="0"/>
                <a:cs typeface="Century Gothic"/>
              </a:rPr>
              <a:t>2. Understanding users</a:t>
            </a:r>
          </a:p>
          <a:p>
            <a:pPr algn="ctr" defTabSz="740516"/>
            <a:r>
              <a:rPr lang="en-GB" dirty="0">
                <a:solidFill>
                  <a:srgbClr val="9BBB59"/>
                </a:solidFill>
                <a:latin typeface="Calibri" pitchFamily="34" charset="0"/>
                <a:cs typeface="Century Gothic"/>
              </a:rPr>
              <a:t>3. Outsourced</a:t>
            </a:r>
          </a:p>
        </p:txBody>
      </p:sp>
      <p:pic>
        <p:nvPicPr>
          <p:cNvPr id="24" name="Picture 3">
            <a:extLst>
              <a:ext uri="{FF2B5EF4-FFF2-40B4-BE49-F238E27FC236}">
                <a16:creationId xmlns:a16="http://schemas.microsoft.com/office/drawing/2014/main" id="{E7028FAA-4DC8-737A-2E12-741E23E7F7E5}"/>
              </a:ext>
            </a:extLst>
          </p:cNvPr>
          <p:cNvPicPr>
            <a:picLocks noChangeAspect="1" noChangeArrowheads="1"/>
          </p:cNvPicPr>
          <p:nvPr/>
        </p:nvPicPr>
        <p:blipFill>
          <a:blip r:embed="rId3" cstate="print">
            <a:duotone>
              <a:prstClr val="black"/>
              <a:srgbClr val="D9C3A5">
                <a:tint val="50000"/>
                <a:satMod val="180000"/>
              </a:srgbClr>
            </a:duotone>
            <a:lum bright="3000" contrast="-25000"/>
          </a:blip>
          <a:srcRect/>
          <a:stretch>
            <a:fillRect/>
          </a:stretch>
        </p:blipFill>
        <p:spPr bwMode="auto">
          <a:xfrm>
            <a:off x="6072703" y="3532634"/>
            <a:ext cx="2663679" cy="2254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tangle 3">
            <a:extLst>
              <a:ext uri="{FF2B5EF4-FFF2-40B4-BE49-F238E27FC236}">
                <a16:creationId xmlns:a16="http://schemas.microsoft.com/office/drawing/2014/main" id="{BAA24D38-38BA-A2A7-1C9B-A82E4D82ECF9}"/>
              </a:ext>
            </a:extLst>
          </p:cNvPr>
          <p:cNvSpPr txBox="1">
            <a:spLocks noChangeArrowheads="1"/>
          </p:cNvSpPr>
          <p:nvPr/>
        </p:nvSpPr>
        <p:spPr bwMode="auto">
          <a:xfrm>
            <a:off x="5592316" y="2466115"/>
            <a:ext cx="3263163" cy="323961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it-IT" sz="1800" i="1" dirty="0">
                <a:solidFill>
                  <a:srgbClr val="595959"/>
                </a:solidFill>
                <a:latin typeface="+mn-lt"/>
                <a:ea typeface="ＭＳ Ｐゴシック" charset="0"/>
                <a:cs typeface="Arial" panose="020B0604020202020204" pitchFamily="34" charset="0"/>
              </a:rPr>
              <a:t>	</a:t>
            </a:r>
            <a:r>
              <a:rPr lang="it-IT" sz="1800" i="1" dirty="0" err="1">
                <a:solidFill>
                  <a:srgbClr val="595959"/>
                </a:solidFill>
                <a:latin typeface="+mn-lt"/>
                <a:ea typeface="ＭＳ Ｐゴシック" charset="0"/>
                <a:cs typeface="Arial" panose="020B0604020202020204" pitchFamily="34" charset="0"/>
              </a:rPr>
              <a:t>Fresh</a:t>
            </a:r>
            <a:r>
              <a:rPr lang="it-IT" sz="1800" i="1" dirty="0">
                <a:solidFill>
                  <a:srgbClr val="595959"/>
                </a:solidFill>
                <a:latin typeface="+mn-lt"/>
                <a:ea typeface="ＭＳ Ｐゴシック" charset="0"/>
                <a:cs typeface="Arial" panose="020B0604020202020204" pitchFamily="34" charset="0"/>
              </a:rPr>
              <a:t> </a:t>
            </a:r>
            <a:r>
              <a:rPr lang="it-IT" sz="1800" b="1" i="1" dirty="0" err="1">
                <a:solidFill>
                  <a:srgbClr val="595959"/>
                </a:solidFill>
                <a:latin typeface="+mn-lt"/>
                <a:ea typeface="ＭＳ Ｐゴシック" charset="0"/>
                <a:cs typeface="Arial" panose="020B0604020202020204" pitchFamily="34" charset="0"/>
              </a:rPr>
              <a:t>ideas</a:t>
            </a:r>
            <a:r>
              <a:rPr lang="it-IT" sz="1800" i="1" dirty="0">
                <a:solidFill>
                  <a:srgbClr val="595959"/>
                </a:solidFill>
                <a:latin typeface="+mn-lt"/>
                <a:ea typeface="ＭＳ Ｐゴシック" charset="0"/>
                <a:cs typeface="Arial" panose="020B0604020202020204" pitchFamily="34" charset="0"/>
              </a:rPr>
              <a:t> come </a:t>
            </a:r>
            <a:r>
              <a:rPr lang="it-IT" sz="1800" i="1" dirty="0" err="1">
                <a:solidFill>
                  <a:srgbClr val="595959"/>
                </a:solidFill>
                <a:latin typeface="+mn-lt"/>
                <a:ea typeface="ＭＳ Ｐゴシック" charset="0"/>
                <a:cs typeface="Arial" panose="020B0604020202020204" pitchFamily="34" charset="0"/>
              </a:rPr>
              <a:t>faster</a:t>
            </a:r>
            <a:r>
              <a:rPr lang="it-IT" sz="1800" i="1" dirty="0">
                <a:solidFill>
                  <a:srgbClr val="595959"/>
                </a:solidFill>
                <a:latin typeface="+mn-lt"/>
                <a:ea typeface="ＭＳ Ｐゴシック" charset="0"/>
                <a:cs typeface="Arial" panose="020B0604020202020204" pitchFamily="34" charset="0"/>
              </a:rPr>
              <a:t> in a </a:t>
            </a:r>
            <a:r>
              <a:rPr lang="it-IT" sz="1800" b="1" i="1" dirty="0" err="1">
                <a:solidFill>
                  <a:srgbClr val="595959"/>
                </a:solidFill>
                <a:latin typeface="+mn-lt"/>
                <a:ea typeface="ＭＳ Ｐゴシック" charset="0"/>
                <a:cs typeface="Arial" panose="020B0604020202020204" pitchFamily="34" charset="0"/>
              </a:rPr>
              <a:t>fun</a:t>
            </a:r>
            <a:r>
              <a:rPr lang="it-IT" sz="1800" i="1" dirty="0">
                <a:solidFill>
                  <a:srgbClr val="595959"/>
                </a:solidFill>
                <a:latin typeface="+mn-lt"/>
                <a:ea typeface="ＭＳ Ｐゴシック" charset="0"/>
                <a:cs typeface="Arial" panose="020B0604020202020204" pitchFamily="34" charset="0"/>
              </a:rPr>
              <a:t> </a:t>
            </a:r>
            <a:r>
              <a:rPr lang="it-IT" sz="1800" i="1" dirty="0" err="1">
                <a:solidFill>
                  <a:srgbClr val="595959"/>
                </a:solidFill>
                <a:latin typeface="+mn-lt"/>
                <a:ea typeface="ＭＳ Ｐゴシック" charset="0"/>
                <a:cs typeface="Arial" panose="020B0604020202020204" pitchFamily="34" charset="0"/>
              </a:rPr>
              <a:t>place</a:t>
            </a:r>
            <a:endParaRPr lang="it-IT" sz="1800" i="1" dirty="0">
              <a:solidFill>
                <a:srgbClr val="595959"/>
              </a:solidFill>
              <a:latin typeface="+mn-lt"/>
              <a:ea typeface="ＭＳ Ｐゴシック" charset="0"/>
              <a:cs typeface="Arial" panose="020B0604020202020204" pitchFamily="34" charset="0"/>
            </a:endParaRPr>
          </a:p>
          <a:p>
            <a:pPr marL="342796" indent="-342796" algn="r" defTabSz="740516">
              <a:buNone/>
            </a:pPr>
            <a:r>
              <a:rPr lang="it-IT" sz="1800" dirty="0">
                <a:solidFill>
                  <a:prstClr val="black"/>
                </a:solidFill>
                <a:latin typeface="Calibri"/>
              </a:rPr>
              <a:t>	</a:t>
            </a:r>
            <a:r>
              <a:rPr lang="it-IT" sz="1800" b="1" dirty="0">
                <a:solidFill>
                  <a:srgbClr val="595959"/>
                </a:solidFill>
                <a:latin typeface="+mn-lt"/>
                <a:ea typeface="ＭＳ Ｐゴシック" charset="0"/>
                <a:cs typeface="Arial" panose="020B0604020202020204" pitchFamily="34" charset="0"/>
              </a:rPr>
              <a:t>David </a:t>
            </a:r>
            <a:r>
              <a:rPr lang="it-IT" sz="1800" b="1" dirty="0" err="1">
                <a:solidFill>
                  <a:srgbClr val="595959"/>
                </a:solidFill>
                <a:latin typeface="+mn-lt"/>
                <a:ea typeface="ＭＳ Ｐゴシック" charset="0"/>
                <a:cs typeface="Arial" panose="020B0604020202020204" pitchFamily="34" charset="0"/>
              </a:rPr>
              <a:t>Kelley</a:t>
            </a:r>
            <a:r>
              <a:rPr lang="it-IT" sz="1800" dirty="0">
                <a:solidFill>
                  <a:srgbClr val="595959"/>
                </a:solidFill>
                <a:latin typeface="+mn-lt"/>
                <a:ea typeface="ＭＳ Ｐゴシック" charset="0"/>
                <a:cs typeface="Arial" panose="020B0604020202020204" pitchFamily="34" charset="0"/>
              </a:rPr>
              <a:t>, IDEO</a:t>
            </a:r>
          </a:p>
          <a:p>
            <a:pPr marL="342796" indent="-342796" algn="r" defTabSz="740516">
              <a:buNone/>
            </a:pPr>
            <a:endParaRPr lang="it-IT" sz="1800" dirty="0">
              <a:solidFill>
                <a:prstClr val="black"/>
              </a:solidFill>
              <a:latin typeface="Calibri"/>
            </a:endParaRPr>
          </a:p>
        </p:txBody>
      </p:sp>
    </p:spTree>
    <p:extLst>
      <p:ext uri="{BB962C8B-B14F-4D97-AF65-F5344CB8AC3E}">
        <p14:creationId xmlns:p14="http://schemas.microsoft.com/office/powerpoint/2010/main" val="3032600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fr-FR" sz="2400" dirty="0">
                <a:latin typeface="+mn-lt"/>
                <a:cs typeface="Arial" panose="020B0604020202020204" pitchFamily="34" charset="0"/>
              </a:rPr>
              <a:t>Creativity</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38</a:t>
            </a:fld>
            <a:endParaRPr lang="it-IT"/>
          </a:p>
        </p:txBody>
      </p:sp>
      <p:grpSp>
        <p:nvGrpSpPr>
          <p:cNvPr id="3" name="Gruppo 22">
            <a:extLst>
              <a:ext uri="{FF2B5EF4-FFF2-40B4-BE49-F238E27FC236}">
                <a16:creationId xmlns:a16="http://schemas.microsoft.com/office/drawing/2014/main" id="{419B764B-870B-5C2F-D0D4-2A1C1EFA7C57}"/>
              </a:ext>
            </a:extLst>
          </p:cNvPr>
          <p:cNvGrpSpPr/>
          <p:nvPr/>
        </p:nvGrpSpPr>
        <p:grpSpPr>
          <a:xfrm>
            <a:off x="515635" y="979566"/>
            <a:ext cx="2390035" cy="5015113"/>
            <a:chOff x="233350" y="285728"/>
            <a:chExt cx="3132124" cy="6572272"/>
          </a:xfrm>
        </p:grpSpPr>
        <p:pic>
          <p:nvPicPr>
            <p:cNvPr id="4" name="Picture 4" descr="occhiali spaziali">
              <a:extLst>
                <a:ext uri="{FF2B5EF4-FFF2-40B4-BE49-F238E27FC236}">
                  <a16:creationId xmlns:a16="http://schemas.microsoft.com/office/drawing/2014/main" id="{12ECC098-1CC1-B4C9-7CD3-9D590CAF2F03}"/>
                </a:ext>
              </a:extLst>
            </p:cNvPr>
            <p:cNvPicPr>
              <a:picLocks noChangeAspect="1" noChangeArrowheads="1"/>
            </p:cNvPicPr>
            <p:nvPr/>
          </p:nvPicPr>
          <p:blipFill>
            <a:blip r:embed="rId3" cstate="print"/>
            <a:srcRect/>
            <a:stretch>
              <a:fillRect/>
            </a:stretch>
          </p:blipFill>
          <p:spPr bwMode="auto">
            <a:xfrm>
              <a:off x="785786" y="5167313"/>
              <a:ext cx="2579688" cy="1690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Post it 4">
              <a:extLst>
                <a:ext uri="{FF2B5EF4-FFF2-40B4-BE49-F238E27FC236}">
                  <a16:creationId xmlns:a16="http://schemas.microsoft.com/office/drawing/2014/main" id="{CC201E67-882B-46D7-CDEB-A7CB271FEF35}"/>
                </a:ext>
              </a:extLst>
            </p:cNvPr>
            <p:cNvPicPr>
              <a:picLocks noChangeAspect="1" noChangeArrowheads="1"/>
            </p:cNvPicPr>
            <p:nvPr/>
          </p:nvPicPr>
          <p:blipFill>
            <a:blip r:embed="rId4" cstate="print"/>
            <a:srcRect/>
            <a:stretch>
              <a:fillRect/>
            </a:stretch>
          </p:blipFill>
          <p:spPr bwMode="auto">
            <a:xfrm>
              <a:off x="571474" y="3643316"/>
              <a:ext cx="2587625" cy="1703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descr="freccia">
              <a:extLst>
                <a:ext uri="{FF2B5EF4-FFF2-40B4-BE49-F238E27FC236}">
                  <a16:creationId xmlns:a16="http://schemas.microsoft.com/office/drawing/2014/main" id="{113B324F-33BE-1CA1-7386-31992960044F}"/>
                </a:ext>
              </a:extLst>
            </p:cNvPr>
            <p:cNvPicPr>
              <a:picLocks noChangeAspect="1" noChangeArrowheads="1"/>
            </p:cNvPicPr>
            <p:nvPr/>
          </p:nvPicPr>
          <p:blipFill>
            <a:blip r:embed="rId5" cstate="print"/>
            <a:srcRect/>
            <a:stretch>
              <a:fillRect/>
            </a:stretch>
          </p:blipFill>
          <p:spPr bwMode="auto">
            <a:xfrm>
              <a:off x="428598" y="1928804"/>
              <a:ext cx="2614613" cy="1808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ost it 3">
              <a:extLst>
                <a:ext uri="{FF2B5EF4-FFF2-40B4-BE49-F238E27FC236}">
                  <a16:creationId xmlns:a16="http://schemas.microsoft.com/office/drawing/2014/main" id="{868B1F43-B80E-2D70-0AEE-C91A4641843C}"/>
                </a:ext>
              </a:extLst>
            </p:cNvPr>
            <p:cNvPicPr>
              <a:picLocks noChangeAspect="1" noChangeArrowheads="1"/>
            </p:cNvPicPr>
            <p:nvPr/>
          </p:nvPicPr>
          <p:blipFill>
            <a:blip r:embed="rId6" cstate="print"/>
            <a:srcRect/>
            <a:stretch>
              <a:fillRect/>
            </a:stretch>
          </p:blipFill>
          <p:spPr bwMode="auto">
            <a:xfrm>
              <a:off x="233350" y="285728"/>
              <a:ext cx="2624138" cy="1766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 name="Segnaposto testo 2">
            <a:extLst>
              <a:ext uri="{FF2B5EF4-FFF2-40B4-BE49-F238E27FC236}">
                <a16:creationId xmlns:a16="http://schemas.microsoft.com/office/drawing/2014/main" id="{306D241E-D2F7-38E9-989D-8DE6E24F4DF2}"/>
              </a:ext>
            </a:extLst>
          </p:cNvPr>
          <p:cNvSpPr>
            <a:spLocks noGrp="1"/>
          </p:cNvSpPr>
          <p:nvPr>
            <p:ph idx="1"/>
          </p:nvPr>
        </p:nvSpPr>
        <p:spPr>
          <a:xfrm>
            <a:off x="3546457" y="692098"/>
            <a:ext cx="5400518" cy="4525963"/>
          </a:xfrm>
        </p:spPr>
        <p:txBody>
          <a:bodyPr>
            <a:normAutofit/>
          </a:bodyPr>
          <a:lstStyle/>
          <a:p>
            <a:pPr eaLnBrk="1" hangingPunct="1">
              <a:defRPr/>
            </a:pPr>
            <a:r>
              <a:rPr lang="en-US" sz="1800" i="1" dirty="0">
                <a:solidFill>
                  <a:srgbClr val="595959"/>
                </a:solidFill>
                <a:latin typeface="+mn-lt"/>
                <a:ea typeface="ＭＳ Ｐゴシック" charset="0"/>
                <a:cs typeface="Arial" panose="020B0604020202020204" pitchFamily="34" charset="0"/>
              </a:rPr>
              <a:t>This is where the </a:t>
            </a:r>
            <a:r>
              <a:rPr lang="en-US" sz="1800" b="1" i="1" dirty="0">
                <a:solidFill>
                  <a:srgbClr val="595959"/>
                </a:solidFill>
                <a:latin typeface="+mn-lt"/>
                <a:ea typeface="ＭＳ Ｐゴシック" charset="0"/>
                <a:cs typeface="Arial" panose="020B0604020202020204" pitchFamily="34" charset="0"/>
              </a:rPr>
              <a:t>crazy lives. </a:t>
            </a:r>
            <a:br>
              <a:rPr lang="en-US" sz="1800" b="1" i="1" dirty="0">
                <a:solidFill>
                  <a:srgbClr val="595959"/>
                </a:solidFill>
                <a:latin typeface="+mn-lt"/>
                <a:ea typeface="ＭＳ Ｐゴシック" charset="0"/>
                <a:cs typeface="Arial" panose="020B0604020202020204" pitchFamily="34" charset="0"/>
              </a:rPr>
            </a:br>
            <a:r>
              <a:rPr lang="en-US" sz="1800" b="1" i="1" dirty="0">
                <a:solidFill>
                  <a:srgbClr val="595959"/>
                </a:solidFill>
                <a:latin typeface="+mn-lt"/>
                <a:ea typeface="ＭＳ Ｐゴシック" charset="0"/>
                <a:cs typeface="Arial" panose="020B0604020202020204" pitchFamily="34" charset="0"/>
              </a:rPr>
              <a:t>This is where we do our work. It’s different.</a:t>
            </a:r>
          </a:p>
          <a:p>
            <a:pPr eaLnBrk="1" hangingPunct="1">
              <a:defRPr/>
            </a:pPr>
            <a:r>
              <a:rPr lang="en-US" sz="1800" i="1" dirty="0">
                <a:solidFill>
                  <a:srgbClr val="595959"/>
                </a:solidFill>
                <a:latin typeface="+mn-lt"/>
                <a:ea typeface="ＭＳ Ｐゴシック" charset="0"/>
                <a:cs typeface="Arial" panose="020B0604020202020204" pitchFamily="34" charset="0"/>
              </a:rPr>
              <a:t>We are weird and we are proud of it.</a:t>
            </a:r>
          </a:p>
          <a:p>
            <a:pPr eaLnBrk="1" hangingPunct="1">
              <a:defRPr/>
            </a:pPr>
            <a:r>
              <a:rPr lang="en-US" sz="1800" b="1" i="1" dirty="0">
                <a:solidFill>
                  <a:srgbClr val="595959"/>
                </a:solidFill>
                <a:latin typeface="+mn-lt"/>
                <a:ea typeface="ＭＳ Ｐゴシック" charset="0"/>
                <a:cs typeface="Arial" panose="020B0604020202020204" pitchFamily="34" charset="0"/>
              </a:rPr>
              <a:t>Fresh idea come faster in a fun place.</a:t>
            </a:r>
          </a:p>
          <a:p>
            <a:pPr eaLnBrk="1" hangingPunct="1">
              <a:defRPr/>
            </a:pPr>
            <a:r>
              <a:rPr lang="en-US" sz="1800" i="1" dirty="0">
                <a:solidFill>
                  <a:srgbClr val="595959"/>
                </a:solidFill>
                <a:latin typeface="+mn-lt"/>
                <a:ea typeface="ＭＳ Ｐゴシック" charset="0"/>
                <a:cs typeface="Arial" panose="020B0604020202020204" pitchFamily="34" charset="0"/>
              </a:rPr>
              <a:t>You really encourage that kind of craziness, because sometimes it leads to the right thing. </a:t>
            </a:r>
            <a:br>
              <a:rPr lang="en-US" sz="1800" i="1" dirty="0">
                <a:solidFill>
                  <a:srgbClr val="595959"/>
                </a:solidFill>
                <a:latin typeface="+mn-lt"/>
                <a:ea typeface="ＭＳ Ｐゴシック" charset="0"/>
                <a:cs typeface="Arial" panose="020B0604020202020204" pitchFamily="34" charset="0"/>
              </a:rPr>
            </a:br>
            <a:r>
              <a:rPr lang="en-US" sz="1800" b="1" i="1" dirty="0">
                <a:solidFill>
                  <a:srgbClr val="595959"/>
                </a:solidFill>
                <a:latin typeface="+mn-lt"/>
                <a:ea typeface="ＭＳ Ｐゴシック" charset="0"/>
                <a:cs typeface="Arial" panose="020B0604020202020204" pitchFamily="34" charset="0"/>
              </a:rPr>
              <a:t>It’s focused </a:t>
            </a:r>
            <a:r>
              <a:rPr lang="en-US" sz="1800" b="1" i="1" dirty="0" err="1">
                <a:solidFill>
                  <a:srgbClr val="595959"/>
                </a:solidFill>
                <a:latin typeface="+mn-lt"/>
                <a:ea typeface="ＭＳ Ｐゴシック" charset="0"/>
                <a:cs typeface="Arial" panose="020B0604020202020204" pitchFamily="34" charset="0"/>
              </a:rPr>
              <a:t>caos</a:t>
            </a:r>
            <a:r>
              <a:rPr lang="en-US" sz="1800" b="1" i="1" dirty="0">
                <a:solidFill>
                  <a:srgbClr val="595959"/>
                </a:solidFill>
                <a:latin typeface="+mn-lt"/>
                <a:ea typeface="ＭＳ Ｐゴシック" charset="0"/>
                <a:cs typeface="Arial" panose="020B0604020202020204" pitchFamily="34" charset="0"/>
              </a:rPr>
              <a:t>.</a:t>
            </a:r>
          </a:p>
          <a:p>
            <a:pPr eaLnBrk="1" hangingPunct="1">
              <a:defRPr/>
            </a:pPr>
            <a:endParaRPr lang="en-US" sz="1800" dirty="0">
              <a:solidFill>
                <a:srgbClr val="595959"/>
              </a:solidFill>
              <a:latin typeface="+mn-lt"/>
              <a:ea typeface="ＭＳ Ｐゴシック" charset="0"/>
              <a:cs typeface="Arial" panose="020B0604020202020204" pitchFamily="34" charset="0"/>
            </a:endParaRPr>
          </a:p>
          <a:p>
            <a:pPr eaLnBrk="1" hangingPunct="1">
              <a:defRPr/>
            </a:pPr>
            <a:r>
              <a:rPr lang="en-US" sz="1800" b="1" dirty="0">
                <a:solidFill>
                  <a:srgbClr val="595959"/>
                </a:solidFill>
                <a:latin typeface="+mn-lt"/>
                <a:ea typeface="ＭＳ Ｐゴシック" charset="0"/>
                <a:cs typeface="Arial" panose="020B0604020202020204" pitchFamily="34" charset="0"/>
              </a:rPr>
              <a:t>David Kelley</a:t>
            </a:r>
            <a:r>
              <a:rPr lang="en-US" sz="1800" dirty="0">
                <a:solidFill>
                  <a:srgbClr val="595959"/>
                </a:solidFill>
                <a:latin typeface="+mn-lt"/>
                <a:ea typeface="ＭＳ Ｐゴシック" charset="0"/>
                <a:cs typeface="Arial" panose="020B0604020202020204" pitchFamily="34" charset="0"/>
              </a:rPr>
              <a:t>, IDEO</a:t>
            </a:r>
          </a:p>
        </p:txBody>
      </p:sp>
    </p:spTree>
    <p:extLst>
      <p:ext uri="{BB962C8B-B14F-4D97-AF65-F5344CB8AC3E}">
        <p14:creationId xmlns:p14="http://schemas.microsoft.com/office/powerpoint/2010/main" val="718809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Solutions vs Innovation of Meanings</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39</a:t>
            </a:fld>
            <a:endParaRPr lang="it-IT"/>
          </a:p>
        </p:txBody>
      </p:sp>
      <p:graphicFrame>
        <p:nvGraphicFramePr>
          <p:cNvPr id="12" name="Tabella 11">
            <a:extLst>
              <a:ext uri="{FF2B5EF4-FFF2-40B4-BE49-F238E27FC236}">
                <a16:creationId xmlns:a16="http://schemas.microsoft.com/office/drawing/2014/main" id="{255979EA-78F2-0EF3-BF45-56DEAE26E171}"/>
              </a:ext>
            </a:extLst>
          </p:cNvPr>
          <p:cNvGraphicFramePr>
            <a:graphicFrameLocks noGrp="1"/>
          </p:cNvGraphicFramePr>
          <p:nvPr>
            <p:extLst>
              <p:ext uri="{D42A27DB-BD31-4B8C-83A1-F6EECF244321}">
                <p14:modId xmlns:p14="http://schemas.microsoft.com/office/powerpoint/2010/main" val="1954324340"/>
              </p:ext>
            </p:extLst>
          </p:nvPr>
        </p:nvGraphicFramePr>
        <p:xfrm>
          <a:off x="1174149" y="1269260"/>
          <a:ext cx="6479221" cy="3439486"/>
        </p:xfrm>
        <a:graphic>
          <a:graphicData uri="http://schemas.openxmlformats.org/drawingml/2006/table">
            <a:tbl>
              <a:tblPr/>
              <a:tblGrid>
                <a:gridCol w="2138744">
                  <a:extLst>
                    <a:ext uri="{9D8B030D-6E8A-4147-A177-3AD203B41FA5}">
                      <a16:colId xmlns:a16="http://schemas.microsoft.com/office/drawing/2014/main" val="20000"/>
                    </a:ext>
                  </a:extLst>
                </a:gridCol>
                <a:gridCol w="2138744">
                  <a:extLst>
                    <a:ext uri="{9D8B030D-6E8A-4147-A177-3AD203B41FA5}">
                      <a16:colId xmlns:a16="http://schemas.microsoft.com/office/drawing/2014/main" val="20001"/>
                    </a:ext>
                  </a:extLst>
                </a:gridCol>
                <a:gridCol w="2201733">
                  <a:extLst>
                    <a:ext uri="{9D8B030D-6E8A-4147-A177-3AD203B41FA5}">
                      <a16:colId xmlns:a16="http://schemas.microsoft.com/office/drawing/2014/main" val="20002"/>
                    </a:ext>
                  </a:extLst>
                </a:gridCol>
              </a:tblGrid>
              <a:tr h="348716">
                <a:tc>
                  <a:txBody>
                    <a:bodyPr/>
                    <a:lstStyle/>
                    <a:p>
                      <a:pPr algn="ctr">
                        <a:lnSpc>
                          <a:spcPct val="115000"/>
                        </a:lnSpc>
                        <a:spcBef>
                          <a:spcPts val="600"/>
                        </a:spcBef>
                        <a:spcAft>
                          <a:spcPts val="600"/>
                        </a:spcAft>
                      </a:pPr>
                      <a:endParaRPr lang="en-GB" sz="1600" noProof="0" dirty="0">
                        <a:solidFill>
                          <a:schemeClr val="bg1"/>
                        </a:solidFill>
                        <a:latin typeface="+mn-lt"/>
                        <a:ea typeface="Calibri"/>
                        <a:cs typeface="Times New Roman"/>
                      </a:endParaRPr>
                    </a:p>
                  </a:txBody>
                  <a:tcPr marL="66809" marR="66809" marT="0" marB="0"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Ideation</a:t>
                      </a:r>
                      <a:endParaRPr lang="en-GB" sz="1600" noProof="0" dirty="0">
                        <a:solidFill>
                          <a:schemeClr val="bg1"/>
                        </a:solidFill>
                        <a:latin typeface="+mn-lt"/>
                        <a:ea typeface="Calibri"/>
                        <a:cs typeface="Times New Roman"/>
                      </a:endParaRPr>
                    </a:p>
                  </a:txBody>
                  <a:tcPr marL="66809" marR="66809"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Re-</a:t>
                      </a:r>
                      <a:r>
                        <a:rPr lang="en-GB" sz="1600" b="1" noProof="0" dirty="0" err="1">
                          <a:solidFill>
                            <a:schemeClr val="bg1"/>
                          </a:solidFill>
                          <a:latin typeface="+mn-lt"/>
                          <a:ea typeface="Calibri"/>
                          <a:cs typeface="Times New Roman"/>
                        </a:rPr>
                        <a:t>Intepretation</a:t>
                      </a:r>
                      <a:endParaRPr lang="en-GB" sz="1600" noProof="0" dirty="0">
                        <a:solidFill>
                          <a:schemeClr val="bg1"/>
                        </a:solidFill>
                        <a:latin typeface="+mn-lt"/>
                        <a:ea typeface="Calibri"/>
                        <a:cs typeface="Times New Roman"/>
                      </a:endParaRPr>
                    </a:p>
                  </a:txBody>
                  <a:tcPr marL="66809" marR="66809" marT="0" marB="0" anchor="ctr">
                    <a:lnL w="12700" cap="flat" cmpd="sng" algn="ctr">
                      <a:solidFill>
                        <a:schemeClr val="bg1">
                          <a:lumMod val="6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Output</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3000"/>
                        </a:spcBef>
                        <a:spcAft>
                          <a:spcPts val="3600"/>
                        </a:spcAft>
                      </a:pPr>
                      <a:r>
                        <a:rPr lang="en-GB" sz="1600" dirty="0">
                          <a:solidFill>
                            <a:schemeClr val="tx1"/>
                          </a:solidFill>
                          <a:latin typeface="+mn-lt"/>
                          <a:ea typeface="Calibri"/>
                          <a:cs typeface="Times New Roman"/>
                        </a:rPr>
                        <a:t>Answers, Idea</a:t>
                      </a: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Interpretation, Vision</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Process</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Speed, Brainstorming</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Depth, Research</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Quality metrics</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N° of ideas</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Robustness of vision</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Method</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Optimization</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Hermeneutics</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Vision of society</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Culturally neutral</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Strong perspective</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4207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Nintendo Wii: competitive performances</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a:t>
            </a:fld>
            <a:endParaRPr lang="it-IT"/>
          </a:p>
        </p:txBody>
      </p:sp>
      <p:sp>
        <p:nvSpPr>
          <p:cNvPr id="6" name="Segnaposto testo 2"/>
          <p:cNvSpPr>
            <a:spLocks noGrp="1"/>
          </p:cNvSpPr>
          <p:nvPr>
            <p:ph idx="1"/>
          </p:nvPr>
        </p:nvSpPr>
        <p:spPr>
          <a:xfrm>
            <a:off x="417513" y="1025525"/>
            <a:ext cx="8323262" cy="4525963"/>
          </a:xfrm>
        </p:spPr>
        <p:txBody>
          <a:bodyPr>
            <a:normAutofit/>
          </a:bodyPr>
          <a:lstStyle/>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The </a:t>
            </a:r>
            <a:r>
              <a:rPr lang="en-US" sz="1800" b="1" dirty="0">
                <a:solidFill>
                  <a:srgbClr val="595959"/>
                </a:solidFill>
                <a:latin typeface="+mn-lt"/>
                <a:ea typeface="ＭＳ Ｐゴシック" charset="0"/>
                <a:cs typeface="Arial" panose="020B0604020202020204" pitchFamily="34" charset="0"/>
              </a:rPr>
              <a:t>number of employees</a:t>
            </a:r>
            <a:r>
              <a:rPr lang="en-US" sz="1800" dirty="0">
                <a:solidFill>
                  <a:srgbClr val="595959"/>
                </a:solidFill>
                <a:latin typeface="+mn-lt"/>
                <a:ea typeface="ＭＳ Ｐゴシック" charset="0"/>
                <a:cs typeface="Arial" panose="020B0604020202020204" pitchFamily="34" charset="0"/>
              </a:rPr>
              <a:t> increased during the 2000s from </a:t>
            </a:r>
            <a:r>
              <a:rPr lang="en-US" sz="1800" b="1" dirty="0">
                <a:solidFill>
                  <a:srgbClr val="595959"/>
                </a:solidFill>
                <a:latin typeface="+mn-lt"/>
                <a:ea typeface="ＭＳ Ｐゴシック" charset="0"/>
                <a:cs typeface="Arial" panose="020B0604020202020204" pitchFamily="34" charset="0"/>
              </a:rPr>
              <a:t>2.900 to 4.700</a:t>
            </a:r>
          </a:p>
          <a:p>
            <a:pPr marL="1085850" lvl="1" indent="-342900">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On average, </a:t>
            </a:r>
            <a:r>
              <a:rPr lang="en-US" sz="1600" b="1" dirty="0">
                <a:solidFill>
                  <a:srgbClr val="595959"/>
                </a:solidFill>
                <a:latin typeface="+mn-lt"/>
                <a:ea typeface="ＭＳ Ｐゴシック" charset="0"/>
                <a:cs typeface="Arial" panose="020B0604020202020204" pitchFamily="34" charset="0"/>
              </a:rPr>
              <a:t>30% of the employees were involved in research and development activities</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In the 2000s, Nintendo invested approximately </a:t>
            </a:r>
            <a:r>
              <a:rPr lang="en-US" sz="1800" b="1" dirty="0">
                <a:solidFill>
                  <a:srgbClr val="595959"/>
                </a:solidFill>
                <a:latin typeface="+mn-lt"/>
                <a:ea typeface="ＭＳ Ｐゴシック" charset="0"/>
                <a:cs typeface="Arial" panose="020B0604020202020204" pitchFamily="34" charset="0"/>
              </a:rPr>
              <a:t>4% of its annual revenues in research and development activities </a:t>
            </a:r>
            <a:r>
              <a:rPr lang="en-US" sz="1800" dirty="0">
                <a:solidFill>
                  <a:srgbClr val="595959"/>
                </a:solidFill>
                <a:latin typeface="+mn-lt"/>
                <a:ea typeface="ＭＳ Ｐゴシック" charset="0"/>
                <a:cs typeface="Arial" panose="020B0604020202020204" pitchFamily="34" charset="0"/>
              </a:rPr>
              <a:t>each year (excluding salary costs for employees involved in R&amp;D activities)</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From 2006 to 2010, the competitive performance achieved by Nintendo demonstrated incredible growth: </a:t>
            </a:r>
            <a:r>
              <a:rPr lang="en-US" sz="1800" b="1" dirty="0">
                <a:solidFill>
                  <a:srgbClr val="595959"/>
                </a:solidFill>
                <a:latin typeface="+mn-lt"/>
                <a:ea typeface="ＭＳ Ｐゴシック" charset="0"/>
                <a:cs typeface="Arial" panose="020B0604020202020204" pitchFamily="34" charset="0"/>
              </a:rPr>
              <a:t>revenues (+219%), EBIT (+342%), EBITDA (+334%)</a:t>
            </a:r>
          </a:p>
        </p:txBody>
      </p:sp>
      <p:grpSp>
        <p:nvGrpSpPr>
          <p:cNvPr id="4" name="Gruppo 24">
            <a:extLst>
              <a:ext uri="{FF2B5EF4-FFF2-40B4-BE49-F238E27FC236}">
                <a16:creationId xmlns:a16="http://schemas.microsoft.com/office/drawing/2014/main" id="{3B29E222-6B1A-1FBA-99E5-B59F1DD628FC}"/>
              </a:ext>
            </a:extLst>
          </p:cNvPr>
          <p:cNvGrpSpPr/>
          <p:nvPr/>
        </p:nvGrpSpPr>
        <p:grpSpPr>
          <a:xfrm>
            <a:off x="529" y="4677372"/>
            <a:ext cx="9143471" cy="1546838"/>
            <a:chOff x="0" y="5059588"/>
            <a:chExt cx="10639929" cy="1800000"/>
          </a:xfrm>
        </p:grpSpPr>
        <p:pic>
          <p:nvPicPr>
            <p:cNvPr id="7" name="Picture 10" descr="http://paranerds.com/wp-content/uploads/2011/03/nintendo-wii.jpg">
              <a:hlinkClick r:id="rId3"/>
              <a:extLst>
                <a:ext uri="{FF2B5EF4-FFF2-40B4-BE49-F238E27FC236}">
                  <a16:creationId xmlns:a16="http://schemas.microsoft.com/office/drawing/2014/main" id="{E3371A8D-FF16-8586-DF66-2D1C44EB0024}"/>
                </a:ext>
              </a:extLst>
            </p:cNvPr>
            <p:cNvPicPr>
              <a:picLocks noChangeAspect="1" noChangeArrowheads="1"/>
            </p:cNvPicPr>
            <p:nvPr/>
          </p:nvPicPr>
          <p:blipFill>
            <a:blip r:embed="rId4" cstate="print"/>
            <a:srcRect/>
            <a:stretch>
              <a:fillRect/>
            </a:stretch>
          </p:blipFill>
          <p:spPr bwMode="auto">
            <a:xfrm>
              <a:off x="0" y="5059588"/>
              <a:ext cx="2337240" cy="1800000"/>
            </a:xfrm>
            <a:prstGeom prst="rect">
              <a:avLst/>
            </a:prstGeom>
            <a:noFill/>
          </p:spPr>
        </p:pic>
        <p:pic>
          <p:nvPicPr>
            <p:cNvPr id="8" name="Picture 12" descr="http://www.wizzewasjes.be/wp-content/uploads/wii01.jpg">
              <a:hlinkClick r:id="rId5"/>
              <a:extLst>
                <a:ext uri="{FF2B5EF4-FFF2-40B4-BE49-F238E27FC236}">
                  <a16:creationId xmlns:a16="http://schemas.microsoft.com/office/drawing/2014/main" id="{E57F9264-8BD9-2405-B90A-9B293A9638D8}"/>
                </a:ext>
              </a:extLst>
            </p:cNvPr>
            <p:cNvPicPr>
              <a:picLocks noChangeAspect="1" noChangeArrowheads="1"/>
            </p:cNvPicPr>
            <p:nvPr/>
          </p:nvPicPr>
          <p:blipFill>
            <a:blip r:embed="rId6" cstate="print"/>
            <a:srcRect/>
            <a:stretch>
              <a:fillRect/>
            </a:stretch>
          </p:blipFill>
          <p:spPr bwMode="auto">
            <a:xfrm>
              <a:off x="5220866" y="5059588"/>
              <a:ext cx="2250158" cy="1800000"/>
            </a:xfrm>
            <a:prstGeom prst="rect">
              <a:avLst/>
            </a:prstGeom>
            <a:noFill/>
          </p:spPr>
        </p:pic>
        <p:pic>
          <p:nvPicPr>
            <p:cNvPr id="9" name="Picture 14" descr="http://i.dailymail.co.uk/i/pix/2011/12/10/article-2072391-07900075000005DC-85_468x291.jpg">
              <a:hlinkClick r:id="rId7"/>
              <a:extLst>
                <a:ext uri="{FF2B5EF4-FFF2-40B4-BE49-F238E27FC236}">
                  <a16:creationId xmlns:a16="http://schemas.microsoft.com/office/drawing/2014/main" id="{80618C84-ACCB-FEDF-85C4-CA070E0E692E}"/>
                </a:ext>
              </a:extLst>
            </p:cNvPr>
            <p:cNvPicPr>
              <a:picLocks noChangeAspect="1" noChangeArrowheads="1"/>
            </p:cNvPicPr>
            <p:nvPr/>
          </p:nvPicPr>
          <p:blipFill>
            <a:blip r:embed="rId8" cstate="print"/>
            <a:srcRect/>
            <a:stretch>
              <a:fillRect/>
            </a:stretch>
          </p:blipFill>
          <p:spPr bwMode="auto">
            <a:xfrm>
              <a:off x="2331021" y="5059588"/>
              <a:ext cx="2895465" cy="1800000"/>
            </a:xfrm>
            <a:prstGeom prst="rect">
              <a:avLst/>
            </a:prstGeom>
            <a:noFill/>
          </p:spPr>
        </p:pic>
        <p:pic>
          <p:nvPicPr>
            <p:cNvPr id="10" name="Picture 16" descr="http://www.inclusivedesign.no/getfile.php/Bilder/Artikkelbilder/19_wii_elderly.png%20(long_article).png">
              <a:hlinkClick r:id="rId9"/>
              <a:extLst>
                <a:ext uri="{FF2B5EF4-FFF2-40B4-BE49-F238E27FC236}">
                  <a16:creationId xmlns:a16="http://schemas.microsoft.com/office/drawing/2014/main" id="{8AC1C878-DD42-B28E-3305-0AAE87C0C4A7}"/>
                </a:ext>
              </a:extLst>
            </p:cNvPr>
            <p:cNvPicPr>
              <a:picLocks noChangeAspect="1" noChangeArrowheads="1"/>
            </p:cNvPicPr>
            <p:nvPr/>
          </p:nvPicPr>
          <p:blipFill>
            <a:blip r:embed="rId10" cstate="print"/>
            <a:srcRect/>
            <a:stretch>
              <a:fillRect/>
            </a:stretch>
          </p:blipFill>
          <p:spPr bwMode="auto">
            <a:xfrm>
              <a:off x="7439397" y="5059588"/>
              <a:ext cx="3200532" cy="1800000"/>
            </a:xfrm>
            <a:prstGeom prst="rect">
              <a:avLst/>
            </a:prstGeom>
            <a:noFill/>
          </p:spPr>
        </p:pic>
      </p:grpSp>
    </p:spTree>
    <p:extLst>
      <p:ext uri="{BB962C8B-B14F-4D97-AF65-F5344CB8AC3E}">
        <p14:creationId xmlns:p14="http://schemas.microsoft.com/office/powerpoint/2010/main" val="723719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descr="user-center">
            <a:extLst>
              <a:ext uri="{FF2B5EF4-FFF2-40B4-BE49-F238E27FC236}">
                <a16:creationId xmlns:a16="http://schemas.microsoft.com/office/drawing/2014/main" id="{8066CE01-E5BF-1E35-02AB-970E450ED689}"/>
              </a:ext>
            </a:extLst>
          </p:cNvPr>
          <p:cNvPicPr>
            <a:picLocks noChangeAspect="1" noChangeArrowheads="1"/>
          </p:cNvPicPr>
          <p:nvPr/>
        </p:nvPicPr>
        <p:blipFill>
          <a:blip r:embed="rId3" cstate="print"/>
          <a:srcRect/>
          <a:stretch>
            <a:fillRect/>
          </a:stretch>
        </p:blipFill>
        <p:spPr bwMode="auto">
          <a:xfrm>
            <a:off x="6099447" y="3539422"/>
            <a:ext cx="2610190" cy="2206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ubrik 3"/>
          <p:cNvSpPr>
            <a:spLocks noGrp="1"/>
          </p:cNvSpPr>
          <p:nvPr>
            <p:ph type="title"/>
          </p:nvPr>
        </p:nvSpPr>
        <p:spPr/>
        <p:txBody>
          <a:bodyPr>
            <a:normAutofit/>
          </a:bodyPr>
          <a:lstStyle/>
          <a:p>
            <a:pPr algn="l">
              <a:defRPr/>
            </a:pPr>
            <a:r>
              <a:rPr lang="fr-FR" sz="2400" dirty="0">
                <a:latin typeface="+mn-lt"/>
                <a:cs typeface="Arial" panose="020B0604020202020204" pitchFamily="34" charset="0"/>
              </a:rPr>
              <a:t>Innovation</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40</a:t>
            </a:fld>
            <a:endParaRPr lang="it-IT"/>
          </a:p>
        </p:txBody>
      </p:sp>
      <p:sp>
        <p:nvSpPr>
          <p:cNvPr id="11" name="textruta 2">
            <a:extLst>
              <a:ext uri="{FF2B5EF4-FFF2-40B4-BE49-F238E27FC236}">
                <a16:creationId xmlns:a16="http://schemas.microsoft.com/office/drawing/2014/main" id="{D436BF55-51F7-50CD-63CE-3A9C88686F21}"/>
              </a:ext>
            </a:extLst>
          </p:cNvPr>
          <p:cNvSpPr txBox="1"/>
          <p:nvPr/>
        </p:nvSpPr>
        <p:spPr>
          <a:xfrm>
            <a:off x="3447510" y="2815079"/>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2" name="textruta 13">
            <a:extLst>
              <a:ext uri="{FF2B5EF4-FFF2-40B4-BE49-F238E27FC236}">
                <a16:creationId xmlns:a16="http://schemas.microsoft.com/office/drawing/2014/main" id="{53F8CA5B-8FE2-829D-87EE-EAB6D0A99BDC}"/>
              </a:ext>
            </a:extLst>
          </p:cNvPr>
          <p:cNvSpPr txBox="1"/>
          <p:nvPr/>
        </p:nvSpPr>
        <p:spPr>
          <a:xfrm>
            <a:off x="3649377" y="4600817"/>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sp>
        <p:nvSpPr>
          <p:cNvPr id="13" name="Upp 6">
            <a:extLst>
              <a:ext uri="{FF2B5EF4-FFF2-40B4-BE49-F238E27FC236}">
                <a16:creationId xmlns:a16="http://schemas.microsoft.com/office/drawing/2014/main" id="{F37D7544-C8FF-7F34-D0FE-E5281315AEA5}"/>
              </a:ext>
            </a:extLst>
          </p:cNvPr>
          <p:cNvSpPr/>
          <p:nvPr/>
        </p:nvSpPr>
        <p:spPr>
          <a:xfrm flipV="1">
            <a:off x="4460388" y="3965439"/>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4" name="textruta 22">
            <a:extLst>
              <a:ext uri="{FF2B5EF4-FFF2-40B4-BE49-F238E27FC236}">
                <a16:creationId xmlns:a16="http://schemas.microsoft.com/office/drawing/2014/main" id="{23CB210F-2889-1916-0FF9-B5BB81D3C5C2}"/>
              </a:ext>
            </a:extLst>
          </p:cNvPr>
          <p:cNvSpPr txBox="1"/>
          <p:nvPr/>
        </p:nvSpPr>
        <p:spPr>
          <a:xfrm>
            <a:off x="3994232" y="1086290"/>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sp>
        <p:nvSpPr>
          <p:cNvPr id="15" name="Upp 25">
            <a:extLst>
              <a:ext uri="{FF2B5EF4-FFF2-40B4-BE49-F238E27FC236}">
                <a16:creationId xmlns:a16="http://schemas.microsoft.com/office/drawing/2014/main" id="{C713AD61-3A88-32AB-E0B8-8C28572A24E2}"/>
              </a:ext>
            </a:extLst>
          </p:cNvPr>
          <p:cNvSpPr/>
          <p:nvPr/>
        </p:nvSpPr>
        <p:spPr>
          <a:xfrm flipV="1">
            <a:off x="4460388" y="2052132"/>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Text Box 10">
            <a:extLst>
              <a:ext uri="{FF2B5EF4-FFF2-40B4-BE49-F238E27FC236}">
                <a16:creationId xmlns:a16="http://schemas.microsoft.com/office/drawing/2014/main" id="{CEEF3BDE-A875-B9A1-DE41-71BECC04826F}"/>
              </a:ext>
            </a:extLst>
          </p:cNvPr>
          <p:cNvSpPr txBox="1">
            <a:spLocks noChangeArrowheads="1"/>
          </p:cNvSpPr>
          <p:nvPr/>
        </p:nvSpPr>
        <p:spPr bwMode="auto">
          <a:xfrm>
            <a:off x="1287036" y="3160111"/>
            <a:ext cx="867371" cy="400000"/>
          </a:xfrm>
          <a:prstGeom prst="rect">
            <a:avLst/>
          </a:prstGeom>
          <a:noFill/>
          <a:ln w="9525">
            <a:noFill/>
            <a:miter lim="800000"/>
            <a:headEnd/>
            <a:tailEnd/>
          </a:ln>
        </p:spPr>
        <p:txBody>
          <a:bodyPr wrap="none" lIns="91401" tIns="45701" rIns="91401" bIns="45701">
            <a:prstTxWarp prst="textNoShape">
              <a:avLst/>
            </a:prstTxWarp>
            <a:spAutoFit/>
          </a:bodyPr>
          <a:lstStyle/>
          <a:p>
            <a:pPr algn="ctr" defTabSz="740516"/>
            <a:r>
              <a:rPr lang="it-IT" sz="2000" b="1" dirty="0">
                <a:solidFill>
                  <a:prstClr val="black"/>
                </a:solidFill>
                <a:latin typeface="Calibri" pitchFamily="34" charset="0"/>
                <a:cs typeface="Century Gothic"/>
              </a:rPr>
              <a:t>HOW?</a:t>
            </a:r>
          </a:p>
        </p:txBody>
      </p:sp>
      <p:sp>
        <p:nvSpPr>
          <p:cNvPr id="17" name="Rektangel med rundade hörn 10">
            <a:extLst>
              <a:ext uri="{FF2B5EF4-FFF2-40B4-BE49-F238E27FC236}">
                <a16:creationId xmlns:a16="http://schemas.microsoft.com/office/drawing/2014/main" id="{394CFB40-9DDD-8433-1A99-6219995DB895}"/>
              </a:ext>
            </a:extLst>
          </p:cNvPr>
          <p:cNvSpPr/>
          <p:nvPr/>
        </p:nvSpPr>
        <p:spPr>
          <a:xfrm>
            <a:off x="288521" y="3686315"/>
            <a:ext cx="2879333" cy="2159500"/>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lIns="0" tIns="0" rIns="91410" bIns="45705" rtlCol="0" anchor="ctr"/>
          <a:lstStyle/>
          <a:p>
            <a:pPr algn="ctr" defTabSz="740516"/>
            <a:r>
              <a:rPr lang="en-GB" sz="2000" b="1" dirty="0">
                <a:solidFill>
                  <a:srgbClr val="9BBB59"/>
                </a:solidFill>
                <a:latin typeface="Calibri" pitchFamily="34" charset="0"/>
                <a:cs typeface="Century Gothic"/>
              </a:rPr>
              <a:t>CREATIVE</a:t>
            </a:r>
          </a:p>
          <a:p>
            <a:pPr algn="ctr" defTabSz="740516"/>
            <a:r>
              <a:rPr lang="en-GB" sz="2000" b="1" dirty="0">
                <a:solidFill>
                  <a:srgbClr val="9BBB59"/>
                </a:solidFill>
                <a:latin typeface="Calibri" pitchFamily="34" charset="0"/>
                <a:cs typeface="Century Gothic"/>
              </a:rPr>
              <a:t>PROBLEM SOLVING</a:t>
            </a:r>
          </a:p>
          <a:p>
            <a:pPr algn="ctr" defTabSz="740516"/>
            <a:endParaRPr lang="en-GB" dirty="0">
              <a:solidFill>
                <a:srgbClr val="9BBB59"/>
              </a:solidFill>
              <a:latin typeface="Calibri" pitchFamily="34" charset="0"/>
              <a:cs typeface="Century Gothic"/>
            </a:endParaRPr>
          </a:p>
          <a:p>
            <a:pPr algn="ctr" defTabSz="740516"/>
            <a:r>
              <a:rPr lang="en-GB" dirty="0">
                <a:solidFill>
                  <a:srgbClr val="9BBB59"/>
                </a:solidFill>
                <a:latin typeface="Calibri" pitchFamily="34" charset="0"/>
                <a:cs typeface="Century Gothic"/>
              </a:rPr>
              <a:t>1. Ideation</a:t>
            </a:r>
          </a:p>
          <a:p>
            <a:pPr algn="ctr" defTabSz="740516"/>
            <a:r>
              <a:rPr lang="en-GB" dirty="0">
                <a:solidFill>
                  <a:srgbClr val="9BBB59"/>
                </a:solidFill>
                <a:latin typeface="Calibri" pitchFamily="34" charset="0"/>
                <a:cs typeface="Century Gothic"/>
              </a:rPr>
              <a:t>2. Understanding users</a:t>
            </a:r>
          </a:p>
          <a:p>
            <a:pPr algn="ctr" defTabSz="740516"/>
            <a:r>
              <a:rPr lang="en-GB" dirty="0">
                <a:solidFill>
                  <a:srgbClr val="9BBB59"/>
                </a:solidFill>
                <a:latin typeface="Calibri" pitchFamily="34" charset="0"/>
                <a:cs typeface="Century Gothic"/>
              </a:rPr>
              <a:t>3. Outsourced</a:t>
            </a:r>
          </a:p>
        </p:txBody>
      </p:sp>
      <p:sp>
        <p:nvSpPr>
          <p:cNvPr id="25" name="Rectangle 3">
            <a:extLst>
              <a:ext uri="{FF2B5EF4-FFF2-40B4-BE49-F238E27FC236}">
                <a16:creationId xmlns:a16="http://schemas.microsoft.com/office/drawing/2014/main" id="{BAA24D38-38BA-A2A7-1C9B-A82E4D82ECF9}"/>
              </a:ext>
            </a:extLst>
          </p:cNvPr>
          <p:cNvSpPr txBox="1">
            <a:spLocks noChangeArrowheads="1"/>
          </p:cNvSpPr>
          <p:nvPr/>
        </p:nvSpPr>
        <p:spPr bwMode="auto">
          <a:xfrm>
            <a:off x="5592316" y="2204979"/>
            <a:ext cx="3263163" cy="122020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en-US" sz="1800" i="1" dirty="0">
                <a:solidFill>
                  <a:srgbClr val="595959"/>
                </a:solidFill>
                <a:latin typeface="+mn-lt"/>
                <a:ea typeface="ＭＳ Ｐゴシック" charset="0"/>
                <a:cs typeface="Arial" panose="020B0604020202020204" pitchFamily="34" charset="0"/>
              </a:rPr>
              <a:t>	 By looking at what </a:t>
            </a:r>
            <a:r>
              <a:rPr lang="en-US" sz="1800" b="1" i="1" dirty="0">
                <a:solidFill>
                  <a:srgbClr val="595959"/>
                </a:solidFill>
                <a:latin typeface="+mn-lt"/>
                <a:ea typeface="ＭＳ Ｐゴシック" charset="0"/>
                <a:cs typeface="Arial" panose="020B0604020202020204" pitchFamily="34" charset="0"/>
              </a:rPr>
              <a:t>users</a:t>
            </a:r>
            <a:r>
              <a:rPr lang="en-US" sz="1800" i="1" dirty="0">
                <a:solidFill>
                  <a:srgbClr val="595959"/>
                </a:solidFill>
                <a:latin typeface="+mn-lt"/>
                <a:ea typeface="ＭＳ Ｐゴシック" charset="0"/>
                <a:cs typeface="Arial" panose="020B0604020202020204" pitchFamily="34" charset="0"/>
              </a:rPr>
              <a:t> do, we learn how to design a better shopping kart</a:t>
            </a:r>
          </a:p>
          <a:p>
            <a:pPr marL="457019" indent="-457019" algn="r" defTabSz="740516">
              <a:buNone/>
            </a:pPr>
            <a:r>
              <a:rPr lang="en-US" sz="1800" i="1" dirty="0">
                <a:solidFill>
                  <a:srgbClr val="595959"/>
                </a:solidFill>
                <a:latin typeface="+mn-lt"/>
                <a:ea typeface="ＭＳ Ｐゴシック" charset="0"/>
                <a:cs typeface="Arial" panose="020B0604020202020204" pitchFamily="34" charset="0"/>
              </a:rPr>
              <a:t>	</a:t>
            </a:r>
            <a:r>
              <a:rPr lang="en-US" sz="1800" b="1" dirty="0">
                <a:solidFill>
                  <a:srgbClr val="595959"/>
                </a:solidFill>
                <a:latin typeface="+mn-lt"/>
                <a:ea typeface="ＭＳ Ｐゴシック" charset="0"/>
                <a:cs typeface="Arial" panose="020B0604020202020204" pitchFamily="34" charset="0"/>
              </a:rPr>
              <a:t>David Kelley</a:t>
            </a:r>
            <a:r>
              <a:rPr lang="en-US" sz="1800" dirty="0">
                <a:solidFill>
                  <a:srgbClr val="595959"/>
                </a:solidFill>
                <a:latin typeface="+mn-lt"/>
                <a:ea typeface="ＭＳ Ｐゴシック" charset="0"/>
                <a:cs typeface="Arial" panose="020B0604020202020204" pitchFamily="34" charset="0"/>
              </a:rPr>
              <a:t>, IDEO</a:t>
            </a:r>
          </a:p>
          <a:p>
            <a:pPr marL="457019" indent="-457019" algn="r" defTabSz="740516">
              <a:buNone/>
            </a:pPr>
            <a:endParaRPr lang="en-US" sz="1800" i="1" dirty="0">
              <a:solidFill>
                <a:srgbClr val="595959"/>
              </a:solidFill>
              <a:latin typeface="+mn-lt"/>
              <a:ea typeface="ＭＳ Ｐゴシック" charset="0"/>
              <a:cs typeface="Arial" panose="020B0604020202020204" pitchFamily="34" charset="0"/>
            </a:endParaRPr>
          </a:p>
        </p:txBody>
      </p:sp>
    </p:spTree>
    <p:extLst>
      <p:ext uri="{BB962C8B-B14F-4D97-AF65-F5344CB8AC3E}">
        <p14:creationId xmlns:p14="http://schemas.microsoft.com/office/powerpoint/2010/main" val="227912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fr-FR" sz="2400" dirty="0">
                <a:latin typeface="+mn-lt"/>
                <a:cs typeface="Arial" panose="020B0604020202020204" pitchFamily="34" charset="0"/>
              </a:rPr>
              <a:t>User-Driven Innovation</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41</a:t>
            </a:fld>
            <a:endParaRPr lang="it-IT"/>
          </a:p>
        </p:txBody>
      </p:sp>
      <p:pic>
        <p:nvPicPr>
          <p:cNvPr id="4" name="Picture 6" descr="3-4-Fotografando  i clienti">
            <a:extLst>
              <a:ext uri="{FF2B5EF4-FFF2-40B4-BE49-F238E27FC236}">
                <a16:creationId xmlns:a16="http://schemas.microsoft.com/office/drawing/2014/main" id="{088DDC99-9B8B-0EA6-0B99-91B8B2CC9162}"/>
              </a:ext>
            </a:extLst>
          </p:cNvPr>
          <p:cNvPicPr>
            <a:picLocks noChangeAspect="1" noChangeArrowheads="1"/>
          </p:cNvPicPr>
          <p:nvPr/>
        </p:nvPicPr>
        <p:blipFill>
          <a:blip r:embed="rId3" cstate="print"/>
          <a:srcRect/>
          <a:stretch>
            <a:fillRect/>
          </a:stretch>
        </p:blipFill>
        <p:spPr bwMode="auto">
          <a:xfrm>
            <a:off x="466801" y="1459856"/>
            <a:ext cx="2474340" cy="155856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3-2-Fotografando  i clienti">
            <a:extLst>
              <a:ext uri="{FF2B5EF4-FFF2-40B4-BE49-F238E27FC236}">
                <a16:creationId xmlns:a16="http://schemas.microsoft.com/office/drawing/2014/main" id="{955C4DF3-B918-A264-B431-4C4AFCBFF340}"/>
              </a:ext>
            </a:extLst>
          </p:cNvPr>
          <p:cNvPicPr>
            <a:picLocks noChangeAspect="1" noChangeArrowheads="1"/>
          </p:cNvPicPr>
          <p:nvPr/>
        </p:nvPicPr>
        <p:blipFill>
          <a:blip r:embed="rId4" cstate="print">
            <a:lum bright="24000" contrast="48000"/>
          </a:blip>
          <a:srcRect/>
          <a:stretch>
            <a:fillRect/>
          </a:stretch>
        </p:blipFill>
        <p:spPr bwMode="auto">
          <a:xfrm>
            <a:off x="1895228" y="2745440"/>
            <a:ext cx="2471166" cy="15315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9" descr="3-1-Fotografando  i clienti">
            <a:extLst>
              <a:ext uri="{FF2B5EF4-FFF2-40B4-BE49-F238E27FC236}">
                <a16:creationId xmlns:a16="http://schemas.microsoft.com/office/drawing/2014/main" id="{B7C8D9BC-40FE-4A92-C293-D36A0FF1F44B}"/>
              </a:ext>
            </a:extLst>
          </p:cNvPr>
          <p:cNvPicPr>
            <a:picLocks noChangeAspect="1" noChangeArrowheads="1"/>
          </p:cNvPicPr>
          <p:nvPr/>
        </p:nvPicPr>
        <p:blipFill>
          <a:blip r:embed="rId5" cstate="print">
            <a:lum bright="24000" contrast="48000"/>
          </a:blip>
          <a:srcRect/>
          <a:stretch>
            <a:fillRect/>
          </a:stretch>
        </p:blipFill>
        <p:spPr bwMode="auto">
          <a:xfrm>
            <a:off x="3050688" y="4031026"/>
            <a:ext cx="2487037" cy="15506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3">
            <a:extLst>
              <a:ext uri="{FF2B5EF4-FFF2-40B4-BE49-F238E27FC236}">
                <a16:creationId xmlns:a16="http://schemas.microsoft.com/office/drawing/2014/main" id="{718A3143-7FBF-4A73-9EF4-AE4EF3D07007}"/>
              </a:ext>
            </a:extLst>
          </p:cNvPr>
          <p:cNvSpPr txBox="1">
            <a:spLocks noChangeArrowheads="1"/>
          </p:cNvSpPr>
          <p:nvPr/>
        </p:nvSpPr>
        <p:spPr bwMode="auto">
          <a:xfrm>
            <a:off x="4733662" y="1303941"/>
            <a:ext cx="4121817" cy="122020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en-US" sz="1800" i="1" dirty="0">
                <a:solidFill>
                  <a:srgbClr val="595959"/>
                </a:solidFill>
                <a:latin typeface="+mn-lt"/>
                <a:ea typeface="ＭＳ Ｐゴシック" charset="0"/>
                <a:cs typeface="Arial" panose="020B0604020202020204" pitchFamily="34" charset="0"/>
              </a:rPr>
              <a:t>By looking at what </a:t>
            </a:r>
            <a:r>
              <a:rPr lang="en-US" sz="1800" b="1" i="1" dirty="0">
                <a:solidFill>
                  <a:srgbClr val="595959"/>
                </a:solidFill>
                <a:latin typeface="+mn-lt"/>
                <a:ea typeface="ＭＳ Ｐゴシック" charset="0"/>
                <a:cs typeface="Arial" panose="020B0604020202020204" pitchFamily="34" charset="0"/>
              </a:rPr>
              <a:t>users</a:t>
            </a:r>
            <a:r>
              <a:rPr lang="en-US" sz="1800" i="1" dirty="0">
                <a:solidFill>
                  <a:srgbClr val="595959"/>
                </a:solidFill>
                <a:latin typeface="+mn-lt"/>
                <a:ea typeface="ＭＳ Ｐゴシック" charset="0"/>
                <a:cs typeface="Arial" panose="020B0604020202020204" pitchFamily="34" charset="0"/>
              </a:rPr>
              <a:t> do, we learn how to design a better shopping kart</a:t>
            </a:r>
          </a:p>
          <a:p>
            <a:pPr marL="457019" indent="-457019" algn="r" defTabSz="740516">
              <a:buNone/>
            </a:pPr>
            <a:endParaRPr lang="en-US" sz="1800" i="1" dirty="0">
              <a:solidFill>
                <a:srgbClr val="595959"/>
              </a:solidFill>
              <a:latin typeface="+mn-lt"/>
              <a:ea typeface="ＭＳ Ｐゴシック" charset="0"/>
              <a:cs typeface="Arial" panose="020B0604020202020204" pitchFamily="34" charset="0"/>
            </a:endParaRPr>
          </a:p>
          <a:p>
            <a:pPr marL="457019" indent="-457019" algn="r" defTabSz="740516">
              <a:buNone/>
            </a:pPr>
            <a:r>
              <a:rPr lang="en-US" sz="1800" b="1" dirty="0">
                <a:solidFill>
                  <a:srgbClr val="595959"/>
                </a:solidFill>
                <a:latin typeface="+mn-lt"/>
                <a:ea typeface="ＭＳ Ｐゴシック" charset="0"/>
                <a:cs typeface="Arial" panose="020B0604020202020204" pitchFamily="34" charset="0"/>
              </a:rPr>
              <a:t>David Kelley</a:t>
            </a:r>
            <a:r>
              <a:rPr lang="en-US" sz="1800" dirty="0">
                <a:solidFill>
                  <a:srgbClr val="595959"/>
                </a:solidFill>
                <a:latin typeface="+mn-lt"/>
                <a:ea typeface="ＭＳ Ｐゴシック" charset="0"/>
                <a:cs typeface="Arial" panose="020B0604020202020204" pitchFamily="34" charset="0"/>
              </a:rPr>
              <a:t>, IDEO</a:t>
            </a:r>
          </a:p>
        </p:txBody>
      </p:sp>
    </p:spTree>
    <p:extLst>
      <p:ext uri="{BB962C8B-B14F-4D97-AF65-F5344CB8AC3E}">
        <p14:creationId xmlns:p14="http://schemas.microsoft.com/office/powerpoint/2010/main" val="297211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42</a:t>
            </a:fld>
            <a:endParaRPr lang="it-IT"/>
          </a:p>
        </p:txBody>
      </p:sp>
      <p:sp>
        <p:nvSpPr>
          <p:cNvPr id="20" name="Rubrik 3">
            <a:extLst>
              <a:ext uri="{FF2B5EF4-FFF2-40B4-BE49-F238E27FC236}">
                <a16:creationId xmlns:a16="http://schemas.microsoft.com/office/drawing/2014/main" id="{4F35711D-A39F-6F53-AE4E-ABA77780D1F1}"/>
              </a:ext>
            </a:extLst>
          </p:cNvPr>
          <p:cNvSpPr>
            <a:spLocks noGrp="1"/>
          </p:cNvSpPr>
          <p:nvPr>
            <p:ph type="title"/>
          </p:nvPr>
        </p:nvSpPr>
        <p:spPr>
          <a:xfrm>
            <a:off x="288925" y="139700"/>
            <a:ext cx="8580438" cy="839788"/>
          </a:xfrm>
        </p:spPr>
        <p:txBody>
          <a:bodyPr>
            <a:normAutofit/>
          </a:bodyPr>
          <a:lstStyle/>
          <a:p>
            <a:pPr algn="l">
              <a:defRPr/>
            </a:pPr>
            <a:r>
              <a:rPr lang="en-US" sz="2000" b="0" dirty="0">
                <a:latin typeface="+mn-lt"/>
                <a:cs typeface="Arial" panose="020B0604020202020204" pitchFamily="34" charset="0"/>
              </a:rPr>
              <a:t>Understanding user needs </a:t>
            </a:r>
            <a:r>
              <a:rPr lang="en-US" sz="2400" dirty="0">
                <a:latin typeface="+mn-lt"/>
                <a:cs typeface="Arial" panose="020B0604020202020204" pitchFamily="34" charset="0"/>
              </a:rPr>
              <a:t>OR Making proposals?</a:t>
            </a:r>
            <a:endParaRPr lang="sv-SE" sz="2400" dirty="0">
              <a:latin typeface="Arial" panose="020B0604020202020204" pitchFamily="34" charset="0"/>
              <a:cs typeface="Arial" panose="020B0604020202020204" pitchFamily="34" charset="0"/>
            </a:endParaRPr>
          </a:p>
        </p:txBody>
      </p:sp>
      <p:pic>
        <p:nvPicPr>
          <p:cNvPr id="3" name="Picture 3" descr="C:\Users\verganti.roberto\Documents\Design\Harvard\Book\Illustrations\final\0 steve.jpg">
            <a:extLst>
              <a:ext uri="{FF2B5EF4-FFF2-40B4-BE49-F238E27FC236}">
                <a16:creationId xmlns:a16="http://schemas.microsoft.com/office/drawing/2014/main" id="{02386DFD-1745-620F-022E-F274A26F9AAB}"/>
              </a:ext>
            </a:extLst>
          </p:cNvPr>
          <p:cNvPicPr>
            <a:picLocks noChangeAspect="1" noChangeArrowheads="1"/>
          </p:cNvPicPr>
          <p:nvPr/>
        </p:nvPicPr>
        <p:blipFill>
          <a:blip r:embed="rId3" cstate="print"/>
          <a:srcRect t="15129" b="9509"/>
          <a:stretch>
            <a:fillRect/>
          </a:stretch>
        </p:blipFill>
        <p:spPr bwMode="auto">
          <a:xfrm>
            <a:off x="6614" y="1238389"/>
            <a:ext cx="4572530" cy="4874475"/>
          </a:xfrm>
          <a:prstGeom prst="rect">
            <a:avLst/>
          </a:prstGeom>
          <a:noFill/>
          <a:ln w="9525">
            <a:noFill/>
            <a:miter lim="800000"/>
            <a:headEnd/>
            <a:tailEnd/>
          </a:ln>
        </p:spPr>
      </p:pic>
      <p:sp>
        <p:nvSpPr>
          <p:cNvPr id="4" name="Rectangle 3">
            <a:extLst>
              <a:ext uri="{FF2B5EF4-FFF2-40B4-BE49-F238E27FC236}">
                <a16:creationId xmlns:a16="http://schemas.microsoft.com/office/drawing/2014/main" id="{3EDB184A-072F-A5FF-E495-304F963D2757}"/>
              </a:ext>
            </a:extLst>
          </p:cNvPr>
          <p:cNvSpPr txBox="1">
            <a:spLocks noChangeArrowheads="1"/>
          </p:cNvSpPr>
          <p:nvPr/>
        </p:nvSpPr>
        <p:spPr bwMode="auto">
          <a:xfrm>
            <a:off x="4733662" y="1460551"/>
            <a:ext cx="4121817" cy="122020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en-US" sz="1800" i="1" dirty="0">
                <a:solidFill>
                  <a:srgbClr val="595959"/>
                </a:solidFill>
                <a:latin typeface="+mn-lt"/>
                <a:ea typeface="ＭＳ Ｐゴシック" charset="0"/>
                <a:cs typeface="Arial" panose="020B0604020202020204" pitchFamily="34" charset="0"/>
              </a:rPr>
              <a:t>We have a lot of customers, and we have a lot of research into our installed base. But in the end, for something this complicated, it’s really hard to design products by focus groups. A lot of times, </a:t>
            </a:r>
            <a:r>
              <a:rPr lang="en-US" sz="1800" b="1" i="1" dirty="0">
                <a:solidFill>
                  <a:srgbClr val="595959"/>
                </a:solidFill>
                <a:latin typeface="+mn-lt"/>
                <a:ea typeface="ＭＳ Ｐゴシック" charset="0"/>
                <a:cs typeface="Arial" panose="020B0604020202020204" pitchFamily="34" charset="0"/>
              </a:rPr>
              <a:t>people don’t know what they want until you show it to them</a:t>
            </a:r>
          </a:p>
          <a:p>
            <a:pPr marL="457019" indent="-457019" algn="r" defTabSz="740516">
              <a:buNone/>
            </a:pPr>
            <a:endParaRPr lang="en-US" sz="1800" dirty="0">
              <a:solidFill>
                <a:srgbClr val="595959"/>
              </a:solidFill>
              <a:latin typeface="+mn-lt"/>
              <a:ea typeface="ＭＳ Ｐゴシック" charset="0"/>
              <a:cs typeface="Arial" panose="020B0604020202020204" pitchFamily="34" charset="0"/>
            </a:endParaRPr>
          </a:p>
          <a:p>
            <a:pPr marL="457019" indent="-457019" algn="r" defTabSz="740516">
              <a:buNone/>
            </a:pPr>
            <a:r>
              <a:rPr lang="en-US" sz="1800" b="1" dirty="0">
                <a:solidFill>
                  <a:srgbClr val="595959"/>
                </a:solidFill>
                <a:latin typeface="+mn-lt"/>
                <a:ea typeface="ＭＳ Ｐゴシック" charset="0"/>
                <a:cs typeface="Arial" panose="020B0604020202020204" pitchFamily="34" charset="0"/>
              </a:rPr>
              <a:t>Steve Jobs</a:t>
            </a:r>
            <a:r>
              <a:rPr lang="en-US" sz="1800" dirty="0">
                <a:solidFill>
                  <a:srgbClr val="595959"/>
                </a:solidFill>
                <a:latin typeface="+mn-lt"/>
                <a:ea typeface="ＭＳ Ｐゴシック" charset="0"/>
                <a:cs typeface="Arial" panose="020B0604020202020204" pitchFamily="34" charset="0"/>
              </a:rPr>
              <a:t>, Apple</a:t>
            </a:r>
          </a:p>
        </p:txBody>
      </p:sp>
    </p:spTree>
    <p:extLst>
      <p:ext uri="{BB962C8B-B14F-4D97-AF65-F5344CB8AC3E}">
        <p14:creationId xmlns:p14="http://schemas.microsoft.com/office/powerpoint/2010/main" val="157016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43</a:t>
            </a:fld>
            <a:endParaRPr lang="it-IT"/>
          </a:p>
        </p:txBody>
      </p:sp>
      <p:sp>
        <p:nvSpPr>
          <p:cNvPr id="20" name="Rubrik 3">
            <a:extLst>
              <a:ext uri="{FF2B5EF4-FFF2-40B4-BE49-F238E27FC236}">
                <a16:creationId xmlns:a16="http://schemas.microsoft.com/office/drawing/2014/main" id="{4F35711D-A39F-6F53-AE4E-ABA77780D1F1}"/>
              </a:ext>
            </a:extLst>
          </p:cNvPr>
          <p:cNvSpPr>
            <a:spLocks noGrp="1"/>
          </p:cNvSpPr>
          <p:nvPr>
            <p:ph type="title"/>
          </p:nvPr>
        </p:nvSpPr>
        <p:spPr>
          <a:xfrm>
            <a:off x="288925" y="139700"/>
            <a:ext cx="8580438" cy="839788"/>
          </a:xfrm>
        </p:spPr>
        <p:txBody>
          <a:bodyPr>
            <a:normAutofit/>
          </a:bodyPr>
          <a:lstStyle/>
          <a:p>
            <a:pPr algn="l">
              <a:defRPr/>
            </a:pPr>
            <a:r>
              <a:rPr lang="en-US" sz="2000" b="0" dirty="0">
                <a:latin typeface="+mn-lt"/>
                <a:cs typeface="Arial" panose="020B0604020202020204" pitchFamily="34" charset="0"/>
              </a:rPr>
              <a:t>Understanding user needs </a:t>
            </a:r>
            <a:r>
              <a:rPr lang="en-US" sz="2400" dirty="0">
                <a:latin typeface="+mn-lt"/>
                <a:cs typeface="Arial" panose="020B0604020202020204" pitchFamily="34" charset="0"/>
              </a:rPr>
              <a:t>OR Making proposals?</a:t>
            </a:r>
            <a:endParaRPr lang="sv-SE"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EDB184A-072F-A5FF-E495-304F963D2757}"/>
              </a:ext>
            </a:extLst>
          </p:cNvPr>
          <p:cNvSpPr txBox="1">
            <a:spLocks noChangeArrowheads="1"/>
          </p:cNvSpPr>
          <p:nvPr/>
        </p:nvSpPr>
        <p:spPr bwMode="auto">
          <a:xfrm>
            <a:off x="4107222" y="1460551"/>
            <a:ext cx="4748257" cy="122020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en-US" sz="1800" i="1" dirty="0">
                <a:solidFill>
                  <a:srgbClr val="595959"/>
                </a:solidFill>
                <a:latin typeface="+mn-lt"/>
                <a:ea typeface="ＭＳ Ｐゴシック" charset="0"/>
                <a:cs typeface="Arial" panose="020B0604020202020204" pitchFamily="34" charset="0"/>
              </a:rPr>
              <a:t>Market? What Market? We do not look at market needs. We make </a:t>
            </a:r>
            <a:r>
              <a:rPr lang="en-US" sz="1800" b="1" i="1" dirty="0">
                <a:solidFill>
                  <a:srgbClr val="595959"/>
                </a:solidFill>
                <a:latin typeface="+mn-lt"/>
                <a:ea typeface="ＭＳ Ｐゴシック" charset="0"/>
                <a:cs typeface="Arial" panose="020B0604020202020204" pitchFamily="34" charset="0"/>
              </a:rPr>
              <a:t>proposals to people</a:t>
            </a:r>
          </a:p>
          <a:p>
            <a:pPr marL="457019" indent="-457019" algn="r" defTabSz="740516">
              <a:buNone/>
            </a:pPr>
            <a:endParaRPr lang="en-US" sz="1800" dirty="0">
              <a:solidFill>
                <a:srgbClr val="595959"/>
              </a:solidFill>
              <a:latin typeface="+mn-lt"/>
              <a:ea typeface="ＭＳ Ｐゴシック" charset="0"/>
              <a:cs typeface="Arial" panose="020B0604020202020204" pitchFamily="34" charset="0"/>
            </a:endParaRPr>
          </a:p>
          <a:p>
            <a:pPr marL="457019" indent="-457019" algn="r" defTabSz="740516">
              <a:buNone/>
            </a:pPr>
            <a:r>
              <a:rPr lang="en-US" sz="1800" b="1" dirty="0">
                <a:solidFill>
                  <a:srgbClr val="595959"/>
                </a:solidFill>
                <a:latin typeface="+mn-lt"/>
                <a:ea typeface="ＭＳ Ｐゴシック" charset="0"/>
                <a:cs typeface="Arial" panose="020B0604020202020204" pitchFamily="34" charset="0"/>
              </a:rPr>
              <a:t>Ernesto </a:t>
            </a:r>
            <a:r>
              <a:rPr lang="en-US" sz="1800" b="1" dirty="0" err="1">
                <a:solidFill>
                  <a:srgbClr val="595959"/>
                </a:solidFill>
                <a:latin typeface="+mn-lt"/>
                <a:ea typeface="ＭＳ Ｐゴシック" charset="0"/>
                <a:cs typeface="Arial" panose="020B0604020202020204" pitchFamily="34" charset="0"/>
              </a:rPr>
              <a:t>Gismondi</a:t>
            </a:r>
            <a:r>
              <a:rPr lang="en-US" sz="1800" dirty="0">
                <a:solidFill>
                  <a:srgbClr val="595959"/>
                </a:solidFill>
                <a:latin typeface="+mn-lt"/>
                <a:ea typeface="ＭＳ Ｐゴシック" charset="0"/>
                <a:cs typeface="Arial" panose="020B0604020202020204" pitchFamily="34" charset="0"/>
              </a:rPr>
              <a:t>, President, </a:t>
            </a:r>
            <a:r>
              <a:rPr lang="en-US" sz="1800" i="1" dirty="0" err="1">
                <a:solidFill>
                  <a:srgbClr val="595959"/>
                </a:solidFill>
                <a:latin typeface="+mn-lt"/>
                <a:ea typeface="ＭＳ Ｐゴシック" charset="0"/>
                <a:cs typeface="Arial" panose="020B0604020202020204" pitchFamily="34" charset="0"/>
              </a:rPr>
              <a:t>Artemide</a:t>
            </a:r>
            <a:endParaRPr lang="en-US" sz="1800" i="1" dirty="0">
              <a:solidFill>
                <a:srgbClr val="595959"/>
              </a:solidFill>
              <a:latin typeface="+mn-lt"/>
              <a:ea typeface="ＭＳ Ｐゴシック" charset="0"/>
              <a:cs typeface="Arial" panose="020B0604020202020204" pitchFamily="34" charset="0"/>
            </a:endParaRPr>
          </a:p>
        </p:txBody>
      </p:sp>
      <p:pic>
        <p:nvPicPr>
          <p:cNvPr id="5" name="Picture 1" descr="C:\Users\verganti.roberto\Documents\Design\Harvard\Book\Illustrations\Color\ARTEMIDE.jpg">
            <a:extLst>
              <a:ext uri="{FF2B5EF4-FFF2-40B4-BE49-F238E27FC236}">
                <a16:creationId xmlns:a16="http://schemas.microsoft.com/office/drawing/2014/main" id="{0083E8F8-09B1-478A-D458-ECE1244034DB}"/>
              </a:ext>
            </a:extLst>
          </p:cNvPr>
          <p:cNvPicPr>
            <a:picLocks noChangeAspect="1" noChangeArrowheads="1"/>
          </p:cNvPicPr>
          <p:nvPr/>
        </p:nvPicPr>
        <p:blipFill>
          <a:blip r:embed="rId3" cstate="print"/>
          <a:srcRect t="22349" b="21750"/>
          <a:stretch>
            <a:fillRect/>
          </a:stretch>
        </p:blipFill>
        <p:spPr bwMode="auto">
          <a:xfrm>
            <a:off x="0" y="2900488"/>
            <a:ext cx="4143206" cy="3275881"/>
          </a:xfrm>
          <a:prstGeom prst="rect">
            <a:avLst/>
          </a:prstGeom>
          <a:noFill/>
        </p:spPr>
      </p:pic>
    </p:spTree>
    <p:extLst>
      <p:ext uri="{BB962C8B-B14F-4D97-AF65-F5344CB8AC3E}">
        <p14:creationId xmlns:p14="http://schemas.microsoft.com/office/powerpoint/2010/main" val="2013744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44</a:t>
            </a:fld>
            <a:endParaRPr lang="it-IT"/>
          </a:p>
        </p:txBody>
      </p:sp>
      <p:sp>
        <p:nvSpPr>
          <p:cNvPr id="20" name="Rubrik 3">
            <a:extLst>
              <a:ext uri="{FF2B5EF4-FFF2-40B4-BE49-F238E27FC236}">
                <a16:creationId xmlns:a16="http://schemas.microsoft.com/office/drawing/2014/main" id="{4F35711D-A39F-6F53-AE4E-ABA77780D1F1}"/>
              </a:ext>
            </a:extLst>
          </p:cNvPr>
          <p:cNvSpPr>
            <a:spLocks noGrp="1"/>
          </p:cNvSpPr>
          <p:nvPr>
            <p:ph type="title"/>
          </p:nvPr>
        </p:nvSpPr>
        <p:spPr>
          <a:xfrm>
            <a:off x="288925" y="139700"/>
            <a:ext cx="8580438" cy="839788"/>
          </a:xfrm>
        </p:spPr>
        <p:txBody>
          <a:bodyPr>
            <a:normAutofit/>
          </a:bodyPr>
          <a:lstStyle/>
          <a:p>
            <a:pPr algn="l">
              <a:defRPr/>
            </a:pPr>
            <a:r>
              <a:rPr lang="en-US" sz="2000" b="0" dirty="0">
                <a:latin typeface="+mn-lt"/>
                <a:cs typeface="Arial" panose="020B0604020202020204" pitchFamily="34" charset="0"/>
              </a:rPr>
              <a:t>Understanding user needs </a:t>
            </a:r>
            <a:r>
              <a:rPr lang="en-US" sz="2400" dirty="0">
                <a:latin typeface="+mn-lt"/>
                <a:cs typeface="Arial" panose="020B0604020202020204" pitchFamily="34" charset="0"/>
              </a:rPr>
              <a:t>OR Making proposals?</a:t>
            </a:r>
            <a:endParaRPr lang="sv-SE"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EDB184A-072F-A5FF-E495-304F963D2757}"/>
              </a:ext>
            </a:extLst>
          </p:cNvPr>
          <p:cNvSpPr txBox="1">
            <a:spLocks noChangeArrowheads="1"/>
          </p:cNvSpPr>
          <p:nvPr/>
        </p:nvSpPr>
        <p:spPr bwMode="auto">
          <a:xfrm>
            <a:off x="4107222" y="1086708"/>
            <a:ext cx="4748257" cy="122020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en-US" sz="1800" b="1" i="1" dirty="0">
                <a:solidFill>
                  <a:srgbClr val="595959"/>
                </a:solidFill>
                <a:latin typeface="+mn-lt"/>
                <a:ea typeface="ＭＳ Ｐゴシック" charset="0"/>
                <a:cs typeface="Arial" panose="020B0604020202020204" pitchFamily="34" charset="0"/>
              </a:rPr>
              <a:t>We don't use consumer focus groups. </a:t>
            </a:r>
            <a:br>
              <a:rPr lang="en-US" sz="1800" b="1" i="1" dirty="0">
                <a:solidFill>
                  <a:srgbClr val="595959"/>
                </a:solidFill>
                <a:latin typeface="+mn-lt"/>
                <a:ea typeface="ＭＳ Ｐゴシック" charset="0"/>
                <a:cs typeface="Arial" panose="020B0604020202020204" pitchFamily="34" charset="0"/>
              </a:rPr>
            </a:br>
            <a:r>
              <a:rPr lang="en-US" sz="1800" i="1" dirty="0">
                <a:solidFill>
                  <a:srgbClr val="595959"/>
                </a:solidFill>
                <a:latin typeface="+mn-lt"/>
                <a:ea typeface="ＭＳ Ｐゴシック" charset="0"/>
                <a:cs typeface="Arial" panose="020B0604020202020204" pitchFamily="34" charset="0"/>
              </a:rPr>
              <a:t>We got a lot of feedback from developers in the industry </a:t>
            </a:r>
            <a:br>
              <a:rPr lang="en-US" sz="1800" i="1" dirty="0">
                <a:solidFill>
                  <a:srgbClr val="595959"/>
                </a:solidFill>
                <a:latin typeface="+mn-lt"/>
                <a:ea typeface="ＭＳ Ｐゴシック" charset="0"/>
                <a:cs typeface="Arial" panose="020B0604020202020204" pitchFamily="34" charset="0"/>
              </a:rPr>
            </a:br>
            <a:endParaRPr lang="en-US" sz="1800" i="1" dirty="0">
              <a:solidFill>
                <a:srgbClr val="595959"/>
              </a:solidFill>
              <a:latin typeface="+mn-lt"/>
              <a:ea typeface="ＭＳ Ｐゴシック" charset="0"/>
              <a:cs typeface="Arial" panose="020B0604020202020204" pitchFamily="34" charset="0"/>
            </a:endParaRPr>
          </a:p>
          <a:p>
            <a:pPr marL="457019" indent="-457019" algn="r" defTabSz="740516">
              <a:buNone/>
            </a:pPr>
            <a:r>
              <a:rPr lang="en-US" sz="1800" b="1" dirty="0">
                <a:solidFill>
                  <a:srgbClr val="595959"/>
                </a:solidFill>
                <a:latin typeface="+mn-lt"/>
                <a:ea typeface="ＭＳ Ｐゴシック" charset="0"/>
                <a:cs typeface="Arial" panose="020B0604020202020204" pitchFamily="34" charset="0"/>
              </a:rPr>
              <a:t>Shigeru Miyamoto</a:t>
            </a:r>
            <a:r>
              <a:rPr lang="en-US" sz="1800" dirty="0">
                <a:solidFill>
                  <a:srgbClr val="595959"/>
                </a:solidFill>
                <a:latin typeface="+mn-lt"/>
                <a:ea typeface="ＭＳ Ｐゴシック" charset="0"/>
                <a:cs typeface="Arial" panose="020B0604020202020204" pitchFamily="34" charset="0"/>
              </a:rPr>
              <a:t>,</a:t>
            </a:r>
            <a:br>
              <a:rPr lang="en-US" sz="1800" dirty="0">
                <a:solidFill>
                  <a:srgbClr val="595959"/>
                </a:solidFill>
                <a:latin typeface="+mn-lt"/>
                <a:ea typeface="ＭＳ Ｐゴシック" charset="0"/>
                <a:cs typeface="Arial" panose="020B0604020202020204" pitchFamily="34" charset="0"/>
              </a:rPr>
            </a:br>
            <a:r>
              <a:rPr lang="en-US" sz="1800" dirty="0">
                <a:solidFill>
                  <a:srgbClr val="595959"/>
                </a:solidFill>
                <a:latin typeface="+mn-lt"/>
                <a:ea typeface="ＭＳ Ｐゴシック" charset="0"/>
                <a:cs typeface="Arial" panose="020B0604020202020204" pitchFamily="34" charset="0"/>
              </a:rPr>
              <a:t>Senior Marketing Director, Nintendo</a:t>
            </a:r>
          </a:p>
          <a:p>
            <a:pPr marL="457019" indent="-457019" algn="r" defTabSz="740516">
              <a:buNone/>
            </a:pPr>
            <a:endParaRPr lang="en-US" sz="1800" i="1" dirty="0">
              <a:solidFill>
                <a:srgbClr val="595959"/>
              </a:solidFill>
              <a:latin typeface="+mn-lt"/>
              <a:ea typeface="ＭＳ Ｐゴシック" charset="0"/>
              <a:cs typeface="Arial" panose="020B0604020202020204" pitchFamily="34" charset="0"/>
            </a:endParaRPr>
          </a:p>
          <a:p>
            <a:pPr marL="457019" indent="-457019" algn="r" defTabSz="740516">
              <a:buNone/>
            </a:pPr>
            <a:endParaRPr lang="en-US" sz="1800" i="1" dirty="0">
              <a:solidFill>
                <a:srgbClr val="595959"/>
              </a:solidFill>
              <a:latin typeface="+mn-lt"/>
              <a:ea typeface="ＭＳ Ｐゴシック" charset="0"/>
              <a:cs typeface="Arial" panose="020B0604020202020204" pitchFamily="34" charset="0"/>
            </a:endParaRPr>
          </a:p>
          <a:p>
            <a:pPr marL="457019" indent="-457019" algn="r" defTabSz="740516">
              <a:buNone/>
            </a:pPr>
            <a:endParaRPr lang="en-US" sz="1800" i="1" dirty="0">
              <a:solidFill>
                <a:srgbClr val="595959"/>
              </a:solidFill>
              <a:latin typeface="+mn-lt"/>
              <a:ea typeface="ＭＳ Ｐゴシック" charset="0"/>
              <a:cs typeface="Arial" panose="020B0604020202020204" pitchFamily="34" charset="0"/>
            </a:endParaRPr>
          </a:p>
          <a:p>
            <a:pPr marL="457019" indent="-457019" algn="r" defTabSz="740516">
              <a:buNone/>
            </a:pPr>
            <a:r>
              <a:rPr lang="en-US" sz="1800" i="1" dirty="0">
                <a:solidFill>
                  <a:srgbClr val="595959"/>
                </a:solidFill>
                <a:latin typeface="+mn-lt"/>
                <a:ea typeface="ＭＳ Ｐゴシック" charset="0"/>
                <a:cs typeface="Arial" panose="020B0604020202020204" pitchFamily="34" charset="0"/>
              </a:rPr>
              <a:t>When we showed a glimpse of it at the Tokyo Game Show in September, 2005, </a:t>
            </a:r>
            <a:r>
              <a:rPr lang="en-US" sz="1800" b="1" i="1" dirty="0">
                <a:solidFill>
                  <a:srgbClr val="595959"/>
                </a:solidFill>
                <a:latin typeface="+mn-lt"/>
                <a:ea typeface="ＭＳ Ｐゴシック" charset="0"/>
                <a:cs typeface="Arial" panose="020B0604020202020204" pitchFamily="34" charset="0"/>
              </a:rPr>
              <a:t>there was a stunned silence</a:t>
            </a:r>
            <a:r>
              <a:rPr lang="en-US" sz="1800" i="1" dirty="0">
                <a:solidFill>
                  <a:srgbClr val="595959"/>
                </a:solidFill>
                <a:latin typeface="+mn-lt"/>
                <a:ea typeface="ＭＳ Ｐゴシック" charset="0"/>
                <a:cs typeface="Arial" panose="020B0604020202020204" pitchFamily="34" charset="0"/>
              </a:rPr>
              <a:t>. It was as though the audience didn't know how to react</a:t>
            </a:r>
          </a:p>
          <a:p>
            <a:pPr marL="457019" indent="-457019" algn="r" defTabSz="740516">
              <a:buNone/>
            </a:pPr>
            <a:endParaRPr lang="en-US" sz="1800" i="1" dirty="0">
              <a:solidFill>
                <a:srgbClr val="595959"/>
              </a:solidFill>
              <a:latin typeface="+mn-lt"/>
              <a:ea typeface="ＭＳ Ｐゴシック" charset="0"/>
              <a:cs typeface="Arial" panose="020B0604020202020204" pitchFamily="34" charset="0"/>
            </a:endParaRPr>
          </a:p>
          <a:p>
            <a:pPr marL="457019" indent="-457019" algn="r" defTabSz="740516">
              <a:buNone/>
            </a:pPr>
            <a:r>
              <a:rPr lang="en-US" sz="1800" dirty="0">
                <a:solidFill>
                  <a:srgbClr val="595959"/>
                </a:solidFill>
                <a:latin typeface="+mn-lt"/>
                <a:ea typeface="ＭＳ Ｐゴシック" charset="0"/>
                <a:cs typeface="Arial" panose="020B0604020202020204" pitchFamily="34" charset="0"/>
              </a:rPr>
              <a:t>Satoru Iwata, President and CEO, </a:t>
            </a:r>
            <a:r>
              <a:rPr lang="en-US" sz="1800" b="1" dirty="0">
                <a:solidFill>
                  <a:srgbClr val="595959"/>
                </a:solidFill>
                <a:latin typeface="+mn-lt"/>
                <a:ea typeface="ＭＳ Ｐゴシック" charset="0"/>
                <a:cs typeface="Arial" panose="020B0604020202020204" pitchFamily="34" charset="0"/>
              </a:rPr>
              <a:t>Nintendo</a:t>
            </a:r>
          </a:p>
        </p:txBody>
      </p:sp>
      <p:pic>
        <p:nvPicPr>
          <p:cNvPr id="3" name="Picture 1" descr="C:\Users\verganti.roberto\Documents\Design\Harvard\Book\Illustrations\Color\WII.jpg">
            <a:extLst>
              <a:ext uri="{FF2B5EF4-FFF2-40B4-BE49-F238E27FC236}">
                <a16:creationId xmlns:a16="http://schemas.microsoft.com/office/drawing/2014/main" id="{44D9BFB5-3169-ED08-A230-9DA3C0231753}"/>
              </a:ext>
            </a:extLst>
          </p:cNvPr>
          <p:cNvPicPr>
            <a:picLocks noChangeAspect="1" noChangeArrowheads="1"/>
          </p:cNvPicPr>
          <p:nvPr/>
        </p:nvPicPr>
        <p:blipFill>
          <a:blip r:embed="rId3" cstate="print"/>
          <a:srcRect b="1541"/>
          <a:stretch>
            <a:fillRect/>
          </a:stretch>
        </p:blipFill>
        <p:spPr bwMode="auto">
          <a:xfrm>
            <a:off x="34352" y="892285"/>
            <a:ext cx="3643128" cy="5073429"/>
          </a:xfrm>
          <a:prstGeom prst="rect">
            <a:avLst/>
          </a:prstGeom>
          <a:noFill/>
        </p:spPr>
      </p:pic>
    </p:spTree>
    <p:extLst>
      <p:ext uri="{BB962C8B-B14F-4D97-AF65-F5344CB8AC3E}">
        <p14:creationId xmlns:p14="http://schemas.microsoft.com/office/powerpoint/2010/main" val="290530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45</a:t>
            </a:fld>
            <a:endParaRPr lang="it-IT"/>
          </a:p>
        </p:txBody>
      </p:sp>
      <p:sp>
        <p:nvSpPr>
          <p:cNvPr id="20" name="Rubrik 3">
            <a:extLst>
              <a:ext uri="{FF2B5EF4-FFF2-40B4-BE49-F238E27FC236}">
                <a16:creationId xmlns:a16="http://schemas.microsoft.com/office/drawing/2014/main" id="{4F35711D-A39F-6F53-AE4E-ABA77780D1F1}"/>
              </a:ext>
            </a:extLst>
          </p:cNvPr>
          <p:cNvSpPr>
            <a:spLocks noGrp="1"/>
          </p:cNvSpPr>
          <p:nvPr>
            <p:ph type="title"/>
          </p:nvPr>
        </p:nvSpPr>
        <p:spPr>
          <a:xfrm>
            <a:off x="288925" y="139700"/>
            <a:ext cx="8580438" cy="839788"/>
          </a:xfrm>
        </p:spPr>
        <p:txBody>
          <a:bodyPr>
            <a:normAutofit/>
          </a:bodyPr>
          <a:lstStyle/>
          <a:p>
            <a:pPr algn="l">
              <a:defRPr/>
            </a:pPr>
            <a:r>
              <a:rPr lang="en-US" sz="2000" b="0" dirty="0">
                <a:latin typeface="+mn-lt"/>
                <a:cs typeface="Arial" panose="020B0604020202020204" pitchFamily="34" charset="0"/>
              </a:rPr>
              <a:t>Understanding user needs </a:t>
            </a:r>
            <a:r>
              <a:rPr lang="en-US" sz="2400" dirty="0">
                <a:latin typeface="+mn-lt"/>
                <a:cs typeface="Arial" panose="020B0604020202020204" pitchFamily="34" charset="0"/>
              </a:rPr>
              <a:t>OR Making proposals?</a:t>
            </a:r>
            <a:endParaRPr lang="sv-SE"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EDB184A-072F-A5FF-E495-304F963D2757}"/>
              </a:ext>
            </a:extLst>
          </p:cNvPr>
          <p:cNvSpPr txBox="1">
            <a:spLocks noChangeArrowheads="1"/>
          </p:cNvSpPr>
          <p:nvPr/>
        </p:nvSpPr>
        <p:spPr bwMode="auto">
          <a:xfrm>
            <a:off x="4107222" y="1086708"/>
            <a:ext cx="4748257" cy="122020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en-US" sz="1800" i="1" dirty="0">
                <a:solidFill>
                  <a:srgbClr val="595959"/>
                </a:solidFill>
                <a:latin typeface="+mn-lt"/>
                <a:ea typeface="ＭＳ Ｐゴシック" charset="0"/>
                <a:cs typeface="Arial" panose="020B0604020202020204" pitchFamily="34" charset="0"/>
              </a:rPr>
              <a:t>Users do not always know what they need … We </a:t>
            </a:r>
            <a:r>
              <a:rPr lang="en-US" sz="1800" b="1" i="1" dirty="0">
                <a:solidFill>
                  <a:srgbClr val="595959"/>
                </a:solidFill>
                <a:latin typeface="+mn-lt"/>
                <a:ea typeface="ＭＳ Ｐゴシック" charset="0"/>
                <a:cs typeface="Arial" panose="020B0604020202020204" pitchFamily="34" charset="0"/>
              </a:rPr>
              <a:t>propose</a:t>
            </a:r>
            <a:r>
              <a:rPr lang="en-US" sz="1800" i="1" dirty="0">
                <a:solidFill>
                  <a:srgbClr val="595959"/>
                </a:solidFill>
                <a:latin typeface="+mn-lt"/>
                <a:ea typeface="ＭＳ Ｐゴシック" charset="0"/>
                <a:cs typeface="Arial" panose="020B0604020202020204" pitchFamily="34" charset="0"/>
              </a:rPr>
              <a:t> new visions instead of simply following market needs. </a:t>
            </a:r>
            <a:br>
              <a:rPr lang="en-US" sz="1800" i="1" dirty="0">
                <a:solidFill>
                  <a:srgbClr val="595959"/>
                </a:solidFill>
                <a:latin typeface="+mn-lt"/>
                <a:ea typeface="ＭＳ Ｐゴシック" charset="0"/>
                <a:cs typeface="Arial" panose="020B0604020202020204" pitchFamily="34" charset="0"/>
              </a:rPr>
            </a:br>
            <a:r>
              <a:rPr lang="en-US" sz="1800" i="1" dirty="0">
                <a:solidFill>
                  <a:srgbClr val="595959"/>
                </a:solidFill>
                <a:latin typeface="+mn-lt"/>
                <a:ea typeface="ＭＳ Ｐゴシック" charset="0"/>
                <a:cs typeface="Arial" panose="020B0604020202020204" pitchFamily="34" charset="0"/>
              </a:rPr>
              <a:t>I use the metaphor of the good father: he is not who gives his children what they want, but what is more meaningful. A father pursues a vision</a:t>
            </a:r>
          </a:p>
          <a:p>
            <a:pPr marL="457019" indent="-457019" algn="r" defTabSz="740516">
              <a:buNone/>
            </a:pPr>
            <a:endParaRPr lang="en-US" sz="1800" i="1" dirty="0">
              <a:solidFill>
                <a:srgbClr val="595959"/>
              </a:solidFill>
              <a:latin typeface="+mn-lt"/>
              <a:ea typeface="ＭＳ Ｐゴシック" charset="0"/>
              <a:cs typeface="Arial" panose="020B0604020202020204" pitchFamily="34" charset="0"/>
            </a:endParaRPr>
          </a:p>
          <a:p>
            <a:pPr marL="457019" indent="-457019" algn="r" defTabSz="740516">
              <a:buNone/>
            </a:pPr>
            <a:r>
              <a:rPr lang="en-US" sz="1800" b="1" dirty="0">
                <a:solidFill>
                  <a:srgbClr val="595959"/>
                </a:solidFill>
                <a:latin typeface="+mn-lt"/>
                <a:ea typeface="ＭＳ Ｐゴシック" charset="0"/>
                <a:cs typeface="Arial" panose="020B0604020202020204" pitchFamily="34" charset="0"/>
              </a:rPr>
              <a:t>Stefano Marzano</a:t>
            </a:r>
            <a:r>
              <a:rPr lang="en-US" sz="1800" dirty="0">
                <a:solidFill>
                  <a:srgbClr val="595959"/>
                </a:solidFill>
                <a:latin typeface="+mn-lt"/>
                <a:ea typeface="ＭＳ Ｐゴシック" charset="0"/>
                <a:cs typeface="Arial" panose="020B0604020202020204" pitchFamily="34" charset="0"/>
              </a:rPr>
              <a:t>, CEO and Chief Creative Director of Philips Design</a:t>
            </a:r>
          </a:p>
        </p:txBody>
      </p:sp>
      <p:pic>
        <p:nvPicPr>
          <p:cNvPr id="5" name="Picture 4">
            <a:extLst>
              <a:ext uri="{FF2B5EF4-FFF2-40B4-BE49-F238E27FC236}">
                <a16:creationId xmlns:a16="http://schemas.microsoft.com/office/drawing/2014/main" id="{007F983B-CEF9-4B9B-4B8F-69C55FE3CA33}"/>
              </a:ext>
            </a:extLst>
          </p:cNvPr>
          <p:cNvPicPr>
            <a:picLocks noChangeAspect="1" noChangeArrowheads="1"/>
          </p:cNvPicPr>
          <p:nvPr/>
        </p:nvPicPr>
        <p:blipFill>
          <a:blip r:embed="rId3" cstate="print"/>
          <a:srcRect/>
          <a:stretch>
            <a:fillRect/>
          </a:stretch>
        </p:blipFill>
        <p:spPr bwMode="auto">
          <a:xfrm>
            <a:off x="221414" y="3266080"/>
            <a:ext cx="3456066" cy="2412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7662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46</a:t>
            </a:fld>
            <a:endParaRPr lang="it-IT"/>
          </a:p>
        </p:txBody>
      </p:sp>
      <p:sp>
        <p:nvSpPr>
          <p:cNvPr id="20" name="Rubrik 3">
            <a:extLst>
              <a:ext uri="{FF2B5EF4-FFF2-40B4-BE49-F238E27FC236}">
                <a16:creationId xmlns:a16="http://schemas.microsoft.com/office/drawing/2014/main" id="{4F35711D-A39F-6F53-AE4E-ABA77780D1F1}"/>
              </a:ext>
            </a:extLst>
          </p:cNvPr>
          <p:cNvSpPr>
            <a:spLocks noGrp="1"/>
          </p:cNvSpPr>
          <p:nvPr>
            <p:ph type="title"/>
          </p:nvPr>
        </p:nvSpPr>
        <p:spPr>
          <a:xfrm>
            <a:off x="288925" y="139700"/>
            <a:ext cx="8580438" cy="839788"/>
          </a:xfrm>
        </p:spPr>
        <p:txBody>
          <a:bodyPr>
            <a:normAutofit/>
          </a:bodyPr>
          <a:lstStyle/>
          <a:p>
            <a:pPr algn="l">
              <a:defRPr/>
            </a:pPr>
            <a:r>
              <a:rPr lang="en-US" sz="2400" dirty="0">
                <a:latin typeface="+mn-lt"/>
                <a:cs typeface="Arial" panose="020B0604020202020204" pitchFamily="34" charset="0"/>
              </a:rPr>
              <a:t>Interpreters</a:t>
            </a:r>
            <a:endParaRPr lang="sv-SE" sz="2400" dirty="0">
              <a:latin typeface="Arial" panose="020B0604020202020204" pitchFamily="34" charset="0"/>
              <a:cs typeface="Arial" panose="020B0604020202020204" pitchFamily="34" charset="0"/>
            </a:endParaRPr>
          </a:p>
        </p:txBody>
      </p:sp>
      <p:pic>
        <p:nvPicPr>
          <p:cNvPr id="3" name="Bildobjekt 2">
            <a:extLst>
              <a:ext uri="{FF2B5EF4-FFF2-40B4-BE49-F238E27FC236}">
                <a16:creationId xmlns:a16="http://schemas.microsoft.com/office/drawing/2014/main" id="{5F564CB4-576C-1C28-6127-27AD8E96EF3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930" y="979488"/>
            <a:ext cx="6404717" cy="5073125"/>
          </a:xfrm>
          <a:prstGeom prst="rect">
            <a:avLst/>
          </a:prstGeom>
          <a:noFill/>
        </p:spPr>
      </p:pic>
      <p:sp>
        <p:nvSpPr>
          <p:cNvPr id="5" name="CasellaDiTesto 4">
            <a:extLst>
              <a:ext uri="{FF2B5EF4-FFF2-40B4-BE49-F238E27FC236}">
                <a16:creationId xmlns:a16="http://schemas.microsoft.com/office/drawing/2014/main" id="{252C490B-800A-D2A6-0D3B-CB9B08AD7B17}"/>
              </a:ext>
            </a:extLst>
          </p:cNvPr>
          <p:cNvSpPr txBox="1"/>
          <p:nvPr/>
        </p:nvSpPr>
        <p:spPr>
          <a:xfrm>
            <a:off x="5435881" y="5709813"/>
            <a:ext cx="3650715" cy="461665"/>
          </a:xfrm>
          <a:prstGeom prst="rect">
            <a:avLst/>
          </a:prstGeom>
          <a:noFill/>
        </p:spPr>
        <p:txBody>
          <a:bodyPr wrap="square">
            <a:spAutoFit/>
          </a:bodyPr>
          <a:lstStyle/>
          <a:p>
            <a:pPr algn="r" defTabSz="740516"/>
            <a:r>
              <a:rPr lang="en-US" sz="1200" dirty="0">
                <a:solidFill>
                  <a:schemeClr val="bg1">
                    <a:lumMod val="50000"/>
                  </a:schemeClr>
                </a:solidFill>
                <a:latin typeface="Calibri"/>
              </a:rPr>
              <a:t>Source: </a:t>
            </a:r>
            <a:r>
              <a:rPr lang="en-US" sz="1200" dirty="0" err="1">
                <a:solidFill>
                  <a:schemeClr val="bg1">
                    <a:lumMod val="50000"/>
                  </a:schemeClr>
                </a:solidFill>
                <a:latin typeface="Calibri"/>
              </a:rPr>
              <a:t>Verganti</a:t>
            </a:r>
            <a:r>
              <a:rPr lang="en-US" sz="1200" dirty="0">
                <a:solidFill>
                  <a:schemeClr val="bg1">
                    <a:lumMod val="50000"/>
                  </a:schemeClr>
                </a:solidFill>
                <a:latin typeface="Calibri"/>
              </a:rPr>
              <a:t> R (2009). </a:t>
            </a:r>
            <a:r>
              <a:rPr lang="en-US" sz="1200" i="1" dirty="0">
                <a:solidFill>
                  <a:schemeClr val="bg1">
                    <a:lumMod val="50000"/>
                  </a:schemeClr>
                </a:solidFill>
                <a:latin typeface="Calibri"/>
              </a:rPr>
              <a:t>Design Driven Innovation</a:t>
            </a:r>
            <a:r>
              <a:rPr lang="en-US" sz="1200" dirty="0">
                <a:solidFill>
                  <a:schemeClr val="bg1">
                    <a:lumMod val="50000"/>
                  </a:schemeClr>
                </a:solidFill>
                <a:latin typeface="Calibri"/>
              </a:rPr>
              <a:t>. Harvard Business Press, Boston, USA</a:t>
            </a:r>
          </a:p>
        </p:txBody>
      </p:sp>
    </p:spTree>
    <p:extLst>
      <p:ext uri="{BB962C8B-B14F-4D97-AF65-F5344CB8AC3E}">
        <p14:creationId xmlns:p14="http://schemas.microsoft.com/office/powerpoint/2010/main" val="390103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47</a:t>
            </a:fld>
            <a:endParaRPr lang="it-IT"/>
          </a:p>
        </p:txBody>
      </p:sp>
      <p:sp>
        <p:nvSpPr>
          <p:cNvPr id="5" name="Segnaposto contenuto 2">
            <a:extLst>
              <a:ext uri="{FF2B5EF4-FFF2-40B4-BE49-F238E27FC236}">
                <a16:creationId xmlns:a16="http://schemas.microsoft.com/office/drawing/2014/main" id="{132BB3EF-B30A-0F0C-07BA-FB8520226E10}"/>
              </a:ext>
            </a:extLst>
          </p:cNvPr>
          <p:cNvSpPr>
            <a:spLocks noGrp="1"/>
          </p:cNvSpPr>
          <p:nvPr>
            <p:ph idx="1"/>
          </p:nvPr>
        </p:nvSpPr>
        <p:spPr>
          <a:xfrm>
            <a:off x="609602" y="1161222"/>
            <a:ext cx="7847336" cy="3028568"/>
          </a:xfrm>
        </p:spPr>
        <p:txBody>
          <a:bodyPr>
            <a:noAutofit/>
          </a:bodyPr>
          <a:lstStyle/>
          <a:p>
            <a:pPr marL="0" indent="0" algn="ctr">
              <a:buNone/>
            </a:pPr>
            <a:endParaRPr lang="it-IT" sz="2800" b="1" dirty="0">
              <a:solidFill>
                <a:schemeClr val="bg1">
                  <a:lumMod val="50000"/>
                </a:schemeClr>
              </a:solidFill>
              <a:latin typeface="+mj-lt"/>
            </a:endParaRPr>
          </a:p>
          <a:p>
            <a:pPr marL="0" indent="0" algn="ctr">
              <a:buNone/>
            </a:pPr>
            <a:endParaRPr lang="it-IT" sz="2800" b="1" dirty="0">
              <a:solidFill>
                <a:schemeClr val="bg1">
                  <a:lumMod val="50000"/>
                </a:schemeClr>
              </a:solidFill>
              <a:latin typeface="+mj-lt"/>
            </a:endParaRPr>
          </a:p>
          <a:p>
            <a:pPr marL="0" indent="0" algn="ctr">
              <a:buNone/>
            </a:pPr>
            <a:endParaRPr lang="it-IT" sz="2800" b="1" dirty="0">
              <a:solidFill>
                <a:schemeClr val="bg1">
                  <a:lumMod val="50000"/>
                </a:schemeClr>
              </a:solidFill>
              <a:latin typeface="+mj-lt"/>
            </a:endParaRPr>
          </a:p>
          <a:p>
            <a:pPr marL="0" indent="0" algn="ctr">
              <a:buNone/>
            </a:pPr>
            <a:r>
              <a:rPr lang="it-IT" sz="2800" b="1" dirty="0" err="1">
                <a:solidFill>
                  <a:schemeClr val="bg1">
                    <a:lumMod val="50000"/>
                  </a:schemeClr>
                </a:solidFill>
                <a:latin typeface="+mj-lt"/>
              </a:rPr>
              <a:t>Thank</a:t>
            </a:r>
            <a:r>
              <a:rPr lang="it-IT" sz="2800" b="1" dirty="0">
                <a:solidFill>
                  <a:schemeClr val="bg1">
                    <a:lumMod val="50000"/>
                  </a:schemeClr>
                </a:solidFill>
                <a:latin typeface="+mj-lt"/>
              </a:rPr>
              <a:t> </a:t>
            </a:r>
            <a:r>
              <a:rPr lang="it-IT" sz="2800" b="1" dirty="0" err="1">
                <a:solidFill>
                  <a:schemeClr val="bg1">
                    <a:lumMod val="50000"/>
                  </a:schemeClr>
                </a:solidFill>
                <a:latin typeface="+mj-lt"/>
              </a:rPr>
              <a:t>you</a:t>
            </a:r>
            <a:r>
              <a:rPr lang="it-IT" sz="2800" b="1" dirty="0">
                <a:solidFill>
                  <a:schemeClr val="bg1">
                    <a:lumMod val="50000"/>
                  </a:schemeClr>
                </a:solidFill>
                <a:latin typeface="+mj-lt"/>
              </a:rPr>
              <a:t> for </a:t>
            </a:r>
            <a:r>
              <a:rPr lang="it-IT" sz="2800" b="1" dirty="0" err="1">
                <a:solidFill>
                  <a:schemeClr val="bg1">
                    <a:lumMod val="50000"/>
                  </a:schemeClr>
                </a:solidFill>
                <a:latin typeface="+mj-lt"/>
              </a:rPr>
              <a:t>your</a:t>
            </a:r>
            <a:r>
              <a:rPr lang="it-IT" sz="2800" b="1" dirty="0">
                <a:solidFill>
                  <a:schemeClr val="bg1">
                    <a:lumMod val="50000"/>
                  </a:schemeClr>
                </a:solidFill>
                <a:latin typeface="+mj-lt"/>
              </a:rPr>
              <a:t> </a:t>
            </a:r>
            <a:r>
              <a:rPr lang="it-IT" sz="2800" b="1" dirty="0" err="1">
                <a:solidFill>
                  <a:schemeClr val="bg1">
                    <a:lumMod val="50000"/>
                  </a:schemeClr>
                </a:solidFill>
                <a:latin typeface="+mj-lt"/>
              </a:rPr>
              <a:t>attention</a:t>
            </a:r>
            <a:r>
              <a:rPr lang="it-IT" sz="2800" b="1" dirty="0">
                <a:solidFill>
                  <a:schemeClr val="bg1">
                    <a:lumMod val="50000"/>
                  </a:schemeClr>
                </a:solidFill>
                <a:latin typeface="+mj-lt"/>
              </a:rPr>
              <a:t>!</a:t>
            </a:r>
          </a:p>
          <a:p>
            <a:pPr marL="0" indent="0" algn="ctr">
              <a:buNone/>
            </a:pPr>
            <a:endParaRPr lang="it-IT" sz="2800" b="1" dirty="0">
              <a:solidFill>
                <a:schemeClr val="bg1">
                  <a:lumMod val="50000"/>
                </a:schemeClr>
              </a:solidFill>
              <a:latin typeface="+mj-lt"/>
            </a:endParaRPr>
          </a:p>
          <a:p>
            <a:pPr marL="0" indent="0" algn="ctr">
              <a:buNone/>
            </a:pPr>
            <a:r>
              <a:rPr lang="it-IT" sz="2800" dirty="0">
                <a:solidFill>
                  <a:schemeClr val="bg1">
                    <a:lumMod val="50000"/>
                  </a:schemeClr>
                </a:solidFill>
                <a:latin typeface="+mj-lt"/>
              </a:rPr>
              <a:t>cabirio.cautela@polimi.it</a:t>
            </a:r>
          </a:p>
        </p:txBody>
      </p:sp>
    </p:spTree>
    <p:extLst>
      <p:ext uri="{BB962C8B-B14F-4D97-AF65-F5344CB8AC3E}">
        <p14:creationId xmlns:p14="http://schemas.microsoft.com/office/powerpoint/2010/main" val="624972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Kartell Bookworm (1994)</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5</a:t>
            </a:fld>
            <a:endParaRPr lang="it-IT"/>
          </a:p>
        </p:txBody>
      </p:sp>
      <p:sp>
        <p:nvSpPr>
          <p:cNvPr id="6" name="Segnaposto testo 2"/>
          <p:cNvSpPr>
            <a:spLocks noGrp="1"/>
          </p:cNvSpPr>
          <p:nvPr>
            <p:ph idx="1"/>
          </p:nvPr>
        </p:nvSpPr>
        <p:spPr>
          <a:xfrm>
            <a:off x="4794723" y="1025525"/>
            <a:ext cx="4152252" cy="4525963"/>
          </a:xfrm>
        </p:spPr>
        <p:txBody>
          <a:bodyPr>
            <a:normAutofit/>
          </a:bodyPr>
          <a:lstStyle/>
          <a:p>
            <a:pPr eaLnBrk="1" hangingPunct="1">
              <a:defRPr/>
            </a:pPr>
            <a:r>
              <a:rPr lang="en-US" sz="1800" i="1" dirty="0">
                <a:solidFill>
                  <a:srgbClr val="595959"/>
                </a:solidFill>
                <a:latin typeface="+mn-lt"/>
                <a:ea typeface="ＭＳ Ｐゴシック" charset="0"/>
                <a:cs typeface="Arial" panose="020B0604020202020204" pitchFamily="34" charset="0"/>
              </a:rPr>
              <a:t>The </a:t>
            </a:r>
            <a:r>
              <a:rPr lang="en-US" sz="1800" b="1" i="1" dirty="0">
                <a:solidFill>
                  <a:srgbClr val="595959"/>
                </a:solidFill>
                <a:latin typeface="+mn-lt"/>
                <a:ea typeface="ＭＳ Ｐゴシック" charset="0"/>
                <a:cs typeface="Arial" panose="020B0604020202020204" pitchFamily="34" charset="0"/>
              </a:rPr>
              <a:t>research carried out by our R&amp;D department to develop Bookworm was enormous and very difficult</a:t>
            </a:r>
            <a:r>
              <a:rPr lang="en-US" sz="1800" i="1" dirty="0">
                <a:solidFill>
                  <a:srgbClr val="595959"/>
                </a:solidFill>
                <a:latin typeface="+mn-lt"/>
                <a:ea typeface="ＭＳ Ｐゴシック" charset="0"/>
                <a:cs typeface="Arial" panose="020B0604020202020204" pitchFamily="34" charset="0"/>
              </a:rPr>
              <a:t>. To find the material with the right technical characteristics and the right </a:t>
            </a:r>
            <a:r>
              <a:rPr lang="en-US" sz="1800" i="1" dirty="0" err="1">
                <a:solidFill>
                  <a:srgbClr val="595959"/>
                </a:solidFill>
                <a:latin typeface="+mn-lt"/>
                <a:ea typeface="ＭＳ Ｐゴシック" charset="0"/>
                <a:cs typeface="Arial" panose="020B0604020202020204" pitchFamily="34" charset="0"/>
              </a:rPr>
              <a:t>mould</a:t>
            </a:r>
            <a:r>
              <a:rPr lang="en-US" sz="1800" i="1" dirty="0">
                <a:solidFill>
                  <a:srgbClr val="595959"/>
                </a:solidFill>
                <a:latin typeface="+mn-lt"/>
                <a:ea typeface="ＭＳ Ｐゴシック" charset="0"/>
                <a:cs typeface="Arial" panose="020B0604020202020204" pitchFamily="34" charset="0"/>
              </a:rPr>
              <a:t> able to embed the concept proposed by Arad was an incredible challenge. Not even Bayer guaranteed the result</a:t>
            </a:r>
          </a:p>
          <a:p>
            <a:pPr eaLnBrk="1" hangingPunct="1">
              <a:defRPr/>
            </a:pPr>
            <a:endParaRPr lang="en-US" sz="1800" dirty="0">
              <a:solidFill>
                <a:srgbClr val="595959"/>
              </a:solidFill>
              <a:latin typeface="+mn-lt"/>
              <a:ea typeface="ＭＳ Ｐゴシック" charset="0"/>
              <a:cs typeface="Arial" panose="020B0604020202020204" pitchFamily="34" charset="0"/>
            </a:endParaRPr>
          </a:p>
          <a:p>
            <a:pPr eaLnBrk="1" hangingPunct="1">
              <a:defRPr/>
            </a:pPr>
            <a:r>
              <a:rPr lang="en-US" sz="1800" b="1" dirty="0">
                <a:solidFill>
                  <a:srgbClr val="595959"/>
                </a:solidFill>
                <a:latin typeface="+mn-lt"/>
                <a:ea typeface="ＭＳ Ｐゴシック" charset="0"/>
                <a:cs typeface="Arial" panose="020B0604020202020204" pitchFamily="34" charset="0"/>
              </a:rPr>
              <a:t>Giulio Castelli</a:t>
            </a:r>
            <a:r>
              <a:rPr lang="en-US" sz="1800" dirty="0">
                <a:solidFill>
                  <a:srgbClr val="595959"/>
                </a:solidFill>
                <a:latin typeface="+mn-lt"/>
                <a:ea typeface="ＭＳ Ｐゴシック" charset="0"/>
                <a:cs typeface="Arial" panose="020B0604020202020204" pitchFamily="34" charset="0"/>
              </a:rPr>
              <a:t>, Honorary President and founder of Kartell</a:t>
            </a:r>
          </a:p>
          <a:p>
            <a:pPr eaLnBrk="1" hangingPunct="1">
              <a:defRPr/>
            </a:pPr>
            <a:endParaRPr lang="en-US" sz="1800" dirty="0">
              <a:solidFill>
                <a:srgbClr val="595959"/>
              </a:solidFill>
              <a:latin typeface="+mn-lt"/>
              <a:ea typeface="ＭＳ Ｐゴシック" charset="0"/>
              <a:cs typeface="Arial" panose="020B0604020202020204" pitchFamily="34" charset="0"/>
            </a:endParaRPr>
          </a:p>
        </p:txBody>
      </p:sp>
      <p:pic>
        <p:nvPicPr>
          <p:cNvPr id="3" name="Picture 18" descr="Kartell_Bookworm_04">
            <a:extLst>
              <a:ext uri="{FF2B5EF4-FFF2-40B4-BE49-F238E27FC236}">
                <a16:creationId xmlns:a16="http://schemas.microsoft.com/office/drawing/2014/main" id="{A8BFD03D-60DB-3096-3AC8-46D780B030D4}"/>
              </a:ext>
            </a:extLst>
          </p:cNvPr>
          <p:cNvPicPr>
            <a:picLocks noChangeAspect="1" noChangeArrowheads="1"/>
          </p:cNvPicPr>
          <p:nvPr/>
        </p:nvPicPr>
        <p:blipFill>
          <a:blip r:embed="rId3" cstate="print"/>
          <a:srcRect/>
          <a:stretch>
            <a:fillRect/>
          </a:stretch>
        </p:blipFill>
        <p:spPr bwMode="auto">
          <a:xfrm>
            <a:off x="0" y="1103766"/>
            <a:ext cx="4349279" cy="5143651"/>
          </a:xfrm>
          <a:prstGeom prst="rect">
            <a:avLst/>
          </a:prstGeom>
          <a:noFill/>
          <a:ln/>
        </p:spPr>
      </p:pic>
    </p:spTree>
    <p:extLst>
      <p:ext uri="{BB962C8B-B14F-4D97-AF65-F5344CB8AC3E}">
        <p14:creationId xmlns:p14="http://schemas.microsoft.com/office/powerpoint/2010/main" val="123880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 in the furniture industry:</a:t>
            </a:r>
            <a:br>
              <a:rPr lang="en-US" sz="2400" dirty="0">
                <a:latin typeface="+mn-lt"/>
                <a:cs typeface="Arial" panose="020B0604020202020204" pitchFamily="34" charset="0"/>
              </a:rPr>
            </a:br>
            <a:r>
              <a:rPr lang="en-US" sz="2400" dirty="0">
                <a:latin typeface="+mn-lt"/>
                <a:cs typeface="Arial" panose="020B0604020202020204" pitchFamily="34" charset="0"/>
              </a:rPr>
              <a:t>Kartell Bookworm</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6</a:t>
            </a:fld>
            <a:endParaRPr lang="it-IT"/>
          </a:p>
        </p:txBody>
      </p:sp>
      <p:sp>
        <p:nvSpPr>
          <p:cNvPr id="7" name="Rettangolo arrotondato 8">
            <a:extLst>
              <a:ext uri="{FF2B5EF4-FFF2-40B4-BE49-F238E27FC236}">
                <a16:creationId xmlns:a16="http://schemas.microsoft.com/office/drawing/2014/main" id="{1EF9C834-62AB-1BBF-8E8F-E2A70F187C77}"/>
              </a:ext>
            </a:extLst>
          </p:cNvPr>
          <p:cNvSpPr/>
          <p:nvPr/>
        </p:nvSpPr>
        <p:spPr>
          <a:xfrm>
            <a:off x="5637036"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a:t>
            </a:r>
            <a:r>
              <a:rPr lang="en-US" sz="1600" b="1" dirty="0">
                <a:solidFill>
                  <a:prstClr val="black"/>
                </a:solidFill>
                <a:latin typeface="Calibri"/>
              </a:rPr>
              <a:t>plastic used to ennoble and enrich pieces of furniture</a:t>
            </a:r>
            <a:endParaRPr lang="en-US" sz="1600" b="1" dirty="0">
              <a:solidFill>
                <a:prstClr val="black"/>
              </a:solidFill>
              <a:latin typeface="Calibri"/>
              <a:ea typeface="ＭＳ Ｐゴシック" pitchFamily="-112" charset="-128"/>
              <a:cs typeface="Arial" pitchFamily="34" charset="0"/>
            </a:endParaRPr>
          </a:p>
          <a:p>
            <a:pPr algn="ctr" defTabSz="740516" eaLnBrk="0" hangingPunct="0">
              <a:defRPr/>
            </a:pPr>
            <a:endParaRPr lang="en-US" sz="1600" b="1" dirty="0">
              <a:solidFill>
                <a:prstClr val="black"/>
              </a:solidFill>
              <a:latin typeface="Calibri"/>
              <a:ea typeface="ＭＳ Ｐゴシック" pitchFamily="-112" charset="-128"/>
              <a:cs typeface="Arial" pitchFamily="34" charset="0"/>
            </a:endParaRPr>
          </a:p>
        </p:txBody>
      </p:sp>
      <p:sp>
        <p:nvSpPr>
          <p:cNvPr id="8" name="Rettangolo arrotondato 9">
            <a:extLst>
              <a:ext uri="{FF2B5EF4-FFF2-40B4-BE49-F238E27FC236}">
                <a16:creationId xmlns:a16="http://schemas.microsoft.com/office/drawing/2014/main" id="{C5282E4F-EE8A-E775-D9B9-2F2BE4A940CD}"/>
              </a:ext>
            </a:extLst>
          </p:cNvPr>
          <p:cNvSpPr/>
          <p:nvPr/>
        </p:nvSpPr>
        <p:spPr>
          <a:xfrm>
            <a:off x="1306800"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plastic used for low-end and cheap pieces of furniture</a:t>
            </a:r>
            <a:endParaRPr lang="en-US" sz="6599" b="1" dirty="0">
              <a:solidFill>
                <a:prstClr val="black"/>
              </a:solidFill>
              <a:latin typeface="Calibri"/>
              <a:ea typeface="ＭＳ Ｐゴシック" pitchFamily="-112" charset="-128"/>
            </a:endParaRPr>
          </a:p>
        </p:txBody>
      </p:sp>
      <p:grpSp>
        <p:nvGrpSpPr>
          <p:cNvPr id="9" name="Gruppo 15">
            <a:extLst>
              <a:ext uri="{FF2B5EF4-FFF2-40B4-BE49-F238E27FC236}">
                <a16:creationId xmlns:a16="http://schemas.microsoft.com/office/drawing/2014/main" id="{6CCA652C-7A92-9474-8120-835F4134EB28}"/>
              </a:ext>
            </a:extLst>
          </p:cNvPr>
          <p:cNvGrpSpPr>
            <a:grpSpLocks noChangeAspect="1"/>
          </p:cNvGrpSpPr>
          <p:nvPr/>
        </p:nvGrpSpPr>
        <p:grpSpPr>
          <a:xfrm>
            <a:off x="613742" y="3455442"/>
            <a:ext cx="3543743" cy="2446667"/>
            <a:chOff x="2032338" y="3676518"/>
            <a:chExt cx="1388556" cy="958686"/>
          </a:xfrm>
        </p:grpSpPr>
        <p:pic>
          <p:nvPicPr>
            <p:cNvPr id="10" name="Picture 4" descr="http://ecx.images-amazon.com/images/I/31inTT1OKiL._SL500_AA300_.jpg">
              <a:extLst>
                <a:ext uri="{FF2B5EF4-FFF2-40B4-BE49-F238E27FC236}">
                  <a16:creationId xmlns:a16="http://schemas.microsoft.com/office/drawing/2014/main" id="{5871A4ED-4189-2400-7028-52FF89C21AC1}"/>
                </a:ext>
              </a:extLst>
            </p:cNvPr>
            <p:cNvPicPr>
              <a:picLocks noChangeAspect="1" noChangeArrowheads="1"/>
            </p:cNvPicPr>
            <p:nvPr/>
          </p:nvPicPr>
          <p:blipFill>
            <a:blip r:embed="rId3" cstate="print"/>
            <a:srcRect/>
            <a:stretch>
              <a:fillRect/>
            </a:stretch>
          </p:blipFill>
          <p:spPr bwMode="auto">
            <a:xfrm>
              <a:off x="2574730" y="3789040"/>
              <a:ext cx="846164" cy="8461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2" descr="http://t2.gstatic.com/images?q=tbn:ANd9GcTPYR37AczpjhEb1Zf6hYpbfIwVQIuBqjOS8FSQMQEkqtvDLUrzqg">
              <a:extLst>
                <a:ext uri="{FF2B5EF4-FFF2-40B4-BE49-F238E27FC236}">
                  <a16:creationId xmlns:a16="http://schemas.microsoft.com/office/drawing/2014/main" id="{0C5FE0C7-45C3-2552-B6B0-15976D555F74}"/>
                </a:ext>
              </a:extLst>
            </p:cNvPr>
            <p:cNvPicPr>
              <a:picLocks noChangeAspect="1" noChangeArrowheads="1"/>
            </p:cNvPicPr>
            <p:nvPr/>
          </p:nvPicPr>
          <p:blipFill>
            <a:blip r:embed="rId4" cstate="print"/>
            <a:srcRect/>
            <a:stretch>
              <a:fillRect/>
            </a:stretch>
          </p:blipFill>
          <p:spPr bwMode="auto">
            <a:xfrm>
              <a:off x="2032338" y="3676518"/>
              <a:ext cx="865063" cy="7435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2" name="Picture 2" descr="http://www.mohd.it/public/gallery/b2.jpg">
            <a:extLst>
              <a:ext uri="{FF2B5EF4-FFF2-40B4-BE49-F238E27FC236}">
                <a16:creationId xmlns:a16="http://schemas.microsoft.com/office/drawing/2014/main" id="{0C2EC51E-009C-975A-7527-1E1758C14119}"/>
              </a:ext>
            </a:extLst>
          </p:cNvPr>
          <p:cNvPicPr>
            <a:picLocks noChangeAspect="1" noChangeArrowheads="1"/>
          </p:cNvPicPr>
          <p:nvPr/>
        </p:nvPicPr>
        <p:blipFill>
          <a:blip r:embed="rId5" cstate="print"/>
          <a:srcRect/>
          <a:stretch>
            <a:fillRect/>
          </a:stretch>
        </p:blipFill>
        <p:spPr bwMode="auto">
          <a:xfrm>
            <a:off x="5450311" y="3383732"/>
            <a:ext cx="2519417" cy="2519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3701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Kartell Bookworm: competitive performances</a:t>
            </a: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7</a:t>
            </a:fld>
            <a:endParaRPr lang="it-IT"/>
          </a:p>
        </p:txBody>
      </p:sp>
      <p:sp>
        <p:nvSpPr>
          <p:cNvPr id="6" name="Segnaposto testo 2"/>
          <p:cNvSpPr>
            <a:spLocks noGrp="1"/>
          </p:cNvSpPr>
          <p:nvPr>
            <p:ph idx="1"/>
          </p:nvPr>
        </p:nvSpPr>
        <p:spPr>
          <a:xfrm>
            <a:off x="417513" y="1025525"/>
            <a:ext cx="8323262" cy="4525963"/>
          </a:xfrm>
        </p:spPr>
        <p:txBody>
          <a:bodyPr>
            <a:normAutofit/>
          </a:bodyPr>
          <a:lstStyle/>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The </a:t>
            </a:r>
            <a:r>
              <a:rPr lang="en-US" sz="1800" b="1" dirty="0">
                <a:solidFill>
                  <a:srgbClr val="595959"/>
                </a:solidFill>
                <a:latin typeface="+mn-lt"/>
                <a:ea typeface="ＭＳ Ｐゴシック" charset="0"/>
                <a:cs typeface="Arial" panose="020B0604020202020204" pitchFamily="34" charset="0"/>
              </a:rPr>
              <a:t>number of employees </a:t>
            </a:r>
            <a:r>
              <a:rPr lang="en-US" sz="1800" dirty="0">
                <a:solidFill>
                  <a:srgbClr val="595959"/>
                </a:solidFill>
                <a:latin typeface="+mn-lt"/>
                <a:ea typeface="ＭＳ Ｐゴシック" charset="0"/>
                <a:cs typeface="Arial" panose="020B0604020202020204" pitchFamily="34" charset="0"/>
              </a:rPr>
              <a:t>during the 1990s increased </a:t>
            </a:r>
            <a:r>
              <a:rPr lang="en-US" sz="1800" b="1" dirty="0">
                <a:solidFill>
                  <a:srgbClr val="595959"/>
                </a:solidFill>
                <a:latin typeface="+mn-lt"/>
                <a:ea typeface="ＭＳ Ｐゴシック" charset="0"/>
                <a:cs typeface="Arial" panose="020B0604020202020204" pitchFamily="34" charset="0"/>
              </a:rPr>
              <a:t>from 60 to 80</a:t>
            </a:r>
            <a:r>
              <a:rPr lang="en-US" sz="1800" dirty="0">
                <a:solidFill>
                  <a:srgbClr val="595959"/>
                </a:solidFill>
                <a:latin typeface="+mn-lt"/>
                <a:ea typeface="ＭＳ Ｐゴシック" charset="0"/>
                <a:cs typeface="Arial" panose="020B0604020202020204" pitchFamily="34" charset="0"/>
              </a:rPr>
              <a:t>:</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Only </a:t>
            </a:r>
            <a:r>
              <a:rPr lang="en-US" sz="1600" b="1" dirty="0">
                <a:solidFill>
                  <a:srgbClr val="595959"/>
                </a:solidFill>
                <a:latin typeface="+mn-lt"/>
                <a:ea typeface="ＭＳ Ｐゴシック" charset="0"/>
                <a:cs typeface="Arial" panose="020B0604020202020204" pitchFamily="34" charset="0"/>
              </a:rPr>
              <a:t>3-4 employees were exclusively dedicated to design activities</a:t>
            </a:r>
            <a:r>
              <a:rPr lang="en-US" sz="1600" dirty="0">
                <a:solidFill>
                  <a:srgbClr val="595959"/>
                </a:solidFill>
                <a:latin typeface="+mn-lt"/>
                <a:ea typeface="ＭＳ Ｐゴシック" charset="0"/>
                <a:cs typeface="Arial" panose="020B0604020202020204" pitchFamily="34" charset="0"/>
              </a:rPr>
              <a:t> (although the CEO was significantly involved)</a:t>
            </a:r>
          </a:p>
          <a:p>
            <a:pPr marL="1028700" lvl="1">
              <a:buFont typeface="Courier New" panose="02070309020205020404" pitchFamily="49" charset="0"/>
              <a:buChar char="o"/>
              <a:defRPr/>
            </a:pPr>
            <a:r>
              <a:rPr lang="en-US" sz="1600" dirty="0">
                <a:solidFill>
                  <a:srgbClr val="595959"/>
                </a:solidFill>
                <a:latin typeface="+mn-lt"/>
                <a:ea typeface="ＭＳ Ｐゴシック" charset="0"/>
                <a:cs typeface="Arial" panose="020B0604020202020204" pitchFamily="34" charset="0"/>
              </a:rPr>
              <a:t>In the 1990s, the average number of </a:t>
            </a:r>
            <a:r>
              <a:rPr lang="en-US" sz="1600" b="1" dirty="0">
                <a:solidFill>
                  <a:srgbClr val="595959"/>
                </a:solidFill>
                <a:latin typeface="+mn-lt"/>
                <a:ea typeface="ＭＳ Ｐゴシック" charset="0"/>
                <a:cs typeface="Arial" panose="020B0604020202020204" pitchFamily="34" charset="0"/>
              </a:rPr>
              <a:t>external designers equaled approximately half of the employees</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In the same period, Kartell invested approximately </a:t>
            </a:r>
            <a:r>
              <a:rPr lang="en-US" sz="1800" b="1" dirty="0">
                <a:solidFill>
                  <a:srgbClr val="595959"/>
                </a:solidFill>
                <a:latin typeface="+mn-lt"/>
                <a:ea typeface="ＭＳ Ｐゴシック" charset="0"/>
                <a:cs typeface="Arial" panose="020B0604020202020204" pitchFamily="34" charset="0"/>
              </a:rPr>
              <a:t>5.0% of its annual revenues in design activities annually</a:t>
            </a:r>
          </a:p>
          <a:p>
            <a:pPr marL="285750" indent="-285750" eaLnBrk="1" hangingPunct="1">
              <a:buFont typeface="Arial" panose="020B0604020202020204" pitchFamily="34" charset="0"/>
              <a:buChar char="•"/>
              <a:defRPr/>
            </a:pPr>
            <a:endParaRPr lang="en-US" sz="1800" dirty="0">
              <a:solidFill>
                <a:srgbClr val="595959"/>
              </a:solidFill>
              <a:latin typeface="+mn-lt"/>
              <a:ea typeface="ＭＳ Ｐゴシック" charset="0"/>
              <a:cs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595959"/>
                </a:solidFill>
                <a:latin typeface="+mn-lt"/>
                <a:ea typeface="ＭＳ Ｐゴシック" charset="0"/>
                <a:cs typeface="Arial" panose="020B0604020202020204" pitchFamily="34" charset="0"/>
              </a:rPr>
              <a:t>From 1995 to 1999, the competitive performance of Kartell demonstrated incredible growth: </a:t>
            </a:r>
            <a:r>
              <a:rPr lang="en-US" sz="1800" b="1" dirty="0">
                <a:solidFill>
                  <a:srgbClr val="595959"/>
                </a:solidFill>
                <a:latin typeface="+mn-lt"/>
                <a:ea typeface="ＭＳ Ｐゴシック" charset="0"/>
                <a:cs typeface="Arial" panose="020B0604020202020204" pitchFamily="34" charset="0"/>
              </a:rPr>
              <a:t>revenues (+75%), EBIT (+300%) and EBITDA (+107%)</a:t>
            </a:r>
          </a:p>
        </p:txBody>
      </p:sp>
      <p:pic>
        <p:nvPicPr>
          <p:cNvPr id="3" name="Picture 20" descr="Kartell_Mobil_01">
            <a:extLst>
              <a:ext uri="{FF2B5EF4-FFF2-40B4-BE49-F238E27FC236}">
                <a16:creationId xmlns:a16="http://schemas.microsoft.com/office/drawing/2014/main" id="{B4D78B16-1C02-2881-DCA5-E186039A8283}"/>
              </a:ext>
            </a:extLst>
          </p:cNvPr>
          <p:cNvPicPr>
            <a:picLocks noChangeAspect="1" noChangeArrowheads="1"/>
          </p:cNvPicPr>
          <p:nvPr/>
        </p:nvPicPr>
        <p:blipFill>
          <a:blip r:embed="rId3" cstate="print"/>
          <a:srcRect/>
          <a:stretch>
            <a:fillRect/>
          </a:stretch>
        </p:blipFill>
        <p:spPr bwMode="auto">
          <a:xfrm>
            <a:off x="7627917" y="4957449"/>
            <a:ext cx="995246" cy="1188078"/>
          </a:xfrm>
          <a:prstGeom prst="rect">
            <a:avLst/>
          </a:prstGeom>
          <a:noFill/>
        </p:spPr>
      </p:pic>
      <p:graphicFrame>
        <p:nvGraphicFramePr>
          <p:cNvPr id="11" name="Object 7">
            <a:extLst>
              <a:ext uri="{FF2B5EF4-FFF2-40B4-BE49-F238E27FC236}">
                <a16:creationId xmlns:a16="http://schemas.microsoft.com/office/drawing/2014/main" id="{17627CCA-0CB0-F193-0652-F35C31939802}"/>
              </a:ext>
            </a:extLst>
          </p:cNvPr>
          <p:cNvGraphicFramePr>
            <a:graphicFrameLocks noChangeAspect="1"/>
          </p:cNvGraphicFramePr>
          <p:nvPr>
            <p:extLst>
              <p:ext uri="{D42A27DB-BD31-4B8C-83A1-F6EECF244321}">
                <p14:modId xmlns:p14="http://schemas.microsoft.com/office/powerpoint/2010/main" val="4239143801"/>
              </p:ext>
            </p:extLst>
          </p:nvPr>
        </p:nvGraphicFramePr>
        <p:xfrm>
          <a:off x="3164455" y="4872883"/>
          <a:ext cx="1065151" cy="1279525"/>
        </p:xfrm>
        <a:graphic>
          <a:graphicData uri="http://schemas.openxmlformats.org/presentationml/2006/ole">
            <mc:AlternateContent xmlns:mc="http://schemas.openxmlformats.org/markup-compatibility/2006">
              <mc:Choice xmlns:v="urn:schemas-microsoft-com:vml" Requires="v">
                <p:oleObj name="Fotografia di Photo Editor " r:id="rId4" imgW="1066667" imgH="1280271" progId="">
                  <p:embed/>
                </p:oleObj>
              </mc:Choice>
              <mc:Fallback>
                <p:oleObj name="Fotografia di Photo Editor " r:id="rId4" imgW="1066667" imgH="1280271" progId="">
                  <p:embed/>
                  <p:pic>
                    <p:nvPicPr>
                      <p:cNvPr id="13"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455" y="4872883"/>
                        <a:ext cx="1065151"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FC565DC4-C4A9-8099-D498-F1FFF0E86614}"/>
              </a:ext>
            </a:extLst>
          </p:cNvPr>
          <p:cNvGraphicFramePr>
            <a:graphicFrameLocks noChangeAspect="1"/>
          </p:cNvGraphicFramePr>
          <p:nvPr>
            <p:extLst>
              <p:ext uri="{D42A27DB-BD31-4B8C-83A1-F6EECF244321}">
                <p14:modId xmlns:p14="http://schemas.microsoft.com/office/powerpoint/2010/main" val="1055733715"/>
              </p:ext>
            </p:extLst>
          </p:nvPr>
        </p:nvGraphicFramePr>
        <p:xfrm>
          <a:off x="1724628" y="4833194"/>
          <a:ext cx="1050865" cy="1355725"/>
        </p:xfrm>
        <a:graphic>
          <a:graphicData uri="http://schemas.openxmlformats.org/presentationml/2006/ole">
            <mc:AlternateContent xmlns:mc="http://schemas.openxmlformats.org/markup-compatibility/2006">
              <mc:Choice xmlns:v="urn:schemas-microsoft-com:vml" Requires="v">
                <p:oleObj name="Fotografia di Photo Editor " r:id="rId6" imgW="1051651" imgH="1356478" progId="">
                  <p:embed/>
                </p:oleObj>
              </mc:Choice>
              <mc:Fallback>
                <p:oleObj name="Fotografia di Photo Editor " r:id="rId6" imgW="1051651" imgH="1356478" progId="">
                  <p:embed/>
                  <p:pic>
                    <p:nvPicPr>
                      <p:cNvPr id="14"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628" y="4833194"/>
                        <a:ext cx="1050865"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0">
            <a:extLst>
              <a:ext uri="{FF2B5EF4-FFF2-40B4-BE49-F238E27FC236}">
                <a16:creationId xmlns:a16="http://schemas.microsoft.com/office/drawing/2014/main" id="{5BA48510-FA3A-3393-3289-17ED242AC68D}"/>
              </a:ext>
            </a:extLst>
          </p:cNvPr>
          <p:cNvGraphicFramePr>
            <a:graphicFrameLocks noChangeAspect="1"/>
          </p:cNvGraphicFramePr>
          <p:nvPr>
            <p:extLst>
              <p:ext uri="{D42A27DB-BD31-4B8C-83A1-F6EECF244321}">
                <p14:modId xmlns:p14="http://schemas.microsoft.com/office/powerpoint/2010/main" val="1697516431"/>
              </p:ext>
            </p:extLst>
          </p:nvPr>
        </p:nvGraphicFramePr>
        <p:xfrm>
          <a:off x="4892247" y="4807793"/>
          <a:ext cx="898473" cy="1423988"/>
        </p:xfrm>
        <a:graphic>
          <a:graphicData uri="http://schemas.openxmlformats.org/presentationml/2006/ole">
            <mc:AlternateContent xmlns:mc="http://schemas.openxmlformats.org/markup-compatibility/2006">
              <mc:Choice xmlns:v="urn:schemas-microsoft-com:vml" Requires="v">
                <p:oleObj name="Fotografia di Photo Editor " r:id="rId8" imgW="899238" imgH="1424762" progId="">
                  <p:embed/>
                </p:oleObj>
              </mc:Choice>
              <mc:Fallback>
                <p:oleObj name="Fotografia di Photo Editor " r:id="rId8" imgW="899238" imgH="1424762" progId="">
                  <p:embed/>
                  <p:pic>
                    <p:nvPicPr>
                      <p:cNvPr id="15"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2247" y="4807793"/>
                        <a:ext cx="898473"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13" descr="Kartell_DrNO_01">
            <a:extLst>
              <a:ext uri="{FF2B5EF4-FFF2-40B4-BE49-F238E27FC236}">
                <a16:creationId xmlns:a16="http://schemas.microsoft.com/office/drawing/2014/main" id="{749328B3-97EE-5C95-EB21-A136670D689F}"/>
              </a:ext>
            </a:extLst>
          </p:cNvPr>
          <p:cNvPicPr>
            <a:picLocks noChangeAspect="1" noChangeArrowheads="1"/>
          </p:cNvPicPr>
          <p:nvPr/>
        </p:nvPicPr>
        <p:blipFill>
          <a:blip r:embed="rId10" cstate="print"/>
          <a:srcRect/>
          <a:stretch>
            <a:fillRect/>
          </a:stretch>
        </p:blipFill>
        <p:spPr bwMode="auto">
          <a:xfrm>
            <a:off x="6260083" y="4766517"/>
            <a:ext cx="1009591" cy="1441450"/>
          </a:xfrm>
          <a:prstGeom prst="rect">
            <a:avLst/>
          </a:prstGeom>
          <a:noFill/>
          <a:ln w="9525">
            <a:noFill/>
            <a:miter lim="800000"/>
            <a:headEnd/>
            <a:tailEnd/>
          </a:ln>
        </p:spPr>
      </p:pic>
      <p:pic>
        <p:nvPicPr>
          <p:cNvPr id="15" name="Picture 14" descr="Kartell_Spoon_01">
            <a:extLst>
              <a:ext uri="{FF2B5EF4-FFF2-40B4-BE49-F238E27FC236}">
                <a16:creationId xmlns:a16="http://schemas.microsoft.com/office/drawing/2014/main" id="{87192625-C0E3-D6DA-F145-6339A17010F6}"/>
              </a:ext>
            </a:extLst>
          </p:cNvPr>
          <p:cNvPicPr>
            <a:picLocks noChangeAspect="1" noChangeArrowheads="1"/>
          </p:cNvPicPr>
          <p:nvPr/>
        </p:nvPicPr>
        <p:blipFill>
          <a:blip r:embed="rId11" cstate="print"/>
          <a:srcRect/>
          <a:stretch>
            <a:fillRect/>
          </a:stretch>
        </p:blipFill>
        <p:spPr bwMode="auto">
          <a:xfrm>
            <a:off x="500775" y="4972893"/>
            <a:ext cx="782593" cy="1100138"/>
          </a:xfrm>
          <a:prstGeom prst="rect">
            <a:avLst/>
          </a:prstGeom>
          <a:noFill/>
          <a:ln w="9525">
            <a:noFill/>
            <a:miter lim="800000"/>
            <a:headEnd/>
            <a:tailEnd/>
          </a:ln>
        </p:spPr>
      </p:pic>
    </p:spTree>
    <p:extLst>
      <p:ext uri="{BB962C8B-B14F-4D97-AF65-F5344CB8AC3E}">
        <p14:creationId xmlns:p14="http://schemas.microsoft.com/office/powerpoint/2010/main" val="165088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Alessi Family Follows Fiction (1993)</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8</a:t>
            </a:fld>
            <a:endParaRPr lang="it-IT"/>
          </a:p>
        </p:txBody>
      </p:sp>
      <p:sp>
        <p:nvSpPr>
          <p:cNvPr id="6" name="Segnaposto testo 2"/>
          <p:cNvSpPr>
            <a:spLocks noGrp="1"/>
          </p:cNvSpPr>
          <p:nvPr>
            <p:ph idx="1"/>
          </p:nvPr>
        </p:nvSpPr>
        <p:spPr>
          <a:xfrm>
            <a:off x="288521" y="1025525"/>
            <a:ext cx="8658454" cy="4525963"/>
          </a:xfrm>
        </p:spPr>
        <p:txBody>
          <a:bodyPr>
            <a:normAutofit/>
          </a:bodyPr>
          <a:lstStyle/>
          <a:p>
            <a:pPr eaLnBrk="1" hangingPunct="1">
              <a:defRPr/>
            </a:pPr>
            <a:r>
              <a:rPr lang="en-US" sz="1800" i="1" dirty="0">
                <a:solidFill>
                  <a:srgbClr val="595959"/>
                </a:solidFill>
                <a:latin typeface="+mn-lt"/>
                <a:ea typeface="ＭＳ Ｐゴシック" charset="0"/>
                <a:cs typeface="Arial" panose="020B0604020202020204" pitchFamily="34" charset="0"/>
              </a:rPr>
              <a:t>We were aware of … having come to the end of the world of design as it has been used up till then. At last the route to be followed for the new workshop - that of "the object-toy" - became clear.</a:t>
            </a:r>
          </a:p>
          <a:p>
            <a:pPr eaLnBrk="1" hangingPunct="1">
              <a:defRPr/>
            </a:pPr>
            <a:endParaRPr lang="en-US" sz="1800" i="1" dirty="0">
              <a:solidFill>
                <a:srgbClr val="595959"/>
              </a:solidFill>
              <a:latin typeface="+mn-lt"/>
              <a:ea typeface="ＭＳ Ｐゴシック" charset="0"/>
              <a:cs typeface="Arial" panose="020B0604020202020204" pitchFamily="34" charset="0"/>
            </a:endParaRPr>
          </a:p>
          <a:p>
            <a:pPr eaLnBrk="1" hangingPunct="1">
              <a:defRPr/>
            </a:pPr>
            <a:r>
              <a:rPr lang="en-US" sz="1800" i="1" dirty="0">
                <a:solidFill>
                  <a:srgbClr val="595959"/>
                </a:solidFill>
                <a:latin typeface="+mn-lt"/>
                <a:ea typeface="ＭＳ Ｐゴシック" charset="0"/>
                <a:cs typeface="Arial" panose="020B0604020202020204" pitchFamily="34" charset="0"/>
              </a:rPr>
              <a:t>And it would be conceived </a:t>
            </a:r>
            <a:r>
              <a:rPr lang="en-US" sz="1800" b="1" i="1" dirty="0">
                <a:solidFill>
                  <a:srgbClr val="595959"/>
                </a:solidFill>
                <a:latin typeface="+mn-lt"/>
                <a:ea typeface="ＭＳ Ｐゴシック" charset="0"/>
                <a:cs typeface="Arial" panose="020B0604020202020204" pitchFamily="34" charset="0"/>
              </a:rPr>
              <a:t>beyond aesthetics and style</a:t>
            </a:r>
            <a:r>
              <a:rPr lang="en-US" sz="1800" i="1" dirty="0">
                <a:solidFill>
                  <a:srgbClr val="595959"/>
                </a:solidFill>
                <a:latin typeface="+mn-lt"/>
                <a:ea typeface="ＭＳ Ｐゴシック" charset="0"/>
                <a:cs typeface="Arial" panose="020B0604020202020204" pitchFamily="34" charset="0"/>
              </a:rPr>
              <a:t>.</a:t>
            </a:r>
            <a:br>
              <a:rPr lang="en-US" sz="1800" i="1" dirty="0">
                <a:solidFill>
                  <a:srgbClr val="595959"/>
                </a:solidFill>
                <a:latin typeface="+mn-lt"/>
                <a:ea typeface="ＭＳ Ｐゴシック" charset="0"/>
                <a:cs typeface="Arial" panose="020B0604020202020204" pitchFamily="34" charset="0"/>
              </a:rPr>
            </a:br>
            <a:r>
              <a:rPr lang="en-US" sz="1800" i="1" dirty="0">
                <a:solidFill>
                  <a:srgbClr val="595959"/>
                </a:solidFill>
                <a:latin typeface="+mn-lt"/>
                <a:ea typeface="ＭＳ Ｐゴシック" charset="0"/>
                <a:cs typeface="Arial" panose="020B0604020202020204" pitchFamily="34" charset="0"/>
              </a:rPr>
              <a:t>“In a room full of objects a child chooses one to relieve his boredom and solitude; why that object in particular?”</a:t>
            </a:r>
          </a:p>
          <a:p>
            <a:pPr eaLnBrk="1" hangingPunct="1">
              <a:defRPr/>
            </a:pPr>
            <a:endParaRPr lang="en-US" sz="1800" i="1" dirty="0">
              <a:solidFill>
                <a:srgbClr val="595959"/>
              </a:solidFill>
              <a:latin typeface="+mn-lt"/>
              <a:ea typeface="ＭＳ Ｐゴシック" charset="0"/>
              <a:cs typeface="Arial" panose="020B0604020202020204" pitchFamily="34" charset="0"/>
            </a:endParaRPr>
          </a:p>
          <a:p>
            <a:pPr eaLnBrk="1" hangingPunct="1">
              <a:defRPr/>
            </a:pPr>
            <a:r>
              <a:rPr lang="en-US" sz="1800" b="1" dirty="0">
                <a:solidFill>
                  <a:srgbClr val="595959"/>
                </a:solidFill>
                <a:latin typeface="+mn-lt"/>
                <a:ea typeface="ＭＳ Ｐゴシック" charset="0"/>
                <a:cs typeface="Arial" panose="020B0604020202020204" pitchFamily="34" charset="0"/>
              </a:rPr>
              <a:t>Alberto Alessi</a:t>
            </a:r>
            <a:r>
              <a:rPr lang="en-US" sz="1800" dirty="0">
                <a:solidFill>
                  <a:srgbClr val="595959"/>
                </a:solidFill>
                <a:latin typeface="+mn-lt"/>
                <a:ea typeface="ＭＳ Ｐゴシック" charset="0"/>
                <a:cs typeface="Arial" panose="020B0604020202020204" pitchFamily="34" charset="0"/>
              </a:rPr>
              <a:t>, CEO of Alessi</a:t>
            </a:r>
          </a:p>
          <a:p>
            <a:pPr eaLnBrk="1" hangingPunct="1">
              <a:defRPr/>
            </a:pPr>
            <a:endParaRPr lang="en-US" sz="1800" i="1" dirty="0">
              <a:solidFill>
                <a:srgbClr val="595959"/>
              </a:solidFill>
              <a:latin typeface="+mn-lt"/>
              <a:ea typeface="ＭＳ Ｐゴシック" charset="0"/>
              <a:cs typeface="Arial" panose="020B0604020202020204" pitchFamily="34" charset="0"/>
            </a:endParaRPr>
          </a:p>
        </p:txBody>
      </p:sp>
      <p:grpSp>
        <p:nvGrpSpPr>
          <p:cNvPr id="4" name="Group 4">
            <a:extLst>
              <a:ext uri="{FF2B5EF4-FFF2-40B4-BE49-F238E27FC236}">
                <a16:creationId xmlns:a16="http://schemas.microsoft.com/office/drawing/2014/main" id="{81696A2F-93F5-3BC8-DA7B-38861A3B2352}"/>
              </a:ext>
            </a:extLst>
          </p:cNvPr>
          <p:cNvGrpSpPr>
            <a:grpSpLocks/>
          </p:cNvGrpSpPr>
          <p:nvPr/>
        </p:nvGrpSpPr>
        <p:grpSpPr bwMode="auto">
          <a:xfrm>
            <a:off x="7306" y="3775076"/>
            <a:ext cx="9143471" cy="2487612"/>
            <a:chOff x="0" y="2753"/>
            <a:chExt cx="5760" cy="1567"/>
          </a:xfrm>
        </p:grpSpPr>
        <p:pic>
          <p:nvPicPr>
            <p:cNvPr id="7" name="Picture 5">
              <a:extLst>
                <a:ext uri="{FF2B5EF4-FFF2-40B4-BE49-F238E27FC236}">
                  <a16:creationId xmlns:a16="http://schemas.microsoft.com/office/drawing/2014/main" id="{A3C6AED1-B1C4-4E4E-A734-564B425D7C45}"/>
                </a:ext>
              </a:extLst>
            </p:cNvPr>
            <p:cNvPicPr>
              <a:picLocks noChangeAspect="1" noChangeArrowheads="1"/>
            </p:cNvPicPr>
            <p:nvPr/>
          </p:nvPicPr>
          <p:blipFill>
            <a:blip r:embed="rId3" cstate="print"/>
            <a:srcRect/>
            <a:stretch>
              <a:fillRect/>
            </a:stretch>
          </p:blipFill>
          <p:spPr bwMode="auto">
            <a:xfrm>
              <a:off x="0" y="2877"/>
              <a:ext cx="964" cy="730"/>
            </a:xfrm>
            <a:prstGeom prst="rect">
              <a:avLst/>
            </a:prstGeom>
            <a:noFill/>
            <a:ln w="9525">
              <a:noFill/>
              <a:miter lim="800000"/>
              <a:headEnd/>
              <a:tailEnd/>
            </a:ln>
            <a:effectLst/>
          </p:spPr>
        </p:pic>
        <p:graphicFrame>
          <p:nvGraphicFramePr>
            <p:cNvPr id="8" name="Object 6">
              <a:extLst>
                <a:ext uri="{FF2B5EF4-FFF2-40B4-BE49-F238E27FC236}">
                  <a16:creationId xmlns:a16="http://schemas.microsoft.com/office/drawing/2014/main" id="{FA4A0127-F389-0262-E74D-8F7CBDB25352}"/>
                </a:ext>
              </a:extLst>
            </p:cNvPr>
            <p:cNvGraphicFramePr>
              <a:graphicFrameLocks noChangeAspect="1"/>
            </p:cNvGraphicFramePr>
            <p:nvPr/>
          </p:nvGraphicFramePr>
          <p:xfrm>
            <a:off x="4593" y="2753"/>
            <a:ext cx="749" cy="860"/>
          </p:xfrm>
          <a:graphic>
            <a:graphicData uri="http://schemas.openxmlformats.org/presentationml/2006/ole">
              <mc:AlternateContent xmlns:mc="http://schemas.openxmlformats.org/markup-compatibility/2006">
                <mc:Choice xmlns:v="urn:schemas-microsoft-com:vml" Requires="v">
                  <p:oleObj name="Fotografia di Photo Editor " r:id="rId4" imgW="830476" imgH="952583" progId="">
                    <p:embed/>
                  </p:oleObj>
                </mc:Choice>
                <mc:Fallback>
                  <p:oleObj name="Fotografia di Photo Editor " r:id="rId4" imgW="830476" imgH="952583" progId="">
                    <p:embed/>
                    <p:pic>
                      <p:nvPicPr>
                        <p:cNvPr id="8" name="Object 6">
                          <a:extLst>
                            <a:ext uri="{FF2B5EF4-FFF2-40B4-BE49-F238E27FC236}">
                              <a16:creationId xmlns:a16="http://schemas.microsoft.com/office/drawing/2014/main" id="{FA4A0127-F389-0262-E74D-8F7CBDB25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3" y="2753"/>
                          <a:ext cx="749" cy="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57F564B6-B61C-D8D7-5410-6454A3F97334}"/>
                </a:ext>
              </a:extLst>
            </p:cNvPr>
            <p:cNvGraphicFramePr>
              <a:graphicFrameLocks noChangeAspect="1"/>
            </p:cNvGraphicFramePr>
            <p:nvPr/>
          </p:nvGraphicFramePr>
          <p:xfrm>
            <a:off x="1017" y="2865"/>
            <a:ext cx="930" cy="745"/>
          </p:xfrm>
          <a:graphic>
            <a:graphicData uri="http://schemas.openxmlformats.org/presentationml/2006/ole">
              <mc:AlternateContent xmlns:mc="http://schemas.openxmlformats.org/markup-compatibility/2006">
                <mc:Choice xmlns:v="urn:schemas-microsoft-com:vml" Requires="v">
                  <p:oleObj name="Fotografia di Photo Editor " r:id="rId6" imgW="1188823" imgH="952583" progId="">
                    <p:embed/>
                  </p:oleObj>
                </mc:Choice>
                <mc:Fallback>
                  <p:oleObj name="Fotografia di Photo Editor " r:id="rId6" imgW="1188823" imgH="952583" progId="">
                    <p:embed/>
                    <p:pic>
                      <p:nvPicPr>
                        <p:cNvPr id="9" name="Object 7">
                          <a:extLst>
                            <a:ext uri="{FF2B5EF4-FFF2-40B4-BE49-F238E27FC236}">
                              <a16:creationId xmlns:a16="http://schemas.microsoft.com/office/drawing/2014/main" id="{57F564B6-B61C-D8D7-5410-6454A3F973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 y="2865"/>
                          <a:ext cx="930" cy="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639CFA43-D917-2B6E-B91D-52AE38829AC3}"/>
                </a:ext>
              </a:extLst>
            </p:cNvPr>
            <p:cNvGraphicFramePr>
              <a:graphicFrameLocks noChangeAspect="1"/>
            </p:cNvGraphicFramePr>
            <p:nvPr/>
          </p:nvGraphicFramePr>
          <p:xfrm>
            <a:off x="4063" y="2845"/>
            <a:ext cx="554" cy="745"/>
          </p:xfrm>
          <a:graphic>
            <a:graphicData uri="http://schemas.openxmlformats.org/presentationml/2006/ole">
              <mc:AlternateContent xmlns:mc="http://schemas.openxmlformats.org/markup-compatibility/2006">
                <mc:Choice xmlns:v="urn:schemas-microsoft-com:vml" Requires="v">
                  <p:oleObj name="Fotografia di Photo Editor " r:id="rId8" imgW="708871" imgH="952583" progId="">
                    <p:embed/>
                  </p:oleObj>
                </mc:Choice>
                <mc:Fallback>
                  <p:oleObj name="Fotografia di Photo Editor " r:id="rId8" imgW="708871" imgH="952583" progId="">
                    <p:embed/>
                    <p:pic>
                      <p:nvPicPr>
                        <p:cNvPr id="10" name="Object 8">
                          <a:extLst>
                            <a:ext uri="{FF2B5EF4-FFF2-40B4-BE49-F238E27FC236}">
                              <a16:creationId xmlns:a16="http://schemas.microsoft.com/office/drawing/2014/main" id="{639CFA43-D917-2B6E-B91D-52AE38829A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3" y="2845"/>
                          <a:ext cx="554" cy="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19DAEC58-247A-6B63-56A5-D41E2749FA8B}"/>
                </a:ext>
              </a:extLst>
            </p:cNvPr>
            <p:cNvGraphicFramePr>
              <a:graphicFrameLocks noChangeAspect="1"/>
            </p:cNvGraphicFramePr>
            <p:nvPr/>
          </p:nvGraphicFramePr>
          <p:xfrm>
            <a:off x="417" y="2878"/>
            <a:ext cx="626" cy="746"/>
          </p:xfrm>
          <a:graphic>
            <a:graphicData uri="http://schemas.openxmlformats.org/presentationml/2006/ole">
              <mc:AlternateContent xmlns:mc="http://schemas.openxmlformats.org/markup-compatibility/2006">
                <mc:Choice xmlns:v="urn:schemas-microsoft-com:vml" Requires="v">
                  <p:oleObj name="Fotografia di Photo Editor " r:id="rId10" imgW="800339" imgH="952583" progId="">
                    <p:embed/>
                  </p:oleObj>
                </mc:Choice>
                <mc:Fallback>
                  <p:oleObj name="Fotografia di Photo Editor " r:id="rId10" imgW="800339" imgH="952583" progId="">
                    <p:embed/>
                    <p:pic>
                      <p:nvPicPr>
                        <p:cNvPr id="11" name="Object 9">
                          <a:extLst>
                            <a:ext uri="{FF2B5EF4-FFF2-40B4-BE49-F238E27FC236}">
                              <a16:creationId xmlns:a16="http://schemas.microsoft.com/office/drawing/2014/main" id="{19DAEC58-247A-6B63-56A5-D41E2749FA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 y="2878"/>
                          <a:ext cx="626" cy="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 name="Picture 10">
              <a:extLst>
                <a:ext uri="{FF2B5EF4-FFF2-40B4-BE49-F238E27FC236}">
                  <a16:creationId xmlns:a16="http://schemas.microsoft.com/office/drawing/2014/main" id="{F3FE8731-7FDB-A43C-D111-4F89823F8027}"/>
                </a:ext>
              </a:extLst>
            </p:cNvPr>
            <p:cNvPicPr>
              <a:picLocks noChangeAspect="1" noChangeArrowheads="1"/>
            </p:cNvPicPr>
            <p:nvPr/>
          </p:nvPicPr>
          <p:blipFill>
            <a:blip r:embed="rId12" cstate="print"/>
            <a:srcRect/>
            <a:stretch>
              <a:fillRect/>
            </a:stretch>
          </p:blipFill>
          <p:spPr bwMode="auto">
            <a:xfrm>
              <a:off x="1949" y="2869"/>
              <a:ext cx="1133" cy="745"/>
            </a:xfrm>
            <a:prstGeom prst="rect">
              <a:avLst/>
            </a:prstGeom>
            <a:noFill/>
            <a:ln w="9525">
              <a:noFill/>
              <a:miter lim="800000"/>
              <a:headEnd/>
              <a:tailEnd/>
            </a:ln>
            <a:effectLst/>
          </p:spPr>
        </p:pic>
        <p:pic>
          <p:nvPicPr>
            <p:cNvPr id="13" name="Picture 11">
              <a:extLst>
                <a:ext uri="{FF2B5EF4-FFF2-40B4-BE49-F238E27FC236}">
                  <a16:creationId xmlns:a16="http://schemas.microsoft.com/office/drawing/2014/main" id="{0BCC9AE1-5EAC-4177-75CD-70BD6234E537}"/>
                </a:ext>
              </a:extLst>
            </p:cNvPr>
            <p:cNvPicPr>
              <a:picLocks noChangeAspect="1" noChangeArrowheads="1"/>
            </p:cNvPicPr>
            <p:nvPr/>
          </p:nvPicPr>
          <p:blipFill>
            <a:blip r:embed="rId13" cstate="print"/>
            <a:srcRect/>
            <a:stretch>
              <a:fillRect/>
            </a:stretch>
          </p:blipFill>
          <p:spPr bwMode="auto">
            <a:xfrm>
              <a:off x="3078" y="2864"/>
              <a:ext cx="984" cy="745"/>
            </a:xfrm>
            <a:prstGeom prst="rect">
              <a:avLst/>
            </a:prstGeom>
            <a:noFill/>
            <a:ln w="9525">
              <a:noFill/>
              <a:miter lim="800000"/>
              <a:headEnd/>
              <a:tailEnd/>
            </a:ln>
            <a:effectLst/>
          </p:spPr>
        </p:pic>
        <p:graphicFrame>
          <p:nvGraphicFramePr>
            <p:cNvPr id="14" name="Object 12">
              <a:extLst>
                <a:ext uri="{FF2B5EF4-FFF2-40B4-BE49-F238E27FC236}">
                  <a16:creationId xmlns:a16="http://schemas.microsoft.com/office/drawing/2014/main" id="{6355481C-79F4-C505-4718-41AF1A7DD79E}"/>
                </a:ext>
              </a:extLst>
            </p:cNvPr>
            <p:cNvGraphicFramePr>
              <a:graphicFrameLocks noChangeAspect="1"/>
            </p:cNvGraphicFramePr>
            <p:nvPr/>
          </p:nvGraphicFramePr>
          <p:xfrm>
            <a:off x="931" y="3580"/>
            <a:ext cx="585" cy="740"/>
          </p:xfrm>
          <a:graphic>
            <a:graphicData uri="http://schemas.openxmlformats.org/presentationml/2006/ole">
              <mc:AlternateContent xmlns:mc="http://schemas.openxmlformats.org/markup-compatibility/2006">
                <mc:Choice xmlns:v="urn:schemas-microsoft-com:vml" Requires="v">
                  <p:oleObj name="Fotografia di Photo Editor " r:id="rId14" imgW="754605" imgH="952583" progId="">
                    <p:embed/>
                  </p:oleObj>
                </mc:Choice>
                <mc:Fallback>
                  <p:oleObj name="Fotografia di Photo Editor " r:id="rId14" imgW="754605" imgH="952583" progId="">
                    <p:embed/>
                    <p:pic>
                      <p:nvPicPr>
                        <p:cNvPr id="14" name="Object 12">
                          <a:extLst>
                            <a:ext uri="{FF2B5EF4-FFF2-40B4-BE49-F238E27FC236}">
                              <a16:creationId xmlns:a16="http://schemas.microsoft.com/office/drawing/2014/main" id="{6355481C-79F4-C505-4718-41AF1A7DD7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1" y="3580"/>
                          <a:ext cx="58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3">
              <a:extLst>
                <a:ext uri="{FF2B5EF4-FFF2-40B4-BE49-F238E27FC236}">
                  <a16:creationId xmlns:a16="http://schemas.microsoft.com/office/drawing/2014/main" id="{BA244C7D-0B2F-46E0-85F4-236DB5936A86}"/>
                </a:ext>
              </a:extLst>
            </p:cNvPr>
            <p:cNvGraphicFramePr>
              <a:graphicFrameLocks noChangeAspect="1"/>
            </p:cNvGraphicFramePr>
            <p:nvPr/>
          </p:nvGraphicFramePr>
          <p:xfrm>
            <a:off x="0" y="3579"/>
            <a:ext cx="931" cy="741"/>
          </p:xfrm>
          <a:graphic>
            <a:graphicData uri="http://schemas.openxmlformats.org/presentationml/2006/ole">
              <mc:AlternateContent xmlns:mc="http://schemas.openxmlformats.org/markup-compatibility/2006">
                <mc:Choice xmlns:v="urn:schemas-microsoft-com:vml" Requires="v">
                  <p:oleObj name="Fotografia di Photo Editor " r:id="rId16" imgW="1196190" imgH="952583" progId="">
                    <p:embed/>
                  </p:oleObj>
                </mc:Choice>
                <mc:Fallback>
                  <p:oleObj name="Fotografia di Photo Editor " r:id="rId16" imgW="1196190" imgH="952583" progId="">
                    <p:embed/>
                    <p:pic>
                      <p:nvPicPr>
                        <p:cNvPr id="15" name="Object 13">
                          <a:extLst>
                            <a:ext uri="{FF2B5EF4-FFF2-40B4-BE49-F238E27FC236}">
                              <a16:creationId xmlns:a16="http://schemas.microsoft.com/office/drawing/2014/main" id="{BA244C7D-0B2F-46E0-85F4-236DB5936A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3579"/>
                          <a:ext cx="931" cy="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4">
              <a:extLst>
                <a:ext uri="{FF2B5EF4-FFF2-40B4-BE49-F238E27FC236}">
                  <a16:creationId xmlns:a16="http://schemas.microsoft.com/office/drawing/2014/main" id="{BB3969FD-5D9E-6A9B-82B0-2A18889A68F4}"/>
                </a:ext>
              </a:extLst>
            </p:cNvPr>
            <p:cNvPicPr>
              <a:picLocks noChangeAspect="1" noChangeArrowheads="1"/>
            </p:cNvPicPr>
            <p:nvPr/>
          </p:nvPicPr>
          <p:blipFill>
            <a:blip r:embed="rId18" cstate="print"/>
            <a:srcRect/>
            <a:stretch>
              <a:fillRect/>
            </a:stretch>
          </p:blipFill>
          <p:spPr bwMode="auto">
            <a:xfrm>
              <a:off x="3456" y="3579"/>
              <a:ext cx="1128" cy="741"/>
            </a:xfrm>
            <a:prstGeom prst="rect">
              <a:avLst/>
            </a:prstGeom>
            <a:noFill/>
            <a:ln w="9525">
              <a:noFill/>
              <a:miter lim="800000"/>
              <a:headEnd/>
              <a:tailEnd/>
            </a:ln>
            <a:effectLst/>
          </p:spPr>
        </p:pic>
        <p:pic>
          <p:nvPicPr>
            <p:cNvPr id="17" name="Picture 15">
              <a:extLst>
                <a:ext uri="{FF2B5EF4-FFF2-40B4-BE49-F238E27FC236}">
                  <a16:creationId xmlns:a16="http://schemas.microsoft.com/office/drawing/2014/main" id="{15A551CD-690B-4E5A-338B-3268CC99B816}"/>
                </a:ext>
              </a:extLst>
            </p:cNvPr>
            <p:cNvPicPr>
              <a:picLocks noChangeAspect="1" noChangeArrowheads="1"/>
            </p:cNvPicPr>
            <p:nvPr/>
          </p:nvPicPr>
          <p:blipFill>
            <a:blip r:embed="rId3" cstate="print"/>
            <a:srcRect/>
            <a:stretch>
              <a:fillRect/>
            </a:stretch>
          </p:blipFill>
          <p:spPr bwMode="auto">
            <a:xfrm>
              <a:off x="2499" y="3590"/>
              <a:ext cx="964" cy="730"/>
            </a:xfrm>
            <a:prstGeom prst="rect">
              <a:avLst/>
            </a:prstGeom>
            <a:noFill/>
            <a:ln w="9525">
              <a:noFill/>
              <a:miter lim="800000"/>
              <a:headEnd/>
              <a:tailEnd/>
            </a:ln>
            <a:effectLst/>
          </p:spPr>
        </p:pic>
        <p:pic>
          <p:nvPicPr>
            <p:cNvPr id="18" name="Picture 16">
              <a:extLst>
                <a:ext uri="{FF2B5EF4-FFF2-40B4-BE49-F238E27FC236}">
                  <a16:creationId xmlns:a16="http://schemas.microsoft.com/office/drawing/2014/main" id="{CE5CC22E-9EB3-DF79-DA5F-977F9DE56453}"/>
                </a:ext>
              </a:extLst>
            </p:cNvPr>
            <p:cNvPicPr>
              <a:picLocks noChangeAspect="1" noChangeArrowheads="1"/>
            </p:cNvPicPr>
            <p:nvPr/>
          </p:nvPicPr>
          <p:blipFill>
            <a:blip r:embed="rId19" cstate="print"/>
            <a:srcRect/>
            <a:stretch>
              <a:fillRect/>
            </a:stretch>
          </p:blipFill>
          <p:spPr bwMode="auto">
            <a:xfrm>
              <a:off x="1501" y="3579"/>
              <a:ext cx="1016" cy="741"/>
            </a:xfrm>
            <a:prstGeom prst="rect">
              <a:avLst/>
            </a:prstGeom>
            <a:noFill/>
            <a:ln w="9525">
              <a:noFill/>
              <a:miter lim="800000"/>
              <a:headEnd/>
              <a:tailEnd/>
            </a:ln>
            <a:effectLst/>
          </p:spPr>
        </p:pic>
        <p:pic>
          <p:nvPicPr>
            <p:cNvPr id="19" name="Picture 17">
              <a:extLst>
                <a:ext uri="{FF2B5EF4-FFF2-40B4-BE49-F238E27FC236}">
                  <a16:creationId xmlns:a16="http://schemas.microsoft.com/office/drawing/2014/main" id="{28F77BFD-646A-7749-C00F-A01D20EFA46E}"/>
                </a:ext>
              </a:extLst>
            </p:cNvPr>
            <p:cNvPicPr>
              <a:picLocks noChangeAspect="1" noChangeArrowheads="1"/>
            </p:cNvPicPr>
            <p:nvPr/>
          </p:nvPicPr>
          <p:blipFill>
            <a:blip r:embed="rId20" cstate="print"/>
            <a:srcRect/>
            <a:stretch>
              <a:fillRect/>
            </a:stretch>
          </p:blipFill>
          <p:spPr bwMode="auto">
            <a:xfrm>
              <a:off x="4574" y="3579"/>
              <a:ext cx="1186" cy="741"/>
            </a:xfrm>
            <a:prstGeom prst="rect">
              <a:avLst/>
            </a:prstGeom>
            <a:noFill/>
            <a:ln w="9525">
              <a:noFill/>
              <a:miter lim="800000"/>
              <a:headEnd/>
              <a:tailEnd/>
            </a:ln>
            <a:effectLst/>
          </p:spPr>
        </p:pic>
        <p:graphicFrame>
          <p:nvGraphicFramePr>
            <p:cNvPr id="20" name="Object 18">
              <a:extLst>
                <a:ext uri="{FF2B5EF4-FFF2-40B4-BE49-F238E27FC236}">
                  <a16:creationId xmlns:a16="http://schemas.microsoft.com/office/drawing/2014/main" id="{AEA7FDC7-52B2-BC1C-0436-5A2C1C4F519F}"/>
                </a:ext>
              </a:extLst>
            </p:cNvPr>
            <p:cNvGraphicFramePr>
              <a:graphicFrameLocks noChangeAspect="1"/>
            </p:cNvGraphicFramePr>
            <p:nvPr/>
          </p:nvGraphicFramePr>
          <p:xfrm>
            <a:off x="5175" y="2835"/>
            <a:ext cx="585" cy="740"/>
          </p:xfrm>
          <a:graphic>
            <a:graphicData uri="http://schemas.openxmlformats.org/presentationml/2006/ole">
              <mc:AlternateContent xmlns:mc="http://schemas.openxmlformats.org/markup-compatibility/2006">
                <mc:Choice xmlns:v="urn:schemas-microsoft-com:vml" Requires="v">
                  <p:oleObj name="Fotografia di Photo Editor " r:id="rId21" imgW="754605" imgH="952583" progId="">
                    <p:embed/>
                  </p:oleObj>
                </mc:Choice>
                <mc:Fallback>
                  <p:oleObj name="Fotografia di Photo Editor " r:id="rId21" imgW="754605" imgH="952583" progId="">
                    <p:embed/>
                    <p:pic>
                      <p:nvPicPr>
                        <p:cNvPr id="20" name="Object 18">
                          <a:extLst>
                            <a:ext uri="{FF2B5EF4-FFF2-40B4-BE49-F238E27FC236}">
                              <a16:creationId xmlns:a16="http://schemas.microsoft.com/office/drawing/2014/main" id="{AEA7FDC7-52B2-BC1C-0436-5A2C1C4F51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75" y="2835"/>
                          <a:ext cx="58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499982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9">
            <a:extLst>
              <a:ext uri="{FF2B5EF4-FFF2-40B4-BE49-F238E27FC236}">
                <a16:creationId xmlns:a16="http://schemas.microsoft.com/office/drawing/2014/main" id="{F89CFAE4-06FC-388B-D6C9-2541B3172784}"/>
              </a:ext>
            </a:extLst>
          </p:cNvPr>
          <p:cNvSpPr/>
          <p:nvPr/>
        </p:nvSpPr>
        <p:spPr>
          <a:xfrm>
            <a:off x="1306800" y="1212956"/>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kitchenware as serious and functional tools</a:t>
            </a:r>
            <a:endParaRPr lang="en-US" sz="6599" b="1" dirty="0">
              <a:solidFill>
                <a:prstClr val="black"/>
              </a:solidFill>
              <a:latin typeface="Calibri"/>
              <a:ea typeface="ＭＳ Ｐゴシック" pitchFamily="-112" charset="-128"/>
            </a:endParaRPr>
          </a:p>
        </p:txBody>
      </p:sp>
      <p:sp>
        <p:nvSpPr>
          <p:cNvPr id="3" name="Rettangolo arrotondato 8">
            <a:extLst>
              <a:ext uri="{FF2B5EF4-FFF2-40B4-BE49-F238E27FC236}">
                <a16:creationId xmlns:a16="http://schemas.microsoft.com/office/drawing/2014/main" id="{F9A17809-6DBB-7CE8-DE8B-0945F8943094}"/>
              </a:ext>
            </a:extLst>
          </p:cNvPr>
          <p:cNvSpPr/>
          <p:nvPr/>
        </p:nvSpPr>
        <p:spPr>
          <a:xfrm>
            <a:off x="5637036" y="1212956"/>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kitchenware as ironic and playful objects to interact with</a:t>
            </a:r>
          </a:p>
        </p:txBody>
      </p:sp>
      <p:sp>
        <p:nvSpPr>
          <p:cNvPr id="5" name="Rubrik 3"/>
          <p:cNvSpPr>
            <a:spLocks noGrp="1"/>
          </p:cNvSpPr>
          <p:nvPr>
            <p:ph type="title"/>
          </p:nvPr>
        </p:nvSpPr>
        <p:spPr/>
        <p:txBody>
          <a:bodyPr>
            <a:normAutofit/>
          </a:bodyPr>
          <a:lstStyle/>
          <a:p>
            <a:pPr algn="l">
              <a:defRPr/>
            </a:pPr>
            <a:r>
              <a:rPr lang="en-US" sz="2400" dirty="0">
                <a:latin typeface="+mn-lt"/>
                <a:cs typeface="Arial" panose="020B0604020202020204" pitchFamily="34" charset="0"/>
              </a:rPr>
              <a:t>Innovation of Meaning in the kitchenware industry:</a:t>
            </a:r>
            <a:br>
              <a:rPr lang="en-US" sz="2400" dirty="0">
                <a:latin typeface="+mn-lt"/>
                <a:cs typeface="Arial" panose="020B0604020202020204" pitchFamily="34" charset="0"/>
              </a:rPr>
            </a:br>
            <a:r>
              <a:rPr lang="en-US" sz="2400" dirty="0">
                <a:latin typeface="+mn-lt"/>
                <a:cs typeface="Arial" panose="020B0604020202020204" pitchFamily="34" charset="0"/>
              </a:rPr>
              <a:t>Alessi Family Follows Fiction</a:t>
            </a:r>
            <a:endParaRPr lang="sv-SE" sz="2400" dirty="0">
              <a:latin typeface="Arial" panose="020B0604020202020204" pitchFamily="34" charset="0"/>
              <a:cs typeface="Arial" panose="020B0604020202020204" pitchFamily="34" charset="0"/>
            </a:endParaRPr>
          </a:p>
        </p:txBody>
      </p:sp>
      <p:sp>
        <p:nvSpPr>
          <p:cNvPr id="2" name="Segnaposto numero diapositiva 1"/>
          <p:cNvSpPr>
            <a:spLocks noGrp="1"/>
          </p:cNvSpPr>
          <p:nvPr>
            <p:ph type="sldNum" sz="quarter" idx="4294967295"/>
          </p:nvPr>
        </p:nvSpPr>
        <p:spPr>
          <a:xfrm>
            <a:off x="3677480" y="6396106"/>
            <a:ext cx="2133600" cy="365125"/>
          </a:xfrm>
          <a:prstGeom prst="rect">
            <a:avLst/>
          </a:prstGeom>
        </p:spPr>
        <p:txBody>
          <a:bodyPr/>
          <a:lstStyle/>
          <a:p>
            <a:fld id="{7834947A-1B05-2B43-AD85-E646CE852B9E}" type="slidenum">
              <a:rPr lang="it-IT" smtClean="0"/>
              <a:pPr/>
              <a:t>9</a:t>
            </a:fld>
            <a:endParaRPr lang="it-IT"/>
          </a:p>
        </p:txBody>
      </p:sp>
      <p:pic>
        <p:nvPicPr>
          <p:cNvPr id="6" name="Picture 2" descr="http://d.xinyaoyao.com/usr/uploads/2011/03/1997052494.jpg">
            <a:extLst>
              <a:ext uri="{FF2B5EF4-FFF2-40B4-BE49-F238E27FC236}">
                <a16:creationId xmlns:a16="http://schemas.microsoft.com/office/drawing/2014/main" id="{87B821AB-D5E1-FEE6-C737-5B1D74AE3DB3}"/>
              </a:ext>
            </a:extLst>
          </p:cNvPr>
          <p:cNvPicPr>
            <a:picLocks noChangeAspect="1" noChangeArrowheads="1"/>
          </p:cNvPicPr>
          <p:nvPr/>
        </p:nvPicPr>
        <p:blipFill>
          <a:blip r:embed="rId3" cstate="print"/>
          <a:srcRect r="51226" b="9677"/>
          <a:stretch>
            <a:fillRect/>
          </a:stretch>
        </p:blipFill>
        <p:spPr bwMode="auto">
          <a:xfrm>
            <a:off x="5277080" y="3669252"/>
            <a:ext cx="2879333" cy="19195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46" descr="http://t2.gstatic.com/images?q=tbn:ANd9GcSpVNnHudvw6jPjsD7qW7WiphqKkvOQBVNlIDgmbtv0QvUM3dOY">
            <a:extLst>
              <a:ext uri="{FF2B5EF4-FFF2-40B4-BE49-F238E27FC236}">
                <a16:creationId xmlns:a16="http://schemas.microsoft.com/office/drawing/2014/main" id="{5895368F-2953-D51F-6789-7BFEBF7169A2}"/>
              </a:ext>
            </a:extLst>
          </p:cNvPr>
          <p:cNvPicPr>
            <a:picLocks noChangeAspect="1" noChangeArrowheads="1"/>
          </p:cNvPicPr>
          <p:nvPr/>
        </p:nvPicPr>
        <p:blipFill>
          <a:blip r:embed="rId4" cstate="print"/>
          <a:srcRect t="15304" b="10402"/>
          <a:stretch>
            <a:fillRect/>
          </a:stretch>
        </p:blipFill>
        <p:spPr bwMode="auto">
          <a:xfrm>
            <a:off x="957599" y="3721898"/>
            <a:ext cx="2879333" cy="21391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42389523"/>
      </p:ext>
    </p:extLst>
  </p:cSld>
  <p:clrMapOvr>
    <a:masterClrMapping/>
  </p:clrMapOvr>
</p:sld>
</file>

<file path=ppt/theme/theme1.xml><?xml version="1.0" encoding="utf-8"?>
<a:theme xmlns:a="http://schemas.openxmlformats.org/drawingml/2006/main" name="PO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POLI</Template>
  <TotalTime>2419</TotalTime>
  <Words>2599</Words>
  <Application>Microsoft Office PowerPoint</Application>
  <PresentationFormat>Presentazione su schermo (4:3)</PresentationFormat>
  <Paragraphs>484</Paragraphs>
  <Slides>47</Slides>
  <Notes>45</Notes>
  <HiddenSlides>2</HiddenSlides>
  <MMClips>2</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47</vt:i4>
      </vt:variant>
    </vt:vector>
  </HeadingPairs>
  <TitlesOfParts>
    <vt:vector size="54" baseType="lpstr">
      <vt:lpstr>Arial</vt:lpstr>
      <vt:lpstr>Calibri</vt:lpstr>
      <vt:lpstr>Calibri Light</vt:lpstr>
      <vt:lpstr>Courier New</vt:lpstr>
      <vt:lpstr>Wingdings</vt:lpstr>
      <vt:lpstr>POLI</vt:lpstr>
      <vt:lpstr>Fotografia di Photo Editor </vt:lpstr>
      <vt:lpstr>Presentazione standard di PowerPoint</vt:lpstr>
      <vt:lpstr>Nintendo Wii (2006)</vt:lpstr>
      <vt:lpstr>Innovation of Meaning in the console game industry: Nintendo Wii</vt:lpstr>
      <vt:lpstr>Nintendo Wii: competitive performances</vt:lpstr>
      <vt:lpstr>Kartell Bookworm (1994)</vt:lpstr>
      <vt:lpstr>Innovation of Meaning in the furniture industry: Kartell Bookworm</vt:lpstr>
      <vt:lpstr>Kartell Bookworm: competitive performances</vt:lpstr>
      <vt:lpstr>Alessi Family Follows Fiction (1993)</vt:lpstr>
      <vt:lpstr>Innovation of Meaning in the kitchenware industry: Alessi Family Follows Fiction</vt:lpstr>
      <vt:lpstr>Alessi Family Follows Fiction: competitive performances</vt:lpstr>
      <vt:lpstr>Technogym Kinesis (2005)</vt:lpstr>
      <vt:lpstr>Innovation of Meaning in the fitness equipment industry: Technogym Kinesis</vt:lpstr>
      <vt:lpstr>Technogym Kinesis: competitive performances</vt:lpstr>
      <vt:lpstr>Innovation of meaning in sportive Industry: the case Vibram </vt:lpstr>
      <vt:lpstr>Vibram: competitive performances</vt:lpstr>
      <vt:lpstr>Innovation</vt:lpstr>
      <vt:lpstr>Innovation of Meaning</vt:lpstr>
      <vt:lpstr>Innovation of Solution</vt:lpstr>
      <vt:lpstr>From solution to meaning</vt:lpstr>
      <vt:lpstr>Innovation of Solutions vs Innovation of Meaning</vt:lpstr>
      <vt:lpstr>The “new” contribution of design</vt:lpstr>
      <vt:lpstr>Innovation strategies</vt:lpstr>
      <vt:lpstr>Going back to the Nintendo Wii case study …</vt:lpstr>
      <vt:lpstr>The contribution provided by STMicroelectronics</vt:lpstr>
      <vt:lpstr>Technology Epiphany enabled by STMicrolectronics</vt:lpstr>
      <vt:lpstr>Technology Epiphanies</vt:lpstr>
      <vt:lpstr>Technology Epiphanies</vt:lpstr>
      <vt:lpstr>Robotics industry: existing meaning </vt:lpstr>
      <vt:lpstr>Robotics industry: quiescent meaning </vt:lpstr>
      <vt:lpstr>Innovation of Meaning in the robotics industry: KUKA Robocoaster (2003)</vt:lpstr>
      <vt:lpstr>Technology Epiphany developed by KUKA</vt:lpstr>
      <vt:lpstr>Philips Ambient Experience (2004)</vt:lpstr>
      <vt:lpstr>Innovation of Meaning in the imaging industry: Philips Ambient Experience</vt:lpstr>
      <vt:lpstr>Technology Epiphany developed by Philips</vt:lpstr>
      <vt:lpstr>Philips Ambient Experience: competitive performances</vt:lpstr>
      <vt:lpstr>Innovation</vt:lpstr>
      <vt:lpstr>Innovation</vt:lpstr>
      <vt:lpstr>Creativity</vt:lpstr>
      <vt:lpstr>Innovation of Solutions vs Innovation of Meanings</vt:lpstr>
      <vt:lpstr>Innovation</vt:lpstr>
      <vt:lpstr>User-Driven Innovation</vt:lpstr>
      <vt:lpstr>Understanding user needs OR Making proposals?</vt:lpstr>
      <vt:lpstr>Understanding user needs OR Making proposals?</vt:lpstr>
      <vt:lpstr>Understanding user needs OR Making proposals?</vt:lpstr>
      <vt:lpstr>Understanding user needs OR Making proposals?</vt:lpstr>
      <vt:lpstr>Interpreters</vt:lpstr>
      <vt:lpstr>Presentazione standard di PowerPoint</vt:lpstr>
    </vt:vector>
  </TitlesOfParts>
  <Company>Area Servizi 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Colleoni</dc:creator>
  <cp:lastModifiedBy>Cabirio Cautela</cp:lastModifiedBy>
  <cp:revision>208</cp:revision>
  <cp:lastPrinted>2023-03-01T16:11:06Z</cp:lastPrinted>
  <dcterms:created xsi:type="dcterms:W3CDTF">2015-05-26T12:27:57Z</dcterms:created>
  <dcterms:modified xsi:type="dcterms:W3CDTF">2023-04-16T09:00:56Z</dcterms:modified>
</cp:coreProperties>
</file>