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588" r:id="rId2"/>
    <p:sldId id="589" r:id="rId3"/>
    <p:sldId id="600" r:id="rId4"/>
    <p:sldId id="590" r:id="rId5"/>
    <p:sldId id="601" r:id="rId6"/>
    <p:sldId id="591" r:id="rId7"/>
    <p:sldId id="602" r:id="rId8"/>
    <p:sldId id="594" r:id="rId9"/>
    <p:sldId id="606" r:id="rId10"/>
    <p:sldId id="596" r:id="rId11"/>
    <p:sldId id="603" r:id="rId12"/>
    <p:sldId id="597" r:id="rId13"/>
    <p:sldId id="604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896"/>
    <a:srgbClr val="BDCE30"/>
    <a:srgbClr val="534639"/>
    <a:srgbClr val="15B9DC"/>
    <a:srgbClr val="FFD30A"/>
    <a:srgbClr val="3C4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7" autoAdjust="0"/>
    <p:restoredTop sz="92381" autoAdjust="0"/>
  </p:normalViewPr>
  <p:slideViewPr>
    <p:cSldViewPr snapToGrid="0">
      <p:cViewPr varScale="1">
        <p:scale>
          <a:sx n="79" d="100"/>
          <a:sy n="79" d="100"/>
        </p:scale>
        <p:origin x="1210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3BEC-B23C-430C-957F-5D69CFE225C9}" type="datetimeFigureOut">
              <a:rPr lang="it-IT" smtClean="0"/>
              <a:t>16/04/2023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2EEB0-8BB6-40D3-B11A-DD607E4AF3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66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EEB0-8BB6-40D3-B11A-DD607E4AF3C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83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EEB0-8BB6-40D3-B11A-DD607E4AF3C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43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EEB0-8BB6-40D3-B11A-DD607E4AF3C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80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EEB0-8BB6-40D3-B11A-DD607E4AF3C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97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EEB0-8BB6-40D3-B11A-DD607E4AF3C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1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EEB0-8BB6-40D3-B11A-DD607E4AF3C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59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EEB0-8BB6-40D3-B11A-DD607E4AF3C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61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EEB0-8BB6-40D3-B11A-DD607E4AF3C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90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EEB0-8BB6-40D3-B11A-DD607E4AF3C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33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EEB0-8BB6-40D3-B11A-DD607E4AF3C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91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EEB0-8BB6-40D3-B11A-DD607E4AF3C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04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66800" y="1270000"/>
            <a:ext cx="10063480" cy="2159000"/>
          </a:xfrm>
        </p:spPr>
        <p:txBody>
          <a:bodyPr anchor="ctr" anchorCtr="0"/>
          <a:lstStyle>
            <a:lvl1pPr algn="ctr">
              <a:defRPr sz="6000" b="1">
                <a:solidFill>
                  <a:srgbClr val="534639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66800" y="4155440"/>
            <a:ext cx="10063480" cy="1427480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534639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rgbClr val="548896"/>
                </a:solidFill>
                <a:latin typeface="+mj-lt"/>
              </a:defRPr>
            </a:lvl1pPr>
          </a:lstStyle>
          <a:p>
            <a:r>
              <a:rPr lang="it-IT"/>
              <a:t>Politecnico di Bari - 22nd May 2018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548896"/>
                </a:solidFill>
                <a:latin typeface="+mj-lt"/>
              </a:defRPr>
            </a:lvl1pPr>
          </a:lstStyle>
          <a:p>
            <a:fld id="{623578AA-3103-41C6-B1BE-0764DB9ED29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22D72C19-6DB6-45C8-9749-6A79E7554959}"/>
              </a:ext>
            </a:extLst>
          </p:cNvPr>
          <p:cNvCxnSpPr/>
          <p:nvPr userDrawn="1"/>
        </p:nvCxnSpPr>
        <p:spPr>
          <a:xfrm>
            <a:off x="0" y="1275080"/>
            <a:ext cx="12192000" cy="0"/>
          </a:xfrm>
          <a:prstGeom prst="line">
            <a:avLst/>
          </a:prstGeom>
          <a:ln w="12700">
            <a:solidFill>
              <a:srgbClr val="534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54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Politecnico di Bari - 22nd May 2018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42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Politecnico di Bari - 22nd May 2018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19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5440" y="137161"/>
            <a:ext cx="11501120" cy="1056640"/>
          </a:xfrm>
        </p:spPr>
        <p:txBody>
          <a:bodyPr/>
          <a:lstStyle>
            <a:lvl1pPr>
              <a:defRPr>
                <a:solidFill>
                  <a:srgbClr val="534639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5440" y="1347347"/>
            <a:ext cx="11501120" cy="47686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20720" y="6356350"/>
            <a:ext cx="5760720" cy="365125"/>
          </a:xfrm>
        </p:spPr>
        <p:txBody>
          <a:bodyPr/>
          <a:lstStyle>
            <a:lvl1pPr>
              <a:defRPr>
                <a:solidFill>
                  <a:srgbClr val="548896"/>
                </a:solidFill>
              </a:defRPr>
            </a:lvl1pPr>
          </a:lstStyle>
          <a:p>
            <a:r>
              <a:rPr lang="it-IT"/>
              <a:t>Politecnico di Bari - 22nd May 2018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123680" y="6356350"/>
            <a:ext cx="2743200" cy="365125"/>
          </a:xfrm>
        </p:spPr>
        <p:txBody>
          <a:bodyPr/>
          <a:lstStyle>
            <a:lvl1pPr>
              <a:defRPr>
                <a:solidFill>
                  <a:srgbClr val="548896"/>
                </a:solidFill>
              </a:defRPr>
            </a:lvl1pPr>
          </a:lstStyle>
          <a:p>
            <a:fld id="{623578AA-3103-41C6-B1BE-0764DB9ED29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0" y="1275080"/>
            <a:ext cx="12192000" cy="0"/>
          </a:xfrm>
          <a:prstGeom prst="line">
            <a:avLst/>
          </a:prstGeom>
          <a:ln w="12700">
            <a:solidFill>
              <a:srgbClr val="534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>
            <a:off x="-2877" y="6183008"/>
            <a:ext cx="12192000" cy="0"/>
          </a:xfrm>
          <a:prstGeom prst="line">
            <a:avLst/>
          </a:prstGeom>
          <a:ln w="12700">
            <a:solidFill>
              <a:srgbClr val="548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2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Politecnico di Bari - 22nd May 2018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Politecnico di Bari - 22nd May 2018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08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Politecnico di Bari - 22nd May 2018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1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Politecnico di Bari - 22nd May 2018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00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Politecnico di Bari - 22nd May 2018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75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Politecnico di Bari - 22nd May 2018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65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Politecnico di Bari - 22nd May 2018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1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it-IT"/>
              <a:t>Politecnico di Bari - 22nd May 2018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23578AA-3103-41C6-B1BE-0764DB9ED2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84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google.it/url?sa=i&amp;source=images&amp;cd=&amp;cad=rja&amp;docid=PSN-RgqLuqzyQM&amp;tbnid=uk82B5m4mD2MzM:&amp;ved=0CAgQjRw4Dw&amp;url=http://www.retail-square.com/shops/nespresso&amp;ei=U0H7UpD5Hqap0QXwjYCIDQ&amp;psig=AFQjCNEduUuwpU3MXF6UK6AhTMMDQAVKAQ&amp;ust=1392284371616425" TargetMode="External"/><Relationship Id="rId7" Type="http://schemas.openxmlformats.org/officeDocument/2006/relationships/hyperlink" Target="http://www.google.it/url?sa=i&amp;source=images&amp;cd=&amp;cad=rja&amp;docid=PxBTTw-Mhi3k_M&amp;tbnid=k66tPzQl7EXn8M:&amp;ved=0CAgQjRw&amp;url=http://www.italianbakerycafe.com/ita/?bl_services=service-4&amp;ei=MEL7UumBDMaL7AbMjYCoDQ&amp;psig=AFQjCNG4AK8yy32N_lEVtKOlaXRQp9KO0w&amp;ust=139228459225079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it/url?sa=i&amp;source=images&amp;cd=&amp;cad=rja&amp;docid=lF0U3KaRddhSyM&amp;tbnid=--PJxEpwFBxtSM:&amp;ved=0CAgQjRw&amp;url=http://www.clubcarlson.com/webExtra/photoGallery.do;jsessionid=Mp6FgW8d9NC5yCnLGkGxvrPdkG1kNBrnSW1Tp9ZCvp0cDrpcL2nm!-2112526055?hotelCode=GBWESTMI&amp;top=71&amp;hotelBrandCode=PKP&amp;ei=-EH7UsbaGKne7AbU64GwAg&amp;psig=AFQjCNGwK43S7rCith5GSumX7S8IjvXZMQ&amp;ust=1392284536461781" TargetMode="Externa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source=images&amp;cd=&amp;cad=rja&amp;docid=PSN-RgqLuqzyQM&amp;tbnid=uk82B5m4mD2MzM:&amp;ved=0CAgQjRw4Dw&amp;url=http://www.retail-square.com/shops/nespresso&amp;ei=U0H7UpD5Hqap0QXwjYCIDQ&amp;psig=AFQjCNEduUuwpU3MXF6UK6AhTMMDQAVKAQ&amp;ust=139228437161642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it/url?sa=i&amp;source=images&amp;cd=&amp;cad=rja&amp;docid=lF0U3KaRddhSyM&amp;tbnid=--PJxEpwFBxtSM:&amp;ved=0CAgQjRw&amp;url=http://www.clubcarlson.com/webExtra/photoGallery.do;jsessionid=Mp6FgW8d9NC5yCnLGkGxvrPdkG1kNBrnSW1Tp9ZCvp0cDrpcL2nm!-2112526055?hotelCode=GBWESTMI&amp;top=71&amp;hotelBrandCode=PKP&amp;ei=-EH7UsbaGKne7AbU64GwAg&amp;psig=AFQjCNGwK43S7rCith5GSumX7S8IjvXZMQ&amp;ust=1392284536461781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522753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[embodied by the Incumbent]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738590" y="4532588"/>
            <a:ext cx="2822165" cy="71893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8" tIns="45703" rIns="35988" bIns="45703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  <a:cs typeface="Tahoma" charset="-52"/>
                <a:sym typeface="Tahoma" charset="-52"/>
              </a:rPr>
              <a:t>Digital competition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738590" y="3027970"/>
            <a:ext cx="2822165" cy="7205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8" tIns="45703" rIns="35988" bIns="45703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  <a:cs typeface="Tahoma" charset="-52"/>
                <a:sym typeface="Tahoma" charset="-52"/>
              </a:rPr>
              <a:t>Let’s compete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738590" y="3779802"/>
            <a:ext cx="2822165" cy="7205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8" tIns="45703" rIns="35988" bIns="45703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  <a:cs typeface="Tahoma" charset="-52"/>
                <a:sym typeface="Tahoma" charset="-52"/>
              </a:rPr>
              <a:t>For adepts</a:t>
            </a:r>
          </a:p>
        </p:txBody>
      </p:sp>
      <p:pic>
        <p:nvPicPr>
          <p:cNvPr id="24" name="Picture 8" descr="http://xbox-361.com/mkportal/modules/gallery/album/a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3934" y="1692197"/>
            <a:ext cx="1682264" cy="1325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5" name="Rettangolo arrotondato 24"/>
          <p:cNvSpPr/>
          <p:nvPr/>
        </p:nvSpPr>
        <p:spPr>
          <a:xfrm>
            <a:off x="7084089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 algn="r"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 algn="r"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[proposed by the Innovators]</a:t>
            </a:r>
          </a:p>
        </p:txBody>
      </p:sp>
      <p:sp>
        <p:nvSpPr>
          <p:cNvPr id="29" name="Rettangolo arrotondato 28"/>
          <p:cNvSpPr/>
          <p:nvPr/>
        </p:nvSpPr>
        <p:spPr>
          <a:xfrm>
            <a:off x="8567143" y="4499690"/>
            <a:ext cx="2669099" cy="71893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5988" tIns="45703" rIns="35988" bIns="45703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Tahoma" charset="-52"/>
                <a:sym typeface="Tahoma" charset="-52"/>
              </a:rPr>
              <a:t>Face2Face socialization</a:t>
            </a:r>
          </a:p>
        </p:txBody>
      </p:sp>
      <p:sp>
        <p:nvSpPr>
          <p:cNvPr id="30" name="Rettangolo arrotondato 29"/>
          <p:cNvSpPr/>
          <p:nvPr/>
        </p:nvSpPr>
        <p:spPr>
          <a:xfrm>
            <a:off x="8567143" y="2995072"/>
            <a:ext cx="2669099" cy="720516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5988" tIns="45703" rIns="35988" bIns="45703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Tahoma" charset="-52"/>
                <a:sym typeface="Tahoma" charset="-52"/>
              </a:rPr>
              <a:t>Let’s party</a:t>
            </a:r>
          </a:p>
        </p:txBody>
      </p:sp>
      <p:sp>
        <p:nvSpPr>
          <p:cNvPr id="31" name="Rettangolo arrotondato 30"/>
          <p:cNvSpPr/>
          <p:nvPr/>
        </p:nvSpPr>
        <p:spPr>
          <a:xfrm>
            <a:off x="8567143" y="3748486"/>
            <a:ext cx="2669099" cy="71893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5988" tIns="45703" rIns="35988" bIns="45703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Tahoma" charset="-52"/>
                <a:sym typeface="Tahoma" charset="-52"/>
              </a:rPr>
              <a:t>For everyone</a:t>
            </a:r>
          </a:p>
        </p:txBody>
      </p:sp>
      <p:pic>
        <p:nvPicPr>
          <p:cNvPr id="32" name="Picture 12" descr="Console Nintendo W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9304" y="1535997"/>
            <a:ext cx="1601637" cy="1439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of </a:t>
            </a:r>
            <a:r>
              <a:rPr lang="it-IT" dirty="0" err="1"/>
              <a:t>Meaning</a:t>
            </a:r>
            <a:r>
              <a:rPr lang="it-IT" dirty="0"/>
              <a:t>: </a:t>
            </a:r>
            <a:r>
              <a:rPr lang="it-IT" dirty="0" err="1"/>
              <a:t>Example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5440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Incumbent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90351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9BBB59"/>
                </a:solidFill>
                <a:latin typeface="Calibri" pitchFamily="34" charset="0"/>
              </a:rPr>
              <a:t>Innovator</a:t>
            </a:r>
          </a:p>
        </p:txBody>
      </p:sp>
    </p:spTree>
    <p:extLst>
      <p:ext uri="{BB962C8B-B14F-4D97-AF65-F5344CB8AC3E}">
        <p14:creationId xmlns:p14="http://schemas.microsoft.com/office/powerpoint/2010/main" val="155868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of </a:t>
            </a:r>
            <a:r>
              <a:rPr lang="it-IT" dirty="0" err="1"/>
              <a:t>Meaning</a:t>
            </a:r>
            <a:r>
              <a:rPr lang="it-IT" dirty="0"/>
              <a:t>: Case 5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4305" y="5026804"/>
            <a:ext cx="1761035" cy="1079938"/>
          </a:xfrm>
          <a:prstGeom prst="rect">
            <a:avLst/>
          </a:prstGeom>
        </p:spPr>
      </p:pic>
      <p:pic>
        <p:nvPicPr>
          <p:cNvPr id="53250" name="Picture 2" descr="http://www.retail-square.com/sites/default/files/styles/detailpage-slide/public/Nespresso3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0478" y="2615907"/>
            <a:ext cx="3599584" cy="2249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3252" name="Picture 4" descr="http://t1.gstatic.com/images?q=tbn:ANd9GcRwQLiFmgU7KW1UqH-tEbEyacyzF1t3qX_3UDlRh02Z3LqA46w0v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166" y="2401180"/>
            <a:ext cx="3599584" cy="2049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3254" name="Picture 6" descr="http://t1.gstatic.com/images?q=tbn:ANd9GcQxmTtNzsY1UhAR3dEYRoAHZ0vFGau-IgQDan40l5mpJEtjUmjX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6021" y="4869078"/>
            <a:ext cx="1079875" cy="1079938"/>
          </a:xfrm>
          <a:prstGeom prst="rect">
            <a:avLst/>
          </a:prstGeom>
          <a:noFill/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C51C-8BA7-4378-968B-B38FF4733963}" type="slidenum">
              <a:rPr lang="it-IT" smtClean="0">
                <a:solidFill>
                  <a:prstClr val="white"/>
                </a:solidFill>
              </a:rPr>
              <a:pPr/>
              <a:t>10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45440" y="2001177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Incumbent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890351" y="2001177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9BBB59"/>
                </a:solidFill>
                <a:latin typeface="Calibri" pitchFamily="34" charset="0"/>
              </a:rPr>
              <a:t>Innovator</a:t>
            </a:r>
          </a:p>
        </p:txBody>
      </p:sp>
    </p:spTree>
    <p:extLst>
      <p:ext uri="{BB962C8B-B14F-4D97-AF65-F5344CB8AC3E}">
        <p14:creationId xmlns:p14="http://schemas.microsoft.com/office/powerpoint/2010/main" val="277535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522753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[embodied by the Incumbent]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7084089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 algn="r"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 algn="r"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[proposed by the Innovators]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of </a:t>
            </a:r>
            <a:r>
              <a:rPr lang="it-IT" dirty="0" err="1"/>
              <a:t>Meaning</a:t>
            </a:r>
            <a:r>
              <a:rPr lang="it-IT" dirty="0"/>
              <a:t>: Case 5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5440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Incumbent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90351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9BBB59"/>
                </a:solidFill>
                <a:latin typeface="Calibri" pitchFamily="34" charset="0"/>
              </a:rPr>
              <a:t>Innovator</a:t>
            </a:r>
          </a:p>
        </p:txBody>
      </p:sp>
      <p:pic>
        <p:nvPicPr>
          <p:cNvPr id="12" name="Picture 2" descr="http://www.retail-square.com/sites/default/files/styles/detailpage-slide/public/Nespresso3_1.jpg">
            <a:hlinkClick r:id="rId3"/>
            <a:extLst>
              <a:ext uri="{FF2B5EF4-FFF2-40B4-BE49-F238E27FC236}">
                <a16:creationId xmlns:a16="http://schemas.microsoft.com/office/drawing/2014/main" id="{47F98491-0D60-E94B-9282-5FF1EBA70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1985" y="1671753"/>
            <a:ext cx="1824606" cy="1140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4" descr="http://t1.gstatic.com/images?q=tbn:ANd9GcRwQLiFmgU7KW1UqH-tEbEyacyzF1t3qX_3UDlRh02Z3LqA46w0vQ">
            <a:hlinkClick r:id="rId5"/>
            <a:extLst>
              <a:ext uri="{FF2B5EF4-FFF2-40B4-BE49-F238E27FC236}">
                <a16:creationId xmlns:a16="http://schemas.microsoft.com/office/drawing/2014/main" id="{66C67553-2CE0-884C-8780-A0A1FC59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6128" y="1883263"/>
            <a:ext cx="1824606" cy="1038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389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of </a:t>
            </a:r>
            <a:r>
              <a:rPr lang="it-IT" dirty="0" err="1"/>
              <a:t>Meaning</a:t>
            </a:r>
            <a:r>
              <a:rPr lang="it-IT" dirty="0"/>
              <a:t>: Case 6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C51C-8BA7-4378-968B-B38FF4733963}" type="slidenum">
              <a:rPr lang="it-IT" smtClean="0">
                <a:solidFill>
                  <a:prstClr val="white"/>
                </a:solidFill>
              </a:rPr>
              <a:pPr/>
              <a:t>12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45440" y="2001177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Incumbent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890351" y="2001177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9BBB59"/>
                </a:solidFill>
                <a:latin typeface="Calibri" pitchFamily="34" charset="0"/>
              </a:rPr>
              <a:t>Innovator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0"/>
          <a:stretch/>
        </p:blipFill>
        <p:spPr>
          <a:xfrm>
            <a:off x="8153453" y="2697812"/>
            <a:ext cx="355660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r="5783"/>
          <a:stretch/>
        </p:blipFill>
        <p:spPr>
          <a:xfrm>
            <a:off x="590698" y="2587143"/>
            <a:ext cx="365721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Risultati immagini per gop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541" y="5223539"/>
            <a:ext cx="2094019" cy="7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5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522753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[embodied by the Incumbent]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7084089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 algn="r"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 algn="r"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[proposed by the Innovators]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of </a:t>
            </a:r>
            <a:r>
              <a:rPr lang="it-IT" dirty="0" err="1"/>
              <a:t>Meaning</a:t>
            </a:r>
            <a:r>
              <a:rPr lang="it-IT" dirty="0"/>
              <a:t>: Case 6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5440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Incumbent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90351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9BBB59"/>
                </a:solidFill>
                <a:latin typeface="Calibri" pitchFamily="34" charset="0"/>
              </a:rPr>
              <a:t>Innovator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40C3D2B-BDF6-6D4E-85FB-7700117ECD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0"/>
          <a:stretch/>
        </p:blipFill>
        <p:spPr>
          <a:xfrm>
            <a:off x="6238568" y="1670565"/>
            <a:ext cx="1846127" cy="1121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3FFF01E-3813-3D4D-A584-7F3DCE3E9B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r="5783"/>
          <a:stretch/>
        </p:blipFill>
        <p:spPr>
          <a:xfrm>
            <a:off x="3939170" y="1872850"/>
            <a:ext cx="1846128" cy="1090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317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45440" y="2006620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Incumbent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90351" y="2001177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9BBB59"/>
                </a:solidFill>
                <a:latin typeface="Calibri" pitchFamily="34" charset="0"/>
              </a:rPr>
              <a:t>Innovator</a:t>
            </a:r>
          </a:p>
        </p:txBody>
      </p:sp>
      <p:pic>
        <p:nvPicPr>
          <p:cNvPr id="21" name="Picture 7" descr="http://dramatenbloggen1.files.wordpress.com/2010/01/spotify-logo1.jpg"/>
          <p:cNvPicPr>
            <a:picLocks noChangeAspect="1" noChangeArrowheads="1"/>
          </p:cNvPicPr>
          <p:nvPr/>
        </p:nvPicPr>
        <p:blipFill rotWithShape="1">
          <a:blip r:embed="rId3" cstate="print"/>
          <a:srcRect t="15552" b="10939"/>
          <a:stretch/>
        </p:blipFill>
        <p:spPr bwMode="auto">
          <a:xfrm>
            <a:off x="9792413" y="5090542"/>
            <a:ext cx="1769856" cy="89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http://mysterymanpodcast.files.wordpress.com/2009/07/itunes-logo1.png?w=150&amp;h=163"/>
          <p:cNvPicPr>
            <a:picLocks noChangeAspect="1" noChangeArrowheads="1"/>
          </p:cNvPicPr>
          <p:nvPr/>
        </p:nvPicPr>
        <p:blipFill rotWithShape="1">
          <a:blip r:embed="rId4" cstate="print"/>
          <a:srcRect l="5125" t="73934"/>
          <a:stretch/>
        </p:blipFill>
        <p:spPr bwMode="auto">
          <a:xfrm>
            <a:off x="345440" y="5261047"/>
            <a:ext cx="2411857" cy="71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magine 22" descr="itunes-06-2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5" y="2601937"/>
            <a:ext cx="3239366" cy="230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Immagine 23" descr="Screen Shot 2014-07-14 at 09.59.5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94" y="2625310"/>
            <a:ext cx="3613768" cy="225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of </a:t>
            </a:r>
            <a:r>
              <a:rPr lang="it-IT" dirty="0" err="1"/>
              <a:t>Meaning</a:t>
            </a:r>
            <a:r>
              <a:rPr lang="it-IT" dirty="0"/>
              <a:t>: Case 1</a:t>
            </a:r>
          </a:p>
        </p:txBody>
      </p:sp>
    </p:spTree>
    <p:extLst>
      <p:ext uri="{BB962C8B-B14F-4D97-AF65-F5344CB8AC3E}">
        <p14:creationId xmlns:p14="http://schemas.microsoft.com/office/powerpoint/2010/main" val="334006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522753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[embodied by the Incumbent]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7084089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 algn="r"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 algn="r"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[proposed by the Innovators]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of </a:t>
            </a:r>
            <a:r>
              <a:rPr lang="it-IT" dirty="0" err="1"/>
              <a:t>Meaning</a:t>
            </a:r>
            <a:r>
              <a:rPr lang="it-IT" dirty="0"/>
              <a:t>: Case 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5440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Incumbent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90351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9BBB59"/>
                </a:solidFill>
                <a:latin typeface="Calibri" pitchFamily="34" charset="0"/>
              </a:rPr>
              <a:t>Innovator</a:t>
            </a:r>
          </a:p>
        </p:txBody>
      </p:sp>
      <p:pic>
        <p:nvPicPr>
          <p:cNvPr id="16" name="Immagine 15" descr="itunes-06-2.gif">
            <a:extLst>
              <a:ext uri="{FF2B5EF4-FFF2-40B4-BE49-F238E27FC236}">
                <a16:creationId xmlns:a16="http://schemas.microsoft.com/office/drawing/2014/main" id="{BBE0DCD9-4A6A-C348-9CC6-B06EA9A38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52" y="1791160"/>
            <a:ext cx="1718346" cy="1222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Immagine 17" descr="Screen Shot 2014-07-14 at 09.59.50.png">
            <a:extLst>
              <a:ext uri="{FF2B5EF4-FFF2-40B4-BE49-F238E27FC236}">
                <a16:creationId xmlns:a16="http://schemas.microsoft.com/office/drawing/2014/main" id="{764C907E-3A85-0543-9A66-9F19303DEC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85" y="1692197"/>
            <a:ext cx="1759294" cy="1099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857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45440" y="2001177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Incumbent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90351" y="2001177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9BBB59"/>
                </a:solidFill>
                <a:latin typeface="Calibri" pitchFamily="34" charset="0"/>
              </a:rPr>
              <a:t>Innovator</a:t>
            </a:r>
          </a:p>
        </p:txBody>
      </p:sp>
      <p:pic>
        <p:nvPicPr>
          <p:cNvPr id="18" name="Content Placeholder 2"/>
          <p:cNvPicPr>
            <a:picLocks noGrp="1" noChangeAspect="1"/>
          </p:cNvPicPr>
          <p:nvPr>
            <p:ph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47485" y="2650524"/>
            <a:ext cx="4030810" cy="211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Immagine 18" descr="booking.com_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2" y="2529902"/>
            <a:ext cx="3242523" cy="2358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Immagine 21" descr="airbnb_logo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7"/>
          <a:stretch/>
        </p:blipFill>
        <p:spPr>
          <a:xfrm>
            <a:off x="9370195" y="4991673"/>
            <a:ext cx="2339867" cy="937010"/>
          </a:xfrm>
          <a:prstGeom prst="rect">
            <a:avLst/>
          </a:prstGeom>
        </p:spPr>
      </p:pic>
      <p:pic>
        <p:nvPicPr>
          <p:cNvPr id="23" name="Immagine 22" descr="booking-jpg-1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3" b="40582"/>
          <a:stretch/>
        </p:blipFill>
        <p:spPr>
          <a:xfrm>
            <a:off x="470853" y="5185687"/>
            <a:ext cx="2996712" cy="57852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of </a:t>
            </a:r>
            <a:r>
              <a:rPr lang="it-IT" dirty="0" err="1"/>
              <a:t>Meaning</a:t>
            </a:r>
            <a:r>
              <a:rPr lang="it-IT" dirty="0"/>
              <a:t>: Case 2</a:t>
            </a:r>
          </a:p>
        </p:txBody>
      </p:sp>
    </p:spTree>
    <p:extLst>
      <p:ext uri="{BB962C8B-B14F-4D97-AF65-F5344CB8AC3E}">
        <p14:creationId xmlns:p14="http://schemas.microsoft.com/office/powerpoint/2010/main" val="227302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522753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[embodied by the Incumbent]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7084089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 algn="r"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 algn="r"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[proposed by the Innovators]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of </a:t>
            </a:r>
            <a:r>
              <a:rPr lang="it-IT" dirty="0" err="1"/>
              <a:t>Meaning</a:t>
            </a:r>
            <a:r>
              <a:rPr lang="it-IT" dirty="0"/>
              <a:t>: Case 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5440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Incumbent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90351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9BBB59"/>
                </a:solidFill>
                <a:latin typeface="Calibri" pitchFamily="34" charset="0"/>
              </a:rPr>
              <a:t>Innovator</a:t>
            </a:r>
          </a:p>
        </p:txBody>
      </p:sp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A46E1315-6687-0D49-83E2-497FC4B992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81985" y="1773637"/>
            <a:ext cx="1761685" cy="925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magine 12" descr="booking.com_.jpg">
            <a:extLst>
              <a:ext uri="{FF2B5EF4-FFF2-40B4-BE49-F238E27FC236}">
                <a16:creationId xmlns:a16="http://schemas.microsoft.com/office/drawing/2014/main" id="{29F8F2CC-3C5E-E04F-ADC8-B2B188537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55" y="1773637"/>
            <a:ext cx="1592539" cy="1158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975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45440" y="2001177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Incumbent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90351" y="2001177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9BBB59"/>
                </a:solidFill>
                <a:latin typeface="Calibri" pitchFamily="34" charset="0"/>
              </a:rPr>
              <a:t>Innovator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897" y="2650524"/>
            <a:ext cx="3401398" cy="2407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" descr="http://cdn.blogosfere.it/styleandfashion/images/UCB%20miami%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182" y="2683886"/>
            <a:ext cx="3511518" cy="2341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2" y="5270711"/>
            <a:ext cx="2069820" cy="68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http://www.discotecheversilia.it/wp-content/uploads/2013/04/abercrombie-logo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14" y="5149830"/>
            <a:ext cx="1840848" cy="897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of </a:t>
            </a:r>
            <a:r>
              <a:rPr lang="it-IT" dirty="0" err="1"/>
              <a:t>Meaning</a:t>
            </a:r>
            <a:r>
              <a:rPr lang="it-IT" dirty="0"/>
              <a:t>: Case 3</a:t>
            </a:r>
          </a:p>
        </p:txBody>
      </p:sp>
    </p:spTree>
    <p:extLst>
      <p:ext uri="{BB962C8B-B14F-4D97-AF65-F5344CB8AC3E}">
        <p14:creationId xmlns:p14="http://schemas.microsoft.com/office/powerpoint/2010/main" val="186071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522753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[embodied by the Incumbent]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7084089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 algn="r"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 algn="r"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[proposed by the Innovators]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of </a:t>
            </a:r>
            <a:r>
              <a:rPr lang="it-IT" dirty="0" err="1"/>
              <a:t>Meaning</a:t>
            </a:r>
            <a:r>
              <a:rPr lang="it-IT" dirty="0"/>
              <a:t>: Case 3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5440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Incumbent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90351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9BBB59"/>
                </a:solidFill>
                <a:latin typeface="Calibri" pitchFamily="34" charset="0"/>
              </a:rPr>
              <a:t>Innovator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877FD2E8-4625-C143-A9EE-A4BC11EC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34" y="1648823"/>
            <a:ext cx="1675795" cy="1186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2" descr="http://cdn.blogosfere.it/styleandfashion/images/UCB%20miami%201.jpg">
            <a:extLst>
              <a:ext uri="{FF2B5EF4-FFF2-40B4-BE49-F238E27FC236}">
                <a16:creationId xmlns:a16="http://schemas.microsoft.com/office/drawing/2014/main" id="{18CAF54C-A862-5C4F-9CF6-74461FBD4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323" y="1825888"/>
            <a:ext cx="1730049" cy="1153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4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www.tecnocino.it/wp-galleryo/sondaggio-twitter/twitter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7797" y="4907288"/>
            <a:ext cx="1702890" cy="113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45440" y="2001177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Incumbent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90351" y="2001177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9BBB59"/>
                </a:solidFill>
                <a:latin typeface="Calibri" pitchFamily="34" charset="0"/>
              </a:rPr>
              <a:t>Innovator</a:t>
            </a:r>
          </a:p>
        </p:txBody>
      </p:sp>
      <p:pic>
        <p:nvPicPr>
          <p:cNvPr id="26" name="Immagine 25" descr="twitter-app-android-tablet-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61" y="2625310"/>
            <a:ext cx="3550234" cy="221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" name="Picture 4" descr="http://www.ovunquerunning.it/2008/(031109203923)logo%20face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853" y="5115520"/>
            <a:ext cx="1910698" cy="71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magine 28" descr="experimento-faceboo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5" y="2661784"/>
            <a:ext cx="3232040" cy="2145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of </a:t>
            </a:r>
            <a:r>
              <a:rPr lang="it-IT" dirty="0" err="1"/>
              <a:t>Meaning</a:t>
            </a:r>
            <a:r>
              <a:rPr lang="it-IT" dirty="0"/>
              <a:t>: Case 4</a:t>
            </a:r>
          </a:p>
        </p:txBody>
      </p:sp>
    </p:spTree>
    <p:extLst>
      <p:ext uri="{BB962C8B-B14F-4D97-AF65-F5344CB8AC3E}">
        <p14:creationId xmlns:p14="http://schemas.microsoft.com/office/powerpoint/2010/main" val="231397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78AA-3103-41C6-B1BE-0764DB9ED294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522753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[embodied by the Incumbent]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7084089" y="1923395"/>
            <a:ext cx="4391341" cy="4016802"/>
          </a:xfrm>
          <a:prstGeom prst="roundRect">
            <a:avLst>
              <a:gd name="adj" fmla="val 569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/>
          <a:lstStyle/>
          <a:p>
            <a:pPr algn="r"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Meanings</a:t>
            </a:r>
          </a:p>
          <a:p>
            <a:pPr algn="r"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[proposed by the Innovators]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of </a:t>
            </a:r>
            <a:r>
              <a:rPr lang="it-IT" dirty="0" err="1"/>
              <a:t>Meaning</a:t>
            </a:r>
            <a:r>
              <a:rPr lang="it-IT" dirty="0"/>
              <a:t>: Case 4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5440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Incumbent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90351" y="1397324"/>
            <a:ext cx="2819711" cy="40000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9BBB59"/>
                </a:solidFill>
                <a:latin typeface="Calibri" pitchFamily="34" charset="0"/>
              </a:rPr>
              <a:t>Innovator</a:t>
            </a:r>
          </a:p>
        </p:txBody>
      </p:sp>
      <p:pic>
        <p:nvPicPr>
          <p:cNvPr id="14" name="Immagine 13" descr="twitter-app-android-tablet-5.jpg">
            <a:extLst>
              <a:ext uri="{FF2B5EF4-FFF2-40B4-BE49-F238E27FC236}">
                <a16:creationId xmlns:a16="http://schemas.microsoft.com/office/drawing/2014/main" id="{851614E0-3B2A-3342-BF8D-AEF0C8EA1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32" y="1682539"/>
            <a:ext cx="1790197" cy="1118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magine 15" descr="experimento-facebook.jpg">
            <a:extLst>
              <a:ext uri="{FF2B5EF4-FFF2-40B4-BE49-F238E27FC236}">
                <a16:creationId xmlns:a16="http://schemas.microsoft.com/office/drawing/2014/main" id="{98FA61EC-BB92-9841-B8EB-883DAFD7F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72" y="1825888"/>
            <a:ext cx="1629749" cy="1082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016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5001</TotalTime>
  <Words>250</Words>
  <Application>Microsoft Office PowerPoint</Application>
  <PresentationFormat>Widescreen</PresentationFormat>
  <Paragraphs>97</Paragraphs>
  <Slides>13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Understanding Innovation of Meaning: Example</vt:lpstr>
      <vt:lpstr>Understanding Innovation of Meaning: Case 1</vt:lpstr>
      <vt:lpstr>Understanding Innovation of Meaning: Case 1</vt:lpstr>
      <vt:lpstr>Understanding Innovation of Meaning: Case 2</vt:lpstr>
      <vt:lpstr>Understanding Innovation of Meaning: Case 2</vt:lpstr>
      <vt:lpstr>Understanding Innovation of Meaning: Case 3</vt:lpstr>
      <vt:lpstr>Understanding Innovation of Meaning: Case 3</vt:lpstr>
      <vt:lpstr>Understanding Innovation of Meaning: Case 4</vt:lpstr>
      <vt:lpstr>Understanding Innovation of Meaning: Case 4</vt:lpstr>
      <vt:lpstr>Understanding Innovation of Meaning: Case 5</vt:lpstr>
      <vt:lpstr>Understanding Innovation of Meaning: Case 5</vt:lpstr>
      <vt:lpstr>Understanding Innovation of Meaning: Case 6</vt:lpstr>
      <vt:lpstr>Understanding Innovation of Meaning: Case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Dell'Era</dc:creator>
  <cp:lastModifiedBy>Cabirio Cautela</cp:lastModifiedBy>
  <cp:revision>500</cp:revision>
  <dcterms:created xsi:type="dcterms:W3CDTF">2015-09-01T07:45:50Z</dcterms:created>
  <dcterms:modified xsi:type="dcterms:W3CDTF">2023-04-16T09:00:43Z</dcterms:modified>
</cp:coreProperties>
</file>