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6.xml" ContentType="application/vnd.openxmlformats-officedocument.presentationml.tags+xml"/>
  <Override PartName="/ppt/notesSlides/notesSlide15.xml" ContentType="application/vnd.openxmlformats-officedocument.presentationml.notesSlide+xml"/>
  <Override PartName="/ppt/tags/tag7.xml" ContentType="application/vnd.openxmlformats-officedocument.presentationml.tags+xml"/>
  <Override PartName="/ppt/notesSlides/notesSlide16.xml" ContentType="application/vnd.openxmlformats-officedocument.presentationml.notesSlide+xml"/>
  <Override PartName="/ppt/tags/tag8.xml" ContentType="application/vnd.openxmlformats-officedocument.presentationml.tags+xml"/>
  <Override PartName="/ppt/notesSlides/notesSlide17.xml" ContentType="application/vnd.openxmlformats-officedocument.presentationml.notesSlide+xml"/>
  <Override PartName="/ppt/tags/tag9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9"/>
  </p:notesMasterIdLst>
  <p:sldIdLst>
    <p:sldId id="381" r:id="rId2"/>
    <p:sldId id="8909" r:id="rId3"/>
    <p:sldId id="554" r:id="rId4"/>
    <p:sldId id="555" r:id="rId5"/>
    <p:sldId id="513" r:id="rId6"/>
    <p:sldId id="514" r:id="rId7"/>
    <p:sldId id="515" r:id="rId8"/>
    <p:sldId id="516" r:id="rId9"/>
    <p:sldId id="517" r:id="rId10"/>
    <p:sldId id="518" r:id="rId11"/>
    <p:sldId id="519" r:id="rId12"/>
    <p:sldId id="556" r:id="rId13"/>
    <p:sldId id="778" r:id="rId14"/>
    <p:sldId id="613" r:id="rId15"/>
    <p:sldId id="694" r:id="rId16"/>
    <p:sldId id="769" r:id="rId17"/>
    <p:sldId id="259" r:id="rId18"/>
    <p:sldId id="260" r:id="rId19"/>
    <p:sldId id="261" r:id="rId20"/>
    <p:sldId id="773" r:id="rId21"/>
    <p:sldId id="775" r:id="rId22"/>
    <p:sldId id="1155" r:id="rId23"/>
    <p:sldId id="1156" r:id="rId24"/>
    <p:sldId id="1157" r:id="rId25"/>
    <p:sldId id="1158" r:id="rId26"/>
    <p:sldId id="776" r:id="rId27"/>
    <p:sldId id="777" r:id="rId28"/>
    <p:sldId id="757" r:id="rId29"/>
    <p:sldId id="336" r:id="rId30"/>
    <p:sldId id="337" r:id="rId31"/>
    <p:sldId id="338" r:id="rId32"/>
    <p:sldId id="339" r:id="rId33"/>
    <p:sldId id="340" r:id="rId34"/>
    <p:sldId id="341" r:id="rId35"/>
    <p:sldId id="342" r:id="rId36"/>
    <p:sldId id="767" r:id="rId37"/>
    <p:sldId id="599" r:id="rId3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8896"/>
    <a:srgbClr val="BDCE30"/>
    <a:srgbClr val="534639"/>
    <a:srgbClr val="15B9DC"/>
    <a:srgbClr val="FFD30A"/>
    <a:srgbClr val="3C49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7147" autoAdjust="0"/>
    <p:restoredTop sz="92381" autoAdjust="0"/>
  </p:normalViewPr>
  <p:slideViewPr>
    <p:cSldViewPr snapToGrid="0">
      <p:cViewPr varScale="1">
        <p:scale>
          <a:sx n="79" d="100"/>
          <a:sy n="79" d="100"/>
        </p:scale>
        <p:origin x="1210" y="72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8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E83BEC-B23C-430C-957F-5D69CFE225C9}" type="datetimeFigureOut">
              <a:rPr lang="it-IT" smtClean="0"/>
              <a:t>06/05/2023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42EEB0-8BB6-40D3-B11A-DD607E4AF3C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4662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2EEB0-8BB6-40D3-B11A-DD607E4AF3CB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5755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9FAC1-5192-4AA5-A5C3-5DC25DCCE7C6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52573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9FAC1-5192-4AA5-A5C3-5DC25DCCE7C6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65908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9FAC1-5192-4AA5-A5C3-5DC25DCCE7C6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7456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9FAC1-5192-4AA5-A5C3-5DC25DCCE7C6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0619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2EEB0-8BB6-40D3-B11A-DD607E4AF3CB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3757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2EEB0-8BB6-40D3-B11A-DD607E4AF3CB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26635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2EEB0-8BB6-40D3-B11A-DD607E4AF3CB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87467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2EEB0-8BB6-40D3-B11A-DD607E4AF3CB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7542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2EEB0-8BB6-40D3-B11A-DD607E4AF3CB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2318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2EEB0-8BB6-40D3-B11A-DD607E4AF3CB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658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2EEB0-8BB6-40D3-B11A-DD607E4AF3CB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9731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https://www.wired.com/2013/05/accenture-fjord/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2EEB0-8BB6-40D3-B11A-DD607E4AF3CB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0207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2EEB0-8BB6-40D3-B11A-DD607E4AF3CB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7341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2EEB0-8BB6-40D3-B11A-DD607E4AF3CB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7293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Processo creativo</a:t>
            </a:r>
            <a:r>
              <a:rPr lang="it-IT" baseline="0" dirty="0"/>
              <a:t> inteso come capacità di </a:t>
            </a:r>
            <a:r>
              <a:rPr lang="it-IT" b="1" baseline="0" dirty="0"/>
              <a:t>generare idee fresche e numerose</a:t>
            </a:r>
          </a:p>
          <a:p>
            <a:r>
              <a:rPr lang="it-IT" b="1" baseline="0" dirty="0"/>
              <a:t>Centralità dell’utente </a:t>
            </a:r>
            <a:r>
              <a:rPr lang="it-IT" baseline="0" dirty="0"/>
              <a:t>come detentore della conoscenza da cui derivare l’innovazione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2EEB0-8BB6-40D3-B11A-DD607E4AF3CB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0097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2EEB0-8BB6-40D3-B11A-DD607E4AF3CB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0607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2EEB0-8BB6-40D3-B11A-DD607E4AF3CB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2798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66800" y="1270000"/>
            <a:ext cx="10063480" cy="2159000"/>
          </a:xfrm>
        </p:spPr>
        <p:txBody>
          <a:bodyPr anchor="ctr" anchorCtr="0"/>
          <a:lstStyle>
            <a:lvl1pPr algn="ctr">
              <a:defRPr sz="6000" b="1">
                <a:solidFill>
                  <a:srgbClr val="534639"/>
                </a:solidFill>
                <a:latin typeface="+mj-lt"/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066800" y="4155440"/>
            <a:ext cx="10063480" cy="1427480"/>
          </a:xfrm>
        </p:spPr>
        <p:txBody>
          <a:bodyPr anchor="ctr" anchorCtr="0"/>
          <a:lstStyle>
            <a:lvl1pPr marL="0" indent="0" algn="ctr">
              <a:buNone/>
              <a:defRPr sz="2400">
                <a:solidFill>
                  <a:srgbClr val="534639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solidFill>
                  <a:srgbClr val="548896"/>
                </a:solidFill>
                <a:latin typeface="+mj-lt"/>
              </a:defRPr>
            </a:lvl1pPr>
          </a:lstStyle>
          <a:p>
            <a:r>
              <a:rPr lang="it-IT"/>
              <a:t>Politecnico di Bari - 22nd May 2018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solidFill>
                  <a:srgbClr val="548896"/>
                </a:solidFill>
                <a:latin typeface="+mj-lt"/>
              </a:defRPr>
            </a:lvl1pPr>
          </a:lstStyle>
          <a:p>
            <a:fld id="{623578AA-3103-41C6-B1BE-0764DB9ED294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7" name="Connettore 1 8">
            <a:extLst>
              <a:ext uri="{FF2B5EF4-FFF2-40B4-BE49-F238E27FC236}">
                <a16:creationId xmlns:a16="http://schemas.microsoft.com/office/drawing/2014/main" id="{22D72C19-6DB6-45C8-9749-6A79E7554959}"/>
              </a:ext>
            </a:extLst>
          </p:cNvPr>
          <p:cNvCxnSpPr/>
          <p:nvPr userDrawn="1"/>
        </p:nvCxnSpPr>
        <p:spPr>
          <a:xfrm>
            <a:off x="0" y="1275080"/>
            <a:ext cx="12192000" cy="0"/>
          </a:xfrm>
          <a:prstGeom prst="line">
            <a:avLst/>
          </a:prstGeom>
          <a:ln w="12700">
            <a:solidFill>
              <a:srgbClr val="5346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8540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Politecnico di Bari - 22nd May 2018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2426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Politecnico di Bari - 22nd May 2018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2196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E868B-A4A0-2449-913D-A6B13BA835BB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A5EAB-4E3E-8345-BC6B-5B1B8C3AF297}" type="slidenum">
              <a:rPr lang="en-US" smtClean="0"/>
              <a:t>‹N›</a:t>
            </a:fld>
            <a:endParaRPr lang="en-US"/>
          </a:p>
        </p:txBody>
      </p:sp>
      <p:sp>
        <p:nvSpPr>
          <p:cNvPr id="9" name="Segnaposto piè di pagina 4"/>
          <p:cNvSpPr txBox="1">
            <a:spLocks/>
          </p:cNvSpPr>
          <p:nvPr userDrawn="1"/>
        </p:nvSpPr>
        <p:spPr>
          <a:xfrm>
            <a:off x="622489" y="6356352"/>
            <a:ext cx="2881673" cy="365124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it-IT"/>
            </a:defPPr>
            <a:lvl1pPr marL="0" algn="l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© 2015 Politecnico di Milano</a:t>
            </a:r>
            <a:endParaRPr lang="it-IT" dirty="0"/>
          </a:p>
        </p:txBody>
      </p:sp>
      <p:sp>
        <p:nvSpPr>
          <p:cNvPr id="11" name="Segnaposto contenuto 2"/>
          <p:cNvSpPr>
            <a:spLocks noGrp="1"/>
          </p:cNvSpPr>
          <p:nvPr>
            <p:ph idx="13"/>
          </p:nvPr>
        </p:nvSpPr>
        <p:spPr>
          <a:xfrm>
            <a:off x="609601" y="1161222"/>
            <a:ext cx="10972801" cy="4964942"/>
          </a:xfrm>
        </p:spPr>
        <p:txBody>
          <a:bodyPr>
            <a:normAutofit/>
          </a:bodyPr>
          <a:lstStyle>
            <a:lvl1pPr>
              <a:defRPr sz="160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50">
                <a:latin typeface="+mn-lt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2" name="Segnaposto numero diapositiva 5"/>
          <p:cNvSpPr txBox="1">
            <a:spLocks/>
          </p:cNvSpPr>
          <p:nvPr userDrawn="1"/>
        </p:nvSpPr>
        <p:spPr>
          <a:xfrm>
            <a:off x="4673601" y="6356352"/>
            <a:ext cx="2844801" cy="365124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it-IT"/>
            </a:defPPr>
            <a:lvl1pPr marL="0" algn="ctr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DCC51C-8BA7-4378-968B-B38FF4733963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13" name="Picture 2" descr="C:\Users\Paolatos\Desktop\logo-polimi_bianco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53656" y="88941"/>
            <a:ext cx="1199792" cy="8997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8248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5440" y="137161"/>
            <a:ext cx="11501120" cy="1056640"/>
          </a:xfrm>
        </p:spPr>
        <p:txBody>
          <a:bodyPr/>
          <a:lstStyle>
            <a:lvl1pPr>
              <a:defRPr>
                <a:solidFill>
                  <a:srgbClr val="534639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45440" y="1347347"/>
            <a:ext cx="11501120" cy="476866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220720" y="6356350"/>
            <a:ext cx="5760720" cy="365125"/>
          </a:xfrm>
        </p:spPr>
        <p:txBody>
          <a:bodyPr/>
          <a:lstStyle>
            <a:lvl1pPr>
              <a:defRPr>
                <a:solidFill>
                  <a:srgbClr val="548896"/>
                </a:solidFill>
              </a:defRPr>
            </a:lvl1pPr>
          </a:lstStyle>
          <a:p>
            <a:r>
              <a:rPr lang="it-IT"/>
              <a:t>Politecnico di Bari - 22nd May 2018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9123680" y="6356350"/>
            <a:ext cx="2743200" cy="365125"/>
          </a:xfrm>
        </p:spPr>
        <p:txBody>
          <a:bodyPr/>
          <a:lstStyle>
            <a:lvl1pPr>
              <a:defRPr>
                <a:solidFill>
                  <a:srgbClr val="548896"/>
                </a:solidFill>
              </a:defRPr>
            </a:lvl1pPr>
          </a:lstStyle>
          <a:p>
            <a:fld id="{623578AA-3103-41C6-B1BE-0764DB9ED294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9" name="Connettore 1 8"/>
          <p:cNvCxnSpPr/>
          <p:nvPr userDrawn="1"/>
        </p:nvCxnSpPr>
        <p:spPr>
          <a:xfrm>
            <a:off x="0" y="1275080"/>
            <a:ext cx="12192000" cy="0"/>
          </a:xfrm>
          <a:prstGeom prst="line">
            <a:avLst/>
          </a:prstGeom>
          <a:ln w="12700">
            <a:solidFill>
              <a:srgbClr val="5346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 userDrawn="1"/>
        </p:nvCxnSpPr>
        <p:spPr>
          <a:xfrm>
            <a:off x="-2877" y="6183008"/>
            <a:ext cx="12192000" cy="0"/>
          </a:xfrm>
          <a:prstGeom prst="line">
            <a:avLst/>
          </a:prstGeom>
          <a:ln w="12700">
            <a:solidFill>
              <a:srgbClr val="5488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525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Politecnico di Bari - 22nd May 2018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6493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Politecnico di Bari - 22nd May 2018</a:t>
            </a: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0080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Politecnico di Bari - 22nd May 2018</a:t>
            </a:r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714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Politecnico di Bari - 22nd May 2018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4005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Politecnico di Bari - 22nd May 2018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3757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Politecnico di Bari - 22nd May 2018</a:t>
            </a: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8654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Politecnico di Bari - 22nd May 2018</a:t>
            </a: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9131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it-IT"/>
              <a:t>Politecnico di Bari - 22nd May 2018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623578AA-3103-41C6-B1BE-0764DB9ED29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184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it/url?sa=i&amp;rct=j&amp;q=&amp;esrc=s&amp;frm=1&amp;source=images&amp;cd=&amp;cad=rja&amp;docid=872nSW0jVq9ueM&amp;tbnid=1X_TBsmE0q4cUM:&amp;ved=0CAUQjRw&amp;url=http://www.bookrapper.com/labels/Tim%20Brown.html&amp;ei=jQu4UdXDLIiVPJmdgLgH&amp;bvm=bv.47810305,d.bGE&amp;psig=AFQjCNEX4ecwxM6tYczsvN7cYu8ypcneDQ&amp;ust=1371102465476895" TargetMode="External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it/url?sa=i&amp;rct=j&amp;q=&amp;esrc=s&amp;frm=1&amp;source=images&amp;cd=&amp;cad=rja&amp;docid=8l_J9J4atXYRxM&amp;tbnid=GPixM8vT5MGH2M:&amp;ved=0CAUQjRw&amp;url=http://tbmdb.blogspot.com/2010/07/design-of-business-2009.html&amp;ei=qAu4UbOZMMWTPdDMgZgF&amp;bvm=bv.47810305,d.bGE&amp;psig=AFQjCNGXOWykgiTgVsjv19n_Vi4gY6spIA&amp;ust=1371102501026568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13" Type="http://schemas.openxmlformats.org/officeDocument/2006/relationships/image" Target="../media/image17.tiff"/><Relationship Id="rId3" Type="http://schemas.openxmlformats.org/officeDocument/2006/relationships/image" Target="../media/image7.png"/><Relationship Id="rId7" Type="http://schemas.openxmlformats.org/officeDocument/2006/relationships/image" Target="../media/image11.tiff"/><Relationship Id="rId12" Type="http://schemas.openxmlformats.org/officeDocument/2006/relationships/image" Target="../media/image16.tif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11" Type="http://schemas.openxmlformats.org/officeDocument/2006/relationships/image" Target="../media/image15.tiff"/><Relationship Id="rId5" Type="http://schemas.openxmlformats.org/officeDocument/2006/relationships/image" Target="../media/image9.tiff"/><Relationship Id="rId15" Type="http://schemas.openxmlformats.org/officeDocument/2006/relationships/image" Target="../media/image19.tiff"/><Relationship Id="rId10" Type="http://schemas.openxmlformats.org/officeDocument/2006/relationships/image" Target="../media/image14.tiff"/><Relationship Id="rId4" Type="http://schemas.openxmlformats.org/officeDocument/2006/relationships/image" Target="../media/image8.tiff"/><Relationship Id="rId9" Type="http://schemas.openxmlformats.org/officeDocument/2006/relationships/image" Target="../media/image13.tiff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23636" y="2227946"/>
            <a:ext cx="11532742" cy="2885440"/>
          </a:xfrm>
        </p:spPr>
        <p:txBody>
          <a:bodyPr>
            <a:normAutofit/>
          </a:bodyPr>
          <a:lstStyle/>
          <a:p>
            <a:r>
              <a:rPr lang="it-IT" sz="5400" dirty="0"/>
              <a:t>Design Thinking</a:t>
            </a:r>
            <a:br>
              <a:rPr lang="it-IT" sz="5400" dirty="0"/>
            </a:br>
            <a:r>
              <a:rPr lang="it-IT" sz="3600" b="0" dirty="0" err="1"/>
              <a:t>Logics</a:t>
            </a:r>
            <a:r>
              <a:rPr lang="it-IT" sz="3600" b="0" dirty="0"/>
              <a:t>, </a:t>
            </a:r>
            <a:r>
              <a:rPr lang="it-IT" sz="3600" b="0" dirty="0" err="1"/>
              <a:t>principles</a:t>
            </a:r>
            <a:r>
              <a:rPr lang="it-IT" sz="3600" b="0" dirty="0"/>
              <a:t> and </a:t>
            </a:r>
            <a:r>
              <a:rPr lang="it-IT" sz="3600" b="0" dirty="0" err="1"/>
              <a:t>evolutions</a:t>
            </a:r>
            <a:br>
              <a:rPr lang="it-IT" sz="3600" b="0" dirty="0"/>
            </a:br>
            <a:br>
              <a:rPr lang="it-IT" sz="2600" b="0" dirty="0"/>
            </a:br>
            <a:r>
              <a:rPr lang="it-IT" sz="2600" b="0" dirty="0"/>
              <a:t>Cabirio Cautela</a:t>
            </a:r>
            <a:endParaRPr lang="it-IT" sz="2600" dirty="0"/>
          </a:p>
        </p:txBody>
      </p:sp>
    </p:spTree>
    <p:extLst>
      <p:ext uri="{BB962C8B-B14F-4D97-AF65-F5344CB8AC3E}">
        <p14:creationId xmlns:p14="http://schemas.microsoft.com/office/powerpoint/2010/main" val="3166771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Creativity</a:t>
            </a:r>
            <a:r>
              <a:rPr lang="it-IT" dirty="0"/>
              <a:t> + Open </a:t>
            </a:r>
            <a:r>
              <a:rPr lang="it-IT" dirty="0" err="1"/>
              <a:t>Innovation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45440" y="1347347"/>
            <a:ext cx="5046749" cy="4768668"/>
          </a:xfrm>
        </p:spPr>
        <p:txBody>
          <a:bodyPr anchor="ctr"/>
          <a:lstStyle/>
          <a:p>
            <a:r>
              <a:rPr lang="it-IT" dirty="0" err="1"/>
              <a:t>Intermediaries</a:t>
            </a:r>
            <a:r>
              <a:rPr lang="it-IT" dirty="0"/>
              <a:t> for </a:t>
            </a:r>
            <a:r>
              <a:rPr lang="it-IT" dirty="0" err="1"/>
              <a:t>Innovation</a:t>
            </a:r>
            <a:endParaRPr lang="it-IT" dirty="0"/>
          </a:p>
          <a:p>
            <a:endParaRPr lang="it-IT" dirty="0"/>
          </a:p>
          <a:p>
            <a:r>
              <a:rPr lang="it-IT" dirty="0" err="1"/>
              <a:t>Crowdsourcing</a:t>
            </a:r>
            <a:r>
              <a:rPr lang="it-IT" dirty="0"/>
              <a:t> </a:t>
            </a:r>
            <a:r>
              <a:rPr lang="it-IT" dirty="0" err="1"/>
              <a:t>Platforms</a:t>
            </a:r>
            <a:endParaRPr lang="it-IT" dirty="0"/>
          </a:p>
          <a:p>
            <a:endParaRPr lang="it-IT" dirty="0"/>
          </a:p>
          <a:p>
            <a:r>
              <a:rPr lang="it-IT" dirty="0"/>
              <a:t>Contests</a:t>
            </a:r>
          </a:p>
          <a:p>
            <a:endParaRPr lang="it-IT" dirty="0"/>
          </a:p>
          <a:p>
            <a:r>
              <a:rPr lang="it-IT" dirty="0"/>
              <a:t>Call for </a:t>
            </a:r>
            <a:r>
              <a:rPr lang="it-IT" dirty="0" err="1"/>
              <a:t>Ideas</a:t>
            </a:r>
            <a:endParaRPr lang="it-IT" dirty="0"/>
          </a:p>
          <a:p>
            <a:endParaRPr lang="it-IT" dirty="0"/>
          </a:p>
          <a:p>
            <a:r>
              <a:rPr lang="it-IT" dirty="0" err="1"/>
              <a:t>Hackathons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it-IT" smtClean="0"/>
              <a:pPr/>
              <a:t>10</a:t>
            </a:fld>
            <a:endParaRPr lang="it-IT"/>
          </a:p>
        </p:txBody>
      </p:sp>
      <p:pic>
        <p:nvPicPr>
          <p:cNvPr id="4098" name="Picture 2" descr="Risultati immagini per open innovation chesbrough 2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953" y="1565197"/>
            <a:ext cx="2860927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835" y="1565197"/>
            <a:ext cx="2879998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3755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Connettore 1 30"/>
          <p:cNvCxnSpPr/>
          <p:nvPr/>
        </p:nvCxnSpPr>
        <p:spPr>
          <a:xfrm flipH="1">
            <a:off x="334242" y="1677612"/>
            <a:ext cx="1" cy="86400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</p:cxnSp>
      <p:cxnSp>
        <p:nvCxnSpPr>
          <p:cNvPr id="32" name="Connettore 1 31"/>
          <p:cNvCxnSpPr/>
          <p:nvPr/>
        </p:nvCxnSpPr>
        <p:spPr>
          <a:xfrm flipH="1">
            <a:off x="4174699" y="1677612"/>
            <a:ext cx="1" cy="86400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</p:cxnSp>
      <p:cxnSp>
        <p:nvCxnSpPr>
          <p:cNvPr id="33" name="Connettore 1 32"/>
          <p:cNvCxnSpPr/>
          <p:nvPr/>
        </p:nvCxnSpPr>
        <p:spPr>
          <a:xfrm flipH="1">
            <a:off x="8015156" y="1677612"/>
            <a:ext cx="1" cy="86400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</p:cxnSp>
      <p:cxnSp>
        <p:nvCxnSpPr>
          <p:cNvPr id="34" name="Connettore 1 33"/>
          <p:cNvCxnSpPr/>
          <p:nvPr/>
        </p:nvCxnSpPr>
        <p:spPr>
          <a:xfrm flipH="1">
            <a:off x="11855612" y="1677612"/>
            <a:ext cx="1" cy="86400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</p:cxn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18" name="CasellaDiTesto 17"/>
          <p:cNvSpPr txBox="1"/>
          <p:nvPr/>
        </p:nvSpPr>
        <p:spPr>
          <a:xfrm>
            <a:off x="-149095" y="1418721"/>
            <a:ext cx="959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1990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3693567" y="1418721"/>
            <a:ext cx="959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2000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7536229" y="1418721"/>
            <a:ext cx="959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2010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11378891" y="1418721"/>
            <a:ext cx="959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2020</a:t>
            </a:r>
          </a:p>
        </p:txBody>
      </p:sp>
      <p:sp>
        <p:nvSpPr>
          <p:cNvPr id="41" name="Rettangolo 40"/>
          <p:cNvSpPr/>
          <p:nvPr/>
        </p:nvSpPr>
        <p:spPr>
          <a:xfrm>
            <a:off x="7540258" y="3800898"/>
            <a:ext cx="2880320" cy="1440160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Developing</a:t>
            </a:r>
            <a:endParaRPr kumimoji="0" lang="it-IT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2" name="Freccia a destra 41"/>
          <p:cNvSpPr/>
          <p:nvPr/>
        </p:nvSpPr>
        <p:spPr>
          <a:xfrm>
            <a:off x="6355856" y="4232946"/>
            <a:ext cx="936104" cy="576064"/>
          </a:xfrm>
          <a:prstGeom prst="rightArrow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3" name="Freccia a destra 42"/>
          <p:cNvSpPr/>
          <p:nvPr/>
        </p:nvSpPr>
        <p:spPr>
          <a:xfrm>
            <a:off x="10681715" y="4232946"/>
            <a:ext cx="936104" cy="576064"/>
          </a:xfrm>
          <a:prstGeom prst="rightArrow">
            <a:avLst/>
          </a:prstGeom>
          <a:solidFill>
            <a:sysClr val="window" lastClr="FFFFFF">
              <a:lumMod val="7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5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4" name="CasellaDiTesto 43"/>
          <p:cNvSpPr txBox="1"/>
          <p:nvPr/>
        </p:nvSpPr>
        <p:spPr>
          <a:xfrm>
            <a:off x="6107558" y="3651503"/>
            <a:ext cx="1432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New</a:t>
            </a:r>
          </a:p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Opportunities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5" name="CasellaDiTesto 44"/>
          <p:cNvSpPr txBox="1"/>
          <p:nvPr/>
        </p:nvSpPr>
        <p:spPr>
          <a:xfrm>
            <a:off x="10431336" y="3651503"/>
            <a:ext cx="1432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New</a:t>
            </a:r>
          </a:p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Products</a:t>
            </a:r>
            <a:endParaRPr kumimoji="0" lang="it-IT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8" name="Ovale 47"/>
          <p:cNvSpPr>
            <a:spLocks noChangeAspect="1"/>
          </p:cNvSpPr>
          <p:nvPr/>
        </p:nvSpPr>
        <p:spPr>
          <a:xfrm>
            <a:off x="5128023" y="3873198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9" name="Ovale 48"/>
          <p:cNvSpPr>
            <a:spLocks noChangeAspect="1"/>
          </p:cNvSpPr>
          <p:nvPr/>
        </p:nvSpPr>
        <p:spPr>
          <a:xfrm>
            <a:off x="5280423" y="4125246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0" name="Ovale 49"/>
          <p:cNvSpPr>
            <a:spLocks noChangeAspect="1"/>
          </p:cNvSpPr>
          <p:nvPr/>
        </p:nvSpPr>
        <p:spPr>
          <a:xfrm>
            <a:off x="4947983" y="4089222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1" name="Ovale 50"/>
          <p:cNvSpPr>
            <a:spLocks noChangeAspect="1"/>
          </p:cNvSpPr>
          <p:nvPr/>
        </p:nvSpPr>
        <p:spPr>
          <a:xfrm>
            <a:off x="5100383" y="4377254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2" name="Ovale 51"/>
          <p:cNvSpPr>
            <a:spLocks noChangeAspect="1"/>
          </p:cNvSpPr>
          <p:nvPr/>
        </p:nvSpPr>
        <p:spPr>
          <a:xfrm>
            <a:off x="5416055" y="4377254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3" name="Ovale 52"/>
          <p:cNvSpPr>
            <a:spLocks noChangeAspect="1"/>
          </p:cNvSpPr>
          <p:nvPr/>
        </p:nvSpPr>
        <p:spPr>
          <a:xfrm>
            <a:off x="5568455" y="4089222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4" name="Ovale 53"/>
          <p:cNvSpPr>
            <a:spLocks noChangeAspect="1"/>
          </p:cNvSpPr>
          <p:nvPr/>
        </p:nvSpPr>
        <p:spPr>
          <a:xfrm>
            <a:off x="5452039" y="3801190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5" name="Ovale 54"/>
          <p:cNvSpPr>
            <a:spLocks noChangeAspect="1"/>
          </p:cNvSpPr>
          <p:nvPr/>
        </p:nvSpPr>
        <p:spPr>
          <a:xfrm>
            <a:off x="5776095" y="3909222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6" name="Ovale 55"/>
          <p:cNvSpPr>
            <a:spLocks noChangeAspect="1"/>
          </p:cNvSpPr>
          <p:nvPr/>
        </p:nvSpPr>
        <p:spPr>
          <a:xfrm>
            <a:off x="5740071" y="4269262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7" name="Ovale 56"/>
          <p:cNvSpPr>
            <a:spLocks noChangeAspect="1"/>
          </p:cNvSpPr>
          <p:nvPr/>
        </p:nvSpPr>
        <p:spPr>
          <a:xfrm>
            <a:off x="5668063" y="4521270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8" name="Ovale 57"/>
          <p:cNvSpPr>
            <a:spLocks noChangeAspect="1"/>
          </p:cNvSpPr>
          <p:nvPr/>
        </p:nvSpPr>
        <p:spPr>
          <a:xfrm>
            <a:off x="5992119" y="4449262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9" name="Ovale 58"/>
          <p:cNvSpPr>
            <a:spLocks noChangeAspect="1"/>
          </p:cNvSpPr>
          <p:nvPr/>
        </p:nvSpPr>
        <p:spPr>
          <a:xfrm>
            <a:off x="5884087" y="4701310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0" name="Ovale 59"/>
          <p:cNvSpPr>
            <a:spLocks noChangeAspect="1"/>
          </p:cNvSpPr>
          <p:nvPr/>
        </p:nvSpPr>
        <p:spPr>
          <a:xfrm>
            <a:off x="5596055" y="4809302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1" name="Ovale 60"/>
          <p:cNvSpPr>
            <a:spLocks noChangeAspect="1"/>
          </p:cNvSpPr>
          <p:nvPr/>
        </p:nvSpPr>
        <p:spPr>
          <a:xfrm>
            <a:off x="5308023" y="4629302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2" name="Ovale 61"/>
          <p:cNvSpPr>
            <a:spLocks noChangeAspect="1"/>
          </p:cNvSpPr>
          <p:nvPr/>
        </p:nvSpPr>
        <p:spPr>
          <a:xfrm>
            <a:off x="5812079" y="4989342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3" name="Ovale 62"/>
          <p:cNvSpPr>
            <a:spLocks noChangeAspect="1"/>
          </p:cNvSpPr>
          <p:nvPr/>
        </p:nvSpPr>
        <p:spPr>
          <a:xfrm>
            <a:off x="4803967" y="4449262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4" name="Ovale 63"/>
          <p:cNvSpPr>
            <a:spLocks noChangeAspect="1"/>
          </p:cNvSpPr>
          <p:nvPr/>
        </p:nvSpPr>
        <p:spPr>
          <a:xfrm>
            <a:off x="5019991" y="4665286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5" name="Ovale 64"/>
          <p:cNvSpPr>
            <a:spLocks noChangeAspect="1"/>
          </p:cNvSpPr>
          <p:nvPr/>
        </p:nvSpPr>
        <p:spPr>
          <a:xfrm>
            <a:off x="5524047" y="5133358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6" name="Ovale 65"/>
          <p:cNvSpPr>
            <a:spLocks noChangeAspect="1"/>
          </p:cNvSpPr>
          <p:nvPr/>
        </p:nvSpPr>
        <p:spPr>
          <a:xfrm>
            <a:off x="5236015" y="4917334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7" name="Ovale 66"/>
          <p:cNvSpPr>
            <a:spLocks noChangeAspect="1"/>
          </p:cNvSpPr>
          <p:nvPr/>
        </p:nvSpPr>
        <p:spPr>
          <a:xfrm>
            <a:off x="4947983" y="4917334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8" name="Ovale 67"/>
          <p:cNvSpPr>
            <a:spLocks noChangeAspect="1"/>
          </p:cNvSpPr>
          <p:nvPr/>
        </p:nvSpPr>
        <p:spPr>
          <a:xfrm>
            <a:off x="5200031" y="5169342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9" name="Ovale 68"/>
          <p:cNvSpPr>
            <a:spLocks noChangeAspect="1"/>
          </p:cNvSpPr>
          <p:nvPr/>
        </p:nvSpPr>
        <p:spPr>
          <a:xfrm>
            <a:off x="4495546" y="4907468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0" name="Ovale 69"/>
          <p:cNvSpPr>
            <a:spLocks noChangeAspect="1"/>
          </p:cNvSpPr>
          <p:nvPr/>
        </p:nvSpPr>
        <p:spPr>
          <a:xfrm>
            <a:off x="4628139" y="4087251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1" name="Ovale 70"/>
          <p:cNvSpPr>
            <a:spLocks noChangeAspect="1"/>
          </p:cNvSpPr>
          <p:nvPr/>
        </p:nvSpPr>
        <p:spPr>
          <a:xfrm>
            <a:off x="4698083" y="4727468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2" name="Ovale 71"/>
          <p:cNvSpPr>
            <a:spLocks noChangeAspect="1"/>
          </p:cNvSpPr>
          <p:nvPr/>
        </p:nvSpPr>
        <p:spPr>
          <a:xfrm>
            <a:off x="4706358" y="5099794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3" name="Ovale 72"/>
          <p:cNvSpPr>
            <a:spLocks noChangeAspect="1"/>
          </p:cNvSpPr>
          <p:nvPr/>
        </p:nvSpPr>
        <p:spPr>
          <a:xfrm>
            <a:off x="4524319" y="4388211"/>
            <a:ext cx="180000" cy="1800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4" name="CasellaDiTesto 73"/>
          <p:cNvSpPr txBox="1"/>
          <p:nvPr/>
        </p:nvSpPr>
        <p:spPr>
          <a:xfrm>
            <a:off x="4586674" y="3400008"/>
            <a:ext cx="143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Ideating</a:t>
            </a:r>
            <a:endParaRPr kumimoji="0" lang="it-IT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Design </a:t>
            </a:r>
            <a:r>
              <a:rPr lang="it-IT" dirty="0" err="1"/>
              <a:t>Thinking</a:t>
            </a:r>
            <a:r>
              <a:rPr lang="it-IT" dirty="0"/>
              <a:t> (1.0)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b="1" dirty="0">
                <a:solidFill>
                  <a:srgbClr val="FF0000"/>
                </a:solidFill>
              </a:rPr>
              <a:t>Creative </a:t>
            </a:r>
            <a:r>
              <a:rPr lang="it-IT" b="1" dirty="0" err="1">
                <a:solidFill>
                  <a:srgbClr val="FF0000"/>
                </a:solidFill>
              </a:rPr>
              <a:t>Problem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Solving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75" name="Rettangolo 74"/>
          <p:cNvSpPr/>
          <p:nvPr/>
        </p:nvSpPr>
        <p:spPr>
          <a:xfrm>
            <a:off x="2501659" y="1776530"/>
            <a:ext cx="9721131" cy="720000"/>
          </a:xfrm>
          <a:prstGeom prst="rect">
            <a:avLst/>
          </a:prstGeom>
          <a:gradFill flip="none" rotWithShape="1">
            <a:gsLst>
              <a:gs pos="0">
                <a:srgbClr val="4F81BD">
                  <a:lumMod val="5000"/>
                  <a:lumOff val="95000"/>
                </a:srgbClr>
              </a:gs>
              <a:gs pos="40000">
                <a:srgbClr val="FF0000"/>
              </a:gs>
              <a:gs pos="100000">
                <a:sysClr val="window" lastClr="FFFFFF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2778125" marR="0" lvl="0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Wingdings" panose="05000000000000000000" pitchFamily="2" charset="2"/>
              </a:rPr>
              <a:t>Design </a:t>
            </a:r>
            <a:r>
              <a:rPr kumimoji="0" lang="it-IT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Wingdings" panose="05000000000000000000" pitchFamily="2" charset="2"/>
              </a:rPr>
              <a:t>Thinking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Wingdings" panose="05000000000000000000" pitchFamily="2" charset="2"/>
              </a:rPr>
              <a:t> 1.0 </a:t>
            </a:r>
            <a:r>
              <a:rPr kumimoji="0" lang="it-IT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as</a:t>
            </a:r>
            <a:endParaRPr kumimoji="0" lang="it-IT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778125" marR="0" lvl="0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creative </a:t>
            </a:r>
            <a:r>
              <a:rPr kumimoji="0" lang="it-IT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problem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it-IT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solving</a:t>
            </a: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38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4" descr="http://www.bookrapper.com/uploaded_images/change_by_design-759074.jpg">
            <a:hlinkClick r:id="rId3" invalidUrl="http://www.google.it/url?sa=i&amp;rct=j&amp;q=&amp;esrc=s&amp;frm=1&amp;source=images&amp;cd=&amp;cad=rja&amp;docid=872nSW0jVq9ueM&amp;tbnid=1X_TBsmE0q4cUM:&amp;ved=0CAUQjRw&amp;url=http://www.bookrapper.com/labels/Tim Brown.html&amp;ei=jQu4UdXDLIiVPJmdgLgH&amp;bvm=bv.47810305,d.bGE&amp;psig=AFQjCNEX4ecwxM6tYczsvN7cYu8ypcneDQ&amp;ust=1371102465476895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600000">
            <a:off x="448436" y="4132961"/>
            <a:ext cx="959040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31" name="Connettore 1 30"/>
          <p:cNvCxnSpPr/>
          <p:nvPr/>
        </p:nvCxnSpPr>
        <p:spPr>
          <a:xfrm flipH="1">
            <a:off x="334242" y="1677612"/>
            <a:ext cx="1" cy="86400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</p:cxnSp>
      <p:cxnSp>
        <p:nvCxnSpPr>
          <p:cNvPr id="32" name="Connettore 1 31"/>
          <p:cNvCxnSpPr/>
          <p:nvPr/>
        </p:nvCxnSpPr>
        <p:spPr>
          <a:xfrm flipH="1">
            <a:off x="4174699" y="1677612"/>
            <a:ext cx="1" cy="86400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</p:cxnSp>
      <p:cxnSp>
        <p:nvCxnSpPr>
          <p:cNvPr id="33" name="Connettore 1 32"/>
          <p:cNvCxnSpPr/>
          <p:nvPr/>
        </p:nvCxnSpPr>
        <p:spPr>
          <a:xfrm flipH="1">
            <a:off x="8015156" y="1677612"/>
            <a:ext cx="1" cy="86400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</p:cxnSp>
      <p:cxnSp>
        <p:nvCxnSpPr>
          <p:cNvPr id="34" name="Connettore 1 33"/>
          <p:cNvCxnSpPr/>
          <p:nvPr/>
        </p:nvCxnSpPr>
        <p:spPr>
          <a:xfrm flipH="1">
            <a:off x="11855612" y="1677612"/>
            <a:ext cx="1" cy="86400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</p:cxn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it-IT" smtClean="0"/>
              <a:pPr/>
              <a:t>12</a:t>
            </a:fld>
            <a:endParaRPr lang="it-IT"/>
          </a:p>
        </p:txBody>
      </p:sp>
      <p:sp>
        <p:nvSpPr>
          <p:cNvPr id="18" name="CasellaDiTesto 17"/>
          <p:cNvSpPr txBox="1"/>
          <p:nvPr/>
        </p:nvSpPr>
        <p:spPr>
          <a:xfrm>
            <a:off x="-149095" y="1418721"/>
            <a:ext cx="959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1990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3693567" y="1418721"/>
            <a:ext cx="959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2000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7536229" y="1418721"/>
            <a:ext cx="959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2010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11378891" y="1418721"/>
            <a:ext cx="9595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2020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Creative </a:t>
            </a:r>
            <a:r>
              <a:rPr lang="it-IT" b="1" dirty="0" err="1">
                <a:solidFill>
                  <a:srgbClr val="FF0000"/>
                </a:solidFill>
              </a:rPr>
              <a:t>Problem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Solving</a:t>
            </a:r>
            <a:r>
              <a:rPr lang="it-IT" dirty="0"/>
              <a:t>:</a:t>
            </a:r>
            <a:br>
              <a:rPr lang="it-IT" dirty="0"/>
            </a:br>
            <a:r>
              <a:rPr lang="it-IT" dirty="0" err="1"/>
              <a:t>Theoretical</a:t>
            </a:r>
            <a:r>
              <a:rPr lang="it-IT" dirty="0"/>
              <a:t> Background</a:t>
            </a:r>
          </a:p>
        </p:txBody>
      </p:sp>
      <p:sp>
        <p:nvSpPr>
          <p:cNvPr id="75" name="Rettangolo 74"/>
          <p:cNvSpPr/>
          <p:nvPr/>
        </p:nvSpPr>
        <p:spPr>
          <a:xfrm>
            <a:off x="2501659" y="1776530"/>
            <a:ext cx="9721131" cy="720000"/>
          </a:xfrm>
          <a:prstGeom prst="rect">
            <a:avLst/>
          </a:prstGeom>
          <a:gradFill flip="none" rotWithShape="1">
            <a:gsLst>
              <a:gs pos="0">
                <a:srgbClr val="4F81BD">
                  <a:lumMod val="5000"/>
                  <a:lumOff val="95000"/>
                </a:srgbClr>
              </a:gs>
              <a:gs pos="40000">
                <a:srgbClr val="FF0000"/>
              </a:gs>
              <a:gs pos="100000">
                <a:sysClr val="window" lastClr="FFFFFF"/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2778125" marR="0" lvl="0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Wingdings" panose="05000000000000000000" pitchFamily="2" charset="2"/>
              </a:rPr>
              <a:t>Design </a:t>
            </a:r>
            <a:r>
              <a:rPr kumimoji="0" lang="it-IT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Wingdings" panose="05000000000000000000" pitchFamily="2" charset="2"/>
              </a:rPr>
              <a:t>Thinking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Wingdings" panose="05000000000000000000" pitchFamily="2" charset="2"/>
              </a:rPr>
              <a:t> 1.0 </a:t>
            </a:r>
            <a:r>
              <a:rPr kumimoji="0" lang="it-IT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as</a:t>
            </a:r>
            <a:endParaRPr kumimoji="0" lang="it-IT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778125" marR="0" lvl="0" defTabSz="74066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creative </a:t>
            </a:r>
            <a:r>
              <a:rPr kumimoji="0" lang="it-IT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problem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it-IT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solving</a:t>
            </a: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6" name="Segnaposto contenuto 2"/>
          <p:cNvSpPr txBox="1">
            <a:spLocks/>
          </p:cNvSpPr>
          <p:nvPr/>
        </p:nvSpPr>
        <p:spPr>
          <a:xfrm>
            <a:off x="1782791" y="4114525"/>
            <a:ext cx="8632167" cy="1495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800" i="1" dirty="0"/>
              <a:t>“The way I think about design thinking is it is in a halfway house between </a:t>
            </a:r>
            <a:r>
              <a:rPr lang="en-US" sz="1800" b="1" i="1" dirty="0"/>
              <a:t>analytical thinking</a:t>
            </a:r>
            <a:r>
              <a:rPr lang="en-US" sz="1800" i="1" dirty="0"/>
              <a:t>, for the purely deductive and inductive logical thinking that utilizes quantitative methodologies to come to conclusions, and </a:t>
            </a:r>
            <a:r>
              <a:rPr lang="en-US" sz="1800" b="1" i="1" dirty="0"/>
              <a:t>intuitive thinking</a:t>
            </a:r>
            <a:r>
              <a:rPr lang="en-US" sz="1800" i="1" dirty="0"/>
              <a:t>, knowing without reasoning. And design thinking is the kind of thinking that takes the best of both sides”</a:t>
            </a:r>
          </a:p>
          <a:p>
            <a:pPr marL="0" indent="0" algn="r">
              <a:buNone/>
            </a:pPr>
            <a:r>
              <a:rPr lang="en-US" sz="1800" b="1" dirty="0"/>
              <a:t>Roger Martin – </a:t>
            </a:r>
            <a:r>
              <a:rPr lang="en-US" sz="1800" b="1" dirty="0" err="1"/>
              <a:t>Rotman</a:t>
            </a:r>
            <a:r>
              <a:rPr lang="en-US" sz="1800" b="1" dirty="0"/>
              <a:t> School of Management at the University of Toronto</a:t>
            </a:r>
            <a:endParaRPr lang="it-IT" sz="1800" b="1" dirty="0"/>
          </a:p>
        </p:txBody>
      </p:sp>
      <p:pic>
        <p:nvPicPr>
          <p:cNvPr id="77" name="Picture 12" descr="http://www.portaldalideranca.pt/images/news/Roger_Marti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97"/>
          <a:stretch/>
        </p:blipFill>
        <p:spPr bwMode="auto">
          <a:xfrm>
            <a:off x="10500002" y="4235792"/>
            <a:ext cx="1142246" cy="1253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78" name="Picture 6" descr="http://2.bp.blogspot.com/_H18y01864Tk/TC5AJM11Q6I/AAAAAAAAAQE/XwL5au6Zjys/s1600/design-of-business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600000">
            <a:off x="1090724" y="4556412"/>
            <a:ext cx="954032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2861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7AEA3A7-715B-C41C-FBE9-8DA7809611F2}"/>
              </a:ext>
            </a:extLst>
          </p:cNvPr>
          <p:cNvSpPr/>
          <p:nvPr/>
        </p:nvSpPr>
        <p:spPr>
          <a:xfrm>
            <a:off x="0" y="0"/>
            <a:ext cx="12192000" cy="6858270"/>
          </a:xfrm>
          <a:prstGeom prst="rect">
            <a:avLst/>
          </a:prstGeom>
          <a:solidFill>
            <a:srgbClr val="00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Shortened IDEO Shopping Cart Video" descr="Shortened IDEO Shopping Cart Video">
            <a:hlinkClick r:id="" action="ppaction://media"/>
            <a:extLst>
              <a:ext uri="{FF2B5EF4-FFF2-40B4-BE49-F238E27FC236}">
                <a16:creationId xmlns:a16="http://schemas.microsoft.com/office/drawing/2014/main" id="{6D85884C-ADFC-499C-0C21-F4A8241ECC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3563" y="0"/>
            <a:ext cx="9644874" cy="685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3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4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Design </a:t>
            </a:r>
            <a:r>
              <a:rPr lang="it-IT" dirty="0" err="1"/>
              <a:t>Thinking</a:t>
            </a:r>
            <a:r>
              <a:rPr lang="it-IT" dirty="0"/>
              <a:t> (1.0)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b="1" dirty="0"/>
              <a:t>Creative </a:t>
            </a:r>
            <a:r>
              <a:rPr lang="it-IT" b="1" dirty="0" err="1"/>
              <a:t>Problem</a:t>
            </a:r>
            <a:r>
              <a:rPr lang="it-IT" b="1" dirty="0"/>
              <a:t> </a:t>
            </a:r>
            <a:r>
              <a:rPr lang="it-IT" b="1" dirty="0" err="1"/>
              <a:t>Solving</a:t>
            </a:r>
            <a:endParaRPr lang="it-IT" b="1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it-IT" smtClean="0"/>
              <a:pPr/>
              <a:t>14</a:t>
            </a:fld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/>
          <a:srcRect l="26932"/>
          <a:stretch/>
        </p:blipFill>
        <p:spPr>
          <a:xfrm>
            <a:off x="13648" y="1522972"/>
            <a:ext cx="6391658" cy="4320000"/>
          </a:xfrm>
          <a:prstGeom prst="rect">
            <a:avLst/>
          </a:prstGeom>
        </p:spPr>
      </p:pic>
      <p:graphicFrame>
        <p:nvGraphicFramePr>
          <p:cNvPr id="6" name="Segnaposto contenuto 5"/>
          <p:cNvGraphicFramePr>
            <a:graphicFrameLocks/>
          </p:cNvGraphicFramePr>
          <p:nvPr/>
        </p:nvGraphicFramePr>
        <p:xfrm>
          <a:off x="8253506" y="1372074"/>
          <a:ext cx="3593054" cy="20535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30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2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3359"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j-lt"/>
                          <a:cs typeface="Century Gothic"/>
                        </a:rPr>
                        <a:t>PRINCIPLES</a:t>
                      </a:r>
                    </a:p>
                  </a:txBody>
                  <a:tcPr marL="18000" marR="18000" marT="18000" marB="18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</a:pPr>
                      <a:endParaRPr lang="en-US" sz="1000" dirty="0">
                        <a:solidFill>
                          <a:schemeClr val="bg1"/>
                        </a:solidFill>
                        <a:latin typeface="+mj-lt"/>
                        <a:cs typeface="Century Gothic"/>
                      </a:endParaRPr>
                    </a:p>
                  </a:txBody>
                  <a:tcPr marL="3600" marR="360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3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  <a:cs typeface="Century Gothic"/>
                        </a:rPr>
                        <a:t>Aim</a:t>
                      </a:r>
                    </a:p>
                  </a:txBody>
                  <a:tcPr marL="18000" marR="18000" marT="18000" marB="18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j-lt"/>
                          <a:cs typeface="Century Gothic"/>
                        </a:rPr>
                        <a:t>Solve problems</a:t>
                      </a:r>
                    </a:p>
                  </a:txBody>
                  <a:tcPr marL="18000" marR="18000" marT="18000" marB="18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3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  <a:cs typeface="Century Gothic"/>
                        </a:rPr>
                        <a:t>Thinking</a:t>
                      </a:r>
                    </a:p>
                  </a:txBody>
                  <a:tcPr marL="18000" marR="18000" marT="18000" marB="18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j-lt"/>
                          <a:cs typeface="Century Gothic"/>
                        </a:rPr>
                        <a:t>Ideating</a:t>
                      </a:r>
                    </a:p>
                  </a:txBody>
                  <a:tcPr marL="18000" marR="18000" marT="18000" marB="18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33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  <a:cs typeface="Century Gothic"/>
                        </a:rPr>
                        <a:t>Direction</a:t>
                      </a:r>
                    </a:p>
                  </a:txBody>
                  <a:tcPr marL="18000" marR="18000" marT="18000" marB="18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j-lt"/>
                          <a:cs typeface="Century Gothic"/>
                        </a:rPr>
                        <a:t>Outside-in (users at the beginning)</a:t>
                      </a:r>
                    </a:p>
                  </a:txBody>
                  <a:tcPr marL="18000" marR="18000" marT="18000" marB="18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3359"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+mj-lt"/>
                          <a:cs typeface="Century Gothic"/>
                        </a:rPr>
                        <a:t>PRACTICES</a:t>
                      </a:r>
                    </a:p>
                  </a:txBody>
                  <a:tcPr marL="18000" marR="18000" marT="18000" marB="18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</a:pPr>
                      <a:endParaRPr lang="en-US" sz="1000" dirty="0">
                        <a:solidFill>
                          <a:schemeClr val="bg1"/>
                        </a:solidFill>
                        <a:latin typeface="+mj-lt"/>
                        <a:cs typeface="Century Gothic"/>
                      </a:endParaRPr>
                    </a:p>
                  </a:txBody>
                  <a:tcPr marL="3600" marR="360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33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  <a:cs typeface="Century Gothic"/>
                        </a:rPr>
                        <a:t>Learning</a:t>
                      </a:r>
                    </a:p>
                  </a:txBody>
                  <a:tcPr marL="18000" marR="18000" marT="18000" marB="18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j-lt"/>
                          <a:cs typeface="Century Gothic"/>
                        </a:rPr>
                        <a:t>Prototypes</a:t>
                      </a:r>
                    </a:p>
                  </a:txBody>
                  <a:tcPr marL="18000" marR="18000" marT="18000" marB="18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335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j-lt"/>
                          <a:cs typeface="Century Gothic"/>
                        </a:rPr>
                        <a:t>Participation</a:t>
                      </a:r>
                    </a:p>
                  </a:txBody>
                  <a:tcPr marL="18000" marR="18000" marT="18000" marB="18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j-lt"/>
                          <a:cs typeface="Century Gothic"/>
                        </a:rPr>
                        <a:t>Naïve mind</a:t>
                      </a:r>
                    </a:p>
                  </a:txBody>
                  <a:tcPr marL="18000" marR="18000" marT="18000" marB="18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8253506" y="4450370"/>
            <a:ext cx="3593054" cy="160043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1400" i="1" dirty="0">
                <a:latin typeface="+mj-lt"/>
              </a:rPr>
              <a:t>“The adoption of the </a:t>
            </a:r>
            <a:r>
              <a:rPr lang="en-US" sz="1400" b="1" i="1" dirty="0">
                <a:latin typeface="+mj-lt"/>
              </a:rPr>
              <a:t>human-centered design methodology</a:t>
            </a:r>
            <a:r>
              <a:rPr lang="en-US" sz="1400" i="1" dirty="0">
                <a:latin typeface="+mj-lt"/>
              </a:rPr>
              <a:t> allows developing several interesting ideas and solutions. This happens through </a:t>
            </a:r>
            <a:r>
              <a:rPr lang="en-US" sz="1400" b="1" i="1" dirty="0">
                <a:latin typeface="+mj-lt"/>
              </a:rPr>
              <a:t>ideation workshops </a:t>
            </a:r>
            <a:r>
              <a:rPr lang="en-US" sz="1400" i="1" dirty="0">
                <a:latin typeface="+mj-lt"/>
              </a:rPr>
              <a:t>where designer and clients can co-create the final solutions.”</a:t>
            </a:r>
          </a:p>
          <a:p>
            <a:pPr algn="r"/>
            <a:endParaRPr lang="en-US" sz="1400" i="1" dirty="0">
              <a:latin typeface="+mj-lt"/>
            </a:endParaRPr>
          </a:p>
          <a:p>
            <a:pPr algn="r"/>
            <a:r>
              <a:rPr lang="en-US" sz="1400" b="1" dirty="0">
                <a:latin typeface="+mj-lt"/>
              </a:rPr>
              <a:t>Creative Director</a:t>
            </a:r>
            <a:r>
              <a:rPr lang="en-US" sz="1400" dirty="0">
                <a:latin typeface="+mj-lt"/>
              </a:rPr>
              <a:t>, Design Studio</a:t>
            </a:r>
            <a:endParaRPr lang="en-US" sz="1400" i="1" dirty="0">
              <a:latin typeface="+mj-lt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/>
          <a:srcRect r="82066"/>
          <a:stretch/>
        </p:blipFill>
        <p:spPr>
          <a:xfrm>
            <a:off x="6101247" y="1620784"/>
            <a:ext cx="1568785" cy="4320000"/>
          </a:xfrm>
          <a:prstGeom prst="rect">
            <a:avLst/>
          </a:prstGeom>
        </p:spPr>
      </p:pic>
      <p:cxnSp>
        <p:nvCxnSpPr>
          <p:cNvPr id="10" name="Connettore 1 9"/>
          <p:cNvCxnSpPr/>
          <p:nvPr/>
        </p:nvCxnSpPr>
        <p:spPr>
          <a:xfrm>
            <a:off x="7895230" y="1371600"/>
            <a:ext cx="0" cy="469285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52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Creative Problem Solving</a:t>
            </a:r>
            <a:br>
              <a:rPr lang="en-US" dirty="0"/>
            </a:br>
            <a:r>
              <a:rPr lang="en-US" dirty="0"/>
              <a:t>The representation of CPS: the Double Diamond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it-IT" smtClean="0"/>
              <a:pPr/>
              <a:t>15</a:t>
            </a:fld>
            <a:endParaRPr lang="it-IT"/>
          </a:p>
        </p:txBody>
      </p:sp>
      <p:pic>
        <p:nvPicPr>
          <p:cNvPr id="54" name="Immagine 53"/>
          <p:cNvPicPr>
            <a:picLocks noChangeAspect="1"/>
          </p:cNvPicPr>
          <p:nvPr/>
        </p:nvPicPr>
        <p:blipFill rotWithShape="1">
          <a:blip r:embed="rId2"/>
          <a:srcRect l="26932"/>
          <a:stretch/>
        </p:blipFill>
        <p:spPr>
          <a:xfrm>
            <a:off x="2928324" y="1838761"/>
            <a:ext cx="6501746" cy="4394406"/>
          </a:xfrm>
          <a:prstGeom prst="rect">
            <a:avLst/>
          </a:prstGeom>
        </p:spPr>
      </p:pic>
      <p:pic>
        <p:nvPicPr>
          <p:cNvPr id="57" name="Immagine 56"/>
          <p:cNvPicPr>
            <a:picLocks noChangeAspect="1"/>
          </p:cNvPicPr>
          <p:nvPr/>
        </p:nvPicPr>
        <p:blipFill rotWithShape="1">
          <a:blip r:embed="rId2"/>
          <a:srcRect r="82066"/>
          <a:stretch/>
        </p:blipFill>
        <p:spPr>
          <a:xfrm>
            <a:off x="9629821" y="1522972"/>
            <a:ext cx="1568785" cy="4320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097A1D1-E19C-4ADE-86A5-543F77671663}"/>
              </a:ext>
            </a:extLst>
          </p:cNvPr>
          <p:cNvSpPr txBox="1"/>
          <p:nvPr/>
        </p:nvSpPr>
        <p:spPr>
          <a:xfrm>
            <a:off x="3027805" y="1581018"/>
            <a:ext cx="3197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+mj-lt"/>
              </a:rPr>
              <a:t>THE CONTEXT OF THE PROBLEM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AB794CA-6260-4290-A885-90D855632253}"/>
              </a:ext>
            </a:extLst>
          </p:cNvPr>
          <p:cNvSpPr txBox="1"/>
          <p:nvPr/>
        </p:nvSpPr>
        <p:spPr>
          <a:xfrm>
            <a:off x="6181448" y="1576345"/>
            <a:ext cx="3218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+mj-lt"/>
              </a:rPr>
              <a:t>THE CONTEXT OF THE SOLUTION</a:t>
            </a:r>
          </a:p>
        </p:txBody>
      </p:sp>
    </p:spTree>
    <p:extLst>
      <p:ext uri="{BB962C8B-B14F-4D97-AF65-F5344CB8AC3E}">
        <p14:creationId xmlns:p14="http://schemas.microsoft.com/office/powerpoint/2010/main" val="4166164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Creative Problem Solving</a:t>
            </a:r>
            <a:br>
              <a:rPr lang="en-US" dirty="0"/>
            </a:br>
            <a:r>
              <a:rPr lang="en-US" dirty="0"/>
              <a:t>Principles and Practices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it-IT" smtClean="0"/>
              <a:pPr/>
              <a:t>16</a:t>
            </a:fld>
            <a:endParaRPr lang="it-IT"/>
          </a:p>
        </p:txBody>
      </p:sp>
      <p:graphicFrame>
        <p:nvGraphicFramePr>
          <p:cNvPr id="55" name="Segnaposto contenuto 5"/>
          <p:cNvGraphicFramePr>
            <a:graphicFrameLocks/>
          </p:cNvGraphicFramePr>
          <p:nvPr/>
        </p:nvGraphicFramePr>
        <p:xfrm>
          <a:off x="4971763" y="1983544"/>
          <a:ext cx="5602740" cy="3178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073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53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3368"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+mj-lt"/>
                          <a:cs typeface="Century Gothic"/>
                        </a:rPr>
                        <a:t>PRINCIPLES</a:t>
                      </a:r>
                    </a:p>
                  </a:txBody>
                  <a:tcPr marL="18000" marR="18000" marT="18000" marB="18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</a:pPr>
                      <a:endParaRPr lang="en-US" sz="1000" dirty="0">
                        <a:solidFill>
                          <a:schemeClr val="bg1"/>
                        </a:solidFill>
                        <a:latin typeface="+mj-lt"/>
                        <a:cs typeface="Century Gothic"/>
                      </a:endParaRPr>
                    </a:p>
                  </a:txBody>
                  <a:tcPr marL="3600" marR="360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3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j-lt"/>
                          <a:cs typeface="Century Gothic"/>
                        </a:rPr>
                        <a:t>Aim</a:t>
                      </a:r>
                    </a:p>
                  </a:txBody>
                  <a:tcPr marL="18000" marR="18000" marT="18000" marB="18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j-lt"/>
                          <a:cs typeface="Century Gothic"/>
                        </a:rPr>
                        <a:t>Solve problems</a:t>
                      </a:r>
                    </a:p>
                  </a:txBody>
                  <a:tcPr marL="18000" marR="18000" marT="18000" marB="1800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3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j-lt"/>
                          <a:cs typeface="Century Gothic"/>
                        </a:rPr>
                        <a:t>Thinking</a:t>
                      </a:r>
                    </a:p>
                  </a:txBody>
                  <a:tcPr marL="18000" marR="18000" marT="18000" marB="18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j-lt"/>
                          <a:cs typeface="Century Gothic"/>
                        </a:rPr>
                        <a:t>Ideating</a:t>
                      </a:r>
                    </a:p>
                  </a:txBody>
                  <a:tcPr marL="18000" marR="18000" marT="18000" marB="18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3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j-lt"/>
                          <a:cs typeface="Century Gothic"/>
                        </a:rPr>
                        <a:t>Direction</a:t>
                      </a:r>
                    </a:p>
                  </a:txBody>
                  <a:tcPr marL="18000" marR="18000" marT="18000" marB="18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j-lt"/>
                          <a:cs typeface="Century Gothic"/>
                        </a:rPr>
                        <a:t>Outside-in (users at the beginning)</a:t>
                      </a:r>
                    </a:p>
                  </a:txBody>
                  <a:tcPr marL="18000" marR="18000" marT="18000" marB="18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3368">
                <a:tc grid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+mj-lt"/>
                          <a:cs typeface="Century Gothic"/>
                        </a:rPr>
                        <a:t>PRACTICES</a:t>
                      </a:r>
                    </a:p>
                  </a:txBody>
                  <a:tcPr marL="18000" marR="18000" marT="18000" marB="180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</a:pPr>
                      <a:endParaRPr lang="en-US" sz="1000" dirty="0">
                        <a:solidFill>
                          <a:schemeClr val="bg1"/>
                        </a:solidFill>
                        <a:latin typeface="+mj-lt"/>
                        <a:cs typeface="Century Gothic"/>
                      </a:endParaRPr>
                    </a:p>
                  </a:txBody>
                  <a:tcPr marL="3600" marR="360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33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j-lt"/>
                          <a:cs typeface="Century Gothic"/>
                        </a:rPr>
                        <a:t>Learning</a:t>
                      </a:r>
                    </a:p>
                  </a:txBody>
                  <a:tcPr marL="18000" marR="18000" marT="18000" marB="18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j-lt"/>
                          <a:cs typeface="Century Gothic"/>
                        </a:rPr>
                        <a:t>Prototypes</a:t>
                      </a:r>
                    </a:p>
                  </a:txBody>
                  <a:tcPr marL="18000" marR="18000" marT="18000" marB="18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33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+mj-lt"/>
                          <a:cs typeface="Century Gothic"/>
                        </a:rPr>
                        <a:t>Participation</a:t>
                      </a:r>
                    </a:p>
                  </a:txBody>
                  <a:tcPr marL="18000" marR="18000" marT="18000" marB="18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j-lt"/>
                          <a:cs typeface="Century Gothic"/>
                        </a:rPr>
                        <a:t>Naïve mind</a:t>
                      </a:r>
                    </a:p>
                  </a:txBody>
                  <a:tcPr marL="18000" marR="18000" marT="18000" marB="1800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9" name="Gruppo 22">
            <a:extLst>
              <a:ext uri="{FF2B5EF4-FFF2-40B4-BE49-F238E27FC236}">
                <a16:creationId xmlns:a16="http://schemas.microsoft.com/office/drawing/2014/main" id="{A3BD85E6-2803-4D80-A6A2-CA1DF282AB56}"/>
              </a:ext>
            </a:extLst>
          </p:cNvPr>
          <p:cNvGrpSpPr/>
          <p:nvPr/>
        </p:nvGrpSpPr>
        <p:grpSpPr>
          <a:xfrm>
            <a:off x="1884898" y="1510419"/>
            <a:ext cx="2260756" cy="4548181"/>
            <a:chOff x="233350" y="285728"/>
            <a:chExt cx="3132124" cy="6572272"/>
          </a:xfrm>
        </p:grpSpPr>
        <p:pic>
          <p:nvPicPr>
            <p:cNvPr id="10" name="Picture 4" descr="occhiali spaziali">
              <a:extLst>
                <a:ext uri="{FF2B5EF4-FFF2-40B4-BE49-F238E27FC236}">
                  <a16:creationId xmlns:a16="http://schemas.microsoft.com/office/drawing/2014/main" id="{341AB668-2ED4-4F1B-BBA0-DBE01A8201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85786" y="5167313"/>
              <a:ext cx="2579688" cy="169068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1" name="Picture 6" descr="Post it 4">
              <a:extLst>
                <a:ext uri="{FF2B5EF4-FFF2-40B4-BE49-F238E27FC236}">
                  <a16:creationId xmlns:a16="http://schemas.microsoft.com/office/drawing/2014/main" id="{8B298E26-5A85-4B51-904B-4304854C8F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1474" y="3643316"/>
              <a:ext cx="2587625" cy="170338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2" name="Picture 5" descr="freccia">
              <a:extLst>
                <a:ext uri="{FF2B5EF4-FFF2-40B4-BE49-F238E27FC236}">
                  <a16:creationId xmlns:a16="http://schemas.microsoft.com/office/drawing/2014/main" id="{C5A6BD93-B198-45D5-8661-2A3939625E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8598" y="1928804"/>
              <a:ext cx="2614613" cy="180816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3" name="Picture 7" descr="Post it 3">
              <a:extLst>
                <a:ext uri="{FF2B5EF4-FFF2-40B4-BE49-F238E27FC236}">
                  <a16:creationId xmlns:a16="http://schemas.microsoft.com/office/drawing/2014/main" id="{29BAF4B2-5BFC-4479-9582-C2CA337675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3350" y="285728"/>
              <a:ext cx="2624138" cy="176688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42436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813" y="1456161"/>
            <a:ext cx="7472851" cy="5183736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654629" y="3918858"/>
            <a:ext cx="1358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err="1">
                <a:solidFill>
                  <a:srgbClr val="FF0000"/>
                </a:solidFill>
              </a:rPr>
              <a:t>Reflective</a:t>
            </a:r>
            <a:endParaRPr lang="it-IT" b="1" i="1" dirty="0">
              <a:solidFill>
                <a:srgbClr val="FF0000"/>
              </a:solidFill>
            </a:endParaRPr>
          </a:p>
          <a:p>
            <a:r>
              <a:rPr lang="it-IT" b="1" i="1" dirty="0" err="1">
                <a:solidFill>
                  <a:srgbClr val="FF0000"/>
                </a:solidFill>
              </a:rPr>
              <a:t>Observation</a:t>
            </a:r>
            <a:endParaRPr lang="it-IT" b="1" i="1" dirty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898570" y="6052460"/>
            <a:ext cx="2351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>
                <a:solidFill>
                  <a:srgbClr val="FF0000"/>
                </a:solidFill>
              </a:rPr>
              <a:t>Concrete Experience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8839195" y="3918856"/>
            <a:ext cx="1774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rgbClr val="FF0000"/>
                </a:solidFill>
              </a:rPr>
              <a:t>Active</a:t>
            </a:r>
          </a:p>
          <a:p>
            <a:r>
              <a:rPr lang="it-IT" b="1" i="1" dirty="0" err="1">
                <a:solidFill>
                  <a:srgbClr val="FF0000"/>
                </a:solidFill>
              </a:rPr>
              <a:t>Experimentation</a:t>
            </a:r>
            <a:endParaRPr lang="it-IT" b="1" i="1" dirty="0">
              <a:solidFill>
                <a:srgbClr val="FF00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561113" y="2111831"/>
            <a:ext cx="303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i="1" dirty="0" err="1">
                <a:solidFill>
                  <a:srgbClr val="FF0000"/>
                </a:solidFill>
              </a:rPr>
              <a:t>Abstract</a:t>
            </a:r>
            <a:r>
              <a:rPr lang="it-IT" b="1" i="1" dirty="0">
                <a:solidFill>
                  <a:srgbClr val="FF0000"/>
                </a:solidFill>
              </a:rPr>
              <a:t> </a:t>
            </a:r>
            <a:r>
              <a:rPr lang="it-IT" b="1" i="1" dirty="0" err="1">
                <a:solidFill>
                  <a:srgbClr val="FF0000"/>
                </a:solidFill>
              </a:rPr>
              <a:t>conceptualization</a:t>
            </a:r>
            <a:endParaRPr lang="it-IT" b="1" i="1" dirty="0">
              <a:solidFill>
                <a:srgbClr val="FF0000"/>
              </a:solidFill>
            </a:endParaRP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C9D0208C-CD54-4696-9902-1F5B03E37B42}"/>
              </a:ext>
            </a:extLst>
          </p:cNvPr>
          <p:cNvSpPr txBox="1">
            <a:spLocks/>
          </p:cNvSpPr>
          <p:nvPr/>
        </p:nvSpPr>
        <p:spPr>
          <a:xfrm>
            <a:off x="62411" y="99062"/>
            <a:ext cx="11501120" cy="105664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53463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0" dirty="0">
                <a:solidFill>
                  <a:srgbClr val="FF0000"/>
                </a:solidFill>
              </a:rPr>
              <a:t>Creative Problem Solving</a:t>
            </a:r>
            <a:br>
              <a:rPr lang="en-US" b="0" dirty="0"/>
            </a:br>
            <a:r>
              <a:rPr lang="en-US" sz="4800" b="0" dirty="0"/>
              <a:t>Principles and Practices</a:t>
            </a:r>
            <a:endParaRPr lang="it-IT" sz="4800" b="0" dirty="0"/>
          </a:p>
        </p:txBody>
      </p:sp>
    </p:spTree>
    <p:extLst>
      <p:ext uri="{BB962C8B-B14F-4D97-AF65-F5344CB8AC3E}">
        <p14:creationId xmlns:p14="http://schemas.microsoft.com/office/powerpoint/2010/main" val="333817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295" y="1541303"/>
            <a:ext cx="9250066" cy="4486901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CDD18B93-05F5-4776-AD1B-8F2993CCACC6}"/>
              </a:ext>
            </a:extLst>
          </p:cNvPr>
          <p:cNvSpPr txBox="1">
            <a:spLocks/>
          </p:cNvSpPr>
          <p:nvPr/>
        </p:nvSpPr>
        <p:spPr>
          <a:xfrm>
            <a:off x="62411" y="50075"/>
            <a:ext cx="11501120" cy="105664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53463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0" dirty="0">
                <a:solidFill>
                  <a:srgbClr val="FF0000"/>
                </a:solidFill>
              </a:rPr>
              <a:t>Creative Problem Solving</a:t>
            </a:r>
            <a:br>
              <a:rPr lang="en-US" b="0" dirty="0"/>
            </a:br>
            <a:r>
              <a:rPr lang="en-US" sz="4800" b="0" dirty="0"/>
              <a:t>Principles and Practices</a:t>
            </a:r>
            <a:endParaRPr lang="it-IT" sz="4800" b="0" dirty="0"/>
          </a:p>
        </p:txBody>
      </p:sp>
    </p:spTree>
    <p:extLst>
      <p:ext uri="{BB962C8B-B14F-4D97-AF65-F5344CB8AC3E}">
        <p14:creationId xmlns:p14="http://schemas.microsoft.com/office/powerpoint/2010/main" val="47009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1679412" y="2364058"/>
            <a:ext cx="850681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/>
              <a:t>«AEIOU» Model = </a:t>
            </a:r>
          </a:p>
          <a:p>
            <a:pPr algn="ctr"/>
            <a:endParaRPr lang="it-IT" sz="2800" b="1" dirty="0"/>
          </a:p>
          <a:p>
            <a:pPr algn="ctr"/>
            <a:r>
              <a:rPr lang="it-IT" sz="2800" b="1" dirty="0" err="1"/>
              <a:t>Activities</a:t>
            </a:r>
            <a:r>
              <a:rPr lang="it-IT" sz="2800" b="1" dirty="0"/>
              <a:t> – Environment – </a:t>
            </a:r>
            <a:r>
              <a:rPr lang="it-IT" sz="2800" b="1" dirty="0" err="1"/>
              <a:t>Interactions</a:t>
            </a:r>
            <a:r>
              <a:rPr lang="it-IT" sz="2800" b="1" dirty="0"/>
              <a:t> – Objects -</a:t>
            </a:r>
            <a:r>
              <a:rPr lang="it-IT" sz="2800" b="1" dirty="0" err="1"/>
              <a:t>Users</a:t>
            </a:r>
            <a:r>
              <a:rPr lang="it-IT" sz="2800" b="1" dirty="0"/>
              <a:t> </a:t>
            </a:r>
          </a:p>
        </p:txBody>
      </p:sp>
      <p:sp>
        <p:nvSpPr>
          <p:cNvPr id="3" name="Titolo 1">
            <a:extLst>
              <a:ext uri="{FF2B5EF4-FFF2-40B4-BE49-F238E27FC236}">
                <a16:creationId xmlns:a16="http://schemas.microsoft.com/office/drawing/2014/main" id="{5DA329F2-1876-400A-982E-864674683A62}"/>
              </a:ext>
            </a:extLst>
          </p:cNvPr>
          <p:cNvSpPr txBox="1">
            <a:spLocks/>
          </p:cNvSpPr>
          <p:nvPr/>
        </p:nvSpPr>
        <p:spPr>
          <a:xfrm>
            <a:off x="62411" y="50075"/>
            <a:ext cx="11501120" cy="105664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53463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0" dirty="0">
                <a:solidFill>
                  <a:srgbClr val="FF0000"/>
                </a:solidFill>
              </a:rPr>
              <a:t>Creative Problem Solving</a:t>
            </a:r>
            <a:br>
              <a:rPr lang="en-US" b="0" dirty="0"/>
            </a:br>
            <a:r>
              <a:rPr lang="en-US" sz="4800" b="0" dirty="0"/>
              <a:t>Principles and Practices</a:t>
            </a:r>
            <a:endParaRPr lang="it-IT" sz="4800" b="0" dirty="0"/>
          </a:p>
        </p:txBody>
      </p:sp>
    </p:spTree>
    <p:extLst>
      <p:ext uri="{BB962C8B-B14F-4D97-AF65-F5344CB8AC3E}">
        <p14:creationId xmlns:p14="http://schemas.microsoft.com/office/powerpoint/2010/main" val="3255502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6011CC2-1674-4604-A895-0FFEC70DE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International Master in STRATEGIC DESIGN FOR INNOVATION AND TRANSFORMATION</a:t>
            </a:r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9E9D8618-C5ED-4B67-8901-B109AE07F941}"/>
              </a:ext>
            </a:extLst>
          </p:cNvPr>
          <p:cNvSpPr/>
          <p:nvPr/>
        </p:nvSpPr>
        <p:spPr>
          <a:xfrm>
            <a:off x="101997" y="127217"/>
            <a:ext cx="5986860" cy="6603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B5DE59A-CF64-4E2F-A5B4-5CBFDDD2E7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1" y="447"/>
            <a:ext cx="6095603" cy="6857554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B1BB8631-9D1E-4F97-94E8-3304B34B5D08}"/>
              </a:ext>
            </a:extLst>
          </p:cNvPr>
          <p:cNvSpPr txBox="1">
            <a:spLocks/>
          </p:cNvSpPr>
          <p:nvPr/>
        </p:nvSpPr>
        <p:spPr>
          <a:xfrm>
            <a:off x="6096000" y="-115977"/>
            <a:ext cx="5750186" cy="977146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7390A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Cabirio Cautela</a:t>
            </a:r>
          </a:p>
        </p:txBody>
      </p:sp>
      <p:sp>
        <p:nvSpPr>
          <p:cNvPr id="12" name="Segnaposto contenuto 6">
            <a:extLst>
              <a:ext uri="{FF2B5EF4-FFF2-40B4-BE49-F238E27FC236}">
                <a16:creationId xmlns:a16="http://schemas.microsoft.com/office/drawing/2014/main" id="{DD63ED23-FE50-7746-82A7-755BBED9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57" y="1320265"/>
            <a:ext cx="5913946" cy="4285264"/>
          </a:xfrm>
        </p:spPr>
        <p:txBody>
          <a:bodyPr anchor="ctr">
            <a:no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ea typeface="Times New Roman" panose="02020603050405020304" pitchFamily="18" charset="0"/>
              </a:rPr>
              <a:t>Professor of </a:t>
            </a:r>
            <a:r>
              <a:rPr lang="en-US" sz="2000" b="1" dirty="0">
                <a:ea typeface="Times New Roman" panose="02020603050405020304" pitchFamily="18" charset="0"/>
              </a:rPr>
              <a:t>Design management and Strategic Design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ea typeface="Times New Roman" panose="02020603050405020304" pitchFamily="18" charset="0"/>
              </a:rPr>
              <a:t>@ Design School, </a:t>
            </a:r>
            <a:r>
              <a:rPr lang="en-US" sz="1600" dirty="0" err="1">
                <a:ea typeface="Times New Roman" panose="02020603050405020304" pitchFamily="18" charset="0"/>
              </a:rPr>
              <a:t>Politecnico</a:t>
            </a:r>
            <a:r>
              <a:rPr lang="en-US" sz="1600" dirty="0">
                <a:ea typeface="Times New Roman" panose="02020603050405020304" pitchFamily="18" charset="0"/>
              </a:rPr>
              <a:t> di Milano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dirty="0">
                <a:ea typeface="Times New Roman" panose="02020603050405020304" pitchFamily="18" charset="0"/>
              </a:rPr>
              <a:t>(@innovation strategies, design strategies @ product-service system Design)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ea typeface="Times New Roman" panose="02020603050405020304" pitchFamily="18" charset="0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>
                <a:ea typeface="Times New Roman" panose="02020603050405020304" pitchFamily="18" charset="0"/>
              </a:rPr>
              <a:t>CEO of POLI.design 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ea typeface="Times New Roman" panose="02020603050405020304" pitchFamily="18" charset="0"/>
              </a:rPr>
              <a:t>The post-graduate school of Politecnico di Milano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endParaRPr lang="en-US" sz="2000" dirty="0">
              <a:ea typeface="Times New Roman" panose="02020603050405020304" pitchFamily="18" charset="0"/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ea typeface="Times New Roman" panose="02020603050405020304" pitchFamily="18" charset="0"/>
              </a:rPr>
              <a:t>Director of the </a:t>
            </a:r>
            <a:r>
              <a:rPr lang="en-US" sz="2000" b="1" dirty="0">
                <a:ea typeface="Times New Roman" panose="02020603050405020304" pitchFamily="18" charset="0"/>
              </a:rPr>
              <a:t>Design Thinking for Business Observatory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ea typeface="Times New Roman" panose="02020603050405020304" pitchFamily="18" charset="0"/>
              </a:rPr>
              <a:t>@Department of Design, </a:t>
            </a:r>
            <a:r>
              <a:rPr lang="en-US" sz="1600" dirty="0" err="1">
                <a:ea typeface="Times New Roman" panose="02020603050405020304" pitchFamily="18" charset="0"/>
              </a:rPr>
              <a:t>Politecnico</a:t>
            </a:r>
            <a:r>
              <a:rPr lang="en-US" sz="1600" dirty="0">
                <a:ea typeface="Times New Roman" panose="02020603050405020304" pitchFamily="18" charset="0"/>
              </a:rPr>
              <a:t> di Milano</a:t>
            </a:r>
          </a:p>
        </p:txBody>
      </p:sp>
    </p:spTree>
    <p:extLst>
      <p:ext uri="{BB962C8B-B14F-4D97-AF65-F5344CB8AC3E}">
        <p14:creationId xmlns:p14="http://schemas.microsoft.com/office/powerpoint/2010/main" val="1098745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it-IT" smtClean="0"/>
              <a:pPr/>
              <a:t>20</a:t>
            </a:fld>
            <a:endParaRPr lang="it-IT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Creative </a:t>
            </a:r>
            <a:r>
              <a:rPr lang="it-IT" b="1" dirty="0" err="1">
                <a:solidFill>
                  <a:srgbClr val="FF0000"/>
                </a:solidFill>
              </a:rPr>
              <a:t>Problem</a:t>
            </a:r>
            <a:r>
              <a:rPr lang="it-IT" b="1" dirty="0">
                <a:solidFill>
                  <a:srgbClr val="FF0000"/>
                </a:solidFill>
              </a:rPr>
              <a:t> Solving</a:t>
            </a:r>
            <a:br>
              <a:rPr lang="it-IT" dirty="0"/>
            </a:br>
            <a:r>
              <a:rPr lang="it-IT" dirty="0" err="1"/>
              <a:t>Main</a:t>
            </a:r>
            <a:r>
              <a:rPr lang="it-IT" dirty="0"/>
              <a:t> </a:t>
            </a:r>
            <a:r>
              <a:rPr lang="it-IT" dirty="0" err="1"/>
              <a:t>ingredients</a:t>
            </a:r>
            <a:r>
              <a:rPr lang="it-IT" dirty="0"/>
              <a:t> in CPS</a:t>
            </a:r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CE57B2A1-8E77-4079-9FBE-A37E6B1B04EE}"/>
              </a:ext>
            </a:extLst>
          </p:cNvPr>
          <p:cNvSpPr>
            <a:spLocks noChangeAspect="1"/>
          </p:cNvSpPr>
          <p:nvPr/>
        </p:nvSpPr>
        <p:spPr>
          <a:xfrm>
            <a:off x="672353" y="1607042"/>
            <a:ext cx="2160000" cy="21600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18000" rtlCol="0" anchor="ctr"/>
          <a:lstStyle/>
          <a:p>
            <a:pPr algn="ctr"/>
            <a:r>
              <a:rPr lang="it-IT" dirty="0" err="1">
                <a:latin typeface="+mj-lt"/>
              </a:rPr>
              <a:t>Abductive</a:t>
            </a:r>
            <a:endParaRPr lang="it-IT" dirty="0">
              <a:latin typeface="+mj-lt"/>
            </a:endParaRPr>
          </a:p>
          <a:p>
            <a:pPr algn="ctr"/>
            <a:r>
              <a:rPr lang="it-IT" dirty="0" err="1">
                <a:latin typeface="+mj-lt"/>
              </a:rPr>
              <a:t>Reasoning</a:t>
            </a:r>
            <a:endParaRPr lang="it-IT" dirty="0">
              <a:latin typeface="+mj-lt"/>
            </a:endParaRPr>
          </a:p>
          <a:p>
            <a:pPr algn="ctr"/>
            <a:r>
              <a:rPr lang="it-IT" sz="1000" dirty="0">
                <a:latin typeface="+mj-lt"/>
              </a:rPr>
              <a:t>(</a:t>
            </a:r>
            <a:r>
              <a:rPr lang="en-US" sz="1000" dirty="0">
                <a:latin typeface="+mj-lt"/>
              </a:rPr>
              <a:t>Brown, 2008; Fraser, 2009; Lockwood, 2009; </a:t>
            </a:r>
            <a:r>
              <a:rPr lang="it-IT" sz="1000" dirty="0">
                <a:latin typeface="+mj-lt"/>
              </a:rPr>
              <a:t>Martin, 2009; </a:t>
            </a:r>
            <a:r>
              <a:rPr lang="en-US" sz="1000" dirty="0">
                <a:latin typeface="+mj-lt"/>
              </a:rPr>
              <a:t>Sato, 2009)</a:t>
            </a:r>
            <a:endParaRPr lang="it-IT" sz="1000" dirty="0">
              <a:latin typeface="+mj-lt"/>
            </a:endParaRPr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A9979F93-8C05-4EE4-9CEE-3F9FBD9DD4A9}"/>
              </a:ext>
            </a:extLst>
          </p:cNvPr>
          <p:cNvSpPr>
            <a:spLocks noChangeAspect="1"/>
          </p:cNvSpPr>
          <p:nvPr/>
        </p:nvSpPr>
        <p:spPr>
          <a:xfrm>
            <a:off x="2853469" y="3796547"/>
            <a:ext cx="2160000" cy="21600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18000" rtlCol="0" anchor="ctr"/>
          <a:lstStyle/>
          <a:p>
            <a:pPr algn="ctr"/>
            <a:r>
              <a:rPr lang="it-IT" dirty="0" err="1">
                <a:latin typeface="+mj-lt"/>
              </a:rPr>
              <a:t>Holistic</a:t>
            </a:r>
            <a:endParaRPr lang="it-IT" dirty="0">
              <a:latin typeface="+mj-lt"/>
            </a:endParaRPr>
          </a:p>
          <a:p>
            <a:pPr algn="ctr"/>
            <a:r>
              <a:rPr lang="it-IT" dirty="0" err="1">
                <a:latin typeface="+mj-lt"/>
              </a:rPr>
              <a:t>Approach</a:t>
            </a:r>
            <a:endParaRPr lang="it-IT" dirty="0">
              <a:latin typeface="+mj-lt"/>
            </a:endParaRPr>
          </a:p>
          <a:p>
            <a:pPr algn="ctr"/>
            <a:r>
              <a:rPr lang="it-IT" sz="1000" dirty="0">
                <a:latin typeface="+mj-lt"/>
              </a:rPr>
              <a:t>(</a:t>
            </a:r>
            <a:r>
              <a:rPr lang="en-US" sz="1000" dirty="0">
                <a:latin typeface="+mj-lt"/>
              </a:rPr>
              <a:t>Dunne and Martin, 2006; Fraser, 2009; Sato, 2009)</a:t>
            </a:r>
            <a:endParaRPr lang="it-IT" sz="1000" dirty="0">
              <a:latin typeface="+mj-lt"/>
            </a:endParaRPr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89971F8A-4041-4AA7-B4D5-89A0FA14DF28}"/>
              </a:ext>
            </a:extLst>
          </p:cNvPr>
          <p:cNvSpPr>
            <a:spLocks noChangeAspect="1"/>
          </p:cNvSpPr>
          <p:nvPr/>
        </p:nvSpPr>
        <p:spPr>
          <a:xfrm>
            <a:off x="5009163" y="1607042"/>
            <a:ext cx="2160000" cy="21600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t-IT" dirty="0">
                <a:latin typeface="+mj-lt"/>
              </a:rPr>
              <a:t>Human-</a:t>
            </a:r>
            <a:r>
              <a:rPr lang="it-IT" dirty="0" err="1">
                <a:latin typeface="+mj-lt"/>
              </a:rPr>
              <a:t>centered</a:t>
            </a:r>
            <a:r>
              <a:rPr lang="it-IT" dirty="0">
                <a:latin typeface="+mj-lt"/>
              </a:rPr>
              <a:t> Design</a:t>
            </a:r>
          </a:p>
          <a:p>
            <a:pPr algn="ctr"/>
            <a:r>
              <a:rPr lang="it-IT" sz="1000" dirty="0">
                <a:latin typeface="+mj-lt"/>
              </a:rPr>
              <a:t>(</a:t>
            </a:r>
            <a:r>
              <a:rPr lang="en-US" sz="1000" dirty="0">
                <a:latin typeface="+mj-lt"/>
              </a:rPr>
              <a:t>Brown, 2008; Holloway 2009; Ward et al., 2009)</a:t>
            </a:r>
            <a:endParaRPr lang="it-IT" sz="1000" dirty="0">
              <a:latin typeface="+mj-lt"/>
            </a:endParaRPr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2A995BC6-F4DA-43C4-AC0A-B0C90D5D3EC1}"/>
              </a:ext>
            </a:extLst>
          </p:cNvPr>
          <p:cNvSpPr>
            <a:spLocks noChangeAspect="1"/>
          </p:cNvSpPr>
          <p:nvPr/>
        </p:nvSpPr>
        <p:spPr>
          <a:xfrm>
            <a:off x="7186287" y="3796547"/>
            <a:ext cx="2160000" cy="21600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18000" rtlCol="0" anchor="ctr"/>
          <a:lstStyle/>
          <a:p>
            <a:pPr algn="ctr"/>
            <a:r>
              <a:rPr lang="it-IT" dirty="0">
                <a:latin typeface="+mj-lt"/>
              </a:rPr>
              <a:t>Play with </a:t>
            </a:r>
            <a:r>
              <a:rPr lang="it-IT" dirty="0" err="1">
                <a:latin typeface="+mj-lt"/>
              </a:rPr>
              <a:t>Ambiguity</a:t>
            </a:r>
            <a:endParaRPr lang="it-IT" dirty="0">
              <a:latin typeface="+mj-lt"/>
            </a:endParaRPr>
          </a:p>
          <a:p>
            <a:pPr algn="ctr"/>
            <a:r>
              <a:rPr lang="it-IT" sz="1000" dirty="0">
                <a:latin typeface="+mj-lt"/>
              </a:rPr>
              <a:t>(</a:t>
            </a:r>
            <a:r>
              <a:rPr lang="en-US" sz="1000" dirty="0">
                <a:latin typeface="+mj-lt"/>
              </a:rPr>
              <a:t>Boland and Collopy, 2004; Dew, 2007)</a:t>
            </a:r>
            <a:endParaRPr lang="it-IT" sz="1000" dirty="0">
              <a:latin typeface="+mj-lt"/>
            </a:endParaRPr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267B3BA7-D72F-4B88-9233-BA0A8D69BAF4}"/>
              </a:ext>
            </a:extLst>
          </p:cNvPr>
          <p:cNvSpPr>
            <a:spLocks noChangeAspect="1"/>
          </p:cNvSpPr>
          <p:nvPr/>
        </p:nvSpPr>
        <p:spPr>
          <a:xfrm>
            <a:off x="9345973" y="1607042"/>
            <a:ext cx="2160000" cy="21600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" rIns="18000" rtlCol="0" anchor="ctr"/>
          <a:lstStyle/>
          <a:p>
            <a:pPr algn="ctr"/>
            <a:r>
              <a:rPr lang="it-IT" dirty="0" err="1">
                <a:latin typeface="+mj-lt"/>
              </a:rPr>
              <a:t>Optimistic</a:t>
            </a:r>
            <a:r>
              <a:rPr lang="it-IT" dirty="0">
                <a:latin typeface="+mj-lt"/>
              </a:rPr>
              <a:t> </a:t>
            </a:r>
            <a:r>
              <a:rPr lang="it-IT" dirty="0" err="1">
                <a:latin typeface="+mj-lt"/>
              </a:rPr>
              <a:t>Mentality</a:t>
            </a:r>
            <a:endParaRPr lang="it-IT" dirty="0">
              <a:latin typeface="+mj-lt"/>
            </a:endParaRPr>
          </a:p>
          <a:p>
            <a:pPr algn="ctr"/>
            <a:r>
              <a:rPr lang="it-IT" sz="1000" dirty="0">
                <a:latin typeface="+mj-lt"/>
              </a:rPr>
              <a:t>(</a:t>
            </a:r>
            <a:r>
              <a:rPr lang="en-US" sz="1000" dirty="0">
                <a:latin typeface="+mj-lt"/>
              </a:rPr>
              <a:t>Brown, 2008; Fraser, 2009; </a:t>
            </a:r>
            <a:r>
              <a:rPr lang="en-US" sz="1000" dirty="0" err="1">
                <a:latin typeface="+mj-lt"/>
              </a:rPr>
              <a:t>Gloppen</a:t>
            </a:r>
            <a:r>
              <a:rPr lang="en-US" sz="1000" dirty="0">
                <a:latin typeface="+mj-lt"/>
              </a:rPr>
              <a:t>, 2009)</a:t>
            </a:r>
            <a:endParaRPr lang="it-IT" sz="1000" dirty="0">
              <a:latin typeface="+mj-lt"/>
            </a:endParaRPr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1208111C-6043-4470-9C33-B5EEE7F59DA8}"/>
              </a:ext>
            </a:extLst>
          </p:cNvPr>
          <p:cNvSpPr>
            <a:spLocks noChangeAspect="1"/>
          </p:cNvSpPr>
          <p:nvPr/>
        </p:nvSpPr>
        <p:spPr>
          <a:xfrm>
            <a:off x="687060" y="3796547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t-IT" dirty="0" err="1">
                <a:solidFill>
                  <a:srgbClr val="FF0000"/>
                </a:solidFill>
                <a:latin typeface="+mj-lt"/>
              </a:rPr>
              <a:t>Framing</a:t>
            </a:r>
            <a:r>
              <a:rPr lang="it-IT" dirty="0">
                <a:solidFill>
                  <a:srgbClr val="FF0000"/>
                </a:solidFill>
                <a:latin typeface="+mj-lt"/>
              </a:rPr>
              <a:t> and</a:t>
            </a:r>
          </a:p>
          <a:p>
            <a:pPr algn="ctr"/>
            <a:r>
              <a:rPr lang="it-IT" dirty="0">
                <a:solidFill>
                  <a:srgbClr val="FF0000"/>
                </a:solidFill>
                <a:latin typeface="+mj-lt"/>
              </a:rPr>
              <a:t>Re-</a:t>
            </a:r>
            <a:r>
              <a:rPr lang="it-IT" dirty="0" err="1">
                <a:solidFill>
                  <a:srgbClr val="FF0000"/>
                </a:solidFill>
                <a:latin typeface="+mj-lt"/>
              </a:rPr>
              <a:t>Framing</a:t>
            </a:r>
            <a:endParaRPr lang="it-IT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it-IT" sz="1000" dirty="0">
                <a:solidFill>
                  <a:srgbClr val="FF0000"/>
                </a:solidFill>
                <a:latin typeface="+mj-lt"/>
              </a:rPr>
              <a:t>(</a:t>
            </a:r>
            <a:r>
              <a:rPr lang="en-US" sz="1000" dirty="0">
                <a:solidFill>
                  <a:srgbClr val="FF0000"/>
                </a:solidFill>
                <a:latin typeface="+mj-lt"/>
              </a:rPr>
              <a:t>Boland and Collopy, 2004; Drews, 2009; </a:t>
            </a:r>
            <a:r>
              <a:rPr lang="en-US" sz="1000" dirty="0" err="1">
                <a:solidFill>
                  <a:srgbClr val="FF0000"/>
                </a:solidFill>
                <a:latin typeface="+mj-lt"/>
              </a:rPr>
              <a:t>Dorst</a:t>
            </a:r>
            <a:r>
              <a:rPr lang="en-US" sz="1000" dirty="0">
                <a:solidFill>
                  <a:srgbClr val="FF0000"/>
                </a:solidFill>
                <a:latin typeface="+mj-lt"/>
              </a:rPr>
              <a:t>, 2011)</a:t>
            </a:r>
            <a:endParaRPr lang="it-IT" sz="1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0ED3A2EA-B0C0-4723-BF32-549141C2C263}"/>
              </a:ext>
            </a:extLst>
          </p:cNvPr>
          <p:cNvSpPr>
            <a:spLocks noChangeAspect="1"/>
          </p:cNvSpPr>
          <p:nvPr/>
        </p:nvSpPr>
        <p:spPr>
          <a:xfrm>
            <a:off x="2840758" y="1607042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t-IT" dirty="0" err="1">
                <a:solidFill>
                  <a:srgbClr val="FF0000"/>
                </a:solidFill>
                <a:latin typeface="+mj-lt"/>
              </a:rPr>
              <a:t>Divergence</a:t>
            </a:r>
            <a:r>
              <a:rPr lang="it-IT" dirty="0">
                <a:solidFill>
                  <a:srgbClr val="FF0000"/>
                </a:solidFill>
                <a:latin typeface="+mj-lt"/>
              </a:rPr>
              <a:t> and</a:t>
            </a:r>
          </a:p>
          <a:p>
            <a:pPr algn="ctr"/>
            <a:r>
              <a:rPr lang="it-IT" dirty="0" err="1">
                <a:solidFill>
                  <a:srgbClr val="FF0000"/>
                </a:solidFill>
                <a:latin typeface="+mj-lt"/>
              </a:rPr>
              <a:t>Convergence</a:t>
            </a:r>
            <a:endParaRPr lang="it-IT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it-IT" sz="1000" dirty="0">
                <a:solidFill>
                  <a:srgbClr val="FF0000"/>
                </a:solidFill>
                <a:latin typeface="+mj-lt"/>
              </a:rPr>
              <a:t>(</a:t>
            </a:r>
            <a:r>
              <a:rPr lang="en-US" sz="1000" dirty="0">
                <a:solidFill>
                  <a:srgbClr val="FF0000"/>
                </a:solidFill>
                <a:latin typeface="+mj-lt"/>
              </a:rPr>
              <a:t>Boland and Collopy, 2004; </a:t>
            </a:r>
            <a:r>
              <a:rPr lang="en-US" sz="1000" dirty="0" err="1">
                <a:solidFill>
                  <a:srgbClr val="FF0000"/>
                </a:solidFill>
                <a:latin typeface="+mj-lt"/>
              </a:rPr>
              <a:t>Drews</a:t>
            </a:r>
            <a:r>
              <a:rPr lang="en-US" sz="1000" dirty="0">
                <a:solidFill>
                  <a:srgbClr val="FF0000"/>
                </a:solidFill>
                <a:latin typeface="+mj-lt"/>
              </a:rPr>
              <a:t>, 2009; Sato et al., 2010)</a:t>
            </a:r>
            <a:endParaRPr lang="it-IT" sz="1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F05BF8DD-5021-451B-845E-ABE1683082B4}"/>
              </a:ext>
            </a:extLst>
          </p:cNvPr>
          <p:cNvSpPr>
            <a:spLocks noChangeAspect="1"/>
          </p:cNvSpPr>
          <p:nvPr/>
        </p:nvSpPr>
        <p:spPr>
          <a:xfrm>
            <a:off x="5019878" y="3796547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t-IT" dirty="0">
                <a:solidFill>
                  <a:srgbClr val="FF0000"/>
                </a:solidFill>
                <a:latin typeface="+mj-lt"/>
              </a:rPr>
              <a:t>Trial and </a:t>
            </a:r>
            <a:r>
              <a:rPr lang="it-IT" dirty="0" err="1">
                <a:solidFill>
                  <a:srgbClr val="FF0000"/>
                </a:solidFill>
                <a:latin typeface="+mj-lt"/>
              </a:rPr>
              <a:t>Error</a:t>
            </a:r>
            <a:endParaRPr lang="it-IT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it-IT" dirty="0" err="1">
                <a:solidFill>
                  <a:srgbClr val="FF0000"/>
                </a:solidFill>
                <a:latin typeface="+mj-lt"/>
              </a:rPr>
              <a:t>Approach</a:t>
            </a:r>
            <a:endParaRPr lang="it-IT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it-IT" sz="1000" dirty="0">
                <a:solidFill>
                  <a:srgbClr val="FF0000"/>
                </a:solidFill>
                <a:latin typeface="+mj-lt"/>
              </a:rPr>
              <a:t>(</a:t>
            </a:r>
            <a:r>
              <a:rPr lang="en-US" sz="1000" dirty="0">
                <a:solidFill>
                  <a:srgbClr val="FF0000"/>
                </a:solidFill>
                <a:latin typeface="+mj-lt"/>
              </a:rPr>
              <a:t>Brown, 2008; Fraser, 2009; Holloway, 2009)</a:t>
            </a:r>
            <a:endParaRPr lang="it-IT" sz="1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320B0EBD-AF91-4036-ADDD-773EA5C8DCD1}"/>
              </a:ext>
            </a:extLst>
          </p:cNvPr>
          <p:cNvSpPr>
            <a:spLocks noChangeAspect="1"/>
          </p:cNvSpPr>
          <p:nvPr/>
        </p:nvSpPr>
        <p:spPr>
          <a:xfrm>
            <a:off x="7177568" y="1607042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t-IT" dirty="0">
                <a:solidFill>
                  <a:srgbClr val="FF0000"/>
                </a:solidFill>
                <a:latin typeface="+mj-lt"/>
              </a:rPr>
              <a:t>Learning by </a:t>
            </a:r>
            <a:r>
              <a:rPr lang="it-IT" dirty="0" err="1">
                <a:solidFill>
                  <a:srgbClr val="FF0000"/>
                </a:solidFill>
                <a:latin typeface="+mj-lt"/>
              </a:rPr>
              <a:t>Doing</a:t>
            </a:r>
            <a:endParaRPr lang="it-IT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it-IT" sz="1000" dirty="0">
                <a:solidFill>
                  <a:srgbClr val="FF0000"/>
                </a:solidFill>
                <a:latin typeface="+mj-lt"/>
              </a:rPr>
              <a:t>(</a:t>
            </a:r>
            <a:r>
              <a:rPr lang="en-US" sz="1000" dirty="0">
                <a:solidFill>
                  <a:srgbClr val="FF0000"/>
                </a:solidFill>
                <a:latin typeface="+mj-lt"/>
              </a:rPr>
              <a:t>Boland and Collopy, 2004; Lockwood, 2009; Rylander, 2009)</a:t>
            </a:r>
            <a:endParaRPr lang="it-IT" sz="1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5" name="Ovale 34">
            <a:extLst>
              <a:ext uri="{FF2B5EF4-FFF2-40B4-BE49-F238E27FC236}">
                <a16:creationId xmlns:a16="http://schemas.microsoft.com/office/drawing/2014/main" id="{22C2B091-648F-41B9-B799-B3D6C330733C}"/>
              </a:ext>
            </a:extLst>
          </p:cNvPr>
          <p:cNvSpPr>
            <a:spLocks noChangeAspect="1"/>
          </p:cNvSpPr>
          <p:nvPr/>
        </p:nvSpPr>
        <p:spPr>
          <a:xfrm>
            <a:off x="9352697" y="3796547"/>
            <a:ext cx="2160000" cy="21600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t-IT" dirty="0" err="1">
                <a:solidFill>
                  <a:srgbClr val="FF0000"/>
                </a:solidFill>
                <a:latin typeface="+mj-lt"/>
              </a:rPr>
              <a:t>Visualization</a:t>
            </a:r>
            <a:endParaRPr lang="it-IT" dirty="0">
              <a:solidFill>
                <a:srgbClr val="FF0000"/>
              </a:solidFill>
              <a:latin typeface="+mj-lt"/>
            </a:endParaRPr>
          </a:p>
          <a:p>
            <a:pPr algn="ctr"/>
            <a:endParaRPr lang="it-IT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it-IT" sz="1000" dirty="0">
                <a:solidFill>
                  <a:srgbClr val="FF0000"/>
                </a:solidFill>
                <a:latin typeface="+mj-lt"/>
              </a:rPr>
              <a:t>(</a:t>
            </a:r>
            <a:r>
              <a:rPr lang="en-US" sz="1000" dirty="0" err="1">
                <a:solidFill>
                  <a:srgbClr val="FF0000"/>
                </a:solidFill>
                <a:latin typeface="+mj-lt"/>
              </a:rPr>
              <a:t>Carr</a:t>
            </a:r>
            <a:r>
              <a:rPr lang="en-US" sz="1000" dirty="0">
                <a:solidFill>
                  <a:srgbClr val="FF0000"/>
                </a:solidFill>
                <a:latin typeface="+mj-lt"/>
              </a:rPr>
              <a:t> et al., 2010; </a:t>
            </a:r>
            <a:r>
              <a:rPr lang="en-US" sz="1000" dirty="0" err="1">
                <a:solidFill>
                  <a:srgbClr val="FF0000"/>
                </a:solidFill>
                <a:latin typeface="+mj-lt"/>
              </a:rPr>
              <a:t>Drews</a:t>
            </a:r>
            <a:r>
              <a:rPr lang="en-US" sz="1000" dirty="0">
                <a:solidFill>
                  <a:srgbClr val="FF0000"/>
                </a:solidFill>
                <a:latin typeface="+mj-lt"/>
              </a:rPr>
              <a:t>, 2009; Ward et al., 2009)</a:t>
            </a:r>
            <a:endParaRPr lang="it-IT" sz="1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798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it-IT" smtClean="0"/>
              <a:pPr/>
              <a:t>21</a:t>
            </a:fld>
            <a:endParaRPr lang="it-IT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Creative </a:t>
            </a:r>
            <a:r>
              <a:rPr lang="it-IT" b="1" dirty="0" err="1">
                <a:solidFill>
                  <a:srgbClr val="FF0000"/>
                </a:solidFill>
              </a:rPr>
              <a:t>Problem</a:t>
            </a:r>
            <a:r>
              <a:rPr lang="it-IT" b="1" dirty="0">
                <a:solidFill>
                  <a:srgbClr val="FF0000"/>
                </a:solidFill>
              </a:rPr>
              <a:t> Solving</a:t>
            </a:r>
            <a:br>
              <a:rPr lang="it-IT" dirty="0"/>
            </a:br>
            <a:r>
              <a:rPr lang="it-IT" dirty="0"/>
              <a:t>The </a:t>
            </a:r>
            <a:r>
              <a:rPr lang="it-IT" dirty="0" err="1"/>
              <a:t>concept</a:t>
            </a:r>
            <a:r>
              <a:rPr lang="it-IT" dirty="0"/>
              <a:t> of «</a:t>
            </a:r>
            <a:r>
              <a:rPr lang="it-IT" dirty="0" err="1"/>
              <a:t>ill</a:t>
            </a:r>
            <a:r>
              <a:rPr lang="it-IT" dirty="0"/>
              <a:t> </a:t>
            </a:r>
            <a:r>
              <a:rPr lang="it-IT" dirty="0" err="1"/>
              <a:t>defined</a:t>
            </a:r>
            <a:r>
              <a:rPr lang="it-IT" dirty="0"/>
              <a:t>» </a:t>
            </a:r>
            <a:r>
              <a:rPr lang="it-IT" dirty="0" err="1"/>
              <a:t>problem</a:t>
            </a:r>
            <a:endParaRPr lang="it-IT" dirty="0"/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391EC6AE-88CF-45B2-9EC0-1274D11A2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090" y="1578903"/>
            <a:ext cx="10411819" cy="44114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10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en-GB" sz="2200" b="1" dirty="0">
                <a:solidFill>
                  <a:srgbClr val="4D4D4D"/>
                </a:solidFill>
                <a:latin typeface="+mj-lt"/>
              </a:rPr>
              <a:t>Well defined</a:t>
            </a:r>
            <a:r>
              <a:rPr lang="en-GB" sz="2200" dirty="0">
                <a:solidFill>
                  <a:srgbClr val="4D4D4D"/>
                </a:solidFill>
                <a:latin typeface="+mj-lt"/>
              </a:rPr>
              <a:t> problems: clear problem area, we are able to define initial, final and intermediate status (e.g. </a:t>
            </a:r>
            <a:r>
              <a:rPr lang="en-GB" sz="2200" dirty="0" err="1">
                <a:solidFill>
                  <a:srgbClr val="4D4D4D"/>
                </a:solidFill>
                <a:latin typeface="+mj-lt"/>
              </a:rPr>
              <a:t>algorythms</a:t>
            </a:r>
            <a:r>
              <a:rPr lang="en-GB" sz="2200" dirty="0">
                <a:solidFill>
                  <a:srgbClr val="4D4D4D"/>
                </a:solidFill>
                <a:latin typeface="+mj-lt"/>
              </a:rPr>
              <a:t>)</a:t>
            </a:r>
            <a:r>
              <a:rPr lang="x-none" sz="2200" dirty="0">
                <a:solidFill>
                  <a:srgbClr val="4D4D4D"/>
                </a:solidFill>
                <a:latin typeface="+mj-lt"/>
              </a:rPr>
              <a:t>‏</a:t>
            </a:r>
            <a:endParaRPr lang="it-IT" sz="2200" dirty="0">
              <a:solidFill>
                <a:srgbClr val="4D4D4D"/>
              </a:solidFill>
              <a:latin typeface="+mj-lt"/>
            </a:endParaRPr>
          </a:p>
          <a:p>
            <a:pPr marL="285750" indent="-285750">
              <a:lnSpc>
                <a:spcPct val="100000"/>
              </a:lnSpc>
              <a:spcBef>
                <a:spcPts val="1000"/>
              </a:spcBef>
              <a:buClr>
                <a:srgbClr val="FF0000"/>
              </a:buClr>
              <a:buSzPct val="150000"/>
              <a:buFont typeface="Wingdings" panose="05000000000000000000" pitchFamily="2" charset="2"/>
              <a:buChar char="§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en-GB" sz="2200" b="1" dirty="0">
                <a:solidFill>
                  <a:srgbClr val="4D4D4D"/>
                </a:solidFill>
                <a:latin typeface="+mj-lt"/>
              </a:rPr>
              <a:t>Badly defined </a:t>
            </a:r>
            <a:r>
              <a:rPr lang="en-GB" sz="2200" dirty="0">
                <a:solidFill>
                  <a:srgbClr val="4D4D4D"/>
                </a:solidFill>
                <a:latin typeface="+mj-lt"/>
              </a:rPr>
              <a:t>problems: “sticky” problem area, countless options available.</a:t>
            </a:r>
          </a:p>
          <a:p>
            <a:pPr marL="338138" indent="-338138">
              <a:lnSpc>
                <a:spcPct val="100000"/>
              </a:lnSpc>
              <a:buClr>
                <a:srgbClr val="5D84FF"/>
              </a:buClr>
              <a:buFont typeface="Verdana" pitchFamily="34" charset="0"/>
              <a:buNone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endParaRPr lang="en-GB" sz="2200" dirty="0">
              <a:solidFill>
                <a:srgbClr val="EEECE1"/>
              </a:solidFill>
              <a:latin typeface="+mj-lt"/>
              <a:cs typeface="Times New Roman" pitchFamily="18" charset="0"/>
            </a:endParaRPr>
          </a:p>
          <a:p>
            <a:pPr marL="338138" indent="-338138">
              <a:lnSpc>
                <a:spcPct val="100000"/>
              </a:lnSpc>
              <a:buClr>
                <a:srgbClr val="5D84FF"/>
              </a:buClr>
              <a:buFont typeface="Verdana" pitchFamily="34" charset="0"/>
              <a:buNone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en-GB" sz="2200" dirty="0">
                <a:solidFill>
                  <a:srgbClr val="4D4D4D"/>
                </a:solidFill>
                <a:latin typeface="+mj-lt"/>
                <a:cs typeface="Times New Roman" pitchFamily="18" charset="0"/>
              </a:rPr>
              <a:t>	Design thinking deals with </a:t>
            </a:r>
            <a:r>
              <a:rPr lang="en-GB" sz="2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badly defined </a:t>
            </a:r>
            <a:r>
              <a:rPr lang="en-GB" sz="2200" dirty="0">
                <a:solidFill>
                  <a:srgbClr val="404040"/>
                </a:solidFill>
                <a:latin typeface="+mj-lt"/>
                <a:cs typeface="Times New Roman" pitchFamily="18" charset="0"/>
              </a:rPr>
              <a:t>problems and follows an </a:t>
            </a:r>
            <a:r>
              <a:rPr lang="en-GB" sz="22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euristic</a:t>
            </a:r>
            <a:r>
              <a:rPr lang="en-GB" sz="2200" dirty="0">
                <a:solidFill>
                  <a:srgbClr val="404040"/>
                </a:solidFill>
                <a:latin typeface="+mj-lt"/>
                <a:cs typeface="Times New Roman" pitchFamily="18" charset="0"/>
              </a:rPr>
              <a:t> path (uncertain objectives, wide-reaching answers, absence of a precise procedure)</a:t>
            </a:r>
            <a:r>
              <a:rPr lang="x-none" sz="2200" dirty="0">
                <a:solidFill>
                  <a:srgbClr val="404040"/>
                </a:solidFill>
                <a:latin typeface="+mj-lt"/>
                <a:cs typeface="Times New Roman" pitchFamily="18" charset="0"/>
              </a:rPr>
              <a:t>‏</a:t>
            </a:r>
            <a:endParaRPr lang="en-GB" sz="2200" dirty="0">
              <a:solidFill>
                <a:srgbClr val="404040"/>
              </a:solidFill>
              <a:latin typeface="+mj-lt"/>
              <a:cs typeface="Times New Roman" pitchFamily="18" charset="0"/>
            </a:endParaRPr>
          </a:p>
          <a:p>
            <a:pPr marL="338138" indent="-338138">
              <a:lnSpc>
                <a:spcPct val="100000"/>
              </a:lnSpc>
              <a:buClr>
                <a:srgbClr val="5D84FF"/>
              </a:buClr>
              <a:buFont typeface="Verdana" pitchFamily="34" charset="0"/>
              <a:buNone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endParaRPr lang="en-GB" sz="2200" dirty="0">
              <a:solidFill>
                <a:srgbClr val="404040"/>
              </a:solidFill>
              <a:latin typeface="+mj-lt"/>
            </a:endParaRPr>
          </a:p>
          <a:p>
            <a:pPr marL="338138" indent="-338138">
              <a:lnSpc>
                <a:spcPct val="100000"/>
              </a:lnSpc>
              <a:buClr>
                <a:srgbClr val="5D84FF"/>
              </a:buClr>
              <a:buFont typeface="Verdana" pitchFamily="34" charset="0"/>
              <a:buNone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en-GB" sz="2200" dirty="0">
                <a:solidFill>
                  <a:srgbClr val="404040"/>
                </a:solidFill>
                <a:latin typeface="+mj-lt"/>
              </a:rPr>
              <a:t> 	The design process reaches out to give a definition while the problem proceeds and to solve it by shaping an </a:t>
            </a:r>
            <a:r>
              <a:rPr lang="en-GB" sz="2200" dirty="0" err="1">
                <a:solidFill>
                  <a:srgbClr val="404040"/>
                </a:solidFill>
                <a:latin typeface="+mj-lt"/>
              </a:rPr>
              <a:t>artifact</a:t>
            </a:r>
            <a:r>
              <a:rPr lang="en-GB" sz="2200" dirty="0">
                <a:solidFill>
                  <a:srgbClr val="404040"/>
                </a:solidFill>
                <a:latin typeface="+mj-lt"/>
              </a:rPr>
              <a:t> that does not exist yet.</a:t>
            </a:r>
          </a:p>
          <a:p>
            <a:pPr marL="338138" indent="-338138">
              <a:lnSpc>
                <a:spcPct val="100000"/>
              </a:lnSpc>
              <a:spcBef>
                <a:spcPts val="1000"/>
              </a:spcBef>
              <a:buClr>
                <a:srgbClr val="5D84FF"/>
              </a:buClr>
              <a:buFont typeface="Verdana" pitchFamily="34" charset="0"/>
              <a:buNone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r>
              <a:rPr lang="en-GB" sz="2200" dirty="0">
                <a:solidFill>
                  <a:srgbClr val="404040"/>
                </a:solidFill>
                <a:latin typeface="+mj-lt"/>
              </a:rPr>
              <a:t>	In this process of </a:t>
            </a:r>
            <a:r>
              <a:rPr lang="en-GB" sz="2200" b="1" dirty="0">
                <a:solidFill>
                  <a:srgbClr val="404040"/>
                </a:solidFill>
                <a:latin typeface="+mj-lt"/>
              </a:rPr>
              <a:t>trying and making mistakes,</a:t>
            </a:r>
            <a:r>
              <a:rPr lang="en-GB" sz="2200" dirty="0">
                <a:solidFill>
                  <a:srgbClr val="404040"/>
                </a:solidFill>
                <a:latin typeface="+mj-lt"/>
              </a:rPr>
              <a:t> </a:t>
            </a:r>
            <a:r>
              <a:rPr lang="en-GB" sz="2200" dirty="0">
                <a:solidFill>
                  <a:srgbClr val="4D4D4D"/>
                </a:solidFill>
                <a:latin typeface="+mj-lt"/>
              </a:rPr>
              <a:t>an important role is played by the </a:t>
            </a:r>
            <a:r>
              <a:rPr lang="en-GB" sz="2200" b="1" dirty="0">
                <a:solidFill>
                  <a:srgbClr val="FF0000"/>
                </a:solidFill>
                <a:latin typeface="+mj-lt"/>
              </a:rPr>
              <a:t>creative</a:t>
            </a:r>
            <a:r>
              <a:rPr lang="en-GB" sz="2200" dirty="0">
                <a:solidFill>
                  <a:srgbClr val="5D84FF"/>
                </a:solidFill>
                <a:latin typeface="+mj-lt"/>
              </a:rPr>
              <a:t> </a:t>
            </a:r>
            <a:r>
              <a:rPr lang="en-GB" sz="2200" dirty="0">
                <a:solidFill>
                  <a:srgbClr val="404040"/>
                </a:solidFill>
                <a:latin typeface="+mj-lt"/>
              </a:rPr>
              <a:t>capability.</a:t>
            </a:r>
          </a:p>
          <a:p>
            <a:pPr marL="338138" indent="-338138">
              <a:lnSpc>
                <a:spcPct val="100000"/>
              </a:lnSpc>
              <a:buClr>
                <a:srgbClr val="5D84FF"/>
              </a:buClr>
              <a:buFont typeface="Verdana" pitchFamily="34" charset="0"/>
              <a:buNone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</a:pPr>
            <a:endParaRPr lang="en-GB" sz="22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9507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26246F-6ECE-488F-B89F-E62FD9CD8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Reframing</a:t>
            </a:r>
            <a:r>
              <a:rPr lang="it-IT" dirty="0"/>
              <a:t>: </a:t>
            </a:r>
            <a:r>
              <a:rPr lang="it-IT" dirty="0" err="1"/>
              <a:t>Example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36B9E0E-5EBC-46BD-855B-96896F1E5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it-IT" smtClean="0"/>
              <a:pPr/>
              <a:t>22</a:t>
            </a:fld>
            <a:endParaRPr lang="it-IT"/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766D3611-3481-4D32-8499-15C9FCF3C477}"/>
              </a:ext>
            </a:extLst>
          </p:cNvPr>
          <p:cNvSpPr/>
          <p:nvPr/>
        </p:nvSpPr>
        <p:spPr>
          <a:xfrm>
            <a:off x="1072102" y="2419919"/>
            <a:ext cx="3589750" cy="1435401"/>
          </a:xfrm>
          <a:prstGeom prst="roundRect">
            <a:avLst>
              <a:gd name="adj" fmla="val 6506"/>
            </a:avLst>
          </a:prstGeom>
          <a:solidFill>
            <a:schemeClr val="bg1"/>
          </a:solidFill>
          <a:ln w="38100">
            <a:solidFill>
              <a:srgbClr val="7F3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7F37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«The elevator is too slow»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96A37ED-61EF-4F38-BA24-ED513A6FF40E}"/>
              </a:ext>
            </a:extLst>
          </p:cNvPr>
          <p:cNvSpPr txBox="1"/>
          <p:nvPr/>
        </p:nvSpPr>
        <p:spPr>
          <a:xfrm>
            <a:off x="1043756" y="1531604"/>
            <a:ext cx="36237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latin typeface="Poppins" panose="00000500000000000000" pitchFamily="2" charset="0"/>
                <a:cs typeface="Poppins" panose="00000500000000000000" pitchFamily="2" charset="0"/>
              </a:rPr>
              <a:t>Problem Space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928F7F3-16CE-4EEE-ABC7-7F7462BC5D74}"/>
              </a:ext>
            </a:extLst>
          </p:cNvPr>
          <p:cNvSpPr txBox="1"/>
          <p:nvPr/>
        </p:nvSpPr>
        <p:spPr>
          <a:xfrm>
            <a:off x="7516377" y="1531603"/>
            <a:ext cx="36237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latin typeface="Poppins" panose="00000500000000000000" pitchFamily="2" charset="0"/>
                <a:cs typeface="Poppins" panose="00000500000000000000" pitchFamily="2" charset="0"/>
              </a:rPr>
              <a:t>Solution Space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593C087-A706-4DD0-B062-31B04A7E123D}"/>
              </a:ext>
            </a:extLst>
          </p:cNvPr>
          <p:cNvSpPr txBox="1"/>
          <p:nvPr/>
        </p:nvSpPr>
        <p:spPr>
          <a:xfrm>
            <a:off x="10213271" y="6190714"/>
            <a:ext cx="19801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800" dirty="0">
                <a:latin typeface="Poppins" panose="00000500000000000000" pitchFamily="2" charset="0"/>
                <a:cs typeface="Poppins" panose="00000500000000000000" pitchFamily="2" charset="0"/>
              </a:rPr>
              <a:t>Source: </a:t>
            </a:r>
            <a:r>
              <a:rPr lang="it-IT" sz="800" dirty="0" err="1">
                <a:latin typeface="Poppins" panose="00000500000000000000" pitchFamily="2" charset="0"/>
                <a:cs typeface="Poppins" panose="00000500000000000000" pitchFamily="2" charset="0"/>
              </a:rPr>
              <a:t>Wedell-Wedellsborg</a:t>
            </a:r>
            <a:r>
              <a:rPr lang="it-IT" sz="800" dirty="0">
                <a:latin typeface="Poppins" panose="00000500000000000000" pitchFamily="2" charset="0"/>
                <a:cs typeface="Poppins" panose="00000500000000000000" pitchFamily="2" charset="0"/>
              </a:rPr>
              <a:t>, 2017</a:t>
            </a:r>
          </a:p>
        </p:txBody>
      </p:sp>
    </p:spTree>
    <p:extLst>
      <p:ext uri="{BB962C8B-B14F-4D97-AF65-F5344CB8AC3E}">
        <p14:creationId xmlns:p14="http://schemas.microsoft.com/office/powerpoint/2010/main" val="23389658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26246F-6ECE-488F-B89F-E62FD9CD8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Reframing</a:t>
            </a:r>
            <a:r>
              <a:rPr lang="it-IT" dirty="0"/>
              <a:t>: </a:t>
            </a:r>
            <a:r>
              <a:rPr lang="it-IT" dirty="0" err="1"/>
              <a:t>Example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36B9E0E-5EBC-46BD-855B-96896F1E5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it-IT" smtClean="0"/>
              <a:pPr/>
              <a:t>23</a:t>
            </a:fld>
            <a:endParaRPr lang="it-IT"/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766D3611-3481-4D32-8499-15C9FCF3C477}"/>
              </a:ext>
            </a:extLst>
          </p:cNvPr>
          <p:cNvSpPr/>
          <p:nvPr/>
        </p:nvSpPr>
        <p:spPr>
          <a:xfrm>
            <a:off x="1072102" y="2419919"/>
            <a:ext cx="3589750" cy="1435401"/>
          </a:xfrm>
          <a:prstGeom prst="roundRect">
            <a:avLst>
              <a:gd name="adj" fmla="val 6506"/>
            </a:avLst>
          </a:prstGeom>
          <a:solidFill>
            <a:schemeClr val="bg1"/>
          </a:solidFill>
          <a:ln w="38100">
            <a:solidFill>
              <a:srgbClr val="7F3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7F37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«The elevator is too slow»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96A37ED-61EF-4F38-BA24-ED513A6FF40E}"/>
              </a:ext>
            </a:extLst>
          </p:cNvPr>
          <p:cNvSpPr txBox="1"/>
          <p:nvPr/>
        </p:nvSpPr>
        <p:spPr>
          <a:xfrm>
            <a:off x="1043756" y="1531604"/>
            <a:ext cx="36237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latin typeface="Poppins" panose="00000500000000000000" pitchFamily="2" charset="0"/>
                <a:cs typeface="Poppins" panose="00000500000000000000" pitchFamily="2" charset="0"/>
              </a:rPr>
              <a:t>Problem Space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928F7F3-16CE-4EEE-ABC7-7F7462BC5D74}"/>
              </a:ext>
            </a:extLst>
          </p:cNvPr>
          <p:cNvSpPr txBox="1"/>
          <p:nvPr/>
        </p:nvSpPr>
        <p:spPr>
          <a:xfrm>
            <a:off x="7516377" y="1531603"/>
            <a:ext cx="36237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latin typeface="Poppins" panose="00000500000000000000" pitchFamily="2" charset="0"/>
                <a:cs typeface="Poppins" panose="00000500000000000000" pitchFamily="2" charset="0"/>
              </a:rPr>
              <a:t>Solution Space</a:t>
            </a: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A06AE072-9797-4948-87DD-BBD24E2BDC2C}"/>
              </a:ext>
            </a:extLst>
          </p:cNvPr>
          <p:cNvSpPr/>
          <p:nvPr/>
        </p:nvSpPr>
        <p:spPr>
          <a:xfrm>
            <a:off x="7516377" y="2419919"/>
            <a:ext cx="3589749" cy="1435401"/>
          </a:xfrm>
          <a:prstGeom prst="roundRect">
            <a:avLst/>
          </a:prstGeom>
          <a:solidFill>
            <a:srgbClr val="7F375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Poppins" panose="00000500000000000000" pitchFamily="2" charset="0"/>
                <a:cs typeface="Poppins" panose="00000500000000000000" pitchFamily="2" charset="0"/>
              </a:rPr>
              <a:t>«Make the elevator faster»</a:t>
            </a:r>
          </a:p>
          <a:p>
            <a:pPr algn="ctr"/>
            <a:r>
              <a:rPr lang="en-US" sz="1200">
                <a:latin typeface="Poppins" panose="00000500000000000000" pitchFamily="2" charset="0"/>
                <a:cs typeface="Poppins" panose="00000500000000000000" pitchFamily="2" charset="0"/>
              </a:rPr>
              <a:t>Install a new lift</a:t>
            </a:r>
          </a:p>
          <a:p>
            <a:pPr algn="ctr"/>
            <a:r>
              <a:rPr lang="en-US" sz="1200">
                <a:latin typeface="Poppins" panose="00000500000000000000" pitchFamily="2" charset="0"/>
                <a:cs typeface="Poppins" panose="00000500000000000000" pitchFamily="2" charset="0"/>
              </a:rPr>
              <a:t>Upgrade the motor</a:t>
            </a:r>
          </a:p>
          <a:p>
            <a:pPr algn="ctr"/>
            <a:r>
              <a:rPr lang="en-US" sz="1200">
                <a:latin typeface="Poppins" panose="00000500000000000000" pitchFamily="2" charset="0"/>
                <a:cs typeface="Poppins" panose="00000500000000000000" pitchFamily="2" charset="0"/>
              </a:rPr>
              <a:t>Improve the algorithm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5C7FA5CB-F94C-4600-9A15-1CC8B088B05E}"/>
              </a:ext>
            </a:extLst>
          </p:cNvPr>
          <p:cNvCxnSpPr>
            <a:stCxn id="8" idx="3"/>
            <a:endCxn id="11" idx="1"/>
          </p:cNvCxnSpPr>
          <p:nvPr/>
        </p:nvCxnSpPr>
        <p:spPr>
          <a:xfrm>
            <a:off x="4661851" y="3137619"/>
            <a:ext cx="285452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7D48D48-2492-4DA5-904D-7A5B5BCC7306}"/>
              </a:ext>
            </a:extLst>
          </p:cNvPr>
          <p:cNvSpPr txBox="1"/>
          <p:nvPr/>
        </p:nvSpPr>
        <p:spPr>
          <a:xfrm>
            <a:off x="4661991" y="2767995"/>
            <a:ext cx="2860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Naive solutions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593C087-A706-4DD0-B062-31B04A7E123D}"/>
              </a:ext>
            </a:extLst>
          </p:cNvPr>
          <p:cNvSpPr txBox="1"/>
          <p:nvPr/>
        </p:nvSpPr>
        <p:spPr>
          <a:xfrm>
            <a:off x="10213271" y="6190714"/>
            <a:ext cx="19801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800" dirty="0">
                <a:latin typeface="Poppins" panose="00000500000000000000" pitchFamily="2" charset="0"/>
                <a:cs typeface="Poppins" panose="00000500000000000000" pitchFamily="2" charset="0"/>
              </a:rPr>
              <a:t>Source: </a:t>
            </a:r>
            <a:r>
              <a:rPr lang="it-IT" sz="800" dirty="0" err="1">
                <a:latin typeface="Poppins" panose="00000500000000000000" pitchFamily="2" charset="0"/>
                <a:cs typeface="Poppins" panose="00000500000000000000" pitchFamily="2" charset="0"/>
              </a:rPr>
              <a:t>Wedell-Wedellsborg</a:t>
            </a:r>
            <a:r>
              <a:rPr lang="it-IT" sz="800" dirty="0">
                <a:latin typeface="Poppins" panose="00000500000000000000" pitchFamily="2" charset="0"/>
                <a:cs typeface="Poppins" panose="00000500000000000000" pitchFamily="2" charset="0"/>
              </a:rPr>
              <a:t>, 2017</a:t>
            </a:r>
          </a:p>
        </p:txBody>
      </p:sp>
    </p:spTree>
    <p:extLst>
      <p:ext uri="{BB962C8B-B14F-4D97-AF65-F5344CB8AC3E}">
        <p14:creationId xmlns:p14="http://schemas.microsoft.com/office/powerpoint/2010/main" val="1842876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26246F-6ECE-488F-B89F-E62FD9CD8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Reframing</a:t>
            </a:r>
            <a:r>
              <a:rPr lang="it-IT" dirty="0"/>
              <a:t>: </a:t>
            </a:r>
            <a:r>
              <a:rPr lang="it-IT" dirty="0" err="1"/>
              <a:t>Example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36B9E0E-5EBC-46BD-855B-96896F1E5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it-IT" smtClean="0"/>
              <a:pPr/>
              <a:t>24</a:t>
            </a:fld>
            <a:endParaRPr lang="it-IT"/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766D3611-3481-4D32-8499-15C9FCF3C477}"/>
              </a:ext>
            </a:extLst>
          </p:cNvPr>
          <p:cNvSpPr/>
          <p:nvPr/>
        </p:nvSpPr>
        <p:spPr>
          <a:xfrm>
            <a:off x="1072102" y="2419919"/>
            <a:ext cx="3589750" cy="1435401"/>
          </a:xfrm>
          <a:prstGeom prst="roundRect">
            <a:avLst>
              <a:gd name="adj" fmla="val 6506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«The elevator is too slow»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96A37ED-61EF-4F38-BA24-ED513A6FF40E}"/>
              </a:ext>
            </a:extLst>
          </p:cNvPr>
          <p:cNvSpPr txBox="1"/>
          <p:nvPr/>
        </p:nvSpPr>
        <p:spPr>
          <a:xfrm>
            <a:off x="1043756" y="1531604"/>
            <a:ext cx="36237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latin typeface="Poppins" panose="00000500000000000000" pitchFamily="2" charset="0"/>
                <a:cs typeface="Poppins" panose="00000500000000000000" pitchFamily="2" charset="0"/>
              </a:rPr>
              <a:t>Problem Space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928F7F3-16CE-4EEE-ABC7-7F7462BC5D74}"/>
              </a:ext>
            </a:extLst>
          </p:cNvPr>
          <p:cNvSpPr txBox="1"/>
          <p:nvPr/>
        </p:nvSpPr>
        <p:spPr>
          <a:xfrm>
            <a:off x="7516377" y="1531603"/>
            <a:ext cx="36237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latin typeface="Poppins" panose="00000500000000000000" pitchFamily="2" charset="0"/>
                <a:cs typeface="Poppins" panose="00000500000000000000" pitchFamily="2" charset="0"/>
              </a:rPr>
              <a:t>Solution Space</a:t>
            </a: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A06AE072-9797-4948-87DD-BBD24E2BDC2C}"/>
              </a:ext>
            </a:extLst>
          </p:cNvPr>
          <p:cNvSpPr/>
          <p:nvPr/>
        </p:nvSpPr>
        <p:spPr>
          <a:xfrm>
            <a:off x="7516377" y="2419919"/>
            <a:ext cx="3589749" cy="1435401"/>
          </a:xfrm>
          <a:prstGeom prst="roundRect">
            <a:avLst/>
          </a:prstGeom>
          <a:solidFill>
            <a:srgbClr val="7F375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Poppins" panose="00000500000000000000" pitchFamily="2" charset="0"/>
                <a:cs typeface="Poppins" panose="00000500000000000000" pitchFamily="2" charset="0"/>
              </a:rPr>
              <a:t>«Make the elevator faster»</a:t>
            </a:r>
          </a:p>
          <a:p>
            <a:pPr algn="ctr"/>
            <a:r>
              <a:rPr lang="en-US" sz="1200">
                <a:latin typeface="Poppins" panose="00000500000000000000" pitchFamily="2" charset="0"/>
                <a:cs typeface="Poppins" panose="00000500000000000000" pitchFamily="2" charset="0"/>
              </a:rPr>
              <a:t>Install a new lift</a:t>
            </a:r>
          </a:p>
          <a:p>
            <a:pPr algn="ctr"/>
            <a:r>
              <a:rPr lang="en-US" sz="1200">
                <a:latin typeface="Poppins" panose="00000500000000000000" pitchFamily="2" charset="0"/>
                <a:cs typeface="Poppins" panose="00000500000000000000" pitchFamily="2" charset="0"/>
              </a:rPr>
              <a:t>Upgrade the motor</a:t>
            </a:r>
          </a:p>
          <a:p>
            <a:pPr algn="ctr"/>
            <a:r>
              <a:rPr lang="en-US" sz="1200">
                <a:latin typeface="Poppins" panose="00000500000000000000" pitchFamily="2" charset="0"/>
                <a:cs typeface="Poppins" panose="00000500000000000000" pitchFamily="2" charset="0"/>
              </a:rPr>
              <a:t>Improve the algorithm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5C7FA5CB-F94C-4600-9A15-1CC8B088B05E}"/>
              </a:ext>
            </a:extLst>
          </p:cNvPr>
          <p:cNvCxnSpPr>
            <a:stCxn id="8" idx="3"/>
            <a:endCxn id="11" idx="1"/>
          </p:cNvCxnSpPr>
          <p:nvPr/>
        </p:nvCxnSpPr>
        <p:spPr>
          <a:xfrm>
            <a:off x="4661851" y="3137619"/>
            <a:ext cx="285452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7D48D48-2492-4DA5-904D-7A5B5BCC7306}"/>
              </a:ext>
            </a:extLst>
          </p:cNvPr>
          <p:cNvSpPr txBox="1"/>
          <p:nvPr/>
        </p:nvSpPr>
        <p:spPr>
          <a:xfrm>
            <a:off x="4661991" y="2767995"/>
            <a:ext cx="2860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Naive solutions</a:t>
            </a: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3D5CFBC7-203C-4FA2-9A67-1C6C39861CB2}"/>
              </a:ext>
            </a:extLst>
          </p:cNvPr>
          <p:cNvSpPr/>
          <p:nvPr/>
        </p:nvSpPr>
        <p:spPr>
          <a:xfrm>
            <a:off x="1072102" y="4494079"/>
            <a:ext cx="3589750" cy="1435401"/>
          </a:xfrm>
          <a:prstGeom prst="roundRect">
            <a:avLst>
              <a:gd name="adj" fmla="val 6506"/>
            </a:avLst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«The wait is annoying»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8D7417E-264A-42E8-AA66-D53E636DB12D}"/>
              </a:ext>
            </a:extLst>
          </p:cNvPr>
          <p:cNvSpPr txBox="1"/>
          <p:nvPr/>
        </p:nvSpPr>
        <p:spPr>
          <a:xfrm>
            <a:off x="2953703" y="3851555"/>
            <a:ext cx="2860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Reframing</a:t>
            </a:r>
          </a:p>
          <a:p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the problem</a:t>
            </a: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50BBB7AD-E3A9-407C-9312-B92EBFF77272}"/>
              </a:ext>
            </a:extLst>
          </p:cNvPr>
          <p:cNvCxnSpPr>
            <a:cxnSpLocks/>
            <a:stCxn id="8" idx="2"/>
            <a:endCxn id="15" idx="0"/>
          </p:cNvCxnSpPr>
          <p:nvPr/>
        </p:nvCxnSpPr>
        <p:spPr>
          <a:xfrm>
            <a:off x="2866976" y="3855320"/>
            <a:ext cx="0" cy="63876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593C087-A706-4DD0-B062-31B04A7E123D}"/>
              </a:ext>
            </a:extLst>
          </p:cNvPr>
          <p:cNvSpPr txBox="1"/>
          <p:nvPr/>
        </p:nvSpPr>
        <p:spPr>
          <a:xfrm>
            <a:off x="10213271" y="6190714"/>
            <a:ext cx="19801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800" dirty="0">
                <a:latin typeface="Poppins" panose="00000500000000000000" pitchFamily="2" charset="0"/>
                <a:cs typeface="Poppins" panose="00000500000000000000" pitchFamily="2" charset="0"/>
              </a:rPr>
              <a:t>Source: </a:t>
            </a:r>
            <a:r>
              <a:rPr lang="it-IT" sz="800" dirty="0" err="1">
                <a:latin typeface="Poppins" panose="00000500000000000000" pitchFamily="2" charset="0"/>
                <a:cs typeface="Poppins" panose="00000500000000000000" pitchFamily="2" charset="0"/>
              </a:rPr>
              <a:t>Wedell-Wedellsborg</a:t>
            </a:r>
            <a:r>
              <a:rPr lang="it-IT" sz="800" dirty="0">
                <a:latin typeface="Poppins" panose="00000500000000000000" pitchFamily="2" charset="0"/>
                <a:cs typeface="Poppins" panose="00000500000000000000" pitchFamily="2" charset="0"/>
              </a:rPr>
              <a:t>, 2017</a:t>
            </a:r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25C9586D-1D0E-4B46-920F-F72C933AFE5F}"/>
              </a:ext>
            </a:extLst>
          </p:cNvPr>
          <p:cNvSpPr/>
          <p:nvPr/>
        </p:nvSpPr>
        <p:spPr>
          <a:xfrm>
            <a:off x="1072242" y="2419919"/>
            <a:ext cx="3589750" cy="1435401"/>
          </a:xfrm>
          <a:prstGeom prst="roundRect">
            <a:avLst>
              <a:gd name="adj" fmla="val 6506"/>
            </a:avLst>
          </a:prstGeom>
          <a:solidFill>
            <a:schemeClr val="bg1"/>
          </a:solidFill>
          <a:ln w="38100">
            <a:solidFill>
              <a:srgbClr val="7F3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7F37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«The elevator is too slow»</a:t>
            </a:r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86CC5374-EF52-4787-BEFC-56CDB307E47F}"/>
              </a:ext>
            </a:extLst>
          </p:cNvPr>
          <p:cNvSpPr/>
          <p:nvPr/>
        </p:nvSpPr>
        <p:spPr>
          <a:xfrm>
            <a:off x="1072242" y="4494079"/>
            <a:ext cx="3589750" cy="1435401"/>
          </a:xfrm>
          <a:prstGeom prst="roundRect">
            <a:avLst>
              <a:gd name="adj" fmla="val 6506"/>
            </a:avLst>
          </a:prstGeom>
          <a:solidFill>
            <a:schemeClr val="bg1"/>
          </a:solidFill>
          <a:ln w="38100">
            <a:solidFill>
              <a:srgbClr val="7F3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7F37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«The wait is annoying»</a:t>
            </a:r>
          </a:p>
        </p:txBody>
      </p:sp>
    </p:spTree>
    <p:extLst>
      <p:ext uri="{BB962C8B-B14F-4D97-AF65-F5344CB8AC3E}">
        <p14:creationId xmlns:p14="http://schemas.microsoft.com/office/powerpoint/2010/main" val="40161341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26246F-6ECE-488F-B89F-E62FD9CD8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Reframing</a:t>
            </a:r>
            <a:r>
              <a:rPr lang="it-IT" dirty="0"/>
              <a:t>: </a:t>
            </a:r>
            <a:r>
              <a:rPr lang="it-IT" dirty="0" err="1"/>
              <a:t>Example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36B9E0E-5EBC-46BD-855B-96896F1E5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it-IT" smtClean="0"/>
              <a:pPr/>
              <a:t>25</a:t>
            </a:fld>
            <a:endParaRPr lang="it-IT"/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766D3611-3481-4D32-8499-15C9FCF3C477}"/>
              </a:ext>
            </a:extLst>
          </p:cNvPr>
          <p:cNvSpPr/>
          <p:nvPr/>
        </p:nvSpPr>
        <p:spPr>
          <a:xfrm>
            <a:off x="1072102" y="2419919"/>
            <a:ext cx="3589750" cy="1435401"/>
          </a:xfrm>
          <a:prstGeom prst="roundRect">
            <a:avLst>
              <a:gd name="adj" fmla="val 6506"/>
            </a:avLst>
          </a:prstGeom>
          <a:solidFill>
            <a:schemeClr val="bg1"/>
          </a:solidFill>
          <a:ln w="38100">
            <a:solidFill>
              <a:srgbClr val="7F3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rgbClr val="7F37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«The elevator is too slow»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96A37ED-61EF-4F38-BA24-ED513A6FF40E}"/>
              </a:ext>
            </a:extLst>
          </p:cNvPr>
          <p:cNvSpPr txBox="1"/>
          <p:nvPr/>
        </p:nvSpPr>
        <p:spPr>
          <a:xfrm>
            <a:off x="1043756" y="1531604"/>
            <a:ext cx="36237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latin typeface="Poppins" panose="00000500000000000000" pitchFamily="2" charset="0"/>
                <a:cs typeface="Poppins" panose="00000500000000000000" pitchFamily="2" charset="0"/>
              </a:rPr>
              <a:t>Problem Space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928F7F3-16CE-4EEE-ABC7-7F7462BC5D74}"/>
              </a:ext>
            </a:extLst>
          </p:cNvPr>
          <p:cNvSpPr txBox="1"/>
          <p:nvPr/>
        </p:nvSpPr>
        <p:spPr>
          <a:xfrm>
            <a:off x="7516377" y="1531603"/>
            <a:ext cx="36237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>
                <a:latin typeface="Poppins" panose="00000500000000000000" pitchFamily="2" charset="0"/>
                <a:cs typeface="Poppins" panose="00000500000000000000" pitchFamily="2" charset="0"/>
              </a:rPr>
              <a:t>Solution Space</a:t>
            </a: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A06AE072-9797-4948-87DD-BBD24E2BDC2C}"/>
              </a:ext>
            </a:extLst>
          </p:cNvPr>
          <p:cNvSpPr/>
          <p:nvPr/>
        </p:nvSpPr>
        <p:spPr>
          <a:xfrm>
            <a:off x="7516377" y="2419919"/>
            <a:ext cx="3589749" cy="1435401"/>
          </a:xfrm>
          <a:prstGeom prst="roundRect">
            <a:avLst/>
          </a:prstGeom>
          <a:solidFill>
            <a:srgbClr val="7F375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Poppins" panose="00000500000000000000" pitchFamily="2" charset="0"/>
                <a:cs typeface="Poppins" panose="00000500000000000000" pitchFamily="2" charset="0"/>
              </a:rPr>
              <a:t>«Make the elevator faster»</a:t>
            </a:r>
          </a:p>
          <a:p>
            <a:pPr algn="ctr"/>
            <a:r>
              <a:rPr lang="en-US" sz="1200">
                <a:latin typeface="Poppins" panose="00000500000000000000" pitchFamily="2" charset="0"/>
                <a:cs typeface="Poppins" panose="00000500000000000000" pitchFamily="2" charset="0"/>
              </a:rPr>
              <a:t>Install a new lift</a:t>
            </a:r>
          </a:p>
          <a:p>
            <a:pPr algn="ctr"/>
            <a:r>
              <a:rPr lang="en-US" sz="1200">
                <a:latin typeface="Poppins" panose="00000500000000000000" pitchFamily="2" charset="0"/>
                <a:cs typeface="Poppins" panose="00000500000000000000" pitchFamily="2" charset="0"/>
              </a:rPr>
              <a:t>Upgrade the motor</a:t>
            </a:r>
          </a:p>
          <a:p>
            <a:pPr algn="ctr"/>
            <a:r>
              <a:rPr lang="en-US" sz="1200">
                <a:latin typeface="Poppins" panose="00000500000000000000" pitchFamily="2" charset="0"/>
                <a:cs typeface="Poppins" panose="00000500000000000000" pitchFamily="2" charset="0"/>
              </a:rPr>
              <a:t>Improve the algorithm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5C7FA5CB-F94C-4600-9A15-1CC8B088B05E}"/>
              </a:ext>
            </a:extLst>
          </p:cNvPr>
          <p:cNvCxnSpPr>
            <a:stCxn id="8" idx="3"/>
            <a:endCxn id="11" idx="1"/>
          </p:cNvCxnSpPr>
          <p:nvPr/>
        </p:nvCxnSpPr>
        <p:spPr>
          <a:xfrm>
            <a:off x="4661851" y="3137619"/>
            <a:ext cx="285452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7D48D48-2492-4DA5-904D-7A5B5BCC7306}"/>
              </a:ext>
            </a:extLst>
          </p:cNvPr>
          <p:cNvSpPr txBox="1"/>
          <p:nvPr/>
        </p:nvSpPr>
        <p:spPr>
          <a:xfrm>
            <a:off x="4661991" y="2767995"/>
            <a:ext cx="2860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Naive solutions</a:t>
            </a: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3D5CFBC7-203C-4FA2-9A67-1C6C39861CB2}"/>
              </a:ext>
            </a:extLst>
          </p:cNvPr>
          <p:cNvSpPr/>
          <p:nvPr/>
        </p:nvSpPr>
        <p:spPr>
          <a:xfrm>
            <a:off x="1072102" y="4494079"/>
            <a:ext cx="3589750" cy="1435401"/>
          </a:xfrm>
          <a:prstGeom prst="roundRect">
            <a:avLst>
              <a:gd name="adj" fmla="val 6506"/>
            </a:avLst>
          </a:prstGeom>
          <a:solidFill>
            <a:schemeClr val="bg1"/>
          </a:solidFill>
          <a:ln w="38100">
            <a:solidFill>
              <a:srgbClr val="7F3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7F37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«The wait is annoying»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8D7417E-264A-42E8-AA66-D53E636DB12D}"/>
              </a:ext>
            </a:extLst>
          </p:cNvPr>
          <p:cNvSpPr txBox="1"/>
          <p:nvPr/>
        </p:nvSpPr>
        <p:spPr>
          <a:xfrm>
            <a:off x="2953703" y="3851555"/>
            <a:ext cx="28601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Reframing</a:t>
            </a:r>
          </a:p>
          <a:p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the problem</a:t>
            </a: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50BBB7AD-E3A9-407C-9312-B92EBFF77272}"/>
              </a:ext>
            </a:extLst>
          </p:cNvPr>
          <p:cNvCxnSpPr>
            <a:cxnSpLocks/>
            <a:stCxn id="8" idx="2"/>
            <a:endCxn id="15" idx="0"/>
          </p:cNvCxnSpPr>
          <p:nvPr/>
        </p:nvCxnSpPr>
        <p:spPr>
          <a:xfrm>
            <a:off x="2866976" y="3855320"/>
            <a:ext cx="0" cy="63876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9F26D16A-39EA-43A8-B9F2-012AAE493A7D}"/>
              </a:ext>
            </a:extLst>
          </p:cNvPr>
          <p:cNvSpPr/>
          <p:nvPr/>
        </p:nvSpPr>
        <p:spPr>
          <a:xfrm>
            <a:off x="7510626" y="4494394"/>
            <a:ext cx="3589749" cy="1435401"/>
          </a:xfrm>
          <a:prstGeom prst="roundRect">
            <a:avLst/>
          </a:prstGeom>
          <a:solidFill>
            <a:srgbClr val="7F375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Poppins" panose="00000500000000000000" pitchFamily="2" charset="0"/>
                <a:cs typeface="Poppins" panose="00000500000000000000" pitchFamily="2" charset="0"/>
              </a:rPr>
              <a:t>«Make the wait feel shorter»</a:t>
            </a:r>
          </a:p>
          <a:p>
            <a:pPr algn="ctr"/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Provide infotainment content</a:t>
            </a:r>
          </a:p>
          <a:p>
            <a:pPr algn="ctr"/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Play music</a:t>
            </a:r>
          </a:p>
          <a:p>
            <a:pPr algn="ctr"/>
            <a:r>
              <a:rPr lang="en-US" sz="1200" dirty="0">
                <a:latin typeface="Poppins" panose="00000500000000000000" pitchFamily="2" charset="0"/>
                <a:cs typeface="Poppins" panose="00000500000000000000" pitchFamily="2" charset="0"/>
              </a:rPr>
              <a:t>Install hand sanitizers</a:t>
            </a: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52169D30-C7EE-4C2E-B0DC-81A9E4835745}"/>
              </a:ext>
            </a:extLst>
          </p:cNvPr>
          <p:cNvCxnSpPr>
            <a:endCxn id="20" idx="1"/>
          </p:cNvCxnSpPr>
          <p:nvPr/>
        </p:nvCxnSpPr>
        <p:spPr>
          <a:xfrm>
            <a:off x="4656100" y="5212094"/>
            <a:ext cx="2854526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303AAF6-DC7B-4ADB-97FB-CD14FBC8252B}"/>
              </a:ext>
            </a:extLst>
          </p:cNvPr>
          <p:cNvSpPr txBox="1"/>
          <p:nvPr/>
        </p:nvSpPr>
        <p:spPr>
          <a:xfrm>
            <a:off x="4656240" y="4842470"/>
            <a:ext cx="28601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Creative solutions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593C087-A706-4DD0-B062-31B04A7E123D}"/>
              </a:ext>
            </a:extLst>
          </p:cNvPr>
          <p:cNvSpPr txBox="1"/>
          <p:nvPr/>
        </p:nvSpPr>
        <p:spPr>
          <a:xfrm>
            <a:off x="10213271" y="6190714"/>
            <a:ext cx="198013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800" dirty="0">
                <a:latin typeface="Poppins" panose="00000500000000000000" pitchFamily="2" charset="0"/>
                <a:cs typeface="Poppins" panose="00000500000000000000" pitchFamily="2" charset="0"/>
              </a:rPr>
              <a:t>Source: </a:t>
            </a:r>
            <a:r>
              <a:rPr lang="it-IT" sz="800" dirty="0" err="1">
                <a:latin typeface="Poppins" panose="00000500000000000000" pitchFamily="2" charset="0"/>
                <a:cs typeface="Poppins" panose="00000500000000000000" pitchFamily="2" charset="0"/>
              </a:rPr>
              <a:t>Wedell-Wedellsborg</a:t>
            </a:r>
            <a:r>
              <a:rPr lang="it-IT" sz="800" dirty="0">
                <a:latin typeface="Poppins" panose="00000500000000000000" pitchFamily="2" charset="0"/>
                <a:cs typeface="Poppins" panose="00000500000000000000" pitchFamily="2" charset="0"/>
              </a:rPr>
              <a:t>, 2017</a:t>
            </a:r>
          </a:p>
        </p:txBody>
      </p:sp>
    </p:spTree>
    <p:extLst>
      <p:ext uri="{BB962C8B-B14F-4D97-AF65-F5344CB8AC3E}">
        <p14:creationId xmlns:p14="http://schemas.microsoft.com/office/powerpoint/2010/main" val="5423080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9123680" y="6356350"/>
            <a:ext cx="2743200" cy="365125"/>
          </a:xfrm>
        </p:spPr>
        <p:txBody>
          <a:bodyPr/>
          <a:lstStyle/>
          <a:p>
            <a:fld id="{623578AA-3103-41C6-B1BE-0764DB9ED294}" type="slidenum">
              <a:rPr lang="it-IT" smtClean="0"/>
              <a:pPr/>
              <a:t>26</a:t>
            </a:fld>
            <a:endParaRPr lang="it-IT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Creative </a:t>
            </a:r>
            <a:r>
              <a:rPr lang="it-IT" b="1" dirty="0" err="1">
                <a:solidFill>
                  <a:srgbClr val="FF0000"/>
                </a:solidFill>
              </a:rPr>
              <a:t>Problem</a:t>
            </a:r>
            <a:r>
              <a:rPr lang="it-IT" b="1" dirty="0">
                <a:solidFill>
                  <a:srgbClr val="FF0000"/>
                </a:solidFill>
              </a:rPr>
              <a:t> Solving</a:t>
            </a:r>
            <a:br>
              <a:rPr lang="it-IT" dirty="0"/>
            </a:br>
            <a:r>
              <a:rPr lang="it-IT" dirty="0"/>
              <a:t>The </a:t>
            </a:r>
            <a:r>
              <a:rPr lang="it-IT" dirty="0" err="1"/>
              <a:t>swiffer</a:t>
            </a:r>
            <a:r>
              <a:rPr lang="it-IT" dirty="0"/>
              <a:t> </a:t>
            </a:r>
            <a:r>
              <a:rPr lang="it-IT" dirty="0" err="1"/>
              <a:t>challenge</a:t>
            </a:r>
            <a:r>
              <a:rPr lang="it-IT" dirty="0"/>
              <a:t> and (re-)</a:t>
            </a:r>
            <a:r>
              <a:rPr lang="it-IT" dirty="0" err="1"/>
              <a:t>framing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E0E6AA6-3B3E-42EB-8755-B5601112A1FF}"/>
              </a:ext>
            </a:extLst>
          </p:cNvPr>
          <p:cNvSpPr txBox="1"/>
          <p:nvPr/>
        </p:nvSpPr>
        <p:spPr>
          <a:xfrm>
            <a:off x="3412290" y="4472446"/>
            <a:ext cx="52391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Design Challenge: </a:t>
            </a:r>
          </a:p>
          <a:p>
            <a:pPr algn="just"/>
            <a:r>
              <a:rPr lang="en-US" sz="2000" b="1" i="1" dirty="0">
                <a:latin typeface="+mj-lt"/>
              </a:rPr>
              <a:t>“Provide a better cleaning tool than a mop, with less time spent </a:t>
            </a:r>
            <a:r>
              <a:rPr lang="en-US" sz="2000" b="1" i="1" dirty="0" err="1">
                <a:latin typeface="+mj-lt"/>
              </a:rPr>
              <a:t>cleaning”_</a:t>
            </a:r>
            <a:r>
              <a:rPr lang="en-US" sz="2000" b="1" dirty="0" err="1">
                <a:latin typeface="+mj-lt"/>
              </a:rPr>
              <a:t>Insight</a:t>
            </a:r>
            <a:r>
              <a:rPr lang="en-US" sz="2000" b="1" dirty="0">
                <a:latin typeface="+mj-lt"/>
              </a:rPr>
              <a:t>: People spend more time to clean the mop than to clean the floor</a:t>
            </a:r>
            <a:endParaRPr lang="it-IT" sz="2000" b="1" dirty="0">
              <a:latin typeface="+mj-lt"/>
            </a:endParaRPr>
          </a:p>
        </p:txBody>
      </p:sp>
      <p:sp>
        <p:nvSpPr>
          <p:cNvPr id="2" name="Freccia in su 1">
            <a:extLst>
              <a:ext uri="{FF2B5EF4-FFF2-40B4-BE49-F238E27FC236}">
                <a16:creationId xmlns:a16="http://schemas.microsoft.com/office/drawing/2014/main" id="{E0A4BF62-B9F8-41DF-84ED-8043E64C0C2F}"/>
              </a:ext>
            </a:extLst>
          </p:cNvPr>
          <p:cNvSpPr/>
          <p:nvPr/>
        </p:nvSpPr>
        <p:spPr>
          <a:xfrm>
            <a:off x="5428799" y="3395301"/>
            <a:ext cx="1206111" cy="827445"/>
          </a:xfrm>
          <a:prstGeom prst="upArrow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5E16C0F-29F9-43B8-8FF4-7620DA1844AE}"/>
              </a:ext>
            </a:extLst>
          </p:cNvPr>
          <p:cNvSpPr txBox="1"/>
          <p:nvPr/>
        </p:nvSpPr>
        <p:spPr>
          <a:xfrm>
            <a:off x="2925786" y="1845800"/>
            <a:ext cx="6212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latin typeface="+mj-lt"/>
              </a:rPr>
              <a:t>Framing</a:t>
            </a:r>
            <a:r>
              <a:rPr lang="it-IT" sz="2400" b="1" dirty="0">
                <a:latin typeface="+mj-lt"/>
              </a:rPr>
              <a:t>: </a:t>
            </a:r>
          </a:p>
          <a:p>
            <a:pPr algn="ctr"/>
            <a:r>
              <a:rPr lang="it-IT" sz="2400" dirty="0" err="1">
                <a:latin typeface="+mj-lt"/>
              </a:rPr>
              <a:t>Attract</a:t>
            </a:r>
            <a:r>
              <a:rPr lang="it-IT" sz="2400" dirty="0">
                <a:latin typeface="+mj-lt"/>
              </a:rPr>
              <a:t> </a:t>
            </a:r>
            <a:r>
              <a:rPr lang="it-IT" sz="2400" dirty="0" err="1">
                <a:latin typeface="+mj-lt"/>
              </a:rPr>
              <a:t>dust</a:t>
            </a:r>
            <a:r>
              <a:rPr lang="it-IT" sz="2400" dirty="0">
                <a:latin typeface="+mj-lt"/>
              </a:rPr>
              <a:t> and </a:t>
            </a:r>
            <a:r>
              <a:rPr lang="it-IT" sz="2400" dirty="0" err="1">
                <a:latin typeface="+mj-lt"/>
              </a:rPr>
              <a:t>animal</a:t>
            </a:r>
            <a:r>
              <a:rPr lang="it-IT" sz="2400" dirty="0">
                <a:latin typeface="+mj-lt"/>
              </a:rPr>
              <a:t> </a:t>
            </a:r>
            <a:r>
              <a:rPr lang="it-IT" sz="2400" dirty="0" err="1">
                <a:latin typeface="+mj-lt"/>
              </a:rPr>
              <a:t>hair</a:t>
            </a:r>
            <a:endParaRPr lang="it-IT" sz="2400" dirty="0">
              <a:latin typeface="+mj-lt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F72697B0-F75D-4DC9-8C07-783BA6A7A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84" y="2237204"/>
            <a:ext cx="2659660" cy="265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9786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9123680" y="6356350"/>
            <a:ext cx="2743200" cy="365125"/>
          </a:xfrm>
        </p:spPr>
        <p:txBody>
          <a:bodyPr/>
          <a:lstStyle/>
          <a:p>
            <a:fld id="{623578AA-3103-41C6-B1BE-0764DB9ED294}" type="slidenum">
              <a:rPr lang="it-IT" smtClean="0"/>
              <a:pPr/>
              <a:t>27</a:t>
            </a:fld>
            <a:endParaRPr lang="it-IT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Creative </a:t>
            </a:r>
            <a:r>
              <a:rPr lang="it-IT" b="1" dirty="0" err="1">
                <a:solidFill>
                  <a:srgbClr val="FF0000"/>
                </a:solidFill>
              </a:rPr>
              <a:t>Problem</a:t>
            </a:r>
            <a:r>
              <a:rPr lang="it-IT" b="1" dirty="0">
                <a:solidFill>
                  <a:srgbClr val="FF0000"/>
                </a:solidFill>
              </a:rPr>
              <a:t> Solving</a:t>
            </a:r>
            <a:br>
              <a:rPr lang="it-IT" dirty="0"/>
            </a:br>
            <a:r>
              <a:rPr lang="it-IT" dirty="0"/>
              <a:t>Philips Design </a:t>
            </a:r>
            <a:r>
              <a:rPr lang="it-IT" dirty="0" err="1"/>
              <a:t>Avent</a:t>
            </a:r>
            <a:r>
              <a:rPr lang="it-IT" dirty="0"/>
              <a:t> </a:t>
            </a:r>
            <a:r>
              <a:rPr lang="it-IT" dirty="0" err="1"/>
              <a:t>challenge</a:t>
            </a:r>
            <a:r>
              <a:rPr lang="it-IT" dirty="0"/>
              <a:t> and (re-)</a:t>
            </a:r>
            <a:r>
              <a:rPr lang="it-IT" dirty="0" err="1"/>
              <a:t>framing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E0E6AA6-3B3E-42EB-8755-B5601112A1FF}"/>
              </a:ext>
            </a:extLst>
          </p:cNvPr>
          <p:cNvSpPr txBox="1"/>
          <p:nvPr/>
        </p:nvSpPr>
        <p:spPr>
          <a:xfrm>
            <a:off x="3412290" y="4472446"/>
            <a:ext cx="52391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Design Challenge: </a:t>
            </a:r>
          </a:p>
          <a:p>
            <a:pPr algn="just"/>
            <a:r>
              <a:rPr lang="en-US" sz="2000" b="1" i="1" dirty="0">
                <a:latin typeface="+mj-lt"/>
              </a:rPr>
              <a:t>“Provide a way to help mothers to breastfeed better for their </a:t>
            </a:r>
            <a:r>
              <a:rPr lang="en-US" sz="2000" b="1" i="1" dirty="0" err="1">
                <a:latin typeface="+mj-lt"/>
              </a:rPr>
              <a:t>children”_</a:t>
            </a:r>
            <a:r>
              <a:rPr lang="en-US" sz="2000" b="1" dirty="0" err="1">
                <a:latin typeface="+mj-lt"/>
              </a:rPr>
              <a:t>Insight</a:t>
            </a:r>
            <a:r>
              <a:rPr lang="en-US" sz="2000" b="1" dirty="0">
                <a:latin typeface="+mj-lt"/>
              </a:rPr>
              <a:t>: Mothers produce more and better milk when they are in a comfortable situation</a:t>
            </a:r>
          </a:p>
        </p:txBody>
      </p:sp>
      <p:sp>
        <p:nvSpPr>
          <p:cNvPr id="2" name="Freccia in su 1">
            <a:extLst>
              <a:ext uri="{FF2B5EF4-FFF2-40B4-BE49-F238E27FC236}">
                <a16:creationId xmlns:a16="http://schemas.microsoft.com/office/drawing/2014/main" id="{E0A4BF62-B9F8-41DF-84ED-8043E64C0C2F}"/>
              </a:ext>
            </a:extLst>
          </p:cNvPr>
          <p:cNvSpPr/>
          <p:nvPr/>
        </p:nvSpPr>
        <p:spPr>
          <a:xfrm>
            <a:off x="5428799" y="3395301"/>
            <a:ext cx="1206111" cy="827445"/>
          </a:xfrm>
          <a:prstGeom prst="upArrow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5E16C0F-29F9-43B8-8FF4-7620DA1844AE}"/>
              </a:ext>
            </a:extLst>
          </p:cNvPr>
          <p:cNvSpPr txBox="1"/>
          <p:nvPr/>
        </p:nvSpPr>
        <p:spPr>
          <a:xfrm>
            <a:off x="2925786" y="1845800"/>
            <a:ext cx="62121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+mj-lt"/>
              </a:rPr>
              <a:t>Framing: </a:t>
            </a:r>
          </a:p>
          <a:p>
            <a:pPr algn="ctr"/>
            <a:r>
              <a:rPr lang="it-IT" sz="2400" dirty="0" err="1">
                <a:latin typeface="+mj-lt"/>
              </a:rPr>
              <a:t>Separating</a:t>
            </a:r>
            <a:r>
              <a:rPr lang="it-IT" sz="2400" dirty="0">
                <a:latin typeface="+mj-lt"/>
              </a:rPr>
              <a:t> the moment of production by the moment of </a:t>
            </a:r>
            <a:r>
              <a:rPr lang="it-IT" sz="2400" dirty="0" err="1">
                <a:latin typeface="+mj-lt"/>
              </a:rPr>
              <a:t>consumption</a:t>
            </a:r>
            <a:endParaRPr lang="it-IT" sz="2400" dirty="0">
              <a:latin typeface="+mj-lt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2255F0C6-7D6A-C44C-A0F9-EFC72FA0F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0" r="14286"/>
          <a:stretch/>
        </p:blipFill>
        <p:spPr bwMode="auto">
          <a:xfrm>
            <a:off x="488092" y="2026142"/>
            <a:ext cx="2810321" cy="290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1770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it-IT" smtClean="0"/>
              <a:pPr/>
              <a:t>28</a:t>
            </a:fld>
            <a:endParaRPr lang="it-IT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Creative </a:t>
            </a:r>
            <a:r>
              <a:rPr lang="it-IT" b="1" dirty="0" err="1">
                <a:solidFill>
                  <a:srgbClr val="FF0000"/>
                </a:solidFill>
              </a:rPr>
              <a:t>Problem</a:t>
            </a:r>
            <a:r>
              <a:rPr lang="it-IT" b="1" dirty="0">
                <a:solidFill>
                  <a:srgbClr val="FF0000"/>
                </a:solidFill>
              </a:rPr>
              <a:t> Solving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dirty="0"/>
              <a:t>The </a:t>
            </a:r>
            <a:r>
              <a:rPr lang="it-IT" dirty="0" err="1"/>
              <a:t>concept</a:t>
            </a:r>
            <a:r>
              <a:rPr lang="it-IT" dirty="0"/>
              <a:t> of </a:t>
            </a:r>
            <a:r>
              <a:rPr lang="it-IT" dirty="0" err="1"/>
              <a:t>framing</a:t>
            </a:r>
            <a:r>
              <a:rPr lang="it-IT" dirty="0"/>
              <a:t> and </a:t>
            </a:r>
            <a:r>
              <a:rPr lang="it-IT" dirty="0" err="1"/>
              <a:t>reframing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E0E6AA6-3B3E-42EB-8755-B5601112A1FF}"/>
              </a:ext>
            </a:extLst>
          </p:cNvPr>
          <p:cNvSpPr txBox="1"/>
          <p:nvPr/>
        </p:nvSpPr>
        <p:spPr>
          <a:xfrm>
            <a:off x="3674745" y="3208134"/>
            <a:ext cx="810703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i="1" dirty="0">
                <a:latin typeface="+mj-lt"/>
              </a:rPr>
              <a:t>“</a:t>
            </a:r>
            <a:r>
              <a:rPr lang="en-US" sz="2200" b="1" i="1" dirty="0">
                <a:latin typeface="+mj-lt"/>
              </a:rPr>
              <a:t>Framing</a:t>
            </a:r>
            <a:r>
              <a:rPr lang="en-US" sz="2200" i="1" dirty="0">
                <a:latin typeface="+mj-lt"/>
              </a:rPr>
              <a:t> is, perhaps, the </a:t>
            </a:r>
            <a:r>
              <a:rPr lang="en-US" sz="2200" b="1" i="1" dirty="0">
                <a:latin typeface="+mj-lt"/>
              </a:rPr>
              <a:t>most difficult of the tasks in the innovation process. It requires taking in a lot of data, and making sense of that data</a:t>
            </a:r>
            <a:r>
              <a:rPr lang="en-US" sz="2200" i="1" dirty="0">
                <a:latin typeface="+mj-lt"/>
              </a:rPr>
              <a:t>. It requires the ability to </a:t>
            </a:r>
            <a:r>
              <a:rPr lang="en-US" sz="2200" b="1" i="1" dirty="0">
                <a:latin typeface="+mj-lt"/>
              </a:rPr>
              <a:t>see patterns</a:t>
            </a:r>
            <a:r>
              <a:rPr lang="en-US" sz="2200" i="1" dirty="0">
                <a:latin typeface="+mj-lt"/>
              </a:rPr>
              <a:t>, to parse the important information from the less important information, and to </a:t>
            </a:r>
            <a:r>
              <a:rPr lang="en-US" sz="2200" b="1" i="1" dirty="0">
                <a:latin typeface="+mj-lt"/>
              </a:rPr>
              <a:t>create models that yield insights that can be shared across an innovation team</a:t>
            </a:r>
            <a:r>
              <a:rPr lang="en-US" sz="2200" i="1" dirty="0">
                <a:latin typeface="+mj-lt"/>
              </a:rPr>
              <a:t>. It often requires an innovation team to reframe, moving it away from its original perception of what the innovation project is about to a new focus.” </a:t>
            </a:r>
            <a:r>
              <a:rPr lang="en-US" sz="2200" dirty="0">
                <a:latin typeface="+mj-lt"/>
              </a:rPr>
              <a:t>(</a:t>
            </a:r>
            <a:r>
              <a:rPr lang="en-US" sz="2200" dirty="0" err="1">
                <a:latin typeface="+mj-lt"/>
              </a:rPr>
              <a:t>Dorst</a:t>
            </a:r>
            <a:r>
              <a:rPr lang="en-US" sz="2200" dirty="0">
                <a:latin typeface="+mj-lt"/>
              </a:rPr>
              <a:t>, 2011)</a:t>
            </a:r>
            <a:endParaRPr lang="it-IT" sz="2200" dirty="0">
              <a:latin typeface="+mj-lt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26B74BC-7BA5-4A63-B229-1C63F39FF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3" y="1285723"/>
            <a:ext cx="5506887" cy="197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0160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hermata 2017-05-09 alle 18.31.5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70" y="1400175"/>
            <a:ext cx="9144000" cy="4560674"/>
          </a:xfrm>
          <a:prstGeom prst="rect">
            <a:avLst/>
          </a:prstGeom>
        </p:spPr>
      </p:pic>
      <p:cxnSp>
        <p:nvCxnSpPr>
          <p:cNvPr id="8" name="Connettore 1 8">
            <a:extLst>
              <a:ext uri="{FF2B5EF4-FFF2-40B4-BE49-F238E27FC236}">
                <a16:creationId xmlns:a16="http://schemas.microsoft.com/office/drawing/2014/main" id="{28C7C413-6AA1-483F-964A-0DC73D109793}"/>
              </a:ext>
            </a:extLst>
          </p:cNvPr>
          <p:cNvCxnSpPr/>
          <p:nvPr/>
        </p:nvCxnSpPr>
        <p:spPr>
          <a:xfrm>
            <a:off x="0" y="1275080"/>
            <a:ext cx="12192000" cy="0"/>
          </a:xfrm>
          <a:prstGeom prst="line">
            <a:avLst/>
          </a:prstGeom>
          <a:ln w="12700">
            <a:solidFill>
              <a:srgbClr val="5346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olo 1">
            <a:extLst>
              <a:ext uri="{FF2B5EF4-FFF2-40B4-BE49-F238E27FC236}">
                <a16:creationId xmlns:a16="http://schemas.microsoft.com/office/drawing/2014/main" id="{3B5AA276-2419-4345-AED3-10F457FE338A}"/>
              </a:ext>
            </a:extLst>
          </p:cNvPr>
          <p:cNvSpPr txBox="1">
            <a:spLocks/>
          </p:cNvSpPr>
          <p:nvPr/>
        </p:nvSpPr>
        <p:spPr>
          <a:xfrm>
            <a:off x="62411" y="93619"/>
            <a:ext cx="11501120" cy="105664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53463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Creative Problem Solving</a:t>
            </a:r>
            <a:br>
              <a:rPr lang="en-US" b="0" dirty="0"/>
            </a:br>
            <a:r>
              <a:rPr lang="en-US" sz="4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Principles and Practices</a:t>
            </a:r>
            <a:endParaRPr lang="it-IT" sz="4800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050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2010s … </a:t>
            </a:r>
            <a:r>
              <a:rPr lang="it-IT" dirty="0" err="1"/>
              <a:t>explosion</a:t>
            </a:r>
            <a:r>
              <a:rPr lang="it-IT" dirty="0"/>
              <a:t> of the Design </a:t>
            </a:r>
            <a:r>
              <a:rPr lang="it-IT" dirty="0" err="1"/>
              <a:t>Thinking</a:t>
            </a:r>
            <a:r>
              <a:rPr lang="en-GB" dirty="0"/>
              <a:t>: Press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345440" y="1549843"/>
            <a:ext cx="143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>
                <a:latin typeface="+mj-lt"/>
              </a:rPr>
              <a:t>Harvard Business </a:t>
            </a:r>
            <a:r>
              <a:rPr lang="it-IT" sz="2400" dirty="0" err="1">
                <a:latin typeface="+mj-lt"/>
              </a:rPr>
              <a:t>Review</a:t>
            </a:r>
            <a:endParaRPr lang="it-IT" sz="2400" dirty="0">
              <a:latin typeface="+mj-lt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print"/>
          <a:srcRect t="7029" r="3439" b="5022"/>
          <a:stretch/>
        </p:blipFill>
        <p:spPr>
          <a:xfrm>
            <a:off x="7526560" y="3911420"/>
            <a:ext cx="4171454" cy="2137186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4" cstate="print"/>
          <a:srcRect t="7669" r="1277" b="4381"/>
          <a:stretch/>
        </p:blipFill>
        <p:spPr>
          <a:xfrm>
            <a:off x="7546880" y="1549843"/>
            <a:ext cx="4264819" cy="2137186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5" cstate="print"/>
          <a:srcRect t="7319" r="1287" b="4288"/>
          <a:stretch/>
        </p:blipFill>
        <p:spPr>
          <a:xfrm>
            <a:off x="1776000" y="3911420"/>
            <a:ext cx="4264380" cy="2147944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6" cstate="print"/>
          <a:srcRect t="6871" r="1287" b="9374"/>
          <a:stretch/>
        </p:blipFill>
        <p:spPr>
          <a:xfrm>
            <a:off x="1776000" y="1556094"/>
            <a:ext cx="4264380" cy="2035245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345440" y="3911420"/>
            <a:ext cx="143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>
                <a:latin typeface="+mj-lt"/>
              </a:rPr>
              <a:t>Fast Company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6096000" y="1549843"/>
            <a:ext cx="143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>
                <a:latin typeface="+mj-lt"/>
              </a:rPr>
              <a:t>Wired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6096000" y="3911420"/>
            <a:ext cx="143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400" dirty="0" err="1">
                <a:latin typeface="+mj-lt"/>
              </a:rPr>
              <a:t>Forbes</a:t>
            </a:r>
            <a:endParaRPr lang="it-IT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050926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hermata 2017-05-09 alle 18.32.5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95" y="1605916"/>
            <a:ext cx="9144000" cy="4568237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B772A5BB-21A4-4DA9-B65A-C29C5E2A8CF1}"/>
              </a:ext>
            </a:extLst>
          </p:cNvPr>
          <p:cNvSpPr txBox="1">
            <a:spLocks/>
          </p:cNvSpPr>
          <p:nvPr/>
        </p:nvSpPr>
        <p:spPr>
          <a:xfrm>
            <a:off x="62411" y="93619"/>
            <a:ext cx="11501120" cy="105664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53463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Creative Problem Solving</a:t>
            </a:r>
            <a:br>
              <a:rPr lang="en-US" b="0" dirty="0"/>
            </a:br>
            <a:r>
              <a:rPr lang="en-US" sz="4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Principles and Practices</a:t>
            </a:r>
            <a:endParaRPr lang="it-IT" sz="4800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8" name="Connettore 1 8">
            <a:extLst>
              <a:ext uri="{FF2B5EF4-FFF2-40B4-BE49-F238E27FC236}">
                <a16:creationId xmlns:a16="http://schemas.microsoft.com/office/drawing/2014/main" id="{ADB7C291-9759-4527-8627-C67E10715B77}"/>
              </a:ext>
            </a:extLst>
          </p:cNvPr>
          <p:cNvCxnSpPr/>
          <p:nvPr/>
        </p:nvCxnSpPr>
        <p:spPr>
          <a:xfrm>
            <a:off x="0" y="1275080"/>
            <a:ext cx="12192000" cy="0"/>
          </a:xfrm>
          <a:prstGeom prst="line">
            <a:avLst/>
          </a:prstGeom>
          <a:ln w="12700">
            <a:solidFill>
              <a:srgbClr val="5346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98638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hermata 2017-05-09 alle 18.33.3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005" y="1445896"/>
            <a:ext cx="9144000" cy="4553185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F5AA4B24-FA8C-4B72-B4B0-A40AC69D909D}"/>
              </a:ext>
            </a:extLst>
          </p:cNvPr>
          <p:cNvSpPr txBox="1">
            <a:spLocks/>
          </p:cNvSpPr>
          <p:nvPr/>
        </p:nvSpPr>
        <p:spPr>
          <a:xfrm>
            <a:off x="62411" y="93619"/>
            <a:ext cx="11501120" cy="105664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53463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Creative Problem Solving</a:t>
            </a:r>
            <a:br>
              <a:rPr lang="en-US" b="0" dirty="0"/>
            </a:br>
            <a:r>
              <a:rPr lang="en-US" sz="4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Principles and Practices</a:t>
            </a:r>
            <a:endParaRPr lang="it-IT" sz="4800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8" name="Connettore 1 8">
            <a:extLst>
              <a:ext uri="{FF2B5EF4-FFF2-40B4-BE49-F238E27FC236}">
                <a16:creationId xmlns:a16="http://schemas.microsoft.com/office/drawing/2014/main" id="{C0DB0504-24BB-4737-A9B9-A5220A32BCB5}"/>
              </a:ext>
            </a:extLst>
          </p:cNvPr>
          <p:cNvCxnSpPr/>
          <p:nvPr/>
        </p:nvCxnSpPr>
        <p:spPr>
          <a:xfrm>
            <a:off x="0" y="1275080"/>
            <a:ext cx="12192000" cy="0"/>
          </a:xfrm>
          <a:prstGeom prst="line">
            <a:avLst/>
          </a:prstGeom>
          <a:ln w="12700">
            <a:solidFill>
              <a:srgbClr val="5346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85544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ermata 2017-05-09 alle 18.34.5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979" y="1628776"/>
            <a:ext cx="9144000" cy="4564455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19CB53A2-3A04-4BD5-B008-B76006B0356E}"/>
              </a:ext>
            </a:extLst>
          </p:cNvPr>
          <p:cNvSpPr txBox="1">
            <a:spLocks/>
          </p:cNvSpPr>
          <p:nvPr/>
        </p:nvSpPr>
        <p:spPr>
          <a:xfrm>
            <a:off x="62411" y="93619"/>
            <a:ext cx="11501120" cy="105664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53463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Creative Problem Solving</a:t>
            </a:r>
            <a:br>
              <a:rPr lang="en-US" b="0" dirty="0"/>
            </a:br>
            <a:r>
              <a:rPr lang="en-US" sz="4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Principles and Practices</a:t>
            </a:r>
            <a:endParaRPr lang="it-IT" sz="4800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8" name="Connettore 1 8">
            <a:extLst>
              <a:ext uri="{FF2B5EF4-FFF2-40B4-BE49-F238E27FC236}">
                <a16:creationId xmlns:a16="http://schemas.microsoft.com/office/drawing/2014/main" id="{CB9162A3-A461-4B93-8C58-189BCA3CD47D}"/>
              </a:ext>
            </a:extLst>
          </p:cNvPr>
          <p:cNvCxnSpPr/>
          <p:nvPr/>
        </p:nvCxnSpPr>
        <p:spPr>
          <a:xfrm>
            <a:off x="0" y="1275080"/>
            <a:ext cx="12192000" cy="0"/>
          </a:xfrm>
          <a:prstGeom prst="line">
            <a:avLst/>
          </a:prstGeom>
          <a:ln w="12700">
            <a:solidFill>
              <a:srgbClr val="5346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1957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hermata 2017-05-09 alle 18.36.59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585" y="1645921"/>
            <a:ext cx="9144000" cy="4560711"/>
          </a:xfrm>
          <a:prstGeom prst="rect">
            <a:avLst/>
          </a:prstGeom>
        </p:spPr>
      </p:pic>
      <p:sp>
        <p:nvSpPr>
          <p:cNvPr id="6" name="TextBox 4"/>
          <p:cNvSpPr txBox="1"/>
          <p:nvPr/>
        </p:nvSpPr>
        <p:spPr>
          <a:xfrm>
            <a:off x="220650" y="145248"/>
            <a:ext cx="10016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From: “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Thinkpong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100 ways (and more) to innovate the game of ping pong” (Pierandrei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Associati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4FF01850-9A46-477A-958C-56D450CED11F}"/>
              </a:ext>
            </a:extLst>
          </p:cNvPr>
          <p:cNvSpPr txBox="1">
            <a:spLocks/>
          </p:cNvSpPr>
          <p:nvPr/>
        </p:nvSpPr>
        <p:spPr>
          <a:xfrm>
            <a:off x="62411" y="93619"/>
            <a:ext cx="11501120" cy="105664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53463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Creative Problem Solving</a:t>
            </a:r>
            <a:br>
              <a:rPr lang="en-US" b="0" dirty="0"/>
            </a:br>
            <a:r>
              <a:rPr lang="en-US" sz="4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Principles and Practices</a:t>
            </a:r>
            <a:endParaRPr lang="it-IT" sz="4800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8" name="Connettore 1 8">
            <a:extLst>
              <a:ext uri="{FF2B5EF4-FFF2-40B4-BE49-F238E27FC236}">
                <a16:creationId xmlns:a16="http://schemas.microsoft.com/office/drawing/2014/main" id="{08C86DF1-0A2F-4257-8634-DE29E3B25E40}"/>
              </a:ext>
            </a:extLst>
          </p:cNvPr>
          <p:cNvCxnSpPr/>
          <p:nvPr/>
        </p:nvCxnSpPr>
        <p:spPr>
          <a:xfrm>
            <a:off x="0" y="1275080"/>
            <a:ext cx="12192000" cy="0"/>
          </a:xfrm>
          <a:prstGeom prst="line">
            <a:avLst/>
          </a:prstGeom>
          <a:ln w="12700">
            <a:solidFill>
              <a:srgbClr val="5346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2598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hermata 2017-05-09 alle 18.37.5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565910"/>
            <a:ext cx="9144000" cy="4560730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7A261FBF-F7FF-4700-A7E8-A26FA0828ADC}"/>
              </a:ext>
            </a:extLst>
          </p:cNvPr>
          <p:cNvSpPr txBox="1">
            <a:spLocks/>
          </p:cNvSpPr>
          <p:nvPr/>
        </p:nvSpPr>
        <p:spPr>
          <a:xfrm>
            <a:off x="62411" y="93619"/>
            <a:ext cx="11501120" cy="105664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53463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Creative Problem Solving</a:t>
            </a:r>
            <a:br>
              <a:rPr lang="en-US" b="0" dirty="0"/>
            </a:br>
            <a:r>
              <a:rPr lang="en-US" sz="4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Principles and Practices</a:t>
            </a:r>
            <a:endParaRPr lang="it-IT" sz="4800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8" name="Connettore 1 8">
            <a:extLst>
              <a:ext uri="{FF2B5EF4-FFF2-40B4-BE49-F238E27FC236}">
                <a16:creationId xmlns:a16="http://schemas.microsoft.com/office/drawing/2014/main" id="{167881B5-3371-4107-89A0-008673FD624A}"/>
              </a:ext>
            </a:extLst>
          </p:cNvPr>
          <p:cNvCxnSpPr/>
          <p:nvPr/>
        </p:nvCxnSpPr>
        <p:spPr>
          <a:xfrm>
            <a:off x="0" y="1275080"/>
            <a:ext cx="12192000" cy="0"/>
          </a:xfrm>
          <a:prstGeom prst="line">
            <a:avLst/>
          </a:prstGeom>
          <a:ln w="12700">
            <a:solidFill>
              <a:srgbClr val="5346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6442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hermata 2017-05-09 alle 18.38.2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1617345"/>
            <a:ext cx="9144000" cy="4572000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5C36EDE4-A0A5-424F-BE37-8690EF2E716B}"/>
              </a:ext>
            </a:extLst>
          </p:cNvPr>
          <p:cNvSpPr txBox="1">
            <a:spLocks/>
          </p:cNvSpPr>
          <p:nvPr/>
        </p:nvSpPr>
        <p:spPr>
          <a:xfrm>
            <a:off x="62411" y="93619"/>
            <a:ext cx="11501120" cy="105664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53463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0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Creative Problem Solving</a:t>
            </a:r>
            <a:br>
              <a:rPr lang="en-US" b="0" dirty="0"/>
            </a:br>
            <a:r>
              <a:rPr lang="en-US" sz="4800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Principles and Practices</a:t>
            </a:r>
            <a:endParaRPr lang="it-IT" sz="4800" b="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8" name="Connettore 1 8">
            <a:extLst>
              <a:ext uri="{FF2B5EF4-FFF2-40B4-BE49-F238E27FC236}">
                <a16:creationId xmlns:a16="http://schemas.microsoft.com/office/drawing/2014/main" id="{942E0748-25FC-4E67-958D-D33A2F887A1B}"/>
              </a:ext>
            </a:extLst>
          </p:cNvPr>
          <p:cNvCxnSpPr/>
          <p:nvPr/>
        </p:nvCxnSpPr>
        <p:spPr>
          <a:xfrm>
            <a:off x="0" y="1275080"/>
            <a:ext cx="12192000" cy="0"/>
          </a:xfrm>
          <a:prstGeom prst="line">
            <a:avLst/>
          </a:prstGeom>
          <a:ln w="12700">
            <a:solidFill>
              <a:srgbClr val="53463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63987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it-IT" smtClean="0"/>
              <a:pPr/>
              <a:t>36</a:t>
            </a:fld>
            <a:endParaRPr lang="it-IT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Creative </a:t>
            </a:r>
            <a:r>
              <a:rPr lang="it-IT" b="1" dirty="0" err="1">
                <a:solidFill>
                  <a:srgbClr val="FF0000"/>
                </a:solidFill>
              </a:rPr>
              <a:t>Problem</a:t>
            </a:r>
            <a:r>
              <a:rPr lang="it-IT" b="1" dirty="0">
                <a:solidFill>
                  <a:srgbClr val="FF0000"/>
                </a:solidFill>
              </a:rPr>
              <a:t> Solving</a:t>
            </a:r>
            <a:br>
              <a:rPr lang="it-IT" dirty="0"/>
            </a:br>
            <a:r>
              <a:rPr lang="it-IT" dirty="0" err="1"/>
              <a:t>Problem</a:t>
            </a:r>
            <a:r>
              <a:rPr lang="it-IT" dirty="0"/>
              <a:t> </a:t>
            </a:r>
            <a:r>
              <a:rPr lang="it-IT" dirty="0" err="1"/>
              <a:t>space</a:t>
            </a:r>
            <a:r>
              <a:rPr lang="it-IT" dirty="0"/>
              <a:t> and Solution </a:t>
            </a:r>
            <a:r>
              <a:rPr lang="it-IT" dirty="0" err="1"/>
              <a:t>space</a:t>
            </a:r>
            <a:r>
              <a:rPr lang="it-IT" dirty="0"/>
              <a:t> </a:t>
            </a:r>
            <a:r>
              <a:rPr lang="it-IT" dirty="0" err="1"/>
              <a:t>relationship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1DAD351-BBEC-41F2-ADA5-0DF5DABEB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364" y="3067821"/>
            <a:ext cx="6561871" cy="252603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35EEE6E-37A8-492E-B933-39904FCAA766}"/>
              </a:ext>
            </a:extLst>
          </p:cNvPr>
          <p:cNvSpPr txBox="1"/>
          <p:nvPr/>
        </p:nvSpPr>
        <p:spPr>
          <a:xfrm>
            <a:off x="582930" y="1474325"/>
            <a:ext cx="10492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latin typeface="+mj-lt"/>
              </a:rPr>
              <a:t>A co-</a:t>
            </a:r>
            <a:r>
              <a:rPr lang="it-IT" sz="2400" dirty="0" err="1">
                <a:latin typeface="+mj-lt"/>
              </a:rPr>
              <a:t>evolutionary</a:t>
            </a:r>
            <a:r>
              <a:rPr lang="it-IT" sz="2400" dirty="0">
                <a:latin typeface="+mj-lt"/>
              </a:rPr>
              <a:t> relation </a:t>
            </a:r>
            <a:r>
              <a:rPr lang="it-IT" sz="2400" dirty="0" err="1">
                <a:latin typeface="+mj-lt"/>
              </a:rPr>
              <a:t>between</a:t>
            </a:r>
            <a:r>
              <a:rPr lang="it-IT" sz="2400" dirty="0">
                <a:latin typeface="+mj-lt"/>
              </a:rPr>
              <a:t> </a:t>
            </a:r>
            <a:r>
              <a:rPr lang="it-IT" sz="2400" dirty="0" err="1">
                <a:latin typeface="+mj-lt"/>
              </a:rPr>
              <a:t>problem-space</a:t>
            </a:r>
            <a:r>
              <a:rPr lang="it-IT" sz="2400" dirty="0">
                <a:latin typeface="+mj-lt"/>
              </a:rPr>
              <a:t> and </a:t>
            </a:r>
            <a:r>
              <a:rPr lang="it-IT" sz="2400" dirty="0" err="1">
                <a:latin typeface="+mj-lt"/>
              </a:rPr>
              <a:t>solution</a:t>
            </a:r>
            <a:r>
              <a:rPr lang="it-IT" sz="2400" dirty="0">
                <a:latin typeface="+mj-lt"/>
              </a:rPr>
              <a:t> </a:t>
            </a:r>
            <a:r>
              <a:rPr lang="it-IT" sz="2400" dirty="0" err="1">
                <a:latin typeface="+mj-lt"/>
              </a:rPr>
              <a:t>space</a:t>
            </a:r>
            <a:r>
              <a:rPr lang="it-IT" sz="2400" dirty="0">
                <a:latin typeface="+mj-lt"/>
              </a:rPr>
              <a:t> (</a:t>
            </a:r>
            <a:r>
              <a:rPr lang="it-IT" sz="2400" dirty="0" err="1">
                <a:latin typeface="+mj-lt"/>
              </a:rPr>
              <a:t>Dorst</a:t>
            </a:r>
            <a:r>
              <a:rPr lang="it-IT" sz="2400" dirty="0">
                <a:latin typeface="+mj-lt"/>
              </a:rPr>
              <a:t> and Cross, 2001) </a:t>
            </a:r>
          </a:p>
        </p:txBody>
      </p:sp>
    </p:spTree>
    <p:extLst>
      <p:ext uri="{BB962C8B-B14F-4D97-AF65-F5344CB8AC3E}">
        <p14:creationId xmlns:p14="http://schemas.microsoft.com/office/powerpoint/2010/main" val="22971994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23636" y="2282375"/>
            <a:ext cx="11532742" cy="2885440"/>
          </a:xfrm>
        </p:spPr>
        <p:txBody>
          <a:bodyPr>
            <a:normAutofit/>
          </a:bodyPr>
          <a:lstStyle/>
          <a:p>
            <a:br>
              <a:rPr lang="it-IT" sz="5400" dirty="0"/>
            </a:br>
            <a:r>
              <a:rPr lang="it-IT" sz="5400" dirty="0"/>
              <a:t>Thank </a:t>
            </a:r>
            <a:r>
              <a:rPr lang="it-IT" sz="5400" dirty="0" err="1"/>
              <a:t>you</a:t>
            </a:r>
            <a:r>
              <a:rPr lang="it-IT" sz="5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49379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45440" y="126521"/>
            <a:ext cx="11846560" cy="1067279"/>
          </a:xfrm>
        </p:spPr>
        <p:txBody>
          <a:bodyPr>
            <a:normAutofit fontScale="90000"/>
          </a:bodyPr>
          <a:lstStyle/>
          <a:p>
            <a:r>
              <a:rPr lang="it-IT" dirty="0"/>
              <a:t>2010s … </a:t>
            </a:r>
            <a:r>
              <a:rPr lang="it-IT" dirty="0" err="1"/>
              <a:t>explosion</a:t>
            </a:r>
            <a:r>
              <a:rPr lang="it-IT" dirty="0"/>
              <a:t> of the Design </a:t>
            </a:r>
            <a:r>
              <a:rPr lang="it-IT" dirty="0" err="1"/>
              <a:t>Thinking</a:t>
            </a:r>
            <a:r>
              <a:rPr lang="en-GB" dirty="0"/>
              <a:t>: Acquisitions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en-GB" smtClean="0"/>
              <a:pPr/>
              <a:t>4</a:t>
            </a:fld>
            <a:endParaRPr lang="en-GB" dirty="0"/>
          </a:p>
        </p:txBody>
      </p:sp>
      <p:grpSp>
        <p:nvGrpSpPr>
          <p:cNvPr id="3" name="Gruppo 2"/>
          <p:cNvGrpSpPr/>
          <p:nvPr/>
        </p:nvGrpSpPr>
        <p:grpSpPr>
          <a:xfrm>
            <a:off x="244886" y="3541099"/>
            <a:ext cx="11702228" cy="544152"/>
            <a:chOff x="144332" y="1629195"/>
            <a:chExt cx="11702228" cy="544152"/>
          </a:xfrm>
        </p:grpSpPr>
        <p:sp>
          <p:nvSpPr>
            <p:cNvPr id="33" name="Freccia a destra 5"/>
            <p:cNvSpPr/>
            <p:nvPr/>
          </p:nvSpPr>
          <p:spPr>
            <a:xfrm>
              <a:off x="345440" y="1629195"/>
              <a:ext cx="11501120" cy="544152"/>
            </a:xfrm>
            <a:prstGeom prst="rightArrow">
              <a:avLst>
                <a:gd name="adj1" fmla="val 64796"/>
                <a:gd name="adj2" fmla="val 73251"/>
              </a:avLst>
            </a:prstGeom>
            <a:solidFill>
              <a:srgbClr val="5488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CasellaDiTesto 37"/>
            <p:cNvSpPr txBox="1"/>
            <p:nvPr/>
          </p:nvSpPr>
          <p:spPr>
            <a:xfrm>
              <a:off x="144332" y="1716605"/>
              <a:ext cx="23915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+mj-lt"/>
                </a:rPr>
                <a:t>2011</a:t>
              </a:r>
            </a:p>
          </p:txBody>
        </p:sp>
        <p:sp>
          <p:nvSpPr>
            <p:cNvPr id="39" name="CasellaDiTesto 38"/>
            <p:cNvSpPr txBox="1"/>
            <p:nvPr/>
          </p:nvSpPr>
          <p:spPr>
            <a:xfrm>
              <a:off x="2412945" y="1716605"/>
              <a:ext cx="23915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+mj-lt"/>
                </a:rPr>
                <a:t>2012</a:t>
              </a:r>
            </a:p>
          </p:txBody>
        </p:sp>
        <p:sp>
          <p:nvSpPr>
            <p:cNvPr id="40" name="CasellaDiTesto 39"/>
            <p:cNvSpPr txBox="1"/>
            <p:nvPr/>
          </p:nvSpPr>
          <p:spPr>
            <a:xfrm>
              <a:off x="4681560" y="1716605"/>
              <a:ext cx="23915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+mj-lt"/>
                </a:rPr>
                <a:t>2013</a:t>
              </a:r>
            </a:p>
          </p:txBody>
        </p:sp>
        <p:sp>
          <p:nvSpPr>
            <p:cNvPr id="41" name="CasellaDiTesto 40"/>
            <p:cNvSpPr txBox="1"/>
            <p:nvPr/>
          </p:nvSpPr>
          <p:spPr>
            <a:xfrm>
              <a:off x="6950172" y="1716605"/>
              <a:ext cx="23915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+mj-lt"/>
                </a:rPr>
                <a:t>2014</a:t>
              </a:r>
            </a:p>
          </p:txBody>
        </p:sp>
        <p:sp>
          <p:nvSpPr>
            <p:cNvPr id="42" name="CasellaDiTesto 41"/>
            <p:cNvSpPr txBox="1"/>
            <p:nvPr/>
          </p:nvSpPr>
          <p:spPr>
            <a:xfrm>
              <a:off x="9218785" y="1716605"/>
              <a:ext cx="23915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+mj-lt"/>
                </a:rPr>
                <a:t>2015</a:t>
              </a:r>
            </a:p>
          </p:txBody>
        </p:sp>
      </p:grpSp>
      <p:pic>
        <p:nvPicPr>
          <p:cNvPr id="15" name="Immagin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151" y="2640134"/>
            <a:ext cx="1322766" cy="488162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247" y="2187317"/>
            <a:ext cx="1302574" cy="332154"/>
          </a:xfrm>
          <a:prstGeom prst="rect">
            <a:avLst/>
          </a:prstGeom>
        </p:spPr>
      </p:pic>
      <p:sp>
        <p:nvSpPr>
          <p:cNvPr id="8" name="Ovale 7"/>
          <p:cNvSpPr/>
          <p:nvPr/>
        </p:nvSpPr>
        <p:spPr>
          <a:xfrm>
            <a:off x="534534" y="1753176"/>
            <a:ext cx="1800000" cy="1620000"/>
          </a:xfrm>
          <a:prstGeom prst="ellipse">
            <a:avLst/>
          </a:prstGeom>
          <a:noFill/>
          <a:ln>
            <a:solidFill>
              <a:srgbClr val="5488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0451" y="2098707"/>
            <a:ext cx="1061440" cy="358767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45250" y="2669933"/>
            <a:ext cx="1511842" cy="252456"/>
          </a:xfrm>
          <a:prstGeom prst="rect">
            <a:avLst/>
          </a:prstGeom>
        </p:spPr>
      </p:pic>
      <p:sp>
        <p:nvSpPr>
          <p:cNvPr id="51" name="Ovale 50"/>
          <p:cNvSpPr/>
          <p:nvPr/>
        </p:nvSpPr>
        <p:spPr>
          <a:xfrm>
            <a:off x="2801171" y="1753176"/>
            <a:ext cx="1800000" cy="1620000"/>
          </a:xfrm>
          <a:prstGeom prst="ellipse">
            <a:avLst/>
          </a:prstGeom>
          <a:noFill/>
          <a:ln>
            <a:solidFill>
              <a:srgbClr val="5488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49" name="Gruppo 48"/>
          <p:cNvGrpSpPr/>
          <p:nvPr/>
        </p:nvGrpSpPr>
        <p:grpSpPr>
          <a:xfrm>
            <a:off x="9715081" y="2245952"/>
            <a:ext cx="1600615" cy="926679"/>
            <a:chOff x="9606596" y="2587524"/>
            <a:chExt cx="1600615" cy="926679"/>
          </a:xfrm>
        </p:grpSpPr>
        <p:pic>
          <p:nvPicPr>
            <p:cNvPr id="36" name="Immagine 3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06596" y="2587524"/>
              <a:ext cx="1600615" cy="200077"/>
            </a:xfrm>
            <a:prstGeom prst="rect">
              <a:avLst/>
            </a:prstGeom>
          </p:spPr>
        </p:pic>
        <p:pic>
          <p:nvPicPr>
            <p:cNvPr id="37" name="Immagine 3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07363" y="3065203"/>
              <a:ext cx="799080" cy="449000"/>
            </a:xfrm>
            <a:prstGeom prst="rect">
              <a:avLst/>
            </a:prstGeom>
          </p:spPr>
        </p:pic>
      </p:grpSp>
      <p:sp>
        <p:nvSpPr>
          <p:cNvPr id="54" name="Ovale 53"/>
          <p:cNvSpPr/>
          <p:nvPr/>
        </p:nvSpPr>
        <p:spPr>
          <a:xfrm>
            <a:off x="9615389" y="1753176"/>
            <a:ext cx="1800000" cy="1620000"/>
          </a:xfrm>
          <a:prstGeom prst="ellipse">
            <a:avLst/>
          </a:prstGeom>
          <a:noFill/>
          <a:ln>
            <a:solidFill>
              <a:srgbClr val="5488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4" name="Immagin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280" y="4608920"/>
            <a:ext cx="972790" cy="414126"/>
          </a:xfrm>
          <a:prstGeom prst="rect">
            <a:avLst/>
          </a:prstGeom>
        </p:spPr>
      </p:pic>
      <p:pic>
        <p:nvPicPr>
          <p:cNvPr id="45" name="Immagin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4361" y="5236228"/>
            <a:ext cx="1222625" cy="230628"/>
          </a:xfrm>
          <a:prstGeom prst="rect">
            <a:avLst/>
          </a:prstGeom>
        </p:spPr>
      </p:pic>
      <p:pic>
        <p:nvPicPr>
          <p:cNvPr id="47" name="Immagine 4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5967" y="4763409"/>
            <a:ext cx="1342512" cy="263684"/>
          </a:xfrm>
          <a:prstGeom prst="rect">
            <a:avLst/>
          </a:prstGeom>
        </p:spPr>
      </p:pic>
      <p:pic>
        <p:nvPicPr>
          <p:cNvPr id="48" name="Immagine 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2072" y="5150402"/>
            <a:ext cx="1530302" cy="474394"/>
          </a:xfrm>
          <a:prstGeom prst="rect">
            <a:avLst/>
          </a:prstGeom>
        </p:spPr>
      </p:pic>
      <p:sp>
        <p:nvSpPr>
          <p:cNvPr id="50" name="Ovale 49"/>
          <p:cNvSpPr/>
          <p:nvPr/>
        </p:nvSpPr>
        <p:spPr>
          <a:xfrm>
            <a:off x="1885673" y="4312154"/>
            <a:ext cx="1800000" cy="1620000"/>
          </a:xfrm>
          <a:prstGeom prst="ellipse">
            <a:avLst/>
          </a:prstGeom>
          <a:noFill/>
          <a:ln>
            <a:solidFill>
              <a:srgbClr val="5488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7" name="Ovale 56"/>
          <p:cNvSpPr/>
          <p:nvPr/>
        </p:nvSpPr>
        <p:spPr>
          <a:xfrm>
            <a:off x="4167222" y="4312154"/>
            <a:ext cx="1800000" cy="1620000"/>
          </a:xfrm>
          <a:prstGeom prst="ellipse">
            <a:avLst/>
          </a:prstGeom>
          <a:noFill/>
          <a:ln>
            <a:solidFill>
              <a:srgbClr val="5488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9" name="Immagine 5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0749" y="2042254"/>
            <a:ext cx="1033198" cy="413278"/>
          </a:xfrm>
          <a:prstGeom prst="rect">
            <a:avLst/>
          </a:prstGeom>
        </p:spPr>
      </p:pic>
      <p:pic>
        <p:nvPicPr>
          <p:cNvPr id="60" name="Immagine 5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7665" y="2702954"/>
            <a:ext cx="1339367" cy="265222"/>
          </a:xfrm>
          <a:prstGeom prst="rect">
            <a:avLst/>
          </a:prstGeom>
        </p:spPr>
      </p:pic>
      <p:sp>
        <p:nvSpPr>
          <p:cNvPr id="61" name="Ovale 60"/>
          <p:cNvSpPr/>
          <p:nvPr/>
        </p:nvSpPr>
        <p:spPr>
          <a:xfrm>
            <a:off x="5077348" y="1753176"/>
            <a:ext cx="1800000" cy="1620000"/>
          </a:xfrm>
          <a:prstGeom prst="ellipse">
            <a:avLst/>
          </a:prstGeom>
          <a:noFill/>
          <a:ln>
            <a:solidFill>
              <a:srgbClr val="5488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62" name="Gruppo 61"/>
          <p:cNvGrpSpPr/>
          <p:nvPr/>
        </p:nvGrpSpPr>
        <p:grpSpPr>
          <a:xfrm>
            <a:off x="6499557" y="4569515"/>
            <a:ext cx="1167250" cy="1004998"/>
            <a:chOff x="5358374" y="3752165"/>
            <a:chExt cx="1109530" cy="930036"/>
          </a:xfrm>
        </p:grpSpPr>
        <p:pic>
          <p:nvPicPr>
            <p:cNvPr id="63" name="Immagine 6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58374" y="3752165"/>
              <a:ext cx="1109530" cy="316216"/>
            </a:xfrm>
            <a:prstGeom prst="rect">
              <a:avLst/>
            </a:prstGeom>
          </p:spPr>
        </p:pic>
        <p:pic>
          <p:nvPicPr>
            <p:cNvPr id="64" name="Immagine 6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9025" y="4367794"/>
              <a:ext cx="805942" cy="314407"/>
            </a:xfrm>
            <a:prstGeom prst="rect">
              <a:avLst/>
            </a:prstGeom>
          </p:spPr>
        </p:pic>
      </p:grpSp>
      <p:sp>
        <p:nvSpPr>
          <p:cNvPr id="65" name="Ovale 64"/>
          <p:cNvSpPr/>
          <p:nvPr/>
        </p:nvSpPr>
        <p:spPr>
          <a:xfrm>
            <a:off x="6160645" y="4312154"/>
            <a:ext cx="1800000" cy="1620000"/>
          </a:xfrm>
          <a:prstGeom prst="ellipse">
            <a:avLst/>
          </a:prstGeom>
          <a:noFill/>
          <a:ln>
            <a:solidFill>
              <a:srgbClr val="5488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0" name="Connettore 1 9"/>
          <p:cNvCxnSpPr>
            <a:stCxn id="57" idx="0"/>
          </p:cNvCxnSpPr>
          <p:nvPr/>
        </p:nvCxnSpPr>
        <p:spPr>
          <a:xfrm flipV="1">
            <a:off x="5067222" y="3995836"/>
            <a:ext cx="900000" cy="316318"/>
          </a:xfrm>
          <a:prstGeom prst="line">
            <a:avLst/>
          </a:prstGeom>
          <a:ln>
            <a:solidFill>
              <a:srgbClr val="5488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ttore 1 65"/>
          <p:cNvCxnSpPr>
            <a:stCxn id="65" idx="0"/>
          </p:cNvCxnSpPr>
          <p:nvPr/>
        </p:nvCxnSpPr>
        <p:spPr>
          <a:xfrm flipH="1" flipV="1">
            <a:off x="5967223" y="3995835"/>
            <a:ext cx="1093422" cy="316319"/>
          </a:xfrm>
          <a:prstGeom prst="line">
            <a:avLst/>
          </a:prstGeom>
          <a:ln>
            <a:solidFill>
              <a:srgbClr val="5488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1 66"/>
          <p:cNvCxnSpPr>
            <a:stCxn id="40" idx="0"/>
            <a:endCxn id="61" idx="4"/>
          </p:cNvCxnSpPr>
          <p:nvPr/>
        </p:nvCxnSpPr>
        <p:spPr>
          <a:xfrm flipH="1" flipV="1">
            <a:off x="5977348" y="3373176"/>
            <a:ext cx="546" cy="255333"/>
          </a:xfrm>
          <a:prstGeom prst="line">
            <a:avLst/>
          </a:prstGeom>
          <a:ln>
            <a:solidFill>
              <a:srgbClr val="5488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ttore 1 67"/>
          <p:cNvCxnSpPr>
            <a:stCxn id="50" idx="0"/>
            <a:endCxn id="39" idx="2"/>
          </p:cNvCxnSpPr>
          <p:nvPr/>
        </p:nvCxnSpPr>
        <p:spPr>
          <a:xfrm flipV="1">
            <a:off x="2785673" y="3997841"/>
            <a:ext cx="923606" cy="314313"/>
          </a:xfrm>
          <a:prstGeom prst="line">
            <a:avLst/>
          </a:prstGeom>
          <a:ln>
            <a:solidFill>
              <a:srgbClr val="5488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1 68"/>
          <p:cNvCxnSpPr>
            <a:stCxn id="38" idx="0"/>
            <a:endCxn id="8" idx="4"/>
          </p:cNvCxnSpPr>
          <p:nvPr/>
        </p:nvCxnSpPr>
        <p:spPr>
          <a:xfrm flipH="1" flipV="1">
            <a:off x="1434534" y="3373176"/>
            <a:ext cx="6132" cy="255333"/>
          </a:xfrm>
          <a:prstGeom prst="line">
            <a:avLst/>
          </a:prstGeom>
          <a:ln>
            <a:solidFill>
              <a:srgbClr val="5488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ttore 1 71"/>
          <p:cNvCxnSpPr>
            <a:stCxn id="39" idx="0"/>
            <a:endCxn id="51" idx="4"/>
          </p:cNvCxnSpPr>
          <p:nvPr/>
        </p:nvCxnSpPr>
        <p:spPr>
          <a:xfrm flipH="1" flipV="1">
            <a:off x="3701171" y="3373176"/>
            <a:ext cx="8108" cy="255333"/>
          </a:xfrm>
          <a:prstGeom prst="line">
            <a:avLst/>
          </a:prstGeom>
          <a:ln>
            <a:solidFill>
              <a:srgbClr val="5488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ttore 1 77"/>
          <p:cNvCxnSpPr>
            <a:endCxn id="54" idx="4"/>
          </p:cNvCxnSpPr>
          <p:nvPr/>
        </p:nvCxnSpPr>
        <p:spPr>
          <a:xfrm flipV="1">
            <a:off x="10515389" y="3373176"/>
            <a:ext cx="0" cy="255334"/>
          </a:xfrm>
          <a:prstGeom prst="line">
            <a:avLst/>
          </a:prstGeom>
          <a:ln>
            <a:solidFill>
              <a:srgbClr val="5488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8" idx="2"/>
            <a:endCxn id="8" idx="6"/>
          </p:cNvCxnSpPr>
          <p:nvPr/>
        </p:nvCxnSpPr>
        <p:spPr>
          <a:xfrm>
            <a:off x="534534" y="2563176"/>
            <a:ext cx="1800000" cy="0"/>
          </a:xfrm>
          <a:prstGeom prst="line">
            <a:avLst/>
          </a:prstGeom>
          <a:ln>
            <a:solidFill>
              <a:srgbClr val="5488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51" idx="6"/>
            <a:endCxn id="51" idx="2"/>
          </p:cNvCxnSpPr>
          <p:nvPr/>
        </p:nvCxnSpPr>
        <p:spPr>
          <a:xfrm flipH="1">
            <a:off x="2801171" y="2563176"/>
            <a:ext cx="1800000" cy="0"/>
          </a:xfrm>
          <a:prstGeom prst="line">
            <a:avLst/>
          </a:prstGeom>
          <a:ln>
            <a:solidFill>
              <a:srgbClr val="5488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>
            <a:stCxn id="61" idx="2"/>
            <a:endCxn id="61" idx="6"/>
          </p:cNvCxnSpPr>
          <p:nvPr/>
        </p:nvCxnSpPr>
        <p:spPr>
          <a:xfrm>
            <a:off x="5077348" y="2563176"/>
            <a:ext cx="1800000" cy="0"/>
          </a:xfrm>
          <a:prstGeom prst="line">
            <a:avLst/>
          </a:prstGeom>
          <a:ln>
            <a:solidFill>
              <a:srgbClr val="5488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54" idx="6"/>
            <a:endCxn id="54" idx="2"/>
          </p:cNvCxnSpPr>
          <p:nvPr/>
        </p:nvCxnSpPr>
        <p:spPr>
          <a:xfrm flipH="1">
            <a:off x="9615389" y="2563176"/>
            <a:ext cx="1800000" cy="0"/>
          </a:xfrm>
          <a:prstGeom prst="line">
            <a:avLst/>
          </a:prstGeom>
          <a:ln>
            <a:solidFill>
              <a:srgbClr val="5488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65" idx="6"/>
            <a:endCxn id="65" idx="2"/>
          </p:cNvCxnSpPr>
          <p:nvPr/>
        </p:nvCxnSpPr>
        <p:spPr>
          <a:xfrm flipH="1">
            <a:off x="6160645" y="5122154"/>
            <a:ext cx="1800000" cy="0"/>
          </a:xfrm>
          <a:prstGeom prst="line">
            <a:avLst/>
          </a:prstGeom>
          <a:ln>
            <a:solidFill>
              <a:srgbClr val="5488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stCxn id="57" idx="6"/>
            <a:endCxn id="57" idx="2"/>
          </p:cNvCxnSpPr>
          <p:nvPr/>
        </p:nvCxnSpPr>
        <p:spPr>
          <a:xfrm flipH="1">
            <a:off x="4167222" y="5122154"/>
            <a:ext cx="1800000" cy="0"/>
          </a:xfrm>
          <a:prstGeom prst="line">
            <a:avLst/>
          </a:prstGeom>
          <a:ln>
            <a:solidFill>
              <a:srgbClr val="5488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stCxn id="50" idx="6"/>
            <a:endCxn id="50" idx="2"/>
          </p:cNvCxnSpPr>
          <p:nvPr/>
        </p:nvCxnSpPr>
        <p:spPr>
          <a:xfrm flipH="1">
            <a:off x="1885673" y="5122154"/>
            <a:ext cx="1800000" cy="0"/>
          </a:xfrm>
          <a:prstGeom prst="line">
            <a:avLst/>
          </a:prstGeom>
          <a:ln>
            <a:solidFill>
              <a:srgbClr val="5488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Ovale 7"/>
          <p:cNvSpPr/>
          <p:nvPr/>
        </p:nvSpPr>
        <p:spPr>
          <a:xfrm>
            <a:off x="10735183" y="5063173"/>
            <a:ext cx="1005684" cy="905116"/>
          </a:xfrm>
          <a:prstGeom prst="ellipse">
            <a:avLst/>
          </a:prstGeom>
          <a:noFill/>
          <a:ln>
            <a:solidFill>
              <a:srgbClr val="5488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cxnSp>
        <p:nvCxnSpPr>
          <p:cNvPr id="84" name="Straight Connector 83"/>
          <p:cNvCxnSpPr>
            <a:stCxn id="83" idx="2"/>
            <a:endCxn id="83" idx="6"/>
          </p:cNvCxnSpPr>
          <p:nvPr/>
        </p:nvCxnSpPr>
        <p:spPr>
          <a:xfrm>
            <a:off x="10735183" y="5515731"/>
            <a:ext cx="1005684" cy="0"/>
          </a:xfrm>
          <a:prstGeom prst="line">
            <a:avLst/>
          </a:prstGeom>
          <a:ln>
            <a:solidFill>
              <a:srgbClr val="5488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asellaDiTesto 15"/>
          <p:cNvSpPr txBox="1"/>
          <p:nvPr/>
        </p:nvSpPr>
        <p:spPr>
          <a:xfrm>
            <a:off x="10516554" y="5154915"/>
            <a:ext cx="1430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+mj-lt"/>
              </a:rPr>
              <a:t>Buyer</a:t>
            </a:r>
          </a:p>
        </p:txBody>
      </p:sp>
      <p:sp>
        <p:nvSpPr>
          <p:cNvPr id="86" name="CasellaDiTesto 15"/>
          <p:cNvSpPr txBox="1"/>
          <p:nvPr/>
        </p:nvSpPr>
        <p:spPr>
          <a:xfrm>
            <a:off x="10516554" y="5516974"/>
            <a:ext cx="1430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>
                <a:latin typeface="+mj-lt"/>
              </a:rPr>
              <a:t>Acquired</a:t>
            </a:r>
            <a:endParaRPr lang="en-GB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44223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it-IT" sz="6000" dirty="0" err="1"/>
              <a:t>What</a:t>
            </a:r>
            <a:r>
              <a:rPr lang="it-IT" sz="6000" dirty="0"/>
              <a:t> </a:t>
            </a:r>
            <a:r>
              <a:rPr lang="it-IT" sz="6000" dirty="0" err="1"/>
              <a:t>is</a:t>
            </a:r>
            <a:r>
              <a:rPr lang="it-IT" sz="6000" dirty="0"/>
              <a:t> the </a:t>
            </a:r>
            <a:r>
              <a:rPr lang="it-IT" sz="6000" dirty="0" err="1"/>
              <a:t>most</a:t>
            </a:r>
            <a:r>
              <a:rPr lang="it-IT" sz="6000" dirty="0"/>
              <a:t> </a:t>
            </a:r>
            <a:r>
              <a:rPr lang="it-IT" sz="6000" dirty="0" err="1"/>
              <a:t>diffused</a:t>
            </a:r>
            <a:endParaRPr lang="it-IT" sz="6000" dirty="0"/>
          </a:p>
          <a:p>
            <a:pPr marL="0" indent="0" algn="ctr">
              <a:buNone/>
            </a:pPr>
            <a:r>
              <a:rPr lang="it-IT" sz="6000" dirty="0" err="1"/>
              <a:t>metaphor</a:t>
            </a:r>
            <a:r>
              <a:rPr lang="it-IT" sz="6000" dirty="0"/>
              <a:t> of </a:t>
            </a:r>
            <a:r>
              <a:rPr lang="it-IT" sz="6000" dirty="0" err="1"/>
              <a:t>innovation</a:t>
            </a:r>
            <a:r>
              <a:rPr lang="it-IT" sz="6000" dirty="0"/>
              <a:t>?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2388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Searching</a:t>
            </a:r>
            <a:r>
              <a:rPr lang="it-IT" dirty="0"/>
              <a:t> for «</a:t>
            </a:r>
            <a:r>
              <a:rPr lang="it-IT" dirty="0" err="1"/>
              <a:t>innovation</a:t>
            </a:r>
            <a:r>
              <a:rPr lang="it-IT" dirty="0"/>
              <a:t>» by Google Images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it-IT" smtClean="0"/>
              <a:pPr/>
              <a:t>6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t="8727" r="1728" b="6909"/>
          <a:stretch/>
        </p:blipFill>
        <p:spPr>
          <a:xfrm>
            <a:off x="1036328" y="1285702"/>
            <a:ext cx="10102727" cy="487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69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Politecnico di Bari - 22nd May 2018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it-IT" smtClean="0"/>
              <a:pPr/>
              <a:t>7</a:t>
            </a:fld>
            <a:endParaRPr lang="it-IT"/>
          </a:p>
        </p:txBody>
      </p:sp>
      <p:pic>
        <p:nvPicPr>
          <p:cNvPr id="3076" name="Picture 4" descr="Immagine correl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dirty="0" err="1">
                <a:solidFill>
                  <a:schemeClr val="bg1"/>
                </a:solidFill>
              </a:rPr>
              <a:t>Innovation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needs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Ideas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it-IT" dirty="0" err="1">
                <a:solidFill>
                  <a:schemeClr val="bg1"/>
                </a:solidFill>
                <a:sym typeface="Wingdings" panose="05000000000000000000" pitchFamily="2" charset="2"/>
              </a:rPr>
              <a:t>Creativity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54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Creativity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it-IT" smtClean="0"/>
              <a:pPr/>
              <a:t>8</a:t>
            </a:fld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6882" y="1563508"/>
            <a:ext cx="2879998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t="3090" b="15734"/>
          <a:stretch/>
        </p:blipFill>
        <p:spPr>
          <a:xfrm>
            <a:off x="345440" y="1563508"/>
            <a:ext cx="7990701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4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Open </a:t>
            </a:r>
            <a:r>
              <a:rPr lang="it-IT" dirty="0" err="1"/>
              <a:t>Innovation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578AA-3103-41C6-B1BE-0764DB9ED294}" type="slidenum">
              <a:rPr lang="it-IT" smtClean="0"/>
              <a:pPr/>
              <a:t>9</a:t>
            </a:fld>
            <a:endParaRPr lang="it-IT"/>
          </a:p>
        </p:txBody>
      </p:sp>
      <p:pic>
        <p:nvPicPr>
          <p:cNvPr id="4098" name="Picture 2" descr="Risultati immagini per open innovation chesbrough 2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953" y="1565197"/>
            <a:ext cx="2860927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magine correla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"/>
          <a:stretch/>
        </p:blipFill>
        <p:spPr bwMode="auto">
          <a:xfrm>
            <a:off x="343590" y="1565197"/>
            <a:ext cx="7906328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2141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6026</TotalTime>
  <Words>1315</Words>
  <Application>Microsoft Office PowerPoint</Application>
  <PresentationFormat>Widescreen</PresentationFormat>
  <Paragraphs>259</Paragraphs>
  <Slides>37</Slides>
  <Notes>18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Poppins</vt:lpstr>
      <vt:lpstr>Verdana</vt:lpstr>
      <vt:lpstr>Wingdings</vt:lpstr>
      <vt:lpstr>Tema di Office</vt:lpstr>
      <vt:lpstr>Design Thinking Logics, principles and evolutions  Cabirio Cautela</vt:lpstr>
      <vt:lpstr>Presentazione standard di PowerPoint</vt:lpstr>
      <vt:lpstr>2010s … explosion of the Design Thinking: Press</vt:lpstr>
      <vt:lpstr>2010s … explosion of the Design Thinking: Acquisitions</vt:lpstr>
      <vt:lpstr>Presentazione standard di PowerPoint</vt:lpstr>
      <vt:lpstr>Searching for «innovation» by Google Images</vt:lpstr>
      <vt:lpstr>Innovation needs Ideas  Creativity</vt:lpstr>
      <vt:lpstr>Creativity</vt:lpstr>
      <vt:lpstr>Open Innovation</vt:lpstr>
      <vt:lpstr>Creativity + Open Innovation</vt:lpstr>
      <vt:lpstr>Design Thinking (1.0) as Creative Problem Solving</vt:lpstr>
      <vt:lpstr>Creative Problem Solving: Theoretical Background</vt:lpstr>
      <vt:lpstr>Presentazione standard di PowerPoint</vt:lpstr>
      <vt:lpstr>Design Thinking (1.0) as Creative Problem Solving</vt:lpstr>
      <vt:lpstr>Creative Problem Solving The representation of CPS: the Double Diamond</vt:lpstr>
      <vt:lpstr>Creative Problem Solving Principles and Practices</vt:lpstr>
      <vt:lpstr>Presentazione standard di PowerPoint</vt:lpstr>
      <vt:lpstr>Presentazione standard di PowerPoint</vt:lpstr>
      <vt:lpstr>Presentazione standard di PowerPoint</vt:lpstr>
      <vt:lpstr>Creative Problem Solving Main ingredients in CPS</vt:lpstr>
      <vt:lpstr>Creative Problem Solving The concept of «ill defined» problem</vt:lpstr>
      <vt:lpstr>Reframing: Example</vt:lpstr>
      <vt:lpstr>Reframing: Example</vt:lpstr>
      <vt:lpstr>Reframing: Example</vt:lpstr>
      <vt:lpstr>Reframing: Example</vt:lpstr>
      <vt:lpstr>Creative Problem Solving The swiffer challenge and (re-)framing</vt:lpstr>
      <vt:lpstr>Creative Problem Solving Philips Design Avent challenge and (re-)framing</vt:lpstr>
      <vt:lpstr>Creative Problem Solving The concept of framing and reframing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Creative Problem Solving Problem space and Solution space relationship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Claudio Dell'Era</dc:creator>
  <cp:lastModifiedBy>Cabirio Cautela</cp:lastModifiedBy>
  <cp:revision>513</cp:revision>
  <dcterms:created xsi:type="dcterms:W3CDTF">2015-09-01T07:45:50Z</dcterms:created>
  <dcterms:modified xsi:type="dcterms:W3CDTF">2023-05-06T15:13:03Z</dcterms:modified>
</cp:coreProperties>
</file>