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9A352-E5EF-1427-8023-5EB3E803E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0BE67C-5D33-4EBD-2F00-1B5B4F32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E4ABD5-ACEB-C0E4-7EC7-695BFC04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34164-0619-F43D-E797-A6901FE1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D0FFC-8799-71AE-3376-D8FF439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457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0B28F-F0DD-65D2-ED8A-AED153E3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DA6782-BBBD-477B-556B-1B87C16D3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A12D12-17C3-CA91-1C18-FF59C335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13B8A8-1491-96B6-9A6A-F009C4B2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2790F-5A4B-18FB-61CA-0C8D49D4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642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51FAEE-F2C1-F64F-537F-63328E2D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3D8AF1-73E6-7373-8115-DE0AE0D42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B5204E-03B1-3304-F825-05ED340D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F8F6B-EAE0-CCB9-3B5F-79605824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A93D9-72F6-D9CF-D4B8-69CC04E6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604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DC2F5-B660-DB3E-CC66-A490F649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E21BBC-2332-5988-4815-1F929FCC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C1D27C-300A-587B-029F-57824C43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8E9448-1B23-291E-E632-86D6717A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A9839-30AC-D439-753B-0E06409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782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9A4B8-5BB0-4E58-D4B0-FB24B977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E6CA1B-6F3D-FA3B-E55C-49D203E7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7439A-DC9E-D22D-2A49-C9ADB37A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78A626-18C3-C61F-ADC0-C2B983AF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C18264-0898-3495-1991-2E577CD4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9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F878D-2E41-491D-48B6-ABB7771F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F6D8F-8F99-8BCA-2318-6CC29626E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933391-EB5F-9B10-5DB3-7EFEA6845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4EA605-9720-EFA1-A1BD-CF672604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A8E566-CCC4-4F05-DE3E-B00C7C0C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9589A4-8DE0-5814-27EA-BD931909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37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A8B01-336B-0F59-0F75-E8EFC17A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27C2F-DE6C-D440-4C50-1028FC17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44952-9226-A5B5-A131-ED59143CA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0C3B78-7D23-565B-BDF7-4F5B2572D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1DE647-2F3A-4375-596E-A4B70C293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8B46228-E656-BDDD-BFAB-D681C6D1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10233D-87C3-7C8C-E10B-CBE523D0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9C3490-FD6F-AF62-44FF-74DE8403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47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3268E-6D1E-4943-5FBF-791225AB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2BDD73-0A24-7418-0C73-F5A22790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0697C8-F96D-9944-FCF1-893E181E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AB7FD2-B741-B512-4FEE-73D0F3ED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26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EB5AC7A-3C2D-B498-1801-7D0A235F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8E9999-535E-402B-9E4F-BD43D345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457DF-5C01-61C6-7A3B-B00ABC87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46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F503D-F537-93F4-3319-8E252651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806C0-DF25-5E75-CFAF-48A9A56D2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8FD650-2859-21E7-6BDA-F8664BE1B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6ECFB6-5CD0-0D23-A6D1-207236A8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C3E0AF-C554-5501-726A-64BF2F0F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9726A-F127-4545-769E-694959E3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392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FEEA3-3485-5F15-B44E-FF286AB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6745185-12CB-75F0-E72E-A92618912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FA9BC5-2274-D244-8BC8-8EAB84E9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33CCBB-531F-A2D4-C2C1-139F5D81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46F8E3-7A17-1145-7FCA-B7521BF2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4EF4DF-434A-4F5F-0472-36C6934F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429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F3348F-D021-4BCA-D796-0250FEA3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8EF28-8AB8-2CF6-581E-21465B50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5BAC62-65E1-2B0F-226D-ACA4AFD6E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12/19/23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982624-8B90-96E8-3C28-825D870C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B4948-7C69-DBD8-4A83-0C607F1D8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115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0F73912-620D-B344-5DA3-30974050EE3D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D40F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7C53A84F-7087-07CB-034C-0EC110359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11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A63A8-9EA0-4BA7-8D39-0449C776A541}"/>
              </a:ext>
            </a:extLst>
          </p:cNvPr>
          <p:cNvSpPr txBox="1"/>
          <p:nvPr/>
        </p:nvSpPr>
        <p:spPr>
          <a:xfrm>
            <a:off x="0" y="6488658"/>
            <a:ext cx="323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07.12.2023 – </a:t>
            </a:r>
            <a:r>
              <a:rPr lang="it-IT" dirty="0" err="1">
                <a:solidFill>
                  <a:schemeClr val="bg1"/>
                </a:solidFill>
              </a:rPr>
              <a:t>Crik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Crok</a:t>
            </a:r>
            <a:r>
              <a:rPr lang="it-IT" dirty="0">
                <a:solidFill>
                  <a:schemeClr val="bg1"/>
                </a:solidFill>
              </a:rPr>
              <a:t> for MEIM</a:t>
            </a:r>
          </a:p>
        </p:txBody>
      </p:sp>
    </p:spTree>
    <p:extLst>
      <p:ext uri="{BB962C8B-B14F-4D97-AF65-F5344CB8AC3E}">
        <p14:creationId xmlns:p14="http://schemas.microsoft.com/office/powerpoint/2010/main" val="103547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2F760B-DD0E-4C8F-B1D7-41CD6ED19EE9}"/>
              </a:ext>
            </a:extLst>
          </p:cNvPr>
          <p:cNvCxnSpPr>
            <a:cxnSpLocks/>
          </p:cNvCxnSpPr>
          <p:nvPr/>
        </p:nvCxnSpPr>
        <p:spPr>
          <a:xfrm>
            <a:off x="1089919" y="266700"/>
            <a:ext cx="0" cy="5929914"/>
          </a:xfrm>
          <a:prstGeom prst="line">
            <a:avLst/>
          </a:prstGeom>
          <a:ln>
            <a:solidFill>
              <a:srgbClr val="D40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4048DE26-B871-4017-8027-D207FF402E9E}"/>
              </a:ext>
            </a:extLst>
          </p:cNvPr>
          <p:cNvSpPr/>
          <p:nvPr/>
        </p:nvSpPr>
        <p:spPr>
          <a:xfrm>
            <a:off x="632444" y="4811280"/>
            <a:ext cx="914400" cy="914400"/>
          </a:xfrm>
          <a:prstGeom prst="rect">
            <a:avLst/>
          </a:prstGeom>
          <a:solidFill>
            <a:srgbClr val="D40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E68A85-ED1F-4D8F-B141-A2D1BE14525F}"/>
              </a:ext>
            </a:extLst>
          </p:cNvPr>
          <p:cNvSpPr txBox="1"/>
          <p:nvPr/>
        </p:nvSpPr>
        <p:spPr>
          <a:xfrm>
            <a:off x="632444" y="2464885"/>
            <a:ext cx="1306896" cy="484748"/>
          </a:xfrm>
          <a:prstGeom prst="rect">
            <a:avLst/>
          </a:prstGeom>
          <a:solidFill>
            <a:srgbClr val="D40F1F"/>
          </a:solidFill>
        </p:spPr>
        <p:txBody>
          <a:bodyPr wrap="none" rtlCol="0">
            <a:spAutoFit/>
          </a:bodyPr>
          <a:lstStyle>
            <a:defPPr>
              <a:defRPr lang="LID4096"/>
            </a:defPPr>
            <a:lvl1pPr>
              <a:defRPr sz="2550">
                <a:cs typeface="Didot" panose="02000503000000020003" pitchFamily="2" charset="-79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WHAT IF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B0B7B5-AC9D-4BB6-A36F-B0D71BBC9307}"/>
              </a:ext>
            </a:extLst>
          </p:cNvPr>
          <p:cNvSpPr txBox="1"/>
          <p:nvPr/>
        </p:nvSpPr>
        <p:spPr>
          <a:xfrm>
            <a:off x="632444" y="633548"/>
            <a:ext cx="1499128" cy="484748"/>
          </a:xfrm>
          <a:prstGeom prst="rect">
            <a:avLst/>
          </a:prstGeom>
          <a:solidFill>
            <a:srgbClr val="D40F1F"/>
          </a:solidFill>
        </p:spPr>
        <p:txBody>
          <a:bodyPr wrap="none" rtlCol="0">
            <a:spAutoFit/>
          </a:bodyPr>
          <a:lstStyle/>
          <a:p>
            <a:r>
              <a:rPr lang="it-IT" sz="2550" dirty="0">
                <a:solidFill>
                  <a:schemeClr val="bg1"/>
                </a:solidFill>
                <a:cs typeface="Didot" panose="02000503000000020003" pitchFamily="2" charset="-79"/>
              </a:rPr>
              <a:t>PROBLEM</a:t>
            </a:r>
            <a:endParaRPr lang="LID4096" sz="2550" dirty="0">
              <a:solidFill>
                <a:schemeClr val="bg1"/>
              </a:solidFill>
              <a:cs typeface="Didot" panose="02000503000000020003" pitchFamily="2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8A9F9C-3A05-4C67-86FF-C98C01EEC33F}"/>
              </a:ext>
            </a:extLst>
          </p:cNvPr>
          <p:cNvSpPr txBox="1"/>
          <p:nvPr/>
        </p:nvSpPr>
        <p:spPr>
          <a:xfrm>
            <a:off x="1587051" y="1254036"/>
            <a:ext cx="9856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Crik</a:t>
            </a:r>
            <a:r>
              <a:rPr lang="en-US" dirty="0"/>
              <a:t> </a:t>
            </a:r>
            <a:r>
              <a:rPr lang="en-US" dirty="0" err="1"/>
              <a:t>Crok</a:t>
            </a:r>
            <a:r>
              <a:rPr lang="en-US" dirty="0"/>
              <a:t> needs to change a bit the recipe of Puff. The goal is to reach a full and round taste, like if some cheese is </a:t>
            </a:r>
            <a:r>
              <a:rPr lang="en-US" dirty="0" err="1"/>
              <a:t>explonding</a:t>
            </a:r>
            <a:r>
              <a:rPr lang="en-US" dirty="0"/>
              <a:t> in your mouth &lt;&lt;puff&gt;&gt;.</a:t>
            </a:r>
            <a:endParaRPr lang="LID4096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AF6D8D-D114-4728-90C9-4E6132862BF8}"/>
              </a:ext>
            </a:extLst>
          </p:cNvPr>
          <p:cNvSpPr txBox="1"/>
          <p:nvPr/>
        </p:nvSpPr>
        <p:spPr>
          <a:xfrm>
            <a:off x="1587051" y="3135289"/>
            <a:ext cx="985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if Puff goes back to the original recipe? </a:t>
            </a:r>
            <a:r>
              <a:rPr lang="en-US" dirty="0">
                <a:solidFill>
                  <a:srgbClr val="FF0000"/>
                </a:solidFill>
              </a:rPr>
              <a:t>Will people love it or not? What is their profile? </a:t>
            </a:r>
            <a:r>
              <a:rPr lang="en-US" dirty="0"/>
              <a:t>How to communicate this change so people feel eager to buy and try the new/old Puff? </a:t>
            </a:r>
          </a:p>
        </p:txBody>
      </p:sp>
      <p:pic>
        <p:nvPicPr>
          <p:cNvPr id="1029" name="Picture 5" descr="Light Bulb Svg Png Icon Free Download (#539191) - OnlineWebFonts.COM">
            <a:extLst>
              <a:ext uri="{FF2B5EF4-FFF2-40B4-BE49-F238E27FC236}">
                <a16:creationId xmlns:a16="http://schemas.microsoft.com/office/drawing/2014/main" id="{A8861A52-FD1B-4775-9F19-09D1E86A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337" y="4945314"/>
            <a:ext cx="440613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D6894BB-55D9-4AA6-8794-07972E09FC13}"/>
              </a:ext>
            </a:extLst>
          </p:cNvPr>
          <p:cNvSpPr txBox="1"/>
          <p:nvPr/>
        </p:nvSpPr>
        <p:spPr>
          <a:xfrm>
            <a:off x="1587051" y="4852981"/>
            <a:ext cx="985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Bahnschrift Light" panose="020B0502040204020203" pitchFamily="34" charset="0"/>
              </a:rPr>
              <a:t>To make a launch proposal</a:t>
            </a:r>
            <a:r>
              <a:rPr lang="en-US" sz="1600" i="1" dirty="0">
                <a:solidFill>
                  <a:srgbClr val="FF0000"/>
                </a:solidFill>
                <a:latin typeface="Bahnschrift Light" panose="020B0502040204020203" pitchFamily="34" charset="0"/>
              </a:rPr>
              <a:t>, after profiling puff-lovers and haters</a:t>
            </a:r>
            <a:r>
              <a:rPr lang="en-US" sz="1600" i="1" dirty="0">
                <a:latin typeface="Bahnschrift Light" panose="020B0502040204020203" pitchFamily="34" charset="0"/>
              </a:rPr>
              <a:t>, and asking for opinions online, listen to conversations about what are the most popular expressions used in the snacks and chips sector by the most successful global (and comparable) brands.</a:t>
            </a:r>
          </a:p>
        </p:txBody>
      </p:sp>
      <p:pic>
        <p:nvPicPr>
          <p:cNvPr id="2" name="Immagine 1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E94DA703-BFBA-DE17-FE13-E3F12AE4C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22304" r="29659" b="24282"/>
          <a:stretch/>
        </p:blipFill>
        <p:spPr>
          <a:xfrm>
            <a:off x="11145233" y="5871863"/>
            <a:ext cx="1046767" cy="9861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9B603A-3D84-EF69-3EFD-BD98803A27C4}"/>
              </a:ext>
            </a:extLst>
          </p:cNvPr>
          <p:cNvSpPr txBox="1"/>
          <p:nvPr/>
        </p:nvSpPr>
        <p:spPr>
          <a:xfrm>
            <a:off x="0" y="6488658"/>
            <a:ext cx="323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D40F1F"/>
                </a:solidFill>
              </a:rPr>
              <a:t>07.12.2023 – </a:t>
            </a:r>
            <a:r>
              <a:rPr lang="it-IT" dirty="0" err="1">
                <a:solidFill>
                  <a:srgbClr val="D40F1F"/>
                </a:solidFill>
              </a:rPr>
              <a:t>Crik</a:t>
            </a:r>
            <a:r>
              <a:rPr lang="it-IT" dirty="0">
                <a:solidFill>
                  <a:srgbClr val="D40F1F"/>
                </a:solidFill>
              </a:rPr>
              <a:t> </a:t>
            </a:r>
            <a:r>
              <a:rPr lang="it-IT" dirty="0" err="1">
                <a:solidFill>
                  <a:srgbClr val="D40F1F"/>
                </a:solidFill>
              </a:rPr>
              <a:t>Crok</a:t>
            </a:r>
            <a:r>
              <a:rPr lang="it-IT" dirty="0">
                <a:solidFill>
                  <a:srgbClr val="D40F1F"/>
                </a:solidFill>
              </a:rPr>
              <a:t> for MEIM</a:t>
            </a:r>
          </a:p>
        </p:txBody>
      </p:sp>
    </p:spTree>
    <p:extLst>
      <p:ext uri="{BB962C8B-B14F-4D97-AF65-F5344CB8AC3E}">
        <p14:creationId xmlns:p14="http://schemas.microsoft.com/office/powerpoint/2010/main" val="313549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E94DA703-BFBA-DE17-FE13-E3F12AE4C8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22304" r="29659" b="24282"/>
          <a:stretch/>
        </p:blipFill>
        <p:spPr>
          <a:xfrm>
            <a:off x="11145233" y="5871863"/>
            <a:ext cx="1046767" cy="9861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9B603A-3D84-EF69-3EFD-BD98803A27C4}"/>
              </a:ext>
            </a:extLst>
          </p:cNvPr>
          <p:cNvSpPr txBox="1"/>
          <p:nvPr/>
        </p:nvSpPr>
        <p:spPr>
          <a:xfrm>
            <a:off x="0" y="6488658"/>
            <a:ext cx="323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D40F1F"/>
                </a:solidFill>
              </a:rPr>
              <a:t>07.12.2023 – </a:t>
            </a:r>
            <a:r>
              <a:rPr lang="it-IT" dirty="0" err="1">
                <a:solidFill>
                  <a:srgbClr val="D40F1F"/>
                </a:solidFill>
              </a:rPr>
              <a:t>Crik</a:t>
            </a:r>
            <a:r>
              <a:rPr lang="it-IT" dirty="0">
                <a:solidFill>
                  <a:srgbClr val="D40F1F"/>
                </a:solidFill>
              </a:rPr>
              <a:t> </a:t>
            </a:r>
            <a:r>
              <a:rPr lang="it-IT" dirty="0" err="1">
                <a:solidFill>
                  <a:srgbClr val="D40F1F"/>
                </a:solidFill>
              </a:rPr>
              <a:t>Crok</a:t>
            </a:r>
            <a:r>
              <a:rPr lang="it-IT" dirty="0">
                <a:solidFill>
                  <a:srgbClr val="D40F1F"/>
                </a:solidFill>
              </a:rPr>
              <a:t> for MEIM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8F3587-66C5-E09F-F75C-09BDB5BB193F}"/>
              </a:ext>
            </a:extLst>
          </p:cNvPr>
          <p:cNvSpPr txBox="1"/>
          <p:nvPr/>
        </p:nvSpPr>
        <p:spPr>
          <a:xfrm>
            <a:off x="114998" y="508857"/>
            <a:ext cx="3004605" cy="484748"/>
          </a:xfrm>
          <a:prstGeom prst="rect">
            <a:avLst/>
          </a:prstGeom>
          <a:solidFill>
            <a:srgbClr val="D40F1F"/>
          </a:solidFill>
        </p:spPr>
        <p:txBody>
          <a:bodyPr wrap="none" rtlCol="0">
            <a:spAutoFit/>
          </a:bodyPr>
          <a:lstStyle/>
          <a:p>
            <a:r>
              <a:rPr lang="it-IT" sz="2550" dirty="0" err="1">
                <a:solidFill>
                  <a:schemeClr val="bg1"/>
                </a:solidFill>
                <a:cs typeface="Didot" panose="02000503000000020003" pitchFamily="2" charset="-79"/>
              </a:rPr>
              <a:t>Why</a:t>
            </a:r>
            <a:r>
              <a:rPr lang="it-IT" sz="2550" dirty="0">
                <a:solidFill>
                  <a:schemeClr val="bg1"/>
                </a:solidFill>
                <a:cs typeface="Didot" panose="02000503000000020003" pitchFamily="2" charset="-79"/>
              </a:rPr>
              <a:t> </a:t>
            </a:r>
            <a:r>
              <a:rPr lang="it-IT" sz="2550" dirty="0" err="1">
                <a:solidFill>
                  <a:schemeClr val="bg1"/>
                </a:solidFill>
                <a:cs typeface="Didot" panose="02000503000000020003" pitchFamily="2" charset="-79"/>
              </a:rPr>
              <a:t>it’s</a:t>
            </a:r>
            <a:r>
              <a:rPr lang="it-IT" sz="2550" dirty="0">
                <a:solidFill>
                  <a:schemeClr val="bg1"/>
                </a:solidFill>
                <a:cs typeface="Didot" panose="02000503000000020003" pitchFamily="2" charset="-79"/>
              </a:rPr>
              <a:t> </a:t>
            </a:r>
            <a:r>
              <a:rPr lang="it-IT" sz="2550" dirty="0" err="1">
                <a:solidFill>
                  <a:schemeClr val="bg1"/>
                </a:solidFill>
                <a:cs typeface="Didot" panose="02000503000000020003" pitchFamily="2" charset="-79"/>
              </a:rPr>
              <a:t>called</a:t>
            </a:r>
            <a:r>
              <a:rPr lang="it-IT" sz="2550" dirty="0">
                <a:solidFill>
                  <a:schemeClr val="bg1"/>
                </a:solidFill>
                <a:cs typeface="Didot" panose="02000503000000020003" pitchFamily="2" charset="-79"/>
              </a:rPr>
              <a:t> PUFF?</a:t>
            </a:r>
            <a:endParaRPr lang="LID4096" sz="2550" dirty="0">
              <a:solidFill>
                <a:schemeClr val="bg1"/>
              </a:solidFill>
              <a:cs typeface="Didot" panose="02000503000000020003" pitchFamily="2" charset="-79"/>
            </a:endParaRPr>
          </a:p>
        </p:txBody>
      </p:sp>
      <p:pic>
        <p:nvPicPr>
          <p:cNvPr id="12" name="WhatsApp Video 2023-12-06 at 12.40.45">
            <a:hlinkClick r:id="" action="ppaction://media"/>
            <a:extLst>
              <a:ext uri="{FF2B5EF4-FFF2-40B4-BE49-F238E27FC236}">
                <a16:creationId xmlns:a16="http://schemas.microsoft.com/office/drawing/2014/main" id="{FAD7098A-6544-1405-3DDC-E44E2A5026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2103" y="-69285"/>
            <a:ext cx="3925460" cy="7065828"/>
          </a:xfrm>
          <a:prstGeom prst="rect">
            <a:avLst/>
          </a:prstGeom>
        </p:spPr>
      </p:pic>
      <p:pic>
        <p:nvPicPr>
          <p:cNvPr id="15" name="WhatsApp Video 2023-12-06 at 12.40.26">
            <a:hlinkClick r:id="" action="ppaction://media"/>
            <a:extLst>
              <a:ext uri="{FF2B5EF4-FFF2-40B4-BE49-F238E27FC236}">
                <a16:creationId xmlns:a16="http://schemas.microsoft.com/office/drawing/2014/main" id="{8C137526-0BDA-8935-7600-06C999BA4C5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11706" y="-69285"/>
            <a:ext cx="3925460" cy="706582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9CBFFB-9AAD-96FC-DAB4-0EA7219EBDC0}"/>
              </a:ext>
            </a:extLst>
          </p:cNvPr>
          <p:cNvSpPr txBox="1"/>
          <p:nvPr/>
        </p:nvSpPr>
        <p:spPr>
          <a:xfrm>
            <a:off x="386894" y="1281745"/>
            <a:ext cx="2709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 starts with a blend of corn flours and ends like &lt;&lt;puff&gt;&gt;, with a cheesy explosion!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732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993A0DB29CBB4483FAE72DEA1AD18C" ma:contentTypeVersion="7" ma:contentTypeDescription="Creare un nuovo documento." ma:contentTypeScope="" ma:versionID="000c947c643c18b22d27ec2c4858b39d">
  <xsd:schema xmlns:xsd="http://www.w3.org/2001/XMLSchema" xmlns:xs="http://www.w3.org/2001/XMLSchema" xmlns:p="http://schemas.microsoft.com/office/2006/metadata/properties" xmlns:ns3="e528c6bc-6a17-4bc9-9a10-4efff2657192" xmlns:ns4="923e287e-cf98-406e-a453-d3ba3175bc4d" targetNamespace="http://schemas.microsoft.com/office/2006/metadata/properties" ma:root="true" ma:fieldsID="bfe39daf20f3e471a238cf70daa120ab" ns3:_="" ns4:_="">
    <xsd:import namespace="e528c6bc-6a17-4bc9-9a10-4efff2657192"/>
    <xsd:import namespace="923e287e-cf98-406e-a453-d3ba3175b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8c6bc-6a17-4bc9-9a10-4efff2657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e287e-cf98-406e-a453-d3ba3175b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28c6bc-6a17-4bc9-9a10-4efff2657192" xsi:nil="true"/>
  </documentManagement>
</p:properties>
</file>

<file path=customXml/itemProps1.xml><?xml version="1.0" encoding="utf-8"?>
<ds:datastoreItem xmlns:ds="http://schemas.openxmlformats.org/officeDocument/2006/customXml" ds:itemID="{8BE077DA-8198-43C9-9365-1F88F5C53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8c6bc-6a17-4bc9-9a10-4efff2657192"/>
    <ds:schemaRef ds:uri="923e287e-cf98-406e-a453-d3ba3175b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F8B04-DE8D-400F-8AAE-DB1687EC4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460C69-7B30-488A-AB36-97404FC7B85B}">
  <ds:schemaRefs>
    <ds:schemaRef ds:uri="http://schemas.microsoft.com/office/infopath/2007/PartnerControls"/>
    <ds:schemaRef ds:uri="923e287e-cf98-406e-a453-d3ba3175bc4d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e528c6bc-6a17-4bc9-9a10-4efff2657192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167</Words>
  <Application>Microsoft Macintosh PowerPoint</Application>
  <PresentationFormat>Widescreen</PresentationFormat>
  <Paragraphs>10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Bahnschrift Light</vt:lpstr>
      <vt:lpstr>Calibri</vt:lpstr>
      <vt:lpstr>Calibri Light</vt:lpstr>
      <vt:lpstr>Didot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Ursini</dc:creator>
  <cp:lastModifiedBy>Giorgia Rivieccio</cp:lastModifiedBy>
  <cp:revision>6</cp:revision>
  <dcterms:created xsi:type="dcterms:W3CDTF">2023-12-05T10:13:30Z</dcterms:created>
  <dcterms:modified xsi:type="dcterms:W3CDTF">2023-12-19T14:54:33Z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0x0101008A993A0DB29CBB4483FAE72DEA1AD18C</vt:lpwstr>
  </property>
</Properties>
</file>