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handoutMasterIdLst>
    <p:handoutMasterId r:id="rId79"/>
  </p:handoutMasterIdLst>
  <p:sldIdLst>
    <p:sldId id="256" r:id="rId2"/>
    <p:sldId id="257" r:id="rId3"/>
    <p:sldId id="338" r:id="rId4"/>
    <p:sldId id="339" r:id="rId5"/>
    <p:sldId id="340" r:id="rId6"/>
    <p:sldId id="259" r:id="rId7"/>
    <p:sldId id="260" r:id="rId8"/>
    <p:sldId id="271" r:id="rId9"/>
    <p:sldId id="341" r:id="rId10"/>
    <p:sldId id="272" r:id="rId11"/>
    <p:sldId id="273" r:id="rId12"/>
    <p:sldId id="318" r:id="rId13"/>
    <p:sldId id="274" r:id="rId14"/>
    <p:sldId id="275" r:id="rId15"/>
    <p:sldId id="276" r:id="rId16"/>
    <p:sldId id="277" r:id="rId17"/>
    <p:sldId id="319" r:id="rId18"/>
    <p:sldId id="321" r:id="rId19"/>
    <p:sldId id="278" r:id="rId20"/>
    <p:sldId id="279" r:id="rId21"/>
    <p:sldId id="280" r:id="rId22"/>
    <p:sldId id="320" r:id="rId23"/>
    <p:sldId id="281" r:id="rId24"/>
    <p:sldId id="282" r:id="rId25"/>
    <p:sldId id="283" r:id="rId26"/>
    <p:sldId id="284" r:id="rId27"/>
    <p:sldId id="285" r:id="rId28"/>
    <p:sldId id="322" r:id="rId29"/>
    <p:sldId id="323" r:id="rId30"/>
    <p:sldId id="287" r:id="rId31"/>
    <p:sldId id="289" r:id="rId32"/>
    <p:sldId id="290" r:id="rId33"/>
    <p:sldId id="288" r:id="rId34"/>
    <p:sldId id="291" r:id="rId35"/>
    <p:sldId id="293" r:id="rId36"/>
    <p:sldId id="294" r:id="rId37"/>
    <p:sldId id="324" r:id="rId38"/>
    <p:sldId id="326" r:id="rId39"/>
    <p:sldId id="325" r:id="rId40"/>
    <p:sldId id="327" r:id="rId41"/>
    <p:sldId id="295" r:id="rId42"/>
    <p:sldId id="286" r:id="rId43"/>
    <p:sldId id="328" r:id="rId44"/>
    <p:sldId id="329" r:id="rId45"/>
    <p:sldId id="296" r:id="rId46"/>
    <p:sldId id="297" r:id="rId47"/>
    <p:sldId id="298" r:id="rId48"/>
    <p:sldId id="330" r:id="rId49"/>
    <p:sldId id="300" r:id="rId50"/>
    <p:sldId id="299" r:id="rId51"/>
    <p:sldId id="332" r:id="rId52"/>
    <p:sldId id="333" r:id="rId53"/>
    <p:sldId id="334" r:id="rId54"/>
    <p:sldId id="335" r:id="rId55"/>
    <p:sldId id="336" r:id="rId56"/>
    <p:sldId id="337"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265" r:id="rId75"/>
    <p:sldId id="270" r:id="rId76"/>
    <p:sldId id="25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B5"/>
    <a:srgbClr val="2C3A58"/>
    <a:srgbClr val="2E3C5D"/>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74"/>
  </p:normalViewPr>
  <p:slideViewPr>
    <p:cSldViewPr snapToGrid="0" snapToObjects="1">
      <p:cViewPr varScale="1">
        <p:scale>
          <a:sx n="68" d="100"/>
          <a:sy n="68" d="100"/>
        </p:scale>
        <p:origin x="804" y="7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12/6/2023</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12/6/2023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079323-A872-41F9-99EF-F579F08714A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31EE83E-8D00-428F-8BA5-498DFEEBCCB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3488C9F-6D27-4251-9A84-6758B17A414B}"/>
              </a:ext>
            </a:extLst>
          </p:cNvPr>
          <p:cNvSpPr>
            <a:spLocks noGrp="1"/>
          </p:cNvSpPr>
          <p:nvPr>
            <p:ph type="dt" sz="half" idx="10"/>
          </p:nvPr>
        </p:nvSpPr>
        <p:spPr/>
        <p:txBody>
          <a:bodyPr/>
          <a:lstStyle/>
          <a:p>
            <a:fld id="{E76EFE8A-ECB9-4517-BB5A-B4708E527817}" type="datetimeFigureOut">
              <a:rPr lang="it-IT" smtClean="0"/>
              <a:t>06/12/2023</a:t>
            </a:fld>
            <a:endParaRPr lang="it-IT"/>
          </a:p>
        </p:txBody>
      </p:sp>
      <p:sp>
        <p:nvSpPr>
          <p:cNvPr id="5" name="Segnaposto piè di pagina 4">
            <a:extLst>
              <a:ext uri="{FF2B5EF4-FFF2-40B4-BE49-F238E27FC236}">
                <a16:creationId xmlns:a16="http://schemas.microsoft.com/office/drawing/2014/main" id="{81B6271C-C800-4409-A4EA-F5268471D78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7AC125-BFDA-4480-A811-C942A7E783BE}"/>
              </a:ext>
            </a:extLst>
          </p:cNvPr>
          <p:cNvSpPr>
            <a:spLocks noGrp="1"/>
          </p:cNvSpPr>
          <p:nvPr>
            <p:ph type="sldNum" sz="quarter" idx="12"/>
          </p:nvPr>
        </p:nvSpPr>
        <p:spPr/>
        <p:txBody>
          <a:bodyPr/>
          <a:lstStyle/>
          <a:p>
            <a:fld id="{E23005B6-32D9-4151-8B34-967CC5A49E61}" type="slidenum">
              <a:rPr lang="it-IT" smtClean="0"/>
              <a:t>‹N›</a:t>
            </a:fld>
            <a:endParaRPr lang="it-IT"/>
          </a:p>
        </p:txBody>
      </p:sp>
    </p:spTree>
    <p:extLst>
      <p:ext uri="{BB962C8B-B14F-4D97-AF65-F5344CB8AC3E}">
        <p14:creationId xmlns:p14="http://schemas.microsoft.com/office/powerpoint/2010/main" val="839746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um.com/u/66c914ddeac8?source=post_page-----fa996bcefd04--------------------------------" TargetMode="External"/><Relationship Id="rId2" Type="http://schemas.openxmlformats.org/officeDocument/2006/relationships/hyperlink" Target="https://towardsdatascience.com/introduction-to-word-embeddings-4cf857b12edc"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s://towardsdatascience.com/introduction-to-word-embedding-and-word2vec-652d0c2060fa"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1.wmf"/><Relationship Id="rId11" Type="http://schemas.openxmlformats.org/officeDocument/2006/relationships/image" Target="../media/image54.png"/><Relationship Id="rId5" Type="http://schemas.openxmlformats.org/officeDocument/2006/relationships/oleObject" Target="../embeddings/oleObject2.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bin"/></Relationships>
</file>

<file path=ppt/slides/_rels/slide65.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1.wmf"/><Relationship Id="rId11" Type="http://schemas.openxmlformats.org/officeDocument/2006/relationships/image" Target="../media/image55.png"/><Relationship Id="rId5" Type="http://schemas.openxmlformats.org/officeDocument/2006/relationships/oleObject" Target="../embeddings/oleObject6.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8.bin"/></Relationships>
</file>

<file path=ppt/slides/_rels/slide6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1.wmf"/><Relationship Id="rId11" Type="http://schemas.openxmlformats.org/officeDocument/2006/relationships/image" Target="../media/image56.emf"/><Relationship Id="rId5" Type="http://schemas.openxmlformats.org/officeDocument/2006/relationships/oleObject" Target="../embeddings/oleObject10.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12.bin"/></Relationships>
</file>

<file path=ppt/slides/_rels/slide6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1.wmf"/><Relationship Id="rId11" Type="http://schemas.openxmlformats.org/officeDocument/2006/relationships/image" Target="../media/image58.emf"/><Relationship Id="rId5" Type="http://schemas.openxmlformats.org/officeDocument/2006/relationships/oleObject" Target="../embeddings/oleObject1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16.bin"/></Relationships>
</file>

<file path=ppt/slides/_rels/slide68.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51.wmf"/><Relationship Id="rId11" Type="http://schemas.openxmlformats.org/officeDocument/2006/relationships/image" Target="../media/image59.emf"/><Relationship Id="rId5" Type="http://schemas.openxmlformats.org/officeDocument/2006/relationships/oleObject" Target="../embeddings/oleObject18.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0.bin"/></Relationships>
</file>

<file path=ppt/slides/_rels/slide69.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1.wmf"/><Relationship Id="rId11" Type="http://schemas.openxmlformats.org/officeDocument/2006/relationships/image" Target="../media/image60.emf"/><Relationship Id="rId5" Type="http://schemas.openxmlformats.org/officeDocument/2006/relationships/oleObject" Target="../embeddings/oleObject22.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4.bin"/></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62.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1.wmf"/><Relationship Id="rId11" Type="http://schemas.openxmlformats.org/officeDocument/2006/relationships/image" Target="../media/image61.emf"/><Relationship Id="rId5" Type="http://schemas.openxmlformats.org/officeDocument/2006/relationships/oleObject" Target="../embeddings/oleObject26.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28.bin"/></Relationships>
</file>

<file path=ppt/slides/_rels/slide71.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64.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1.wmf"/><Relationship Id="rId11" Type="http://schemas.openxmlformats.org/officeDocument/2006/relationships/image" Target="../media/image63.emf"/><Relationship Id="rId5" Type="http://schemas.openxmlformats.org/officeDocument/2006/relationships/oleObject" Target="../embeddings/oleObject30.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32.bin"/></Relationships>
</file>

<file path=ppt/slides/_rels/slide7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1.wmf"/><Relationship Id="rId11" Type="http://schemas.openxmlformats.org/officeDocument/2006/relationships/image" Target="../media/image65.emf"/><Relationship Id="rId5" Type="http://schemas.openxmlformats.org/officeDocument/2006/relationships/oleObject" Target="../embeddings/oleObject34.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36.bin"/></Relationships>
</file>

<file path=ppt/slides/_rels/slide73.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1.wmf"/><Relationship Id="rId11" Type="http://schemas.openxmlformats.org/officeDocument/2006/relationships/image" Target="../media/image66.png"/><Relationship Id="rId5" Type="http://schemas.openxmlformats.org/officeDocument/2006/relationships/oleObject" Target="../embeddings/oleObject38.bin"/><Relationship Id="rId10" Type="http://schemas.openxmlformats.org/officeDocument/2006/relationships/image" Target="../media/image53.wmf"/><Relationship Id="rId4" Type="http://schemas.openxmlformats.org/officeDocument/2006/relationships/image" Target="../media/image50.wmf"/><Relationship Id="rId9" Type="http://schemas.openxmlformats.org/officeDocument/2006/relationships/oleObject" Target="../embeddings/oleObject40.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s://datasetsearch.research.google.com/" TargetMode="External"/><Relationship Id="rId2" Type="http://schemas.openxmlformats.org/officeDocument/2006/relationships/hyperlink" Target="https://www.kaggle.com/datasets" TargetMode="External"/><Relationship Id="rId1" Type="http://schemas.openxmlformats.org/officeDocument/2006/relationships/slideLayout" Target="../slideLayouts/slideLayout4.xml"/><Relationship Id="rId5" Type="http://schemas.openxmlformats.org/officeDocument/2006/relationships/hyperlink" Target="http://ieee-dataport.org/datasets" TargetMode="External"/><Relationship Id="rId4" Type="http://schemas.openxmlformats.org/officeDocument/2006/relationships/hyperlink" Target="https://www.data.gov/"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p:txBody>
          <a:bodyPr/>
          <a:lstStyle/>
          <a:p>
            <a:r>
              <a:rPr lang="it-IT" b="0" dirty="0"/>
              <a:t> </a:t>
            </a:r>
            <a:r>
              <a:rPr lang="it-IT" dirty="0"/>
              <a:t>BIG DATA ANALYTICS</a:t>
            </a:r>
            <a:endParaRPr lang="it-GB" dirty="0"/>
          </a:p>
          <a:p>
            <a:r>
              <a:rPr lang="it-IT" dirty="0" err="1"/>
              <a:t>Cohort</a:t>
            </a:r>
            <a:r>
              <a:rPr lang="it-IT" dirty="0"/>
              <a:t> III - </a:t>
            </a:r>
            <a:r>
              <a:rPr lang="it-GB" dirty="0"/>
              <a:t> 202</a:t>
            </a:r>
            <a:r>
              <a:rPr lang="it-IT" dirty="0"/>
              <a:t>3/2024</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2021-2022</a:t>
            </a:r>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sz="1800" dirty="0" err="1"/>
              <a:t>Unsupervised</a:t>
            </a:r>
            <a:r>
              <a:rPr lang="it-IT" sz="1800" dirty="0"/>
              <a:t> Learning for Innovation</a:t>
            </a:r>
            <a:endParaRPr lang="it-GB" sz="1800"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p:txBody>
          <a:bodyPr/>
          <a:lstStyle/>
          <a:p>
            <a:r>
              <a:rPr lang="it-IT" sz="1100" dirty="0"/>
              <a:t>Giuseppe Scandurra</a:t>
            </a:r>
          </a:p>
          <a:p>
            <a:r>
              <a:rPr lang="it-IT" sz="1100" dirty="0"/>
              <a:t> Professor of </a:t>
            </a:r>
            <a:r>
              <a:rPr lang="it-IT" sz="1100" dirty="0" err="1"/>
              <a:t>Economic</a:t>
            </a:r>
            <a:r>
              <a:rPr lang="it-IT" sz="1100" dirty="0"/>
              <a:t> </a:t>
            </a:r>
            <a:r>
              <a:rPr lang="it-IT" sz="1100" dirty="0" err="1"/>
              <a:t>Statistics</a:t>
            </a:r>
            <a:r>
              <a:rPr lang="it-IT" sz="1100" dirty="0"/>
              <a:t> @ Parthenope University</a:t>
            </a:r>
            <a:endParaRPr lang="it-GB" sz="1100" dirty="0"/>
          </a:p>
        </p:txBody>
      </p:sp>
    </p:spTree>
    <p:extLst>
      <p:ext uri="{BB962C8B-B14F-4D97-AF65-F5344CB8AC3E}">
        <p14:creationId xmlns:p14="http://schemas.microsoft.com/office/powerpoint/2010/main" val="329954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87C85-A601-400B-94D5-4C231F8B3B99}"/>
              </a:ext>
            </a:extLst>
          </p:cNvPr>
          <p:cNvSpPr>
            <a:spLocks noGrp="1"/>
          </p:cNvSpPr>
          <p:nvPr>
            <p:ph type="title"/>
          </p:nvPr>
        </p:nvSpPr>
        <p:spPr>
          <a:xfrm>
            <a:off x="557250" y="1316913"/>
            <a:ext cx="5081549"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74144DDB-C456-439A-B623-EF532A8A76D9}"/>
              </a:ext>
            </a:extLst>
          </p:cNvPr>
          <p:cNvSpPr>
            <a:spLocks noGrp="1"/>
          </p:cNvSpPr>
          <p:nvPr>
            <p:ph type="body" sz="quarter" idx="17"/>
          </p:nvPr>
        </p:nvSpPr>
        <p:spPr/>
        <p:txBody>
          <a:bodyPr/>
          <a:lstStyle/>
          <a:p>
            <a:r>
              <a:rPr lang="it-IT" sz="2000" b="1" dirty="0"/>
              <a:t>Methods</a:t>
            </a:r>
          </a:p>
        </p:txBody>
      </p:sp>
      <p:sp>
        <p:nvSpPr>
          <p:cNvPr id="4" name="Segnaposto testo 3">
            <a:extLst>
              <a:ext uri="{FF2B5EF4-FFF2-40B4-BE49-F238E27FC236}">
                <a16:creationId xmlns:a16="http://schemas.microsoft.com/office/drawing/2014/main" id="{EA15C250-A88E-4D7E-991A-9C2C9BA7F115}"/>
              </a:ext>
            </a:extLst>
          </p:cNvPr>
          <p:cNvSpPr>
            <a:spLocks noGrp="1"/>
          </p:cNvSpPr>
          <p:nvPr>
            <p:ph type="body" sz="quarter" idx="18"/>
          </p:nvPr>
        </p:nvSpPr>
        <p:spPr>
          <a:xfrm>
            <a:off x="557250" y="3038516"/>
            <a:ext cx="4908549" cy="2737928"/>
          </a:xfrm>
        </p:spPr>
        <p:txBody>
          <a:bodyPr/>
          <a:lstStyle/>
          <a:p>
            <a:r>
              <a:rPr lang="it-IT" sz="1800" dirty="0" err="1"/>
              <a:t>We</a:t>
            </a:r>
            <a:r>
              <a:rPr lang="it-IT" sz="1800" dirty="0"/>
              <a:t> introduce </a:t>
            </a:r>
            <a:r>
              <a:rPr lang="it-IT" sz="1800" dirty="0" err="1"/>
              <a:t>various</a:t>
            </a:r>
            <a:r>
              <a:rPr lang="it-IT" sz="1800" dirty="0"/>
              <a:t> methods:</a:t>
            </a:r>
          </a:p>
          <a:p>
            <a:pPr algn="just">
              <a:buFont typeface="Arial" panose="020B0604020202020204" pitchFamily="34" charset="0"/>
              <a:buChar char="•"/>
            </a:pPr>
            <a:r>
              <a:rPr lang="en-US" sz="1800" dirty="0"/>
              <a:t> Principal Components Analysis (PCA), a tool used for data visualization or data pre-processing before supervised </a:t>
            </a:r>
            <a:r>
              <a:rPr lang="it-IT" sz="1800" dirty="0"/>
              <a:t>techniques are </a:t>
            </a:r>
            <a:r>
              <a:rPr lang="it-IT" sz="1800" dirty="0" err="1"/>
              <a:t>applied</a:t>
            </a:r>
            <a:r>
              <a:rPr lang="it-IT" sz="1800" dirty="0"/>
              <a:t>;</a:t>
            </a:r>
          </a:p>
          <a:p>
            <a:pPr marL="285750" indent="-285750">
              <a:buFont typeface="Arial" panose="020B0604020202020204" pitchFamily="34" charset="0"/>
              <a:buChar char="•"/>
            </a:pPr>
            <a:r>
              <a:rPr lang="en-US" sz="1800" dirty="0"/>
              <a:t>Exploratory Factor Analysis (EFA), a family of techniques to assess the relationship of constructs (concepts) in surveys;</a:t>
            </a:r>
            <a:endParaRPr lang="it-IT" sz="1800" dirty="0"/>
          </a:p>
          <a:p>
            <a:pPr algn="just">
              <a:buFont typeface="Arial" panose="020B0604020202020204" pitchFamily="34" charset="0"/>
              <a:buChar char="•"/>
            </a:pPr>
            <a:r>
              <a:rPr lang="en-US" sz="1800" dirty="0"/>
              <a:t> Clustering, a broad class of methods for discovering </a:t>
            </a:r>
            <a:r>
              <a:rPr lang="it-IT" sz="1800" dirty="0" err="1"/>
              <a:t>unknown</a:t>
            </a:r>
            <a:r>
              <a:rPr lang="it-IT" sz="1800" dirty="0"/>
              <a:t> </a:t>
            </a:r>
            <a:r>
              <a:rPr lang="it-IT" sz="1800" dirty="0" err="1"/>
              <a:t>subgroups</a:t>
            </a:r>
            <a:r>
              <a:rPr lang="it-IT" sz="1800" dirty="0"/>
              <a:t> in data.</a:t>
            </a:r>
          </a:p>
          <a:p>
            <a:endParaRPr lang="it-IT" sz="1800" dirty="0"/>
          </a:p>
        </p:txBody>
      </p:sp>
      <p:pic>
        <p:nvPicPr>
          <p:cNvPr id="6" name="Immagine 5">
            <a:extLst>
              <a:ext uri="{FF2B5EF4-FFF2-40B4-BE49-F238E27FC236}">
                <a16:creationId xmlns:a16="http://schemas.microsoft.com/office/drawing/2014/main" id="{5703CF6B-CB5E-47B1-B016-16783A81152C}"/>
              </a:ext>
            </a:extLst>
          </p:cNvPr>
          <p:cNvPicPr>
            <a:picLocks noChangeAspect="1"/>
          </p:cNvPicPr>
          <p:nvPr/>
        </p:nvPicPr>
        <p:blipFill>
          <a:blip r:embed="rId2"/>
          <a:stretch>
            <a:fillRect/>
          </a:stretch>
        </p:blipFill>
        <p:spPr>
          <a:xfrm>
            <a:off x="6429374" y="2240206"/>
            <a:ext cx="5319479" cy="2978908"/>
          </a:xfrm>
          <a:prstGeom prst="rect">
            <a:avLst/>
          </a:prstGeom>
        </p:spPr>
      </p:pic>
    </p:spTree>
    <p:extLst>
      <p:ext uri="{BB962C8B-B14F-4D97-AF65-F5344CB8AC3E}">
        <p14:creationId xmlns:p14="http://schemas.microsoft.com/office/powerpoint/2010/main" val="320424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F76DE6-6BF6-40A5-B7E2-5971BCEFD62D}"/>
              </a:ext>
            </a:extLst>
          </p:cNvPr>
          <p:cNvSpPr>
            <a:spLocks noGrp="1"/>
          </p:cNvSpPr>
          <p:nvPr>
            <p:ph type="title"/>
          </p:nvPr>
        </p:nvSpPr>
        <p:spPr>
          <a:xfrm>
            <a:off x="557251" y="1316913"/>
            <a:ext cx="5338724"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AFE9EAAB-9E2D-42EE-B5FD-5F2025FEE723}"/>
              </a:ext>
            </a:extLst>
          </p:cNvPr>
          <p:cNvSpPr>
            <a:spLocks noGrp="1"/>
          </p:cNvSpPr>
          <p:nvPr>
            <p:ph type="body" sz="quarter" idx="17"/>
          </p:nvPr>
        </p:nvSpPr>
        <p:spPr>
          <a:xfrm>
            <a:off x="557251" y="2228076"/>
            <a:ext cx="4908550" cy="406115"/>
          </a:xfrm>
        </p:spPr>
        <p:txBody>
          <a:bodyPr/>
          <a:lstStyle/>
          <a:p>
            <a:r>
              <a:rPr lang="en-US" sz="2000" b="1" dirty="0"/>
              <a:t>The Challenge</a:t>
            </a:r>
            <a:endParaRPr lang="it-IT" sz="2000" b="1" dirty="0"/>
          </a:p>
        </p:txBody>
      </p:sp>
      <p:sp>
        <p:nvSpPr>
          <p:cNvPr id="4" name="Segnaposto testo 3">
            <a:extLst>
              <a:ext uri="{FF2B5EF4-FFF2-40B4-BE49-F238E27FC236}">
                <a16:creationId xmlns:a16="http://schemas.microsoft.com/office/drawing/2014/main" id="{9331AFE7-32A7-4D42-A944-9F70E8174DCC}"/>
              </a:ext>
            </a:extLst>
          </p:cNvPr>
          <p:cNvSpPr>
            <a:spLocks noGrp="1"/>
          </p:cNvSpPr>
          <p:nvPr>
            <p:ph type="body" sz="quarter" idx="18"/>
          </p:nvPr>
        </p:nvSpPr>
        <p:spPr>
          <a:xfrm>
            <a:off x="557249" y="2854846"/>
            <a:ext cx="8984315" cy="2737928"/>
          </a:xfrm>
        </p:spPr>
        <p:txBody>
          <a:bodyPr/>
          <a:lstStyle/>
          <a:p>
            <a:pPr algn="just"/>
            <a:r>
              <a:rPr lang="en-US" sz="1800" dirty="0"/>
              <a:t>Unsupervised learning is more subjective than supervised learning, as there is no simple goal for the analysis, such as prediction of a response.</a:t>
            </a:r>
          </a:p>
          <a:p>
            <a:r>
              <a:rPr lang="en-US" sz="1800" dirty="0"/>
              <a:t>Techniques for unsupervised learning are of growing importance in a number of fields:</a:t>
            </a:r>
          </a:p>
          <a:p>
            <a:pPr>
              <a:buFont typeface="Arial" panose="020B0604020202020204" pitchFamily="34" charset="0"/>
              <a:buChar char="•"/>
            </a:pPr>
            <a:r>
              <a:rPr lang="en-US" sz="1800" dirty="0"/>
              <a:t> subgroups of breast cancer patients grouped by their gene expression measurements; </a:t>
            </a:r>
          </a:p>
          <a:p>
            <a:pPr>
              <a:buFont typeface="Arial" panose="020B0604020202020204" pitchFamily="34" charset="0"/>
              <a:buChar char="•"/>
            </a:pPr>
            <a:r>
              <a:rPr lang="en-US" sz="1800" dirty="0"/>
              <a:t>groups of shoppers characterized by their browsing and purchase histories; </a:t>
            </a:r>
          </a:p>
          <a:p>
            <a:pPr>
              <a:buFont typeface="Arial" panose="020B0604020202020204" pitchFamily="34" charset="0"/>
              <a:buChar char="•"/>
            </a:pPr>
            <a:r>
              <a:rPr lang="en-US" sz="1800" dirty="0"/>
              <a:t>movies grouped by the ratings assigned by movie viewers.</a:t>
            </a:r>
          </a:p>
          <a:p>
            <a:r>
              <a:rPr lang="en-US" sz="1800" dirty="0" err="1"/>
              <a:t>eg</a:t>
            </a:r>
            <a:r>
              <a:rPr lang="en-US" sz="1800" dirty="0"/>
              <a:t>, </a:t>
            </a:r>
            <a:r>
              <a:rPr lang="en-US" sz="1800" dirty="0" err="1"/>
              <a:t>Suominen</a:t>
            </a:r>
            <a:r>
              <a:rPr lang="en-US" sz="1800" dirty="0"/>
              <a:t> et al. (2017) use unsupervised learning to create an overall view of patenting within the industry, and to forecast future trends. </a:t>
            </a:r>
          </a:p>
          <a:p>
            <a:pPr algn="just"/>
            <a:r>
              <a:rPr lang="en-US" sz="1800" dirty="0"/>
              <a:t> (</a:t>
            </a:r>
            <a:r>
              <a:rPr lang="en-US" sz="1800" dirty="0" err="1"/>
              <a:t>Suominen</a:t>
            </a:r>
            <a:r>
              <a:rPr lang="en-US" sz="1800" dirty="0"/>
              <a:t> A., </a:t>
            </a:r>
            <a:r>
              <a:rPr lang="en-US" sz="1800" dirty="0" err="1"/>
              <a:t>Toivanen</a:t>
            </a:r>
            <a:r>
              <a:rPr lang="en-US" sz="1800" dirty="0"/>
              <a:t>,  H., </a:t>
            </a:r>
            <a:r>
              <a:rPr lang="en-US" sz="1800" dirty="0" err="1"/>
              <a:t>Seppänen</a:t>
            </a:r>
            <a:r>
              <a:rPr lang="en-US" sz="1800" dirty="0"/>
              <a:t>, M. (2017). Firms' knowledge profiles: Mapping patent data with unsupervised learning, Technological Forecasting and Social Change)</a:t>
            </a:r>
          </a:p>
          <a:p>
            <a:endParaRPr lang="it-IT" sz="1800" dirty="0"/>
          </a:p>
        </p:txBody>
      </p:sp>
    </p:spTree>
    <p:extLst>
      <p:ext uri="{BB962C8B-B14F-4D97-AF65-F5344CB8AC3E}">
        <p14:creationId xmlns:p14="http://schemas.microsoft.com/office/powerpoint/2010/main" val="417522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4FC30C-D53E-44D8-B5E2-794ECA7E6802}"/>
              </a:ext>
            </a:extLst>
          </p:cNvPr>
          <p:cNvSpPr>
            <a:spLocks noGrp="1"/>
          </p:cNvSpPr>
          <p:nvPr>
            <p:ph type="title"/>
          </p:nvPr>
        </p:nvSpPr>
        <p:spPr>
          <a:xfrm>
            <a:off x="557251" y="1316913"/>
            <a:ext cx="6068836"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99D4D5FA-DFE6-4953-9735-DF19396E1EAB}"/>
              </a:ext>
            </a:extLst>
          </p:cNvPr>
          <p:cNvSpPr>
            <a:spLocks noGrp="1"/>
          </p:cNvSpPr>
          <p:nvPr>
            <p:ph type="body" sz="quarter" idx="17"/>
          </p:nvPr>
        </p:nvSpPr>
        <p:spPr/>
        <p:txBody>
          <a:bodyPr/>
          <a:lstStyle/>
          <a:p>
            <a:endParaRPr lang="it-IT"/>
          </a:p>
        </p:txBody>
      </p:sp>
      <p:sp>
        <p:nvSpPr>
          <p:cNvPr id="5" name="Segnaposto testo 4">
            <a:extLst>
              <a:ext uri="{FF2B5EF4-FFF2-40B4-BE49-F238E27FC236}">
                <a16:creationId xmlns:a16="http://schemas.microsoft.com/office/drawing/2014/main" id="{A2618E1F-1C7E-44DB-908D-6020A9845C22}"/>
              </a:ext>
            </a:extLst>
          </p:cNvPr>
          <p:cNvSpPr>
            <a:spLocks noGrp="1"/>
          </p:cNvSpPr>
          <p:nvPr>
            <p:ph type="body" sz="quarter" idx="18"/>
          </p:nvPr>
        </p:nvSpPr>
        <p:spPr>
          <a:xfrm>
            <a:off x="557213" y="3232150"/>
            <a:ext cx="7327830" cy="2599686"/>
          </a:xfrm>
          <a:prstGeom prst="rect">
            <a:avLst/>
          </a:prstGeom>
        </p:spPr>
        <p:txBody>
          <a:bodyPr wrap="square">
            <a:spAutoFit/>
          </a:bodyPr>
          <a:lstStyle/>
          <a:p>
            <a:pPr marL="0" indent="0" algn="just"/>
            <a:r>
              <a:rPr lang="en-US" sz="1800" dirty="0">
                <a:latin typeface="MywlbtTimes-Roman"/>
              </a:rPr>
              <a:t>In </a:t>
            </a:r>
            <a:r>
              <a:rPr lang="en-US" sz="1800" i="1" dirty="0">
                <a:latin typeface="CgxyxwTimes-Italic"/>
              </a:rPr>
              <a:t>unsupervised learning </a:t>
            </a:r>
            <a:r>
              <a:rPr lang="en-US" sz="1800" dirty="0">
                <a:latin typeface="MywlbtTimes-Roman"/>
              </a:rPr>
              <a:t>we do not know the outcome groupings but attempt to discover them from structure in the data. For instance, we might explore a direct marketing campaign and ask:</a:t>
            </a:r>
          </a:p>
          <a:p>
            <a:pPr marL="0" indent="0"/>
            <a:endParaRPr lang="en-US" sz="1800" dirty="0">
              <a:latin typeface="MywlbtTimes-Roman"/>
            </a:endParaRPr>
          </a:p>
          <a:p>
            <a:pPr algn="ctr"/>
            <a:r>
              <a:rPr lang="en-US" sz="1800" b="1" dirty="0">
                <a:solidFill>
                  <a:srgbClr val="3078B5"/>
                </a:solidFill>
                <a:latin typeface="MywlbtTimes-Roman"/>
              </a:rPr>
              <a:t>“Are there groups that differ in how and when they respond to offers? If so, what are the characteristics of those groups?” </a:t>
            </a:r>
          </a:p>
          <a:p>
            <a:endParaRPr lang="en-US" sz="1800" dirty="0">
              <a:latin typeface="MywlbtTimes-Roman"/>
            </a:endParaRPr>
          </a:p>
          <a:p>
            <a:pPr algn="ctr"/>
            <a:r>
              <a:rPr lang="en-US" sz="1800" dirty="0">
                <a:latin typeface="MywlbtTimes-Roman"/>
              </a:rPr>
              <a:t>We use the term </a:t>
            </a:r>
            <a:r>
              <a:rPr lang="en-US" sz="1800" i="1" dirty="0">
                <a:latin typeface="CgxyxwTimes-Italic"/>
              </a:rPr>
              <a:t>clustering </a:t>
            </a:r>
            <a:r>
              <a:rPr lang="en-US" sz="1800" dirty="0">
                <a:latin typeface="MywlbtTimes-Roman"/>
              </a:rPr>
              <a:t>for this approach.</a:t>
            </a:r>
            <a:endParaRPr lang="it-IT" sz="1800" dirty="0"/>
          </a:p>
        </p:txBody>
      </p:sp>
    </p:spTree>
    <p:extLst>
      <p:ext uri="{BB962C8B-B14F-4D97-AF65-F5344CB8AC3E}">
        <p14:creationId xmlns:p14="http://schemas.microsoft.com/office/powerpoint/2010/main" val="415295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Means Data Clustering. In today's world with the increased… | by Niruhan  Viswarupan | Towards Data Science">
            <a:extLst>
              <a:ext uri="{FF2B5EF4-FFF2-40B4-BE49-F238E27FC236}">
                <a16:creationId xmlns:a16="http://schemas.microsoft.com/office/drawing/2014/main" id="{34491D84-D2B6-4D48-9047-7515605B5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216" y="2475165"/>
            <a:ext cx="5512750" cy="281762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6632F5F9-29C2-44E0-820E-C5DC5DEF16E7}"/>
              </a:ext>
            </a:extLst>
          </p:cNvPr>
          <p:cNvSpPr>
            <a:spLocks noGrp="1"/>
          </p:cNvSpPr>
          <p:nvPr>
            <p:ph type="title"/>
          </p:nvPr>
        </p:nvSpPr>
        <p:spPr>
          <a:xfrm>
            <a:off x="557250" y="1316913"/>
            <a:ext cx="5078005"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3FED0B0-A3E7-4B8E-B21B-17D444D5044E}"/>
              </a:ext>
            </a:extLst>
          </p:cNvPr>
          <p:cNvSpPr>
            <a:spLocks noGrp="1"/>
          </p:cNvSpPr>
          <p:nvPr>
            <p:ph type="body" sz="quarter" idx="17"/>
          </p:nvPr>
        </p:nvSpPr>
        <p:spPr>
          <a:xfrm>
            <a:off x="557251" y="2335032"/>
            <a:ext cx="4908550" cy="406115"/>
          </a:xfrm>
        </p:spPr>
        <p:txBody>
          <a:bodyPr/>
          <a:lstStyle/>
          <a:p>
            <a:r>
              <a:rPr lang="it-IT" sz="2000" b="1" dirty="0">
                <a:solidFill>
                  <a:srgbClr val="FF0000"/>
                </a:solidFill>
              </a:rPr>
              <a:t>Clustering</a:t>
            </a:r>
          </a:p>
        </p:txBody>
      </p:sp>
      <p:sp>
        <p:nvSpPr>
          <p:cNvPr id="4" name="Segnaposto testo 3">
            <a:extLst>
              <a:ext uri="{FF2B5EF4-FFF2-40B4-BE49-F238E27FC236}">
                <a16:creationId xmlns:a16="http://schemas.microsoft.com/office/drawing/2014/main" id="{ED5952B0-83A5-4D5F-9FA6-8C22C0CBD612}"/>
              </a:ext>
            </a:extLst>
          </p:cNvPr>
          <p:cNvSpPr>
            <a:spLocks noGrp="1"/>
          </p:cNvSpPr>
          <p:nvPr>
            <p:ph type="body" sz="quarter" idx="18"/>
          </p:nvPr>
        </p:nvSpPr>
        <p:spPr>
          <a:xfrm>
            <a:off x="557250" y="2803159"/>
            <a:ext cx="6188107" cy="2737928"/>
          </a:xfrm>
        </p:spPr>
        <p:txBody>
          <a:bodyPr/>
          <a:lstStyle/>
          <a:p>
            <a:pPr marL="0" indent="0" algn="just"/>
            <a:r>
              <a:rPr lang="en-US" sz="1600" dirty="0">
                <a:solidFill>
                  <a:schemeClr val="accent1">
                    <a:lumMod val="50000"/>
                  </a:schemeClr>
                </a:solidFill>
              </a:rPr>
              <a:t>The cluster analysis is an important method belonging to the </a:t>
            </a:r>
            <a:r>
              <a:rPr lang="it-IT" sz="1600" dirty="0" err="1">
                <a:solidFill>
                  <a:schemeClr val="accent1">
                    <a:lumMod val="50000"/>
                  </a:schemeClr>
                </a:solidFill>
              </a:rPr>
              <a:t>unsupervised</a:t>
            </a:r>
            <a:r>
              <a:rPr lang="it-IT" sz="1600" dirty="0">
                <a:solidFill>
                  <a:schemeClr val="accent1">
                    <a:lumMod val="50000"/>
                  </a:schemeClr>
                </a:solidFill>
              </a:rPr>
              <a:t> learning techniques family;</a:t>
            </a:r>
          </a:p>
          <a:p>
            <a:pPr algn="just"/>
            <a:r>
              <a:rPr lang="en-US" sz="1600" dirty="0">
                <a:solidFill>
                  <a:schemeClr val="accent1">
                    <a:lumMod val="50000"/>
                  </a:schemeClr>
                </a:solidFill>
              </a:rPr>
              <a:t>Clustering is one of the biggest topics in data science. </a:t>
            </a:r>
          </a:p>
          <a:p>
            <a:pPr marL="0" indent="0" algn="just"/>
            <a:r>
              <a:rPr lang="en-US" sz="1600" dirty="0">
                <a:solidFill>
                  <a:schemeClr val="accent1">
                    <a:lumMod val="50000"/>
                  </a:schemeClr>
                </a:solidFill>
              </a:rPr>
              <a:t>Clustering refers to a very broad set of techniques for finding homogeneous subgroups, or clusters, in a dataset.</a:t>
            </a:r>
          </a:p>
          <a:p>
            <a:pPr marL="0" indent="0" algn="just"/>
            <a:r>
              <a:rPr lang="en-US" sz="1600" dirty="0">
                <a:solidFill>
                  <a:schemeClr val="accent1">
                    <a:lumMod val="50000"/>
                  </a:schemeClr>
                </a:solidFill>
              </a:rPr>
              <a:t>When we cluster the observations of a dataset, we seek to partition them into distinct groups so that the observations within each group are quite similar to each other, while observations in different groups are quite different from each </a:t>
            </a:r>
            <a:r>
              <a:rPr lang="it-IT" sz="1600" dirty="0">
                <a:solidFill>
                  <a:schemeClr val="accent1">
                    <a:lumMod val="50000"/>
                  </a:schemeClr>
                </a:solidFill>
              </a:rPr>
              <a:t>other.</a:t>
            </a:r>
          </a:p>
          <a:p>
            <a:pPr marL="0" indent="0" algn="just"/>
            <a:r>
              <a:rPr lang="en-US" sz="1600" dirty="0">
                <a:solidFill>
                  <a:schemeClr val="accent1">
                    <a:lumMod val="50000"/>
                  </a:schemeClr>
                </a:solidFill>
              </a:rPr>
              <a:t>Of course, to make this concrete, we must define what it means for two or more observations to be similar or different</a:t>
            </a:r>
            <a:endParaRPr lang="it-IT" sz="1600" dirty="0">
              <a:solidFill>
                <a:schemeClr val="accent1">
                  <a:lumMod val="50000"/>
                </a:schemeClr>
              </a:solidFill>
            </a:endParaRPr>
          </a:p>
          <a:p>
            <a:pPr algn="just"/>
            <a:r>
              <a:rPr lang="en-US" sz="1600" dirty="0">
                <a:solidFill>
                  <a:schemeClr val="accent1">
                    <a:lumMod val="50000"/>
                  </a:schemeClr>
                </a:solidFill>
              </a:rPr>
              <a:t>The subtopic of text clustering is no exception. </a:t>
            </a:r>
            <a:endParaRPr lang="it-IT" sz="1600" dirty="0">
              <a:solidFill>
                <a:schemeClr val="accent1">
                  <a:lumMod val="50000"/>
                </a:schemeClr>
              </a:solidFill>
            </a:endParaRPr>
          </a:p>
          <a:p>
            <a:endParaRPr lang="it-IT" sz="1600" dirty="0">
              <a:solidFill>
                <a:schemeClr val="accent1">
                  <a:lumMod val="50000"/>
                </a:schemeClr>
              </a:solidFill>
            </a:endParaRPr>
          </a:p>
        </p:txBody>
      </p:sp>
    </p:spTree>
    <p:extLst>
      <p:ext uri="{BB962C8B-B14F-4D97-AF65-F5344CB8AC3E}">
        <p14:creationId xmlns:p14="http://schemas.microsoft.com/office/powerpoint/2010/main" val="422602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56A7FDA-7EDF-4342-8CC8-D9A8B8A1DBFC}"/>
              </a:ext>
            </a:extLst>
          </p:cNvPr>
          <p:cNvSpPr>
            <a:spLocks noGrp="1"/>
          </p:cNvSpPr>
          <p:nvPr>
            <p:ph type="body" sz="quarter" idx="17"/>
          </p:nvPr>
        </p:nvSpPr>
        <p:spPr/>
        <p:txBody>
          <a:bodyPr/>
          <a:lstStyle/>
          <a:p>
            <a:r>
              <a:rPr lang="it-IT" sz="2000" b="1" dirty="0" err="1"/>
              <a:t>Goals</a:t>
            </a:r>
            <a:r>
              <a:rPr lang="it-IT" sz="2000" b="1" dirty="0"/>
              <a:t> of Clustering</a:t>
            </a:r>
          </a:p>
        </p:txBody>
      </p:sp>
      <p:sp>
        <p:nvSpPr>
          <p:cNvPr id="4" name="Segnaposto testo 3">
            <a:extLst>
              <a:ext uri="{FF2B5EF4-FFF2-40B4-BE49-F238E27FC236}">
                <a16:creationId xmlns:a16="http://schemas.microsoft.com/office/drawing/2014/main" id="{50069601-9333-4544-9941-B3E05E900BB1}"/>
              </a:ext>
            </a:extLst>
          </p:cNvPr>
          <p:cNvSpPr>
            <a:spLocks noGrp="1"/>
          </p:cNvSpPr>
          <p:nvPr>
            <p:ph type="body" sz="quarter" idx="18"/>
          </p:nvPr>
        </p:nvSpPr>
        <p:spPr>
          <a:xfrm>
            <a:off x="429622" y="3231740"/>
            <a:ext cx="5269429" cy="2737928"/>
          </a:xfrm>
        </p:spPr>
        <p:txBody>
          <a:bodyPr/>
          <a:lstStyle/>
          <a:p>
            <a:pPr marL="0" indent="0"/>
            <a:r>
              <a:rPr lang="en-US" sz="1600" dirty="0">
                <a:solidFill>
                  <a:schemeClr val="accent1">
                    <a:lumMod val="50000"/>
                  </a:schemeClr>
                </a:solidFill>
              </a:rPr>
              <a:t>The goal of cluster analysis is to ascertain, on the basis of the variables X</a:t>
            </a:r>
            <a:r>
              <a:rPr lang="en-US" sz="1600" baseline="-25000" dirty="0">
                <a:solidFill>
                  <a:schemeClr val="accent1">
                    <a:lumMod val="50000"/>
                  </a:schemeClr>
                </a:solidFill>
              </a:rPr>
              <a:t>1</a:t>
            </a:r>
            <a:r>
              <a:rPr lang="en-US" sz="1600" dirty="0">
                <a:solidFill>
                  <a:schemeClr val="accent1">
                    <a:lumMod val="50000"/>
                  </a:schemeClr>
                </a:solidFill>
              </a:rPr>
              <a:t>, X</a:t>
            </a:r>
            <a:r>
              <a:rPr lang="en-US" sz="1600" baseline="-25000" dirty="0">
                <a:solidFill>
                  <a:schemeClr val="accent1">
                    <a:lumMod val="50000"/>
                  </a:schemeClr>
                </a:solidFill>
              </a:rPr>
              <a:t>2</a:t>
            </a:r>
            <a:r>
              <a:rPr lang="en-US" sz="1600" dirty="0">
                <a:solidFill>
                  <a:schemeClr val="accent1">
                    <a:lumMod val="50000"/>
                  </a:schemeClr>
                </a:solidFill>
              </a:rPr>
              <a:t> . . . , </a:t>
            </a:r>
            <a:r>
              <a:rPr lang="en-US" sz="1600" dirty="0" err="1">
                <a:solidFill>
                  <a:schemeClr val="accent1">
                    <a:lumMod val="50000"/>
                  </a:schemeClr>
                </a:solidFill>
              </a:rPr>
              <a:t>X</a:t>
            </a:r>
            <a:r>
              <a:rPr lang="en-US" sz="1600" baseline="-25000" dirty="0" err="1">
                <a:solidFill>
                  <a:schemeClr val="accent1">
                    <a:lumMod val="50000"/>
                  </a:schemeClr>
                </a:solidFill>
              </a:rPr>
              <a:t>n</a:t>
            </a:r>
            <a:r>
              <a:rPr lang="en-US" sz="1600" dirty="0">
                <a:solidFill>
                  <a:schemeClr val="accent1">
                    <a:lumMod val="50000"/>
                  </a:schemeClr>
                </a:solidFill>
              </a:rPr>
              <a:t>, whether the observations fall into </a:t>
            </a:r>
            <a:r>
              <a:rPr lang="it-IT" sz="1600" dirty="0" err="1">
                <a:solidFill>
                  <a:schemeClr val="accent1">
                    <a:lumMod val="50000"/>
                  </a:schemeClr>
                </a:solidFill>
              </a:rPr>
              <a:t>analysis</a:t>
            </a:r>
            <a:r>
              <a:rPr lang="it-IT" sz="1600" dirty="0">
                <a:solidFill>
                  <a:schemeClr val="accent1">
                    <a:lumMod val="50000"/>
                  </a:schemeClr>
                </a:solidFill>
              </a:rPr>
              <a:t> </a:t>
            </a:r>
            <a:r>
              <a:rPr lang="it-IT" sz="1600" dirty="0" err="1">
                <a:solidFill>
                  <a:schemeClr val="accent1">
                    <a:lumMod val="50000"/>
                  </a:schemeClr>
                </a:solidFill>
              </a:rPr>
              <a:t>relatively</a:t>
            </a:r>
            <a:r>
              <a:rPr lang="it-IT" sz="1600" dirty="0">
                <a:solidFill>
                  <a:schemeClr val="accent1">
                    <a:lumMod val="50000"/>
                  </a:schemeClr>
                </a:solidFill>
              </a:rPr>
              <a:t> </a:t>
            </a:r>
            <a:r>
              <a:rPr lang="it-IT" sz="1600" dirty="0" err="1">
                <a:solidFill>
                  <a:schemeClr val="accent1">
                    <a:lumMod val="50000"/>
                  </a:schemeClr>
                </a:solidFill>
              </a:rPr>
              <a:t>distinct</a:t>
            </a:r>
            <a:r>
              <a:rPr lang="it-IT" sz="1600" dirty="0">
                <a:solidFill>
                  <a:schemeClr val="accent1">
                    <a:lumMod val="50000"/>
                  </a:schemeClr>
                </a:solidFill>
              </a:rPr>
              <a:t> </a:t>
            </a:r>
            <a:r>
              <a:rPr lang="it-IT" sz="1600" dirty="0" err="1">
                <a:solidFill>
                  <a:schemeClr val="accent1">
                    <a:lumMod val="50000"/>
                  </a:schemeClr>
                </a:solidFill>
              </a:rPr>
              <a:t>groups</a:t>
            </a:r>
            <a:r>
              <a:rPr lang="it-IT" sz="1600" dirty="0">
                <a:solidFill>
                  <a:schemeClr val="accent1">
                    <a:lumMod val="50000"/>
                  </a:schemeClr>
                </a:solidFill>
              </a:rPr>
              <a:t>.</a:t>
            </a:r>
          </a:p>
          <a:p>
            <a:pPr marL="0" indent="0" algn="just"/>
            <a:r>
              <a:rPr lang="en-US" sz="1600" dirty="0">
                <a:solidFill>
                  <a:schemeClr val="accent1">
                    <a:lumMod val="50000"/>
                  </a:schemeClr>
                </a:solidFill>
              </a:rPr>
              <a:t>For example, in a market segmentation study we might </a:t>
            </a:r>
            <a:r>
              <a:rPr lang="it-IT" sz="1600" dirty="0" err="1">
                <a:solidFill>
                  <a:schemeClr val="accent1">
                    <a:lumMod val="50000"/>
                  </a:schemeClr>
                </a:solidFill>
              </a:rPr>
              <a:t>observe</a:t>
            </a:r>
            <a:r>
              <a:rPr lang="it-IT" sz="1600" dirty="0">
                <a:solidFill>
                  <a:schemeClr val="accent1">
                    <a:lumMod val="50000"/>
                  </a:schemeClr>
                </a:solidFill>
              </a:rPr>
              <a:t> multiple </a:t>
            </a:r>
            <a:r>
              <a:rPr lang="it-IT" sz="1600" dirty="0" err="1">
                <a:solidFill>
                  <a:schemeClr val="accent1">
                    <a:lumMod val="50000"/>
                  </a:schemeClr>
                </a:solidFill>
              </a:rPr>
              <a:t>characteristics</a:t>
            </a:r>
            <a:r>
              <a:rPr lang="it-IT" sz="1600" dirty="0">
                <a:solidFill>
                  <a:schemeClr val="accent1">
                    <a:lumMod val="50000"/>
                  </a:schemeClr>
                </a:solidFill>
              </a:rPr>
              <a:t> (</a:t>
            </a:r>
            <a:r>
              <a:rPr lang="it-IT" sz="1600" dirty="0" err="1">
                <a:solidFill>
                  <a:schemeClr val="accent1">
                    <a:lumMod val="50000"/>
                  </a:schemeClr>
                </a:solidFill>
              </a:rPr>
              <a:t>variables</a:t>
            </a:r>
            <a:r>
              <a:rPr lang="it-IT" sz="1600" dirty="0">
                <a:solidFill>
                  <a:schemeClr val="accent1">
                    <a:lumMod val="50000"/>
                  </a:schemeClr>
                </a:solidFill>
              </a:rPr>
              <a:t>) for potential </a:t>
            </a:r>
            <a:r>
              <a:rPr lang="en-US" sz="1600" dirty="0">
                <a:solidFill>
                  <a:schemeClr val="accent1">
                    <a:lumMod val="50000"/>
                  </a:schemeClr>
                </a:solidFill>
              </a:rPr>
              <a:t>customers, such as zip code, family income, and shopping </a:t>
            </a:r>
            <a:r>
              <a:rPr lang="it-IT" sz="1600" dirty="0" err="1">
                <a:solidFill>
                  <a:schemeClr val="accent1">
                    <a:lumMod val="50000"/>
                  </a:schemeClr>
                </a:solidFill>
              </a:rPr>
              <a:t>habits</a:t>
            </a:r>
            <a:r>
              <a:rPr lang="it-IT" sz="1600" dirty="0">
                <a:solidFill>
                  <a:schemeClr val="accent1">
                    <a:lumMod val="50000"/>
                  </a:schemeClr>
                </a:solidFill>
              </a:rPr>
              <a:t>. </a:t>
            </a:r>
            <a:r>
              <a:rPr lang="en-US" sz="1600" dirty="0">
                <a:solidFill>
                  <a:schemeClr val="accent1">
                    <a:lumMod val="50000"/>
                  </a:schemeClr>
                </a:solidFill>
              </a:rPr>
              <a:t>We might believe that the customers fall into different groups, such as big spenders versus low spenders; or</a:t>
            </a:r>
          </a:p>
          <a:p>
            <a:pPr algn="just"/>
            <a:r>
              <a:rPr lang="en-US" sz="1600" dirty="0">
                <a:solidFill>
                  <a:schemeClr val="accent1">
                    <a:lumMod val="50000"/>
                  </a:schemeClr>
                </a:solidFill>
              </a:rPr>
              <a:t>To individuate the clusters of innovative firms.</a:t>
            </a:r>
          </a:p>
          <a:p>
            <a:pPr marL="0" indent="0"/>
            <a:r>
              <a:rPr lang="en-US" sz="1600" dirty="0">
                <a:solidFill>
                  <a:schemeClr val="accent1">
                    <a:lumMod val="50000"/>
                  </a:schemeClr>
                </a:solidFill>
              </a:rPr>
              <a:t>To boost the innovation (</a:t>
            </a:r>
            <a:r>
              <a:rPr lang="en-US" sz="1600" dirty="0" err="1">
                <a:solidFill>
                  <a:schemeClr val="accent1">
                    <a:lumMod val="50000"/>
                  </a:schemeClr>
                </a:solidFill>
              </a:rPr>
              <a:t>eg</a:t>
            </a:r>
            <a:r>
              <a:rPr lang="en-US" sz="1600" dirty="0">
                <a:solidFill>
                  <a:schemeClr val="accent1">
                    <a:lumMod val="50000"/>
                  </a:schemeClr>
                </a:solidFill>
              </a:rPr>
              <a:t>, OECD, Boosting Innovation - The Cluster Approach )</a:t>
            </a:r>
          </a:p>
          <a:p>
            <a:endParaRPr lang="it-IT" sz="1600" dirty="0">
              <a:solidFill>
                <a:schemeClr val="accent1">
                  <a:lumMod val="50000"/>
                </a:schemeClr>
              </a:solidFill>
            </a:endParaRPr>
          </a:p>
        </p:txBody>
      </p:sp>
      <p:sp>
        <p:nvSpPr>
          <p:cNvPr id="5" name="Titolo 1">
            <a:extLst>
              <a:ext uri="{FF2B5EF4-FFF2-40B4-BE49-F238E27FC236}">
                <a16:creationId xmlns:a16="http://schemas.microsoft.com/office/drawing/2014/main" id="{FE9DA6F3-DEC6-41E3-A9AF-8DC9B216CB1C}"/>
              </a:ext>
            </a:extLst>
          </p:cNvPr>
          <p:cNvSpPr>
            <a:spLocks noGrp="1"/>
          </p:cNvSpPr>
          <p:nvPr>
            <p:ph type="title"/>
          </p:nvPr>
        </p:nvSpPr>
        <p:spPr>
          <a:xfrm>
            <a:off x="557212" y="1317625"/>
            <a:ext cx="5269429" cy="463550"/>
          </a:xfrm>
        </p:spPr>
        <p:txBody>
          <a:bodyPr/>
          <a:lstStyle/>
          <a:p>
            <a:r>
              <a:rPr lang="it-IT" dirty="0" err="1"/>
              <a:t>Unsupervised</a:t>
            </a:r>
            <a:r>
              <a:rPr lang="it-IT" dirty="0"/>
              <a:t> Learning</a:t>
            </a:r>
          </a:p>
        </p:txBody>
      </p:sp>
      <p:pic>
        <p:nvPicPr>
          <p:cNvPr id="7" name="Immagine 6">
            <a:extLst>
              <a:ext uri="{FF2B5EF4-FFF2-40B4-BE49-F238E27FC236}">
                <a16:creationId xmlns:a16="http://schemas.microsoft.com/office/drawing/2014/main" id="{A15987F4-E2E3-47CD-A7FC-E7AE8A3F43C7}"/>
              </a:ext>
            </a:extLst>
          </p:cNvPr>
          <p:cNvPicPr>
            <a:picLocks noChangeAspect="1"/>
          </p:cNvPicPr>
          <p:nvPr/>
        </p:nvPicPr>
        <p:blipFill>
          <a:blip r:embed="rId2"/>
          <a:stretch>
            <a:fillRect/>
          </a:stretch>
        </p:blipFill>
        <p:spPr>
          <a:xfrm>
            <a:off x="6226249" y="2346251"/>
            <a:ext cx="4965405" cy="3310270"/>
          </a:xfrm>
          <a:prstGeom prst="rect">
            <a:avLst/>
          </a:prstGeom>
        </p:spPr>
      </p:pic>
    </p:spTree>
    <p:extLst>
      <p:ext uri="{BB962C8B-B14F-4D97-AF65-F5344CB8AC3E}">
        <p14:creationId xmlns:p14="http://schemas.microsoft.com/office/powerpoint/2010/main" val="323483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9FE674-54D7-41E7-A8D8-522CF8477CA2}"/>
              </a:ext>
            </a:extLst>
          </p:cNvPr>
          <p:cNvSpPr>
            <a:spLocks noGrp="1"/>
          </p:cNvSpPr>
          <p:nvPr>
            <p:ph type="title"/>
          </p:nvPr>
        </p:nvSpPr>
        <p:spPr>
          <a:xfrm>
            <a:off x="557250" y="1316913"/>
            <a:ext cx="5078005"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0CE268C0-791A-4F80-83E4-E0100FF8B72E}"/>
              </a:ext>
            </a:extLst>
          </p:cNvPr>
          <p:cNvSpPr>
            <a:spLocks noGrp="1"/>
          </p:cNvSpPr>
          <p:nvPr>
            <p:ph type="body" sz="quarter" idx="17"/>
          </p:nvPr>
        </p:nvSpPr>
        <p:spPr>
          <a:xfrm>
            <a:off x="557251" y="2100512"/>
            <a:ext cx="4908550" cy="406115"/>
          </a:xfrm>
        </p:spPr>
        <p:txBody>
          <a:bodyPr/>
          <a:lstStyle/>
          <a:p>
            <a:r>
              <a:rPr lang="it-IT" sz="2000" b="1" dirty="0"/>
              <a:t>Cluster Analysis</a:t>
            </a:r>
          </a:p>
        </p:txBody>
      </p:sp>
      <p:sp>
        <p:nvSpPr>
          <p:cNvPr id="4" name="Segnaposto testo 3">
            <a:extLst>
              <a:ext uri="{FF2B5EF4-FFF2-40B4-BE49-F238E27FC236}">
                <a16:creationId xmlns:a16="http://schemas.microsoft.com/office/drawing/2014/main" id="{C98033D5-36EB-4D96-9C36-49BF67949924}"/>
              </a:ext>
            </a:extLst>
          </p:cNvPr>
          <p:cNvSpPr>
            <a:spLocks noGrp="1"/>
          </p:cNvSpPr>
          <p:nvPr>
            <p:ph type="body" sz="quarter" idx="18"/>
          </p:nvPr>
        </p:nvSpPr>
        <p:spPr>
          <a:xfrm>
            <a:off x="557250" y="2650610"/>
            <a:ext cx="9315620" cy="2737928"/>
          </a:xfrm>
        </p:spPr>
        <p:txBody>
          <a:bodyPr/>
          <a:lstStyle/>
          <a:p>
            <a:pPr algn="just"/>
            <a:r>
              <a:rPr lang="en-US" sz="1800" dirty="0">
                <a:solidFill>
                  <a:srgbClr val="0070C0"/>
                </a:solidFill>
              </a:rPr>
              <a:t>Many application of clustering arises in marketing.</a:t>
            </a:r>
          </a:p>
          <a:p>
            <a:pPr marL="0" indent="0" algn="just"/>
            <a:r>
              <a:rPr lang="en-US" sz="1800" dirty="0">
                <a:solidFill>
                  <a:srgbClr val="0070C0"/>
                </a:solidFill>
              </a:rPr>
              <a:t>We may have access to a large number of measurements (e.g. household income, occupation, distance from nearest urban area, and so forth) for a large number of people.</a:t>
            </a:r>
          </a:p>
          <a:p>
            <a:pPr marL="0" indent="0" algn="just"/>
            <a:r>
              <a:rPr lang="en-US" sz="1800" dirty="0">
                <a:solidFill>
                  <a:srgbClr val="0070C0"/>
                </a:solidFill>
              </a:rPr>
              <a:t>Our goal is to perform market segmentation by identifying subgroups of people who might be more receptive to a particular form of advertising, or more likely to purchase a </a:t>
            </a:r>
            <a:r>
              <a:rPr lang="it-IT" sz="1800" dirty="0" err="1">
                <a:solidFill>
                  <a:srgbClr val="0070C0"/>
                </a:solidFill>
              </a:rPr>
              <a:t>particular</a:t>
            </a:r>
            <a:r>
              <a:rPr lang="it-IT" sz="1800" dirty="0">
                <a:solidFill>
                  <a:srgbClr val="0070C0"/>
                </a:solidFill>
              </a:rPr>
              <a:t> product.</a:t>
            </a:r>
          </a:p>
          <a:p>
            <a:pPr marL="0" indent="0"/>
            <a:r>
              <a:rPr lang="en-US" sz="1800" dirty="0">
                <a:solidFill>
                  <a:srgbClr val="0070C0"/>
                </a:solidFill>
              </a:rPr>
              <a:t>Performing market segmentation amounts to clustering the </a:t>
            </a:r>
            <a:r>
              <a:rPr lang="it-IT" sz="1800" dirty="0" err="1">
                <a:solidFill>
                  <a:srgbClr val="0070C0"/>
                </a:solidFill>
              </a:rPr>
              <a:t>people</a:t>
            </a:r>
            <a:r>
              <a:rPr lang="it-IT" sz="1800" dirty="0">
                <a:solidFill>
                  <a:srgbClr val="0070C0"/>
                </a:solidFill>
              </a:rPr>
              <a:t> in the dataset. Stakeholders </a:t>
            </a:r>
            <a:r>
              <a:rPr lang="en-US" sz="1800" dirty="0">
                <a:solidFill>
                  <a:srgbClr val="0070C0"/>
                </a:solidFill>
              </a:rPr>
              <a:t>often view segmentation as discovering groups in the data in order to derive new </a:t>
            </a:r>
            <a:r>
              <a:rPr lang="it-IT" sz="1800" dirty="0">
                <a:solidFill>
                  <a:srgbClr val="0070C0"/>
                </a:solidFill>
              </a:rPr>
              <a:t>insight </a:t>
            </a:r>
            <a:r>
              <a:rPr lang="it-IT" sz="1800" dirty="0" err="1">
                <a:solidFill>
                  <a:srgbClr val="0070C0"/>
                </a:solidFill>
              </a:rPr>
              <a:t>about</a:t>
            </a:r>
            <a:r>
              <a:rPr lang="it-IT" sz="1800" dirty="0">
                <a:solidFill>
                  <a:srgbClr val="0070C0"/>
                </a:solidFill>
              </a:rPr>
              <a:t> </a:t>
            </a:r>
            <a:r>
              <a:rPr lang="it-IT" sz="1800" dirty="0" err="1">
                <a:solidFill>
                  <a:srgbClr val="0070C0"/>
                </a:solidFill>
              </a:rPr>
              <a:t>customers</a:t>
            </a:r>
            <a:r>
              <a:rPr lang="it-IT" sz="1800" dirty="0">
                <a:solidFill>
                  <a:srgbClr val="0070C0"/>
                </a:solidFill>
              </a:rPr>
              <a:t>.</a:t>
            </a:r>
          </a:p>
          <a:p>
            <a:pPr marL="0" indent="0" algn="just"/>
            <a:r>
              <a:rPr lang="en-US" sz="1800" dirty="0">
                <a:solidFill>
                  <a:srgbClr val="0070C0"/>
                </a:solidFill>
              </a:rPr>
              <a:t>If the information about each customer’s spending patterns is not available, we can try to cluster the customers on the basis of the variables measured, in order to identify distinct groups </a:t>
            </a:r>
            <a:r>
              <a:rPr lang="it-IT" sz="1800" dirty="0">
                <a:solidFill>
                  <a:srgbClr val="0070C0"/>
                </a:solidFill>
              </a:rPr>
              <a:t>of potential </a:t>
            </a:r>
            <a:r>
              <a:rPr lang="it-IT" sz="1800" dirty="0" err="1">
                <a:solidFill>
                  <a:srgbClr val="0070C0"/>
                </a:solidFill>
              </a:rPr>
              <a:t>customers</a:t>
            </a:r>
            <a:r>
              <a:rPr lang="it-IT" sz="1800" dirty="0">
                <a:solidFill>
                  <a:srgbClr val="0070C0"/>
                </a:solidFill>
              </a:rPr>
              <a:t>.</a:t>
            </a:r>
          </a:p>
          <a:p>
            <a:pPr marL="0" indent="0" algn="just"/>
            <a:r>
              <a:rPr lang="en-US" sz="1800" dirty="0">
                <a:solidFill>
                  <a:srgbClr val="0070C0"/>
                </a:solidFill>
              </a:rPr>
              <a:t>Identifying such groups can be of interest because it might be that the groups differ with respect to some property of interest, such as spending habits.</a:t>
            </a:r>
            <a:endParaRPr lang="it-IT" sz="1800" dirty="0">
              <a:solidFill>
                <a:srgbClr val="0070C0"/>
              </a:solidFill>
            </a:endParaRPr>
          </a:p>
          <a:p>
            <a:endParaRPr lang="it-IT" sz="1800" dirty="0"/>
          </a:p>
        </p:txBody>
      </p:sp>
    </p:spTree>
    <p:extLst>
      <p:ext uri="{BB962C8B-B14F-4D97-AF65-F5344CB8AC3E}">
        <p14:creationId xmlns:p14="http://schemas.microsoft.com/office/powerpoint/2010/main" val="389073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CD9E3F-587B-4642-8E62-4F8467824358}"/>
              </a:ext>
            </a:extLst>
          </p:cNvPr>
          <p:cNvSpPr>
            <a:spLocks noGrp="1"/>
          </p:cNvSpPr>
          <p:nvPr>
            <p:ph type="title"/>
          </p:nvPr>
        </p:nvSpPr>
        <p:spPr>
          <a:xfrm>
            <a:off x="557250" y="1316913"/>
            <a:ext cx="5046107"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9596F61A-1562-4032-8058-C91918B49982}"/>
              </a:ext>
            </a:extLst>
          </p:cNvPr>
          <p:cNvSpPr>
            <a:spLocks noGrp="1"/>
          </p:cNvSpPr>
          <p:nvPr>
            <p:ph type="body" sz="quarter" idx="17"/>
          </p:nvPr>
        </p:nvSpPr>
        <p:spPr>
          <a:xfrm>
            <a:off x="384973" y="2196936"/>
            <a:ext cx="4908550" cy="406115"/>
          </a:xfrm>
        </p:spPr>
        <p:txBody>
          <a:bodyPr/>
          <a:lstStyle/>
          <a:p>
            <a:r>
              <a:rPr lang="it-IT" sz="2000" dirty="0"/>
              <a:t>Clusters </a:t>
            </a:r>
            <a:r>
              <a:rPr lang="it-IT" sz="2000" dirty="0" err="1"/>
              <a:t>analysis</a:t>
            </a:r>
            <a:r>
              <a:rPr lang="it-IT" sz="2000" dirty="0"/>
              <a:t> in </a:t>
            </a:r>
            <a:r>
              <a:rPr lang="it-IT" sz="2000" dirty="0" err="1"/>
              <a:t>practise</a:t>
            </a:r>
            <a:endParaRPr lang="it-IT" sz="2000" dirty="0"/>
          </a:p>
        </p:txBody>
      </p:sp>
      <p:sp>
        <p:nvSpPr>
          <p:cNvPr id="4" name="Segnaposto testo 3">
            <a:extLst>
              <a:ext uri="{FF2B5EF4-FFF2-40B4-BE49-F238E27FC236}">
                <a16:creationId xmlns:a16="http://schemas.microsoft.com/office/drawing/2014/main" id="{CFCF1862-8EC9-4ACA-95FB-DD96E8D1E9D2}"/>
              </a:ext>
            </a:extLst>
          </p:cNvPr>
          <p:cNvSpPr>
            <a:spLocks noGrp="1"/>
          </p:cNvSpPr>
          <p:nvPr>
            <p:ph type="body" sz="quarter" idx="18"/>
          </p:nvPr>
        </p:nvSpPr>
        <p:spPr>
          <a:xfrm>
            <a:off x="557250" y="3231740"/>
            <a:ext cx="2825337" cy="2737928"/>
          </a:xfrm>
        </p:spPr>
        <p:txBody>
          <a:bodyPr/>
          <a:lstStyle/>
          <a:p>
            <a:r>
              <a:rPr lang="it-IT" sz="1800" dirty="0">
                <a:solidFill>
                  <a:schemeClr val="accent1">
                    <a:lumMod val="50000"/>
                  </a:schemeClr>
                </a:solidFill>
              </a:rPr>
              <a:t>Data </a:t>
            </a:r>
            <a:r>
              <a:rPr lang="it-IT" sz="1800" dirty="0" err="1">
                <a:solidFill>
                  <a:schemeClr val="accent1">
                    <a:lumMod val="50000"/>
                  </a:schemeClr>
                </a:solidFill>
              </a:rPr>
              <a:t>Selection</a:t>
            </a:r>
            <a:endParaRPr lang="it-IT" sz="1800" dirty="0">
              <a:solidFill>
                <a:schemeClr val="accent1">
                  <a:lumMod val="50000"/>
                </a:schemeClr>
              </a:solidFill>
            </a:endParaRPr>
          </a:p>
          <a:p>
            <a:r>
              <a:rPr lang="it-IT" sz="1800" dirty="0" err="1">
                <a:solidFill>
                  <a:schemeClr val="accent1">
                    <a:lumMod val="50000"/>
                  </a:schemeClr>
                </a:solidFill>
              </a:rPr>
              <a:t>Variables</a:t>
            </a:r>
            <a:r>
              <a:rPr lang="it-IT" sz="1800" dirty="0">
                <a:solidFill>
                  <a:schemeClr val="accent1">
                    <a:lumMod val="50000"/>
                  </a:schemeClr>
                </a:solidFill>
              </a:rPr>
              <a:t> </a:t>
            </a:r>
            <a:r>
              <a:rPr lang="it-IT" sz="1800" dirty="0" err="1">
                <a:solidFill>
                  <a:schemeClr val="accent1">
                    <a:lumMod val="50000"/>
                  </a:schemeClr>
                </a:solidFill>
              </a:rPr>
              <a:t>Selection</a:t>
            </a:r>
            <a:endParaRPr lang="it-IT" sz="1800" dirty="0">
              <a:solidFill>
                <a:schemeClr val="accent1">
                  <a:lumMod val="50000"/>
                </a:schemeClr>
              </a:solidFill>
            </a:endParaRPr>
          </a:p>
          <a:p>
            <a:r>
              <a:rPr lang="it-IT" sz="1800" dirty="0" err="1">
                <a:solidFill>
                  <a:schemeClr val="accent1">
                    <a:lumMod val="50000"/>
                  </a:schemeClr>
                </a:solidFill>
              </a:rPr>
              <a:t>Scaling</a:t>
            </a:r>
            <a:r>
              <a:rPr lang="it-IT" sz="1800" dirty="0">
                <a:solidFill>
                  <a:schemeClr val="accent1">
                    <a:lumMod val="50000"/>
                  </a:schemeClr>
                </a:solidFill>
              </a:rPr>
              <a:t> </a:t>
            </a:r>
            <a:r>
              <a:rPr lang="it-IT" sz="1800" dirty="0" err="1">
                <a:solidFill>
                  <a:schemeClr val="accent1">
                    <a:lumMod val="50000"/>
                  </a:schemeClr>
                </a:solidFill>
              </a:rPr>
              <a:t>Variables</a:t>
            </a:r>
            <a:endParaRPr lang="it-IT" sz="1800" dirty="0">
              <a:solidFill>
                <a:schemeClr val="accent1">
                  <a:lumMod val="50000"/>
                </a:schemeClr>
              </a:solidFill>
            </a:endParaRPr>
          </a:p>
          <a:p>
            <a:r>
              <a:rPr lang="it-IT" sz="1800" dirty="0" err="1">
                <a:solidFill>
                  <a:schemeClr val="accent1">
                    <a:lumMod val="50000"/>
                  </a:schemeClr>
                </a:solidFill>
              </a:rPr>
              <a:t>Dissimilarity</a:t>
            </a:r>
            <a:endParaRPr lang="it-IT" sz="1800" dirty="0">
              <a:solidFill>
                <a:schemeClr val="accent1">
                  <a:lumMod val="50000"/>
                </a:schemeClr>
              </a:solidFill>
            </a:endParaRPr>
          </a:p>
          <a:p>
            <a:r>
              <a:rPr lang="it-IT" sz="1800" dirty="0" err="1">
                <a:solidFill>
                  <a:schemeClr val="accent1">
                    <a:lumMod val="50000"/>
                  </a:schemeClr>
                </a:solidFill>
              </a:rPr>
              <a:t>Aggregation</a:t>
            </a:r>
            <a:r>
              <a:rPr lang="it-IT" sz="1800" dirty="0">
                <a:solidFill>
                  <a:schemeClr val="accent1">
                    <a:lumMod val="50000"/>
                  </a:schemeClr>
                </a:solidFill>
              </a:rPr>
              <a:t> </a:t>
            </a:r>
            <a:r>
              <a:rPr lang="it-IT" sz="1800" dirty="0" err="1">
                <a:solidFill>
                  <a:schemeClr val="accent1">
                    <a:lumMod val="50000"/>
                  </a:schemeClr>
                </a:solidFill>
              </a:rPr>
              <a:t>Criterion</a:t>
            </a:r>
            <a:endParaRPr lang="it-IT" sz="1800" dirty="0">
              <a:solidFill>
                <a:schemeClr val="accent1">
                  <a:lumMod val="50000"/>
                </a:schemeClr>
              </a:solidFill>
            </a:endParaRPr>
          </a:p>
          <a:p>
            <a:r>
              <a:rPr lang="it-IT" sz="1800" dirty="0">
                <a:solidFill>
                  <a:schemeClr val="accent1">
                    <a:lumMod val="50000"/>
                  </a:schemeClr>
                </a:solidFill>
              </a:rPr>
              <a:t>Identification</a:t>
            </a:r>
          </a:p>
        </p:txBody>
      </p:sp>
      <p:sp>
        <p:nvSpPr>
          <p:cNvPr id="5" name="Rettangolo 4">
            <a:extLst>
              <a:ext uri="{FF2B5EF4-FFF2-40B4-BE49-F238E27FC236}">
                <a16:creationId xmlns:a16="http://schemas.microsoft.com/office/drawing/2014/main" id="{1DBBD434-066D-41A8-8E4F-13558AE3A960}"/>
              </a:ext>
            </a:extLst>
          </p:cNvPr>
          <p:cNvSpPr/>
          <p:nvPr/>
        </p:nvSpPr>
        <p:spPr>
          <a:xfrm>
            <a:off x="5603358" y="1781515"/>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Selection of data for analysis</a:t>
            </a:r>
            <a:endParaRPr lang="it-IT" sz="1600" b="1" dirty="0"/>
          </a:p>
        </p:txBody>
      </p:sp>
      <p:sp>
        <p:nvSpPr>
          <p:cNvPr id="6" name="Rettangolo 5">
            <a:extLst>
              <a:ext uri="{FF2B5EF4-FFF2-40B4-BE49-F238E27FC236}">
                <a16:creationId xmlns:a16="http://schemas.microsoft.com/office/drawing/2014/main" id="{DACCF526-FD34-479C-A91F-D7B5848607B0}"/>
              </a:ext>
            </a:extLst>
          </p:cNvPr>
          <p:cNvSpPr/>
          <p:nvPr/>
        </p:nvSpPr>
        <p:spPr>
          <a:xfrm>
            <a:off x="9535770" y="1781515"/>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t>Selection</a:t>
            </a:r>
            <a:r>
              <a:rPr lang="it-IT" sz="1600" b="1" dirty="0"/>
              <a:t> of the </a:t>
            </a:r>
            <a:r>
              <a:rPr lang="it-IT" sz="1600" b="1" dirty="0" err="1"/>
              <a:t>variables</a:t>
            </a:r>
            <a:endParaRPr lang="it-IT" sz="1600" b="1" dirty="0"/>
          </a:p>
        </p:txBody>
      </p:sp>
      <p:sp>
        <p:nvSpPr>
          <p:cNvPr id="7" name="Rettangolo 6">
            <a:extLst>
              <a:ext uri="{FF2B5EF4-FFF2-40B4-BE49-F238E27FC236}">
                <a16:creationId xmlns:a16="http://schemas.microsoft.com/office/drawing/2014/main" id="{6333CF0F-0A04-45C1-927E-6D2BA362AED7}"/>
              </a:ext>
            </a:extLst>
          </p:cNvPr>
          <p:cNvSpPr/>
          <p:nvPr/>
        </p:nvSpPr>
        <p:spPr>
          <a:xfrm>
            <a:off x="9535770" y="3424589"/>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t>Scaling</a:t>
            </a:r>
            <a:endParaRPr lang="it-IT" sz="1600" b="1" dirty="0"/>
          </a:p>
        </p:txBody>
      </p:sp>
      <p:sp>
        <p:nvSpPr>
          <p:cNvPr id="8" name="Rettangolo 7">
            <a:extLst>
              <a:ext uri="{FF2B5EF4-FFF2-40B4-BE49-F238E27FC236}">
                <a16:creationId xmlns:a16="http://schemas.microsoft.com/office/drawing/2014/main" id="{E3C20A6A-1B6E-4D0F-A171-ACC9E0CF81DD}"/>
              </a:ext>
            </a:extLst>
          </p:cNvPr>
          <p:cNvSpPr/>
          <p:nvPr/>
        </p:nvSpPr>
        <p:spPr>
          <a:xfrm>
            <a:off x="5531920" y="3424589"/>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cxnSp>
        <p:nvCxnSpPr>
          <p:cNvPr id="9" name="Connettore 2 8">
            <a:extLst>
              <a:ext uri="{FF2B5EF4-FFF2-40B4-BE49-F238E27FC236}">
                <a16:creationId xmlns:a16="http://schemas.microsoft.com/office/drawing/2014/main" id="{4793F815-ADEB-4053-8EE2-C5BCBF2998FC}"/>
              </a:ext>
            </a:extLst>
          </p:cNvPr>
          <p:cNvCxnSpPr>
            <a:cxnSpLocks/>
            <a:stCxn id="5" idx="3"/>
            <a:endCxn id="6" idx="1"/>
          </p:cNvCxnSpPr>
          <p:nvPr/>
        </p:nvCxnSpPr>
        <p:spPr>
          <a:xfrm>
            <a:off x="7681253" y="2105191"/>
            <a:ext cx="1854517"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08C6935A-1E70-41E5-B033-53EE8105C1F4}"/>
              </a:ext>
            </a:extLst>
          </p:cNvPr>
          <p:cNvCxnSpPr>
            <a:stCxn id="6" idx="2"/>
            <a:endCxn id="7" idx="0"/>
          </p:cNvCxnSpPr>
          <p:nvPr/>
        </p:nvCxnSpPr>
        <p:spPr>
          <a:xfrm>
            <a:off x="10574718" y="2428867"/>
            <a:ext cx="0" cy="995722"/>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A669B6A-CDDC-43AD-B6ED-5C63CEB2A015}"/>
              </a:ext>
            </a:extLst>
          </p:cNvPr>
          <p:cNvCxnSpPr>
            <a:cxnSpLocks/>
            <a:stCxn id="7" idx="1"/>
            <a:endCxn id="8" idx="3"/>
          </p:cNvCxnSpPr>
          <p:nvPr/>
        </p:nvCxnSpPr>
        <p:spPr>
          <a:xfrm flipH="1">
            <a:off x="7609815" y="3748265"/>
            <a:ext cx="1925955"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AADB3FF4-66B3-45FD-8869-4A7B09D514F1}"/>
              </a:ext>
            </a:extLst>
          </p:cNvPr>
          <p:cNvSpPr/>
          <p:nvPr/>
        </p:nvSpPr>
        <p:spPr>
          <a:xfrm>
            <a:off x="5460482" y="4908170"/>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Choice of a grouping criterion</a:t>
            </a:r>
            <a:endParaRPr lang="it-IT" sz="1600" b="1" dirty="0"/>
          </a:p>
        </p:txBody>
      </p:sp>
      <p:sp>
        <p:nvSpPr>
          <p:cNvPr id="13" name="Rettangolo 12">
            <a:extLst>
              <a:ext uri="{FF2B5EF4-FFF2-40B4-BE49-F238E27FC236}">
                <a16:creationId xmlns:a16="http://schemas.microsoft.com/office/drawing/2014/main" id="{166649E6-2378-4635-BA89-39781FC7D2F8}"/>
              </a:ext>
            </a:extLst>
          </p:cNvPr>
          <p:cNvSpPr/>
          <p:nvPr/>
        </p:nvSpPr>
        <p:spPr>
          <a:xfrm>
            <a:off x="9535770" y="4908170"/>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Identification of </a:t>
            </a:r>
            <a:r>
              <a:rPr lang="it-IT" sz="1600" b="1" dirty="0" err="1"/>
              <a:t>groups</a:t>
            </a:r>
            <a:endParaRPr lang="it-IT" sz="1600" b="1" dirty="0"/>
          </a:p>
        </p:txBody>
      </p:sp>
      <p:cxnSp>
        <p:nvCxnSpPr>
          <p:cNvPr id="14" name="Connettore 2 13">
            <a:extLst>
              <a:ext uri="{FF2B5EF4-FFF2-40B4-BE49-F238E27FC236}">
                <a16:creationId xmlns:a16="http://schemas.microsoft.com/office/drawing/2014/main" id="{A36F01DC-FBE6-453B-9770-555A429B7A0F}"/>
              </a:ext>
            </a:extLst>
          </p:cNvPr>
          <p:cNvCxnSpPr>
            <a:cxnSpLocks/>
            <a:stCxn id="8" idx="2"/>
          </p:cNvCxnSpPr>
          <p:nvPr/>
        </p:nvCxnSpPr>
        <p:spPr>
          <a:xfrm>
            <a:off x="6570868" y="4071941"/>
            <a:ext cx="0" cy="786613"/>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9E4650A4-8C76-410A-B780-8049E078A177}"/>
              </a:ext>
            </a:extLst>
          </p:cNvPr>
          <p:cNvCxnSpPr>
            <a:cxnSpLocks/>
            <a:stCxn id="12" idx="3"/>
            <a:endCxn id="13" idx="1"/>
          </p:cNvCxnSpPr>
          <p:nvPr/>
        </p:nvCxnSpPr>
        <p:spPr>
          <a:xfrm>
            <a:off x="7538377" y="5231846"/>
            <a:ext cx="1997393"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118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D0423E-D0B2-49CC-8AA2-47FED9493DEC}"/>
              </a:ext>
            </a:extLst>
          </p:cNvPr>
          <p:cNvSpPr>
            <a:spLocks noGrp="1"/>
          </p:cNvSpPr>
          <p:nvPr>
            <p:ph type="title"/>
          </p:nvPr>
        </p:nvSpPr>
        <p:spPr>
          <a:xfrm>
            <a:off x="557250" y="1316913"/>
            <a:ext cx="5538749"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FE2CAFD9-66C7-4242-8446-E92FA7ADD952}"/>
              </a:ext>
            </a:extLst>
          </p:cNvPr>
          <p:cNvSpPr>
            <a:spLocks noGrp="1"/>
          </p:cNvSpPr>
          <p:nvPr>
            <p:ph type="body" sz="quarter" idx="17"/>
          </p:nvPr>
        </p:nvSpPr>
        <p:spPr>
          <a:xfrm>
            <a:off x="557251" y="2283817"/>
            <a:ext cx="4908550" cy="406115"/>
          </a:xfrm>
        </p:spPr>
        <p:txBody>
          <a:bodyPr/>
          <a:lstStyle/>
          <a:p>
            <a:r>
              <a:rPr lang="it-IT" sz="2000" b="1" dirty="0"/>
              <a:t>Clusters </a:t>
            </a:r>
            <a:r>
              <a:rPr lang="it-IT" sz="2000" b="1" dirty="0" err="1"/>
              <a:t>analysis</a:t>
            </a:r>
            <a:r>
              <a:rPr lang="it-IT" sz="2000" b="1" dirty="0"/>
              <a:t> in </a:t>
            </a:r>
            <a:r>
              <a:rPr lang="it-IT" sz="2000" b="1" dirty="0" err="1"/>
              <a:t>practise</a:t>
            </a:r>
            <a:endParaRPr lang="it-IT" sz="2000" b="1" dirty="0"/>
          </a:p>
        </p:txBody>
      </p:sp>
      <p:sp>
        <p:nvSpPr>
          <p:cNvPr id="4" name="Segnaposto testo 3">
            <a:extLst>
              <a:ext uri="{FF2B5EF4-FFF2-40B4-BE49-F238E27FC236}">
                <a16:creationId xmlns:a16="http://schemas.microsoft.com/office/drawing/2014/main" id="{6D4939D3-5F1B-4BF8-BA13-0EE5C5DA76FE}"/>
              </a:ext>
            </a:extLst>
          </p:cNvPr>
          <p:cNvSpPr>
            <a:spLocks noGrp="1"/>
          </p:cNvSpPr>
          <p:nvPr>
            <p:ph type="body" sz="quarter" idx="18"/>
          </p:nvPr>
        </p:nvSpPr>
        <p:spPr>
          <a:xfrm>
            <a:off x="557250" y="3231740"/>
            <a:ext cx="5538749" cy="2737928"/>
          </a:xfrm>
        </p:spPr>
        <p:txBody>
          <a:bodyPr/>
          <a:lstStyle/>
          <a:p>
            <a:pPr marL="0" indent="0" algn="just"/>
            <a:r>
              <a:rPr lang="en-US" sz="1800" dirty="0">
                <a:solidFill>
                  <a:schemeClr val="accent1">
                    <a:lumMod val="50000"/>
                  </a:schemeClr>
                </a:solidFill>
              </a:rPr>
              <a:t>A topic we do not address is how to determine what data to use for clustering, the observed </a:t>
            </a:r>
            <a:r>
              <a:rPr lang="en-US" sz="1800" i="1" dirty="0">
                <a:solidFill>
                  <a:schemeClr val="accent1">
                    <a:lumMod val="50000"/>
                  </a:schemeClr>
                </a:solidFill>
              </a:rPr>
              <a:t>basis variables </a:t>
            </a:r>
            <a:r>
              <a:rPr lang="en-US" sz="1800" dirty="0">
                <a:solidFill>
                  <a:schemeClr val="accent1">
                    <a:lumMod val="50000"/>
                  </a:schemeClr>
                </a:solidFill>
              </a:rPr>
              <a:t>that go into the model. That is primarily a choice based on business need, strategy, and data availability. </a:t>
            </a:r>
            <a:endParaRPr lang="it-IT" sz="1800" dirty="0">
              <a:solidFill>
                <a:schemeClr val="accent1">
                  <a:lumMod val="50000"/>
                </a:schemeClr>
              </a:solidFill>
            </a:endParaRPr>
          </a:p>
        </p:txBody>
      </p:sp>
      <p:sp>
        <p:nvSpPr>
          <p:cNvPr id="5" name="Rettangolo 4">
            <a:extLst>
              <a:ext uri="{FF2B5EF4-FFF2-40B4-BE49-F238E27FC236}">
                <a16:creationId xmlns:a16="http://schemas.microsoft.com/office/drawing/2014/main" id="{B8678C85-D2F6-41D3-8841-73A00CD9B6AD}"/>
              </a:ext>
            </a:extLst>
          </p:cNvPr>
          <p:cNvSpPr/>
          <p:nvPr/>
        </p:nvSpPr>
        <p:spPr>
          <a:xfrm>
            <a:off x="8653669" y="2019067"/>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Selection of data for analysis</a:t>
            </a:r>
            <a:endParaRPr lang="it-IT" sz="1600" b="1" dirty="0"/>
          </a:p>
        </p:txBody>
      </p:sp>
      <p:sp>
        <p:nvSpPr>
          <p:cNvPr id="6" name="Rettangolo 5">
            <a:extLst>
              <a:ext uri="{FF2B5EF4-FFF2-40B4-BE49-F238E27FC236}">
                <a16:creationId xmlns:a16="http://schemas.microsoft.com/office/drawing/2014/main" id="{AED7770A-4F63-4730-B98E-F7FD70828B33}"/>
              </a:ext>
            </a:extLst>
          </p:cNvPr>
          <p:cNvSpPr/>
          <p:nvPr/>
        </p:nvSpPr>
        <p:spPr>
          <a:xfrm>
            <a:off x="8653670" y="3447976"/>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t>Selection</a:t>
            </a:r>
            <a:r>
              <a:rPr lang="it-IT" sz="1600" b="1" dirty="0"/>
              <a:t> of the </a:t>
            </a:r>
            <a:r>
              <a:rPr lang="it-IT" sz="1600" b="1" dirty="0" err="1"/>
              <a:t>variables</a:t>
            </a:r>
            <a:endParaRPr lang="it-IT" sz="1600" b="1" dirty="0"/>
          </a:p>
        </p:txBody>
      </p:sp>
      <p:cxnSp>
        <p:nvCxnSpPr>
          <p:cNvPr id="7" name="Connettore 2 6">
            <a:extLst>
              <a:ext uri="{FF2B5EF4-FFF2-40B4-BE49-F238E27FC236}">
                <a16:creationId xmlns:a16="http://schemas.microsoft.com/office/drawing/2014/main" id="{56380432-2997-44AB-BB44-9E3AFE5BFA4B}"/>
              </a:ext>
            </a:extLst>
          </p:cNvPr>
          <p:cNvCxnSpPr>
            <a:cxnSpLocks/>
          </p:cNvCxnSpPr>
          <p:nvPr/>
        </p:nvCxnSpPr>
        <p:spPr>
          <a:xfrm>
            <a:off x="9719120" y="2672143"/>
            <a:ext cx="0" cy="775833"/>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911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C26B1DE5-B508-4C0D-938B-9499E956C508}"/>
              </a:ext>
            </a:extLst>
          </p:cNvPr>
          <p:cNvSpPr>
            <a:spLocks noGrp="1"/>
          </p:cNvSpPr>
          <p:nvPr>
            <p:ph type="body" sz="quarter" idx="18"/>
          </p:nvPr>
        </p:nvSpPr>
        <p:spPr>
          <a:xfrm>
            <a:off x="557250" y="3231740"/>
            <a:ext cx="6386889" cy="2737928"/>
          </a:xfrm>
        </p:spPr>
        <p:txBody>
          <a:bodyPr/>
          <a:lstStyle/>
          <a:p>
            <a:pPr marL="0" indent="0" algn="just"/>
            <a:r>
              <a:rPr lang="en-US" sz="1800" dirty="0">
                <a:solidFill>
                  <a:srgbClr val="0070C0"/>
                </a:solidFill>
              </a:rPr>
              <a:t>The value of distance measures is intimately related to the scale on which measurements are made. Therefore, variables are often scaled (i.e. standardized) before measuring the inter-observation dissimilarities. This is particularly recommended when variables are measured in different scales (</a:t>
            </a:r>
            <a:r>
              <a:rPr lang="en-US" sz="1800" dirty="0" err="1">
                <a:solidFill>
                  <a:srgbClr val="0070C0"/>
                </a:solidFill>
              </a:rPr>
              <a:t>e.g</a:t>
            </a:r>
            <a:r>
              <a:rPr lang="en-US" sz="1800" dirty="0">
                <a:solidFill>
                  <a:srgbClr val="0070C0"/>
                </a:solidFill>
              </a:rPr>
              <a:t>: kilograms, kilometers, centimeters, . . . ); otherwise, the dissimilarity measures obtained will be severely affected.</a:t>
            </a:r>
          </a:p>
          <a:p>
            <a:pPr marL="0" indent="0" algn="just"/>
            <a:r>
              <a:rPr lang="en-US" sz="1800" dirty="0">
                <a:solidFill>
                  <a:srgbClr val="0070C0"/>
                </a:solidFill>
              </a:rPr>
              <a:t>The goal is to make the variables comparable. Generally variables are scaled to have </a:t>
            </a:r>
            <a:r>
              <a:rPr lang="en-US" sz="1800" dirty="0" err="1">
                <a:solidFill>
                  <a:srgbClr val="0070C0"/>
                </a:solidFill>
              </a:rPr>
              <a:t>i</a:t>
            </a:r>
            <a:r>
              <a:rPr lang="en-US" sz="1800" dirty="0">
                <a:solidFill>
                  <a:srgbClr val="0070C0"/>
                </a:solidFill>
              </a:rPr>
              <a:t>) standard deviation one and ii) mean zero.</a:t>
            </a:r>
          </a:p>
          <a:p>
            <a:pPr marL="0" indent="0" algn="just"/>
            <a:r>
              <a:rPr lang="en-US" sz="1800" dirty="0">
                <a:solidFill>
                  <a:srgbClr val="0070C0"/>
                </a:solidFill>
              </a:rPr>
              <a:t>We might also want to scale the data when the mean and/or the standard deviation of variables are largely different.</a:t>
            </a:r>
            <a:endParaRPr lang="it-IT" sz="1800" dirty="0">
              <a:solidFill>
                <a:srgbClr val="0070C0"/>
              </a:solidFill>
            </a:endParaRPr>
          </a:p>
        </p:txBody>
      </p:sp>
      <p:sp>
        <p:nvSpPr>
          <p:cNvPr id="5" name="Titolo 1">
            <a:extLst>
              <a:ext uri="{FF2B5EF4-FFF2-40B4-BE49-F238E27FC236}">
                <a16:creationId xmlns:a16="http://schemas.microsoft.com/office/drawing/2014/main" id="{587038DA-16D6-4D64-8C82-6E91ED9FDD59}"/>
              </a:ext>
            </a:extLst>
          </p:cNvPr>
          <p:cNvSpPr>
            <a:spLocks noGrp="1"/>
          </p:cNvSpPr>
          <p:nvPr>
            <p:ph type="title"/>
          </p:nvPr>
        </p:nvSpPr>
        <p:spPr>
          <a:xfrm>
            <a:off x="557212" y="1317625"/>
            <a:ext cx="5976109" cy="463550"/>
          </a:xfrm>
        </p:spPr>
        <p:txBody>
          <a:bodyPr/>
          <a:lstStyle/>
          <a:p>
            <a:r>
              <a:rPr lang="it-IT" dirty="0" err="1"/>
              <a:t>Unsupervised</a:t>
            </a:r>
            <a:r>
              <a:rPr lang="it-IT" dirty="0"/>
              <a:t> Learning</a:t>
            </a:r>
          </a:p>
        </p:txBody>
      </p:sp>
      <p:sp>
        <p:nvSpPr>
          <p:cNvPr id="6" name="Segnaposto testo 2">
            <a:extLst>
              <a:ext uri="{FF2B5EF4-FFF2-40B4-BE49-F238E27FC236}">
                <a16:creationId xmlns:a16="http://schemas.microsoft.com/office/drawing/2014/main" id="{AE97687B-1B8A-4267-8433-3BE3C34D44F6}"/>
              </a:ext>
            </a:extLst>
          </p:cNvPr>
          <p:cNvSpPr>
            <a:spLocks noGrp="1"/>
          </p:cNvSpPr>
          <p:nvPr>
            <p:ph type="body" sz="quarter" idx="17"/>
          </p:nvPr>
        </p:nvSpPr>
        <p:spPr>
          <a:xfrm>
            <a:off x="557212" y="2100057"/>
            <a:ext cx="4908550" cy="406400"/>
          </a:xfrm>
        </p:spPr>
        <p:txBody>
          <a:bodyPr/>
          <a:lstStyle/>
          <a:p>
            <a:r>
              <a:rPr lang="it-IT" sz="2000" b="1" dirty="0"/>
              <a:t>Clusters </a:t>
            </a:r>
            <a:r>
              <a:rPr lang="it-IT" sz="2000" b="1" dirty="0" err="1"/>
              <a:t>analysis</a:t>
            </a:r>
            <a:r>
              <a:rPr lang="it-IT" sz="2000" b="1" dirty="0"/>
              <a:t> in </a:t>
            </a:r>
            <a:r>
              <a:rPr lang="it-IT" sz="2000" b="1" dirty="0" err="1"/>
              <a:t>practise</a:t>
            </a:r>
            <a:endParaRPr lang="it-IT" sz="2000" b="1" dirty="0"/>
          </a:p>
        </p:txBody>
      </p:sp>
      <p:sp>
        <p:nvSpPr>
          <p:cNvPr id="7" name="Rettangolo 6">
            <a:extLst>
              <a:ext uri="{FF2B5EF4-FFF2-40B4-BE49-F238E27FC236}">
                <a16:creationId xmlns:a16="http://schemas.microsoft.com/office/drawing/2014/main" id="{CA8D8AC1-9D44-402F-991D-E1A0539E3832}"/>
              </a:ext>
            </a:extLst>
          </p:cNvPr>
          <p:cNvSpPr/>
          <p:nvPr/>
        </p:nvSpPr>
        <p:spPr>
          <a:xfrm>
            <a:off x="557212" y="2526978"/>
            <a:ext cx="2103461" cy="369332"/>
          </a:xfrm>
          <a:prstGeom prst="rect">
            <a:avLst/>
          </a:prstGeom>
        </p:spPr>
        <p:txBody>
          <a:bodyPr wrap="none">
            <a:spAutoFit/>
          </a:bodyPr>
          <a:lstStyle/>
          <a:p>
            <a:r>
              <a:rPr lang="it-IT" b="1" dirty="0" err="1">
                <a:solidFill>
                  <a:srgbClr val="C00000"/>
                </a:solidFill>
                <a:latin typeface="Avenir Book" panose="02000503020000020003" pitchFamily="2" charset="0"/>
              </a:rPr>
              <a:t>Why</a:t>
            </a:r>
            <a:r>
              <a:rPr lang="it-IT" b="1" dirty="0">
                <a:solidFill>
                  <a:srgbClr val="C00000"/>
                </a:solidFill>
                <a:latin typeface="Avenir Book" panose="02000503020000020003" pitchFamily="2" charset="0"/>
              </a:rPr>
              <a:t> scale the data?</a:t>
            </a:r>
          </a:p>
        </p:txBody>
      </p:sp>
      <p:sp>
        <p:nvSpPr>
          <p:cNvPr id="8" name="Rettangolo 7">
            <a:extLst>
              <a:ext uri="{FF2B5EF4-FFF2-40B4-BE49-F238E27FC236}">
                <a16:creationId xmlns:a16="http://schemas.microsoft.com/office/drawing/2014/main" id="{A0333833-5CB4-4A87-80E2-97C11EC3AD81}"/>
              </a:ext>
            </a:extLst>
          </p:cNvPr>
          <p:cNvSpPr/>
          <p:nvPr/>
        </p:nvSpPr>
        <p:spPr>
          <a:xfrm>
            <a:off x="8100374" y="2189896"/>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t>Rescaling</a:t>
            </a:r>
            <a:r>
              <a:rPr lang="it-IT" sz="1600" b="1" dirty="0"/>
              <a:t> the data</a:t>
            </a:r>
          </a:p>
        </p:txBody>
      </p:sp>
    </p:spTree>
    <p:extLst>
      <p:ext uri="{BB962C8B-B14F-4D97-AF65-F5344CB8AC3E}">
        <p14:creationId xmlns:p14="http://schemas.microsoft.com/office/powerpoint/2010/main" val="1968205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9B42C8-645B-4397-BC54-57890733B2CC}"/>
              </a:ext>
            </a:extLst>
          </p:cNvPr>
          <p:cNvSpPr>
            <a:spLocks noGrp="1"/>
          </p:cNvSpPr>
          <p:nvPr>
            <p:ph type="title"/>
          </p:nvPr>
        </p:nvSpPr>
        <p:spPr>
          <a:xfrm>
            <a:off x="557251" y="1316913"/>
            <a:ext cx="5779754"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EAF88E33-53EE-4860-8D29-AF5E315F76BF}"/>
              </a:ext>
            </a:extLst>
          </p:cNvPr>
          <p:cNvSpPr>
            <a:spLocks noGrp="1"/>
          </p:cNvSpPr>
          <p:nvPr>
            <p:ph type="body" sz="quarter" idx="17"/>
          </p:nvPr>
        </p:nvSpPr>
        <p:spPr>
          <a:xfrm>
            <a:off x="557251" y="2211832"/>
            <a:ext cx="4908550" cy="406115"/>
          </a:xfrm>
        </p:spPr>
        <p:txBody>
          <a:bodyPr/>
          <a:lstStyle/>
          <a:p>
            <a:r>
              <a:rPr lang="it-IT" sz="2000" b="1" dirty="0"/>
              <a:t>Clusters </a:t>
            </a:r>
            <a:r>
              <a:rPr lang="it-IT" sz="2000" b="1" dirty="0" err="1"/>
              <a:t>analysis</a:t>
            </a:r>
            <a:r>
              <a:rPr lang="it-IT" sz="2000" b="1" dirty="0"/>
              <a:t> in </a:t>
            </a:r>
            <a:r>
              <a:rPr lang="it-IT" sz="2000" b="1" dirty="0" err="1"/>
              <a:t>practise</a:t>
            </a:r>
            <a:endParaRPr lang="it-IT" sz="2000" b="1" dirty="0"/>
          </a:p>
        </p:txBody>
      </p:sp>
      <p:sp>
        <p:nvSpPr>
          <p:cNvPr id="6" name="Segnaposto testo 5">
            <a:extLst>
              <a:ext uri="{FF2B5EF4-FFF2-40B4-BE49-F238E27FC236}">
                <a16:creationId xmlns:a16="http://schemas.microsoft.com/office/drawing/2014/main" id="{8D30D348-9BE5-4540-9086-B83CA4DD337B}"/>
              </a:ext>
            </a:extLst>
          </p:cNvPr>
          <p:cNvSpPr>
            <a:spLocks noGrp="1"/>
          </p:cNvSpPr>
          <p:nvPr>
            <p:ph type="body" sz="quarter" idx="18"/>
          </p:nvPr>
        </p:nvSpPr>
        <p:spPr/>
        <p:txBody>
          <a:bodyPr/>
          <a:lstStyle/>
          <a:p>
            <a:pPr marL="0" indent="0"/>
            <a:r>
              <a:rPr lang="en-US" sz="1800" dirty="0">
                <a:solidFill>
                  <a:srgbClr val="0070C0"/>
                </a:solidFill>
              </a:rPr>
              <a:t>Given a variable X</a:t>
            </a:r>
            <a:r>
              <a:rPr lang="en-US" sz="1800" baseline="-25000" dirty="0">
                <a:solidFill>
                  <a:srgbClr val="0070C0"/>
                </a:solidFill>
              </a:rPr>
              <a:t>1</a:t>
            </a:r>
            <a:r>
              <a:rPr lang="en-US" sz="1800" dirty="0">
                <a:solidFill>
                  <a:srgbClr val="0070C0"/>
                </a:solidFill>
              </a:rPr>
              <a:t> with mean </a:t>
            </a:r>
            <a:r>
              <a:rPr lang="en-US" sz="1800" dirty="0">
                <a:solidFill>
                  <a:srgbClr val="0070C0"/>
                </a:solidFill>
                <a:latin typeface="Calibri" panose="020F0502020204030204" pitchFamily="34" charset="0"/>
                <a:cs typeface="Calibri" panose="020F0502020204030204" pitchFamily="34" charset="0"/>
              </a:rPr>
              <a:t>µ</a:t>
            </a:r>
            <a:r>
              <a:rPr lang="en-US" sz="1800" baseline="-25000" dirty="0">
                <a:solidFill>
                  <a:srgbClr val="0070C0"/>
                </a:solidFill>
              </a:rPr>
              <a:t>1</a:t>
            </a:r>
            <a:r>
              <a:rPr lang="en-US" sz="1800" dirty="0">
                <a:solidFill>
                  <a:srgbClr val="0070C0"/>
                </a:solidFill>
              </a:rPr>
              <a:t> and standard deviation </a:t>
            </a:r>
            <a:r>
              <a:rPr lang="el-GR" sz="1800" dirty="0">
                <a:solidFill>
                  <a:srgbClr val="0070C0"/>
                </a:solidFill>
              </a:rPr>
              <a:t>σ</a:t>
            </a:r>
            <a:r>
              <a:rPr lang="it-IT" sz="1800" baseline="-25000" dirty="0">
                <a:solidFill>
                  <a:srgbClr val="0070C0"/>
                </a:solidFill>
              </a:rPr>
              <a:t>1</a:t>
            </a:r>
            <a:r>
              <a:rPr lang="en-US" sz="1800" dirty="0">
                <a:solidFill>
                  <a:srgbClr val="0070C0"/>
                </a:solidFill>
              </a:rPr>
              <a:t>  its standardization is given by</a:t>
            </a:r>
          </a:p>
          <a:p>
            <a:endParaRPr lang="en-US" sz="1800" baseline="-25000" dirty="0">
              <a:solidFill>
                <a:srgbClr val="0070C0"/>
              </a:solidFill>
            </a:endParaRPr>
          </a:p>
          <a:p>
            <a:endParaRPr lang="en-US" sz="1800" dirty="0">
              <a:solidFill>
                <a:srgbClr val="0070C0"/>
              </a:solidFill>
            </a:endParaRPr>
          </a:p>
          <a:p>
            <a:endParaRPr lang="en-US" sz="1800" dirty="0">
              <a:solidFill>
                <a:srgbClr val="0070C0"/>
              </a:solidFill>
            </a:endParaRPr>
          </a:p>
          <a:p>
            <a:r>
              <a:rPr lang="en-US" sz="1800" dirty="0">
                <a:solidFill>
                  <a:srgbClr val="0070C0"/>
                </a:solidFill>
              </a:rPr>
              <a:t>The mean of Z</a:t>
            </a:r>
            <a:r>
              <a:rPr lang="en-US" sz="1800" baseline="-25000" dirty="0">
                <a:solidFill>
                  <a:srgbClr val="0070C0"/>
                </a:solidFill>
              </a:rPr>
              <a:t>1</a:t>
            </a:r>
            <a:r>
              <a:rPr lang="en-US" sz="1800" dirty="0">
                <a:solidFill>
                  <a:srgbClr val="0070C0"/>
                </a:solidFill>
              </a:rPr>
              <a:t> is null, that is equal to 0.</a:t>
            </a:r>
          </a:p>
          <a:p>
            <a:pPr marL="0" indent="0"/>
            <a:r>
              <a:rPr lang="en-US" sz="1800" dirty="0">
                <a:solidFill>
                  <a:srgbClr val="0070C0"/>
                </a:solidFill>
              </a:rPr>
              <a:t>The variance (and the standard deviation) of Z</a:t>
            </a:r>
            <a:r>
              <a:rPr lang="en-US" sz="1800" baseline="-25000" dirty="0">
                <a:solidFill>
                  <a:srgbClr val="0070C0"/>
                </a:solidFill>
              </a:rPr>
              <a:t>1</a:t>
            </a:r>
            <a:r>
              <a:rPr lang="en-US" sz="1800" dirty="0">
                <a:solidFill>
                  <a:srgbClr val="0070C0"/>
                </a:solidFill>
              </a:rPr>
              <a:t> is equal to 1.</a:t>
            </a:r>
            <a:endParaRPr lang="it-IT" sz="1800" dirty="0">
              <a:solidFill>
                <a:srgbClr val="0070C0"/>
              </a:solidFill>
            </a:endParaRPr>
          </a:p>
          <a:p>
            <a:endParaRPr lang="it-IT" sz="1800" dirty="0"/>
          </a:p>
        </p:txBody>
      </p:sp>
      <p:sp>
        <p:nvSpPr>
          <p:cNvPr id="8" name="Rettangolo 7">
            <a:extLst>
              <a:ext uri="{FF2B5EF4-FFF2-40B4-BE49-F238E27FC236}">
                <a16:creationId xmlns:a16="http://schemas.microsoft.com/office/drawing/2014/main" id="{38D7DD9E-807B-48C1-B8DE-FEEF31F46FBF}"/>
              </a:ext>
            </a:extLst>
          </p:cNvPr>
          <p:cNvSpPr/>
          <p:nvPr/>
        </p:nvSpPr>
        <p:spPr>
          <a:xfrm>
            <a:off x="8100374" y="2189896"/>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t>Rescaling</a:t>
            </a:r>
            <a:r>
              <a:rPr lang="it-IT" sz="1600" b="1" dirty="0"/>
              <a:t> the data</a:t>
            </a:r>
          </a:p>
        </p:txBody>
      </p:sp>
      <p:pic>
        <p:nvPicPr>
          <p:cNvPr id="9" name="Immagine 8">
            <a:extLst>
              <a:ext uri="{FF2B5EF4-FFF2-40B4-BE49-F238E27FC236}">
                <a16:creationId xmlns:a16="http://schemas.microsoft.com/office/drawing/2014/main" id="{15B70847-7DA6-4DBF-A590-F0570917FCE9}"/>
              </a:ext>
            </a:extLst>
          </p:cNvPr>
          <p:cNvPicPr>
            <a:picLocks noChangeAspect="1"/>
          </p:cNvPicPr>
          <p:nvPr/>
        </p:nvPicPr>
        <p:blipFill>
          <a:blip r:embed="rId2"/>
          <a:stretch>
            <a:fillRect/>
          </a:stretch>
        </p:blipFill>
        <p:spPr>
          <a:xfrm>
            <a:off x="2028709" y="3892982"/>
            <a:ext cx="1734907" cy="805493"/>
          </a:xfrm>
          <a:prstGeom prst="rect">
            <a:avLst/>
          </a:prstGeom>
        </p:spPr>
      </p:pic>
      <p:sp>
        <p:nvSpPr>
          <p:cNvPr id="4" name="Rettangolo 3">
            <a:extLst>
              <a:ext uri="{FF2B5EF4-FFF2-40B4-BE49-F238E27FC236}">
                <a16:creationId xmlns:a16="http://schemas.microsoft.com/office/drawing/2014/main" id="{95A573E8-54C1-46C7-85BC-BF4B4DBD078E}"/>
              </a:ext>
            </a:extLst>
          </p:cNvPr>
          <p:cNvSpPr/>
          <p:nvPr/>
        </p:nvSpPr>
        <p:spPr>
          <a:xfrm>
            <a:off x="557251" y="2617947"/>
            <a:ext cx="2329484" cy="400110"/>
          </a:xfrm>
          <a:prstGeom prst="rect">
            <a:avLst/>
          </a:prstGeom>
        </p:spPr>
        <p:txBody>
          <a:bodyPr wrap="none">
            <a:spAutoFit/>
          </a:bodyPr>
          <a:lstStyle/>
          <a:p>
            <a:r>
              <a:rPr lang="it-IT" sz="2000" b="1" dirty="0" err="1">
                <a:solidFill>
                  <a:srgbClr val="C00000"/>
                </a:solidFill>
                <a:latin typeface="Avenir Book" panose="02000503020000020003" pitchFamily="2" charset="0"/>
              </a:rPr>
              <a:t>Why</a:t>
            </a:r>
            <a:r>
              <a:rPr lang="it-IT" sz="2000" b="1" dirty="0">
                <a:solidFill>
                  <a:srgbClr val="C00000"/>
                </a:solidFill>
                <a:latin typeface="Avenir Book" panose="02000503020000020003" pitchFamily="2" charset="0"/>
              </a:rPr>
              <a:t> scale the data?</a:t>
            </a:r>
          </a:p>
        </p:txBody>
      </p:sp>
    </p:spTree>
    <p:extLst>
      <p:ext uri="{BB962C8B-B14F-4D97-AF65-F5344CB8AC3E}">
        <p14:creationId xmlns:p14="http://schemas.microsoft.com/office/powerpoint/2010/main" val="72395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p:txBody>
          <a:bodyPr/>
          <a:lstStyle/>
          <a:p>
            <a:r>
              <a:rPr lang="it-IT" dirty="0"/>
              <a:t>BIG DATA ANALYTICS</a:t>
            </a:r>
            <a:endParaRPr lang="it-GB" dirty="0"/>
          </a:p>
        </p:txBody>
      </p:sp>
      <p:sp>
        <p:nvSpPr>
          <p:cNvPr id="3" name="Segnaposto testo 2">
            <a:extLst>
              <a:ext uri="{FF2B5EF4-FFF2-40B4-BE49-F238E27FC236}">
                <a16:creationId xmlns:a16="http://schemas.microsoft.com/office/drawing/2014/main" id="{72D3C047-5462-A04C-BAC1-2FFF5E5DE823}"/>
              </a:ext>
            </a:extLst>
          </p:cNvPr>
          <p:cNvSpPr>
            <a:spLocks noGrp="1"/>
          </p:cNvSpPr>
          <p:nvPr>
            <p:ph type="body" sz="quarter" idx="17"/>
          </p:nvPr>
        </p:nvSpPr>
        <p:spPr/>
        <p:txBody>
          <a:bodyPr/>
          <a:lstStyle/>
          <a:p>
            <a:endParaRPr lang="it-GB" dirty="0"/>
          </a:p>
        </p:txBody>
      </p:sp>
      <p:sp>
        <p:nvSpPr>
          <p:cNvPr id="4" name="Segnaposto testo 3">
            <a:extLst>
              <a:ext uri="{FF2B5EF4-FFF2-40B4-BE49-F238E27FC236}">
                <a16:creationId xmlns:a16="http://schemas.microsoft.com/office/drawing/2014/main" id="{9F91E9AC-BD22-0F4B-AAAF-E32C7297BB28}"/>
              </a:ext>
            </a:extLst>
          </p:cNvPr>
          <p:cNvSpPr>
            <a:spLocks noGrp="1"/>
          </p:cNvSpPr>
          <p:nvPr>
            <p:ph type="body" sz="quarter" idx="18"/>
          </p:nvPr>
        </p:nvSpPr>
        <p:spPr/>
        <p:txBody>
          <a:bodyPr/>
          <a:lstStyle/>
          <a:p>
            <a:pPr algn="ctr"/>
            <a:r>
              <a:rPr lang="it-IT" sz="2400" dirty="0">
                <a:solidFill>
                  <a:srgbClr val="00B050"/>
                </a:solidFill>
              </a:rPr>
              <a:t>“</a:t>
            </a:r>
            <a:r>
              <a:rPr lang="it-IT" sz="2400" dirty="0" err="1">
                <a:solidFill>
                  <a:srgbClr val="00B050"/>
                </a:solidFill>
              </a:rPr>
              <a:t>Without</a:t>
            </a:r>
            <a:r>
              <a:rPr lang="it-IT" sz="2400" dirty="0">
                <a:solidFill>
                  <a:srgbClr val="00B050"/>
                </a:solidFill>
              </a:rPr>
              <a:t> big data analytics, companies are </a:t>
            </a:r>
            <a:r>
              <a:rPr lang="it-IT" sz="2400" dirty="0" err="1">
                <a:solidFill>
                  <a:srgbClr val="00B050"/>
                </a:solidFill>
              </a:rPr>
              <a:t>blind</a:t>
            </a:r>
            <a:r>
              <a:rPr lang="it-IT" sz="2400" dirty="0">
                <a:solidFill>
                  <a:srgbClr val="00B050"/>
                </a:solidFill>
              </a:rPr>
              <a:t> and </a:t>
            </a:r>
            <a:r>
              <a:rPr lang="it-IT" sz="2400" dirty="0" err="1">
                <a:solidFill>
                  <a:srgbClr val="00B050"/>
                </a:solidFill>
              </a:rPr>
              <a:t>deaf</a:t>
            </a:r>
            <a:r>
              <a:rPr lang="it-IT" sz="2400" dirty="0">
                <a:solidFill>
                  <a:srgbClr val="00B050"/>
                </a:solidFill>
              </a:rPr>
              <a:t>, </a:t>
            </a:r>
            <a:r>
              <a:rPr lang="it-IT" sz="2400" dirty="0" err="1">
                <a:solidFill>
                  <a:srgbClr val="00B050"/>
                </a:solidFill>
              </a:rPr>
              <a:t>wandering</a:t>
            </a:r>
            <a:r>
              <a:rPr lang="it-IT" sz="2400" dirty="0">
                <a:solidFill>
                  <a:srgbClr val="00B050"/>
                </a:solidFill>
              </a:rPr>
              <a:t> out </a:t>
            </a:r>
            <a:r>
              <a:rPr lang="it-IT" sz="2400" dirty="0" err="1">
                <a:solidFill>
                  <a:srgbClr val="00B050"/>
                </a:solidFill>
              </a:rPr>
              <a:t>onto</a:t>
            </a:r>
            <a:r>
              <a:rPr lang="it-IT" sz="2400" dirty="0">
                <a:solidFill>
                  <a:srgbClr val="00B050"/>
                </a:solidFill>
              </a:rPr>
              <a:t> the Web like </a:t>
            </a:r>
            <a:r>
              <a:rPr lang="it-IT" sz="2400" dirty="0" err="1">
                <a:solidFill>
                  <a:srgbClr val="00B050"/>
                </a:solidFill>
              </a:rPr>
              <a:t>deers</a:t>
            </a:r>
            <a:r>
              <a:rPr lang="it-IT" sz="2400" dirty="0">
                <a:solidFill>
                  <a:srgbClr val="00B050"/>
                </a:solidFill>
              </a:rPr>
              <a:t> on a freeway.”</a:t>
            </a:r>
          </a:p>
          <a:p>
            <a:pPr algn="ctr"/>
            <a:r>
              <a:rPr lang="it-IT" sz="2400" dirty="0">
                <a:solidFill>
                  <a:srgbClr val="00B050"/>
                </a:solidFill>
              </a:rPr>
              <a:t>Geoffrey </a:t>
            </a:r>
            <a:r>
              <a:rPr lang="it-IT" sz="2400" dirty="0" err="1">
                <a:solidFill>
                  <a:srgbClr val="00B050"/>
                </a:solidFill>
              </a:rPr>
              <a:t>Moore’s</a:t>
            </a:r>
            <a:r>
              <a:rPr lang="it-IT" sz="2400" dirty="0">
                <a:solidFill>
                  <a:srgbClr val="00B050"/>
                </a:solidFill>
              </a:rPr>
              <a:t> tweet (2012)</a:t>
            </a:r>
          </a:p>
        </p:txBody>
      </p:sp>
      <p:pic>
        <p:nvPicPr>
          <p:cNvPr id="1026" name="Picture 2" descr="Call for Application - MEIM | Master in Entrepreneurship and Innovation  Management">
            <a:extLst>
              <a:ext uri="{FF2B5EF4-FFF2-40B4-BE49-F238E27FC236}">
                <a16:creationId xmlns:a16="http://schemas.microsoft.com/office/drawing/2014/main" id="{C18CFEE7-A018-DB40-8C5C-41E8B437C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83229"/>
            <a:ext cx="5934094" cy="395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289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652611" y="2392954"/>
            <a:ext cx="4908550" cy="406115"/>
          </a:xfrm>
        </p:spPr>
        <p:txBody>
          <a:bodyPr/>
          <a:lstStyle/>
          <a:p>
            <a:r>
              <a:rPr lang="it-IT" sz="2000" b="1" dirty="0"/>
              <a:t>Clusters </a:t>
            </a:r>
            <a:r>
              <a:rPr lang="it-IT" sz="2000" b="1" dirty="0" err="1"/>
              <a:t>analysis</a:t>
            </a:r>
            <a:r>
              <a:rPr lang="it-IT" sz="2000" b="1" dirty="0"/>
              <a:t> in </a:t>
            </a:r>
            <a:r>
              <a:rPr lang="it-IT" sz="2000" b="1" dirty="0" err="1"/>
              <a:t>practise</a:t>
            </a:r>
            <a:endParaRPr lang="it-IT" sz="2000" b="1" dirty="0"/>
          </a:p>
          <a:p>
            <a:endParaRPr lang="it-IT"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3231740"/>
            <a:ext cx="5260454" cy="2737928"/>
          </a:xfrm>
        </p:spPr>
        <p:txBody>
          <a:bodyPr/>
          <a:lstStyle/>
          <a:p>
            <a:pPr marL="0" indent="0" algn="just"/>
            <a:r>
              <a:rPr lang="en-US" sz="1800" dirty="0">
                <a:solidFill>
                  <a:srgbClr val="0070C0"/>
                </a:solidFill>
              </a:rPr>
              <a:t>We have an idea of the distance between pairs of observations, but how do we define the distance between two clusters or one observation and a cluster?</a:t>
            </a:r>
          </a:p>
          <a:p>
            <a:pPr marL="0" indent="0" algn="just"/>
            <a:r>
              <a:rPr lang="en-US" sz="1800" dirty="0">
                <a:solidFill>
                  <a:srgbClr val="0070C0"/>
                </a:solidFill>
              </a:rPr>
              <a:t>Actually, the idea of distance between a pair of observations needs to be extended to a pair of groups of observations.</a:t>
            </a:r>
          </a:p>
          <a:p>
            <a:pPr marL="0" indent="0" algn="just"/>
            <a:r>
              <a:rPr lang="en-US" sz="1800" dirty="0">
                <a:solidFill>
                  <a:srgbClr val="0070C0"/>
                </a:solidFill>
              </a:rPr>
              <a:t>This extension is achieved by developing the notion of linkage, which defines the distance between two groups of </a:t>
            </a:r>
            <a:r>
              <a:rPr lang="it-IT" sz="1800" dirty="0" err="1">
                <a:solidFill>
                  <a:srgbClr val="0070C0"/>
                </a:solidFill>
              </a:rPr>
              <a:t>observations</a:t>
            </a:r>
            <a:r>
              <a:rPr lang="it-IT" sz="1800" dirty="0">
                <a:solidFill>
                  <a:srgbClr val="0070C0"/>
                </a:solidFill>
              </a:rPr>
              <a:t>.</a:t>
            </a:r>
          </a:p>
          <a:p>
            <a:endParaRPr lang="it-IT" sz="1800" dirty="0"/>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spTree>
    <p:extLst>
      <p:ext uri="{BB962C8B-B14F-4D97-AF65-F5344CB8AC3E}">
        <p14:creationId xmlns:p14="http://schemas.microsoft.com/office/powerpoint/2010/main" val="335196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0" y="2228076"/>
            <a:ext cx="4908550" cy="406115"/>
          </a:xfrm>
        </p:spPr>
        <p:txBody>
          <a:bodyPr/>
          <a:lstStyle/>
          <a:p>
            <a:pPr lvl="0"/>
            <a:r>
              <a:rPr lang="it-IT" sz="2000" b="1" dirty="0"/>
              <a:t>Clusters </a:t>
            </a:r>
            <a:r>
              <a:rPr lang="it-IT" sz="2000" b="1" dirty="0" err="1"/>
              <a:t>analysis</a:t>
            </a:r>
            <a:r>
              <a:rPr lang="it-IT" sz="2000" b="1" dirty="0"/>
              <a:t> in </a:t>
            </a:r>
            <a:r>
              <a:rPr lang="it-IT" sz="2000" b="1" dirty="0" err="1"/>
              <a:t>practise</a:t>
            </a:r>
            <a:endParaRPr lang="it-IT" sz="20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2741344"/>
            <a:ext cx="6718193" cy="2737928"/>
          </a:xfrm>
        </p:spPr>
        <p:txBody>
          <a:bodyPr/>
          <a:lstStyle/>
          <a:p>
            <a:pPr marL="0" indent="0" algn="just"/>
            <a:r>
              <a:rPr lang="en-US" sz="1800" dirty="0">
                <a:solidFill>
                  <a:srgbClr val="0070C0"/>
                </a:solidFill>
              </a:rPr>
              <a:t>The classification of observations into groups requires some methods for computing the </a:t>
            </a:r>
            <a:r>
              <a:rPr lang="en-US" sz="1800" b="1" dirty="0">
                <a:solidFill>
                  <a:srgbClr val="0070C0"/>
                </a:solidFill>
              </a:rPr>
              <a:t>distance </a:t>
            </a:r>
            <a:r>
              <a:rPr lang="en-US" sz="1800" dirty="0">
                <a:solidFill>
                  <a:srgbClr val="0070C0"/>
                </a:solidFill>
              </a:rPr>
              <a:t>or the (dis)</a:t>
            </a:r>
            <a:r>
              <a:rPr lang="en-US" sz="1800" b="1" dirty="0">
                <a:solidFill>
                  <a:srgbClr val="0070C0"/>
                </a:solidFill>
              </a:rPr>
              <a:t>similarity </a:t>
            </a:r>
            <a:r>
              <a:rPr lang="en-US" sz="1800" dirty="0">
                <a:solidFill>
                  <a:srgbClr val="0070C0"/>
                </a:solidFill>
              </a:rPr>
              <a:t>between each pair of observations. The result of this computation is known as a dissimilarity or </a:t>
            </a:r>
            <a:r>
              <a:rPr lang="en-US" sz="1800" b="1" dirty="0">
                <a:solidFill>
                  <a:srgbClr val="0070C0"/>
                </a:solidFill>
              </a:rPr>
              <a:t>distance matrix</a:t>
            </a:r>
            <a:r>
              <a:rPr lang="en-US" sz="1800" dirty="0">
                <a:solidFill>
                  <a:srgbClr val="0070C0"/>
                </a:solidFill>
              </a:rPr>
              <a:t>.</a:t>
            </a:r>
          </a:p>
          <a:p>
            <a:pPr lvl="0"/>
            <a:r>
              <a:rPr lang="it-IT" sz="1800" dirty="0">
                <a:solidFill>
                  <a:srgbClr val="C00000"/>
                </a:solidFill>
              </a:rPr>
              <a:t>Properties of the </a:t>
            </a:r>
            <a:r>
              <a:rPr lang="it-IT" sz="1800" dirty="0" err="1">
                <a:solidFill>
                  <a:srgbClr val="C00000"/>
                </a:solidFill>
              </a:rPr>
              <a:t>distance</a:t>
            </a:r>
            <a:endParaRPr lang="en-US" sz="1800" dirty="0">
              <a:solidFill>
                <a:srgbClr val="C00000"/>
              </a:solidFill>
            </a:endParaRPr>
          </a:p>
          <a:p>
            <a:pPr lvl="0"/>
            <a:r>
              <a:rPr lang="en-US" sz="1800" dirty="0">
                <a:solidFill>
                  <a:srgbClr val="0070C0"/>
                </a:solidFill>
              </a:rPr>
              <a:t>Generic distance </a:t>
            </a:r>
            <a:r>
              <a:rPr lang="en-US" sz="1800" dirty="0" err="1">
                <a:solidFill>
                  <a:srgbClr val="0070C0"/>
                </a:solidFill>
              </a:rPr>
              <a:t>d</a:t>
            </a:r>
            <a:r>
              <a:rPr lang="en-US" sz="1800" baseline="-25000" dirty="0" err="1">
                <a:solidFill>
                  <a:srgbClr val="0070C0"/>
                </a:solidFill>
              </a:rPr>
              <a:t>ij</a:t>
            </a:r>
            <a:r>
              <a:rPr lang="en-US" sz="1800" dirty="0">
                <a:solidFill>
                  <a:srgbClr val="0070C0"/>
                </a:solidFill>
              </a:rPr>
              <a:t> between unit </a:t>
            </a:r>
            <a:r>
              <a:rPr lang="en-US" sz="1800" i="1" dirty="0" err="1">
                <a:solidFill>
                  <a:srgbClr val="0070C0"/>
                </a:solidFill>
              </a:rPr>
              <a:t>i</a:t>
            </a:r>
            <a:r>
              <a:rPr lang="en-US" sz="1800" i="1" dirty="0">
                <a:solidFill>
                  <a:srgbClr val="0070C0"/>
                </a:solidFill>
              </a:rPr>
              <a:t> </a:t>
            </a:r>
            <a:r>
              <a:rPr lang="en-US" sz="1800" dirty="0">
                <a:solidFill>
                  <a:srgbClr val="0070C0"/>
                </a:solidFill>
              </a:rPr>
              <a:t>and unit </a:t>
            </a:r>
            <a:r>
              <a:rPr lang="en-US" sz="1800" i="1" dirty="0">
                <a:solidFill>
                  <a:srgbClr val="0070C0"/>
                </a:solidFill>
              </a:rPr>
              <a:t>j </a:t>
            </a:r>
            <a:r>
              <a:rPr lang="en-US" sz="1800" dirty="0">
                <a:solidFill>
                  <a:srgbClr val="0070C0"/>
                </a:solidFill>
              </a:rPr>
              <a:t>has the following </a:t>
            </a:r>
            <a:r>
              <a:rPr lang="it-IT" sz="1800" dirty="0">
                <a:solidFill>
                  <a:srgbClr val="0070C0"/>
                </a:solidFill>
              </a:rPr>
              <a:t>properties:</a:t>
            </a:r>
          </a:p>
          <a:p>
            <a:pPr marL="0" lvl="0" indent="0"/>
            <a:r>
              <a:rPr lang="it-IT" sz="1800" dirty="0">
                <a:solidFill>
                  <a:srgbClr val="0070C0"/>
                </a:solidFill>
              </a:rPr>
              <a:t>1. Non-</a:t>
            </a:r>
            <a:r>
              <a:rPr lang="it-IT" sz="1800" dirty="0" err="1">
                <a:solidFill>
                  <a:srgbClr val="0070C0"/>
                </a:solidFill>
              </a:rPr>
              <a:t>negativity</a:t>
            </a:r>
            <a:r>
              <a:rPr lang="it-IT" sz="1800" dirty="0">
                <a:solidFill>
                  <a:srgbClr val="0070C0"/>
                </a:solidFill>
              </a:rPr>
              <a:t>: </a:t>
            </a:r>
            <a:r>
              <a:rPr lang="en-US" sz="1800" dirty="0" err="1">
                <a:solidFill>
                  <a:srgbClr val="0070C0"/>
                </a:solidFill>
              </a:rPr>
              <a:t>d</a:t>
            </a:r>
            <a:r>
              <a:rPr lang="en-US" sz="1800" baseline="-25000" dirty="0" err="1">
                <a:solidFill>
                  <a:srgbClr val="0070C0"/>
                </a:solidFill>
              </a:rPr>
              <a:t>ij</a:t>
            </a:r>
            <a:r>
              <a:rPr lang="it-IT" sz="1800" dirty="0">
                <a:solidFill>
                  <a:srgbClr val="0070C0"/>
                </a:solidFill>
              </a:rPr>
              <a:t> ≥ 0</a:t>
            </a:r>
          </a:p>
          <a:p>
            <a:pPr marL="0" lvl="0" indent="0"/>
            <a:r>
              <a:rPr lang="it-IT" sz="1800" dirty="0">
                <a:solidFill>
                  <a:srgbClr val="0070C0"/>
                </a:solidFill>
              </a:rPr>
              <a:t>2. Identity: </a:t>
            </a:r>
            <a:r>
              <a:rPr lang="en-US" sz="1800" dirty="0" err="1">
                <a:solidFill>
                  <a:srgbClr val="0070C0"/>
                </a:solidFill>
              </a:rPr>
              <a:t>d</a:t>
            </a:r>
            <a:r>
              <a:rPr lang="en-US" sz="1800" baseline="-25000" dirty="0" err="1">
                <a:solidFill>
                  <a:srgbClr val="0070C0"/>
                </a:solidFill>
              </a:rPr>
              <a:t>ij</a:t>
            </a:r>
            <a:r>
              <a:rPr lang="it-IT" sz="1800" dirty="0">
                <a:solidFill>
                  <a:srgbClr val="0070C0"/>
                </a:solidFill>
              </a:rPr>
              <a:t> = 0 </a:t>
            </a:r>
            <a:r>
              <a:rPr lang="it-IT" sz="1800" dirty="0" err="1">
                <a:solidFill>
                  <a:srgbClr val="0070C0"/>
                </a:solidFill>
              </a:rPr>
              <a:t>if</a:t>
            </a:r>
            <a:r>
              <a:rPr lang="it-IT" sz="1800" dirty="0">
                <a:solidFill>
                  <a:srgbClr val="0070C0"/>
                </a:solidFill>
              </a:rPr>
              <a:t> i = j</a:t>
            </a:r>
          </a:p>
          <a:p>
            <a:pPr marL="0" lvl="0" indent="0"/>
            <a:r>
              <a:rPr lang="it-IT" sz="1800" dirty="0">
                <a:solidFill>
                  <a:srgbClr val="0070C0"/>
                </a:solidFill>
              </a:rPr>
              <a:t>3. </a:t>
            </a:r>
            <a:r>
              <a:rPr lang="it-IT" sz="1800" dirty="0" err="1">
                <a:solidFill>
                  <a:srgbClr val="0070C0"/>
                </a:solidFill>
              </a:rPr>
              <a:t>Simmetry</a:t>
            </a:r>
            <a:r>
              <a:rPr lang="it-IT" sz="1800" dirty="0">
                <a:solidFill>
                  <a:srgbClr val="0070C0"/>
                </a:solidFill>
              </a:rPr>
              <a:t>: </a:t>
            </a:r>
            <a:r>
              <a:rPr lang="en-US" sz="1800" dirty="0" err="1">
                <a:solidFill>
                  <a:srgbClr val="0070C0"/>
                </a:solidFill>
              </a:rPr>
              <a:t>d</a:t>
            </a:r>
            <a:r>
              <a:rPr lang="en-US" sz="1800" baseline="-25000" dirty="0" err="1">
                <a:solidFill>
                  <a:srgbClr val="0070C0"/>
                </a:solidFill>
              </a:rPr>
              <a:t>ij</a:t>
            </a:r>
            <a:r>
              <a:rPr lang="it-IT" sz="1800" dirty="0">
                <a:solidFill>
                  <a:srgbClr val="0070C0"/>
                </a:solidFill>
              </a:rPr>
              <a:t> = </a:t>
            </a:r>
            <a:r>
              <a:rPr lang="en-US" sz="1800" dirty="0" err="1">
                <a:solidFill>
                  <a:srgbClr val="0070C0"/>
                </a:solidFill>
              </a:rPr>
              <a:t>d</a:t>
            </a:r>
            <a:r>
              <a:rPr lang="en-US" sz="1800" baseline="-25000" dirty="0" err="1">
                <a:solidFill>
                  <a:srgbClr val="0070C0"/>
                </a:solidFill>
              </a:rPr>
              <a:t>ji</a:t>
            </a:r>
            <a:endParaRPr lang="it-IT" sz="1800" dirty="0">
              <a:solidFill>
                <a:srgbClr val="0070C0"/>
              </a:solidFill>
            </a:endParaRPr>
          </a:p>
          <a:p>
            <a:pPr marL="0" lvl="0" indent="0"/>
            <a:r>
              <a:rPr lang="it-IT" sz="1800" dirty="0">
                <a:solidFill>
                  <a:srgbClr val="0070C0"/>
                </a:solidFill>
              </a:rPr>
              <a:t>4. </a:t>
            </a:r>
            <a:r>
              <a:rPr lang="it-IT" sz="1800" dirty="0" err="1">
                <a:solidFill>
                  <a:srgbClr val="0070C0"/>
                </a:solidFill>
              </a:rPr>
              <a:t>Triangular</a:t>
            </a:r>
            <a:r>
              <a:rPr lang="it-IT" sz="1800" dirty="0">
                <a:solidFill>
                  <a:srgbClr val="0070C0"/>
                </a:solidFill>
              </a:rPr>
              <a:t> </a:t>
            </a:r>
            <a:r>
              <a:rPr lang="it-IT" sz="1800" dirty="0" err="1">
                <a:solidFill>
                  <a:srgbClr val="0070C0"/>
                </a:solidFill>
              </a:rPr>
              <a:t>inequality</a:t>
            </a:r>
            <a:r>
              <a:rPr lang="it-IT" sz="1800" dirty="0">
                <a:solidFill>
                  <a:srgbClr val="0070C0"/>
                </a:solidFill>
              </a:rPr>
              <a:t>: </a:t>
            </a:r>
            <a:r>
              <a:rPr lang="en-US" sz="1800" dirty="0" err="1">
                <a:solidFill>
                  <a:srgbClr val="0070C0"/>
                </a:solidFill>
              </a:rPr>
              <a:t>d</a:t>
            </a:r>
            <a:r>
              <a:rPr lang="en-US" sz="1800" baseline="-25000" dirty="0" err="1">
                <a:solidFill>
                  <a:srgbClr val="0070C0"/>
                </a:solidFill>
              </a:rPr>
              <a:t>ij</a:t>
            </a:r>
            <a:r>
              <a:rPr lang="it-IT" sz="1800" dirty="0">
                <a:solidFill>
                  <a:srgbClr val="0070C0"/>
                </a:solidFill>
              </a:rPr>
              <a:t> ≤ </a:t>
            </a:r>
            <a:r>
              <a:rPr lang="en-US" sz="1800" dirty="0">
                <a:solidFill>
                  <a:srgbClr val="0070C0"/>
                </a:solidFill>
              </a:rPr>
              <a:t>d</a:t>
            </a:r>
            <a:r>
              <a:rPr lang="en-US" sz="1800" baseline="-25000" dirty="0">
                <a:solidFill>
                  <a:srgbClr val="0070C0"/>
                </a:solidFill>
              </a:rPr>
              <a:t>is</a:t>
            </a:r>
            <a:r>
              <a:rPr lang="it-IT" sz="1800" dirty="0">
                <a:solidFill>
                  <a:srgbClr val="0070C0"/>
                </a:solidFill>
              </a:rPr>
              <a:t> +</a:t>
            </a:r>
            <a:r>
              <a:rPr lang="en-US" sz="1800" dirty="0">
                <a:solidFill>
                  <a:srgbClr val="0070C0"/>
                </a:solidFill>
              </a:rPr>
              <a:t> </a:t>
            </a:r>
            <a:r>
              <a:rPr lang="en-US" sz="1800" dirty="0" err="1">
                <a:solidFill>
                  <a:srgbClr val="0070C0"/>
                </a:solidFill>
              </a:rPr>
              <a:t>d</a:t>
            </a:r>
            <a:r>
              <a:rPr lang="en-US" sz="1800" baseline="-25000" dirty="0" err="1">
                <a:solidFill>
                  <a:srgbClr val="0070C0"/>
                </a:solidFill>
              </a:rPr>
              <a:t>sj</a:t>
            </a:r>
            <a:endParaRPr lang="en-US" sz="1800" baseline="-25000" dirty="0">
              <a:solidFill>
                <a:srgbClr val="0070C0"/>
              </a:solidFill>
            </a:endParaRPr>
          </a:p>
          <a:p>
            <a:pPr marL="0" indent="0" algn="just"/>
            <a:endParaRPr lang="en-US" sz="1800" dirty="0">
              <a:solidFill>
                <a:srgbClr val="0070C0"/>
              </a:solidFill>
            </a:endParaRPr>
          </a:p>
          <a:p>
            <a:pPr marL="0" indent="0" algn="just"/>
            <a:endParaRPr lang="en-US" sz="1800" dirty="0">
              <a:solidFill>
                <a:srgbClr val="0070C0"/>
              </a:solidFill>
            </a:endParaRPr>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spTree>
    <p:extLst>
      <p:ext uri="{BB962C8B-B14F-4D97-AF65-F5344CB8AC3E}">
        <p14:creationId xmlns:p14="http://schemas.microsoft.com/office/powerpoint/2010/main" val="1314221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C1499C-E8DC-48C1-9610-491E0B4CB92B}"/>
              </a:ext>
            </a:extLst>
          </p:cNvPr>
          <p:cNvSpPr>
            <a:spLocks noGrp="1"/>
          </p:cNvSpPr>
          <p:nvPr>
            <p:ph type="title"/>
          </p:nvPr>
        </p:nvSpPr>
        <p:spPr>
          <a:xfrm>
            <a:off x="557251" y="1316913"/>
            <a:ext cx="5631514"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C1FC3FDA-A090-4F25-A402-2D64AE0114F7}"/>
              </a:ext>
            </a:extLst>
          </p:cNvPr>
          <p:cNvSpPr>
            <a:spLocks noGrp="1"/>
          </p:cNvSpPr>
          <p:nvPr>
            <p:ph type="body" sz="quarter" idx="17"/>
          </p:nvPr>
        </p:nvSpPr>
        <p:spPr/>
        <p:txBody>
          <a:bodyPr/>
          <a:lstStyle/>
          <a:p>
            <a:pPr lvl="0"/>
            <a:r>
              <a:rPr lang="it-IT" sz="2000" b="1" dirty="0"/>
              <a:t>Clusters </a:t>
            </a:r>
            <a:r>
              <a:rPr lang="it-IT" sz="2000" b="1" dirty="0" err="1"/>
              <a:t>analysis</a:t>
            </a:r>
            <a:r>
              <a:rPr lang="it-IT" sz="2000" b="1" dirty="0"/>
              <a:t> in </a:t>
            </a:r>
            <a:r>
              <a:rPr lang="it-IT" sz="2000" b="1" dirty="0" err="1"/>
              <a:t>practise</a:t>
            </a:r>
            <a:endParaRPr lang="it-IT" sz="2000" b="1" dirty="0"/>
          </a:p>
          <a:p>
            <a:endParaRPr lang="it-IT" dirty="0"/>
          </a:p>
        </p:txBody>
      </p:sp>
      <p:sp>
        <p:nvSpPr>
          <p:cNvPr id="4" name="Segnaposto testo 3">
            <a:extLst>
              <a:ext uri="{FF2B5EF4-FFF2-40B4-BE49-F238E27FC236}">
                <a16:creationId xmlns:a16="http://schemas.microsoft.com/office/drawing/2014/main" id="{63FB6CBE-0E11-4450-8B5C-DE971450F552}"/>
              </a:ext>
            </a:extLst>
          </p:cNvPr>
          <p:cNvSpPr>
            <a:spLocks noGrp="1"/>
          </p:cNvSpPr>
          <p:nvPr>
            <p:ph type="body" sz="quarter" idx="18"/>
          </p:nvPr>
        </p:nvSpPr>
        <p:spPr>
          <a:xfrm>
            <a:off x="557250" y="3231740"/>
            <a:ext cx="5141185" cy="2737928"/>
          </a:xfrm>
        </p:spPr>
        <p:txBody>
          <a:bodyPr/>
          <a:lstStyle/>
          <a:p>
            <a:pPr marL="0" indent="0" algn="just"/>
            <a:r>
              <a:rPr lang="en-US" sz="1800" dirty="0">
                <a:solidFill>
                  <a:srgbClr val="0070C0"/>
                </a:solidFill>
              </a:rPr>
              <a:t>There are many methods to compute the distance information. Here, we describe the common distance measures (providing R codes for computing and </a:t>
            </a:r>
            <a:r>
              <a:rPr lang="it-IT" sz="1800" dirty="0" err="1">
                <a:solidFill>
                  <a:srgbClr val="0070C0"/>
                </a:solidFill>
              </a:rPr>
              <a:t>visualizing</a:t>
            </a:r>
            <a:r>
              <a:rPr lang="it-IT" sz="1800" dirty="0">
                <a:solidFill>
                  <a:srgbClr val="0070C0"/>
                </a:solidFill>
              </a:rPr>
              <a:t> </a:t>
            </a:r>
            <a:r>
              <a:rPr lang="it-IT" sz="1800" dirty="0" err="1">
                <a:solidFill>
                  <a:srgbClr val="0070C0"/>
                </a:solidFill>
              </a:rPr>
              <a:t>distances</a:t>
            </a:r>
            <a:r>
              <a:rPr lang="it-IT" sz="1800" dirty="0">
                <a:solidFill>
                  <a:srgbClr val="0070C0"/>
                </a:solidFill>
              </a:rPr>
              <a:t>).</a:t>
            </a:r>
          </a:p>
          <a:p>
            <a:pPr marL="0" indent="0" algn="just"/>
            <a:r>
              <a:rPr lang="en-US" sz="1800" dirty="0">
                <a:solidFill>
                  <a:srgbClr val="0070C0"/>
                </a:solidFill>
              </a:rPr>
              <a:t>The best-known method is the Euclidean distance.</a:t>
            </a:r>
          </a:p>
          <a:p>
            <a:pPr algn="just"/>
            <a:endParaRPr lang="it-IT" dirty="0"/>
          </a:p>
        </p:txBody>
      </p:sp>
      <p:sp>
        <p:nvSpPr>
          <p:cNvPr id="5" name="Rettangolo 4">
            <a:extLst>
              <a:ext uri="{FF2B5EF4-FFF2-40B4-BE49-F238E27FC236}">
                <a16:creationId xmlns:a16="http://schemas.microsoft.com/office/drawing/2014/main" id="{06174F71-8375-4B34-B3CF-253E1304A299}"/>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spTree>
    <p:extLst>
      <p:ext uri="{BB962C8B-B14F-4D97-AF65-F5344CB8AC3E}">
        <p14:creationId xmlns:p14="http://schemas.microsoft.com/office/powerpoint/2010/main" val="213894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sz="1800" b="1" dirty="0" err="1"/>
              <a:t>Distance</a:t>
            </a:r>
            <a:r>
              <a:rPr lang="it-IT" sz="1800" b="1" dirty="0"/>
              <a:t> </a:t>
            </a:r>
            <a:r>
              <a:rPr lang="it-IT" sz="1800" b="1" dirty="0" err="1"/>
              <a:t>matrix</a:t>
            </a:r>
            <a:endParaRPr lang="it-IT" sz="18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3065020"/>
            <a:ext cx="4908549" cy="2737928"/>
          </a:xfrm>
        </p:spPr>
        <p:txBody>
          <a:bodyPr/>
          <a:lstStyle/>
          <a:p>
            <a:pPr marL="0" indent="0"/>
            <a:r>
              <a:rPr lang="en-US" sz="1600" dirty="0">
                <a:solidFill>
                  <a:srgbClr val="0070C0"/>
                </a:solidFill>
              </a:rPr>
              <a:t>Starting from </a:t>
            </a:r>
            <a:r>
              <a:rPr lang="en-US" sz="1600" i="1" dirty="0">
                <a:solidFill>
                  <a:srgbClr val="0070C0"/>
                </a:solidFill>
              </a:rPr>
              <a:t>n </a:t>
            </a:r>
            <a:r>
              <a:rPr lang="en-US" sz="1600" dirty="0">
                <a:solidFill>
                  <a:srgbClr val="0070C0"/>
                </a:solidFill>
              </a:rPr>
              <a:t>units </a:t>
            </a:r>
            <a:r>
              <a:rPr lang="en-US" sz="1600" dirty="0" err="1">
                <a:solidFill>
                  <a:srgbClr val="0070C0"/>
                </a:solidFill>
              </a:rPr>
              <a:t>whse</a:t>
            </a:r>
            <a:r>
              <a:rPr lang="en-US" sz="1600" dirty="0">
                <a:solidFill>
                  <a:srgbClr val="0070C0"/>
                </a:solidFill>
              </a:rPr>
              <a:t> distances have been computed, we can define the distance matrix of order </a:t>
            </a:r>
            <a:r>
              <a:rPr lang="en-US" sz="1600" i="1" dirty="0">
                <a:solidFill>
                  <a:srgbClr val="0070C0"/>
                </a:solidFill>
              </a:rPr>
              <a:t>n x n </a:t>
            </a:r>
            <a:r>
              <a:rPr lang="en-US" sz="1600" dirty="0">
                <a:solidFill>
                  <a:srgbClr val="0070C0"/>
                </a:solidFill>
              </a:rPr>
              <a:t>(</a:t>
            </a:r>
            <a:r>
              <a:rPr lang="en-US" sz="1600" i="1" dirty="0">
                <a:solidFill>
                  <a:srgbClr val="0070C0"/>
                </a:solidFill>
              </a:rPr>
              <a:t>n </a:t>
            </a:r>
            <a:r>
              <a:rPr lang="en-US" sz="1600" dirty="0">
                <a:solidFill>
                  <a:srgbClr val="0070C0"/>
                </a:solidFill>
              </a:rPr>
              <a:t>rows, </a:t>
            </a:r>
            <a:r>
              <a:rPr lang="en-US" sz="1600" i="1" dirty="0">
                <a:solidFill>
                  <a:srgbClr val="0070C0"/>
                </a:solidFill>
              </a:rPr>
              <a:t>n </a:t>
            </a:r>
            <a:r>
              <a:rPr lang="it-IT" sz="1600" dirty="0" err="1">
                <a:solidFill>
                  <a:srgbClr val="0070C0"/>
                </a:solidFill>
              </a:rPr>
              <a:t>columns</a:t>
            </a:r>
            <a:r>
              <a:rPr lang="it-IT" sz="1600" dirty="0">
                <a:solidFill>
                  <a:srgbClr val="0070C0"/>
                </a:solidFill>
              </a:rPr>
              <a:t>)</a:t>
            </a:r>
          </a:p>
          <a:p>
            <a:pPr marL="0" indent="0"/>
            <a:endParaRPr lang="it-IT" sz="1600" dirty="0"/>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pic>
        <p:nvPicPr>
          <p:cNvPr id="6" name="Immagine 5">
            <a:extLst>
              <a:ext uri="{FF2B5EF4-FFF2-40B4-BE49-F238E27FC236}">
                <a16:creationId xmlns:a16="http://schemas.microsoft.com/office/drawing/2014/main" id="{72DCBCF6-ECE5-49DC-B23C-7198DFF03915}"/>
              </a:ext>
            </a:extLst>
          </p:cNvPr>
          <p:cNvPicPr>
            <a:picLocks noChangeAspect="1"/>
          </p:cNvPicPr>
          <p:nvPr/>
        </p:nvPicPr>
        <p:blipFill>
          <a:blip r:embed="rId2"/>
          <a:stretch>
            <a:fillRect/>
          </a:stretch>
        </p:blipFill>
        <p:spPr>
          <a:xfrm>
            <a:off x="290749" y="3907206"/>
            <a:ext cx="3749410" cy="1945897"/>
          </a:xfrm>
          <a:prstGeom prst="rect">
            <a:avLst/>
          </a:prstGeom>
        </p:spPr>
      </p:pic>
      <p:sp>
        <p:nvSpPr>
          <p:cNvPr id="7" name="Freccia a destra 6">
            <a:extLst>
              <a:ext uri="{FF2B5EF4-FFF2-40B4-BE49-F238E27FC236}">
                <a16:creationId xmlns:a16="http://schemas.microsoft.com/office/drawing/2014/main" id="{1ADE0324-2FFC-426F-9CAE-0ECB5B4A84B1}"/>
              </a:ext>
            </a:extLst>
          </p:cNvPr>
          <p:cNvSpPr/>
          <p:nvPr/>
        </p:nvSpPr>
        <p:spPr>
          <a:xfrm>
            <a:off x="3912780" y="4710223"/>
            <a:ext cx="1158949" cy="680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F5980999-337F-4DED-96B4-6CBA11DC8C17}"/>
              </a:ext>
            </a:extLst>
          </p:cNvPr>
          <p:cNvPicPr>
            <a:picLocks noChangeAspect="1"/>
          </p:cNvPicPr>
          <p:nvPr/>
        </p:nvPicPr>
        <p:blipFill>
          <a:blip r:embed="rId3"/>
          <a:stretch>
            <a:fillRect/>
          </a:stretch>
        </p:blipFill>
        <p:spPr>
          <a:xfrm>
            <a:off x="5190026" y="3907206"/>
            <a:ext cx="3453966" cy="1945897"/>
          </a:xfrm>
          <a:prstGeom prst="rect">
            <a:avLst/>
          </a:prstGeom>
        </p:spPr>
      </p:pic>
    </p:spTree>
    <p:extLst>
      <p:ext uri="{BB962C8B-B14F-4D97-AF65-F5344CB8AC3E}">
        <p14:creationId xmlns:p14="http://schemas.microsoft.com/office/powerpoint/2010/main" val="3653340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181701"/>
            <a:ext cx="4908550" cy="406115"/>
          </a:xfrm>
        </p:spPr>
        <p:txBody>
          <a:bodyPr/>
          <a:lstStyle/>
          <a:p>
            <a:r>
              <a:rPr lang="it-IT" sz="1800" b="1" dirty="0" err="1"/>
              <a:t>Distance</a:t>
            </a:r>
            <a:r>
              <a:rPr lang="it-IT" sz="1800" b="1" dirty="0"/>
              <a:t> </a:t>
            </a:r>
            <a:r>
              <a:rPr lang="it-IT" sz="1800" b="1" dirty="0" err="1"/>
              <a:t>matrix</a:t>
            </a:r>
            <a:r>
              <a:rPr lang="it-IT" sz="1800" b="1" dirty="0"/>
              <a:t> – </a:t>
            </a:r>
          </a:p>
          <a:p>
            <a:r>
              <a:rPr lang="it-IT" sz="1800" b="1" dirty="0"/>
              <a:t>How to compute </a:t>
            </a:r>
            <a:r>
              <a:rPr lang="it-IT" sz="1800" b="1" dirty="0" err="1"/>
              <a:t>distances</a:t>
            </a:r>
            <a:r>
              <a:rPr lang="it-IT" sz="1800" b="1" dirty="0"/>
              <a:t>?</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65426" y="2750439"/>
            <a:ext cx="4908549" cy="2737928"/>
          </a:xfrm>
        </p:spPr>
        <p:txBody>
          <a:bodyPr/>
          <a:lstStyle/>
          <a:p>
            <a:pPr algn="just"/>
            <a:endParaRPr lang="en-US" sz="1600" dirty="0">
              <a:solidFill>
                <a:srgbClr val="0070C0"/>
              </a:solidFill>
            </a:endParaRPr>
          </a:p>
          <a:p>
            <a:pPr marL="0" indent="0" algn="just"/>
            <a:r>
              <a:rPr lang="en-US" sz="1600" dirty="0">
                <a:solidFill>
                  <a:srgbClr val="0070C0"/>
                </a:solidFill>
              </a:rPr>
              <a:t>Euclidean distance can be computed when the variables are </a:t>
            </a:r>
            <a:r>
              <a:rPr lang="it-IT" sz="1600" dirty="0">
                <a:solidFill>
                  <a:srgbClr val="0070C0"/>
                </a:solidFill>
              </a:rPr>
              <a:t>quantitative.</a:t>
            </a:r>
          </a:p>
          <a:p>
            <a:pPr marL="0" indent="0" algn="just"/>
            <a:r>
              <a:rPr lang="en-US" sz="1600" dirty="0">
                <a:solidFill>
                  <a:srgbClr val="0070C0"/>
                </a:solidFill>
              </a:rPr>
              <a:t>Euclidean distance between unit </a:t>
            </a:r>
            <a:r>
              <a:rPr lang="en-US" sz="1600" i="1" dirty="0" err="1">
                <a:solidFill>
                  <a:srgbClr val="0070C0"/>
                </a:solidFill>
              </a:rPr>
              <a:t>i</a:t>
            </a:r>
            <a:r>
              <a:rPr lang="en-US" sz="1600" i="1" dirty="0">
                <a:solidFill>
                  <a:srgbClr val="0070C0"/>
                </a:solidFill>
              </a:rPr>
              <a:t> </a:t>
            </a:r>
            <a:r>
              <a:rPr lang="en-US" sz="1600" dirty="0">
                <a:solidFill>
                  <a:srgbClr val="0070C0"/>
                </a:solidFill>
              </a:rPr>
              <a:t>and unit </a:t>
            </a:r>
            <a:r>
              <a:rPr lang="en-US" sz="1600" i="1" dirty="0">
                <a:solidFill>
                  <a:srgbClr val="0070C0"/>
                </a:solidFill>
              </a:rPr>
              <a:t>j </a:t>
            </a:r>
            <a:r>
              <a:rPr lang="en-US" sz="1600" dirty="0">
                <a:solidFill>
                  <a:srgbClr val="0070C0"/>
                </a:solidFill>
              </a:rPr>
              <a:t>according to the variable X</a:t>
            </a:r>
            <a:r>
              <a:rPr lang="en-US" sz="1600" baseline="-25000" dirty="0">
                <a:solidFill>
                  <a:srgbClr val="0070C0"/>
                </a:solidFill>
              </a:rPr>
              <a:t>1</a:t>
            </a:r>
            <a:r>
              <a:rPr lang="en-US" sz="1600" dirty="0">
                <a:solidFill>
                  <a:srgbClr val="0070C0"/>
                </a:solidFill>
              </a:rPr>
              <a:t> is given by</a:t>
            </a:r>
            <a:endParaRPr lang="it-IT" sz="1600" dirty="0">
              <a:solidFill>
                <a:srgbClr val="0070C0"/>
              </a:solidFill>
            </a:endParaRPr>
          </a:p>
          <a:p>
            <a:pPr marL="0" indent="0"/>
            <a:endParaRPr lang="it-IT" sz="1600" dirty="0"/>
          </a:p>
          <a:p>
            <a:pPr marL="0" indent="0"/>
            <a:endParaRPr lang="it-IT" sz="1600" dirty="0"/>
          </a:p>
          <a:p>
            <a:pPr marL="0" indent="0"/>
            <a:r>
              <a:rPr lang="en-US" sz="1600" dirty="0">
                <a:solidFill>
                  <a:srgbClr val="0070C0"/>
                </a:solidFill>
              </a:rPr>
              <a:t>Euclidean distance between unit </a:t>
            </a:r>
            <a:r>
              <a:rPr lang="en-US" sz="1600" i="1" dirty="0" err="1">
                <a:solidFill>
                  <a:srgbClr val="0070C0"/>
                </a:solidFill>
              </a:rPr>
              <a:t>i</a:t>
            </a:r>
            <a:r>
              <a:rPr lang="en-US" sz="1600" i="1" dirty="0">
                <a:solidFill>
                  <a:srgbClr val="0070C0"/>
                </a:solidFill>
              </a:rPr>
              <a:t> </a:t>
            </a:r>
            <a:r>
              <a:rPr lang="en-US" sz="1600" dirty="0">
                <a:solidFill>
                  <a:srgbClr val="0070C0"/>
                </a:solidFill>
              </a:rPr>
              <a:t>and unit </a:t>
            </a:r>
            <a:r>
              <a:rPr lang="en-US" sz="1600" i="1" dirty="0">
                <a:solidFill>
                  <a:srgbClr val="0070C0"/>
                </a:solidFill>
              </a:rPr>
              <a:t>j </a:t>
            </a:r>
            <a:r>
              <a:rPr lang="en-US" sz="1600" dirty="0">
                <a:solidFill>
                  <a:srgbClr val="0070C0"/>
                </a:solidFill>
              </a:rPr>
              <a:t>according to the (standardized) variables X</a:t>
            </a:r>
            <a:r>
              <a:rPr lang="en-US" sz="1600" baseline="-25000" dirty="0">
                <a:solidFill>
                  <a:srgbClr val="0070C0"/>
                </a:solidFill>
              </a:rPr>
              <a:t>1</a:t>
            </a:r>
            <a:r>
              <a:rPr lang="en-US" sz="1600" dirty="0">
                <a:solidFill>
                  <a:srgbClr val="0070C0"/>
                </a:solidFill>
              </a:rPr>
              <a:t> and X</a:t>
            </a:r>
            <a:r>
              <a:rPr lang="en-US" sz="1600" baseline="-25000" dirty="0">
                <a:solidFill>
                  <a:srgbClr val="0070C0"/>
                </a:solidFill>
              </a:rPr>
              <a:t>2</a:t>
            </a:r>
            <a:r>
              <a:rPr lang="en-US" sz="1600" dirty="0">
                <a:solidFill>
                  <a:srgbClr val="0070C0"/>
                </a:solidFill>
              </a:rPr>
              <a:t> is given by</a:t>
            </a:r>
            <a:endParaRPr lang="it-IT" sz="1600" dirty="0">
              <a:solidFill>
                <a:srgbClr val="0070C0"/>
              </a:solidFill>
            </a:endParaRPr>
          </a:p>
          <a:p>
            <a:pPr marL="0" indent="0"/>
            <a:endParaRPr lang="it-IT" sz="1600" dirty="0"/>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pic>
        <p:nvPicPr>
          <p:cNvPr id="9" name="Immagine 8">
            <a:extLst>
              <a:ext uri="{FF2B5EF4-FFF2-40B4-BE49-F238E27FC236}">
                <a16:creationId xmlns:a16="http://schemas.microsoft.com/office/drawing/2014/main" id="{35C711DD-14EB-45EE-8BA3-BA3798496A77}"/>
              </a:ext>
            </a:extLst>
          </p:cNvPr>
          <p:cNvPicPr>
            <a:picLocks noChangeAspect="1"/>
          </p:cNvPicPr>
          <p:nvPr/>
        </p:nvPicPr>
        <p:blipFill>
          <a:blip r:embed="rId2"/>
          <a:stretch>
            <a:fillRect/>
          </a:stretch>
        </p:blipFill>
        <p:spPr>
          <a:xfrm>
            <a:off x="1278876" y="4224558"/>
            <a:ext cx="1919350" cy="709759"/>
          </a:xfrm>
          <a:prstGeom prst="rect">
            <a:avLst/>
          </a:prstGeom>
        </p:spPr>
      </p:pic>
      <p:pic>
        <p:nvPicPr>
          <p:cNvPr id="10" name="Immagine 9">
            <a:extLst>
              <a:ext uri="{FF2B5EF4-FFF2-40B4-BE49-F238E27FC236}">
                <a16:creationId xmlns:a16="http://schemas.microsoft.com/office/drawing/2014/main" id="{47CD30AA-F512-4129-966B-E6C384696663}"/>
              </a:ext>
            </a:extLst>
          </p:cNvPr>
          <p:cNvPicPr>
            <a:picLocks noChangeAspect="1"/>
          </p:cNvPicPr>
          <p:nvPr/>
        </p:nvPicPr>
        <p:blipFill>
          <a:blip r:embed="rId3"/>
          <a:stretch>
            <a:fillRect/>
          </a:stretch>
        </p:blipFill>
        <p:spPr>
          <a:xfrm>
            <a:off x="1278876" y="5480668"/>
            <a:ext cx="3465296" cy="709759"/>
          </a:xfrm>
          <a:prstGeom prst="rect">
            <a:avLst/>
          </a:prstGeom>
        </p:spPr>
      </p:pic>
      <p:sp>
        <p:nvSpPr>
          <p:cNvPr id="11" name="Freccia a destra 10">
            <a:extLst>
              <a:ext uri="{FF2B5EF4-FFF2-40B4-BE49-F238E27FC236}">
                <a16:creationId xmlns:a16="http://schemas.microsoft.com/office/drawing/2014/main" id="{22116D75-C66C-4E15-BF5D-0652B2A7F291}"/>
              </a:ext>
            </a:extLst>
          </p:cNvPr>
          <p:cNvSpPr/>
          <p:nvPr/>
        </p:nvSpPr>
        <p:spPr>
          <a:xfrm rot="20098877">
            <a:off x="4710681" y="5181275"/>
            <a:ext cx="1326833" cy="532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a:extLst>
              <a:ext uri="{FF2B5EF4-FFF2-40B4-BE49-F238E27FC236}">
                <a16:creationId xmlns:a16="http://schemas.microsoft.com/office/drawing/2014/main" id="{6A0F4771-E0E6-4E49-AE3D-6865732AB19A}"/>
              </a:ext>
            </a:extLst>
          </p:cNvPr>
          <p:cNvPicPr>
            <a:picLocks noChangeAspect="1"/>
          </p:cNvPicPr>
          <p:nvPr/>
        </p:nvPicPr>
        <p:blipFill>
          <a:blip r:embed="rId4"/>
          <a:stretch>
            <a:fillRect/>
          </a:stretch>
        </p:blipFill>
        <p:spPr>
          <a:xfrm>
            <a:off x="6479346" y="3817695"/>
            <a:ext cx="4903498" cy="2097157"/>
          </a:xfrm>
          <a:prstGeom prst="rect">
            <a:avLst/>
          </a:prstGeom>
        </p:spPr>
      </p:pic>
    </p:spTree>
    <p:extLst>
      <p:ext uri="{BB962C8B-B14F-4D97-AF65-F5344CB8AC3E}">
        <p14:creationId xmlns:p14="http://schemas.microsoft.com/office/powerpoint/2010/main" val="2665775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2966697"/>
            <a:ext cx="5366472" cy="2737928"/>
          </a:xfrm>
        </p:spPr>
        <p:txBody>
          <a:bodyPr/>
          <a:lstStyle/>
          <a:p>
            <a:pPr algn="just"/>
            <a:endParaRPr lang="en-US" sz="1600" dirty="0">
              <a:solidFill>
                <a:srgbClr val="0070C0"/>
              </a:solidFill>
            </a:endParaRPr>
          </a:p>
          <a:p>
            <a:r>
              <a:rPr lang="it-IT" sz="1600" i="1" dirty="0">
                <a:solidFill>
                  <a:srgbClr val="0070C0"/>
                </a:solidFill>
              </a:rPr>
              <a:t>Manhattan </a:t>
            </a:r>
            <a:r>
              <a:rPr lang="it-IT" sz="1600" i="1" dirty="0" err="1">
                <a:solidFill>
                  <a:srgbClr val="0070C0"/>
                </a:solidFill>
              </a:rPr>
              <a:t>distance</a:t>
            </a:r>
            <a:r>
              <a:rPr lang="it-IT" sz="1600" dirty="0">
                <a:solidFill>
                  <a:srgbClr val="0070C0"/>
                </a:solidFill>
              </a:rPr>
              <a:t>:</a:t>
            </a:r>
          </a:p>
          <a:p>
            <a:pPr marL="0" indent="0"/>
            <a:endParaRPr lang="it-IT" sz="1600" dirty="0"/>
          </a:p>
          <a:p>
            <a:pPr marL="0" indent="0"/>
            <a:endParaRPr lang="it-IT" sz="1600" dirty="0"/>
          </a:p>
          <a:p>
            <a:pPr marL="0" indent="0"/>
            <a:endParaRPr lang="it-IT" sz="1600" dirty="0"/>
          </a:p>
          <a:p>
            <a:pPr marL="0" indent="0"/>
            <a:r>
              <a:rPr lang="en-US" sz="1600" dirty="0">
                <a:solidFill>
                  <a:srgbClr val="0070C0"/>
                </a:solidFill>
              </a:rPr>
              <a:t>Other dissimilarity measures exist such as </a:t>
            </a:r>
            <a:r>
              <a:rPr lang="en-US" sz="1600" b="1" dirty="0">
                <a:solidFill>
                  <a:srgbClr val="0070C0"/>
                </a:solidFill>
              </a:rPr>
              <a:t>correlation-based distances. </a:t>
            </a:r>
          </a:p>
          <a:p>
            <a:pPr marL="0" indent="0" algn="just"/>
            <a:r>
              <a:rPr lang="en-US" sz="1600" dirty="0">
                <a:solidFill>
                  <a:srgbClr val="0070C0"/>
                </a:solidFill>
              </a:rPr>
              <a:t>The choice of distance measures is very important, as it has a strong influence on the clustering results. For most common clustering software, the default distance measure </a:t>
            </a:r>
            <a:r>
              <a:rPr lang="it-IT" sz="1600" dirty="0" err="1">
                <a:solidFill>
                  <a:srgbClr val="0070C0"/>
                </a:solidFill>
              </a:rPr>
              <a:t>is</a:t>
            </a:r>
            <a:r>
              <a:rPr lang="it-IT" sz="1600" dirty="0">
                <a:solidFill>
                  <a:srgbClr val="0070C0"/>
                </a:solidFill>
              </a:rPr>
              <a:t> the </a:t>
            </a:r>
            <a:r>
              <a:rPr lang="it-IT" sz="1600" dirty="0" err="1">
                <a:solidFill>
                  <a:srgbClr val="0070C0"/>
                </a:solidFill>
              </a:rPr>
              <a:t>Euclidean</a:t>
            </a:r>
            <a:r>
              <a:rPr lang="it-IT" sz="1600" dirty="0">
                <a:solidFill>
                  <a:srgbClr val="0070C0"/>
                </a:solidFill>
              </a:rPr>
              <a:t> </a:t>
            </a:r>
            <a:r>
              <a:rPr lang="it-IT" sz="1600" dirty="0" err="1">
                <a:solidFill>
                  <a:srgbClr val="0070C0"/>
                </a:solidFill>
              </a:rPr>
              <a:t>distance</a:t>
            </a:r>
            <a:endParaRPr lang="it-IT" sz="1600" dirty="0">
              <a:solidFill>
                <a:srgbClr val="0070C0"/>
              </a:solidFill>
            </a:endParaRPr>
          </a:p>
          <a:p>
            <a:pPr marL="0" indent="0"/>
            <a:endParaRPr lang="it-IT" sz="1600" dirty="0"/>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pic>
        <p:nvPicPr>
          <p:cNvPr id="13" name="Immagine 12">
            <a:extLst>
              <a:ext uri="{FF2B5EF4-FFF2-40B4-BE49-F238E27FC236}">
                <a16:creationId xmlns:a16="http://schemas.microsoft.com/office/drawing/2014/main" id="{8BB580A6-596F-4C5F-BD50-189D02CF430D}"/>
              </a:ext>
            </a:extLst>
          </p:cNvPr>
          <p:cNvPicPr>
            <a:picLocks noChangeAspect="1"/>
          </p:cNvPicPr>
          <p:nvPr/>
        </p:nvPicPr>
        <p:blipFill>
          <a:blip r:embed="rId2"/>
          <a:stretch>
            <a:fillRect/>
          </a:stretch>
        </p:blipFill>
        <p:spPr>
          <a:xfrm>
            <a:off x="1046096" y="3892981"/>
            <a:ext cx="3217577" cy="771783"/>
          </a:xfrm>
          <a:prstGeom prst="rect">
            <a:avLst/>
          </a:prstGeom>
        </p:spPr>
      </p:pic>
      <p:sp>
        <p:nvSpPr>
          <p:cNvPr id="7" name="Segnaposto testo 2">
            <a:extLst>
              <a:ext uri="{FF2B5EF4-FFF2-40B4-BE49-F238E27FC236}">
                <a16:creationId xmlns:a16="http://schemas.microsoft.com/office/drawing/2014/main" id="{8A8DCEE3-FD4D-4AE3-B0AA-7994AFE4631F}"/>
              </a:ext>
            </a:extLst>
          </p:cNvPr>
          <p:cNvSpPr txBox="1">
            <a:spLocks/>
          </p:cNvSpPr>
          <p:nvPr/>
        </p:nvSpPr>
        <p:spPr>
          <a:xfrm>
            <a:off x="557251" y="2181701"/>
            <a:ext cx="4908550" cy="40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rgbClr val="C0000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err="1"/>
              <a:t>Distance</a:t>
            </a:r>
            <a:r>
              <a:rPr lang="it-IT" sz="1800" b="1" dirty="0"/>
              <a:t> </a:t>
            </a:r>
            <a:r>
              <a:rPr lang="it-IT" sz="1800" b="1" dirty="0" err="1"/>
              <a:t>matrix</a:t>
            </a:r>
            <a:r>
              <a:rPr lang="it-IT" sz="1800" b="1" dirty="0"/>
              <a:t> – </a:t>
            </a:r>
          </a:p>
          <a:p>
            <a:r>
              <a:rPr lang="it-IT" sz="1800" b="1" dirty="0"/>
              <a:t>How to compute </a:t>
            </a:r>
            <a:r>
              <a:rPr lang="it-IT" sz="1800" b="1" dirty="0" err="1"/>
              <a:t>distances</a:t>
            </a:r>
            <a:r>
              <a:rPr lang="it-IT" sz="1800" b="1" dirty="0"/>
              <a:t>?</a:t>
            </a:r>
          </a:p>
        </p:txBody>
      </p:sp>
    </p:spTree>
    <p:extLst>
      <p:ext uri="{BB962C8B-B14F-4D97-AF65-F5344CB8AC3E}">
        <p14:creationId xmlns:p14="http://schemas.microsoft.com/office/powerpoint/2010/main" val="174576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451233" y="2689121"/>
            <a:ext cx="6161602" cy="2737928"/>
          </a:xfrm>
        </p:spPr>
        <p:txBody>
          <a:bodyPr/>
          <a:lstStyle/>
          <a:p>
            <a:pPr marL="0" indent="0" algn="just"/>
            <a:r>
              <a:rPr lang="en-US" sz="1600" dirty="0"/>
              <a:t>DATA: </a:t>
            </a:r>
            <a:r>
              <a:rPr lang="en-US" sz="1600" dirty="0" err="1"/>
              <a:t>USArrests</a:t>
            </a:r>
            <a:r>
              <a:rPr lang="en-US" sz="1600" dirty="0"/>
              <a:t> data (only a subset of the data will be used, by taking 15 random rows among the 50 rows in the data set. This is done by using the function </a:t>
            </a:r>
            <a:r>
              <a:rPr lang="en-US" sz="1600" i="1" dirty="0"/>
              <a:t>sample</a:t>
            </a:r>
            <a:r>
              <a:rPr lang="en-US" sz="1600" dirty="0"/>
              <a:t>()).</a:t>
            </a:r>
          </a:p>
          <a:p>
            <a:pPr algn="just"/>
            <a:r>
              <a:rPr lang="en-US" sz="1600" dirty="0"/>
              <a:t> Next, we scale the data using the function </a:t>
            </a:r>
            <a:r>
              <a:rPr lang="en-US" sz="1600" i="1" dirty="0"/>
              <a:t>scale</a:t>
            </a:r>
            <a:r>
              <a:rPr lang="en-US" sz="1600" dirty="0"/>
              <a:t>():</a:t>
            </a:r>
          </a:p>
          <a:p>
            <a:pPr algn="just"/>
            <a:r>
              <a:rPr lang="it-IT" sz="1600" i="1" dirty="0"/>
              <a:t># Subset of the data</a:t>
            </a:r>
          </a:p>
          <a:p>
            <a:pPr algn="just"/>
            <a:r>
              <a:rPr lang="it-IT" sz="1600" b="1" dirty="0" err="1">
                <a:solidFill>
                  <a:srgbClr val="0070C0"/>
                </a:solidFill>
              </a:rPr>
              <a:t>set.seed</a:t>
            </a:r>
            <a:r>
              <a:rPr lang="it-IT" sz="1600" dirty="0">
                <a:solidFill>
                  <a:srgbClr val="0070C0"/>
                </a:solidFill>
              </a:rPr>
              <a:t>(123)</a:t>
            </a:r>
          </a:p>
          <a:p>
            <a:pPr algn="just"/>
            <a:r>
              <a:rPr lang="en-US" sz="1600" dirty="0">
                <a:solidFill>
                  <a:srgbClr val="0070C0"/>
                </a:solidFill>
              </a:rPr>
              <a:t>ss &lt;- </a:t>
            </a:r>
            <a:r>
              <a:rPr lang="en-US" sz="1600" b="1" dirty="0">
                <a:solidFill>
                  <a:srgbClr val="0070C0"/>
                </a:solidFill>
              </a:rPr>
              <a:t>sample</a:t>
            </a:r>
            <a:r>
              <a:rPr lang="en-US" sz="1600" dirty="0">
                <a:solidFill>
                  <a:srgbClr val="0070C0"/>
                </a:solidFill>
              </a:rPr>
              <a:t>(1:50, 15)</a:t>
            </a:r>
            <a:r>
              <a:rPr lang="en-US" sz="1600" dirty="0"/>
              <a:t> </a:t>
            </a:r>
            <a:r>
              <a:rPr lang="en-US" sz="1600" i="1" dirty="0"/>
              <a:t># Take 15 random rows</a:t>
            </a:r>
          </a:p>
          <a:p>
            <a:pPr algn="just"/>
            <a:r>
              <a:rPr lang="en-US" sz="1600" dirty="0">
                <a:solidFill>
                  <a:srgbClr val="0070C0"/>
                </a:solidFill>
              </a:rPr>
              <a:t>df &lt;- </a:t>
            </a:r>
            <a:r>
              <a:rPr lang="en-US" sz="1600" dirty="0" err="1">
                <a:solidFill>
                  <a:srgbClr val="0070C0"/>
                </a:solidFill>
              </a:rPr>
              <a:t>USArrests</a:t>
            </a:r>
            <a:r>
              <a:rPr lang="en-US" sz="1600" dirty="0">
                <a:solidFill>
                  <a:srgbClr val="0070C0"/>
                </a:solidFill>
              </a:rPr>
              <a:t>[ss, ] </a:t>
            </a:r>
            <a:r>
              <a:rPr lang="en-US" sz="1600" i="1" dirty="0"/>
              <a:t># Subset the 15 rows</a:t>
            </a:r>
          </a:p>
          <a:p>
            <a:pPr algn="just"/>
            <a:r>
              <a:rPr lang="en-US" sz="1600" dirty="0" err="1">
                <a:solidFill>
                  <a:srgbClr val="0070C0"/>
                </a:solidFill>
              </a:rPr>
              <a:t>df.scaled</a:t>
            </a:r>
            <a:r>
              <a:rPr lang="en-US" sz="1600" dirty="0">
                <a:solidFill>
                  <a:srgbClr val="0070C0"/>
                </a:solidFill>
              </a:rPr>
              <a:t> &lt;- </a:t>
            </a:r>
            <a:r>
              <a:rPr lang="en-US" sz="1600" b="1" dirty="0">
                <a:solidFill>
                  <a:srgbClr val="0070C0"/>
                </a:solidFill>
              </a:rPr>
              <a:t>scale</a:t>
            </a:r>
            <a:r>
              <a:rPr lang="en-US" sz="1600" dirty="0">
                <a:solidFill>
                  <a:srgbClr val="0070C0"/>
                </a:solidFill>
              </a:rPr>
              <a:t>(df) </a:t>
            </a:r>
            <a:r>
              <a:rPr lang="en-US" sz="1600" i="1" dirty="0"/>
              <a:t># Standardize the variables</a:t>
            </a:r>
          </a:p>
          <a:p>
            <a:pPr marL="0" indent="0"/>
            <a:r>
              <a:rPr lang="en-US" sz="1600" dirty="0"/>
              <a:t>To compute Euclidean distance, you can use the R base </a:t>
            </a:r>
            <a:r>
              <a:rPr lang="en-US" sz="1600" i="1" dirty="0" err="1"/>
              <a:t>dist</a:t>
            </a:r>
            <a:r>
              <a:rPr lang="en-US" sz="1600" dirty="0"/>
              <a:t>() function, as follow:</a:t>
            </a:r>
          </a:p>
          <a:p>
            <a:r>
              <a:rPr lang="en-US" sz="1600" dirty="0" err="1">
                <a:solidFill>
                  <a:srgbClr val="0070C0"/>
                </a:solidFill>
              </a:rPr>
              <a:t>dist.eucl</a:t>
            </a:r>
            <a:r>
              <a:rPr lang="en-US" sz="1600" dirty="0">
                <a:solidFill>
                  <a:srgbClr val="0070C0"/>
                </a:solidFill>
              </a:rPr>
              <a:t> &lt;- </a:t>
            </a:r>
            <a:r>
              <a:rPr lang="en-US" sz="1600" b="1" dirty="0" err="1">
                <a:solidFill>
                  <a:srgbClr val="0070C0"/>
                </a:solidFill>
              </a:rPr>
              <a:t>dist</a:t>
            </a:r>
            <a:r>
              <a:rPr lang="en-US" sz="1600" dirty="0">
                <a:solidFill>
                  <a:srgbClr val="0070C0"/>
                </a:solidFill>
              </a:rPr>
              <a:t>(</a:t>
            </a:r>
            <a:r>
              <a:rPr lang="en-US" sz="1600" dirty="0" err="1">
                <a:solidFill>
                  <a:srgbClr val="0070C0"/>
                </a:solidFill>
              </a:rPr>
              <a:t>df.scaled</a:t>
            </a:r>
            <a:r>
              <a:rPr lang="en-US" sz="1600" dirty="0">
                <a:solidFill>
                  <a:srgbClr val="0070C0"/>
                </a:solidFill>
              </a:rPr>
              <a:t>, method = "</a:t>
            </a:r>
            <a:r>
              <a:rPr lang="en-US" sz="1600" dirty="0" err="1">
                <a:solidFill>
                  <a:srgbClr val="0070C0"/>
                </a:solidFill>
              </a:rPr>
              <a:t>euclidean</a:t>
            </a:r>
            <a:r>
              <a:rPr lang="en-US" sz="1600" dirty="0">
                <a:solidFill>
                  <a:srgbClr val="0070C0"/>
                </a:solidFill>
              </a:rPr>
              <a:t>")</a:t>
            </a:r>
            <a:endParaRPr lang="it-IT" sz="1600" dirty="0">
              <a:solidFill>
                <a:srgbClr val="0070C0"/>
              </a:solidFill>
            </a:endParaRPr>
          </a:p>
          <a:p>
            <a:pPr algn="just"/>
            <a:endParaRPr lang="it-IT" sz="1600" dirty="0"/>
          </a:p>
          <a:p>
            <a:pPr marL="0" indent="0"/>
            <a:endParaRPr lang="it-IT" sz="1600" dirty="0"/>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sp>
        <p:nvSpPr>
          <p:cNvPr id="6" name="Segnaposto testo 2">
            <a:extLst>
              <a:ext uri="{FF2B5EF4-FFF2-40B4-BE49-F238E27FC236}">
                <a16:creationId xmlns:a16="http://schemas.microsoft.com/office/drawing/2014/main" id="{614A1DDF-3953-4506-8175-E50CDA79A7C4}"/>
              </a:ext>
            </a:extLst>
          </p:cNvPr>
          <p:cNvSpPr txBox="1">
            <a:spLocks/>
          </p:cNvSpPr>
          <p:nvPr/>
        </p:nvSpPr>
        <p:spPr>
          <a:xfrm>
            <a:off x="557251" y="1986839"/>
            <a:ext cx="4908550" cy="40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rgbClr val="C0000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err="1"/>
              <a:t>Distance</a:t>
            </a:r>
            <a:r>
              <a:rPr lang="it-IT" sz="1800" b="1" dirty="0"/>
              <a:t> </a:t>
            </a:r>
            <a:r>
              <a:rPr lang="it-IT" sz="1800" b="1" dirty="0" err="1"/>
              <a:t>matrix</a:t>
            </a:r>
            <a:r>
              <a:rPr lang="it-IT" sz="1800" b="1" dirty="0"/>
              <a:t> – </a:t>
            </a:r>
          </a:p>
          <a:p>
            <a:r>
              <a:rPr lang="it-IT" sz="1800" b="1" dirty="0"/>
              <a:t>How to compute </a:t>
            </a:r>
            <a:r>
              <a:rPr lang="it-IT" sz="1800" b="1" dirty="0" err="1"/>
              <a:t>distances</a:t>
            </a:r>
            <a:r>
              <a:rPr lang="it-IT" sz="1800" b="1" dirty="0"/>
              <a:t>?</a:t>
            </a:r>
          </a:p>
        </p:txBody>
      </p:sp>
      <p:sp>
        <p:nvSpPr>
          <p:cNvPr id="9" name="Rettangolo 8">
            <a:extLst>
              <a:ext uri="{FF2B5EF4-FFF2-40B4-BE49-F238E27FC236}">
                <a16:creationId xmlns:a16="http://schemas.microsoft.com/office/drawing/2014/main" id="{F60753B4-FE39-4E04-B623-A91A495A2C21}"/>
              </a:ext>
            </a:extLst>
          </p:cNvPr>
          <p:cNvSpPr/>
          <p:nvPr/>
        </p:nvSpPr>
        <p:spPr>
          <a:xfrm>
            <a:off x="7397012" y="3873419"/>
            <a:ext cx="3785523" cy="369332"/>
          </a:xfrm>
          <a:prstGeom prst="rect">
            <a:avLst/>
          </a:prstGeom>
        </p:spPr>
        <p:txBody>
          <a:bodyPr wrap="none">
            <a:spAutoFit/>
          </a:bodyPr>
          <a:lstStyle/>
          <a:p>
            <a:r>
              <a:rPr lang="it-IT" b="1" dirty="0">
                <a:solidFill>
                  <a:srgbClr val="214A88"/>
                </a:solidFill>
                <a:latin typeface="LMMonoLt10-Bold"/>
              </a:rPr>
              <a:t>round</a:t>
            </a:r>
            <a:r>
              <a:rPr lang="it-IT" dirty="0">
                <a:solidFill>
                  <a:srgbClr val="000000"/>
                </a:solidFill>
                <a:latin typeface="LMMono12-Regular"/>
              </a:rPr>
              <a:t>(</a:t>
            </a:r>
            <a:r>
              <a:rPr lang="it-IT" b="1" dirty="0" err="1">
                <a:solidFill>
                  <a:srgbClr val="214A88"/>
                </a:solidFill>
                <a:latin typeface="LMMonoLt10-Bold"/>
              </a:rPr>
              <a:t>as.matrix</a:t>
            </a:r>
            <a:r>
              <a:rPr lang="it-IT" dirty="0">
                <a:solidFill>
                  <a:srgbClr val="000000"/>
                </a:solidFill>
                <a:latin typeface="LMMono12-Regular"/>
              </a:rPr>
              <a:t>(</a:t>
            </a:r>
            <a:r>
              <a:rPr lang="it-IT" dirty="0" err="1">
                <a:solidFill>
                  <a:srgbClr val="000000"/>
                </a:solidFill>
                <a:latin typeface="LMMono12-Regular"/>
              </a:rPr>
              <a:t>dist.eucl</a:t>
            </a:r>
            <a:r>
              <a:rPr lang="it-IT" dirty="0">
                <a:solidFill>
                  <a:srgbClr val="000000"/>
                </a:solidFill>
                <a:latin typeface="LMMono12-Regular"/>
              </a:rPr>
              <a:t>)[</a:t>
            </a:r>
            <a:r>
              <a:rPr lang="it-IT" dirty="0">
                <a:solidFill>
                  <a:srgbClr val="0000CF"/>
                </a:solidFill>
                <a:latin typeface="LMMono12-Regular"/>
              </a:rPr>
              <a:t>1</a:t>
            </a:r>
            <a:r>
              <a:rPr lang="it-IT" dirty="0">
                <a:solidFill>
                  <a:srgbClr val="000000"/>
                </a:solidFill>
                <a:latin typeface="LMMono12-Regular"/>
              </a:rPr>
              <a:t>:</a:t>
            </a:r>
            <a:r>
              <a:rPr lang="it-IT" dirty="0">
                <a:solidFill>
                  <a:srgbClr val="0000CF"/>
                </a:solidFill>
                <a:latin typeface="LMMono12-Regular"/>
              </a:rPr>
              <a:t>3</a:t>
            </a:r>
            <a:r>
              <a:rPr lang="it-IT" dirty="0">
                <a:solidFill>
                  <a:srgbClr val="000000"/>
                </a:solidFill>
                <a:latin typeface="LMMono12-Regular"/>
              </a:rPr>
              <a:t>, </a:t>
            </a:r>
            <a:r>
              <a:rPr lang="it-IT" dirty="0">
                <a:solidFill>
                  <a:srgbClr val="0000CF"/>
                </a:solidFill>
                <a:latin typeface="LMMono12-Regular"/>
              </a:rPr>
              <a:t>1</a:t>
            </a:r>
            <a:r>
              <a:rPr lang="it-IT" dirty="0">
                <a:solidFill>
                  <a:srgbClr val="000000"/>
                </a:solidFill>
                <a:latin typeface="LMMono12-Regular"/>
              </a:rPr>
              <a:t>:</a:t>
            </a:r>
            <a:r>
              <a:rPr lang="it-IT" dirty="0">
                <a:solidFill>
                  <a:srgbClr val="0000CF"/>
                </a:solidFill>
                <a:latin typeface="LMMono12-Regular"/>
              </a:rPr>
              <a:t>3</a:t>
            </a:r>
            <a:r>
              <a:rPr lang="it-IT" dirty="0">
                <a:solidFill>
                  <a:srgbClr val="000000"/>
                </a:solidFill>
                <a:latin typeface="LMMono12-Regular"/>
              </a:rPr>
              <a:t>], </a:t>
            </a:r>
            <a:r>
              <a:rPr lang="it-IT" dirty="0">
                <a:solidFill>
                  <a:srgbClr val="0000CF"/>
                </a:solidFill>
                <a:latin typeface="LMMono12-Regular"/>
              </a:rPr>
              <a:t>1</a:t>
            </a:r>
            <a:r>
              <a:rPr lang="it-IT" dirty="0">
                <a:solidFill>
                  <a:srgbClr val="000000"/>
                </a:solidFill>
                <a:latin typeface="LMMono12-Regular"/>
              </a:rPr>
              <a:t>)</a:t>
            </a:r>
            <a:endParaRPr lang="it-IT" dirty="0"/>
          </a:p>
        </p:txBody>
      </p:sp>
      <p:sp>
        <p:nvSpPr>
          <p:cNvPr id="10" name="Rettangolo 9">
            <a:extLst>
              <a:ext uri="{FF2B5EF4-FFF2-40B4-BE49-F238E27FC236}">
                <a16:creationId xmlns:a16="http://schemas.microsoft.com/office/drawing/2014/main" id="{6A5CAD90-CBF8-43C0-A46A-834669B73E04}"/>
              </a:ext>
            </a:extLst>
          </p:cNvPr>
          <p:cNvSpPr/>
          <p:nvPr/>
        </p:nvSpPr>
        <p:spPr>
          <a:xfrm>
            <a:off x="6523406" y="4229279"/>
            <a:ext cx="4837044" cy="1200329"/>
          </a:xfrm>
          <a:prstGeom prst="rect">
            <a:avLst/>
          </a:prstGeom>
        </p:spPr>
        <p:txBody>
          <a:bodyPr wrap="square">
            <a:spAutoFit/>
          </a:bodyPr>
          <a:lstStyle/>
          <a:p>
            <a:pPr algn="just"/>
            <a:r>
              <a:rPr lang="en-US" dirty="0">
                <a:latin typeface="LMRoman12-Regular"/>
              </a:rPr>
              <a:t>To make it easier to see the distance information generated by the </a:t>
            </a:r>
            <a:r>
              <a:rPr lang="en-US" i="1" dirty="0" err="1">
                <a:latin typeface="LMRoman12-Italic"/>
              </a:rPr>
              <a:t>dist</a:t>
            </a:r>
            <a:r>
              <a:rPr lang="en-US" dirty="0">
                <a:latin typeface="LMRoman12-Regular"/>
              </a:rPr>
              <a:t>() function, you can reformat the distance vector into a matrix using the </a:t>
            </a:r>
            <a:r>
              <a:rPr lang="en-US" i="1" dirty="0" err="1">
                <a:latin typeface="LMRoman12-Italic"/>
              </a:rPr>
              <a:t>as.matrix</a:t>
            </a:r>
            <a:r>
              <a:rPr lang="en-US" dirty="0">
                <a:latin typeface="LMRoman12-Regular"/>
              </a:rPr>
              <a:t>() function.</a:t>
            </a:r>
            <a:endParaRPr lang="it-IT" dirty="0"/>
          </a:p>
        </p:txBody>
      </p:sp>
    </p:spTree>
    <p:extLst>
      <p:ext uri="{BB962C8B-B14F-4D97-AF65-F5344CB8AC3E}">
        <p14:creationId xmlns:p14="http://schemas.microsoft.com/office/powerpoint/2010/main" val="1730021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2995236"/>
            <a:ext cx="5313463" cy="2737928"/>
          </a:xfrm>
        </p:spPr>
        <p:txBody>
          <a:bodyPr/>
          <a:lstStyle/>
          <a:p>
            <a:pPr marL="0" indent="0"/>
            <a:r>
              <a:rPr lang="en-US" sz="1600" dirty="0"/>
              <a:t>When we have </a:t>
            </a:r>
            <a:r>
              <a:rPr lang="en-US" sz="1600" i="1" dirty="0"/>
              <a:t>p </a:t>
            </a:r>
            <a:r>
              <a:rPr lang="en-US" sz="1600" dirty="0"/>
              <a:t>variables, some quantitative, some categorical, Gower distance is usually adopted.</a:t>
            </a:r>
          </a:p>
          <a:p>
            <a:r>
              <a:rPr lang="en-US" sz="1600" dirty="0"/>
              <a:t>Gower distance is given by</a:t>
            </a:r>
          </a:p>
          <a:p>
            <a:endParaRPr lang="en-US" sz="1600" dirty="0"/>
          </a:p>
          <a:p>
            <a:endParaRPr lang="en-US" sz="1600" dirty="0"/>
          </a:p>
          <a:p>
            <a:pPr marL="0" indent="0"/>
            <a:r>
              <a:rPr lang="el-GR" sz="1600" dirty="0"/>
              <a:t>δ</a:t>
            </a:r>
            <a:r>
              <a:rPr lang="it-IT" sz="1600" baseline="-25000" dirty="0" err="1"/>
              <a:t>ij,h</a:t>
            </a:r>
            <a:r>
              <a:rPr lang="en-US" sz="1600" dirty="0"/>
              <a:t> takes value 1 if the units </a:t>
            </a:r>
            <a:r>
              <a:rPr lang="en-US" sz="1600" dirty="0" err="1"/>
              <a:t>i</a:t>
            </a:r>
            <a:r>
              <a:rPr lang="en-US" sz="1600" dirty="0"/>
              <a:t> and j can be compared with respect to the </a:t>
            </a:r>
            <a:r>
              <a:rPr lang="en-US" sz="1600" i="1" dirty="0"/>
              <a:t>h</a:t>
            </a:r>
            <a:r>
              <a:rPr lang="en-US" sz="1600" dirty="0"/>
              <a:t>-</a:t>
            </a:r>
            <a:r>
              <a:rPr lang="en-US" sz="1600" dirty="0" err="1"/>
              <a:t>th</a:t>
            </a:r>
            <a:r>
              <a:rPr lang="en-US" sz="1600" dirty="0"/>
              <a:t> variable and 0 otherwise (if the phenomenon is absent in both units, e.g. no-no).</a:t>
            </a:r>
          </a:p>
          <a:p>
            <a:r>
              <a:rPr lang="it-IT" sz="1600" dirty="0"/>
              <a:t>For quantitative </a:t>
            </a:r>
            <a:r>
              <a:rPr lang="it-IT" sz="1600" dirty="0" err="1"/>
              <a:t>variables</a:t>
            </a:r>
            <a:endParaRPr lang="it-IT" sz="1600" dirty="0"/>
          </a:p>
          <a:p>
            <a:pPr marL="0" indent="0"/>
            <a:endParaRPr lang="it-IT" sz="1600" dirty="0"/>
          </a:p>
        </p:txBody>
      </p:sp>
      <p:sp>
        <p:nvSpPr>
          <p:cNvPr id="5" name="Rettangolo 4">
            <a:extLst>
              <a:ext uri="{FF2B5EF4-FFF2-40B4-BE49-F238E27FC236}">
                <a16:creationId xmlns:a16="http://schemas.microsoft.com/office/drawing/2014/main" id="{10A24F51-333F-425A-8A79-603301C5039F}"/>
              </a:ext>
            </a:extLst>
          </p:cNvPr>
          <p:cNvSpPr/>
          <p:nvPr/>
        </p:nvSpPr>
        <p:spPr>
          <a:xfrm>
            <a:off x="7902981" y="2392954"/>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Calculation of the dissimilarity matrix</a:t>
            </a:r>
            <a:endParaRPr lang="it-IT" sz="1600" b="1" dirty="0"/>
          </a:p>
        </p:txBody>
      </p:sp>
      <p:pic>
        <p:nvPicPr>
          <p:cNvPr id="6" name="Immagine 5">
            <a:extLst>
              <a:ext uri="{FF2B5EF4-FFF2-40B4-BE49-F238E27FC236}">
                <a16:creationId xmlns:a16="http://schemas.microsoft.com/office/drawing/2014/main" id="{5100D96B-F7BC-4A68-8CD3-0064FA6F3185}"/>
              </a:ext>
            </a:extLst>
          </p:cNvPr>
          <p:cNvPicPr>
            <a:picLocks noChangeAspect="1"/>
          </p:cNvPicPr>
          <p:nvPr/>
        </p:nvPicPr>
        <p:blipFill>
          <a:blip r:embed="rId2"/>
          <a:stretch>
            <a:fillRect/>
          </a:stretch>
        </p:blipFill>
        <p:spPr>
          <a:xfrm>
            <a:off x="2439247" y="3890109"/>
            <a:ext cx="1601125" cy="600422"/>
          </a:xfrm>
          <a:prstGeom prst="rect">
            <a:avLst/>
          </a:prstGeom>
        </p:spPr>
      </p:pic>
      <p:pic>
        <p:nvPicPr>
          <p:cNvPr id="7" name="Immagine 6">
            <a:extLst>
              <a:ext uri="{FF2B5EF4-FFF2-40B4-BE49-F238E27FC236}">
                <a16:creationId xmlns:a16="http://schemas.microsoft.com/office/drawing/2014/main" id="{FCD2F054-1325-4623-BD78-0FFF857AA293}"/>
              </a:ext>
            </a:extLst>
          </p:cNvPr>
          <p:cNvPicPr>
            <a:picLocks noChangeAspect="1"/>
          </p:cNvPicPr>
          <p:nvPr/>
        </p:nvPicPr>
        <p:blipFill>
          <a:blip r:embed="rId3"/>
          <a:stretch>
            <a:fillRect/>
          </a:stretch>
        </p:blipFill>
        <p:spPr>
          <a:xfrm>
            <a:off x="2824021" y="5649786"/>
            <a:ext cx="2236305" cy="685660"/>
          </a:xfrm>
          <a:prstGeom prst="rect">
            <a:avLst/>
          </a:prstGeom>
        </p:spPr>
      </p:pic>
      <p:sp>
        <p:nvSpPr>
          <p:cNvPr id="10" name="Segnaposto testo 2">
            <a:extLst>
              <a:ext uri="{FF2B5EF4-FFF2-40B4-BE49-F238E27FC236}">
                <a16:creationId xmlns:a16="http://schemas.microsoft.com/office/drawing/2014/main" id="{BDA78F82-7E88-4082-9A1F-3999B5038FE5}"/>
              </a:ext>
            </a:extLst>
          </p:cNvPr>
          <p:cNvSpPr txBox="1">
            <a:spLocks/>
          </p:cNvSpPr>
          <p:nvPr/>
        </p:nvSpPr>
        <p:spPr>
          <a:xfrm>
            <a:off x="557251" y="1986839"/>
            <a:ext cx="4908550" cy="40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rgbClr val="C0000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err="1"/>
              <a:t>Distance</a:t>
            </a:r>
            <a:r>
              <a:rPr lang="it-IT" sz="1800" b="1" dirty="0"/>
              <a:t> </a:t>
            </a:r>
            <a:r>
              <a:rPr lang="it-IT" sz="1800" b="1" dirty="0" err="1"/>
              <a:t>matrix</a:t>
            </a:r>
            <a:r>
              <a:rPr lang="it-IT" sz="1800" b="1" dirty="0"/>
              <a:t> – </a:t>
            </a:r>
          </a:p>
          <a:p>
            <a:r>
              <a:rPr lang="it-IT" sz="1800" b="1" dirty="0"/>
              <a:t>How to compute </a:t>
            </a:r>
            <a:r>
              <a:rPr lang="it-IT" sz="1800" b="1" dirty="0" err="1"/>
              <a:t>distances</a:t>
            </a:r>
            <a:r>
              <a:rPr lang="it-IT" sz="1800" b="1" dirty="0"/>
              <a:t>?</a:t>
            </a:r>
          </a:p>
        </p:txBody>
      </p:sp>
      <p:sp>
        <p:nvSpPr>
          <p:cNvPr id="11" name="Rettangolo 10">
            <a:extLst>
              <a:ext uri="{FF2B5EF4-FFF2-40B4-BE49-F238E27FC236}">
                <a16:creationId xmlns:a16="http://schemas.microsoft.com/office/drawing/2014/main" id="{05C4C612-C6C1-425A-B597-69F2038C3453}"/>
              </a:ext>
            </a:extLst>
          </p:cNvPr>
          <p:cNvSpPr/>
          <p:nvPr/>
        </p:nvSpPr>
        <p:spPr>
          <a:xfrm>
            <a:off x="5656521" y="3684104"/>
            <a:ext cx="6270436" cy="239864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t>There are many R functions for computing distances between pairs of observations:</a:t>
            </a:r>
          </a:p>
          <a:p>
            <a:r>
              <a:rPr lang="en-US" sz="1400" dirty="0"/>
              <a:t>1. </a:t>
            </a:r>
            <a:r>
              <a:rPr lang="en-US" sz="1400" i="1" dirty="0" err="1"/>
              <a:t>dist</a:t>
            </a:r>
            <a:r>
              <a:rPr lang="en-US" sz="1400" dirty="0"/>
              <a:t>() R base function [</a:t>
            </a:r>
            <a:r>
              <a:rPr lang="en-US" sz="1400" i="1" dirty="0"/>
              <a:t>stats </a:t>
            </a:r>
            <a:r>
              <a:rPr lang="en-US" sz="1400" dirty="0"/>
              <a:t>package]: Accepts only numeric data as an input.</a:t>
            </a:r>
          </a:p>
          <a:p>
            <a:r>
              <a:rPr lang="en-US" sz="1400" dirty="0"/>
              <a:t>2. </a:t>
            </a:r>
            <a:r>
              <a:rPr lang="en-US" sz="1400" i="1" dirty="0" err="1"/>
              <a:t>get_dist</a:t>
            </a:r>
            <a:r>
              <a:rPr lang="en-US" sz="1400" dirty="0"/>
              <a:t>() function [</a:t>
            </a:r>
            <a:r>
              <a:rPr lang="en-US" sz="1400" i="1" dirty="0" err="1"/>
              <a:t>factoextra</a:t>
            </a:r>
            <a:r>
              <a:rPr lang="en-US" sz="1400" i="1" dirty="0"/>
              <a:t> </a:t>
            </a:r>
            <a:r>
              <a:rPr lang="en-US" sz="1400" dirty="0"/>
              <a:t>package]: Accepts only numeric data as an input.</a:t>
            </a:r>
          </a:p>
          <a:p>
            <a:r>
              <a:rPr lang="en-US" sz="1400" dirty="0"/>
              <a:t>Compared to the standard </a:t>
            </a:r>
            <a:r>
              <a:rPr lang="en-US" sz="1400" dirty="0" err="1"/>
              <a:t>dist</a:t>
            </a:r>
            <a:r>
              <a:rPr lang="en-US" sz="1400" dirty="0"/>
              <a:t>() function, it supports correlation-based distance</a:t>
            </a:r>
          </a:p>
          <a:p>
            <a:r>
              <a:rPr lang="en-US" sz="1400" dirty="0"/>
              <a:t>measures including “</a:t>
            </a:r>
            <a:r>
              <a:rPr lang="en-US" sz="1400" dirty="0" err="1"/>
              <a:t>pearson</a:t>
            </a:r>
            <a:r>
              <a:rPr lang="en-US" sz="1400" dirty="0"/>
              <a:t>”, “</a:t>
            </a:r>
            <a:r>
              <a:rPr lang="en-US" sz="1400" dirty="0" err="1"/>
              <a:t>kendall</a:t>
            </a:r>
            <a:r>
              <a:rPr lang="en-US" sz="1400" dirty="0"/>
              <a:t>” and “spearman” methods.</a:t>
            </a:r>
          </a:p>
          <a:p>
            <a:r>
              <a:rPr lang="en-US" sz="1400" dirty="0"/>
              <a:t>3. </a:t>
            </a:r>
            <a:r>
              <a:rPr lang="en-US" sz="1400" i="1" dirty="0"/>
              <a:t>daisy() </a:t>
            </a:r>
            <a:r>
              <a:rPr lang="en-US" sz="1400" dirty="0"/>
              <a:t>function [</a:t>
            </a:r>
            <a:r>
              <a:rPr lang="en-US" sz="1400" i="1" dirty="0"/>
              <a:t>cluster </a:t>
            </a:r>
            <a:r>
              <a:rPr lang="en-US" sz="1400" dirty="0"/>
              <a:t>package]: Able to handle other variable types (e.g. nominal, ordinal, (a)symmetric binary). In that case, the Gower’s coefficient will</a:t>
            </a:r>
          </a:p>
          <a:p>
            <a:r>
              <a:rPr lang="en-US" sz="1400" dirty="0"/>
              <a:t>be automatically used as the metric.</a:t>
            </a:r>
            <a:endParaRPr lang="it-IT" sz="1400" dirty="0"/>
          </a:p>
        </p:txBody>
      </p:sp>
    </p:spTree>
    <p:extLst>
      <p:ext uri="{BB962C8B-B14F-4D97-AF65-F5344CB8AC3E}">
        <p14:creationId xmlns:p14="http://schemas.microsoft.com/office/powerpoint/2010/main" val="2876899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F0D7FE-8D50-41FB-BF98-82238C10ACD1}"/>
              </a:ext>
            </a:extLst>
          </p:cNvPr>
          <p:cNvSpPr>
            <a:spLocks noGrp="1"/>
          </p:cNvSpPr>
          <p:nvPr>
            <p:ph type="title"/>
          </p:nvPr>
        </p:nvSpPr>
        <p:spPr>
          <a:xfrm>
            <a:off x="557251" y="1316913"/>
            <a:ext cx="5777288"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B1575229-D839-4E9B-BA7C-F56B5F5067C7}"/>
              </a:ext>
            </a:extLst>
          </p:cNvPr>
          <p:cNvSpPr>
            <a:spLocks noGrp="1"/>
          </p:cNvSpPr>
          <p:nvPr>
            <p:ph type="body" sz="quarter" idx="18"/>
          </p:nvPr>
        </p:nvSpPr>
        <p:spPr>
          <a:xfrm>
            <a:off x="557250" y="2814621"/>
            <a:ext cx="4908549" cy="2737928"/>
          </a:xfrm>
        </p:spPr>
        <p:txBody>
          <a:bodyPr/>
          <a:lstStyle/>
          <a:p>
            <a:r>
              <a:rPr lang="it-IT" sz="1800" b="1" dirty="0"/>
              <a:t>library</a:t>
            </a:r>
            <a:r>
              <a:rPr lang="it-IT" sz="1800" dirty="0"/>
              <a:t>(cluster)</a:t>
            </a:r>
          </a:p>
          <a:p>
            <a:r>
              <a:rPr lang="it-IT" sz="1800" i="1" dirty="0"/>
              <a:t># </a:t>
            </a:r>
            <a:r>
              <a:rPr lang="it-IT" sz="1800" i="1" dirty="0" err="1"/>
              <a:t>Load</a:t>
            </a:r>
            <a:r>
              <a:rPr lang="it-IT" sz="1800" i="1" dirty="0"/>
              <a:t> data</a:t>
            </a:r>
          </a:p>
          <a:p>
            <a:r>
              <a:rPr lang="it-IT" sz="1800" b="1" dirty="0"/>
              <a:t>data</a:t>
            </a:r>
            <a:r>
              <a:rPr lang="it-IT" sz="1800" dirty="0"/>
              <a:t>(</a:t>
            </a:r>
            <a:r>
              <a:rPr lang="it-IT" sz="1800" dirty="0" err="1"/>
              <a:t>flower</a:t>
            </a:r>
            <a:r>
              <a:rPr lang="it-IT" sz="1800" dirty="0"/>
              <a:t>)</a:t>
            </a:r>
          </a:p>
          <a:p>
            <a:r>
              <a:rPr lang="it-IT" sz="1800" b="1" dirty="0"/>
              <a:t>head</a:t>
            </a:r>
            <a:r>
              <a:rPr lang="it-IT" sz="1800" dirty="0"/>
              <a:t>(</a:t>
            </a:r>
            <a:r>
              <a:rPr lang="it-IT" sz="1800" dirty="0" err="1"/>
              <a:t>flower</a:t>
            </a:r>
            <a:r>
              <a:rPr lang="it-IT" sz="1800" dirty="0"/>
              <a:t>, 3)</a:t>
            </a:r>
          </a:p>
          <a:p>
            <a:r>
              <a:rPr lang="it-IT" sz="1800" b="1" dirty="0" err="1"/>
              <a:t>str</a:t>
            </a:r>
            <a:r>
              <a:rPr lang="it-IT" sz="1800" dirty="0"/>
              <a:t>(</a:t>
            </a:r>
            <a:r>
              <a:rPr lang="it-IT" sz="1800" dirty="0" err="1"/>
              <a:t>flower</a:t>
            </a:r>
            <a:r>
              <a:rPr lang="it-IT" sz="1800" dirty="0"/>
              <a:t>)</a:t>
            </a:r>
          </a:p>
          <a:p>
            <a:r>
              <a:rPr lang="it-IT" sz="1800" dirty="0" err="1"/>
              <a:t>dd</a:t>
            </a:r>
            <a:r>
              <a:rPr lang="it-IT" sz="1800" dirty="0"/>
              <a:t> &lt;- </a:t>
            </a:r>
            <a:r>
              <a:rPr lang="it-IT" sz="1800" b="1" dirty="0" err="1"/>
              <a:t>daisy</a:t>
            </a:r>
            <a:r>
              <a:rPr lang="it-IT" sz="1800" dirty="0"/>
              <a:t>(</a:t>
            </a:r>
            <a:r>
              <a:rPr lang="it-IT" sz="1800" dirty="0" err="1"/>
              <a:t>flower</a:t>
            </a:r>
            <a:r>
              <a:rPr lang="it-IT" sz="1800" dirty="0"/>
              <a:t>)</a:t>
            </a:r>
          </a:p>
          <a:p>
            <a:r>
              <a:rPr lang="en-US" sz="1800" b="1" dirty="0"/>
              <a:t>round</a:t>
            </a:r>
            <a:r>
              <a:rPr lang="en-US" sz="1800" dirty="0"/>
              <a:t>(</a:t>
            </a:r>
            <a:r>
              <a:rPr lang="en-US" sz="1800" b="1" dirty="0" err="1"/>
              <a:t>as.matrix</a:t>
            </a:r>
            <a:r>
              <a:rPr lang="en-US" sz="1800" dirty="0"/>
              <a:t>(dd)[1:3, 1:3], 2)</a:t>
            </a:r>
            <a:endParaRPr lang="it-IT" sz="1800" dirty="0"/>
          </a:p>
        </p:txBody>
      </p:sp>
      <p:sp>
        <p:nvSpPr>
          <p:cNvPr id="5" name="Segnaposto testo 2">
            <a:extLst>
              <a:ext uri="{FF2B5EF4-FFF2-40B4-BE49-F238E27FC236}">
                <a16:creationId xmlns:a16="http://schemas.microsoft.com/office/drawing/2014/main" id="{EE104FD2-404A-45AE-963D-089B889B7D69}"/>
              </a:ext>
            </a:extLst>
          </p:cNvPr>
          <p:cNvSpPr txBox="1">
            <a:spLocks/>
          </p:cNvSpPr>
          <p:nvPr/>
        </p:nvSpPr>
        <p:spPr>
          <a:xfrm>
            <a:off x="557251" y="1986839"/>
            <a:ext cx="4908550" cy="40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rgbClr val="C0000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err="1"/>
              <a:t>Distance</a:t>
            </a:r>
            <a:r>
              <a:rPr lang="it-IT" sz="1800" b="1" dirty="0"/>
              <a:t> </a:t>
            </a:r>
            <a:r>
              <a:rPr lang="it-IT" sz="1800" b="1" dirty="0" err="1"/>
              <a:t>matrix</a:t>
            </a:r>
            <a:r>
              <a:rPr lang="it-IT" sz="1800" b="1" dirty="0"/>
              <a:t> – </a:t>
            </a:r>
          </a:p>
          <a:p>
            <a:r>
              <a:rPr lang="it-IT" sz="1800" b="1" dirty="0"/>
              <a:t>How to compute </a:t>
            </a:r>
            <a:r>
              <a:rPr lang="it-IT" sz="1800" b="1" dirty="0" err="1"/>
              <a:t>distances</a:t>
            </a:r>
            <a:r>
              <a:rPr lang="it-IT" sz="1800" b="1" dirty="0"/>
              <a:t> for mixed data?</a:t>
            </a:r>
          </a:p>
        </p:txBody>
      </p:sp>
    </p:spTree>
    <p:extLst>
      <p:ext uri="{BB962C8B-B14F-4D97-AF65-F5344CB8AC3E}">
        <p14:creationId xmlns:p14="http://schemas.microsoft.com/office/powerpoint/2010/main" val="33717927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D64CD7A6-1EBE-4A8B-AB63-10A27FB7D178}"/>
              </a:ext>
            </a:extLst>
          </p:cNvPr>
          <p:cNvSpPr>
            <a:spLocks noGrp="1"/>
          </p:cNvSpPr>
          <p:nvPr>
            <p:ph type="body" sz="quarter" idx="17"/>
          </p:nvPr>
        </p:nvSpPr>
        <p:spPr/>
        <p:txBody>
          <a:bodyPr/>
          <a:lstStyle/>
          <a:p>
            <a:r>
              <a:rPr lang="it-IT" sz="2400" b="1" dirty="0" err="1"/>
              <a:t>Visualizing</a:t>
            </a:r>
            <a:r>
              <a:rPr lang="it-IT" sz="2400" b="1" dirty="0"/>
              <a:t> </a:t>
            </a:r>
            <a:r>
              <a:rPr lang="it-IT" sz="2400" b="1" dirty="0" err="1"/>
              <a:t>distance</a:t>
            </a:r>
            <a:r>
              <a:rPr lang="it-IT" sz="2400" b="1" dirty="0"/>
              <a:t> </a:t>
            </a:r>
            <a:r>
              <a:rPr lang="it-IT" sz="2400" b="1" dirty="0" err="1"/>
              <a:t>matrices</a:t>
            </a:r>
            <a:endParaRPr lang="it-IT" sz="2400" dirty="0"/>
          </a:p>
        </p:txBody>
      </p:sp>
      <p:sp>
        <p:nvSpPr>
          <p:cNvPr id="4" name="Segnaposto testo 3">
            <a:extLst>
              <a:ext uri="{FF2B5EF4-FFF2-40B4-BE49-F238E27FC236}">
                <a16:creationId xmlns:a16="http://schemas.microsoft.com/office/drawing/2014/main" id="{0206F828-881C-43AD-A4D5-A3ED658A8C25}"/>
              </a:ext>
            </a:extLst>
          </p:cNvPr>
          <p:cNvSpPr>
            <a:spLocks noGrp="1"/>
          </p:cNvSpPr>
          <p:nvPr>
            <p:ph type="body" sz="quarter" idx="18"/>
          </p:nvPr>
        </p:nvSpPr>
        <p:spPr/>
        <p:txBody>
          <a:bodyPr/>
          <a:lstStyle/>
          <a:p>
            <a:r>
              <a:rPr lang="it-IT" sz="2000" b="1" dirty="0"/>
              <a:t>library</a:t>
            </a:r>
            <a:r>
              <a:rPr lang="it-IT" sz="2000" dirty="0"/>
              <a:t>(</a:t>
            </a:r>
            <a:r>
              <a:rPr lang="it-IT" sz="2000" dirty="0" err="1"/>
              <a:t>factoextra</a:t>
            </a:r>
            <a:r>
              <a:rPr lang="it-IT" sz="2000" dirty="0"/>
              <a:t>)</a:t>
            </a:r>
          </a:p>
          <a:p>
            <a:r>
              <a:rPr lang="it-IT" sz="2000" b="1" dirty="0" err="1"/>
              <a:t>fviz_dist</a:t>
            </a:r>
            <a:r>
              <a:rPr lang="it-IT" sz="2000" dirty="0"/>
              <a:t>(</a:t>
            </a:r>
            <a:r>
              <a:rPr lang="it-IT" sz="2000" dirty="0" err="1"/>
              <a:t>dist.eucl</a:t>
            </a:r>
            <a:r>
              <a:rPr lang="it-IT" sz="2000" dirty="0"/>
              <a:t>)</a:t>
            </a:r>
          </a:p>
        </p:txBody>
      </p:sp>
      <p:sp>
        <p:nvSpPr>
          <p:cNvPr id="5" name="Titolo 1">
            <a:extLst>
              <a:ext uri="{FF2B5EF4-FFF2-40B4-BE49-F238E27FC236}">
                <a16:creationId xmlns:a16="http://schemas.microsoft.com/office/drawing/2014/main" id="{14922D2F-11A4-47F7-A992-8E6741AB5BB4}"/>
              </a:ext>
            </a:extLst>
          </p:cNvPr>
          <p:cNvSpPr txBox="1">
            <a:spLocks/>
          </p:cNvSpPr>
          <p:nvPr/>
        </p:nvSpPr>
        <p:spPr>
          <a:xfrm>
            <a:off x="557251" y="1316913"/>
            <a:ext cx="5777288" cy="464602"/>
          </a:xfrm>
          <a:prstGeom prst="rect">
            <a:avLst/>
          </a:prstGeom>
        </p:spPr>
        <p:txBody>
          <a:bodyPr/>
          <a:lstStyle>
            <a:lvl1pPr algn="l" defTabSz="914400" rtl="0" eaLnBrk="1" latinLnBrk="0" hangingPunct="1">
              <a:lnSpc>
                <a:spcPct val="90000"/>
              </a:lnSpc>
              <a:spcBef>
                <a:spcPct val="0"/>
              </a:spcBef>
              <a:buNone/>
              <a:defRPr sz="4000" b="1" i="0" kern="1200">
                <a:solidFill>
                  <a:srgbClr val="2E3C5D"/>
                </a:solidFill>
                <a:latin typeface="Avenir Black" panose="02000503020000020003" pitchFamily="2" charset="0"/>
                <a:ea typeface="+mj-ea"/>
                <a:cs typeface="Calibri" panose="020F0502020204030204" pitchFamily="34" charset="0"/>
              </a:defRPr>
            </a:lvl1pPr>
          </a:lstStyle>
          <a:p>
            <a:r>
              <a:rPr lang="it-IT" dirty="0" err="1"/>
              <a:t>Unsupervised</a:t>
            </a:r>
            <a:r>
              <a:rPr lang="it-IT" dirty="0"/>
              <a:t> Learning</a:t>
            </a:r>
          </a:p>
        </p:txBody>
      </p:sp>
    </p:spTree>
    <p:extLst>
      <p:ext uri="{BB962C8B-B14F-4D97-AF65-F5344CB8AC3E}">
        <p14:creationId xmlns:p14="http://schemas.microsoft.com/office/powerpoint/2010/main" val="172343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1F3044-B14F-4973-A9BF-6C46EDF63799}"/>
              </a:ext>
            </a:extLst>
          </p:cNvPr>
          <p:cNvSpPr>
            <a:spLocks noGrp="1"/>
          </p:cNvSpPr>
          <p:nvPr>
            <p:ph type="title"/>
          </p:nvPr>
        </p:nvSpPr>
        <p:spPr>
          <a:xfrm>
            <a:off x="557251" y="1316913"/>
            <a:ext cx="5238638" cy="464602"/>
          </a:xfrm>
        </p:spPr>
        <p:txBody>
          <a:bodyPr/>
          <a:lstStyle/>
          <a:p>
            <a:r>
              <a:rPr lang="en-US" dirty="0"/>
              <a:t>Big Data: The New 007</a:t>
            </a:r>
            <a:br>
              <a:rPr lang="en-US" dirty="0"/>
            </a:br>
            <a:endParaRPr lang="it-IT" dirty="0"/>
          </a:p>
        </p:txBody>
      </p:sp>
      <p:sp>
        <p:nvSpPr>
          <p:cNvPr id="3" name="Segnaposto testo 2">
            <a:extLst>
              <a:ext uri="{FF2B5EF4-FFF2-40B4-BE49-F238E27FC236}">
                <a16:creationId xmlns:a16="http://schemas.microsoft.com/office/drawing/2014/main" id="{0EC218BE-B5CA-428B-8EE6-564B2F6F7CE4}"/>
              </a:ext>
            </a:extLst>
          </p:cNvPr>
          <p:cNvSpPr>
            <a:spLocks noGrp="1"/>
          </p:cNvSpPr>
          <p:nvPr>
            <p:ph type="body" sz="quarter" idx="17"/>
          </p:nvPr>
        </p:nvSpPr>
        <p:spPr/>
        <p:txBody>
          <a:bodyPr/>
          <a:lstStyle/>
          <a:p>
            <a:endParaRPr lang="it-IT"/>
          </a:p>
        </p:txBody>
      </p:sp>
      <p:sp>
        <p:nvSpPr>
          <p:cNvPr id="4" name="Segnaposto testo 3">
            <a:extLst>
              <a:ext uri="{FF2B5EF4-FFF2-40B4-BE49-F238E27FC236}">
                <a16:creationId xmlns:a16="http://schemas.microsoft.com/office/drawing/2014/main" id="{09DBCF32-55D7-4A79-9161-D309C0995597}"/>
              </a:ext>
            </a:extLst>
          </p:cNvPr>
          <p:cNvSpPr>
            <a:spLocks noGrp="1"/>
          </p:cNvSpPr>
          <p:nvPr>
            <p:ph type="body" sz="quarter" idx="18"/>
          </p:nvPr>
        </p:nvSpPr>
        <p:spPr/>
        <p:txBody>
          <a:bodyPr/>
          <a:lstStyle/>
          <a:p>
            <a:pPr algn="just"/>
            <a:r>
              <a:rPr lang="en-US" dirty="0"/>
              <a:t>In </a:t>
            </a:r>
            <a:r>
              <a:rPr lang="en-US" sz="1400" i="1" dirty="0" err="1"/>
              <a:t>Spectre</a:t>
            </a:r>
            <a:r>
              <a:rPr lang="en-US" sz="1400" dirty="0"/>
              <a:t> movie, 007 infiltrates </a:t>
            </a:r>
            <a:r>
              <a:rPr lang="en-US" sz="1400" dirty="0" err="1"/>
              <a:t>Spectre</a:t>
            </a:r>
            <a:r>
              <a:rPr lang="en-US" sz="1400" dirty="0"/>
              <a:t>, a secret </a:t>
            </a:r>
            <a:r>
              <a:rPr lang="en-US" sz="1400" dirty="0" err="1"/>
              <a:t>organisation</a:t>
            </a:r>
            <a:r>
              <a:rPr lang="en-US" sz="1400" dirty="0"/>
              <a:t> that is hacking into government databases. They know everything about everyone. You can’t help but leave the cinema wondering whether big data is such a good thing, and whether the government’s recent metadata retention legislation is something to worry about.</a:t>
            </a:r>
          </a:p>
          <a:p>
            <a:pPr algn="just"/>
            <a:r>
              <a:rPr lang="en-US" dirty="0"/>
              <a:t>We know that data is crucial for advertisers. When media choice was limited we could place ads on TV, reach millions and hope for the best. Now, with almost one billion websites around the world, we need data to help reach the right people. The scatter gun approach doesn’t work anymore.</a:t>
            </a:r>
            <a:endParaRPr lang="it-IT" dirty="0"/>
          </a:p>
        </p:txBody>
      </p:sp>
      <p:pic>
        <p:nvPicPr>
          <p:cNvPr id="6" name="Immagine 5">
            <a:extLst>
              <a:ext uri="{FF2B5EF4-FFF2-40B4-BE49-F238E27FC236}">
                <a16:creationId xmlns:a16="http://schemas.microsoft.com/office/drawing/2014/main" id="{62BDB63C-2329-4AED-9C2B-E999AB94B645}"/>
              </a:ext>
            </a:extLst>
          </p:cNvPr>
          <p:cNvPicPr>
            <a:picLocks noChangeAspect="1"/>
          </p:cNvPicPr>
          <p:nvPr/>
        </p:nvPicPr>
        <p:blipFill>
          <a:blip r:embed="rId2"/>
          <a:stretch>
            <a:fillRect/>
          </a:stretch>
        </p:blipFill>
        <p:spPr>
          <a:xfrm>
            <a:off x="6338668" y="2158902"/>
            <a:ext cx="5595111" cy="3243092"/>
          </a:xfrm>
          <a:prstGeom prst="rect">
            <a:avLst/>
          </a:prstGeom>
        </p:spPr>
      </p:pic>
    </p:spTree>
    <p:extLst>
      <p:ext uri="{BB962C8B-B14F-4D97-AF65-F5344CB8AC3E}">
        <p14:creationId xmlns:p14="http://schemas.microsoft.com/office/powerpoint/2010/main" val="554226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CD9E3F-587B-4642-8E62-4F8467824358}"/>
              </a:ext>
            </a:extLst>
          </p:cNvPr>
          <p:cNvSpPr>
            <a:spLocks noGrp="1"/>
          </p:cNvSpPr>
          <p:nvPr>
            <p:ph type="title"/>
          </p:nvPr>
        </p:nvSpPr>
        <p:spPr>
          <a:xfrm>
            <a:off x="557250" y="1316913"/>
            <a:ext cx="5046107"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9596F61A-1562-4032-8058-C91918B49982}"/>
              </a:ext>
            </a:extLst>
          </p:cNvPr>
          <p:cNvSpPr>
            <a:spLocks noGrp="1"/>
          </p:cNvSpPr>
          <p:nvPr>
            <p:ph type="body" sz="quarter" idx="17"/>
          </p:nvPr>
        </p:nvSpPr>
        <p:spPr/>
        <p:txBody>
          <a:bodyPr/>
          <a:lstStyle/>
          <a:p>
            <a:r>
              <a:rPr lang="it-IT" sz="2000" b="1" dirty="0"/>
              <a:t>Clusters </a:t>
            </a:r>
            <a:r>
              <a:rPr lang="it-IT" sz="2000" b="1" dirty="0" err="1"/>
              <a:t>analysis</a:t>
            </a:r>
            <a:r>
              <a:rPr lang="it-IT" sz="2000" b="1" dirty="0"/>
              <a:t> in </a:t>
            </a:r>
            <a:r>
              <a:rPr lang="it-IT" sz="2000" b="1" dirty="0" err="1"/>
              <a:t>practise</a:t>
            </a:r>
            <a:endParaRPr lang="it-IT" sz="2000" b="1" dirty="0"/>
          </a:p>
        </p:txBody>
      </p:sp>
      <p:sp>
        <p:nvSpPr>
          <p:cNvPr id="4" name="Segnaposto testo 3">
            <a:extLst>
              <a:ext uri="{FF2B5EF4-FFF2-40B4-BE49-F238E27FC236}">
                <a16:creationId xmlns:a16="http://schemas.microsoft.com/office/drawing/2014/main" id="{CFCF1862-8EC9-4ACA-95FB-DD96E8D1E9D2}"/>
              </a:ext>
            </a:extLst>
          </p:cNvPr>
          <p:cNvSpPr>
            <a:spLocks noGrp="1"/>
          </p:cNvSpPr>
          <p:nvPr>
            <p:ph type="body" sz="quarter" idx="18"/>
          </p:nvPr>
        </p:nvSpPr>
        <p:spPr/>
        <p:txBody>
          <a:bodyPr/>
          <a:lstStyle/>
          <a:p>
            <a:r>
              <a:rPr lang="it-IT" sz="1800" dirty="0"/>
              <a:t>Data </a:t>
            </a:r>
            <a:r>
              <a:rPr lang="it-IT" sz="1800" dirty="0" err="1"/>
              <a:t>Selection</a:t>
            </a:r>
            <a:endParaRPr lang="it-IT" sz="1800" dirty="0"/>
          </a:p>
          <a:p>
            <a:r>
              <a:rPr lang="it-IT" sz="1800" dirty="0" err="1"/>
              <a:t>Variables</a:t>
            </a:r>
            <a:r>
              <a:rPr lang="it-IT" sz="1800" dirty="0"/>
              <a:t> </a:t>
            </a:r>
            <a:r>
              <a:rPr lang="it-IT" sz="1800" dirty="0" err="1"/>
              <a:t>Selection</a:t>
            </a:r>
            <a:endParaRPr lang="it-IT" sz="1800" dirty="0"/>
          </a:p>
          <a:p>
            <a:r>
              <a:rPr lang="it-IT" sz="1800" dirty="0" err="1"/>
              <a:t>Scaling</a:t>
            </a:r>
            <a:r>
              <a:rPr lang="it-IT" sz="1800" dirty="0"/>
              <a:t> </a:t>
            </a:r>
            <a:r>
              <a:rPr lang="it-IT" sz="1800" dirty="0" err="1"/>
              <a:t>Variables</a:t>
            </a:r>
            <a:endParaRPr lang="it-IT" sz="1800" dirty="0"/>
          </a:p>
          <a:p>
            <a:r>
              <a:rPr lang="it-IT" sz="1800" dirty="0" err="1"/>
              <a:t>Dissimilarity</a:t>
            </a:r>
            <a:endParaRPr lang="it-IT" sz="1800" dirty="0"/>
          </a:p>
          <a:p>
            <a:r>
              <a:rPr lang="it-IT" sz="1800" b="1" dirty="0" err="1">
                <a:solidFill>
                  <a:srgbClr val="FF0000"/>
                </a:solidFill>
              </a:rPr>
              <a:t>Aggregation</a:t>
            </a:r>
            <a:r>
              <a:rPr lang="it-IT" sz="1800" b="1" dirty="0">
                <a:solidFill>
                  <a:srgbClr val="FF0000"/>
                </a:solidFill>
              </a:rPr>
              <a:t> </a:t>
            </a:r>
            <a:r>
              <a:rPr lang="it-IT" sz="1800" b="1" dirty="0" err="1">
                <a:solidFill>
                  <a:srgbClr val="FF0000"/>
                </a:solidFill>
              </a:rPr>
              <a:t>Criterion</a:t>
            </a:r>
            <a:endParaRPr lang="it-IT" sz="1800" b="1" dirty="0">
              <a:solidFill>
                <a:srgbClr val="FF0000"/>
              </a:solidFill>
            </a:endParaRPr>
          </a:p>
          <a:p>
            <a:r>
              <a:rPr lang="it-IT" sz="1800" dirty="0"/>
              <a:t>Identification</a:t>
            </a:r>
          </a:p>
        </p:txBody>
      </p:sp>
      <p:sp>
        <p:nvSpPr>
          <p:cNvPr id="5" name="Rettangolo 4">
            <a:extLst>
              <a:ext uri="{FF2B5EF4-FFF2-40B4-BE49-F238E27FC236}">
                <a16:creationId xmlns:a16="http://schemas.microsoft.com/office/drawing/2014/main" id="{1DBBD434-066D-41A8-8E4F-13558AE3A960}"/>
              </a:ext>
            </a:extLst>
          </p:cNvPr>
          <p:cNvSpPr/>
          <p:nvPr/>
        </p:nvSpPr>
        <p:spPr>
          <a:xfrm>
            <a:off x="5603358" y="1781515"/>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Selection of data for analysis</a:t>
            </a:r>
            <a:endParaRPr lang="it-IT" sz="1600" b="1" dirty="0">
              <a:solidFill>
                <a:srgbClr val="FF0000"/>
              </a:solidFill>
            </a:endParaRPr>
          </a:p>
        </p:txBody>
      </p:sp>
      <p:sp>
        <p:nvSpPr>
          <p:cNvPr id="6" name="Rettangolo 5">
            <a:extLst>
              <a:ext uri="{FF2B5EF4-FFF2-40B4-BE49-F238E27FC236}">
                <a16:creationId xmlns:a16="http://schemas.microsoft.com/office/drawing/2014/main" id="{DACCF526-FD34-479C-A91F-D7B5848607B0}"/>
              </a:ext>
            </a:extLst>
          </p:cNvPr>
          <p:cNvSpPr/>
          <p:nvPr/>
        </p:nvSpPr>
        <p:spPr>
          <a:xfrm>
            <a:off x="9535770" y="1781515"/>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rgbClr val="FF0000"/>
                </a:solidFill>
              </a:rPr>
              <a:t>Selection</a:t>
            </a:r>
            <a:r>
              <a:rPr lang="it-IT" sz="1600" b="1" dirty="0">
                <a:solidFill>
                  <a:srgbClr val="FF0000"/>
                </a:solidFill>
              </a:rPr>
              <a:t> of the </a:t>
            </a:r>
            <a:r>
              <a:rPr lang="it-IT" sz="1600" b="1" dirty="0" err="1">
                <a:solidFill>
                  <a:srgbClr val="FF0000"/>
                </a:solidFill>
              </a:rPr>
              <a:t>variables</a:t>
            </a:r>
            <a:endParaRPr lang="it-IT" sz="1600" b="1" dirty="0">
              <a:solidFill>
                <a:srgbClr val="FF0000"/>
              </a:solidFill>
            </a:endParaRPr>
          </a:p>
        </p:txBody>
      </p:sp>
      <p:sp>
        <p:nvSpPr>
          <p:cNvPr id="7" name="Rettangolo 6">
            <a:extLst>
              <a:ext uri="{FF2B5EF4-FFF2-40B4-BE49-F238E27FC236}">
                <a16:creationId xmlns:a16="http://schemas.microsoft.com/office/drawing/2014/main" id="{6333CF0F-0A04-45C1-927E-6D2BA362AED7}"/>
              </a:ext>
            </a:extLst>
          </p:cNvPr>
          <p:cNvSpPr/>
          <p:nvPr/>
        </p:nvSpPr>
        <p:spPr>
          <a:xfrm>
            <a:off x="9535770" y="3424589"/>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rgbClr val="FF0000"/>
                </a:solidFill>
              </a:rPr>
              <a:t>Standardization</a:t>
            </a:r>
            <a:endParaRPr lang="it-IT" sz="1600" b="1" dirty="0">
              <a:solidFill>
                <a:srgbClr val="FF0000"/>
              </a:solidFill>
            </a:endParaRPr>
          </a:p>
        </p:txBody>
      </p:sp>
      <p:sp>
        <p:nvSpPr>
          <p:cNvPr id="8" name="Rettangolo 7">
            <a:extLst>
              <a:ext uri="{FF2B5EF4-FFF2-40B4-BE49-F238E27FC236}">
                <a16:creationId xmlns:a16="http://schemas.microsoft.com/office/drawing/2014/main" id="{E3C20A6A-1B6E-4D0F-A171-ACC9E0CF81DD}"/>
              </a:ext>
            </a:extLst>
          </p:cNvPr>
          <p:cNvSpPr/>
          <p:nvPr/>
        </p:nvSpPr>
        <p:spPr>
          <a:xfrm>
            <a:off x="5531920" y="3424589"/>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Calculation of the dissimilarity matrix</a:t>
            </a:r>
            <a:endParaRPr lang="it-IT" sz="1600" b="1" dirty="0">
              <a:solidFill>
                <a:srgbClr val="FF0000"/>
              </a:solidFill>
            </a:endParaRPr>
          </a:p>
        </p:txBody>
      </p:sp>
      <p:cxnSp>
        <p:nvCxnSpPr>
          <p:cNvPr id="9" name="Connettore 2 8">
            <a:extLst>
              <a:ext uri="{FF2B5EF4-FFF2-40B4-BE49-F238E27FC236}">
                <a16:creationId xmlns:a16="http://schemas.microsoft.com/office/drawing/2014/main" id="{4793F815-ADEB-4053-8EE2-C5BCBF2998FC}"/>
              </a:ext>
            </a:extLst>
          </p:cNvPr>
          <p:cNvCxnSpPr>
            <a:cxnSpLocks/>
            <a:stCxn id="5" idx="3"/>
            <a:endCxn id="6" idx="1"/>
          </p:cNvCxnSpPr>
          <p:nvPr/>
        </p:nvCxnSpPr>
        <p:spPr>
          <a:xfrm>
            <a:off x="7681253" y="2105191"/>
            <a:ext cx="1854517"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08C6935A-1E70-41E5-B033-53EE8105C1F4}"/>
              </a:ext>
            </a:extLst>
          </p:cNvPr>
          <p:cNvCxnSpPr>
            <a:stCxn id="6" idx="2"/>
            <a:endCxn id="7" idx="0"/>
          </p:cNvCxnSpPr>
          <p:nvPr/>
        </p:nvCxnSpPr>
        <p:spPr>
          <a:xfrm>
            <a:off x="10574718" y="2428867"/>
            <a:ext cx="0" cy="995722"/>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A669B6A-CDDC-43AD-B6ED-5C63CEB2A015}"/>
              </a:ext>
            </a:extLst>
          </p:cNvPr>
          <p:cNvCxnSpPr>
            <a:cxnSpLocks/>
            <a:stCxn id="7" idx="1"/>
            <a:endCxn id="8" idx="3"/>
          </p:cNvCxnSpPr>
          <p:nvPr/>
        </p:nvCxnSpPr>
        <p:spPr>
          <a:xfrm flipH="1">
            <a:off x="7609815" y="3748265"/>
            <a:ext cx="1925955"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AADB3FF4-66B3-45FD-8869-4A7B09D514F1}"/>
              </a:ext>
            </a:extLst>
          </p:cNvPr>
          <p:cNvSpPr/>
          <p:nvPr/>
        </p:nvSpPr>
        <p:spPr>
          <a:xfrm>
            <a:off x="5380088" y="4810974"/>
            <a:ext cx="2158290" cy="87214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Choice of a grouping criterion</a:t>
            </a:r>
            <a:endParaRPr lang="it-IT" b="1" dirty="0"/>
          </a:p>
        </p:txBody>
      </p:sp>
      <p:sp>
        <p:nvSpPr>
          <p:cNvPr id="13" name="Rettangolo 12">
            <a:extLst>
              <a:ext uri="{FF2B5EF4-FFF2-40B4-BE49-F238E27FC236}">
                <a16:creationId xmlns:a16="http://schemas.microsoft.com/office/drawing/2014/main" id="{166649E6-2378-4635-BA89-39781FC7D2F8}"/>
              </a:ext>
            </a:extLst>
          </p:cNvPr>
          <p:cNvSpPr/>
          <p:nvPr/>
        </p:nvSpPr>
        <p:spPr>
          <a:xfrm>
            <a:off x="9535770" y="4908170"/>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t>Identification of </a:t>
            </a:r>
            <a:r>
              <a:rPr lang="it-IT" sz="1600" b="1" dirty="0" err="1"/>
              <a:t>groups</a:t>
            </a:r>
            <a:endParaRPr lang="it-IT" sz="1600" b="1" dirty="0"/>
          </a:p>
        </p:txBody>
      </p:sp>
      <p:cxnSp>
        <p:nvCxnSpPr>
          <p:cNvPr id="14" name="Connettore 2 13">
            <a:extLst>
              <a:ext uri="{FF2B5EF4-FFF2-40B4-BE49-F238E27FC236}">
                <a16:creationId xmlns:a16="http://schemas.microsoft.com/office/drawing/2014/main" id="{A36F01DC-FBE6-453B-9770-555A429B7A0F}"/>
              </a:ext>
            </a:extLst>
          </p:cNvPr>
          <p:cNvCxnSpPr>
            <a:cxnSpLocks/>
            <a:stCxn id="8" idx="2"/>
          </p:cNvCxnSpPr>
          <p:nvPr/>
        </p:nvCxnSpPr>
        <p:spPr>
          <a:xfrm>
            <a:off x="6570868" y="4071941"/>
            <a:ext cx="0" cy="786613"/>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9E4650A4-8C76-410A-B780-8049E078A177}"/>
              </a:ext>
            </a:extLst>
          </p:cNvPr>
          <p:cNvCxnSpPr>
            <a:cxnSpLocks/>
            <a:stCxn id="12" idx="3"/>
            <a:endCxn id="13" idx="1"/>
          </p:cNvCxnSpPr>
          <p:nvPr/>
        </p:nvCxnSpPr>
        <p:spPr>
          <a:xfrm flipV="1">
            <a:off x="7538378" y="5231846"/>
            <a:ext cx="1997392" cy="15199"/>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3460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sz="2000" b="1" dirty="0"/>
              <a:t>Choice of a </a:t>
            </a:r>
            <a:r>
              <a:rPr lang="it-IT" sz="2000" b="1" dirty="0" err="1"/>
              <a:t>grouping</a:t>
            </a:r>
            <a:r>
              <a:rPr lang="it-IT" sz="2000" b="1" dirty="0"/>
              <a:t> </a:t>
            </a:r>
            <a:r>
              <a:rPr lang="it-IT" sz="2000" b="1" dirty="0" err="1"/>
              <a:t>criterion</a:t>
            </a:r>
            <a:endParaRPr lang="it-IT" sz="20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r>
              <a:rPr lang="en-US" sz="1800" dirty="0">
                <a:solidFill>
                  <a:srgbClr val="0070C0"/>
                </a:solidFill>
              </a:rPr>
              <a:t>There exist a great number of clustering methods.</a:t>
            </a:r>
          </a:p>
          <a:p>
            <a:pPr marL="0" indent="0" algn="just"/>
            <a:r>
              <a:rPr lang="en-US" sz="1800" dirty="0">
                <a:solidFill>
                  <a:srgbClr val="0070C0"/>
                </a:solidFill>
              </a:rPr>
              <a:t>We focus on the two most popular clustering methods:</a:t>
            </a:r>
          </a:p>
          <a:p>
            <a:endParaRPr lang="en-US" sz="1800" dirty="0">
              <a:solidFill>
                <a:srgbClr val="0070C0"/>
              </a:solidFill>
            </a:endParaRPr>
          </a:p>
          <a:p>
            <a:pPr marL="0" indent="0"/>
            <a:r>
              <a:rPr lang="it-IT" sz="1800" dirty="0">
                <a:solidFill>
                  <a:srgbClr val="0070C0"/>
                </a:solidFill>
              </a:rPr>
              <a:t>1. (</a:t>
            </a:r>
            <a:r>
              <a:rPr lang="it-IT" sz="1800" dirty="0" err="1">
                <a:solidFill>
                  <a:srgbClr val="0070C0"/>
                </a:solidFill>
              </a:rPr>
              <a:t>agglomerative</a:t>
            </a:r>
            <a:r>
              <a:rPr lang="it-IT" sz="1800" dirty="0">
                <a:solidFill>
                  <a:srgbClr val="0070C0"/>
                </a:solidFill>
              </a:rPr>
              <a:t>) </a:t>
            </a:r>
            <a:r>
              <a:rPr lang="it-IT" sz="1800" dirty="0" err="1">
                <a:solidFill>
                  <a:srgbClr val="0070C0"/>
                </a:solidFill>
              </a:rPr>
              <a:t>hierarchical</a:t>
            </a:r>
            <a:r>
              <a:rPr lang="it-IT" sz="1800" dirty="0">
                <a:solidFill>
                  <a:srgbClr val="0070C0"/>
                </a:solidFill>
              </a:rPr>
              <a:t> clustering</a:t>
            </a:r>
          </a:p>
          <a:p>
            <a:pPr marL="0" indent="0"/>
            <a:r>
              <a:rPr lang="it-IT" sz="1800" dirty="0">
                <a:solidFill>
                  <a:srgbClr val="0070C0"/>
                </a:solidFill>
              </a:rPr>
              <a:t>2. K-</a:t>
            </a:r>
            <a:r>
              <a:rPr lang="it-IT" sz="1800" dirty="0" err="1">
                <a:solidFill>
                  <a:srgbClr val="0070C0"/>
                </a:solidFill>
              </a:rPr>
              <a:t>means</a:t>
            </a:r>
            <a:r>
              <a:rPr lang="it-IT" sz="1800" dirty="0">
                <a:solidFill>
                  <a:srgbClr val="0070C0"/>
                </a:solidFill>
              </a:rPr>
              <a:t> clustering</a:t>
            </a:r>
            <a:endParaRPr lang="it-IT" sz="1800" dirty="0"/>
          </a:p>
        </p:txBody>
      </p:sp>
      <p:pic>
        <p:nvPicPr>
          <p:cNvPr id="27" name="Immagine 26">
            <a:extLst>
              <a:ext uri="{FF2B5EF4-FFF2-40B4-BE49-F238E27FC236}">
                <a16:creationId xmlns:a16="http://schemas.microsoft.com/office/drawing/2014/main" id="{84DDC0C7-0D2D-478E-8583-526E40318C9D}"/>
              </a:ext>
            </a:extLst>
          </p:cNvPr>
          <p:cNvPicPr>
            <a:picLocks noChangeAspect="1"/>
          </p:cNvPicPr>
          <p:nvPr/>
        </p:nvPicPr>
        <p:blipFill>
          <a:blip r:embed="rId2"/>
          <a:stretch>
            <a:fillRect/>
          </a:stretch>
        </p:blipFill>
        <p:spPr>
          <a:xfrm>
            <a:off x="6096000" y="2315214"/>
            <a:ext cx="5416191" cy="3195480"/>
          </a:xfrm>
          <a:prstGeom prst="rect">
            <a:avLst/>
          </a:prstGeom>
        </p:spPr>
      </p:pic>
    </p:spTree>
    <p:extLst>
      <p:ext uri="{BB962C8B-B14F-4D97-AF65-F5344CB8AC3E}">
        <p14:creationId xmlns:p14="http://schemas.microsoft.com/office/powerpoint/2010/main" val="2675480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251589"/>
            <a:ext cx="4908550" cy="406115"/>
          </a:xfrm>
        </p:spPr>
        <p:txBody>
          <a:bodyPr/>
          <a:lstStyle/>
          <a:p>
            <a:r>
              <a:rPr lang="it-IT" sz="2000" b="1" dirty="0" err="1"/>
              <a:t>Hierarchical</a:t>
            </a:r>
            <a:r>
              <a:rPr lang="it-IT" sz="2000" b="1" dirty="0"/>
              <a:t>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292046" y="2831333"/>
            <a:ext cx="5438959" cy="2737928"/>
          </a:xfrm>
        </p:spPr>
        <p:txBody>
          <a:bodyPr/>
          <a:lstStyle/>
          <a:p>
            <a:pPr marL="0" indent="0" algn="just"/>
            <a:r>
              <a:rPr lang="en-US" sz="1600" dirty="0">
                <a:solidFill>
                  <a:srgbClr val="0070C0"/>
                </a:solidFill>
              </a:rPr>
              <a:t>Hierarchical clustering does not require to pre-specify the </a:t>
            </a:r>
            <a:r>
              <a:rPr lang="it-IT" sz="1600" dirty="0">
                <a:solidFill>
                  <a:srgbClr val="0070C0"/>
                </a:solidFill>
              </a:rPr>
              <a:t>number of clusters </a:t>
            </a:r>
            <a:r>
              <a:rPr lang="it-IT" sz="1600" i="1" dirty="0">
                <a:solidFill>
                  <a:srgbClr val="0070C0"/>
                </a:solidFill>
              </a:rPr>
              <a:t>K</a:t>
            </a:r>
            <a:r>
              <a:rPr lang="it-IT" sz="1600" dirty="0">
                <a:solidFill>
                  <a:srgbClr val="0070C0"/>
                </a:solidFill>
              </a:rPr>
              <a:t>.</a:t>
            </a:r>
          </a:p>
          <a:p>
            <a:pPr marL="0" indent="0" algn="just"/>
            <a:r>
              <a:rPr lang="en-US" sz="1600" dirty="0">
                <a:solidFill>
                  <a:srgbClr val="0070C0"/>
                </a:solidFill>
              </a:rPr>
              <a:t>Hierarchical clustering results in an attractive tree-based representation of the observations, called dendrogram.</a:t>
            </a:r>
          </a:p>
          <a:p>
            <a:pPr marL="0" indent="0" algn="just"/>
            <a:r>
              <a:rPr lang="en-US" sz="1600" dirty="0">
                <a:solidFill>
                  <a:srgbClr val="0070C0"/>
                </a:solidFill>
              </a:rPr>
              <a:t>Observations can be subdivided into groups by cutting the dendrogram at a desired similarity level.</a:t>
            </a:r>
          </a:p>
          <a:p>
            <a:pPr algn="just"/>
            <a:r>
              <a:rPr lang="en-US" sz="1600" dirty="0">
                <a:solidFill>
                  <a:srgbClr val="0070C0"/>
                </a:solidFill>
              </a:rPr>
              <a:t>Let’s describe the bottom-up or agglomerative clustering.</a:t>
            </a:r>
          </a:p>
          <a:p>
            <a:pPr algn="just"/>
            <a:r>
              <a:rPr lang="en-US" sz="1600" dirty="0">
                <a:solidFill>
                  <a:srgbClr val="0070C0"/>
                </a:solidFill>
              </a:rPr>
              <a:t>This is the most common type of hierarchical clustering.</a:t>
            </a:r>
          </a:p>
          <a:p>
            <a:pPr marL="0" indent="0" algn="just"/>
            <a:r>
              <a:rPr lang="en-US" sz="1600" dirty="0">
                <a:solidFill>
                  <a:srgbClr val="0070C0"/>
                </a:solidFill>
              </a:rPr>
              <a:t>Let’s try to interpret a dendrogram and then show how hierarchical clustering is actually performed (how the </a:t>
            </a:r>
            <a:r>
              <a:rPr lang="it-IT" sz="1600" dirty="0" err="1">
                <a:solidFill>
                  <a:srgbClr val="0070C0"/>
                </a:solidFill>
              </a:rPr>
              <a:t>dendrogram</a:t>
            </a:r>
            <a:r>
              <a:rPr lang="it-IT" sz="1600" dirty="0">
                <a:solidFill>
                  <a:srgbClr val="0070C0"/>
                </a:solidFill>
              </a:rPr>
              <a:t> </a:t>
            </a:r>
            <a:r>
              <a:rPr lang="it-IT" sz="1600" dirty="0" err="1">
                <a:solidFill>
                  <a:srgbClr val="0070C0"/>
                </a:solidFill>
              </a:rPr>
              <a:t>is</a:t>
            </a:r>
            <a:r>
              <a:rPr lang="it-IT" sz="1600" dirty="0">
                <a:solidFill>
                  <a:srgbClr val="0070C0"/>
                </a:solidFill>
              </a:rPr>
              <a:t> </a:t>
            </a:r>
            <a:r>
              <a:rPr lang="it-IT" sz="1600" dirty="0" err="1">
                <a:solidFill>
                  <a:srgbClr val="0070C0"/>
                </a:solidFill>
              </a:rPr>
              <a:t>built</a:t>
            </a:r>
            <a:r>
              <a:rPr lang="it-IT" sz="1600" dirty="0">
                <a:solidFill>
                  <a:srgbClr val="0070C0"/>
                </a:solidFill>
              </a:rPr>
              <a:t>).</a:t>
            </a:r>
          </a:p>
          <a:p>
            <a:pPr algn="just"/>
            <a:endParaRPr lang="en-US" sz="1600" dirty="0">
              <a:solidFill>
                <a:srgbClr val="0070C0"/>
              </a:solidFill>
            </a:endParaRPr>
          </a:p>
        </p:txBody>
      </p:sp>
      <p:pic>
        <p:nvPicPr>
          <p:cNvPr id="29" name="Immagine 28">
            <a:extLst>
              <a:ext uri="{FF2B5EF4-FFF2-40B4-BE49-F238E27FC236}">
                <a16:creationId xmlns:a16="http://schemas.microsoft.com/office/drawing/2014/main" id="{EEFFAC66-F7A6-4188-B3C8-0F79179A19E3}"/>
              </a:ext>
            </a:extLst>
          </p:cNvPr>
          <p:cNvPicPr>
            <a:picLocks noChangeAspect="1"/>
          </p:cNvPicPr>
          <p:nvPr/>
        </p:nvPicPr>
        <p:blipFill>
          <a:blip r:embed="rId2"/>
          <a:stretch>
            <a:fillRect/>
          </a:stretch>
        </p:blipFill>
        <p:spPr>
          <a:xfrm>
            <a:off x="5996209" y="2634191"/>
            <a:ext cx="5081250" cy="2821830"/>
          </a:xfrm>
          <a:prstGeom prst="rect">
            <a:avLst/>
          </a:prstGeom>
        </p:spPr>
      </p:pic>
    </p:spTree>
    <p:extLst>
      <p:ext uri="{BB962C8B-B14F-4D97-AF65-F5344CB8AC3E}">
        <p14:creationId xmlns:p14="http://schemas.microsoft.com/office/powerpoint/2010/main" val="2046815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sz="2000" b="1" dirty="0" err="1"/>
              <a:t>Hierarchical</a:t>
            </a:r>
            <a:r>
              <a:rPr lang="it-IT" sz="2000" b="1" dirty="0"/>
              <a:t>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pPr marL="0" indent="0" algn="just"/>
            <a:r>
              <a:rPr lang="en-US" sz="1800" dirty="0">
                <a:solidFill>
                  <a:srgbClr val="0070C0"/>
                </a:solidFill>
              </a:rPr>
              <a:t>Let’s describe the bottom-up or agglomerative clustering.</a:t>
            </a:r>
          </a:p>
          <a:p>
            <a:pPr marL="0" indent="0" algn="just"/>
            <a:r>
              <a:rPr lang="en-US" sz="1800" dirty="0">
                <a:solidFill>
                  <a:srgbClr val="0070C0"/>
                </a:solidFill>
              </a:rPr>
              <a:t>This is the most common type of hierarchical clustering.</a:t>
            </a:r>
          </a:p>
          <a:p>
            <a:pPr marL="0" indent="0" algn="just"/>
            <a:r>
              <a:rPr lang="en-US" sz="1800" dirty="0">
                <a:solidFill>
                  <a:srgbClr val="0070C0"/>
                </a:solidFill>
              </a:rPr>
              <a:t>Let’s try to interpret a dendrogram and then show how hierarchical clustering is actually performed (how the </a:t>
            </a:r>
            <a:r>
              <a:rPr lang="it-IT" sz="1800" dirty="0" err="1">
                <a:solidFill>
                  <a:srgbClr val="0070C0"/>
                </a:solidFill>
              </a:rPr>
              <a:t>dendrogram</a:t>
            </a:r>
            <a:r>
              <a:rPr lang="it-IT" sz="1800" dirty="0">
                <a:solidFill>
                  <a:srgbClr val="0070C0"/>
                </a:solidFill>
              </a:rPr>
              <a:t> </a:t>
            </a:r>
            <a:r>
              <a:rPr lang="it-IT" sz="1800" dirty="0" err="1">
                <a:solidFill>
                  <a:srgbClr val="0070C0"/>
                </a:solidFill>
              </a:rPr>
              <a:t>is</a:t>
            </a:r>
            <a:r>
              <a:rPr lang="it-IT" sz="1800" dirty="0">
                <a:solidFill>
                  <a:srgbClr val="0070C0"/>
                </a:solidFill>
              </a:rPr>
              <a:t> </a:t>
            </a:r>
            <a:r>
              <a:rPr lang="it-IT" sz="1800" dirty="0" err="1">
                <a:solidFill>
                  <a:srgbClr val="0070C0"/>
                </a:solidFill>
              </a:rPr>
              <a:t>built</a:t>
            </a:r>
            <a:r>
              <a:rPr lang="it-IT" sz="1800" dirty="0">
                <a:solidFill>
                  <a:srgbClr val="0070C0"/>
                </a:solidFill>
              </a:rPr>
              <a:t>).</a:t>
            </a:r>
          </a:p>
          <a:p>
            <a:pPr algn="just"/>
            <a:endParaRPr lang="en-US" sz="1800" dirty="0">
              <a:solidFill>
                <a:srgbClr val="0070C0"/>
              </a:solidFill>
            </a:endParaRPr>
          </a:p>
        </p:txBody>
      </p:sp>
      <p:pic>
        <p:nvPicPr>
          <p:cNvPr id="30" name="Immagine 29">
            <a:extLst>
              <a:ext uri="{FF2B5EF4-FFF2-40B4-BE49-F238E27FC236}">
                <a16:creationId xmlns:a16="http://schemas.microsoft.com/office/drawing/2014/main" id="{8943B05A-2605-47BD-9EBB-D43D922DB449}"/>
              </a:ext>
            </a:extLst>
          </p:cNvPr>
          <p:cNvPicPr>
            <a:picLocks noChangeAspect="1"/>
          </p:cNvPicPr>
          <p:nvPr/>
        </p:nvPicPr>
        <p:blipFill>
          <a:blip r:embed="rId2"/>
          <a:stretch>
            <a:fillRect/>
          </a:stretch>
        </p:blipFill>
        <p:spPr>
          <a:xfrm>
            <a:off x="6464595" y="2304091"/>
            <a:ext cx="3368709" cy="2980291"/>
          </a:xfrm>
          <a:prstGeom prst="rect">
            <a:avLst/>
          </a:prstGeom>
        </p:spPr>
      </p:pic>
    </p:spTree>
    <p:extLst>
      <p:ext uri="{BB962C8B-B14F-4D97-AF65-F5344CB8AC3E}">
        <p14:creationId xmlns:p14="http://schemas.microsoft.com/office/powerpoint/2010/main" val="3768371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sz="2000" b="1" dirty="0" err="1"/>
              <a:t>Hierarchical</a:t>
            </a:r>
            <a:r>
              <a:rPr lang="it-IT" sz="2000" b="1" dirty="0"/>
              <a:t>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pPr marL="0" indent="0" algn="just"/>
            <a:r>
              <a:rPr lang="en-US" sz="1800" dirty="0">
                <a:solidFill>
                  <a:srgbClr val="0070C0"/>
                </a:solidFill>
              </a:rPr>
              <a:t>The hierarchical clustering dendrogram is obtained via an </a:t>
            </a:r>
            <a:r>
              <a:rPr lang="it-IT" sz="1800" dirty="0" err="1">
                <a:solidFill>
                  <a:srgbClr val="0070C0"/>
                </a:solidFill>
              </a:rPr>
              <a:t>extremely</a:t>
            </a:r>
            <a:r>
              <a:rPr lang="it-IT" sz="1800" dirty="0">
                <a:solidFill>
                  <a:srgbClr val="0070C0"/>
                </a:solidFill>
              </a:rPr>
              <a:t> </a:t>
            </a:r>
            <a:r>
              <a:rPr lang="it-IT" sz="1800" dirty="0" err="1">
                <a:solidFill>
                  <a:srgbClr val="0070C0"/>
                </a:solidFill>
              </a:rPr>
              <a:t>simple</a:t>
            </a:r>
            <a:r>
              <a:rPr lang="it-IT" sz="1800" dirty="0">
                <a:solidFill>
                  <a:srgbClr val="0070C0"/>
                </a:solidFill>
              </a:rPr>
              <a:t> </a:t>
            </a:r>
            <a:r>
              <a:rPr lang="it-IT" sz="1800" dirty="0" err="1">
                <a:solidFill>
                  <a:srgbClr val="0070C0"/>
                </a:solidFill>
              </a:rPr>
              <a:t>algorithm</a:t>
            </a:r>
            <a:r>
              <a:rPr lang="it-IT" sz="1800" dirty="0">
                <a:solidFill>
                  <a:srgbClr val="0070C0"/>
                </a:solidFill>
              </a:rPr>
              <a:t>.</a:t>
            </a:r>
          </a:p>
          <a:p>
            <a:pPr marL="0" indent="0" algn="just"/>
            <a:r>
              <a:rPr lang="en-US" sz="1800" dirty="0">
                <a:solidFill>
                  <a:srgbClr val="0070C0"/>
                </a:solidFill>
              </a:rPr>
              <a:t>At the beginning, each of the </a:t>
            </a:r>
            <a:r>
              <a:rPr lang="en-US" sz="1800" i="1" dirty="0">
                <a:solidFill>
                  <a:srgbClr val="0070C0"/>
                </a:solidFill>
              </a:rPr>
              <a:t>n </a:t>
            </a:r>
            <a:r>
              <a:rPr lang="en-US" sz="1800" dirty="0">
                <a:solidFill>
                  <a:srgbClr val="0070C0"/>
                </a:solidFill>
              </a:rPr>
              <a:t>observations are treated as its own cluster (</a:t>
            </a:r>
            <a:r>
              <a:rPr lang="en-US" sz="1800" i="1" dirty="0">
                <a:solidFill>
                  <a:srgbClr val="0070C0"/>
                </a:solidFill>
              </a:rPr>
              <a:t>n </a:t>
            </a:r>
            <a:r>
              <a:rPr lang="en-US" sz="1800" dirty="0">
                <a:solidFill>
                  <a:srgbClr val="0070C0"/>
                </a:solidFill>
              </a:rPr>
              <a:t>observations = </a:t>
            </a:r>
            <a:r>
              <a:rPr lang="en-US" sz="1800" i="1" dirty="0">
                <a:solidFill>
                  <a:srgbClr val="0070C0"/>
                </a:solidFill>
              </a:rPr>
              <a:t>n </a:t>
            </a:r>
            <a:r>
              <a:rPr lang="en-US" sz="1800" dirty="0">
                <a:solidFill>
                  <a:srgbClr val="0070C0"/>
                </a:solidFill>
              </a:rPr>
              <a:t>clusters).</a:t>
            </a:r>
          </a:p>
          <a:p>
            <a:pPr algn="just"/>
            <a:r>
              <a:rPr lang="en-US" sz="1800" dirty="0">
                <a:solidFill>
                  <a:srgbClr val="0070C0"/>
                </a:solidFill>
              </a:rPr>
              <a:t>Use distance between each pair of observations.</a:t>
            </a:r>
          </a:p>
          <a:p>
            <a:pPr marL="0" indent="0" algn="just"/>
            <a:r>
              <a:rPr lang="en-US" sz="1800" dirty="0">
                <a:solidFill>
                  <a:srgbClr val="0070C0"/>
                </a:solidFill>
              </a:rPr>
              <a:t>The two observations that are most similar to each other are then fused so that there now are </a:t>
            </a:r>
            <a:r>
              <a:rPr lang="en-US" sz="1800" i="1" dirty="0">
                <a:solidFill>
                  <a:srgbClr val="0070C0"/>
                </a:solidFill>
              </a:rPr>
              <a:t>n </a:t>
            </a:r>
            <a:r>
              <a:rPr lang="en-US" sz="1800" dirty="0">
                <a:solidFill>
                  <a:srgbClr val="0070C0"/>
                </a:solidFill>
              </a:rPr>
              <a:t>− 1 clusters.</a:t>
            </a:r>
            <a:endParaRPr lang="it-IT" sz="1800" dirty="0">
              <a:solidFill>
                <a:srgbClr val="0070C0"/>
              </a:solidFill>
            </a:endParaRPr>
          </a:p>
          <a:p>
            <a:pPr algn="just"/>
            <a:endParaRPr lang="en-US" sz="1800" dirty="0">
              <a:solidFill>
                <a:srgbClr val="0070C0"/>
              </a:solidFill>
            </a:endParaRPr>
          </a:p>
        </p:txBody>
      </p:sp>
      <p:pic>
        <p:nvPicPr>
          <p:cNvPr id="6" name="Immagine 5">
            <a:extLst>
              <a:ext uri="{FF2B5EF4-FFF2-40B4-BE49-F238E27FC236}">
                <a16:creationId xmlns:a16="http://schemas.microsoft.com/office/drawing/2014/main" id="{BD36FE6F-3435-48C6-8871-E58EDBDB63B2}"/>
              </a:ext>
            </a:extLst>
          </p:cNvPr>
          <p:cNvPicPr>
            <a:picLocks noChangeAspect="1"/>
          </p:cNvPicPr>
          <p:nvPr/>
        </p:nvPicPr>
        <p:blipFill>
          <a:blip r:embed="rId2"/>
          <a:stretch>
            <a:fillRect/>
          </a:stretch>
        </p:blipFill>
        <p:spPr>
          <a:xfrm>
            <a:off x="5881450" y="1975235"/>
            <a:ext cx="2796636" cy="2737928"/>
          </a:xfrm>
          <a:prstGeom prst="rect">
            <a:avLst/>
          </a:prstGeom>
        </p:spPr>
      </p:pic>
      <p:pic>
        <p:nvPicPr>
          <p:cNvPr id="8" name="Segnaposto contenuto 5">
            <a:extLst>
              <a:ext uri="{FF2B5EF4-FFF2-40B4-BE49-F238E27FC236}">
                <a16:creationId xmlns:a16="http://schemas.microsoft.com/office/drawing/2014/main" id="{C339FAE9-C366-4219-90C8-33FC83E527B4}"/>
              </a:ext>
            </a:extLst>
          </p:cNvPr>
          <p:cNvPicPr>
            <a:picLocks noChangeAspect="1"/>
          </p:cNvPicPr>
          <p:nvPr/>
        </p:nvPicPr>
        <p:blipFill>
          <a:blip r:embed="rId3"/>
          <a:stretch>
            <a:fillRect/>
          </a:stretch>
        </p:blipFill>
        <p:spPr>
          <a:xfrm>
            <a:off x="8791119" y="3429000"/>
            <a:ext cx="3149626" cy="3075984"/>
          </a:xfrm>
          <a:prstGeom prst="rect">
            <a:avLst/>
          </a:prstGeom>
        </p:spPr>
      </p:pic>
    </p:spTree>
    <p:extLst>
      <p:ext uri="{BB962C8B-B14F-4D97-AF65-F5344CB8AC3E}">
        <p14:creationId xmlns:p14="http://schemas.microsoft.com/office/powerpoint/2010/main" val="3945082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030539"/>
            <a:ext cx="4908550" cy="406115"/>
          </a:xfrm>
        </p:spPr>
        <p:txBody>
          <a:bodyPr/>
          <a:lstStyle/>
          <a:p>
            <a:r>
              <a:rPr lang="it-IT" sz="1800" dirty="0" err="1"/>
              <a:t>Hierarchical</a:t>
            </a:r>
            <a:r>
              <a:rPr lang="it-IT" sz="1800" dirty="0"/>
              <a:t>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289234" y="2861962"/>
            <a:ext cx="4908549" cy="2737928"/>
          </a:xfrm>
        </p:spPr>
        <p:txBody>
          <a:bodyPr/>
          <a:lstStyle/>
          <a:p>
            <a:pPr marL="0" indent="0" algn="just"/>
            <a:r>
              <a:rPr lang="en-US" sz="1800" dirty="0">
                <a:solidFill>
                  <a:srgbClr val="0070C0"/>
                </a:solidFill>
              </a:rPr>
              <a:t>Next the two clusters that are most similar to each other are fused again, so that there now are </a:t>
            </a:r>
            <a:r>
              <a:rPr lang="en-US" sz="1800" i="1" dirty="0">
                <a:solidFill>
                  <a:srgbClr val="0070C0"/>
                </a:solidFill>
              </a:rPr>
              <a:t>n </a:t>
            </a:r>
            <a:r>
              <a:rPr lang="en-US" sz="1800" dirty="0">
                <a:solidFill>
                  <a:srgbClr val="0070C0"/>
                </a:solidFill>
              </a:rPr>
              <a:t>− 2 clusters.</a:t>
            </a:r>
          </a:p>
          <a:p>
            <a:pPr marL="0" indent="0" algn="just"/>
            <a:r>
              <a:rPr lang="en-US" sz="1800" dirty="0">
                <a:solidFill>
                  <a:srgbClr val="0070C0"/>
                </a:solidFill>
              </a:rPr>
              <a:t>And so on….</a:t>
            </a:r>
          </a:p>
          <a:p>
            <a:pPr marL="0" indent="0" algn="just"/>
            <a:endParaRPr lang="en-US" sz="1800" dirty="0">
              <a:solidFill>
                <a:srgbClr val="0070C0"/>
              </a:solidFill>
            </a:endParaRPr>
          </a:p>
          <a:p>
            <a:pPr marL="0" indent="0" algn="just"/>
            <a:r>
              <a:rPr lang="en-US" sz="1800" dirty="0">
                <a:solidFill>
                  <a:srgbClr val="0070C0"/>
                </a:solidFill>
              </a:rPr>
              <a:t>The algorithm proceeds in this fashion until all of the observations belong to one single cluster, and the </a:t>
            </a:r>
            <a:r>
              <a:rPr lang="it-IT" sz="1800" dirty="0" err="1">
                <a:solidFill>
                  <a:srgbClr val="0070C0"/>
                </a:solidFill>
              </a:rPr>
              <a:t>dendrogram</a:t>
            </a:r>
            <a:r>
              <a:rPr lang="it-IT" sz="1800" dirty="0">
                <a:solidFill>
                  <a:srgbClr val="0070C0"/>
                </a:solidFill>
              </a:rPr>
              <a:t> </a:t>
            </a:r>
            <a:r>
              <a:rPr lang="it-IT" sz="1800" dirty="0" err="1">
                <a:solidFill>
                  <a:srgbClr val="0070C0"/>
                </a:solidFill>
              </a:rPr>
              <a:t>is</a:t>
            </a:r>
            <a:r>
              <a:rPr lang="it-IT" sz="1800" dirty="0">
                <a:solidFill>
                  <a:srgbClr val="0070C0"/>
                </a:solidFill>
              </a:rPr>
              <a:t> complete.</a:t>
            </a:r>
          </a:p>
          <a:p>
            <a:pPr marL="0" indent="0" algn="just"/>
            <a:endParaRPr lang="en-US" sz="1800" dirty="0">
              <a:solidFill>
                <a:srgbClr val="0070C0"/>
              </a:solidFill>
            </a:endParaRPr>
          </a:p>
        </p:txBody>
      </p:sp>
      <p:pic>
        <p:nvPicPr>
          <p:cNvPr id="9" name="Segnaposto contenuto 3">
            <a:extLst>
              <a:ext uri="{FF2B5EF4-FFF2-40B4-BE49-F238E27FC236}">
                <a16:creationId xmlns:a16="http://schemas.microsoft.com/office/drawing/2014/main" id="{B6979D8F-3AE9-40AC-90D3-0D8F9A76F2EB}"/>
              </a:ext>
            </a:extLst>
          </p:cNvPr>
          <p:cNvPicPr>
            <a:picLocks noChangeAspect="1"/>
          </p:cNvPicPr>
          <p:nvPr/>
        </p:nvPicPr>
        <p:blipFill>
          <a:blip r:embed="rId2"/>
          <a:stretch>
            <a:fillRect/>
          </a:stretch>
        </p:blipFill>
        <p:spPr>
          <a:xfrm>
            <a:off x="5733818" y="2060035"/>
            <a:ext cx="2753695" cy="2737929"/>
          </a:xfrm>
          <a:prstGeom prst="rect">
            <a:avLst/>
          </a:prstGeom>
        </p:spPr>
      </p:pic>
      <p:pic>
        <p:nvPicPr>
          <p:cNvPr id="10" name="Segnaposto contenuto 3">
            <a:extLst>
              <a:ext uri="{FF2B5EF4-FFF2-40B4-BE49-F238E27FC236}">
                <a16:creationId xmlns:a16="http://schemas.microsoft.com/office/drawing/2014/main" id="{2DD5CB5E-AA88-4265-94EB-239BB57DE548}"/>
              </a:ext>
            </a:extLst>
          </p:cNvPr>
          <p:cNvPicPr>
            <a:picLocks noChangeAspect="1"/>
          </p:cNvPicPr>
          <p:nvPr/>
        </p:nvPicPr>
        <p:blipFill>
          <a:blip r:embed="rId3"/>
          <a:stretch>
            <a:fillRect/>
          </a:stretch>
        </p:blipFill>
        <p:spPr>
          <a:xfrm>
            <a:off x="8841862" y="3259489"/>
            <a:ext cx="2697195" cy="2682430"/>
          </a:xfrm>
          <a:prstGeom prst="rect">
            <a:avLst/>
          </a:prstGeom>
        </p:spPr>
      </p:pic>
    </p:spTree>
    <p:extLst>
      <p:ext uri="{BB962C8B-B14F-4D97-AF65-F5344CB8AC3E}">
        <p14:creationId xmlns:p14="http://schemas.microsoft.com/office/powerpoint/2010/main" val="1695292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49" y="2176007"/>
            <a:ext cx="4908550" cy="406115"/>
          </a:xfrm>
        </p:spPr>
        <p:txBody>
          <a:bodyPr/>
          <a:lstStyle/>
          <a:p>
            <a:r>
              <a:rPr lang="it-IT" sz="2000" b="1" dirty="0" err="1"/>
              <a:t>Hierarchical</a:t>
            </a:r>
            <a:r>
              <a:rPr lang="it-IT" sz="2000" b="1" dirty="0"/>
              <a:t> clustering </a:t>
            </a:r>
          </a:p>
          <a:p>
            <a:r>
              <a:rPr lang="it-IT" sz="2000" b="1" dirty="0"/>
              <a:t>Linkage </a:t>
            </a:r>
            <a:r>
              <a:rPr lang="it-IT" sz="2000" b="1" dirty="0" err="1"/>
              <a:t>Functions</a:t>
            </a:r>
            <a:endParaRPr lang="it-IT" sz="2000" b="1" dirty="0"/>
          </a:p>
          <a:p>
            <a:endParaRPr lang="it-IT" sz="20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pPr marL="0" indent="0"/>
            <a:r>
              <a:rPr lang="en-US" sz="1800" dirty="0">
                <a:solidFill>
                  <a:srgbClr val="0070C0"/>
                </a:solidFill>
              </a:rPr>
              <a:t>There are different possible linkages:</a:t>
            </a:r>
          </a:p>
          <a:p>
            <a:pPr marL="0" indent="0"/>
            <a:r>
              <a:rPr lang="en-US" sz="1800" dirty="0">
                <a:solidFill>
                  <a:srgbClr val="0070C0"/>
                </a:solidFill>
              </a:rPr>
              <a:t>1. Single linkage (or nearest </a:t>
            </a:r>
            <a:r>
              <a:rPr lang="en-US" sz="1800" dirty="0" err="1">
                <a:solidFill>
                  <a:srgbClr val="0070C0"/>
                </a:solidFill>
              </a:rPr>
              <a:t>neighbour</a:t>
            </a:r>
            <a:r>
              <a:rPr lang="en-US" sz="1800" dirty="0">
                <a:solidFill>
                  <a:srgbClr val="0070C0"/>
                </a:solidFill>
              </a:rPr>
              <a:t>)</a:t>
            </a:r>
          </a:p>
          <a:p>
            <a:pPr marL="0" indent="0"/>
            <a:r>
              <a:rPr lang="en-US" sz="1800" dirty="0">
                <a:solidFill>
                  <a:srgbClr val="0070C0"/>
                </a:solidFill>
              </a:rPr>
              <a:t>2. Complete linkage (or furthest </a:t>
            </a:r>
            <a:r>
              <a:rPr lang="en-US" sz="1800" dirty="0" err="1">
                <a:solidFill>
                  <a:srgbClr val="0070C0"/>
                </a:solidFill>
              </a:rPr>
              <a:t>neighbour</a:t>
            </a:r>
            <a:r>
              <a:rPr lang="en-US" sz="1800" dirty="0">
                <a:solidFill>
                  <a:srgbClr val="0070C0"/>
                </a:solidFill>
              </a:rPr>
              <a:t>)</a:t>
            </a:r>
          </a:p>
          <a:p>
            <a:pPr marL="0" indent="0"/>
            <a:r>
              <a:rPr lang="en-US" sz="1800" dirty="0">
                <a:solidFill>
                  <a:srgbClr val="0070C0"/>
                </a:solidFill>
              </a:rPr>
              <a:t>3. Average linkage (mean distance)</a:t>
            </a:r>
          </a:p>
          <a:p>
            <a:pPr marL="0" indent="0"/>
            <a:r>
              <a:rPr lang="it-IT" sz="1800" dirty="0">
                <a:solidFill>
                  <a:srgbClr val="0070C0"/>
                </a:solidFill>
              </a:rPr>
              <a:t>4. </a:t>
            </a:r>
            <a:r>
              <a:rPr lang="it-IT" sz="1800" dirty="0" err="1">
                <a:solidFill>
                  <a:srgbClr val="0070C0"/>
                </a:solidFill>
              </a:rPr>
              <a:t>Centroid</a:t>
            </a:r>
            <a:r>
              <a:rPr lang="it-IT" sz="1800" dirty="0">
                <a:solidFill>
                  <a:srgbClr val="0070C0"/>
                </a:solidFill>
              </a:rPr>
              <a:t> linkage</a:t>
            </a:r>
          </a:p>
          <a:p>
            <a:pPr algn="just"/>
            <a:endParaRPr lang="en-US" sz="1800" dirty="0">
              <a:solidFill>
                <a:srgbClr val="0070C0"/>
              </a:solidFill>
            </a:endParaRPr>
          </a:p>
        </p:txBody>
      </p:sp>
      <p:pic>
        <p:nvPicPr>
          <p:cNvPr id="7" name="Immagine 6">
            <a:extLst>
              <a:ext uri="{FF2B5EF4-FFF2-40B4-BE49-F238E27FC236}">
                <a16:creationId xmlns:a16="http://schemas.microsoft.com/office/drawing/2014/main" id="{C2887374-F11C-4E75-B3B8-1F87C7B6ECD3}"/>
              </a:ext>
            </a:extLst>
          </p:cNvPr>
          <p:cNvPicPr>
            <a:picLocks noChangeAspect="1"/>
          </p:cNvPicPr>
          <p:nvPr/>
        </p:nvPicPr>
        <p:blipFill>
          <a:blip r:embed="rId2"/>
          <a:stretch>
            <a:fillRect/>
          </a:stretch>
        </p:blipFill>
        <p:spPr>
          <a:xfrm>
            <a:off x="5325410" y="2744483"/>
            <a:ext cx="6114297" cy="2611932"/>
          </a:xfrm>
          <a:prstGeom prst="rect">
            <a:avLst/>
          </a:prstGeom>
        </p:spPr>
      </p:pic>
    </p:spTree>
    <p:extLst>
      <p:ext uri="{BB962C8B-B14F-4D97-AF65-F5344CB8AC3E}">
        <p14:creationId xmlns:p14="http://schemas.microsoft.com/office/powerpoint/2010/main" val="3858536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9171D9-8007-4FFF-9C4A-7DB6E40698BC}"/>
              </a:ext>
            </a:extLst>
          </p:cNvPr>
          <p:cNvSpPr>
            <a:spLocks noGrp="1"/>
          </p:cNvSpPr>
          <p:nvPr>
            <p:ph type="title"/>
          </p:nvPr>
        </p:nvSpPr>
        <p:spPr>
          <a:xfrm>
            <a:off x="557250" y="1316913"/>
            <a:ext cx="5711027"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04182E27-4389-46FE-9296-E697DCF8C0C2}"/>
              </a:ext>
            </a:extLst>
          </p:cNvPr>
          <p:cNvSpPr>
            <a:spLocks noGrp="1"/>
          </p:cNvSpPr>
          <p:nvPr>
            <p:ph type="body" sz="quarter" idx="17"/>
          </p:nvPr>
        </p:nvSpPr>
        <p:spPr>
          <a:xfrm>
            <a:off x="557251" y="2100512"/>
            <a:ext cx="4908550" cy="406115"/>
          </a:xfrm>
        </p:spPr>
        <p:txBody>
          <a:bodyPr/>
          <a:lstStyle/>
          <a:p>
            <a:r>
              <a:rPr lang="it-IT" sz="2000" b="1" dirty="0" err="1"/>
              <a:t>Hierarchical</a:t>
            </a:r>
            <a:r>
              <a:rPr lang="it-IT" sz="2000" b="1" dirty="0"/>
              <a:t> clustering </a:t>
            </a:r>
          </a:p>
          <a:p>
            <a:r>
              <a:rPr lang="it-IT" sz="2000" b="1" dirty="0"/>
              <a:t>Linkage </a:t>
            </a:r>
            <a:r>
              <a:rPr lang="it-IT" sz="2000" b="1" dirty="0" err="1"/>
              <a:t>Functions</a:t>
            </a:r>
            <a:endParaRPr lang="it-IT" sz="2000" b="1" dirty="0"/>
          </a:p>
          <a:p>
            <a:endParaRPr lang="it-IT" sz="2000" dirty="0"/>
          </a:p>
        </p:txBody>
      </p:sp>
      <p:sp>
        <p:nvSpPr>
          <p:cNvPr id="4" name="Segnaposto testo 3">
            <a:extLst>
              <a:ext uri="{FF2B5EF4-FFF2-40B4-BE49-F238E27FC236}">
                <a16:creationId xmlns:a16="http://schemas.microsoft.com/office/drawing/2014/main" id="{8F1B9101-139A-427D-9A7D-1B86430D7587}"/>
              </a:ext>
            </a:extLst>
          </p:cNvPr>
          <p:cNvSpPr>
            <a:spLocks noGrp="1"/>
          </p:cNvSpPr>
          <p:nvPr>
            <p:ph type="body" sz="quarter" idx="18"/>
          </p:nvPr>
        </p:nvSpPr>
        <p:spPr>
          <a:xfrm>
            <a:off x="557249" y="2982410"/>
            <a:ext cx="5711027" cy="2737928"/>
          </a:xfrm>
        </p:spPr>
        <p:txBody>
          <a:bodyPr/>
          <a:lstStyle/>
          <a:p>
            <a:pPr marL="0" indent="0"/>
            <a:r>
              <a:rPr lang="en-US" sz="1600" dirty="0">
                <a:solidFill>
                  <a:srgbClr val="C00000"/>
                </a:solidFill>
              </a:rPr>
              <a:t>Maximum or </a:t>
            </a:r>
            <a:r>
              <a:rPr lang="en-US" sz="1600" i="1" dirty="0">
                <a:solidFill>
                  <a:srgbClr val="C00000"/>
                </a:solidFill>
              </a:rPr>
              <a:t>complete linkage</a:t>
            </a:r>
            <a:r>
              <a:rPr lang="en-US" sz="1600" dirty="0">
                <a:solidFill>
                  <a:srgbClr val="C00000"/>
                </a:solidFill>
              </a:rPr>
              <a:t>: </a:t>
            </a:r>
            <a:r>
              <a:rPr lang="en-US" sz="1600" dirty="0">
                <a:solidFill>
                  <a:schemeClr val="accent1">
                    <a:lumMod val="75000"/>
                  </a:schemeClr>
                </a:solidFill>
              </a:rPr>
              <a:t>The distance between two clusters is defined as the maximum value of all pairwise distances between the elements in cluster 1 and the elements in cluster 2. It tends to produce more compact clusters.</a:t>
            </a:r>
          </a:p>
          <a:p>
            <a:pPr marL="0" indent="0"/>
            <a:r>
              <a:rPr lang="en-US" sz="1600" dirty="0">
                <a:solidFill>
                  <a:srgbClr val="C00000"/>
                </a:solidFill>
              </a:rPr>
              <a:t>Minimum or </a:t>
            </a:r>
            <a:r>
              <a:rPr lang="en-US" sz="1600" i="1" dirty="0">
                <a:solidFill>
                  <a:srgbClr val="C00000"/>
                </a:solidFill>
              </a:rPr>
              <a:t>single linkage</a:t>
            </a:r>
            <a:r>
              <a:rPr lang="en-US" sz="1600" dirty="0">
                <a:solidFill>
                  <a:srgbClr val="C00000"/>
                </a:solidFill>
              </a:rPr>
              <a:t>: </a:t>
            </a:r>
            <a:r>
              <a:rPr lang="en-US" sz="1600" dirty="0">
                <a:solidFill>
                  <a:schemeClr val="accent1">
                    <a:lumMod val="75000"/>
                  </a:schemeClr>
                </a:solidFill>
              </a:rPr>
              <a:t>The distance between two clusters is defined as the minimum value of all pairwise distances between the elements in cluster 1 and the elements in cluster 2. It tends to produce long, "loose" clusters.</a:t>
            </a:r>
          </a:p>
          <a:p>
            <a:pPr marL="0" indent="0"/>
            <a:r>
              <a:rPr lang="en-US" sz="1600" dirty="0">
                <a:solidFill>
                  <a:srgbClr val="C00000"/>
                </a:solidFill>
              </a:rPr>
              <a:t>Mean or </a:t>
            </a:r>
            <a:r>
              <a:rPr lang="en-US" sz="1600" i="1" dirty="0">
                <a:solidFill>
                  <a:srgbClr val="C00000"/>
                </a:solidFill>
              </a:rPr>
              <a:t>average linkage</a:t>
            </a:r>
            <a:r>
              <a:rPr lang="en-US" sz="1600" dirty="0">
                <a:solidFill>
                  <a:srgbClr val="C00000"/>
                </a:solidFill>
              </a:rPr>
              <a:t>: </a:t>
            </a:r>
            <a:r>
              <a:rPr lang="en-US" sz="1600" dirty="0">
                <a:solidFill>
                  <a:schemeClr val="accent1">
                    <a:lumMod val="75000"/>
                  </a:schemeClr>
                </a:solidFill>
              </a:rPr>
              <a:t>The distance between two clusters is defined as the average distance between the elements in cluster 1 and the elements in cluster 2.</a:t>
            </a:r>
          </a:p>
          <a:p>
            <a:pPr marL="0" indent="0"/>
            <a:r>
              <a:rPr lang="en-US" sz="1600" i="1" dirty="0">
                <a:solidFill>
                  <a:srgbClr val="C00000"/>
                </a:solidFill>
              </a:rPr>
              <a:t>Centroid linkage</a:t>
            </a:r>
            <a:r>
              <a:rPr lang="en-US" sz="1600" dirty="0">
                <a:solidFill>
                  <a:srgbClr val="C00000"/>
                </a:solidFill>
              </a:rPr>
              <a:t>: </a:t>
            </a:r>
            <a:r>
              <a:rPr lang="en-US" sz="1600" dirty="0">
                <a:solidFill>
                  <a:schemeClr val="accent1">
                    <a:lumMod val="75000"/>
                  </a:schemeClr>
                </a:solidFill>
              </a:rPr>
              <a:t>The distance between two clusters is defined as the distance between the centroid for cluster 1 (a mean vector of length p variables) and the centroid for cluster 2.</a:t>
            </a:r>
            <a:endParaRPr lang="it-IT" sz="1600" dirty="0">
              <a:solidFill>
                <a:schemeClr val="accent1">
                  <a:lumMod val="75000"/>
                </a:schemeClr>
              </a:solidFill>
            </a:endParaRPr>
          </a:p>
        </p:txBody>
      </p:sp>
      <p:pic>
        <p:nvPicPr>
          <p:cNvPr id="5" name="Immagine 4">
            <a:extLst>
              <a:ext uri="{FF2B5EF4-FFF2-40B4-BE49-F238E27FC236}">
                <a16:creationId xmlns:a16="http://schemas.microsoft.com/office/drawing/2014/main" id="{4BB8B3D4-F255-4351-A7C7-E228DED00551}"/>
              </a:ext>
            </a:extLst>
          </p:cNvPr>
          <p:cNvPicPr>
            <a:picLocks noChangeAspect="1"/>
          </p:cNvPicPr>
          <p:nvPr/>
        </p:nvPicPr>
        <p:blipFill>
          <a:blip r:embed="rId2"/>
          <a:stretch>
            <a:fillRect/>
          </a:stretch>
        </p:blipFill>
        <p:spPr>
          <a:xfrm>
            <a:off x="6096000" y="2651718"/>
            <a:ext cx="6114297" cy="2611932"/>
          </a:xfrm>
          <a:prstGeom prst="rect">
            <a:avLst/>
          </a:prstGeom>
        </p:spPr>
      </p:pic>
    </p:spTree>
    <p:extLst>
      <p:ext uri="{BB962C8B-B14F-4D97-AF65-F5344CB8AC3E}">
        <p14:creationId xmlns:p14="http://schemas.microsoft.com/office/powerpoint/2010/main" val="1225317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451233" y="2689121"/>
            <a:ext cx="6161602" cy="2737928"/>
          </a:xfrm>
        </p:spPr>
        <p:txBody>
          <a:bodyPr/>
          <a:lstStyle/>
          <a:p>
            <a:pPr marL="0" indent="0" algn="just"/>
            <a:r>
              <a:rPr lang="en-US" sz="1600" dirty="0"/>
              <a:t>DATA: </a:t>
            </a:r>
            <a:r>
              <a:rPr lang="en-US" sz="1600" dirty="0" err="1"/>
              <a:t>USArrests</a:t>
            </a:r>
            <a:r>
              <a:rPr lang="en-US" sz="1600" dirty="0"/>
              <a:t> data </a:t>
            </a:r>
          </a:p>
          <a:p>
            <a:pPr marL="0" indent="0" algn="just"/>
            <a:r>
              <a:rPr lang="it-IT" sz="1600" b="1" dirty="0" err="1">
                <a:solidFill>
                  <a:srgbClr val="0070C0"/>
                </a:solidFill>
              </a:rPr>
              <a:t>set.seed</a:t>
            </a:r>
            <a:r>
              <a:rPr lang="it-IT" sz="1600" dirty="0">
                <a:solidFill>
                  <a:srgbClr val="0070C0"/>
                </a:solidFill>
              </a:rPr>
              <a:t>(123)</a:t>
            </a:r>
          </a:p>
          <a:p>
            <a:pPr algn="just"/>
            <a:r>
              <a:rPr lang="en-US" sz="1600" dirty="0">
                <a:solidFill>
                  <a:srgbClr val="0070C0"/>
                </a:solidFill>
              </a:rPr>
              <a:t>ss &lt;- </a:t>
            </a:r>
            <a:r>
              <a:rPr lang="en-US" sz="1600" b="1" dirty="0">
                <a:solidFill>
                  <a:srgbClr val="0070C0"/>
                </a:solidFill>
              </a:rPr>
              <a:t>sample</a:t>
            </a:r>
            <a:r>
              <a:rPr lang="en-US" sz="1600" dirty="0">
                <a:solidFill>
                  <a:srgbClr val="0070C0"/>
                </a:solidFill>
              </a:rPr>
              <a:t>(1:50, 15)</a:t>
            </a:r>
            <a:r>
              <a:rPr lang="en-US" sz="1600" dirty="0"/>
              <a:t> </a:t>
            </a:r>
            <a:r>
              <a:rPr lang="en-US" sz="1600" i="1" dirty="0"/>
              <a:t># Take 15 random rows</a:t>
            </a:r>
          </a:p>
          <a:p>
            <a:pPr algn="just"/>
            <a:r>
              <a:rPr lang="en-US" sz="1600" dirty="0">
                <a:solidFill>
                  <a:srgbClr val="0070C0"/>
                </a:solidFill>
              </a:rPr>
              <a:t>df &lt;- </a:t>
            </a:r>
            <a:r>
              <a:rPr lang="en-US" sz="1600" dirty="0" err="1">
                <a:solidFill>
                  <a:srgbClr val="0070C0"/>
                </a:solidFill>
              </a:rPr>
              <a:t>USArrests</a:t>
            </a:r>
            <a:r>
              <a:rPr lang="en-US" sz="1600" dirty="0">
                <a:solidFill>
                  <a:srgbClr val="0070C0"/>
                </a:solidFill>
              </a:rPr>
              <a:t>[ss, ] </a:t>
            </a:r>
            <a:r>
              <a:rPr lang="en-US" sz="1600" i="1" dirty="0"/>
              <a:t># Subset the 15 rows</a:t>
            </a:r>
          </a:p>
          <a:p>
            <a:pPr algn="just"/>
            <a:r>
              <a:rPr lang="en-US" sz="1600" dirty="0" err="1">
                <a:solidFill>
                  <a:srgbClr val="0070C0"/>
                </a:solidFill>
              </a:rPr>
              <a:t>df.scaled</a:t>
            </a:r>
            <a:r>
              <a:rPr lang="en-US" sz="1600" dirty="0">
                <a:solidFill>
                  <a:srgbClr val="0070C0"/>
                </a:solidFill>
              </a:rPr>
              <a:t> &lt;- </a:t>
            </a:r>
            <a:r>
              <a:rPr lang="en-US" sz="1600" b="1" dirty="0">
                <a:solidFill>
                  <a:srgbClr val="0070C0"/>
                </a:solidFill>
              </a:rPr>
              <a:t>scale</a:t>
            </a:r>
            <a:r>
              <a:rPr lang="en-US" sz="1600" dirty="0">
                <a:solidFill>
                  <a:srgbClr val="0070C0"/>
                </a:solidFill>
              </a:rPr>
              <a:t>(df) </a:t>
            </a:r>
            <a:r>
              <a:rPr lang="en-US" sz="1600" i="1" dirty="0"/>
              <a:t># Standardize the variables</a:t>
            </a:r>
          </a:p>
          <a:p>
            <a:r>
              <a:rPr lang="en-US" sz="1600" dirty="0" err="1">
                <a:solidFill>
                  <a:srgbClr val="0070C0"/>
                </a:solidFill>
              </a:rPr>
              <a:t>dist.eucl</a:t>
            </a:r>
            <a:r>
              <a:rPr lang="en-US" sz="1600" dirty="0">
                <a:solidFill>
                  <a:srgbClr val="0070C0"/>
                </a:solidFill>
              </a:rPr>
              <a:t> &lt;- </a:t>
            </a:r>
            <a:r>
              <a:rPr lang="en-US" sz="1600" b="1" dirty="0" err="1">
                <a:solidFill>
                  <a:srgbClr val="0070C0"/>
                </a:solidFill>
              </a:rPr>
              <a:t>dist</a:t>
            </a:r>
            <a:r>
              <a:rPr lang="en-US" sz="1600" dirty="0">
                <a:solidFill>
                  <a:srgbClr val="0070C0"/>
                </a:solidFill>
              </a:rPr>
              <a:t>(</a:t>
            </a:r>
            <a:r>
              <a:rPr lang="en-US" sz="1600" dirty="0" err="1">
                <a:solidFill>
                  <a:srgbClr val="0070C0"/>
                </a:solidFill>
              </a:rPr>
              <a:t>df.scaled</a:t>
            </a:r>
            <a:r>
              <a:rPr lang="en-US" sz="1600" dirty="0">
                <a:solidFill>
                  <a:srgbClr val="0070C0"/>
                </a:solidFill>
              </a:rPr>
              <a:t>, method = "</a:t>
            </a:r>
            <a:r>
              <a:rPr lang="en-US" sz="1600" dirty="0" err="1">
                <a:solidFill>
                  <a:srgbClr val="0070C0"/>
                </a:solidFill>
              </a:rPr>
              <a:t>euclidean</a:t>
            </a:r>
            <a:r>
              <a:rPr lang="en-US" sz="1600" dirty="0">
                <a:solidFill>
                  <a:srgbClr val="0070C0"/>
                </a:solidFill>
              </a:rPr>
              <a:t>")</a:t>
            </a:r>
          </a:p>
          <a:p>
            <a:r>
              <a:rPr lang="en-US" sz="1600" dirty="0" err="1">
                <a:solidFill>
                  <a:srgbClr val="0070C0"/>
                </a:solidFill>
              </a:rPr>
              <a:t>res.hc</a:t>
            </a:r>
            <a:r>
              <a:rPr lang="en-US" sz="1600" dirty="0">
                <a:solidFill>
                  <a:srgbClr val="0070C0"/>
                </a:solidFill>
              </a:rPr>
              <a:t>&lt;- </a:t>
            </a:r>
            <a:r>
              <a:rPr lang="en-US" sz="1600" dirty="0" err="1">
                <a:solidFill>
                  <a:srgbClr val="0070C0"/>
                </a:solidFill>
              </a:rPr>
              <a:t>hclust</a:t>
            </a:r>
            <a:r>
              <a:rPr lang="en-US" sz="1600" dirty="0">
                <a:solidFill>
                  <a:srgbClr val="0070C0"/>
                </a:solidFill>
              </a:rPr>
              <a:t>(d=</a:t>
            </a:r>
            <a:r>
              <a:rPr lang="en-US" sz="1600" dirty="0" err="1">
                <a:solidFill>
                  <a:srgbClr val="0070C0"/>
                </a:solidFill>
              </a:rPr>
              <a:t>dist.eucl</a:t>
            </a:r>
            <a:r>
              <a:rPr lang="en-US" sz="1600" dirty="0">
                <a:solidFill>
                  <a:srgbClr val="0070C0"/>
                </a:solidFill>
              </a:rPr>
              <a:t>, method=“single”)</a:t>
            </a:r>
            <a:endParaRPr lang="it-IT" sz="1600" dirty="0">
              <a:solidFill>
                <a:srgbClr val="0070C0"/>
              </a:solidFill>
            </a:endParaRPr>
          </a:p>
          <a:p>
            <a:pPr algn="just"/>
            <a:endParaRPr lang="it-IT" sz="1600" dirty="0"/>
          </a:p>
          <a:p>
            <a:pPr marL="0" indent="0"/>
            <a:endParaRPr lang="it-IT" sz="1600" dirty="0"/>
          </a:p>
        </p:txBody>
      </p:sp>
      <p:sp>
        <p:nvSpPr>
          <p:cNvPr id="6" name="Segnaposto testo 2">
            <a:extLst>
              <a:ext uri="{FF2B5EF4-FFF2-40B4-BE49-F238E27FC236}">
                <a16:creationId xmlns:a16="http://schemas.microsoft.com/office/drawing/2014/main" id="{614A1DDF-3953-4506-8175-E50CDA79A7C4}"/>
              </a:ext>
            </a:extLst>
          </p:cNvPr>
          <p:cNvSpPr txBox="1">
            <a:spLocks/>
          </p:cNvSpPr>
          <p:nvPr/>
        </p:nvSpPr>
        <p:spPr>
          <a:xfrm>
            <a:off x="557251" y="1986839"/>
            <a:ext cx="4908550" cy="4061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rgbClr val="C00000"/>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err="1"/>
              <a:t>Agglomerative</a:t>
            </a:r>
            <a:r>
              <a:rPr lang="it-IT" sz="1800" b="1" dirty="0"/>
              <a:t> </a:t>
            </a:r>
            <a:r>
              <a:rPr lang="it-IT" sz="1800" b="1" dirty="0" err="1"/>
              <a:t>Hierarchical</a:t>
            </a:r>
            <a:r>
              <a:rPr lang="it-IT" sz="1800" b="1" dirty="0"/>
              <a:t> Clustering</a:t>
            </a:r>
          </a:p>
        </p:txBody>
      </p:sp>
      <p:sp>
        <p:nvSpPr>
          <p:cNvPr id="8" name="Rettangolo 7">
            <a:extLst>
              <a:ext uri="{FF2B5EF4-FFF2-40B4-BE49-F238E27FC236}">
                <a16:creationId xmlns:a16="http://schemas.microsoft.com/office/drawing/2014/main" id="{37EE1C09-8F46-4413-A734-FE6C36B54CBD}"/>
              </a:ext>
            </a:extLst>
          </p:cNvPr>
          <p:cNvSpPr/>
          <p:nvPr/>
        </p:nvSpPr>
        <p:spPr>
          <a:xfrm>
            <a:off x="8295859" y="2488171"/>
            <a:ext cx="1987827" cy="647353"/>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Choice of a grouping criterion</a:t>
            </a:r>
            <a:endParaRPr lang="it-IT" sz="1600" b="1" dirty="0"/>
          </a:p>
        </p:txBody>
      </p:sp>
    </p:spTree>
    <p:extLst>
      <p:ext uri="{BB962C8B-B14F-4D97-AF65-F5344CB8AC3E}">
        <p14:creationId xmlns:p14="http://schemas.microsoft.com/office/powerpoint/2010/main" val="3269801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9369E98-E2BD-4874-851F-9417C3FD56E8}"/>
              </a:ext>
            </a:extLst>
          </p:cNvPr>
          <p:cNvSpPr>
            <a:spLocks noGrp="1"/>
          </p:cNvSpPr>
          <p:nvPr>
            <p:ph type="body" sz="quarter" idx="17"/>
          </p:nvPr>
        </p:nvSpPr>
        <p:spPr/>
        <p:txBody>
          <a:bodyPr/>
          <a:lstStyle/>
          <a:p>
            <a:r>
              <a:rPr lang="it-IT" sz="2000" b="1" dirty="0" err="1"/>
              <a:t>Dendrogram</a:t>
            </a:r>
            <a:endParaRPr lang="it-IT" sz="2000" b="1" dirty="0"/>
          </a:p>
        </p:txBody>
      </p:sp>
      <p:sp>
        <p:nvSpPr>
          <p:cNvPr id="4" name="Segnaposto testo 3">
            <a:extLst>
              <a:ext uri="{FF2B5EF4-FFF2-40B4-BE49-F238E27FC236}">
                <a16:creationId xmlns:a16="http://schemas.microsoft.com/office/drawing/2014/main" id="{68E86668-8962-4B36-B139-0A48E46D00F1}"/>
              </a:ext>
            </a:extLst>
          </p:cNvPr>
          <p:cNvSpPr>
            <a:spLocks noGrp="1"/>
          </p:cNvSpPr>
          <p:nvPr>
            <p:ph type="body" sz="quarter" idx="18"/>
          </p:nvPr>
        </p:nvSpPr>
        <p:spPr/>
        <p:txBody>
          <a:bodyPr/>
          <a:lstStyle/>
          <a:p>
            <a:pPr marL="0" indent="0"/>
            <a:r>
              <a:rPr lang="it-IT" sz="1800" dirty="0" err="1">
                <a:solidFill>
                  <a:srgbClr val="3078B5"/>
                </a:solidFill>
              </a:rPr>
              <a:t>It</a:t>
            </a:r>
            <a:r>
              <a:rPr lang="it-IT" sz="1800" dirty="0">
                <a:solidFill>
                  <a:srgbClr val="3078B5"/>
                </a:solidFill>
              </a:rPr>
              <a:t> </a:t>
            </a:r>
            <a:r>
              <a:rPr lang="en-US" sz="1800" dirty="0">
                <a:solidFill>
                  <a:srgbClr val="3078B5"/>
                </a:solidFill>
              </a:rPr>
              <a:t>corresponds to the graphical representation of the hierarchical tree generated by the function </a:t>
            </a:r>
            <a:r>
              <a:rPr lang="en-US" sz="1800" i="1" dirty="0" err="1">
                <a:solidFill>
                  <a:srgbClr val="3078B5"/>
                </a:solidFill>
              </a:rPr>
              <a:t>hclust</a:t>
            </a:r>
            <a:r>
              <a:rPr lang="en-US" sz="1800" dirty="0">
                <a:solidFill>
                  <a:srgbClr val="3078B5"/>
                </a:solidFill>
              </a:rPr>
              <a:t>()</a:t>
            </a:r>
          </a:p>
          <a:p>
            <a:pPr marL="0" indent="0"/>
            <a:r>
              <a:rPr lang="en-US" sz="1800" dirty="0">
                <a:solidFill>
                  <a:srgbClr val="3078B5"/>
                </a:solidFill>
              </a:rPr>
              <a:t>In R:</a:t>
            </a:r>
          </a:p>
          <a:p>
            <a:r>
              <a:rPr lang="it-IT" sz="1800" i="1" dirty="0">
                <a:solidFill>
                  <a:srgbClr val="3078B5"/>
                </a:solidFill>
              </a:rPr>
              <a:t># </a:t>
            </a:r>
            <a:r>
              <a:rPr lang="it-IT" sz="1800" i="1" dirty="0" err="1">
                <a:solidFill>
                  <a:srgbClr val="3078B5"/>
                </a:solidFill>
              </a:rPr>
              <a:t>cex</a:t>
            </a:r>
            <a:r>
              <a:rPr lang="it-IT" sz="1800" i="1" dirty="0">
                <a:solidFill>
                  <a:srgbClr val="3078B5"/>
                </a:solidFill>
              </a:rPr>
              <a:t>: label size</a:t>
            </a:r>
          </a:p>
          <a:p>
            <a:r>
              <a:rPr lang="it-IT" sz="1800" b="1" dirty="0">
                <a:solidFill>
                  <a:srgbClr val="3078B5"/>
                </a:solidFill>
              </a:rPr>
              <a:t>library</a:t>
            </a:r>
            <a:r>
              <a:rPr lang="it-IT" sz="1800" dirty="0">
                <a:solidFill>
                  <a:srgbClr val="3078B5"/>
                </a:solidFill>
              </a:rPr>
              <a:t>("</a:t>
            </a:r>
            <a:r>
              <a:rPr lang="it-IT" sz="1800" dirty="0" err="1">
                <a:solidFill>
                  <a:srgbClr val="3078B5"/>
                </a:solidFill>
              </a:rPr>
              <a:t>factoextra</a:t>
            </a:r>
            <a:r>
              <a:rPr lang="it-IT" sz="1800" dirty="0">
                <a:solidFill>
                  <a:srgbClr val="3078B5"/>
                </a:solidFill>
              </a:rPr>
              <a:t>")</a:t>
            </a:r>
          </a:p>
          <a:p>
            <a:r>
              <a:rPr lang="de-DE" sz="1800" b="1" dirty="0" err="1">
                <a:solidFill>
                  <a:srgbClr val="3078B5"/>
                </a:solidFill>
              </a:rPr>
              <a:t>fviz_dend</a:t>
            </a:r>
            <a:r>
              <a:rPr lang="de-DE" sz="1800" dirty="0">
                <a:solidFill>
                  <a:srgbClr val="3078B5"/>
                </a:solidFill>
              </a:rPr>
              <a:t>(</a:t>
            </a:r>
            <a:r>
              <a:rPr lang="de-DE" sz="1800" dirty="0" err="1">
                <a:solidFill>
                  <a:srgbClr val="3078B5"/>
                </a:solidFill>
              </a:rPr>
              <a:t>res.hc</a:t>
            </a:r>
            <a:r>
              <a:rPr lang="de-DE" sz="1800" dirty="0">
                <a:solidFill>
                  <a:srgbClr val="3078B5"/>
                </a:solidFill>
              </a:rPr>
              <a:t>, </a:t>
            </a:r>
            <a:r>
              <a:rPr lang="de-DE" sz="1800" dirty="0" err="1">
                <a:solidFill>
                  <a:srgbClr val="3078B5"/>
                </a:solidFill>
              </a:rPr>
              <a:t>cex</a:t>
            </a:r>
            <a:r>
              <a:rPr lang="de-DE" sz="1800" dirty="0">
                <a:solidFill>
                  <a:srgbClr val="3078B5"/>
                </a:solidFill>
              </a:rPr>
              <a:t> = 0.5)</a:t>
            </a:r>
            <a:endParaRPr lang="it-IT" sz="1800" dirty="0">
              <a:solidFill>
                <a:srgbClr val="3078B5"/>
              </a:solidFill>
            </a:endParaRPr>
          </a:p>
        </p:txBody>
      </p:sp>
      <p:sp>
        <p:nvSpPr>
          <p:cNvPr id="6" name="Titolo 1">
            <a:extLst>
              <a:ext uri="{FF2B5EF4-FFF2-40B4-BE49-F238E27FC236}">
                <a16:creationId xmlns:a16="http://schemas.microsoft.com/office/drawing/2014/main" id="{6A234DE5-A7CF-4CB5-9ED5-3C93981C487C}"/>
              </a:ext>
            </a:extLst>
          </p:cNvPr>
          <p:cNvSpPr>
            <a:spLocks noGrp="1"/>
          </p:cNvSpPr>
          <p:nvPr>
            <p:ph type="title"/>
          </p:nvPr>
        </p:nvSpPr>
        <p:spPr>
          <a:xfrm>
            <a:off x="557213" y="1317625"/>
            <a:ext cx="5300248" cy="463550"/>
          </a:xfrm>
        </p:spPr>
        <p:txBody>
          <a:bodyPr/>
          <a:lstStyle/>
          <a:p>
            <a:r>
              <a:rPr lang="it-IT" dirty="0" err="1"/>
              <a:t>Unsupervised</a:t>
            </a:r>
            <a:r>
              <a:rPr lang="it-IT" dirty="0"/>
              <a:t> Learning</a:t>
            </a:r>
          </a:p>
        </p:txBody>
      </p:sp>
      <p:pic>
        <p:nvPicPr>
          <p:cNvPr id="7" name="Immagine 6">
            <a:extLst>
              <a:ext uri="{FF2B5EF4-FFF2-40B4-BE49-F238E27FC236}">
                <a16:creationId xmlns:a16="http://schemas.microsoft.com/office/drawing/2014/main" id="{57DF097F-49E6-4A21-A7E9-C11805EF0DE3}"/>
              </a:ext>
            </a:extLst>
          </p:cNvPr>
          <p:cNvPicPr>
            <a:picLocks noChangeAspect="1"/>
          </p:cNvPicPr>
          <p:nvPr/>
        </p:nvPicPr>
        <p:blipFill>
          <a:blip r:embed="rId2"/>
          <a:stretch>
            <a:fillRect/>
          </a:stretch>
        </p:blipFill>
        <p:spPr>
          <a:xfrm>
            <a:off x="5746567" y="1940201"/>
            <a:ext cx="5981607" cy="4342296"/>
          </a:xfrm>
          <a:prstGeom prst="rect">
            <a:avLst/>
          </a:prstGeom>
        </p:spPr>
      </p:pic>
    </p:spTree>
    <p:extLst>
      <p:ext uri="{BB962C8B-B14F-4D97-AF65-F5344CB8AC3E}">
        <p14:creationId xmlns:p14="http://schemas.microsoft.com/office/powerpoint/2010/main" val="174952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29B124-8F4D-4977-A81D-60F1329A53B2}"/>
              </a:ext>
            </a:extLst>
          </p:cNvPr>
          <p:cNvSpPr>
            <a:spLocks noGrp="1"/>
          </p:cNvSpPr>
          <p:nvPr>
            <p:ph type="title"/>
          </p:nvPr>
        </p:nvSpPr>
        <p:spPr>
          <a:xfrm>
            <a:off x="557250" y="1443522"/>
            <a:ext cx="5285530" cy="464602"/>
          </a:xfrm>
        </p:spPr>
        <p:txBody>
          <a:bodyPr/>
          <a:lstStyle/>
          <a:p>
            <a:r>
              <a:rPr lang="en-US" dirty="0"/>
              <a:t>Big Data: The New 007</a:t>
            </a:r>
            <a:endParaRPr lang="it-IT" dirty="0"/>
          </a:p>
        </p:txBody>
      </p:sp>
      <p:sp>
        <p:nvSpPr>
          <p:cNvPr id="3" name="Segnaposto testo 2">
            <a:extLst>
              <a:ext uri="{FF2B5EF4-FFF2-40B4-BE49-F238E27FC236}">
                <a16:creationId xmlns:a16="http://schemas.microsoft.com/office/drawing/2014/main" id="{C1E34696-916D-49CF-8490-63F0EAEC2932}"/>
              </a:ext>
            </a:extLst>
          </p:cNvPr>
          <p:cNvSpPr>
            <a:spLocks noGrp="1"/>
          </p:cNvSpPr>
          <p:nvPr>
            <p:ph type="body" sz="quarter" idx="17"/>
          </p:nvPr>
        </p:nvSpPr>
        <p:spPr/>
        <p:txBody>
          <a:bodyPr/>
          <a:lstStyle/>
          <a:p>
            <a:endParaRPr lang="it-IT"/>
          </a:p>
        </p:txBody>
      </p:sp>
      <p:sp>
        <p:nvSpPr>
          <p:cNvPr id="4" name="Segnaposto testo 3">
            <a:extLst>
              <a:ext uri="{FF2B5EF4-FFF2-40B4-BE49-F238E27FC236}">
                <a16:creationId xmlns:a16="http://schemas.microsoft.com/office/drawing/2014/main" id="{984F8695-1199-4FDA-9929-9D61608BAF3A}"/>
              </a:ext>
            </a:extLst>
          </p:cNvPr>
          <p:cNvSpPr>
            <a:spLocks noGrp="1"/>
          </p:cNvSpPr>
          <p:nvPr>
            <p:ph type="body" sz="quarter" idx="18"/>
          </p:nvPr>
        </p:nvSpPr>
        <p:spPr/>
        <p:txBody>
          <a:bodyPr/>
          <a:lstStyle/>
          <a:p>
            <a:r>
              <a:rPr lang="en-US" sz="1400" dirty="0"/>
              <a:t>Data is increasingly important, not just for the cost efficiencies of targeting. Sending ads to the wrong audiences, for whom the content is irrelevant, simply annoys people. Nielsen’s ‘Global Trust in Advertising Report’ shows that less than half of us trust ads we see online. They trust TV advertising more. That’s a telling statistic that the industry needs to work on improving.</a:t>
            </a:r>
          </a:p>
          <a:p>
            <a:endParaRPr lang="en-US" sz="1400" dirty="0"/>
          </a:p>
          <a:p>
            <a:pPr algn="ctr"/>
            <a:r>
              <a:rPr lang="en-US" sz="1400" dirty="0"/>
              <a:t>…. </a:t>
            </a:r>
            <a:r>
              <a:rPr lang="en-US" sz="1400" b="1" dirty="0"/>
              <a:t>The government might want to know who you are. </a:t>
            </a:r>
            <a:r>
              <a:rPr lang="en-US" sz="1400" b="1" dirty="0" err="1"/>
              <a:t>Spectre</a:t>
            </a:r>
            <a:r>
              <a:rPr lang="en-US" sz="1400" b="1" dirty="0"/>
              <a:t> wants to know who you are. But advertisers don’t care who you are, they just want to send you relevant ads.</a:t>
            </a:r>
            <a:endParaRPr lang="it-IT" sz="1400" b="1" dirty="0"/>
          </a:p>
        </p:txBody>
      </p:sp>
      <p:pic>
        <p:nvPicPr>
          <p:cNvPr id="5" name="Immagine 4">
            <a:extLst>
              <a:ext uri="{FF2B5EF4-FFF2-40B4-BE49-F238E27FC236}">
                <a16:creationId xmlns:a16="http://schemas.microsoft.com/office/drawing/2014/main" id="{B1FD69F7-7F77-4727-8111-AC46C4FD6CAC}"/>
              </a:ext>
            </a:extLst>
          </p:cNvPr>
          <p:cNvPicPr>
            <a:picLocks noChangeAspect="1"/>
          </p:cNvPicPr>
          <p:nvPr/>
        </p:nvPicPr>
        <p:blipFill>
          <a:blip r:embed="rId2"/>
          <a:stretch>
            <a:fillRect/>
          </a:stretch>
        </p:blipFill>
        <p:spPr>
          <a:xfrm>
            <a:off x="6338668" y="2158902"/>
            <a:ext cx="5595111" cy="3243092"/>
          </a:xfrm>
          <a:prstGeom prst="rect">
            <a:avLst/>
          </a:prstGeom>
        </p:spPr>
      </p:pic>
    </p:spTree>
    <p:extLst>
      <p:ext uri="{BB962C8B-B14F-4D97-AF65-F5344CB8AC3E}">
        <p14:creationId xmlns:p14="http://schemas.microsoft.com/office/powerpoint/2010/main" val="296440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B9369E98-E2BD-4874-851F-9417C3FD56E8}"/>
              </a:ext>
            </a:extLst>
          </p:cNvPr>
          <p:cNvSpPr>
            <a:spLocks noGrp="1"/>
          </p:cNvSpPr>
          <p:nvPr>
            <p:ph type="body" sz="quarter" idx="17"/>
          </p:nvPr>
        </p:nvSpPr>
        <p:spPr/>
        <p:txBody>
          <a:bodyPr/>
          <a:lstStyle/>
          <a:p>
            <a:r>
              <a:rPr lang="it-IT" sz="2000" b="1" dirty="0" err="1"/>
              <a:t>Dendrogram</a:t>
            </a:r>
            <a:endParaRPr lang="it-IT" sz="2000" b="1" dirty="0"/>
          </a:p>
        </p:txBody>
      </p:sp>
      <p:sp>
        <p:nvSpPr>
          <p:cNvPr id="4" name="Segnaposto testo 3">
            <a:extLst>
              <a:ext uri="{FF2B5EF4-FFF2-40B4-BE49-F238E27FC236}">
                <a16:creationId xmlns:a16="http://schemas.microsoft.com/office/drawing/2014/main" id="{68E86668-8962-4B36-B139-0A48E46D00F1}"/>
              </a:ext>
            </a:extLst>
          </p:cNvPr>
          <p:cNvSpPr>
            <a:spLocks noGrp="1"/>
          </p:cNvSpPr>
          <p:nvPr>
            <p:ph type="body" sz="quarter" idx="18"/>
          </p:nvPr>
        </p:nvSpPr>
        <p:spPr>
          <a:xfrm>
            <a:off x="557250" y="3231740"/>
            <a:ext cx="5300211" cy="2737928"/>
          </a:xfrm>
        </p:spPr>
        <p:txBody>
          <a:bodyPr/>
          <a:lstStyle/>
          <a:p>
            <a:pPr marL="0" indent="0" algn="just"/>
            <a:r>
              <a:rPr lang="en-US" sz="1800" dirty="0">
                <a:solidFill>
                  <a:srgbClr val="3078B5"/>
                </a:solidFill>
              </a:rPr>
              <a:t>Each leaf corresponds to one object. As we move up the tree, objects that are similar to each other are combined into branches, which are themselves fused at a higher height.</a:t>
            </a:r>
          </a:p>
          <a:p>
            <a:pPr marL="0" indent="0" algn="just"/>
            <a:r>
              <a:rPr lang="en-US" sz="1800" dirty="0">
                <a:solidFill>
                  <a:srgbClr val="3078B5"/>
                </a:solidFill>
              </a:rPr>
              <a:t>The height of the fusion, provided on the vertical axis, indicates the (dis)similarity/distance between two objects/clusters. The higher the height of the fusion, the less similar the objects are. This height is known as the </a:t>
            </a:r>
            <a:r>
              <a:rPr lang="en-US" sz="1800" i="1" dirty="0">
                <a:solidFill>
                  <a:srgbClr val="3078B5"/>
                </a:solidFill>
              </a:rPr>
              <a:t>cophenetic distance </a:t>
            </a:r>
            <a:r>
              <a:rPr lang="en-US" sz="1800" dirty="0">
                <a:solidFill>
                  <a:srgbClr val="3078B5"/>
                </a:solidFill>
              </a:rPr>
              <a:t>between the two objects</a:t>
            </a:r>
            <a:endParaRPr lang="it-IT" sz="1800" dirty="0">
              <a:solidFill>
                <a:srgbClr val="3078B5"/>
              </a:solidFill>
            </a:endParaRPr>
          </a:p>
        </p:txBody>
      </p:sp>
      <p:sp>
        <p:nvSpPr>
          <p:cNvPr id="6" name="Titolo 1">
            <a:extLst>
              <a:ext uri="{FF2B5EF4-FFF2-40B4-BE49-F238E27FC236}">
                <a16:creationId xmlns:a16="http://schemas.microsoft.com/office/drawing/2014/main" id="{6A234DE5-A7CF-4CB5-9ED5-3C93981C487C}"/>
              </a:ext>
            </a:extLst>
          </p:cNvPr>
          <p:cNvSpPr>
            <a:spLocks noGrp="1"/>
          </p:cNvSpPr>
          <p:nvPr>
            <p:ph type="title"/>
          </p:nvPr>
        </p:nvSpPr>
        <p:spPr>
          <a:xfrm>
            <a:off x="557213" y="1317625"/>
            <a:ext cx="5300248" cy="463550"/>
          </a:xfrm>
        </p:spPr>
        <p:txBody>
          <a:bodyPr/>
          <a:lstStyle/>
          <a:p>
            <a:r>
              <a:rPr lang="it-IT" dirty="0" err="1"/>
              <a:t>Unsupervised</a:t>
            </a:r>
            <a:r>
              <a:rPr lang="it-IT" dirty="0"/>
              <a:t> Learning</a:t>
            </a:r>
          </a:p>
        </p:txBody>
      </p:sp>
      <p:pic>
        <p:nvPicPr>
          <p:cNvPr id="7" name="Immagine 6">
            <a:extLst>
              <a:ext uri="{FF2B5EF4-FFF2-40B4-BE49-F238E27FC236}">
                <a16:creationId xmlns:a16="http://schemas.microsoft.com/office/drawing/2014/main" id="{57DF097F-49E6-4A21-A7E9-C11805EF0DE3}"/>
              </a:ext>
            </a:extLst>
          </p:cNvPr>
          <p:cNvPicPr>
            <a:picLocks noChangeAspect="1"/>
          </p:cNvPicPr>
          <p:nvPr/>
        </p:nvPicPr>
        <p:blipFill>
          <a:blip r:embed="rId2"/>
          <a:stretch>
            <a:fillRect/>
          </a:stretch>
        </p:blipFill>
        <p:spPr>
          <a:xfrm>
            <a:off x="5746567" y="993913"/>
            <a:ext cx="5981607" cy="5288584"/>
          </a:xfrm>
          <a:prstGeom prst="rect">
            <a:avLst/>
          </a:prstGeom>
        </p:spPr>
      </p:pic>
    </p:spTree>
    <p:extLst>
      <p:ext uri="{BB962C8B-B14F-4D97-AF65-F5344CB8AC3E}">
        <p14:creationId xmlns:p14="http://schemas.microsoft.com/office/powerpoint/2010/main" val="1468473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CD9E3F-587B-4642-8E62-4F8467824358}"/>
              </a:ext>
            </a:extLst>
          </p:cNvPr>
          <p:cNvSpPr>
            <a:spLocks noGrp="1"/>
          </p:cNvSpPr>
          <p:nvPr>
            <p:ph type="title"/>
          </p:nvPr>
        </p:nvSpPr>
        <p:spPr>
          <a:xfrm>
            <a:off x="557250" y="1316913"/>
            <a:ext cx="5046107"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9596F61A-1562-4032-8058-C91918B49982}"/>
              </a:ext>
            </a:extLst>
          </p:cNvPr>
          <p:cNvSpPr>
            <a:spLocks noGrp="1"/>
          </p:cNvSpPr>
          <p:nvPr>
            <p:ph type="body" sz="quarter" idx="17"/>
          </p:nvPr>
        </p:nvSpPr>
        <p:spPr/>
        <p:txBody>
          <a:bodyPr/>
          <a:lstStyle/>
          <a:p>
            <a:r>
              <a:rPr lang="it-IT" sz="2000" b="1" dirty="0"/>
              <a:t>Clusters </a:t>
            </a:r>
            <a:r>
              <a:rPr lang="it-IT" sz="2000" b="1" dirty="0" err="1"/>
              <a:t>analysis</a:t>
            </a:r>
            <a:r>
              <a:rPr lang="it-IT" sz="2000" b="1" dirty="0"/>
              <a:t> in </a:t>
            </a:r>
            <a:r>
              <a:rPr lang="it-IT" sz="2000" b="1" dirty="0" err="1"/>
              <a:t>practise</a:t>
            </a:r>
            <a:endParaRPr lang="it-IT" sz="2000" b="1" dirty="0"/>
          </a:p>
        </p:txBody>
      </p:sp>
      <p:sp>
        <p:nvSpPr>
          <p:cNvPr id="4" name="Segnaposto testo 3">
            <a:extLst>
              <a:ext uri="{FF2B5EF4-FFF2-40B4-BE49-F238E27FC236}">
                <a16:creationId xmlns:a16="http://schemas.microsoft.com/office/drawing/2014/main" id="{CFCF1862-8EC9-4ACA-95FB-DD96E8D1E9D2}"/>
              </a:ext>
            </a:extLst>
          </p:cNvPr>
          <p:cNvSpPr>
            <a:spLocks noGrp="1"/>
          </p:cNvSpPr>
          <p:nvPr>
            <p:ph type="body" sz="quarter" idx="18"/>
          </p:nvPr>
        </p:nvSpPr>
        <p:spPr/>
        <p:txBody>
          <a:bodyPr/>
          <a:lstStyle/>
          <a:p>
            <a:r>
              <a:rPr lang="it-IT" sz="1800" dirty="0">
                <a:solidFill>
                  <a:srgbClr val="3078B5"/>
                </a:solidFill>
              </a:rPr>
              <a:t>Data </a:t>
            </a:r>
            <a:r>
              <a:rPr lang="it-IT" sz="1800" dirty="0" err="1">
                <a:solidFill>
                  <a:srgbClr val="3078B5"/>
                </a:solidFill>
              </a:rPr>
              <a:t>Selection</a:t>
            </a:r>
            <a:endParaRPr lang="it-IT" sz="1800" dirty="0">
              <a:solidFill>
                <a:srgbClr val="3078B5"/>
              </a:solidFill>
            </a:endParaRPr>
          </a:p>
          <a:p>
            <a:r>
              <a:rPr lang="it-IT" sz="1800" dirty="0" err="1">
                <a:solidFill>
                  <a:srgbClr val="3078B5"/>
                </a:solidFill>
              </a:rPr>
              <a:t>Variables</a:t>
            </a:r>
            <a:r>
              <a:rPr lang="it-IT" sz="1800" dirty="0">
                <a:solidFill>
                  <a:srgbClr val="3078B5"/>
                </a:solidFill>
              </a:rPr>
              <a:t> </a:t>
            </a:r>
            <a:r>
              <a:rPr lang="it-IT" sz="1800" dirty="0" err="1">
                <a:solidFill>
                  <a:srgbClr val="3078B5"/>
                </a:solidFill>
              </a:rPr>
              <a:t>Selection</a:t>
            </a:r>
            <a:endParaRPr lang="it-IT" sz="1800" dirty="0">
              <a:solidFill>
                <a:srgbClr val="3078B5"/>
              </a:solidFill>
            </a:endParaRPr>
          </a:p>
          <a:p>
            <a:r>
              <a:rPr lang="it-IT" sz="1800" dirty="0" err="1">
                <a:solidFill>
                  <a:srgbClr val="3078B5"/>
                </a:solidFill>
              </a:rPr>
              <a:t>Scaling</a:t>
            </a:r>
            <a:r>
              <a:rPr lang="it-IT" sz="1800" dirty="0">
                <a:solidFill>
                  <a:srgbClr val="3078B5"/>
                </a:solidFill>
              </a:rPr>
              <a:t> </a:t>
            </a:r>
            <a:r>
              <a:rPr lang="it-IT" sz="1800" dirty="0" err="1">
                <a:solidFill>
                  <a:srgbClr val="3078B5"/>
                </a:solidFill>
              </a:rPr>
              <a:t>Variables</a:t>
            </a:r>
            <a:endParaRPr lang="it-IT" sz="1800" dirty="0">
              <a:solidFill>
                <a:srgbClr val="3078B5"/>
              </a:solidFill>
            </a:endParaRPr>
          </a:p>
          <a:p>
            <a:r>
              <a:rPr lang="it-IT" sz="1800" dirty="0" err="1">
                <a:solidFill>
                  <a:srgbClr val="3078B5"/>
                </a:solidFill>
              </a:rPr>
              <a:t>Dissimilarity</a:t>
            </a:r>
            <a:endParaRPr lang="it-IT" sz="1800" dirty="0">
              <a:solidFill>
                <a:srgbClr val="3078B5"/>
              </a:solidFill>
            </a:endParaRPr>
          </a:p>
          <a:p>
            <a:r>
              <a:rPr lang="it-IT" sz="1800" dirty="0" err="1">
                <a:solidFill>
                  <a:srgbClr val="3078B5"/>
                </a:solidFill>
              </a:rPr>
              <a:t>Aggregation</a:t>
            </a:r>
            <a:r>
              <a:rPr lang="it-IT" sz="1800" dirty="0">
                <a:solidFill>
                  <a:srgbClr val="3078B5"/>
                </a:solidFill>
              </a:rPr>
              <a:t> </a:t>
            </a:r>
            <a:r>
              <a:rPr lang="it-IT" sz="1800" dirty="0" err="1">
                <a:solidFill>
                  <a:srgbClr val="3078B5"/>
                </a:solidFill>
              </a:rPr>
              <a:t>Criterion</a:t>
            </a:r>
            <a:endParaRPr lang="it-IT" sz="1800" dirty="0">
              <a:solidFill>
                <a:srgbClr val="3078B5"/>
              </a:solidFill>
            </a:endParaRPr>
          </a:p>
          <a:p>
            <a:r>
              <a:rPr lang="it-IT" sz="1800" b="1" dirty="0">
                <a:solidFill>
                  <a:srgbClr val="3078B5"/>
                </a:solidFill>
              </a:rPr>
              <a:t>Identification</a:t>
            </a:r>
          </a:p>
        </p:txBody>
      </p:sp>
      <p:sp>
        <p:nvSpPr>
          <p:cNvPr id="5" name="Rettangolo 4">
            <a:extLst>
              <a:ext uri="{FF2B5EF4-FFF2-40B4-BE49-F238E27FC236}">
                <a16:creationId xmlns:a16="http://schemas.microsoft.com/office/drawing/2014/main" id="{1DBBD434-066D-41A8-8E4F-13558AE3A960}"/>
              </a:ext>
            </a:extLst>
          </p:cNvPr>
          <p:cNvSpPr/>
          <p:nvPr/>
        </p:nvSpPr>
        <p:spPr>
          <a:xfrm>
            <a:off x="5603358" y="1781515"/>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Selection of data for analysis</a:t>
            </a:r>
            <a:endParaRPr lang="it-IT" sz="1600" b="1" dirty="0">
              <a:solidFill>
                <a:srgbClr val="FF0000"/>
              </a:solidFill>
            </a:endParaRPr>
          </a:p>
        </p:txBody>
      </p:sp>
      <p:sp>
        <p:nvSpPr>
          <p:cNvPr id="6" name="Rettangolo 5">
            <a:extLst>
              <a:ext uri="{FF2B5EF4-FFF2-40B4-BE49-F238E27FC236}">
                <a16:creationId xmlns:a16="http://schemas.microsoft.com/office/drawing/2014/main" id="{DACCF526-FD34-479C-A91F-D7B5848607B0}"/>
              </a:ext>
            </a:extLst>
          </p:cNvPr>
          <p:cNvSpPr/>
          <p:nvPr/>
        </p:nvSpPr>
        <p:spPr>
          <a:xfrm>
            <a:off x="9535770" y="1781515"/>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rgbClr val="FF0000"/>
                </a:solidFill>
              </a:rPr>
              <a:t>Selection</a:t>
            </a:r>
            <a:r>
              <a:rPr lang="it-IT" sz="1600" b="1" dirty="0">
                <a:solidFill>
                  <a:srgbClr val="FF0000"/>
                </a:solidFill>
              </a:rPr>
              <a:t> of the </a:t>
            </a:r>
            <a:r>
              <a:rPr lang="it-IT" sz="1600" b="1" dirty="0" err="1">
                <a:solidFill>
                  <a:srgbClr val="FF0000"/>
                </a:solidFill>
              </a:rPr>
              <a:t>variables</a:t>
            </a:r>
            <a:endParaRPr lang="it-IT" sz="1600" b="1" dirty="0">
              <a:solidFill>
                <a:srgbClr val="FF0000"/>
              </a:solidFill>
            </a:endParaRPr>
          </a:p>
        </p:txBody>
      </p:sp>
      <p:sp>
        <p:nvSpPr>
          <p:cNvPr id="7" name="Rettangolo 6">
            <a:extLst>
              <a:ext uri="{FF2B5EF4-FFF2-40B4-BE49-F238E27FC236}">
                <a16:creationId xmlns:a16="http://schemas.microsoft.com/office/drawing/2014/main" id="{6333CF0F-0A04-45C1-927E-6D2BA362AED7}"/>
              </a:ext>
            </a:extLst>
          </p:cNvPr>
          <p:cNvSpPr/>
          <p:nvPr/>
        </p:nvSpPr>
        <p:spPr>
          <a:xfrm>
            <a:off x="9535770" y="3424589"/>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err="1">
                <a:solidFill>
                  <a:srgbClr val="FF0000"/>
                </a:solidFill>
              </a:rPr>
              <a:t>Standardization</a:t>
            </a:r>
            <a:endParaRPr lang="it-IT" sz="1600" b="1" dirty="0">
              <a:solidFill>
                <a:srgbClr val="FF0000"/>
              </a:solidFill>
            </a:endParaRPr>
          </a:p>
        </p:txBody>
      </p:sp>
      <p:sp>
        <p:nvSpPr>
          <p:cNvPr id="8" name="Rettangolo 7">
            <a:extLst>
              <a:ext uri="{FF2B5EF4-FFF2-40B4-BE49-F238E27FC236}">
                <a16:creationId xmlns:a16="http://schemas.microsoft.com/office/drawing/2014/main" id="{E3C20A6A-1B6E-4D0F-A171-ACC9E0CF81DD}"/>
              </a:ext>
            </a:extLst>
          </p:cNvPr>
          <p:cNvSpPr/>
          <p:nvPr/>
        </p:nvSpPr>
        <p:spPr>
          <a:xfrm>
            <a:off x="5531920" y="3424589"/>
            <a:ext cx="2077895" cy="647352"/>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Calculation of the dissimilarity matrix</a:t>
            </a:r>
            <a:endParaRPr lang="it-IT" sz="1600" b="1" dirty="0">
              <a:solidFill>
                <a:srgbClr val="FF0000"/>
              </a:solidFill>
            </a:endParaRPr>
          </a:p>
        </p:txBody>
      </p:sp>
      <p:cxnSp>
        <p:nvCxnSpPr>
          <p:cNvPr id="9" name="Connettore 2 8">
            <a:extLst>
              <a:ext uri="{FF2B5EF4-FFF2-40B4-BE49-F238E27FC236}">
                <a16:creationId xmlns:a16="http://schemas.microsoft.com/office/drawing/2014/main" id="{4793F815-ADEB-4053-8EE2-C5BCBF2998FC}"/>
              </a:ext>
            </a:extLst>
          </p:cNvPr>
          <p:cNvCxnSpPr>
            <a:cxnSpLocks/>
            <a:stCxn id="5" idx="3"/>
            <a:endCxn id="6" idx="1"/>
          </p:cNvCxnSpPr>
          <p:nvPr/>
        </p:nvCxnSpPr>
        <p:spPr>
          <a:xfrm>
            <a:off x="7681253" y="2105191"/>
            <a:ext cx="1854517"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08C6935A-1E70-41E5-B033-53EE8105C1F4}"/>
              </a:ext>
            </a:extLst>
          </p:cNvPr>
          <p:cNvCxnSpPr>
            <a:stCxn id="6" idx="2"/>
            <a:endCxn id="7" idx="0"/>
          </p:cNvCxnSpPr>
          <p:nvPr/>
        </p:nvCxnSpPr>
        <p:spPr>
          <a:xfrm>
            <a:off x="10574718" y="2428867"/>
            <a:ext cx="0" cy="995722"/>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FA669B6A-CDDC-43AD-B6ED-5C63CEB2A015}"/>
              </a:ext>
            </a:extLst>
          </p:cNvPr>
          <p:cNvCxnSpPr>
            <a:cxnSpLocks/>
            <a:stCxn id="7" idx="1"/>
            <a:endCxn id="8" idx="3"/>
          </p:cNvCxnSpPr>
          <p:nvPr/>
        </p:nvCxnSpPr>
        <p:spPr>
          <a:xfrm flipH="1">
            <a:off x="7609815" y="3748265"/>
            <a:ext cx="1925955" cy="0"/>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Rettangolo 11">
            <a:extLst>
              <a:ext uri="{FF2B5EF4-FFF2-40B4-BE49-F238E27FC236}">
                <a16:creationId xmlns:a16="http://schemas.microsoft.com/office/drawing/2014/main" id="{AADB3FF4-66B3-45FD-8869-4A7B09D514F1}"/>
              </a:ext>
            </a:extLst>
          </p:cNvPr>
          <p:cNvSpPr/>
          <p:nvPr/>
        </p:nvSpPr>
        <p:spPr>
          <a:xfrm>
            <a:off x="5380088" y="4810974"/>
            <a:ext cx="2077890" cy="730113"/>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0000"/>
                </a:solidFill>
              </a:rPr>
              <a:t>Choice</a:t>
            </a:r>
            <a:r>
              <a:rPr lang="en-US" b="1" dirty="0"/>
              <a:t> </a:t>
            </a:r>
            <a:r>
              <a:rPr lang="en-US" sz="1600" b="1" dirty="0">
                <a:solidFill>
                  <a:srgbClr val="FF0000"/>
                </a:solidFill>
              </a:rPr>
              <a:t>of a grouping criterion</a:t>
            </a:r>
            <a:endParaRPr lang="it-IT" sz="1600" b="1" dirty="0">
              <a:solidFill>
                <a:srgbClr val="FF0000"/>
              </a:solidFill>
            </a:endParaRPr>
          </a:p>
        </p:txBody>
      </p:sp>
      <p:sp>
        <p:nvSpPr>
          <p:cNvPr id="13" name="Rettangolo 12">
            <a:extLst>
              <a:ext uri="{FF2B5EF4-FFF2-40B4-BE49-F238E27FC236}">
                <a16:creationId xmlns:a16="http://schemas.microsoft.com/office/drawing/2014/main" id="{166649E6-2378-4635-BA89-39781FC7D2F8}"/>
              </a:ext>
            </a:extLst>
          </p:cNvPr>
          <p:cNvSpPr/>
          <p:nvPr/>
        </p:nvSpPr>
        <p:spPr>
          <a:xfrm>
            <a:off x="9535770" y="4614530"/>
            <a:ext cx="2077895" cy="1100484"/>
          </a:xfrm>
          <a:prstGeom prst="rect">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Identification of </a:t>
            </a:r>
            <a:r>
              <a:rPr lang="it-IT" sz="2000" b="1" dirty="0" err="1"/>
              <a:t>groups</a:t>
            </a:r>
            <a:endParaRPr lang="it-IT" sz="2000" b="1" dirty="0"/>
          </a:p>
        </p:txBody>
      </p:sp>
      <p:cxnSp>
        <p:nvCxnSpPr>
          <p:cNvPr id="14" name="Connettore 2 13">
            <a:extLst>
              <a:ext uri="{FF2B5EF4-FFF2-40B4-BE49-F238E27FC236}">
                <a16:creationId xmlns:a16="http://schemas.microsoft.com/office/drawing/2014/main" id="{A36F01DC-FBE6-453B-9770-555A429B7A0F}"/>
              </a:ext>
            </a:extLst>
          </p:cNvPr>
          <p:cNvCxnSpPr>
            <a:cxnSpLocks/>
            <a:stCxn id="8" idx="2"/>
          </p:cNvCxnSpPr>
          <p:nvPr/>
        </p:nvCxnSpPr>
        <p:spPr>
          <a:xfrm>
            <a:off x="6570868" y="4071941"/>
            <a:ext cx="0" cy="786613"/>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9E4650A4-8C76-410A-B780-8049E078A177}"/>
              </a:ext>
            </a:extLst>
          </p:cNvPr>
          <p:cNvCxnSpPr>
            <a:cxnSpLocks/>
            <a:stCxn id="12" idx="3"/>
            <a:endCxn id="13" idx="1"/>
          </p:cNvCxnSpPr>
          <p:nvPr/>
        </p:nvCxnSpPr>
        <p:spPr>
          <a:xfrm flipV="1">
            <a:off x="7457978" y="5164772"/>
            <a:ext cx="2077792" cy="11259"/>
          </a:xfrm>
          <a:prstGeom prst="straightConnector1">
            <a:avLst/>
          </a:prstGeom>
          <a:ln w="57150">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2473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410475"/>
            <a:ext cx="4908550" cy="406115"/>
          </a:xfrm>
        </p:spPr>
        <p:txBody>
          <a:bodyPr/>
          <a:lstStyle/>
          <a:p>
            <a:r>
              <a:rPr lang="it-IT" sz="1800" b="1" dirty="0" err="1"/>
              <a:t>Cut</a:t>
            </a:r>
            <a:r>
              <a:rPr lang="it-IT" sz="1800" b="1" dirty="0"/>
              <a:t> the </a:t>
            </a:r>
            <a:r>
              <a:rPr lang="it-IT" sz="1800" b="1" dirty="0" err="1"/>
              <a:t>dendrogram</a:t>
            </a:r>
            <a:endParaRPr lang="it-IT" sz="1800" b="1" dirty="0"/>
          </a:p>
        </p:txBody>
      </p:sp>
      <p:pic>
        <p:nvPicPr>
          <p:cNvPr id="19" name="Immagine 18">
            <a:extLst>
              <a:ext uri="{FF2B5EF4-FFF2-40B4-BE49-F238E27FC236}">
                <a16:creationId xmlns:a16="http://schemas.microsoft.com/office/drawing/2014/main" id="{20E330F7-4CBC-4716-A56D-DFD9F0AFFEE8}"/>
              </a:ext>
            </a:extLst>
          </p:cNvPr>
          <p:cNvPicPr>
            <a:picLocks noChangeAspect="1"/>
          </p:cNvPicPr>
          <p:nvPr/>
        </p:nvPicPr>
        <p:blipFill>
          <a:blip r:embed="rId2"/>
          <a:stretch>
            <a:fillRect/>
          </a:stretch>
        </p:blipFill>
        <p:spPr>
          <a:xfrm>
            <a:off x="385722" y="3040306"/>
            <a:ext cx="2850850" cy="2959633"/>
          </a:xfrm>
          <a:prstGeom prst="rect">
            <a:avLst/>
          </a:prstGeom>
        </p:spPr>
      </p:pic>
      <p:pic>
        <p:nvPicPr>
          <p:cNvPr id="20" name="Immagine 19">
            <a:extLst>
              <a:ext uri="{FF2B5EF4-FFF2-40B4-BE49-F238E27FC236}">
                <a16:creationId xmlns:a16="http://schemas.microsoft.com/office/drawing/2014/main" id="{294C1539-78E0-4403-928A-8C87742F6246}"/>
              </a:ext>
            </a:extLst>
          </p:cNvPr>
          <p:cNvPicPr>
            <a:picLocks noChangeAspect="1"/>
          </p:cNvPicPr>
          <p:nvPr/>
        </p:nvPicPr>
        <p:blipFill>
          <a:blip r:embed="rId3"/>
          <a:stretch>
            <a:fillRect/>
          </a:stretch>
        </p:blipFill>
        <p:spPr>
          <a:xfrm>
            <a:off x="3843279" y="2775590"/>
            <a:ext cx="3245044" cy="3224349"/>
          </a:xfrm>
          <a:prstGeom prst="rect">
            <a:avLst/>
          </a:prstGeom>
        </p:spPr>
      </p:pic>
      <p:pic>
        <p:nvPicPr>
          <p:cNvPr id="21" name="Immagine 20">
            <a:extLst>
              <a:ext uri="{FF2B5EF4-FFF2-40B4-BE49-F238E27FC236}">
                <a16:creationId xmlns:a16="http://schemas.microsoft.com/office/drawing/2014/main" id="{18C997AE-5EA3-4573-95F7-37CCB7C208B1}"/>
              </a:ext>
            </a:extLst>
          </p:cNvPr>
          <p:cNvPicPr>
            <a:picLocks noChangeAspect="1"/>
          </p:cNvPicPr>
          <p:nvPr/>
        </p:nvPicPr>
        <p:blipFill>
          <a:blip r:embed="rId4"/>
          <a:stretch>
            <a:fillRect/>
          </a:stretch>
        </p:blipFill>
        <p:spPr>
          <a:xfrm>
            <a:off x="7949423" y="2816590"/>
            <a:ext cx="3097805" cy="3232315"/>
          </a:xfrm>
          <a:prstGeom prst="rect">
            <a:avLst/>
          </a:prstGeom>
        </p:spPr>
      </p:pic>
    </p:spTree>
    <p:extLst>
      <p:ext uri="{BB962C8B-B14F-4D97-AF65-F5344CB8AC3E}">
        <p14:creationId xmlns:p14="http://schemas.microsoft.com/office/powerpoint/2010/main" val="3698296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207417"/>
            <a:ext cx="4908550" cy="406115"/>
          </a:xfrm>
        </p:spPr>
        <p:txBody>
          <a:bodyPr/>
          <a:lstStyle/>
          <a:p>
            <a:r>
              <a:rPr lang="it-IT" sz="2000" b="1" dirty="0" err="1"/>
              <a:t>Cut</a:t>
            </a:r>
            <a:r>
              <a:rPr lang="it-IT" sz="2000" b="1" dirty="0"/>
              <a:t> the </a:t>
            </a:r>
            <a:r>
              <a:rPr lang="it-IT" sz="2000" b="1" dirty="0" err="1"/>
              <a:t>dendrogram</a:t>
            </a:r>
            <a:endParaRPr lang="it-IT" sz="2000" b="1" dirty="0"/>
          </a:p>
        </p:txBody>
      </p:sp>
      <p:sp>
        <p:nvSpPr>
          <p:cNvPr id="4" name="Rettangolo 3">
            <a:extLst>
              <a:ext uri="{FF2B5EF4-FFF2-40B4-BE49-F238E27FC236}">
                <a16:creationId xmlns:a16="http://schemas.microsoft.com/office/drawing/2014/main" id="{64B767BC-FB6D-40AA-B49D-1885535492BA}"/>
              </a:ext>
            </a:extLst>
          </p:cNvPr>
          <p:cNvSpPr/>
          <p:nvPr/>
        </p:nvSpPr>
        <p:spPr>
          <a:xfrm>
            <a:off x="463826" y="2861030"/>
            <a:ext cx="6096000" cy="2862322"/>
          </a:xfrm>
          <a:prstGeom prst="rect">
            <a:avLst/>
          </a:prstGeom>
        </p:spPr>
        <p:txBody>
          <a:bodyPr>
            <a:spAutoFit/>
          </a:bodyPr>
          <a:lstStyle/>
          <a:p>
            <a:r>
              <a:rPr lang="en-US" dirty="0">
                <a:latin typeface="LMRoman12-Regular"/>
              </a:rPr>
              <a:t>We can cut the hierarchical tree at a given height in order to partition data </a:t>
            </a:r>
            <a:r>
              <a:rPr lang="it-IT" dirty="0" err="1">
                <a:latin typeface="LMRoman12-Regular"/>
              </a:rPr>
              <a:t>into</a:t>
            </a:r>
            <a:r>
              <a:rPr lang="it-IT" dirty="0">
                <a:latin typeface="LMRoman12-Regular"/>
              </a:rPr>
              <a:t> clusters.</a:t>
            </a:r>
          </a:p>
          <a:p>
            <a:endParaRPr lang="it-IT" dirty="0">
              <a:latin typeface="LMRoman12-Regular"/>
            </a:endParaRPr>
          </a:p>
          <a:p>
            <a:r>
              <a:rPr lang="en-US" i="1" dirty="0">
                <a:solidFill>
                  <a:srgbClr val="8F5A03"/>
                </a:solidFill>
                <a:latin typeface="LMMono10-Italic"/>
              </a:rPr>
              <a:t># Cut in 4 groups and color by groups</a:t>
            </a:r>
          </a:p>
          <a:p>
            <a:r>
              <a:rPr lang="en-US" b="1" dirty="0" err="1">
                <a:solidFill>
                  <a:srgbClr val="214A88"/>
                </a:solidFill>
                <a:latin typeface="LMMonoLt10-Bold"/>
              </a:rPr>
              <a:t>fviz_dend</a:t>
            </a:r>
            <a:r>
              <a:rPr lang="en-US" dirty="0">
                <a:solidFill>
                  <a:srgbClr val="000000"/>
                </a:solidFill>
                <a:latin typeface="LMMono12-Regular"/>
              </a:rPr>
              <a:t>(</a:t>
            </a:r>
            <a:r>
              <a:rPr lang="en-US" dirty="0" err="1">
                <a:solidFill>
                  <a:srgbClr val="000000"/>
                </a:solidFill>
                <a:latin typeface="LMMono12-Regular"/>
              </a:rPr>
              <a:t>res.hc</a:t>
            </a:r>
            <a:r>
              <a:rPr lang="en-US" dirty="0">
                <a:solidFill>
                  <a:srgbClr val="000000"/>
                </a:solidFill>
                <a:latin typeface="LMMono12-Regular"/>
              </a:rPr>
              <a:t>, </a:t>
            </a:r>
            <a:r>
              <a:rPr lang="en-US" dirty="0">
                <a:solidFill>
                  <a:srgbClr val="214A88"/>
                </a:solidFill>
                <a:latin typeface="LMMono12-Regular"/>
              </a:rPr>
              <a:t>k = </a:t>
            </a:r>
            <a:r>
              <a:rPr lang="en-US" dirty="0">
                <a:solidFill>
                  <a:srgbClr val="0000CF"/>
                </a:solidFill>
                <a:latin typeface="LMMono12-Regular"/>
              </a:rPr>
              <a:t>4</a:t>
            </a:r>
            <a:r>
              <a:rPr lang="en-US" dirty="0">
                <a:solidFill>
                  <a:srgbClr val="000000"/>
                </a:solidFill>
                <a:latin typeface="LMMono12-Regular"/>
              </a:rPr>
              <a:t>, </a:t>
            </a:r>
            <a:r>
              <a:rPr lang="en-US" i="1" dirty="0">
                <a:solidFill>
                  <a:srgbClr val="8F5A03"/>
                </a:solidFill>
                <a:latin typeface="LMMono10-Italic"/>
              </a:rPr>
              <a:t># Cut in four groups</a:t>
            </a:r>
          </a:p>
          <a:p>
            <a:r>
              <a:rPr lang="it-IT" dirty="0" err="1">
                <a:solidFill>
                  <a:srgbClr val="214A88"/>
                </a:solidFill>
                <a:latin typeface="LMMono12-Regular"/>
              </a:rPr>
              <a:t>cex</a:t>
            </a:r>
            <a:r>
              <a:rPr lang="it-IT" dirty="0">
                <a:solidFill>
                  <a:srgbClr val="214A88"/>
                </a:solidFill>
                <a:latin typeface="LMMono12-Regular"/>
              </a:rPr>
              <a:t> = </a:t>
            </a:r>
            <a:r>
              <a:rPr lang="it-IT" dirty="0">
                <a:solidFill>
                  <a:srgbClr val="0000CF"/>
                </a:solidFill>
                <a:latin typeface="LMMono12-Regular"/>
              </a:rPr>
              <a:t>0.5</a:t>
            </a:r>
            <a:r>
              <a:rPr lang="it-IT" dirty="0">
                <a:solidFill>
                  <a:srgbClr val="000000"/>
                </a:solidFill>
                <a:latin typeface="LMMono12-Regular"/>
              </a:rPr>
              <a:t>, </a:t>
            </a:r>
            <a:r>
              <a:rPr lang="it-IT" i="1" dirty="0">
                <a:solidFill>
                  <a:srgbClr val="8F5A03"/>
                </a:solidFill>
                <a:latin typeface="LMMono10-Italic"/>
              </a:rPr>
              <a:t># label size</a:t>
            </a:r>
          </a:p>
          <a:p>
            <a:r>
              <a:rPr lang="it-IT" dirty="0" err="1">
                <a:solidFill>
                  <a:srgbClr val="214A88"/>
                </a:solidFill>
                <a:latin typeface="LMMono12-Regular"/>
              </a:rPr>
              <a:t>k_colors</a:t>
            </a:r>
            <a:r>
              <a:rPr lang="it-IT" dirty="0">
                <a:solidFill>
                  <a:srgbClr val="214A88"/>
                </a:solidFill>
                <a:latin typeface="LMMono12-Regular"/>
              </a:rPr>
              <a:t> = </a:t>
            </a:r>
            <a:r>
              <a:rPr lang="it-IT" b="1" dirty="0">
                <a:solidFill>
                  <a:srgbClr val="214A88"/>
                </a:solidFill>
                <a:latin typeface="LMMonoLt10-Bold"/>
              </a:rPr>
              <a:t>c</a:t>
            </a:r>
            <a:r>
              <a:rPr lang="it-IT" dirty="0">
                <a:solidFill>
                  <a:srgbClr val="000000"/>
                </a:solidFill>
                <a:latin typeface="LMMono12-Regular"/>
              </a:rPr>
              <a:t>(</a:t>
            </a:r>
            <a:r>
              <a:rPr lang="it-IT" dirty="0">
                <a:solidFill>
                  <a:srgbClr val="4F9A05"/>
                </a:solidFill>
                <a:latin typeface="LMMono12-Regular"/>
              </a:rPr>
              <a:t>"#2E9FDF"</a:t>
            </a:r>
            <a:r>
              <a:rPr lang="it-IT" dirty="0">
                <a:solidFill>
                  <a:srgbClr val="000000"/>
                </a:solidFill>
                <a:latin typeface="LMMono12-Regular"/>
              </a:rPr>
              <a:t>, </a:t>
            </a:r>
            <a:r>
              <a:rPr lang="it-IT" dirty="0">
                <a:solidFill>
                  <a:srgbClr val="4F9A05"/>
                </a:solidFill>
                <a:latin typeface="LMMono12-Regular"/>
              </a:rPr>
              <a:t>"#00AFBB"</a:t>
            </a:r>
            <a:r>
              <a:rPr lang="it-IT" dirty="0">
                <a:solidFill>
                  <a:srgbClr val="000000"/>
                </a:solidFill>
                <a:latin typeface="LMMono12-Regular"/>
              </a:rPr>
              <a:t>, </a:t>
            </a:r>
            <a:r>
              <a:rPr lang="it-IT" dirty="0">
                <a:solidFill>
                  <a:srgbClr val="4F9A05"/>
                </a:solidFill>
                <a:latin typeface="LMMono12-Regular"/>
              </a:rPr>
              <a:t>"#E7B800"</a:t>
            </a:r>
            <a:r>
              <a:rPr lang="it-IT" dirty="0">
                <a:solidFill>
                  <a:srgbClr val="000000"/>
                </a:solidFill>
                <a:latin typeface="LMMono12-Regular"/>
              </a:rPr>
              <a:t>, </a:t>
            </a:r>
            <a:r>
              <a:rPr lang="it-IT" dirty="0">
                <a:solidFill>
                  <a:srgbClr val="4F9A05"/>
                </a:solidFill>
                <a:latin typeface="LMMono12-Regular"/>
              </a:rPr>
              <a:t>"#FC4E07"</a:t>
            </a:r>
            <a:r>
              <a:rPr lang="it-IT" dirty="0">
                <a:solidFill>
                  <a:srgbClr val="000000"/>
                </a:solidFill>
                <a:latin typeface="LMMono12-Regular"/>
              </a:rPr>
              <a:t>),</a:t>
            </a:r>
          </a:p>
          <a:p>
            <a:r>
              <a:rPr lang="en-US" dirty="0" err="1">
                <a:solidFill>
                  <a:srgbClr val="214A88"/>
                </a:solidFill>
                <a:latin typeface="LMMono12-Regular"/>
              </a:rPr>
              <a:t>color_labels_by_k</a:t>
            </a:r>
            <a:r>
              <a:rPr lang="en-US" dirty="0">
                <a:solidFill>
                  <a:srgbClr val="214A88"/>
                </a:solidFill>
                <a:latin typeface="LMMono12-Regular"/>
              </a:rPr>
              <a:t> = </a:t>
            </a:r>
            <a:r>
              <a:rPr lang="en-US" dirty="0">
                <a:solidFill>
                  <a:srgbClr val="8F5A03"/>
                </a:solidFill>
                <a:latin typeface="LMMono12-Regular"/>
              </a:rPr>
              <a:t>TRUE</a:t>
            </a:r>
            <a:r>
              <a:rPr lang="en-US" dirty="0">
                <a:solidFill>
                  <a:srgbClr val="000000"/>
                </a:solidFill>
                <a:latin typeface="LMMono12-Regular"/>
              </a:rPr>
              <a:t>, </a:t>
            </a:r>
            <a:r>
              <a:rPr lang="en-US" i="1" dirty="0">
                <a:solidFill>
                  <a:srgbClr val="8F5A03"/>
                </a:solidFill>
                <a:latin typeface="LMMono10-Italic"/>
              </a:rPr>
              <a:t># color labels by groups</a:t>
            </a:r>
          </a:p>
          <a:p>
            <a:r>
              <a:rPr lang="en-US" dirty="0" err="1">
                <a:solidFill>
                  <a:srgbClr val="214A88"/>
                </a:solidFill>
                <a:latin typeface="LMMono12-Regular"/>
              </a:rPr>
              <a:t>rect</a:t>
            </a:r>
            <a:r>
              <a:rPr lang="en-US" dirty="0">
                <a:solidFill>
                  <a:srgbClr val="214A88"/>
                </a:solidFill>
                <a:latin typeface="LMMono12-Regular"/>
              </a:rPr>
              <a:t> = </a:t>
            </a:r>
            <a:r>
              <a:rPr lang="en-US" dirty="0">
                <a:solidFill>
                  <a:srgbClr val="8F5A03"/>
                </a:solidFill>
                <a:latin typeface="LMMono12-Regular"/>
              </a:rPr>
              <a:t>TRUE </a:t>
            </a:r>
            <a:r>
              <a:rPr lang="en-US" i="1" dirty="0">
                <a:solidFill>
                  <a:srgbClr val="8F5A03"/>
                </a:solidFill>
                <a:latin typeface="LMMono10-Italic"/>
              </a:rPr>
              <a:t># Add rectangle around groups</a:t>
            </a:r>
          </a:p>
          <a:p>
            <a:r>
              <a:rPr lang="it-IT" dirty="0">
                <a:solidFill>
                  <a:srgbClr val="000000"/>
                </a:solidFill>
                <a:latin typeface="LMMono12-Regular"/>
              </a:rPr>
              <a:t>)</a:t>
            </a:r>
            <a:endParaRPr lang="it-IT" dirty="0"/>
          </a:p>
        </p:txBody>
      </p:sp>
      <p:pic>
        <p:nvPicPr>
          <p:cNvPr id="5" name="Immagine 4">
            <a:extLst>
              <a:ext uri="{FF2B5EF4-FFF2-40B4-BE49-F238E27FC236}">
                <a16:creationId xmlns:a16="http://schemas.microsoft.com/office/drawing/2014/main" id="{5A538A4B-BF42-4EE2-87D8-5558CD36E6CB}"/>
              </a:ext>
            </a:extLst>
          </p:cNvPr>
          <p:cNvPicPr>
            <a:picLocks noChangeAspect="1"/>
          </p:cNvPicPr>
          <p:nvPr/>
        </p:nvPicPr>
        <p:blipFill>
          <a:blip r:embed="rId2"/>
          <a:stretch>
            <a:fillRect/>
          </a:stretch>
        </p:blipFill>
        <p:spPr>
          <a:xfrm>
            <a:off x="7304392" y="2071727"/>
            <a:ext cx="4153935" cy="3651625"/>
          </a:xfrm>
          <a:prstGeom prst="rect">
            <a:avLst/>
          </a:prstGeom>
        </p:spPr>
      </p:pic>
    </p:spTree>
    <p:extLst>
      <p:ext uri="{BB962C8B-B14F-4D97-AF65-F5344CB8AC3E}">
        <p14:creationId xmlns:p14="http://schemas.microsoft.com/office/powerpoint/2010/main" val="625925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207417"/>
            <a:ext cx="4908550" cy="406115"/>
          </a:xfrm>
        </p:spPr>
        <p:txBody>
          <a:bodyPr/>
          <a:lstStyle/>
          <a:p>
            <a:r>
              <a:rPr lang="it-IT" sz="2000" b="1" dirty="0" err="1"/>
              <a:t>Cut</a:t>
            </a:r>
            <a:r>
              <a:rPr lang="it-IT" sz="2000" b="1" dirty="0"/>
              <a:t> the </a:t>
            </a:r>
            <a:r>
              <a:rPr lang="it-IT" sz="2000" b="1" dirty="0" err="1"/>
              <a:t>dendrogram</a:t>
            </a:r>
            <a:endParaRPr lang="it-IT" sz="2000" b="1" dirty="0"/>
          </a:p>
        </p:txBody>
      </p:sp>
      <p:sp>
        <p:nvSpPr>
          <p:cNvPr id="4" name="Rettangolo 3">
            <a:extLst>
              <a:ext uri="{FF2B5EF4-FFF2-40B4-BE49-F238E27FC236}">
                <a16:creationId xmlns:a16="http://schemas.microsoft.com/office/drawing/2014/main" id="{64B767BC-FB6D-40AA-B49D-1885535492BA}"/>
              </a:ext>
            </a:extLst>
          </p:cNvPr>
          <p:cNvSpPr/>
          <p:nvPr/>
        </p:nvSpPr>
        <p:spPr>
          <a:xfrm>
            <a:off x="463826" y="2613532"/>
            <a:ext cx="6824870" cy="3970318"/>
          </a:xfrm>
          <a:prstGeom prst="rect">
            <a:avLst/>
          </a:prstGeom>
        </p:spPr>
        <p:txBody>
          <a:bodyPr wrap="square">
            <a:spAutoFit/>
          </a:bodyPr>
          <a:lstStyle/>
          <a:p>
            <a:pPr algn="just"/>
            <a:r>
              <a:rPr lang="en-US" dirty="0"/>
              <a:t>Using the function </a:t>
            </a:r>
            <a:r>
              <a:rPr lang="en-US" i="1" dirty="0" err="1"/>
              <a:t>fviz_cluster</a:t>
            </a:r>
            <a:r>
              <a:rPr lang="en-US" dirty="0"/>
              <a:t>() [in </a:t>
            </a:r>
            <a:r>
              <a:rPr lang="en-US" i="1" dirty="0" err="1"/>
              <a:t>factoextra</a:t>
            </a:r>
            <a:r>
              <a:rPr lang="en-US" dirty="0"/>
              <a:t>], we can also visualize the result in a scatter plot. Observations are represented by points in the plot, using principal components. A frame is drawn around each cluster.</a:t>
            </a:r>
            <a:endParaRPr lang="it-IT" dirty="0">
              <a:latin typeface="LMRoman12-Regular"/>
            </a:endParaRPr>
          </a:p>
          <a:p>
            <a:r>
              <a:rPr lang="en-US" i="1" dirty="0">
                <a:solidFill>
                  <a:srgbClr val="8F5A03"/>
                </a:solidFill>
                <a:latin typeface="LMMono10-Italic"/>
              </a:rPr>
              <a:t># Cut tree into 4 groups</a:t>
            </a:r>
          </a:p>
          <a:p>
            <a:r>
              <a:rPr lang="en-US" dirty="0">
                <a:solidFill>
                  <a:srgbClr val="000000"/>
                </a:solidFill>
                <a:latin typeface="LMMono12-Regular"/>
              </a:rPr>
              <a:t>grp &lt;- </a:t>
            </a:r>
            <a:r>
              <a:rPr lang="en-US" b="1" dirty="0" err="1">
                <a:solidFill>
                  <a:srgbClr val="214A88"/>
                </a:solidFill>
                <a:latin typeface="LMMonoLt10-Bold"/>
              </a:rPr>
              <a:t>cutree</a:t>
            </a:r>
            <a:r>
              <a:rPr lang="en-US" dirty="0">
                <a:solidFill>
                  <a:srgbClr val="000000"/>
                </a:solidFill>
                <a:latin typeface="LMMono12-Regular"/>
              </a:rPr>
              <a:t>(</a:t>
            </a:r>
            <a:r>
              <a:rPr lang="en-US" dirty="0" err="1">
                <a:solidFill>
                  <a:srgbClr val="000000"/>
                </a:solidFill>
                <a:latin typeface="LMMono12-Regular"/>
              </a:rPr>
              <a:t>res.hc</a:t>
            </a:r>
            <a:r>
              <a:rPr lang="en-US" dirty="0">
                <a:solidFill>
                  <a:srgbClr val="000000"/>
                </a:solidFill>
                <a:latin typeface="LMMono12-Regular"/>
              </a:rPr>
              <a:t>, </a:t>
            </a:r>
            <a:r>
              <a:rPr lang="en-US" dirty="0">
                <a:solidFill>
                  <a:srgbClr val="214A88"/>
                </a:solidFill>
                <a:latin typeface="LMMono12-Regular"/>
              </a:rPr>
              <a:t>k = </a:t>
            </a:r>
            <a:r>
              <a:rPr lang="en-US" dirty="0">
                <a:solidFill>
                  <a:srgbClr val="0000CF"/>
                </a:solidFill>
                <a:latin typeface="LMMono12-Regular"/>
              </a:rPr>
              <a:t>4</a:t>
            </a:r>
            <a:r>
              <a:rPr lang="en-US" dirty="0">
                <a:solidFill>
                  <a:srgbClr val="000000"/>
                </a:solidFill>
                <a:latin typeface="LMMono12-Regular"/>
              </a:rPr>
              <a:t>)</a:t>
            </a:r>
          </a:p>
          <a:p>
            <a:r>
              <a:rPr lang="it-IT" b="1" dirty="0">
                <a:solidFill>
                  <a:srgbClr val="214A88"/>
                </a:solidFill>
                <a:latin typeface="LMMonoLt10-Bold"/>
              </a:rPr>
              <a:t>head</a:t>
            </a:r>
            <a:r>
              <a:rPr lang="it-IT" dirty="0">
                <a:solidFill>
                  <a:srgbClr val="000000"/>
                </a:solidFill>
                <a:latin typeface="LMMono12-Regular"/>
              </a:rPr>
              <a:t>(</a:t>
            </a:r>
            <a:r>
              <a:rPr lang="it-IT" dirty="0" err="1">
                <a:solidFill>
                  <a:srgbClr val="000000"/>
                </a:solidFill>
                <a:latin typeface="LMMono12-Regular"/>
              </a:rPr>
              <a:t>grp</a:t>
            </a:r>
            <a:r>
              <a:rPr lang="it-IT" dirty="0">
                <a:solidFill>
                  <a:srgbClr val="000000"/>
                </a:solidFill>
                <a:latin typeface="LMMono12-Regular"/>
              </a:rPr>
              <a:t>, </a:t>
            </a:r>
            <a:r>
              <a:rPr lang="it-IT" dirty="0">
                <a:solidFill>
                  <a:srgbClr val="214A88"/>
                </a:solidFill>
                <a:latin typeface="LMMono12-Regular"/>
              </a:rPr>
              <a:t>n = </a:t>
            </a:r>
            <a:r>
              <a:rPr lang="it-IT" dirty="0">
                <a:solidFill>
                  <a:srgbClr val="0000CF"/>
                </a:solidFill>
                <a:latin typeface="LMMono12-Regular"/>
              </a:rPr>
              <a:t>4</a:t>
            </a:r>
            <a:r>
              <a:rPr lang="it-IT" dirty="0">
                <a:solidFill>
                  <a:srgbClr val="000000"/>
                </a:solidFill>
                <a:latin typeface="LMMono12-Regular"/>
              </a:rPr>
              <a:t>)</a:t>
            </a:r>
          </a:p>
          <a:p>
            <a:r>
              <a:rPr lang="en-US" i="1" dirty="0">
                <a:solidFill>
                  <a:srgbClr val="8F5A03"/>
                </a:solidFill>
                <a:latin typeface="LMMono10-Italic"/>
              </a:rPr>
              <a:t># Get the names for the members of cluster 1</a:t>
            </a:r>
          </a:p>
          <a:p>
            <a:r>
              <a:rPr lang="it-IT" b="1" dirty="0" err="1">
                <a:solidFill>
                  <a:srgbClr val="214A88"/>
                </a:solidFill>
                <a:latin typeface="LMMonoLt10-Bold"/>
              </a:rPr>
              <a:t>rownames</a:t>
            </a:r>
            <a:r>
              <a:rPr lang="it-IT" dirty="0">
                <a:solidFill>
                  <a:srgbClr val="000000"/>
                </a:solidFill>
                <a:latin typeface="LMMono12-Regular"/>
              </a:rPr>
              <a:t>(</a:t>
            </a:r>
            <a:r>
              <a:rPr lang="it-IT" dirty="0" err="1">
                <a:solidFill>
                  <a:srgbClr val="000000"/>
                </a:solidFill>
                <a:latin typeface="LMMono12-Regular"/>
              </a:rPr>
              <a:t>df</a:t>
            </a:r>
            <a:r>
              <a:rPr lang="it-IT" dirty="0">
                <a:solidFill>
                  <a:srgbClr val="000000"/>
                </a:solidFill>
                <a:latin typeface="LMMono12-Regular"/>
              </a:rPr>
              <a:t>)[</a:t>
            </a:r>
            <a:r>
              <a:rPr lang="it-IT" dirty="0" err="1">
                <a:solidFill>
                  <a:srgbClr val="000000"/>
                </a:solidFill>
                <a:latin typeface="LMMono12-Regular"/>
              </a:rPr>
              <a:t>grp</a:t>
            </a:r>
            <a:r>
              <a:rPr lang="it-IT" dirty="0">
                <a:solidFill>
                  <a:srgbClr val="000000"/>
                </a:solidFill>
                <a:latin typeface="LMMono12-Regular"/>
              </a:rPr>
              <a:t> == </a:t>
            </a:r>
            <a:r>
              <a:rPr lang="it-IT" dirty="0">
                <a:solidFill>
                  <a:srgbClr val="0000CF"/>
                </a:solidFill>
                <a:latin typeface="LMMono12-Regular"/>
              </a:rPr>
              <a:t>1</a:t>
            </a:r>
            <a:r>
              <a:rPr lang="it-IT" dirty="0">
                <a:solidFill>
                  <a:srgbClr val="000000"/>
                </a:solidFill>
                <a:latin typeface="LMMono12-Regular"/>
              </a:rPr>
              <a:t>]</a:t>
            </a:r>
            <a:endParaRPr lang="it-IT" b="1" dirty="0">
              <a:solidFill>
                <a:srgbClr val="214A88"/>
              </a:solidFill>
              <a:latin typeface="LMMonoLt10-Bold"/>
            </a:endParaRPr>
          </a:p>
          <a:p>
            <a:r>
              <a:rPr lang="it-IT" b="1" dirty="0" err="1">
                <a:solidFill>
                  <a:srgbClr val="214A88"/>
                </a:solidFill>
                <a:latin typeface="LMMonoLt10-Bold"/>
              </a:rPr>
              <a:t>fviz_cluster</a:t>
            </a:r>
            <a:r>
              <a:rPr lang="it-IT" dirty="0">
                <a:solidFill>
                  <a:srgbClr val="000000"/>
                </a:solidFill>
                <a:latin typeface="LMMono12-Regular"/>
              </a:rPr>
              <a:t>(</a:t>
            </a:r>
            <a:r>
              <a:rPr lang="it-IT" b="1" dirty="0">
                <a:solidFill>
                  <a:srgbClr val="214A88"/>
                </a:solidFill>
                <a:latin typeface="LMMonoLt10-Bold"/>
              </a:rPr>
              <a:t>list</a:t>
            </a:r>
            <a:r>
              <a:rPr lang="it-IT" dirty="0">
                <a:solidFill>
                  <a:srgbClr val="000000"/>
                </a:solidFill>
                <a:latin typeface="LMMono12-Regular"/>
              </a:rPr>
              <a:t>(</a:t>
            </a:r>
            <a:r>
              <a:rPr lang="it-IT" dirty="0">
                <a:solidFill>
                  <a:srgbClr val="214A88"/>
                </a:solidFill>
                <a:latin typeface="LMMono12-Regular"/>
              </a:rPr>
              <a:t>data = </a:t>
            </a:r>
            <a:r>
              <a:rPr lang="it-IT" dirty="0" err="1">
                <a:solidFill>
                  <a:srgbClr val="000000"/>
                </a:solidFill>
                <a:latin typeface="LMMono12-Regular"/>
              </a:rPr>
              <a:t>df</a:t>
            </a:r>
            <a:r>
              <a:rPr lang="it-IT" dirty="0">
                <a:solidFill>
                  <a:srgbClr val="000000"/>
                </a:solidFill>
                <a:latin typeface="LMMono12-Regular"/>
              </a:rPr>
              <a:t>, </a:t>
            </a:r>
            <a:r>
              <a:rPr lang="it-IT" dirty="0">
                <a:solidFill>
                  <a:srgbClr val="214A88"/>
                </a:solidFill>
                <a:latin typeface="LMMono12-Regular"/>
              </a:rPr>
              <a:t>cluster = </a:t>
            </a:r>
            <a:r>
              <a:rPr lang="it-IT" dirty="0" err="1">
                <a:solidFill>
                  <a:srgbClr val="000000"/>
                </a:solidFill>
                <a:latin typeface="LMMono12-Regular"/>
              </a:rPr>
              <a:t>grp</a:t>
            </a:r>
            <a:r>
              <a:rPr lang="it-IT" dirty="0">
                <a:solidFill>
                  <a:srgbClr val="000000"/>
                </a:solidFill>
                <a:latin typeface="LMMono12-Regular"/>
              </a:rPr>
              <a:t>),</a:t>
            </a:r>
          </a:p>
          <a:p>
            <a:r>
              <a:rPr lang="it-IT" dirty="0">
                <a:solidFill>
                  <a:srgbClr val="214A88"/>
                </a:solidFill>
                <a:latin typeface="LMMono12-Regular"/>
              </a:rPr>
              <a:t>palette = </a:t>
            </a:r>
            <a:r>
              <a:rPr lang="it-IT" b="1" dirty="0">
                <a:solidFill>
                  <a:srgbClr val="214A88"/>
                </a:solidFill>
                <a:latin typeface="LMMonoLt10-Bold"/>
              </a:rPr>
              <a:t>c</a:t>
            </a:r>
            <a:r>
              <a:rPr lang="it-IT" dirty="0">
                <a:solidFill>
                  <a:srgbClr val="000000"/>
                </a:solidFill>
                <a:latin typeface="LMMono12-Regular"/>
              </a:rPr>
              <a:t>(</a:t>
            </a:r>
            <a:r>
              <a:rPr lang="it-IT" dirty="0">
                <a:solidFill>
                  <a:srgbClr val="4F9A05"/>
                </a:solidFill>
                <a:latin typeface="LMMono12-Regular"/>
              </a:rPr>
              <a:t>"#2E9FDF"</a:t>
            </a:r>
            <a:r>
              <a:rPr lang="it-IT" dirty="0">
                <a:solidFill>
                  <a:srgbClr val="000000"/>
                </a:solidFill>
                <a:latin typeface="LMMono12-Regular"/>
              </a:rPr>
              <a:t>, </a:t>
            </a:r>
            <a:r>
              <a:rPr lang="it-IT" dirty="0">
                <a:solidFill>
                  <a:srgbClr val="4F9A05"/>
                </a:solidFill>
                <a:latin typeface="LMMono12-Regular"/>
              </a:rPr>
              <a:t>"#00AFBB"</a:t>
            </a:r>
            <a:r>
              <a:rPr lang="it-IT" dirty="0">
                <a:solidFill>
                  <a:srgbClr val="000000"/>
                </a:solidFill>
                <a:latin typeface="LMMono12-Regular"/>
              </a:rPr>
              <a:t>, </a:t>
            </a:r>
            <a:r>
              <a:rPr lang="it-IT" dirty="0">
                <a:solidFill>
                  <a:srgbClr val="4F9A05"/>
                </a:solidFill>
                <a:latin typeface="LMMono12-Regular"/>
              </a:rPr>
              <a:t>"#E7B800"</a:t>
            </a:r>
            <a:r>
              <a:rPr lang="it-IT" dirty="0">
                <a:solidFill>
                  <a:srgbClr val="000000"/>
                </a:solidFill>
                <a:latin typeface="LMMono12-Regular"/>
              </a:rPr>
              <a:t>, </a:t>
            </a:r>
            <a:r>
              <a:rPr lang="it-IT" dirty="0">
                <a:solidFill>
                  <a:srgbClr val="4F9A05"/>
                </a:solidFill>
                <a:latin typeface="LMMono12-Regular"/>
              </a:rPr>
              <a:t>"#FC4E07"</a:t>
            </a:r>
            <a:r>
              <a:rPr lang="it-IT" dirty="0">
                <a:solidFill>
                  <a:srgbClr val="000000"/>
                </a:solidFill>
                <a:latin typeface="LMMono12-Regular"/>
              </a:rPr>
              <a:t>),</a:t>
            </a:r>
          </a:p>
          <a:p>
            <a:r>
              <a:rPr lang="fr-FR" dirty="0" err="1">
                <a:solidFill>
                  <a:srgbClr val="214A88"/>
                </a:solidFill>
                <a:latin typeface="LMMono12-Regular"/>
              </a:rPr>
              <a:t>ellipse.type</a:t>
            </a:r>
            <a:r>
              <a:rPr lang="fr-FR" dirty="0">
                <a:solidFill>
                  <a:srgbClr val="214A88"/>
                </a:solidFill>
                <a:latin typeface="LMMono12-Regular"/>
              </a:rPr>
              <a:t> = </a:t>
            </a:r>
            <a:r>
              <a:rPr lang="fr-FR" dirty="0">
                <a:solidFill>
                  <a:srgbClr val="4F9A05"/>
                </a:solidFill>
                <a:latin typeface="LMMono12-Regular"/>
              </a:rPr>
              <a:t>"</a:t>
            </a:r>
            <a:r>
              <a:rPr lang="fr-FR" dirty="0" err="1">
                <a:solidFill>
                  <a:srgbClr val="4F9A05"/>
                </a:solidFill>
                <a:latin typeface="LMMono12-Regular"/>
              </a:rPr>
              <a:t>convex</a:t>
            </a:r>
            <a:r>
              <a:rPr lang="fr-FR" dirty="0">
                <a:solidFill>
                  <a:srgbClr val="4F9A05"/>
                </a:solidFill>
                <a:latin typeface="LMMono12-Regular"/>
              </a:rPr>
              <a:t>"</a:t>
            </a:r>
            <a:r>
              <a:rPr lang="fr-FR" dirty="0">
                <a:solidFill>
                  <a:srgbClr val="000000"/>
                </a:solidFill>
                <a:latin typeface="LMMono12-Regular"/>
              </a:rPr>
              <a:t>, </a:t>
            </a:r>
            <a:r>
              <a:rPr lang="fr-FR" i="1" dirty="0">
                <a:solidFill>
                  <a:srgbClr val="8F5A03"/>
                </a:solidFill>
                <a:latin typeface="LMMono10-Italic"/>
              </a:rPr>
              <a:t># Concentration ellipse</a:t>
            </a:r>
          </a:p>
          <a:p>
            <a:r>
              <a:rPr lang="it-IT" dirty="0" err="1">
                <a:solidFill>
                  <a:srgbClr val="214A88"/>
                </a:solidFill>
                <a:latin typeface="LMMono12-Regular"/>
              </a:rPr>
              <a:t>repel</a:t>
            </a:r>
            <a:r>
              <a:rPr lang="it-IT" dirty="0">
                <a:solidFill>
                  <a:srgbClr val="214A88"/>
                </a:solidFill>
                <a:latin typeface="LMMono12-Regular"/>
              </a:rPr>
              <a:t> = </a:t>
            </a:r>
            <a:r>
              <a:rPr lang="it-IT" dirty="0">
                <a:solidFill>
                  <a:srgbClr val="8F5A03"/>
                </a:solidFill>
                <a:latin typeface="LMMono12-Regular"/>
              </a:rPr>
              <a:t>TRUE</a:t>
            </a:r>
            <a:r>
              <a:rPr lang="it-IT" dirty="0">
                <a:solidFill>
                  <a:srgbClr val="000000"/>
                </a:solidFill>
                <a:latin typeface="LMMono12-Regular"/>
              </a:rPr>
              <a:t>, </a:t>
            </a:r>
            <a:r>
              <a:rPr lang="it-IT" i="1" dirty="0">
                <a:solidFill>
                  <a:srgbClr val="8F5A03"/>
                </a:solidFill>
                <a:latin typeface="LMMono10-Italic"/>
              </a:rPr>
              <a:t># </a:t>
            </a:r>
            <a:r>
              <a:rPr lang="it-IT" i="1" dirty="0" err="1">
                <a:solidFill>
                  <a:srgbClr val="8F5A03"/>
                </a:solidFill>
                <a:latin typeface="LMMono10-Italic"/>
              </a:rPr>
              <a:t>Avoid</a:t>
            </a:r>
            <a:r>
              <a:rPr lang="it-IT" i="1" dirty="0">
                <a:solidFill>
                  <a:srgbClr val="8F5A03"/>
                </a:solidFill>
                <a:latin typeface="LMMono10-Italic"/>
              </a:rPr>
              <a:t> label </a:t>
            </a:r>
            <a:r>
              <a:rPr lang="it-IT" i="1" dirty="0" err="1">
                <a:solidFill>
                  <a:srgbClr val="8F5A03"/>
                </a:solidFill>
                <a:latin typeface="LMMono10-Italic"/>
              </a:rPr>
              <a:t>overplotting</a:t>
            </a:r>
            <a:r>
              <a:rPr lang="it-IT" i="1" dirty="0">
                <a:solidFill>
                  <a:srgbClr val="8F5A03"/>
                </a:solidFill>
                <a:latin typeface="LMMono10-Italic"/>
              </a:rPr>
              <a:t> (slow)</a:t>
            </a:r>
          </a:p>
          <a:p>
            <a:r>
              <a:rPr lang="en-US" dirty="0" err="1">
                <a:solidFill>
                  <a:srgbClr val="214A88"/>
                </a:solidFill>
                <a:latin typeface="LMMono12-Regular"/>
              </a:rPr>
              <a:t>show.clust.cent</a:t>
            </a:r>
            <a:r>
              <a:rPr lang="en-US" dirty="0">
                <a:solidFill>
                  <a:srgbClr val="214A88"/>
                </a:solidFill>
                <a:latin typeface="LMMono12-Regular"/>
              </a:rPr>
              <a:t> = </a:t>
            </a:r>
            <a:r>
              <a:rPr lang="en-US" dirty="0">
                <a:solidFill>
                  <a:srgbClr val="8F5A03"/>
                </a:solidFill>
                <a:latin typeface="LMMono12-Regular"/>
              </a:rPr>
              <a:t>FALSE</a:t>
            </a:r>
            <a:r>
              <a:rPr lang="en-US" dirty="0">
                <a:solidFill>
                  <a:srgbClr val="000000"/>
                </a:solidFill>
                <a:latin typeface="LMMono12-Regular"/>
              </a:rPr>
              <a:t>, </a:t>
            </a:r>
            <a:r>
              <a:rPr lang="en-US" dirty="0" err="1">
                <a:solidFill>
                  <a:srgbClr val="214A88"/>
                </a:solidFill>
                <a:latin typeface="LMMono12-Regular"/>
              </a:rPr>
              <a:t>ggtheme</a:t>
            </a:r>
            <a:r>
              <a:rPr lang="en-US" dirty="0">
                <a:solidFill>
                  <a:srgbClr val="214A88"/>
                </a:solidFill>
                <a:latin typeface="LMMono12-Regular"/>
              </a:rPr>
              <a:t> = </a:t>
            </a:r>
            <a:r>
              <a:rPr lang="en-US" b="1" dirty="0" err="1">
                <a:solidFill>
                  <a:srgbClr val="214A88"/>
                </a:solidFill>
                <a:latin typeface="LMMonoLt10-Bold"/>
              </a:rPr>
              <a:t>theme_minimal</a:t>
            </a:r>
            <a:r>
              <a:rPr lang="en-US" dirty="0">
                <a:solidFill>
                  <a:srgbClr val="000000"/>
                </a:solidFill>
                <a:latin typeface="LMMono12-Regular"/>
              </a:rPr>
              <a:t>())</a:t>
            </a:r>
            <a:endParaRPr lang="it-IT" dirty="0"/>
          </a:p>
        </p:txBody>
      </p:sp>
      <p:pic>
        <p:nvPicPr>
          <p:cNvPr id="6" name="Immagine 5">
            <a:extLst>
              <a:ext uri="{FF2B5EF4-FFF2-40B4-BE49-F238E27FC236}">
                <a16:creationId xmlns:a16="http://schemas.microsoft.com/office/drawing/2014/main" id="{4675C1D9-FABF-45C0-BEA5-1F1F17A375FA}"/>
              </a:ext>
            </a:extLst>
          </p:cNvPr>
          <p:cNvPicPr>
            <a:picLocks noChangeAspect="1"/>
          </p:cNvPicPr>
          <p:nvPr/>
        </p:nvPicPr>
        <p:blipFill>
          <a:blip r:embed="rId2"/>
          <a:stretch>
            <a:fillRect/>
          </a:stretch>
        </p:blipFill>
        <p:spPr>
          <a:xfrm>
            <a:off x="7382121" y="1375386"/>
            <a:ext cx="4497155" cy="4107228"/>
          </a:xfrm>
          <a:prstGeom prst="rect">
            <a:avLst/>
          </a:prstGeom>
        </p:spPr>
      </p:pic>
    </p:spTree>
    <p:extLst>
      <p:ext uri="{BB962C8B-B14F-4D97-AF65-F5344CB8AC3E}">
        <p14:creationId xmlns:p14="http://schemas.microsoft.com/office/powerpoint/2010/main" val="754769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sz="2000" b="1" dirty="0"/>
              <a:t>Choice of a </a:t>
            </a:r>
            <a:r>
              <a:rPr lang="it-IT" sz="2000" b="1" dirty="0" err="1"/>
              <a:t>grouping</a:t>
            </a:r>
            <a:r>
              <a:rPr lang="it-IT" sz="2000" b="1" dirty="0"/>
              <a:t> </a:t>
            </a:r>
            <a:r>
              <a:rPr lang="it-IT" sz="2000" b="1" dirty="0" err="1"/>
              <a:t>criterion</a:t>
            </a:r>
            <a:endParaRPr lang="it-IT" sz="20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r>
              <a:rPr lang="en-US" sz="1800" dirty="0">
                <a:solidFill>
                  <a:srgbClr val="0070C0"/>
                </a:solidFill>
              </a:rPr>
              <a:t>There exist a great number of clustering methods</a:t>
            </a:r>
          </a:p>
          <a:p>
            <a:pPr marL="0" indent="0"/>
            <a:r>
              <a:rPr lang="en-US" sz="1800" dirty="0">
                <a:solidFill>
                  <a:srgbClr val="0070C0"/>
                </a:solidFill>
              </a:rPr>
              <a:t>We focus on the two most popular clustering methods:</a:t>
            </a:r>
          </a:p>
          <a:p>
            <a:endParaRPr lang="en-US" sz="1800" dirty="0">
              <a:solidFill>
                <a:srgbClr val="0070C0"/>
              </a:solidFill>
            </a:endParaRPr>
          </a:p>
          <a:p>
            <a:pPr marL="0" indent="0"/>
            <a:r>
              <a:rPr lang="it-IT" sz="1800" dirty="0">
                <a:solidFill>
                  <a:srgbClr val="0070C0"/>
                </a:solidFill>
              </a:rPr>
              <a:t>1. (</a:t>
            </a:r>
            <a:r>
              <a:rPr lang="it-IT" sz="1800" dirty="0" err="1">
                <a:solidFill>
                  <a:srgbClr val="0070C0"/>
                </a:solidFill>
              </a:rPr>
              <a:t>agglomerative</a:t>
            </a:r>
            <a:r>
              <a:rPr lang="it-IT" sz="1800" dirty="0">
                <a:solidFill>
                  <a:srgbClr val="0070C0"/>
                </a:solidFill>
              </a:rPr>
              <a:t>) </a:t>
            </a:r>
            <a:r>
              <a:rPr lang="it-IT" sz="1800" dirty="0" err="1">
                <a:solidFill>
                  <a:srgbClr val="0070C0"/>
                </a:solidFill>
              </a:rPr>
              <a:t>hierarchical</a:t>
            </a:r>
            <a:r>
              <a:rPr lang="it-IT" sz="1800" dirty="0">
                <a:solidFill>
                  <a:srgbClr val="0070C0"/>
                </a:solidFill>
              </a:rPr>
              <a:t> clustering</a:t>
            </a:r>
          </a:p>
          <a:p>
            <a:pPr marL="0" indent="0"/>
            <a:r>
              <a:rPr lang="it-IT" sz="1800" dirty="0">
                <a:solidFill>
                  <a:srgbClr val="0070C0"/>
                </a:solidFill>
              </a:rPr>
              <a:t>2. </a:t>
            </a:r>
            <a:r>
              <a:rPr lang="it-IT" sz="1800" b="1" dirty="0">
                <a:solidFill>
                  <a:srgbClr val="0070C0"/>
                </a:solidFill>
              </a:rPr>
              <a:t>K-</a:t>
            </a:r>
            <a:r>
              <a:rPr lang="it-IT" sz="1800" b="1" dirty="0" err="1">
                <a:solidFill>
                  <a:srgbClr val="0070C0"/>
                </a:solidFill>
              </a:rPr>
              <a:t>means</a:t>
            </a:r>
            <a:r>
              <a:rPr lang="it-IT" sz="1800" b="1" dirty="0">
                <a:solidFill>
                  <a:srgbClr val="0070C0"/>
                </a:solidFill>
              </a:rPr>
              <a:t> clustering</a:t>
            </a:r>
            <a:endParaRPr lang="it-IT" sz="1800" b="1" dirty="0"/>
          </a:p>
        </p:txBody>
      </p:sp>
      <p:pic>
        <p:nvPicPr>
          <p:cNvPr id="5" name="Immagine 4">
            <a:extLst>
              <a:ext uri="{FF2B5EF4-FFF2-40B4-BE49-F238E27FC236}">
                <a16:creationId xmlns:a16="http://schemas.microsoft.com/office/drawing/2014/main" id="{DF07FD3B-52C8-435E-AB2E-D65AC8AF213A}"/>
              </a:ext>
            </a:extLst>
          </p:cNvPr>
          <p:cNvPicPr>
            <a:picLocks noChangeAspect="1"/>
          </p:cNvPicPr>
          <p:nvPr/>
        </p:nvPicPr>
        <p:blipFill>
          <a:blip r:embed="rId2"/>
          <a:stretch>
            <a:fillRect/>
          </a:stretch>
        </p:blipFill>
        <p:spPr>
          <a:xfrm>
            <a:off x="5465799" y="2414385"/>
            <a:ext cx="6230391" cy="3837560"/>
          </a:xfrm>
          <a:prstGeom prst="rect">
            <a:avLst/>
          </a:prstGeom>
        </p:spPr>
      </p:pic>
    </p:spTree>
    <p:extLst>
      <p:ext uri="{BB962C8B-B14F-4D97-AF65-F5344CB8AC3E}">
        <p14:creationId xmlns:p14="http://schemas.microsoft.com/office/powerpoint/2010/main" val="2159561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384973" y="1908060"/>
            <a:ext cx="4908550" cy="406115"/>
          </a:xfrm>
        </p:spPr>
        <p:txBody>
          <a:bodyPr/>
          <a:lstStyle/>
          <a:p>
            <a:r>
              <a:rPr lang="it-IT" sz="2000" b="1" dirty="0"/>
              <a:t>Non-</a:t>
            </a:r>
            <a:r>
              <a:rPr lang="it-IT" sz="2000" b="1" dirty="0" err="1"/>
              <a:t>Hierarchical</a:t>
            </a:r>
            <a:r>
              <a:rPr lang="it-IT" sz="2000" b="1" dirty="0"/>
              <a:t> clustering </a:t>
            </a:r>
          </a:p>
          <a:p>
            <a:r>
              <a:rPr lang="it-IT" sz="2000" b="1" dirty="0"/>
              <a:t> k-</a:t>
            </a:r>
            <a:r>
              <a:rPr lang="it-IT" sz="2000" b="1" dirty="0" err="1"/>
              <a:t>means</a:t>
            </a:r>
            <a:endParaRPr lang="it-IT" sz="20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2803159"/>
            <a:ext cx="5313463" cy="2737928"/>
          </a:xfrm>
        </p:spPr>
        <p:txBody>
          <a:bodyPr/>
          <a:lstStyle/>
          <a:p>
            <a:pPr marL="0" indent="0" algn="just"/>
            <a:r>
              <a:rPr lang="en-US" sz="1800" dirty="0">
                <a:solidFill>
                  <a:srgbClr val="3078B5"/>
                </a:solidFill>
              </a:rPr>
              <a:t>We will now look at the most famous vector-based clustering algorithm out there: k-means. </a:t>
            </a:r>
          </a:p>
          <a:p>
            <a:pPr marL="0" indent="0" algn="just"/>
            <a:r>
              <a:rPr lang="en-US" sz="1800" dirty="0">
                <a:solidFill>
                  <a:srgbClr val="3078B5"/>
                </a:solidFill>
              </a:rPr>
              <a:t>What k-means does is returning a cluster assignment to one of k possible clusters for each object. </a:t>
            </a:r>
          </a:p>
          <a:p>
            <a:pPr marL="0" indent="0" algn="just"/>
            <a:r>
              <a:rPr lang="en-US" sz="1800" dirty="0">
                <a:solidFill>
                  <a:srgbClr val="3078B5"/>
                </a:solidFill>
              </a:rPr>
              <a:t>K-means clustering is a simple approach for partitioning a data set into K distinct, non-overlapping clusters.</a:t>
            </a:r>
          </a:p>
          <a:p>
            <a:pPr marL="0" indent="0" algn="just"/>
            <a:r>
              <a:rPr lang="en-US" sz="1800" dirty="0">
                <a:solidFill>
                  <a:srgbClr val="3078B5"/>
                </a:solidFill>
              </a:rPr>
              <a:t>To perform K-means clustering, we must first specify the desired number of clusters K; then the K-means algorithm will assign each observation to exactly one of the K clusters.</a:t>
            </a:r>
          </a:p>
          <a:p>
            <a:pPr algn="just"/>
            <a:r>
              <a:rPr lang="en-US" sz="1800" dirty="0">
                <a:solidFill>
                  <a:srgbClr val="3078B5"/>
                </a:solidFill>
              </a:rPr>
              <a:t>If the </a:t>
            </a:r>
            <a:r>
              <a:rPr lang="en-US" sz="1800" i="1" dirty="0" err="1">
                <a:solidFill>
                  <a:srgbClr val="3078B5"/>
                </a:solidFill>
              </a:rPr>
              <a:t>i</a:t>
            </a:r>
            <a:r>
              <a:rPr lang="en-US" sz="1800" dirty="0" err="1">
                <a:solidFill>
                  <a:srgbClr val="3078B5"/>
                </a:solidFill>
              </a:rPr>
              <a:t>-th</a:t>
            </a:r>
            <a:r>
              <a:rPr lang="en-US" sz="1800" dirty="0">
                <a:solidFill>
                  <a:srgbClr val="3078B5"/>
                </a:solidFill>
              </a:rPr>
              <a:t> observation is in the </a:t>
            </a:r>
            <a:r>
              <a:rPr lang="en-US" sz="1800" i="1" dirty="0">
                <a:solidFill>
                  <a:srgbClr val="3078B5"/>
                </a:solidFill>
              </a:rPr>
              <a:t>k-</a:t>
            </a:r>
            <a:r>
              <a:rPr lang="en-US" sz="1800" dirty="0" err="1">
                <a:solidFill>
                  <a:srgbClr val="3078B5"/>
                </a:solidFill>
              </a:rPr>
              <a:t>th</a:t>
            </a:r>
            <a:r>
              <a:rPr lang="en-US" sz="1800" dirty="0">
                <a:solidFill>
                  <a:srgbClr val="3078B5"/>
                </a:solidFill>
              </a:rPr>
              <a:t> cluster, then </a:t>
            </a:r>
            <a:r>
              <a:rPr lang="en-US" sz="1800" i="1" dirty="0" err="1">
                <a:solidFill>
                  <a:srgbClr val="3078B5"/>
                </a:solidFill>
              </a:rPr>
              <a:t>i</a:t>
            </a:r>
            <a:r>
              <a:rPr lang="en-US" sz="1800" i="1" dirty="0">
                <a:solidFill>
                  <a:srgbClr val="3078B5"/>
                </a:solidFill>
              </a:rPr>
              <a:t> </a:t>
            </a:r>
            <a:r>
              <a:rPr lang="en-US" sz="1800" dirty="0">
                <a:solidFill>
                  <a:srgbClr val="3078B5"/>
                </a:solidFill>
              </a:rPr>
              <a:t>∈ </a:t>
            </a:r>
            <a:r>
              <a:rPr lang="en-US" sz="1800" i="1" dirty="0">
                <a:solidFill>
                  <a:srgbClr val="3078B5"/>
                </a:solidFill>
              </a:rPr>
              <a:t>C</a:t>
            </a:r>
            <a:r>
              <a:rPr lang="en-US" sz="1800" i="1" baseline="-25000" dirty="0">
                <a:solidFill>
                  <a:srgbClr val="3078B5"/>
                </a:solidFill>
              </a:rPr>
              <a:t>k</a:t>
            </a:r>
            <a:r>
              <a:rPr lang="en-US" sz="1800" dirty="0">
                <a:solidFill>
                  <a:srgbClr val="3078B5"/>
                </a:solidFill>
              </a:rPr>
              <a:t>.</a:t>
            </a:r>
            <a:endParaRPr lang="it-IT" sz="1800" dirty="0">
              <a:solidFill>
                <a:srgbClr val="3078B5"/>
              </a:solidFill>
            </a:endParaRPr>
          </a:p>
          <a:p>
            <a:pPr algn="just"/>
            <a:endParaRPr lang="en-US" sz="1800" dirty="0">
              <a:solidFill>
                <a:srgbClr val="3078B5"/>
              </a:solidFill>
            </a:endParaRPr>
          </a:p>
        </p:txBody>
      </p:sp>
      <p:pic>
        <p:nvPicPr>
          <p:cNvPr id="3074" name="Picture 2" descr="Implementing K-Means Clustering with K-Means++ Initialization in Python. |  by Moosa Ali | Geek Culture | Medium">
            <a:extLst>
              <a:ext uri="{FF2B5EF4-FFF2-40B4-BE49-F238E27FC236}">
                <a16:creationId xmlns:a16="http://schemas.microsoft.com/office/drawing/2014/main" id="{E17783D2-CD2F-4193-A27F-7223F54CE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539" y="2517233"/>
            <a:ext cx="4224670" cy="2979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696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662912" y="2025018"/>
            <a:ext cx="4908550" cy="406115"/>
          </a:xfrm>
        </p:spPr>
        <p:txBody>
          <a:bodyPr/>
          <a:lstStyle/>
          <a:p>
            <a:pPr lvl="0"/>
            <a:r>
              <a:rPr lang="it-IT" sz="2000" b="1" dirty="0"/>
              <a:t>Non-</a:t>
            </a:r>
            <a:r>
              <a:rPr lang="it-IT" sz="2000" b="1" dirty="0" err="1"/>
              <a:t>Hierarchical</a:t>
            </a:r>
            <a:r>
              <a:rPr lang="it-IT" sz="2000" b="1" dirty="0"/>
              <a:t> clustering </a:t>
            </a:r>
          </a:p>
          <a:p>
            <a:pPr lvl="0"/>
            <a:r>
              <a:rPr lang="it-IT" sz="2000" b="1" dirty="0"/>
              <a:t> k-</a:t>
            </a:r>
            <a:r>
              <a:rPr lang="it-IT" sz="2000" b="1" dirty="0" err="1"/>
              <a:t>means</a:t>
            </a:r>
            <a:endParaRPr lang="it-IT" sz="2000" b="1" dirty="0"/>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2953592"/>
            <a:ext cx="5538750" cy="2737928"/>
          </a:xfrm>
        </p:spPr>
        <p:txBody>
          <a:bodyPr/>
          <a:lstStyle/>
          <a:p>
            <a:pPr marL="0" indent="0" algn="just"/>
            <a:r>
              <a:rPr lang="en-US" sz="1600" dirty="0">
                <a:solidFill>
                  <a:srgbClr val="3078B5"/>
                </a:solidFill>
              </a:rPr>
              <a:t>The idea behind K-means clustering is that a good clustering is one for which the within-cluster variation is as small as </a:t>
            </a:r>
            <a:r>
              <a:rPr lang="it-IT" sz="1600" dirty="0" err="1">
                <a:solidFill>
                  <a:srgbClr val="3078B5"/>
                </a:solidFill>
              </a:rPr>
              <a:t>possible</a:t>
            </a:r>
            <a:r>
              <a:rPr lang="it-IT" sz="1600" dirty="0">
                <a:solidFill>
                  <a:srgbClr val="3078B5"/>
                </a:solidFill>
              </a:rPr>
              <a:t>.</a:t>
            </a:r>
          </a:p>
          <a:p>
            <a:pPr marL="0" indent="0" algn="just"/>
            <a:r>
              <a:rPr lang="en-US" sz="1600" dirty="0">
                <a:solidFill>
                  <a:srgbClr val="3078B5"/>
                </a:solidFill>
              </a:rPr>
              <a:t>The within-cluster variation for cluster </a:t>
            </a:r>
            <a:r>
              <a:rPr lang="en-US" sz="1600" i="1" dirty="0">
                <a:solidFill>
                  <a:srgbClr val="3078B5"/>
                </a:solidFill>
              </a:rPr>
              <a:t>C</a:t>
            </a:r>
            <a:r>
              <a:rPr lang="en-US" sz="1600" i="1" baseline="-25000" dirty="0">
                <a:solidFill>
                  <a:srgbClr val="3078B5"/>
                </a:solidFill>
              </a:rPr>
              <a:t>k</a:t>
            </a:r>
            <a:r>
              <a:rPr lang="en-US" sz="1600" dirty="0">
                <a:solidFill>
                  <a:srgbClr val="3078B5"/>
                </a:solidFill>
              </a:rPr>
              <a:t> is a measure of the amount by which the observations within a cluster differ from </a:t>
            </a:r>
            <a:r>
              <a:rPr lang="it-IT" sz="1600" dirty="0" err="1">
                <a:solidFill>
                  <a:srgbClr val="3078B5"/>
                </a:solidFill>
              </a:rPr>
              <a:t>each</a:t>
            </a:r>
            <a:r>
              <a:rPr lang="it-IT" sz="1600" dirty="0">
                <a:solidFill>
                  <a:srgbClr val="3078B5"/>
                </a:solidFill>
              </a:rPr>
              <a:t> other.</a:t>
            </a:r>
          </a:p>
          <a:p>
            <a:pPr marL="0" indent="0" algn="just"/>
            <a:r>
              <a:rPr lang="en-US" sz="1600" dirty="0">
                <a:solidFill>
                  <a:srgbClr val="3078B5"/>
                </a:solidFill>
              </a:rPr>
              <a:t>The total within-cluster variation, summed over all K clusters, has to be as small as possible.</a:t>
            </a:r>
          </a:p>
          <a:p>
            <a:pPr marL="0" indent="0" algn="just"/>
            <a:r>
              <a:rPr lang="en-US" sz="1800" dirty="0">
                <a:solidFill>
                  <a:srgbClr val="3078B5"/>
                </a:solidFill>
              </a:rPr>
              <a:t>So, we need to define the within-cluster variation. There are many possible ways to define this concept, but the most common choice involves squared Euclidean distance.</a:t>
            </a:r>
          </a:p>
          <a:p>
            <a:endParaRPr lang="en-US" sz="1600" dirty="0">
              <a:solidFill>
                <a:srgbClr val="3078B5"/>
              </a:solidFill>
            </a:endParaRPr>
          </a:p>
        </p:txBody>
      </p:sp>
      <p:pic>
        <p:nvPicPr>
          <p:cNvPr id="3074" name="Picture 2" descr="Implementing K-Means Clustering with K-Means++ Initialization in Python. |  by Moosa Ali | Geek Culture | Medium">
            <a:extLst>
              <a:ext uri="{FF2B5EF4-FFF2-40B4-BE49-F238E27FC236}">
                <a16:creationId xmlns:a16="http://schemas.microsoft.com/office/drawing/2014/main" id="{E17783D2-CD2F-4193-A27F-7223F54CE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924" y="2370497"/>
            <a:ext cx="4320363" cy="304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3268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EF56DFD-3E6A-47BA-B633-F9A66FB4D3C6}"/>
              </a:ext>
            </a:extLst>
          </p:cNvPr>
          <p:cNvSpPr>
            <a:spLocks noGrp="1"/>
          </p:cNvSpPr>
          <p:nvPr>
            <p:ph type="body" sz="quarter" idx="17"/>
          </p:nvPr>
        </p:nvSpPr>
        <p:spPr>
          <a:xfrm>
            <a:off x="557251" y="2100342"/>
            <a:ext cx="4908550" cy="406115"/>
          </a:xfrm>
        </p:spPr>
        <p:txBody>
          <a:bodyPr/>
          <a:lstStyle/>
          <a:p>
            <a:pPr lvl="0"/>
            <a:r>
              <a:rPr lang="it-IT" sz="2000" b="1" dirty="0"/>
              <a:t>Non-</a:t>
            </a:r>
            <a:r>
              <a:rPr lang="it-IT" sz="2000" b="1" dirty="0" err="1"/>
              <a:t>Hierarchical</a:t>
            </a:r>
            <a:r>
              <a:rPr lang="it-IT" sz="2000" b="1" dirty="0"/>
              <a:t> clustering </a:t>
            </a:r>
          </a:p>
          <a:p>
            <a:pPr lvl="0"/>
            <a:r>
              <a:rPr lang="it-IT" sz="2000" b="1" dirty="0"/>
              <a:t> k-</a:t>
            </a:r>
            <a:r>
              <a:rPr lang="it-IT" sz="2000" b="1" dirty="0" err="1"/>
              <a:t>means</a:t>
            </a:r>
            <a:endParaRPr lang="it-IT" sz="2000" b="1" dirty="0"/>
          </a:p>
          <a:p>
            <a:endParaRPr lang="it-IT" dirty="0"/>
          </a:p>
        </p:txBody>
      </p:sp>
      <p:sp>
        <p:nvSpPr>
          <p:cNvPr id="4" name="Segnaposto testo 3">
            <a:extLst>
              <a:ext uri="{FF2B5EF4-FFF2-40B4-BE49-F238E27FC236}">
                <a16:creationId xmlns:a16="http://schemas.microsoft.com/office/drawing/2014/main" id="{DB777C54-AD87-4739-A854-0C54DB1A6DE2}"/>
              </a:ext>
            </a:extLst>
          </p:cNvPr>
          <p:cNvSpPr>
            <a:spLocks noGrp="1"/>
          </p:cNvSpPr>
          <p:nvPr>
            <p:ph type="body" sz="quarter" idx="18"/>
          </p:nvPr>
        </p:nvSpPr>
        <p:spPr/>
        <p:txBody>
          <a:bodyPr/>
          <a:lstStyle/>
          <a:p>
            <a:pPr marL="0" indent="0" algn="just"/>
            <a:r>
              <a:rPr lang="en-US" sz="1800" dirty="0">
                <a:solidFill>
                  <a:srgbClr val="3078B5"/>
                </a:solidFill>
              </a:rPr>
              <a:t>The within-cluster variation for the </a:t>
            </a:r>
            <a:r>
              <a:rPr lang="en-US" sz="1800" i="1" dirty="0">
                <a:solidFill>
                  <a:srgbClr val="3078B5"/>
                </a:solidFill>
              </a:rPr>
              <a:t>k</a:t>
            </a:r>
            <a:r>
              <a:rPr lang="en-US" sz="1800" dirty="0">
                <a:solidFill>
                  <a:srgbClr val="3078B5"/>
                </a:solidFill>
              </a:rPr>
              <a:t>-</a:t>
            </a:r>
            <a:r>
              <a:rPr lang="en-US" sz="1800" dirty="0" err="1">
                <a:solidFill>
                  <a:srgbClr val="3078B5"/>
                </a:solidFill>
              </a:rPr>
              <a:t>th</a:t>
            </a:r>
            <a:r>
              <a:rPr lang="en-US" sz="1800" dirty="0">
                <a:solidFill>
                  <a:srgbClr val="3078B5"/>
                </a:solidFill>
              </a:rPr>
              <a:t> cluster is the sum of all of the pairwise squared Euclidean distances between the observations in the cluster, divided by the total number of </a:t>
            </a:r>
            <a:r>
              <a:rPr lang="it-IT" sz="1800" dirty="0" err="1">
                <a:solidFill>
                  <a:srgbClr val="3078B5"/>
                </a:solidFill>
              </a:rPr>
              <a:t>observations</a:t>
            </a:r>
            <a:r>
              <a:rPr lang="it-IT" sz="1800" dirty="0">
                <a:solidFill>
                  <a:srgbClr val="3078B5"/>
                </a:solidFill>
              </a:rPr>
              <a:t> in the cluster.</a:t>
            </a:r>
          </a:p>
          <a:p>
            <a:pPr marL="0" indent="0" algn="just"/>
            <a:r>
              <a:rPr lang="en-US" sz="1800" dirty="0">
                <a:solidFill>
                  <a:srgbClr val="3078B5"/>
                </a:solidFill>
              </a:rPr>
              <a:t>Objective</a:t>
            </a:r>
            <a:r>
              <a:rPr lang="en-US" sz="1600" dirty="0">
                <a:solidFill>
                  <a:srgbClr val="3078B5"/>
                </a:solidFill>
              </a:rPr>
              <a:t>: to minimize the total within-cluster variation.</a:t>
            </a:r>
          </a:p>
          <a:p>
            <a:pPr algn="just"/>
            <a:r>
              <a:rPr lang="en-US" sz="1600" dirty="0">
                <a:solidFill>
                  <a:srgbClr val="3078B5"/>
                </a:solidFill>
              </a:rPr>
              <a:t>The use of Euclidean distances implies that:</a:t>
            </a:r>
          </a:p>
          <a:p>
            <a:pPr marL="0" indent="0" algn="just"/>
            <a:r>
              <a:rPr lang="en-US" sz="1600" dirty="0">
                <a:solidFill>
                  <a:srgbClr val="3078B5"/>
                </a:solidFill>
              </a:rPr>
              <a:t>1. standardization has to be carried out in presence of </a:t>
            </a:r>
            <a:r>
              <a:rPr lang="it-IT" sz="1600" dirty="0">
                <a:solidFill>
                  <a:srgbClr val="3078B5"/>
                </a:solidFill>
              </a:rPr>
              <a:t>differente scale of </a:t>
            </a:r>
            <a:r>
              <a:rPr lang="it-IT" sz="1600" dirty="0" err="1">
                <a:solidFill>
                  <a:srgbClr val="3078B5"/>
                </a:solidFill>
              </a:rPr>
              <a:t>measurements</a:t>
            </a:r>
            <a:r>
              <a:rPr lang="it-IT" sz="1600" dirty="0">
                <a:solidFill>
                  <a:srgbClr val="3078B5"/>
                </a:solidFill>
              </a:rPr>
              <a:t>;</a:t>
            </a:r>
          </a:p>
          <a:p>
            <a:pPr marL="0" indent="0" algn="just"/>
            <a:r>
              <a:rPr lang="en-US" sz="1600" dirty="0">
                <a:solidFill>
                  <a:srgbClr val="3078B5"/>
                </a:solidFill>
              </a:rPr>
              <a:t>2. categorical variables are not allowed</a:t>
            </a:r>
            <a:endParaRPr lang="it-IT" sz="1600" dirty="0">
              <a:solidFill>
                <a:srgbClr val="3078B5"/>
              </a:solidFill>
            </a:endParaRPr>
          </a:p>
          <a:p>
            <a:endParaRPr lang="it-IT" sz="1600" dirty="0"/>
          </a:p>
        </p:txBody>
      </p:sp>
      <p:sp>
        <p:nvSpPr>
          <p:cNvPr id="5" name="Titolo 1">
            <a:extLst>
              <a:ext uri="{FF2B5EF4-FFF2-40B4-BE49-F238E27FC236}">
                <a16:creationId xmlns:a16="http://schemas.microsoft.com/office/drawing/2014/main" id="{531CE056-E2C8-48EA-A6B2-7F5C5B99055F}"/>
              </a:ext>
            </a:extLst>
          </p:cNvPr>
          <p:cNvSpPr>
            <a:spLocks noGrp="1"/>
          </p:cNvSpPr>
          <p:nvPr>
            <p:ph type="title"/>
          </p:nvPr>
        </p:nvSpPr>
        <p:spPr>
          <a:xfrm>
            <a:off x="557212" y="1317625"/>
            <a:ext cx="5538787" cy="463550"/>
          </a:xfrm>
        </p:spPr>
        <p:txBody>
          <a:bodyPr/>
          <a:lstStyle/>
          <a:p>
            <a:r>
              <a:rPr lang="it-IT" dirty="0" err="1"/>
              <a:t>Unsupervised</a:t>
            </a:r>
            <a:r>
              <a:rPr lang="it-IT" dirty="0"/>
              <a:t> Learning</a:t>
            </a:r>
          </a:p>
        </p:txBody>
      </p:sp>
      <p:pic>
        <p:nvPicPr>
          <p:cNvPr id="6" name="Picture 2" descr="Implementing K-Means Clustering with K-Means++ Initialization in Python. |  by Moosa Ali | Geek Culture | Medium">
            <a:extLst>
              <a:ext uri="{FF2B5EF4-FFF2-40B4-BE49-F238E27FC236}">
                <a16:creationId xmlns:a16="http://schemas.microsoft.com/office/drawing/2014/main" id="{25ED292D-1C34-4B9B-A84C-A9D4DAF1F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1924" y="2370497"/>
            <a:ext cx="4320363" cy="304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067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pPr marL="0" indent="0" algn="just"/>
            <a:r>
              <a:rPr lang="en-US" sz="1600" dirty="0">
                <a:solidFill>
                  <a:srgbClr val="3078B5"/>
                </a:solidFill>
              </a:rPr>
              <a:t>The algorithm starts randomly assigning a cluster, from 1 to K, to each of the observations.</a:t>
            </a:r>
          </a:p>
          <a:p>
            <a:pPr marL="0" indent="0" algn="just"/>
            <a:r>
              <a:rPr lang="en-US" sz="1600" dirty="0">
                <a:solidFill>
                  <a:srgbClr val="3078B5"/>
                </a:solidFill>
              </a:rPr>
              <a:t>For each of the K clusters, the cluster centroid is computed.</a:t>
            </a:r>
          </a:p>
          <a:p>
            <a:pPr marL="0" indent="0" algn="just"/>
            <a:r>
              <a:rPr lang="en-US" sz="1600" dirty="0">
                <a:solidFill>
                  <a:srgbClr val="3078B5"/>
                </a:solidFill>
              </a:rPr>
              <a:t>Then, each observation is assigned to the cluster whose </a:t>
            </a:r>
            <a:r>
              <a:rPr lang="it-IT" sz="1600" dirty="0" err="1">
                <a:solidFill>
                  <a:srgbClr val="3078B5"/>
                </a:solidFill>
              </a:rPr>
              <a:t>centroid</a:t>
            </a:r>
            <a:r>
              <a:rPr lang="it-IT" sz="1600" dirty="0">
                <a:solidFill>
                  <a:srgbClr val="3078B5"/>
                </a:solidFill>
              </a:rPr>
              <a:t> </a:t>
            </a:r>
            <a:r>
              <a:rPr lang="it-IT" sz="1600" dirty="0" err="1">
                <a:solidFill>
                  <a:srgbClr val="3078B5"/>
                </a:solidFill>
              </a:rPr>
              <a:t>is</a:t>
            </a:r>
            <a:r>
              <a:rPr lang="it-IT" sz="1600" dirty="0">
                <a:solidFill>
                  <a:srgbClr val="3078B5"/>
                </a:solidFill>
              </a:rPr>
              <a:t> </a:t>
            </a:r>
            <a:r>
              <a:rPr lang="it-IT" sz="1600" dirty="0" err="1">
                <a:solidFill>
                  <a:srgbClr val="3078B5"/>
                </a:solidFill>
              </a:rPr>
              <a:t>closest</a:t>
            </a:r>
            <a:r>
              <a:rPr lang="it-IT" sz="1600" dirty="0">
                <a:solidFill>
                  <a:srgbClr val="3078B5"/>
                </a:solidFill>
              </a:rPr>
              <a:t>.</a:t>
            </a:r>
          </a:p>
          <a:p>
            <a:pPr marL="0" indent="0" algn="just"/>
            <a:r>
              <a:rPr lang="en-US" sz="1600" dirty="0">
                <a:solidFill>
                  <a:srgbClr val="3078B5"/>
                </a:solidFill>
              </a:rPr>
              <a:t>This means that as the algorithm is run, the clustering </a:t>
            </a:r>
            <a:r>
              <a:rPr lang="it-IT" sz="1600" dirty="0" err="1">
                <a:solidFill>
                  <a:srgbClr val="3078B5"/>
                </a:solidFill>
              </a:rPr>
              <a:t>obtained</a:t>
            </a:r>
            <a:r>
              <a:rPr lang="it-IT" sz="1600" dirty="0">
                <a:solidFill>
                  <a:srgbClr val="3078B5"/>
                </a:solidFill>
              </a:rPr>
              <a:t> </a:t>
            </a:r>
            <a:r>
              <a:rPr lang="it-IT" sz="1600" dirty="0" err="1">
                <a:solidFill>
                  <a:srgbClr val="3078B5"/>
                </a:solidFill>
              </a:rPr>
              <a:t>will</a:t>
            </a:r>
            <a:r>
              <a:rPr lang="it-IT" sz="1600" dirty="0">
                <a:solidFill>
                  <a:srgbClr val="3078B5"/>
                </a:solidFill>
              </a:rPr>
              <a:t> </a:t>
            </a:r>
            <a:r>
              <a:rPr lang="it-IT" sz="1600" dirty="0" err="1">
                <a:solidFill>
                  <a:srgbClr val="3078B5"/>
                </a:solidFill>
              </a:rPr>
              <a:t>continually</a:t>
            </a:r>
            <a:r>
              <a:rPr lang="it-IT" sz="1600" dirty="0">
                <a:solidFill>
                  <a:srgbClr val="3078B5"/>
                </a:solidFill>
              </a:rPr>
              <a:t> </a:t>
            </a:r>
            <a:r>
              <a:rPr lang="it-IT" sz="1600" dirty="0" err="1">
                <a:solidFill>
                  <a:srgbClr val="3078B5"/>
                </a:solidFill>
              </a:rPr>
              <a:t>improve</a:t>
            </a:r>
            <a:endParaRPr lang="it-IT" sz="1600" dirty="0">
              <a:solidFill>
                <a:srgbClr val="3078B5"/>
              </a:solidFill>
            </a:endParaRPr>
          </a:p>
          <a:p>
            <a:pPr marL="0" indent="0" algn="just"/>
            <a:r>
              <a:rPr lang="en-US" sz="1600" dirty="0">
                <a:solidFill>
                  <a:srgbClr val="3078B5"/>
                </a:solidFill>
              </a:rPr>
              <a:t>When the result no longer changes, we have reached the final </a:t>
            </a:r>
            <a:r>
              <a:rPr lang="it-IT" sz="1600" dirty="0">
                <a:solidFill>
                  <a:srgbClr val="3078B5"/>
                </a:solidFill>
              </a:rPr>
              <a:t>clustering.</a:t>
            </a:r>
          </a:p>
          <a:p>
            <a:endParaRPr lang="en-US" dirty="0"/>
          </a:p>
        </p:txBody>
      </p:sp>
      <p:pic>
        <p:nvPicPr>
          <p:cNvPr id="6" name="Segnaposto contenuto 4">
            <a:extLst>
              <a:ext uri="{FF2B5EF4-FFF2-40B4-BE49-F238E27FC236}">
                <a16:creationId xmlns:a16="http://schemas.microsoft.com/office/drawing/2014/main" id="{4E78B1DC-7032-4B25-B769-685CE7DA3C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875" y="1825624"/>
            <a:ext cx="4945626" cy="4670869"/>
          </a:xfrm>
          <a:prstGeom prst="rect">
            <a:avLst/>
          </a:prstGeom>
        </p:spPr>
      </p:pic>
      <p:sp>
        <p:nvSpPr>
          <p:cNvPr id="5" name="Rettangolo 4">
            <a:extLst>
              <a:ext uri="{FF2B5EF4-FFF2-40B4-BE49-F238E27FC236}">
                <a16:creationId xmlns:a16="http://schemas.microsoft.com/office/drawing/2014/main" id="{0E1DE6B9-99DC-48E8-A80D-C2241F454CFE}"/>
              </a:ext>
            </a:extLst>
          </p:cNvPr>
          <p:cNvSpPr/>
          <p:nvPr/>
        </p:nvSpPr>
        <p:spPr>
          <a:xfrm>
            <a:off x="557251" y="2119342"/>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endParaRPr lang="it-IT" sz="2000" b="1" dirty="0">
              <a:solidFill>
                <a:srgbClr val="C00000"/>
              </a:solidFill>
              <a:latin typeface="Avenir Book" panose="02000503020000020003" pitchFamily="2" charset="0"/>
            </a:endParaRPr>
          </a:p>
        </p:txBody>
      </p:sp>
    </p:spTree>
    <p:extLst>
      <p:ext uri="{BB962C8B-B14F-4D97-AF65-F5344CB8AC3E}">
        <p14:creationId xmlns:p14="http://schemas.microsoft.com/office/powerpoint/2010/main" val="371095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C097C2-807E-4FF1-9470-BF968DE02DC8}"/>
              </a:ext>
            </a:extLst>
          </p:cNvPr>
          <p:cNvSpPr>
            <a:spLocks noGrp="1"/>
          </p:cNvSpPr>
          <p:nvPr>
            <p:ph type="title"/>
          </p:nvPr>
        </p:nvSpPr>
        <p:spPr>
          <a:xfrm>
            <a:off x="557250" y="1316913"/>
            <a:ext cx="5210503" cy="464602"/>
          </a:xfrm>
        </p:spPr>
        <p:txBody>
          <a:bodyPr/>
          <a:lstStyle/>
          <a:p>
            <a:r>
              <a:rPr lang="en-US" dirty="0"/>
              <a:t>Big Data: The New 007</a:t>
            </a:r>
            <a:br>
              <a:rPr lang="en-US" dirty="0"/>
            </a:br>
            <a:endParaRPr lang="it-IT" dirty="0"/>
          </a:p>
        </p:txBody>
      </p:sp>
      <p:sp>
        <p:nvSpPr>
          <p:cNvPr id="4" name="Segnaposto testo 3">
            <a:extLst>
              <a:ext uri="{FF2B5EF4-FFF2-40B4-BE49-F238E27FC236}">
                <a16:creationId xmlns:a16="http://schemas.microsoft.com/office/drawing/2014/main" id="{3FFD0AA1-D05F-455B-B996-B4BDAED7C598}"/>
              </a:ext>
            </a:extLst>
          </p:cNvPr>
          <p:cNvSpPr>
            <a:spLocks noGrp="1"/>
          </p:cNvSpPr>
          <p:nvPr>
            <p:ph type="body" sz="quarter" idx="18"/>
          </p:nvPr>
        </p:nvSpPr>
        <p:spPr>
          <a:xfrm>
            <a:off x="543182" y="3231740"/>
            <a:ext cx="4908549" cy="2737928"/>
          </a:xfrm>
        </p:spPr>
        <p:txBody>
          <a:bodyPr/>
          <a:lstStyle/>
          <a:p>
            <a:r>
              <a:rPr lang="it-IT" dirty="0"/>
              <a:t>Please, </a:t>
            </a:r>
            <a:r>
              <a:rPr lang="it-IT" dirty="0" err="1"/>
              <a:t>read</a:t>
            </a:r>
            <a:r>
              <a:rPr lang="it-IT" dirty="0"/>
              <a:t>:</a:t>
            </a:r>
          </a:p>
          <a:p>
            <a:r>
              <a:rPr lang="it-IT" dirty="0"/>
              <a:t>https://www.linkedin.com/pulse/big-data-new-007-lauren-haefling</a:t>
            </a:r>
          </a:p>
          <a:p>
            <a:endParaRPr lang="it-IT" dirty="0"/>
          </a:p>
        </p:txBody>
      </p:sp>
      <p:pic>
        <p:nvPicPr>
          <p:cNvPr id="5" name="Immagine 4">
            <a:extLst>
              <a:ext uri="{FF2B5EF4-FFF2-40B4-BE49-F238E27FC236}">
                <a16:creationId xmlns:a16="http://schemas.microsoft.com/office/drawing/2014/main" id="{E9434D4E-9A75-41CE-AF2F-ADA50A3C0E19}"/>
              </a:ext>
            </a:extLst>
          </p:cNvPr>
          <p:cNvPicPr>
            <a:picLocks noChangeAspect="1"/>
          </p:cNvPicPr>
          <p:nvPr/>
        </p:nvPicPr>
        <p:blipFill>
          <a:blip r:embed="rId2"/>
          <a:stretch>
            <a:fillRect/>
          </a:stretch>
        </p:blipFill>
        <p:spPr>
          <a:xfrm>
            <a:off x="6338668" y="2158902"/>
            <a:ext cx="5595111" cy="3243092"/>
          </a:xfrm>
          <a:prstGeom prst="rect">
            <a:avLst/>
          </a:prstGeom>
        </p:spPr>
      </p:pic>
      <p:sp>
        <p:nvSpPr>
          <p:cNvPr id="7" name="Segnaposto testo 6">
            <a:extLst>
              <a:ext uri="{FF2B5EF4-FFF2-40B4-BE49-F238E27FC236}">
                <a16:creationId xmlns:a16="http://schemas.microsoft.com/office/drawing/2014/main" id="{EB926F16-9D1B-43BC-806B-4B771030305B}"/>
              </a:ext>
            </a:extLst>
          </p:cNvPr>
          <p:cNvSpPr>
            <a:spLocks noGrp="1"/>
          </p:cNvSpPr>
          <p:nvPr>
            <p:ph type="body" sz="quarter" idx="17"/>
          </p:nvPr>
        </p:nvSpPr>
        <p:spPr/>
        <p:txBody>
          <a:bodyPr/>
          <a:lstStyle/>
          <a:p>
            <a:endParaRPr lang="it-IT"/>
          </a:p>
        </p:txBody>
      </p:sp>
    </p:spTree>
    <p:extLst>
      <p:ext uri="{BB962C8B-B14F-4D97-AF65-F5344CB8AC3E}">
        <p14:creationId xmlns:p14="http://schemas.microsoft.com/office/powerpoint/2010/main" val="145128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p:txBody>
          <a:bodyPr/>
          <a:lstStyle/>
          <a:p>
            <a:endParaRPr lang="en-US" dirty="0"/>
          </a:p>
        </p:txBody>
      </p:sp>
      <p:pic>
        <p:nvPicPr>
          <p:cNvPr id="7" name="Segnaposto contenuto 3">
            <a:extLst>
              <a:ext uri="{FF2B5EF4-FFF2-40B4-BE49-F238E27FC236}">
                <a16:creationId xmlns:a16="http://schemas.microsoft.com/office/drawing/2014/main" id="{8D98AA75-400C-440D-A962-462CF7A8DF44}"/>
              </a:ext>
            </a:extLst>
          </p:cNvPr>
          <p:cNvPicPr>
            <a:picLocks noChangeAspect="1"/>
          </p:cNvPicPr>
          <p:nvPr/>
        </p:nvPicPr>
        <p:blipFill>
          <a:blip r:embed="rId2"/>
          <a:stretch>
            <a:fillRect/>
          </a:stretch>
        </p:blipFill>
        <p:spPr>
          <a:xfrm>
            <a:off x="273262" y="3040306"/>
            <a:ext cx="5210494" cy="2414196"/>
          </a:xfrm>
          <a:prstGeom prst="rect">
            <a:avLst/>
          </a:prstGeom>
        </p:spPr>
      </p:pic>
      <p:pic>
        <p:nvPicPr>
          <p:cNvPr id="8" name="Immagine 7">
            <a:extLst>
              <a:ext uri="{FF2B5EF4-FFF2-40B4-BE49-F238E27FC236}">
                <a16:creationId xmlns:a16="http://schemas.microsoft.com/office/drawing/2014/main" id="{6EFACFF6-A2C1-4A2F-897F-7EAD925952B4}"/>
              </a:ext>
            </a:extLst>
          </p:cNvPr>
          <p:cNvPicPr>
            <a:picLocks noChangeAspect="1"/>
          </p:cNvPicPr>
          <p:nvPr/>
        </p:nvPicPr>
        <p:blipFill>
          <a:blip r:embed="rId3"/>
          <a:stretch>
            <a:fillRect/>
          </a:stretch>
        </p:blipFill>
        <p:spPr>
          <a:xfrm>
            <a:off x="5568818" y="3040307"/>
            <a:ext cx="5308290" cy="2459508"/>
          </a:xfrm>
          <a:prstGeom prst="rect">
            <a:avLst/>
          </a:prstGeom>
        </p:spPr>
      </p:pic>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endParaRPr lang="it-IT" sz="2000" b="1" dirty="0">
              <a:solidFill>
                <a:srgbClr val="C00000"/>
              </a:solidFill>
              <a:latin typeface="Avenir Book" panose="02000503020000020003" pitchFamily="2" charset="0"/>
            </a:endParaRPr>
          </a:p>
        </p:txBody>
      </p:sp>
    </p:spTree>
    <p:extLst>
      <p:ext uri="{BB962C8B-B14F-4D97-AF65-F5344CB8AC3E}">
        <p14:creationId xmlns:p14="http://schemas.microsoft.com/office/powerpoint/2010/main" val="1602634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r>
              <a:rPr lang="it-IT" sz="2000" b="1" dirty="0">
                <a:solidFill>
                  <a:srgbClr val="C00000"/>
                </a:solidFill>
                <a:latin typeface="Avenir Book" panose="02000503020000020003" pitchFamily="2" charset="0"/>
              </a:rPr>
              <a:t> in R</a:t>
            </a:r>
          </a:p>
        </p:txBody>
      </p:sp>
      <p:sp>
        <p:nvSpPr>
          <p:cNvPr id="3" name="Rettangolo 2">
            <a:extLst>
              <a:ext uri="{FF2B5EF4-FFF2-40B4-BE49-F238E27FC236}">
                <a16:creationId xmlns:a16="http://schemas.microsoft.com/office/drawing/2014/main" id="{07F8EA02-38F4-438B-9191-0F63D29EBBAB}"/>
              </a:ext>
            </a:extLst>
          </p:cNvPr>
          <p:cNvSpPr/>
          <p:nvPr/>
        </p:nvSpPr>
        <p:spPr>
          <a:xfrm>
            <a:off x="557251" y="3213149"/>
            <a:ext cx="6096000" cy="1200329"/>
          </a:xfrm>
          <a:prstGeom prst="rect">
            <a:avLst/>
          </a:prstGeom>
        </p:spPr>
        <p:txBody>
          <a:bodyPr>
            <a:spAutoFit/>
          </a:bodyPr>
          <a:lstStyle/>
          <a:p>
            <a:r>
              <a:rPr lang="en-US" b="1" dirty="0">
                <a:solidFill>
                  <a:srgbClr val="214A88"/>
                </a:solidFill>
                <a:latin typeface="LMMonoLt10-Bold"/>
              </a:rPr>
              <a:t>data</a:t>
            </a:r>
            <a:r>
              <a:rPr lang="en-US" dirty="0">
                <a:solidFill>
                  <a:srgbClr val="000000"/>
                </a:solidFill>
                <a:latin typeface="LMMono12-Regular"/>
              </a:rPr>
              <a:t>(</a:t>
            </a:r>
            <a:r>
              <a:rPr lang="en-US" dirty="0">
                <a:solidFill>
                  <a:srgbClr val="4F9A05"/>
                </a:solidFill>
                <a:latin typeface="LMMono12-Regular"/>
              </a:rPr>
              <a:t>"</a:t>
            </a:r>
            <a:r>
              <a:rPr lang="en-US" dirty="0" err="1">
                <a:solidFill>
                  <a:srgbClr val="4F9A05"/>
                </a:solidFill>
                <a:latin typeface="LMMono12-Regular"/>
              </a:rPr>
              <a:t>USArrests</a:t>
            </a:r>
            <a:r>
              <a:rPr lang="en-US" dirty="0">
                <a:solidFill>
                  <a:srgbClr val="4F9A05"/>
                </a:solidFill>
                <a:latin typeface="LMMono12-Regular"/>
              </a:rPr>
              <a:t>"</a:t>
            </a:r>
            <a:r>
              <a:rPr lang="en-US" dirty="0">
                <a:solidFill>
                  <a:srgbClr val="000000"/>
                </a:solidFill>
                <a:latin typeface="LMMono12-Regular"/>
              </a:rPr>
              <a:t>) </a:t>
            </a:r>
            <a:r>
              <a:rPr lang="en-US" i="1" dirty="0">
                <a:solidFill>
                  <a:srgbClr val="8F5A03"/>
                </a:solidFill>
                <a:latin typeface="LMMono10-Italic"/>
              </a:rPr>
              <a:t># Loading the data set</a:t>
            </a:r>
          </a:p>
          <a:p>
            <a:r>
              <a:rPr lang="en-US" dirty="0">
                <a:solidFill>
                  <a:srgbClr val="000000"/>
                </a:solidFill>
                <a:latin typeface="LMMono12-Regular"/>
              </a:rPr>
              <a:t>df &lt;- </a:t>
            </a:r>
            <a:r>
              <a:rPr lang="en-US" b="1" dirty="0">
                <a:solidFill>
                  <a:srgbClr val="214A88"/>
                </a:solidFill>
                <a:latin typeface="LMMonoLt10-Bold"/>
              </a:rPr>
              <a:t>scale</a:t>
            </a:r>
            <a:r>
              <a:rPr lang="en-US" dirty="0">
                <a:solidFill>
                  <a:srgbClr val="000000"/>
                </a:solidFill>
                <a:latin typeface="LMMono12-Regular"/>
              </a:rPr>
              <a:t>(</a:t>
            </a:r>
            <a:r>
              <a:rPr lang="en-US" dirty="0" err="1">
                <a:solidFill>
                  <a:srgbClr val="000000"/>
                </a:solidFill>
                <a:latin typeface="LMMono12-Regular"/>
              </a:rPr>
              <a:t>USArrests</a:t>
            </a:r>
            <a:r>
              <a:rPr lang="en-US" dirty="0">
                <a:solidFill>
                  <a:srgbClr val="000000"/>
                </a:solidFill>
                <a:latin typeface="LMMono12-Regular"/>
              </a:rPr>
              <a:t>) </a:t>
            </a:r>
            <a:r>
              <a:rPr lang="en-US" i="1" dirty="0">
                <a:solidFill>
                  <a:srgbClr val="8F5A03"/>
                </a:solidFill>
                <a:latin typeface="LMMono10-Italic"/>
              </a:rPr>
              <a:t># Scaling the data</a:t>
            </a:r>
          </a:p>
          <a:p>
            <a:r>
              <a:rPr lang="en-US" i="1" dirty="0">
                <a:solidFill>
                  <a:srgbClr val="8F5A03"/>
                </a:solidFill>
                <a:latin typeface="LMMono10-Italic"/>
              </a:rPr>
              <a:t># View the </a:t>
            </a:r>
            <a:r>
              <a:rPr lang="en-US" i="1" dirty="0" err="1">
                <a:solidFill>
                  <a:srgbClr val="8F5A03"/>
                </a:solidFill>
                <a:latin typeface="LMMono10-Italic"/>
              </a:rPr>
              <a:t>firt</a:t>
            </a:r>
            <a:r>
              <a:rPr lang="en-US" i="1" dirty="0">
                <a:solidFill>
                  <a:srgbClr val="8F5A03"/>
                </a:solidFill>
                <a:latin typeface="LMMono10-Italic"/>
              </a:rPr>
              <a:t> 3 rows of the data</a:t>
            </a:r>
          </a:p>
          <a:p>
            <a:r>
              <a:rPr lang="it-IT" b="1" dirty="0">
                <a:solidFill>
                  <a:srgbClr val="214A88"/>
                </a:solidFill>
                <a:latin typeface="LMMonoLt10-Bold"/>
              </a:rPr>
              <a:t>head</a:t>
            </a:r>
            <a:r>
              <a:rPr lang="it-IT" dirty="0">
                <a:solidFill>
                  <a:srgbClr val="000000"/>
                </a:solidFill>
                <a:latin typeface="LMMono12-Regular"/>
              </a:rPr>
              <a:t>(</a:t>
            </a:r>
            <a:r>
              <a:rPr lang="it-IT" dirty="0" err="1">
                <a:solidFill>
                  <a:srgbClr val="000000"/>
                </a:solidFill>
                <a:latin typeface="LMMono12-Regular"/>
              </a:rPr>
              <a:t>df</a:t>
            </a:r>
            <a:r>
              <a:rPr lang="it-IT" dirty="0">
                <a:solidFill>
                  <a:srgbClr val="000000"/>
                </a:solidFill>
                <a:latin typeface="LMMono12-Regular"/>
              </a:rPr>
              <a:t>, </a:t>
            </a:r>
            <a:r>
              <a:rPr lang="it-IT" dirty="0">
                <a:solidFill>
                  <a:srgbClr val="214A88"/>
                </a:solidFill>
                <a:latin typeface="LMMono12-Regular"/>
              </a:rPr>
              <a:t>n = </a:t>
            </a:r>
            <a:r>
              <a:rPr lang="it-IT" dirty="0">
                <a:solidFill>
                  <a:srgbClr val="0000CF"/>
                </a:solidFill>
                <a:latin typeface="LMMono12-Regular"/>
              </a:rPr>
              <a:t>3</a:t>
            </a:r>
            <a:r>
              <a:rPr lang="it-IT" dirty="0">
                <a:solidFill>
                  <a:srgbClr val="000000"/>
                </a:solidFill>
                <a:latin typeface="LMMono12-Regular"/>
              </a:rPr>
              <a:t>)</a:t>
            </a:r>
            <a:endParaRPr lang="it-IT" dirty="0"/>
          </a:p>
        </p:txBody>
      </p:sp>
      <p:sp>
        <p:nvSpPr>
          <p:cNvPr id="6" name="Rettangolo 5">
            <a:extLst>
              <a:ext uri="{FF2B5EF4-FFF2-40B4-BE49-F238E27FC236}">
                <a16:creationId xmlns:a16="http://schemas.microsoft.com/office/drawing/2014/main" id="{36E6CBA1-C674-438E-AED0-3006E0B57DFA}"/>
              </a:ext>
            </a:extLst>
          </p:cNvPr>
          <p:cNvSpPr/>
          <p:nvPr/>
        </p:nvSpPr>
        <p:spPr>
          <a:xfrm>
            <a:off x="557250" y="4340758"/>
            <a:ext cx="6096000" cy="923330"/>
          </a:xfrm>
          <a:prstGeom prst="rect">
            <a:avLst/>
          </a:prstGeom>
        </p:spPr>
        <p:txBody>
          <a:bodyPr>
            <a:spAutoFit/>
          </a:bodyPr>
          <a:lstStyle/>
          <a:p>
            <a:r>
              <a:rPr lang="en-US" dirty="0">
                <a:solidFill>
                  <a:srgbClr val="000000"/>
                </a:solidFill>
                <a:latin typeface="LMRoman12-Regular"/>
              </a:rPr>
              <a:t>The standard R function for k-means clustering is </a:t>
            </a:r>
            <a:r>
              <a:rPr lang="en-US" i="1" dirty="0" err="1">
                <a:solidFill>
                  <a:srgbClr val="000000"/>
                </a:solidFill>
                <a:latin typeface="LMRoman12-Italic"/>
              </a:rPr>
              <a:t>kmeans</a:t>
            </a:r>
            <a:r>
              <a:rPr lang="en-US" dirty="0">
                <a:solidFill>
                  <a:srgbClr val="000000"/>
                </a:solidFill>
                <a:latin typeface="LMRoman12-Regular"/>
              </a:rPr>
              <a:t>() [</a:t>
            </a:r>
            <a:r>
              <a:rPr lang="en-US" i="1" dirty="0">
                <a:solidFill>
                  <a:srgbClr val="000000"/>
                </a:solidFill>
                <a:latin typeface="LMRoman12-Italic"/>
              </a:rPr>
              <a:t>stats </a:t>
            </a:r>
            <a:r>
              <a:rPr lang="en-US" dirty="0">
                <a:solidFill>
                  <a:srgbClr val="000000"/>
                </a:solidFill>
                <a:latin typeface="LMRoman12-Regular"/>
              </a:rPr>
              <a:t>package], which simplified format is as follow:</a:t>
            </a:r>
          </a:p>
          <a:p>
            <a:r>
              <a:rPr lang="en-US" b="1" dirty="0" err="1">
                <a:solidFill>
                  <a:srgbClr val="214A88"/>
                </a:solidFill>
                <a:latin typeface="LMMonoLt10-Bold"/>
              </a:rPr>
              <a:t>kmeans</a:t>
            </a:r>
            <a:r>
              <a:rPr lang="en-US" dirty="0">
                <a:solidFill>
                  <a:srgbClr val="000000"/>
                </a:solidFill>
                <a:latin typeface="LMMono12-Regular"/>
              </a:rPr>
              <a:t>(x, centers, </a:t>
            </a:r>
            <a:r>
              <a:rPr lang="en-US" dirty="0" err="1">
                <a:solidFill>
                  <a:srgbClr val="214A88"/>
                </a:solidFill>
                <a:latin typeface="LMMono12-Regular"/>
              </a:rPr>
              <a:t>iter.max</a:t>
            </a:r>
            <a:r>
              <a:rPr lang="en-US" dirty="0">
                <a:solidFill>
                  <a:srgbClr val="214A88"/>
                </a:solidFill>
                <a:latin typeface="LMMono12-Regular"/>
              </a:rPr>
              <a:t> = </a:t>
            </a:r>
            <a:r>
              <a:rPr lang="en-US" dirty="0">
                <a:solidFill>
                  <a:srgbClr val="0000CF"/>
                </a:solidFill>
                <a:latin typeface="LMMono12-Regular"/>
              </a:rPr>
              <a:t>10</a:t>
            </a:r>
            <a:r>
              <a:rPr lang="en-US" dirty="0">
                <a:solidFill>
                  <a:srgbClr val="000000"/>
                </a:solidFill>
                <a:latin typeface="LMMono12-Regular"/>
              </a:rPr>
              <a:t>, </a:t>
            </a:r>
            <a:r>
              <a:rPr lang="en-US" dirty="0" err="1">
                <a:solidFill>
                  <a:srgbClr val="214A88"/>
                </a:solidFill>
                <a:latin typeface="LMMono12-Regular"/>
              </a:rPr>
              <a:t>nstart</a:t>
            </a:r>
            <a:r>
              <a:rPr lang="en-US" dirty="0">
                <a:solidFill>
                  <a:srgbClr val="214A88"/>
                </a:solidFill>
                <a:latin typeface="LMMono12-Regular"/>
              </a:rPr>
              <a:t> = </a:t>
            </a:r>
            <a:r>
              <a:rPr lang="en-US" dirty="0">
                <a:solidFill>
                  <a:srgbClr val="0000CF"/>
                </a:solidFill>
                <a:latin typeface="LMMono12-Regular"/>
              </a:rPr>
              <a:t>1</a:t>
            </a:r>
            <a:r>
              <a:rPr lang="en-US" dirty="0">
                <a:solidFill>
                  <a:srgbClr val="000000"/>
                </a:solidFill>
                <a:latin typeface="LMMono12-Regular"/>
              </a:rPr>
              <a:t>)</a:t>
            </a:r>
          </a:p>
        </p:txBody>
      </p:sp>
      <p:sp>
        <p:nvSpPr>
          <p:cNvPr id="4" name="CasellaDiTesto 3">
            <a:extLst>
              <a:ext uri="{FF2B5EF4-FFF2-40B4-BE49-F238E27FC236}">
                <a16:creationId xmlns:a16="http://schemas.microsoft.com/office/drawing/2014/main" id="{5BB7408B-6471-4F98-A6E0-1ABB8CBF994E}"/>
              </a:ext>
            </a:extLst>
          </p:cNvPr>
          <p:cNvSpPr txBox="1"/>
          <p:nvPr/>
        </p:nvSpPr>
        <p:spPr>
          <a:xfrm>
            <a:off x="7513983" y="3415748"/>
            <a:ext cx="2862469" cy="1295868"/>
          </a:xfrm>
          <a:prstGeom prst="rect">
            <a:avLst/>
          </a:prstGeom>
          <a:noFill/>
        </p:spPr>
        <p:txBody>
          <a:bodyPr wrap="square" rtlCol="0">
            <a:spAutoFit/>
          </a:bodyPr>
          <a:lstStyle/>
          <a:p>
            <a:pPr algn="l">
              <a:lnSpc>
                <a:spcPct val="150000"/>
              </a:lnSpc>
            </a:pPr>
            <a:r>
              <a:rPr lang="it-IT" b="1" dirty="0">
                <a:solidFill>
                  <a:srgbClr val="214A88"/>
                </a:solidFill>
                <a:latin typeface="LMMonoLt10-Bold"/>
              </a:rPr>
              <a:t>library(</a:t>
            </a:r>
            <a:r>
              <a:rPr lang="it-IT" b="1" dirty="0" err="1">
                <a:solidFill>
                  <a:srgbClr val="214A88"/>
                </a:solidFill>
                <a:latin typeface="LMMonoLt10-Bold"/>
              </a:rPr>
              <a:t>animation</a:t>
            </a:r>
            <a:r>
              <a:rPr lang="it-IT" b="1" dirty="0">
                <a:solidFill>
                  <a:srgbClr val="214A88"/>
                </a:solidFill>
                <a:latin typeface="LMMonoLt10-Bold"/>
              </a:rPr>
              <a:t>)</a:t>
            </a:r>
          </a:p>
          <a:p>
            <a:pPr algn="l">
              <a:lnSpc>
                <a:spcPct val="150000"/>
              </a:lnSpc>
            </a:pPr>
            <a:r>
              <a:rPr lang="it-IT" b="1" dirty="0" err="1">
                <a:solidFill>
                  <a:srgbClr val="214A88"/>
                </a:solidFill>
                <a:latin typeface="LMMonoLt10-Bold"/>
              </a:rPr>
              <a:t>set.seed</a:t>
            </a:r>
            <a:r>
              <a:rPr lang="it-IT" b="1" dirty="0">
                <a:solidFill>
                  <a:srgbClr val="214A88"/>
                </a:solidFill>
                <a:latin typeface="LMMonoLt10-Bold"/>
              </a:rPr>
              <a:t>(534)</a:t>
            </a:r>
          </a:p>
          <a:p>
            <a:pPr algn="l">
              <a:lnSpc>
                <a:spcPct val="150000"/>
              </a:lnSpc>
            </a:pPr>
            <a:r>
              <a:rPr lang="it-IT" b="1" dirty="0">
                <a:solidFill>
                  <a:srgbClr val="214A88"/>
                </a:solidFill>
                <a:latin typeface="LMMonoLt10-Bold"/>
              </a:rPr>
              <a:t>kmeans.ani(</a:t>
            </a:r>
            <a:r>
              <a:rPr lang="it-IT" b="1" dirty="0" err="1">
                <a:solidFill>
                  <a:srgbClr val="214A88"/>
                </a:solidFill>
                <a:latin typeface="LMMonoLt10-Bold"/>
              </a:rPr>
              <a:t>df</a:t>
            </a:r>
            <a:r>
              <a:rPr lang="it-IT" b="1" dirty="0">
                <a:solidFill>
                  <a:srgbClr val="214A88"/>
                </a:solidFill>
                <a:latin typeface="LMMonoLt10-Bold"/>
              </a:rPr>
              <a:t>)</a:t>
            </a:r>
          </a:p>
        </p:txBody>
      </p:sp>
    </p:spTree>
    <p:extLst>
      <p:ext uri="{BB962C8B-B14F-4D97-AF65-F5344CB8AC3E}">
        <p14:creationId xmlns:p14="http://schemas.microsoft.com/office/powerpoint/2010/main" val="23629414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r>
              <a:rPr lang="it-IT" sz="2000" b="1" dirty="0">
                <a:solidFill>
                  <a:srgbClr val="C00000"/>
                </a:solidFill>
                <a:latin typeface="Avenir Book" panose="02000503020000020003" pitchFamily="2" charset="0"/>
              </a:rPr>
              <a:t> in R</a:t>
            </a:r>
          </a:p>
        </p:txBody>
      </p:sp>
      <p:sp>
        <p:nvSpPr>
          <p:cNvPr id="4" name="Rettangolo 3">
            <a:extLst>
              <a:ext uri="{FF2B5EF4-FFF2-40B4-BE49-F238E27FC236}">
                <a16:creationId xmlns:a16="http://schemas.microsoft.com/office/drawing/2014/main" id="{9BCFD193-2221-468C-ACB1-8572A4EE75EC}"/>
              </a:ext>
            </a:extLst>
          </p:cNvPr>
          <p:cNvSpPr/>
          <p:nvPr/>
        </p:nvSpPr>
        <p:spPr>
          <a:xfrm>
            <a:off x="557250" y="3182642"/>
            <a:ext cx="6096000" cy="3139321"/>
          </a:xfrm>
          <a:prstGeom prst="rect">
            <a:avLst/>
          </a:prstGeom>
        </p:spPr>
        <p:txBody>
          <a:bodyPr>
            <a:spAutoFit/>
          </a:bodyPr>
          <a:lstStyle/>
          <a:p>
            <a:pPr algn="just"/>
            <a:r>
              <a:rPr lang="en-US" dirty="0">
                <a:solidFill>
                  <a:srgbClr val="3078B5"/>
                </a:solidFill>
                <a:latin typeface="LMRoman12-Regular"/>
              </a:rPr>
              <a:t>The k-means clustering requires the users to specify the number of clusters to be </a:t>
            </a:r>
            <a:r>
              <a:rPr lang="it-IT" dirty="0">
                <a:solidFill>
                  <a:srgbClr val="3078B5"/>
                </a:solidFill>
                <a:latin typeface="LMRoman12-Regular"/>
              </a:rPr>
              <a:t>generated.</a:t>
            </a:r>
          </a:p>
          <a:p>
            <a:pPr algn="just"/>
            <a:r>
              <a:rPr lang="en-US" dirty="0">
                <a:solidFill>
                  <a:srgbClr val="3078B5"/>
                </a:solidFill>
                <a:latin typeface="LMRoman12-Regular"/>
              </a:rPr>
              <a:t>One fundamental question is: </a:t>
            </a:r>
          </a:p>
          <a:p>
            <a:pPr algn="just"/>
            <a:r>
              <a:rPr lang="en-US" dirty="0">
                <a:solidFill>
                  <a:srgbClr val="3078B5"/>
                </a:solidFill>
                <a:latin typeface="LMRoman12-Regular"/>
              </a:rPr>
              <a:t>How to choose the right number of expected clusters </a:t>
            </a:r>
            <a:r>
              <a:rPr lang="it-IT" dirty="0">
                <a:solidFill>
                  <a:srgbClr val="3078B5"/>
                </a:solidFill>
                <a:latin typeface="LMRoman12-Regular"/>
              </a:rPr>
              <a:t>(k)?</a:t>
            </a:r>
          </a:p>
          <a:p>
            <a:pPr algn="just"/>
            <a:r>
              <a:rPr lang="it-IT" dirty="0" err="1">
                <a:solidFill>
                  <a:srgbClr val="3078B5"/>
                </a:solidFill>
                <a:latin typeface="LMRoman12-Regular"/>
              </a:rPr>
              <a:t>Different</a:t>
            </a:r>
            <a:r>
              <a:rPr lang="it-IT" dirty="0">
                <a:solidFill>
                  <a:srgbClr val="3078B5"/>
                </a:solidFill>
                <a:latin typeface="LMRoman12-Regular"/>
              </a:rPr>
              <a:t> methods </a:t>
            </a:r>
            <a:r>
              <a:rPr lang="it-IT" dirty="0" err="1">
                <a:solidFill>
                  <a:srgbClr val="3078B5"/>
                </a:solidFill>
                <a:latin typeface="LMRoman12-Regular"/>
              </a:rPr>
              <a:t>exist</a:t>
            </a:r>
            <a:r>
              <a:rPr lang="it-IT" dirty="0">
                <a:solidFill>
                  <a:srgbClr val="3078B5"/>
                </a:solidFill>
                <a:latin typeface="LMRoman12-Regular"/>
              </a:rPr>
              <a:t>. </a:t>
            </a:r>
          </a:p>
          <a:p>
            <a:pPr algn="just"/>
            <a:r>
              <a:rPr lang="en-US" dirty="0">
                <a:solidFill>
                  <a:srgbClr val="3078B5"/>
                </a:solidFill>
                <a:latin typeface="LMRoman12-Regular"/>
              </a:rPr>
              <a:t>Here, we provide a simple solution. The idea is to compute k-means clustering using different values of clusters k. Next, the </a:t>
            </a:r>
            <a:r>
              <a:rPr lang="en-US" dirty="0" err="1">
                <a:solidFill>
                  <a:srgbClr val="3078B5"/>
                </a:solidFill>
                <a:latin typeface="LMRoman12-Regular"/>
              </a:rPr>
              <a:t>wss</a:t>
            </a:r>
            <a:r>
              <a:rPr lang="en-US" dirty="0">
                <a:solidFill>
                  <a:srgbClr val="3078B5"/>
                </a:solidFill>
                <a:latin typeface="LMRoman12-Regular"/>
              </a:rPr>
              <a:t> (within sum of square) is drawn according to the number of clusters. The location of a bend (knee) in the plot is generally</a:t>
            </a:r>
          </a:p>
          <a:p>
            <a:pPr algn="just"/>
            <a:r>
              <a:rPr lang="en-US" dirty="0">
                <a:solidFill>
                  <a:srgbClr val="3078B5"/>
                </a:solidFill>
                <a:latin typeface="LMRoman12-Regular"/>
              </a:rPr>
              <a:t>considered as an indicator of the appropriate number of clusters.</a:t>
            </a:r>
            <a:endParaRPr lang="it-IT" dirty="0">
              <a:solidFill>
                <a:srgbClr val="3078B5"/>
              </a:solidFill>
              <a:latin typeface="LMRoman12-Regular"/>
            </a:endParaRPr>
          </a:p>
        </p:txBody>
      </p:sp>
    </p:spTree>
    <p:extLst>
      <p:ext uri="{BB962C8B-B14F-4D97-AF65-F5344CB8AC3E}">
        <p14:creationId xmlns:p14="http://schemas.microsoft.com/office/powerpoint/2010/main" val="2940062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r>
              <a:rPr lang="it-IT" sz="2000" b="1" dirty="0">
                <a:solidFill>
                  <a:srgbClr val="C00000"/>
                </a:solidFill>
                <a:latin typeface="Avenir Book" panose="02000503020000020003" pitchFamily="2" charset="0"/>
              </a:rPr>
              <a:t> in R</a:t>
            </a:r>
          </a:p>
        </p:txBody>
      </p:sp>
      <p:sp>
        <p:nvSpPr>
          <p:cNvPr id="3" name="Rettangolo 2">
            <a:extLst>
              <a:ext uri="{FF2B5EF4-FFF2-40B4-BE49-F238E27FC236}">
                <a16:creationId xmlns:a16="http://schemas.microsoft.com/office/drawing/2014/main" id="{8E93C958-FF5A-4305-8883-A55ADE8B66F9}"/>
              </a:ext>
            </a:extLst>
          </p:cNvPr>
          <p:cNvSpPr/>
          <p:nvPr/>
        </p:nvSpPr>
        <p:spPr>
          <a:xfrm>
            <a:off x="557251" y="3135323"/>
            <a:ext cx="6096000" cy="923330"/>
          </a:xfrm>
          <a:prstGeom prst="rect">
            <a:avLst/>
          </a:prstGeom>
        </p:spPr>
        <p:txBody>
          <a:bodyPr>
            <a:spAutoFit/>
          </a:bodyPr>
          <a:lstStyle/>
          <a:p>
            <a:r>
              <a:rPr lang="it-IT" b="1" dirty="0">
                <a:solidFill>
                  <a:srgbClr val="214A88"/>
                </a:solidFill>
                <a:latin typeface="LMMonoLt10-Bold"/>
              </a:rPr>
              <a:t>library</a:t>
            </a:r>
            <a:r>
              <a:rPr lang="it-IT" dirty="0">
                <a:solidFill>
                  <a:srgbClr val="000000"/>
                </a:solidFill>
                <a:latin typeface="LMMono12-Regular"/>
              </a:rPr>
              <a:t>(</a:t>
            </a:r>
            <a:r>
              <a:rPr lang="it-IT" dirty="0" err="1">
                <a:solidFill>
                  <a:srgbClr val="000000"/>
                </a:solidFill>
                <a:latin typeface="LMMono12-Regular"/>
              </a:rPr>
              <a:t>factoextra</a:t>
            </a:r>
            <a:r>
              <a:rPr lang="it-IT" dirty="0">
                <a:solidFill>
                  <a:srgbClr val="000000"/>
                </a:solidFill>
                <a:latin typeface="LMMono12-Regular"/>
              </a:rPr>
              <a:t>)</a:t>
            </a:r>
          </a:p>
          <a:p>
            <a:r>
              <a:rPr lang="it-IT" b="1" dirty="0" err="1">
                <a:solidFill>
                  <a:srgbClr val="214A88"/>
                </a:solidFill>
                <a:latin typeface="LMMonoLt10-Bold"/>
              </a:rPr>
              <a:t>fviz_nbclust</a:t>
            </a:r>
            <a:r>
              <a:rPr lang="it-IT" dirty="0">
                <a:solidFill>
                  <a:srgbClr val="000000"/>
                </a:solidFill>
                <a:latin typeface="LMMono12-Regular"/>
              </a:rPr>
              <a:t>(</a:t>
            </a:r>
            <a:r>
              <a:rPr lang="it-IT" dirty="0" err="1">
                <a:solidFill>
                  <a:srgbClr val="000000"/>
                </a:solidFill>
                <a:latin typeface="LMMono12-Regular"/>
              </a:rPr>
              <a:t>df</a:t>
            </a:r>
            <a:r>
              <a:rPr lang="it-IT" dirty="0">
                <a:solidFill>
                  <a:srgbClr val="000000"/>
                </a:solidFill>
                <a:latin typeface="LMMono12-Regular"/>
              </a:rPr>
              <a:t>, </a:t>
            </a:r>
            <a:r>
              <a:rPr lang="it-IT" dirty="0" err="1">
                <a:solidFill>
                  <a:srgbClr val="000000"/>
                </a:solidFill>
                <a:latin typeface="LMMono12-Regular"/>
              </a:rPr>
              <a:t>kmeans</a:t>
            </a:r>
            <a:r>
              <a:rPr lang="it-IT" dirty="0">
                <a:solidFill>
                  <a:srgbClr val="000000"/>
                </a:solidFill>
                <a:latin typeface="LMMono12-Regular"/>
              </a:rPr>
              <a:t>, </a:t>
            </a:r>
            <a:r>
              <a:rPr lang="it-IT" dirty="0">
                <a:solidFill>
                  <a:srgbClr val="214A88"/>
                </a:solidFill>
                <a:latin typeface="LMMono12-Regular"/>
              </a:rPr>
              <a:t>method = </a:t>
            </a:r>
            <a:r>
              <a:rPr lang="it-IT" dirty="0">
                <a:solidFill>
                  <a:srgbClr val="4F9A05"/>
                </a:solidFill>
                <a:latin typeface="LMMono12-Regular"/>
              </a:rPr>
              <a:t>"</a:t>
            </a:r>
            <a:r>
              <a:rPr lang="it-IT" dirty="0" err="1">
                <a:solidFill>
                  <a:srgbClr val="4F9A05"/>
                </a:solidFill>
                <a:latin typeface="LMMono12-Regular"/>
              </a:rPr>
              <a:t>wss</a:t>
            </a:r>
            <a:r>
              <a:rPr lang="it-IT" dirty="0">
                <a:solidFill>
                  <a:srgbClr val="4F9A05"/>
                </a:solidFill>
                <a:latin typeface="LMMono12-Regular"/>
              </a:rPr>
              <a:t>"</a:t>
            </a:r>
            <a:r>
              <a:rPr lang="it-IT" dirty="0">
                <a:solidFill>
                  <a:srgbClr val="000000"/>
                </a:solidFill>
                <a:latin typeface="LMMono12-Regular"/>
              </a:rPr>
              <a:t>) +</a:t>
            </a:r>
          </a:p>
          <a:p>
            <a:r>
              <a:rPr lang="it-IT" b="1" dirty="0" err="1">
                <a:solidFill>
                  <a:srgbClr val="214A88"/>
                </a:solidFill>
                <a:latin typeface="LMMonoLt10-Bold"/>
              </a:rPr>
              <a:t>geom_vline</a:t>
            </a:r>
            <a:r>
              <a:rPr lang="it-IT" dirty="0">
                <a:solidFill>
                  <a:srgbClr val="000000"/>
                </a:solidFill>
                <a:latin typeface="LMMono12-Regular"/>
              </a:rPr>
              <a:t>(</a:t>
            </a:r>
            <a:r>
              <a:rPr lang="it-IT" dirty="0" err="1">
                <a:solidFill>
                  <a:srgbClr val="214A88"/>
                </a:solidFill>
                <a:latin typeface="LMMono12-Regular"/>
              </a:rPr>
              <a:t>xintercept</a:t>
            </a:r>
            <a:r>
              <a:rPr lang="it-IT" dirty="0">
                <a:solidFill>
                  <a:srgbClr val="214A88"/>
                </a:solidFill>
                <a:latin typeface="LMMono12-Regular"/>
              </a:rPr>
              <a:t> = </a:t>
            </a:r>
            <a:r>
              <a:rPr lang="it-IT" dirty="0">
                <a:solidFill>
                  <a:srgbClr val="0000CF"/>
                </a:solidFill>
                <a:latin typeface="LMMono12-Regular"/>
              </a:rPr>
              <a:t>4</a:t>
            </a:r>
            <a:r>
              <a:rPr lang="it-IT" dirty="0">
                <a:solidFill>
                  <a:srgbClr val="000000"/>
                </a:solidFill>
                <a:latin typeface="LMMono12-Regular"/>
              </a:rPr>
              <a:t>, </a:t>
            </a:r>
            <a:r>
              <a:rPr lang="it-IT" dirty="0" err="1">
                <a:solidFill>
                  <a:srgbClr val="214A88"/>
                </a:solidFill>
                <a:latin typeface="LMMono12-Regular"/>
              </a:rPr>
              <a:t>linetype</a:t>
            </a:r>
            <a:r>
              <a:rPr lang="it-IT" dirty="0">
                <a:solidFill>
                  <a:srgbClr val="214A88"/>
                </a:solidFill>
                <a:latin typeface="LMMono12-Regular"/>
              </a:rPr>
              <a:t> = </a:t>
            </a:r>
            <a:r>
              <a:rPr lang="it-IT" dirty="0">
                <a:solidFill>
                  <a:srgbClr val="0000CF"/>
                </a:solidFill>
                <a:latin typeface="LMMono12-Regular"/>
              </a:rPr>
              <a:t>2</a:t>
            </a:r>
            <a:r>
              <a:rPr lang="it-IT" dirty="0">
                <a:solidFill>
                  <a:srgbClr val="000000"/>
                </a:solidFill>
                <a:latin typeface="LMMono12-Regular"/>
              </a:rPr>
              <a:t>)</a:t>
            </a:r>
            <a:endParaRPr lang="it-IT" dirty="0"/>
          </a:p>
        </p:txBody>
      </p:sp>
      <p:pic>
        <p:nvPicPr>
          <p:cNvPr id="6" name="Immagine 5">
            <a:extLst>
              <a:ext uri="{FF2B5EF4-FFF2-40B4-BE49-F238E27FC236}">
                <a16:creationId xmlns:a16="http://schemas.microsoft.com/office/drawing/2014/main" id="{C0167B98-7402-419D-9AEC-DAE581928EA2}"/>
              </a:ext>
            </a:extLst>
          </p:cNvPr>
          <p:cNvPicPr>
            <a:picLocks noChangeAspect="1"/>
          </p:cNvPicPr>
          <p:nvPr/>
        </p:nvPicPr>
        <p:blipFill>
          <a:blip r:embed="rId2"/>
          <a:stretch>
            <a:fillRect/>
          </a:stretch>
        </p:blipFill>
        <p:spPr>
          <a:xfrm>
            <a:off x="5078187" y="2023625"/>
            <a:ext cx="6945980" cy="3619441"/>
          </a:xfrm>
          <a:prstGeom prst="rect">
            <a:avLst/>
          </a:prstGeom>
        </p:spPr>
      </p:pic>
    </p:spTree>
    <p:extLst>
      <p:ext uri="{BB962C8B-B14F-4D97-AF65-F5344CB8AC3E}">
        <p14:creationId xmlns:p14="http://schemas.microsoft.com/office/powerpoint/2010/main" val="3041413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r>
              <a:rPr lang="it-IT" sz="2000" b="1" dirty="0">
                <a:solidFill>
                  <a:srgbClr val="C00000"/>
                </a:solidFill>
                <a:latin typeface="Avenir Book" panose="02000503020000020003" pitchFamily="2" charset="0"/>
              </a:rPr>
              <a:t> in R</a:t>
            </a:r>
          </a:p>
        </p:txBody>
      </p:sp>
      <p:sp>
        <p:nvSpPr>
          <p:cNvPr id="4" name="Rettangolo 3">
            <a:extLst>
              <a:ext uri="{FF2B5EF4-FFF2-40B4-BE49-F238E27FC236}">
                <a16:creationId xmlns:a16="http://schemas.microsoft.com/office/drawing/2014/main" id="{B0140118-0428-45D4-A9BD-00795ABC9AF5}"/>
              </a:ext>
            </a:extLst>
          </p:cNvPr>
          <p:cNvSpPr/>
          <p:nvPr/>
        </p:nvSpPr>
        <p:spPr>
          <a:xfrm>
            <a:off x="557251" y="3055545"/>
            <a:ext cx="6096000" cy="2862322"/>
          </a:xfrm>
          <a:prstGeom prst="rect">
            <a:avLst/>
          </a:prstGeom>
        </p:spPr>
        <p:txBody>
          <a:bodyPr>
            <a:spAutoFit/>
          </a:bodyPr>
          <a:lstStyle/>
          <a:p>
            <a:pPr algn="just"/>
            <a:r>
              <a:rPr lang="en-US" dirty="0">
                <a:latin typeface="LMRoman12-Regular"/>
              </a:rPr>
              <a:t>As k-means clustering algorithm starts with k randomly selected centroids, it’s always</a:t>
            </a:r>
          </a:p>
          <a:p>
            <a:pPr algn="just"/>
            <a:r>
              <a:rPr lang="en-US" dirty="0">
                <a:latin typeface="LMRoman12-Regular"/>
              </a:rPr>
              <a:t>recommended to use the </a:t>
            </a:r>
            <a:r>
              <a:rPr lang="en-US" i="1" dirty="0" err="1">
                <a:latin typeface="LMRoman12-Italic"/>
              </a:rPr>
              <a:t>set.seed</a:t>
            </a:r>
            <a:r>
              <a:rPr lang="en-US" i="1" dirty="0">
                <a:latin typeface="LMRoman12-Italic"/>
              </a:rPr>
              <a:t>() </a:t>
            </a:r>
            <a:r>
              <a:rPr lang="en-US" dirty="0">
                <a:latin typeface="LMRoman12-Regular"/>
              </a:rPr>
              <a:t>function in order to set a seed for </a:t>
            </a:r>
            <a:r>
              <a:rPr lang="en-US" i="1" dirty="0">
                <a:latin typeface="LMRoman12-Italic"/>
              </a:rPr>
              <a:t>R’s random </a:t>
            </a:r>
            <a:r>
              <a:rPr lang="it-IT" i="1" dirty="0"/>
              <a:t>number generator</a:t>
            </a:r>
            <a:r>
              <a:rPr lang="it-IT" dirty="0"/>
              <a:t>.</a:t>
            </a:r>
          </a:p>
          <a:p>
            <a:pPr algn="just"/>
            <a:endParaRPr lang="it-IT" dirty="0"/>
          </a:p>
          <a:p>
            <a:pPr algn="just"/>
            <a:r>
              <a:rPr lang="en-US" i="1" dirty="0">
                <a:solidFill>
                  <a:srgbClr val="8F5A03"/>
                </a:solidFill>
                <a:latin typeface="LMMono10-Italic"/>
              </a:rPr>
              <a:t># Compute k-means with k = 4</a:t>
            </a:r>
          </a:p>
          <a:p>
            <a:pPr algn="just"/>
            <a:r>
              <a:rPr lang="it-IT" b="1" dirty="0" err="1">
                <a:solidFill>
                  <a:srgbClr val="214A88"/>
                </a:solidFill>
                <a:latin typeface="LMMonoLt10-Bold"/>
              </a:rPr>
              <a:t>set.seed</a:t>
            </a:r>
            <a:r>
              <a:rPr lang="it-IT" dirty="0">
                <a:solidFill>
                  <a:srgbClr val="000000"/>
                </a:solidFill>
                <a:latin typeface="LMMono12-Regular"/>
              </a:rPr>
              <a:t>(</a:t>
            </a:r>
            <a:r>
              <a:rPr lang="it-IT" dirty="0">
                <a:solidFill>
                  <a:srgbClr val="0000CF"/>
                </a:solidFill>
                <a:latin typeface="LMMono12-Regular"/>
              </a:rPr>
              <a:t>123</a:t>
            </a:r>
            <a:r>
              <a:rPr lang="it-IT" dirty="0">
                <a:solidFill>
                  <a:srgbClr val="000000"/>
                </a:solidFill>
                <a:latin typeface="LMMono12-Regular"/>
              </a:rPr>
              <a:t>)</a:t>
            </a:r>
          </a:p>
          <a:p>
            <a:pPr algn="just"/>
            <a:r>
              <a:rPr lang="it-IT" dirty="0">
                <a:solidFill>
                  <a:srgbClr val="000000"/>
                </a:solidFill>
                <a:latin typeface="LMMono12-Regular"/>
              </a:rPr>
              <a:t>km.res &lt;- </a:t>
            </a:r>
            <a:r>
              <a:rPr lang="it-IT" b="1" dirty="0" err="1">
                <a:solidFill>
                  <a:srgbClr val="214A88"/>
                </a:solidFill>
                <a:latin typeface="LMMonoLt10-Bold"/>
              </a:rPr>
              <a:t>kmeans</a:t>
            </a:r>
            <a:r>
              <a:rPr lang="it-IT" dirty="0">
                <a:solidFill>
                  <a:srgbClr val="000000"/>
                </a:solidFill>
                <a:latin typeface="LMMono12-Regular"/>
              </a:rPr>
              <a:t>(</a:t>
            </a:r>
            <a:r>
              <a:rPr lang="it-IT" dirty="0" err="1">
                <a:solidFill>
                  <a:srgbClr val="000000"/>
                </a:solidFill>
                <a:latin typeface="LMMono12-Regular"/>
              </a:rPr>
              <a:t>df</a:t>
            </a:r>
            <a:r>
              <a:rPr lang="it-IT" dirty="0">
                <a:solidFill>
                  <a:srgbClr val="000000"/>
                </a:solidFill>
                <a:latin typeface="LMMono12-Regular"/>
              </a:rPr>
              <a:t>, </a:t>
            </a:r>
            <a:r>
              <a:rPr lang="it-IT" dirty="0">
                <a:solidFill>
                  <a:srgbClr val="0000CF"/>
                </a:solidFill>
                <a:latin typeface="LMMono12-Regular"/>
              </a:rPr>
              <a:t>4</a:t>
            </a:r>
            <a:r>
              <a:rPr lang="it-IT" dirty="0">
                <a:solidFill>
                  <a:srgbClr val="000000"/>
                </a:solidFill>
                <a:latin typeface="LMMono12-Regular"/>
              </a:rPr>
              <a:t>, </a:t>
            </a:r>
            <a:r>
              <a:rPr lang="it-IT" dirty="0" err="1">
                <a:solidFill>
                  <a:srgbClr val="214A88"/>
                </a:solidFill>
                <a:latin typeface="LMMono12-Regular"/>
              </a:rPr>
              <a:t>nstart</a:t>
            </a:r>
            <a:r>
              <a:rPr lang="it-IT" dirty="0">
                <a:solidFill>
                  <a:srgbClr val="214A88"/>
                </a:solidFill>
                <a:latin typeface="LMMono12-Regular"/>
              </a:rPr>
              <a:t> = </a:t>
            </a:r>
            <a:r>
              <a:rPr lang="it-IT" dirty="0">
                <a:solidFill>
                  <a:srgbClr val="0000CF"/>
                </a:solidFill>
                <a:latin typeface="LMMono12-Regular"/>
              </a:rPr>
              <a:t>25</a:t>
            </a:r>
            <a:r>
              <a:rPr lang="it-IT" dirty="0">
                <a:solidFill>
                  <a:srgbClr val="000000"/>
                </a:solidFill>
                <a:latin typeface="LMMono12-Regular"/>
              </a:rPr>
              <a:t>)</a:t>
            </a:r>
          </a:p>
          <a:p>
            <a:r>
              <a:rPr lang="it-IT" i="1" dirty="0">
                <a:solidFill>
                  <a:srgbClr val="8F5A03"/>
                </a:solidFill>
                <a:latin typeface="LMMono10-Italic"/>
              </a:rPr>
              <a:t># </a:t>
            </a:r>
            <a:r>
              <a:rPr lang="it-IT" i="1" dirty="0" err="1">
                <a:solidFill>
                  <a:srgbClr val="8F5A03"/>
                </a:solidFill>
                <a:latin typeface="LMMono10-Italic"/>
              </a:rPr>
              <a:t>Print</a:t>
            </a:r>
            <a:r>
              <a:rPr lang="it-IT" i="1" dirty="0">
                <a:solidFill>
                  <a:srgbClr val="8F5A03"/>
                </a:solidFill>
                <a:latin typeface="LMMono10-Italic"/>
              </a:rPr>
              <a:t> the results</a:t>
            </a:r>
          </a:p>
          <a:p>
            <a:r>
              <a:rPr lang="it-IT" b="1" dirty="0" err="1">
                <a:solidFill>
                  <a:srgbClr val="214A88"/>
                </a:solidFill>
                <a:latin typeface="LMMonoLt10-Bold"/>
              </a:rPr>
              <a:t>print</a:t>
            </a:r>
            <a:r>
              <a:rPr lang="it-IT" dirty="0">
                <a:solidFill>
                  <a:srgbClr val="000000"/>
                </a:solidFill>
                <a:latin typeface="LMMono12-Regular"/>
              </a:rPr>
              <a:t>(km.res)</a:t>
            </a:r>
            <a:endParaRPr lang="it-IT" dirty="0"/>
          </a:p>
        </p:txBody>
      </p:sp>
    </p:spTree>
    <p:extLst>
      <p:ext uri="{BB962C8B-B14F-4D97-AF65-F5344CB8AC3E}">
        <p14:creationId xmlns:p14="http://schemas.microsoft.com/office/powerpoint/2010/main" val="42399908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r>
              <a:rPr lang="it-IT" sz="2000" b="1" dirty="0">
                <a:solidFill>
                  <a:srgbClr val="C00000"/>
                </a:solidFill>
                <a:latin typeface="Avenir Book" panose="02000503020000020003" pitchFamily="2" charset="0"/>
              </a:rPr>
              <a:t> </a:t>
            </a:r>
            <a:r>
              <a:rPr lang="it-IT" sz="2000" b="1" dirty="0" err="1">
                <a:solidFill>
                  <a:srgbClr val="C00000"/>
                </a:solidFill>
                <a:latin typeface="Avenir Book" panose="02000503020000020003" pitchFamily="2" charset="0"/>
              </a:rPr>
              <a:t>advantages</a:t>
            </a:r>
            <a:r>
              <a:rPr lang="it-IT" sz="2000" b="1" dirty="0">
                <a:solidFill>
                  <a:srgbClr val="C00000"/>
                </a:solidFill>
                <a:latin typeface="Avenir Book" panose="02000503020000020003" pitchFamily="2" charset="0"/>
              </a:rPr>
              <a:t> and </a:t>
            </a:r>
            <a:r>
              <a:rPr lang="it-IT" sz="2000" b="1" dirty="0" err="1">
                <a:solidFill>
                  <a:srgbClr val="C00000"/>
                </a:solidFill>
                <a:latin typeface="Avenir Book" panose="02000503020000020003" pitchFamily="2" charset="0"/>
              </a:rPr>
              <a:t>disanvantages</a:t>
            </a:r>
            <a:endParaRPr lang="it-IT" sz="2000" b="1" dirty="0">
              <a:solidFill>
                <a:srgbClr val="C00000"/>
              </a:solidFill>
              <a:latin typeface="Avenir Book" panose="02000503020000020003" pitchFamily="2" charset="0"/>
            </a:endParaRPr>
          </a:p>
        </p:txBody>
      </p:sp>
      <p:sp>
        <p:nvSpPr>
          <p:cNvPr id="3" name="Rettangolo 2">
            <a:extLst>
              <a:ext uri="{FF2B5EF4-FFF2-40B4-BE49-F238E27FC236}">
                <a16:creationId xmlns:a16="http://schemas.microsoft.com/office/drawing/2014/main" id="{18615BE9-62E0-45BA-B52C-CC2B3046151B}"/>
              </a:ext>
            </a:extLst>
          </p:cNvPr>
          <p:cNvSpPr/>
          <p:nvPr/>
        </p:nvSpPr>
        <p:spPr>
          <a:xfrm>
            <a:off x="594849" y="3180526"/>
            <a:ext cx="7991061" cy="2585323"/>
          </a:xfrm>
          <a:prstGeom prst="rect">
            <a:avLst/>
          </a:prstGeom>
        </p:spPr>
        <p:txBody>
          <a:bodyPr wrap="square">
            <a:spAutoFit/>
          </a:bodyPr>
          <a:lstStyle/>
          <a:p>
            <a:r>
              <a:rPr lang="en-US" dirty="0">
                <a:solidFill>
                  <a:srgbClr val="3078B5"/>
                </a:solidFill>
                <a:latin typeface="LMRoman12-Regular"/>
              </a:rPr>
              <a:t>1. It assumes prior knowledge of the data and requires the analyst to choose the</a:t>
            </a:r>
          </a:p>
          <a:p>
            <a:r>
              <a:rPr lang="en-US" dirty="0">
                <a:solidFill>
                  <a:srgbClr val="3078B5"/>
                </a:solidFill>
                <a:latin typeface="LMRoman12-Regular"/>
              </a:rPr>
              <a:t>appropriate number of cluster (k) in advance.</a:t>
            </a:r>
          </a:p>
          <a:p>
            <a:r>
              <a:rPr lang="en-US" dirty="0">
                <a:solidFill>
                  <a:srgbClr val="3078B5"/>
                </a:solidFill>
                <a:latin typeface="LMRoman12-Regular"/>
              </a:rPr>
              <a:t>2. The final results obtained is sensitive to the initial random selection of cluster</a:t>
            </a:r>
          </a:p>
          <a:p>
            <a:r>
              <a:rPr lang="en-US" dirty="0">
                <a:solidFill>
                  <a:srgbClr val="3078B5"/>
                </a:solidFill>
                <a:latin typeface="LMRoman12-Regular"/>
              </a:rPr>
              <a:t>centers. Why is this a problem? Because, for every different run of the algorithm on the same data set, you may choose different set of initial centers. This may lead to different clustering results on different runs of the algorithm.</a:t>
            </a:r>
          </a:p>
          <a:p>
            <a:r>
              <a:rPr lang="en-US" dirty="0">
                <a:solidFill>
                  <a:srgbClr val="3078B5"/>
                </a:solidFill>
                <a:latin typeface="LMRoman12-Regular"/>
              </a:rPr>
              <a:t>3. It’s sensitive to outliers.</a:t>
            </a:r>
          </a:p>
          <a:p>
            <a:r>
              <a:rPr lang="en-US" dirty="0">
                <a:solidFill>
                  <a:srgbClr val="3078B5"/>
                </a:solidFill>
                <a:latin typeface="LMRoman12-Regular"/>
              </a:rPr>
              <a:t>4. If you rearrange your data, it’s very possible that you’ll get a different solution</a:t>
            </a:r>
          </a:p>
          <a:p>
            <a:r>
              <a:rPr lang="en-US" dirty="0">
                <a:solidFill>
                  <a:srgbClr val="3078B5"/>
                </a:solidFill>
                <a:latin typeface="LMRoman12-Regular"/>
              </a:rPr>
              <a:t>every time you change the ordering of your data.</a:t>
            </a:r>
            <a:endParaRPr lang="it-IT" dirty="0">
              <a:solidFill>
                <a:srgbClr val="3078B5"/>
              </a:solidFill>
            </a:endParaRPr>
          </a:p>
        </p:txBody>
      </p:sp>
    </p:spTree>
    <p:extLst>
      <p:ext uri="{BB962C8B-B14F-4D97-AF65-F5344CB8AC3E}">
        <p14:creationId xmlns:p14="http://schemas.microsoft.com/office/powerpoint/2010/main" val="1695205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5" name="Rettangolo 4">
            <a:extLst>
              <a:ext uri="{FF2B5EF4-FFF2-40B4-BE49-F238E27FC236}">
                <a16:creationId xmlns:a16="http://schemas.microsoft.com/office/drawing/2014/main" id="{7BC17307-47F0-459B-BA43-5610B11DD895}"/>
              </a:ext>
            </a:extLst>
          </p:cNvPr>
          <p:cNvSpPr/>
          <p:nvPr/>
        </p:nvSpPr>
        <p:spPr>
          <a:xfrm>
            <a:off x="557250" y="2023625"/>
            <a:ext cx="6096000" cy="774571"/>
          </a:xfrm>
          <a:prstGeom prst="rect">
            <a:avLst/>
          </a:prstGeom>
        </p:spPr>
        <p:txBody>
          <a:bodyPr>
            <a:spAutoFit/>
          </a:bodyPr>
          <a:lstStyle/>
          <a:p>
            <a:pPr marL="228600" lvl="0" indent="-228600">
              <a:lnSpc>
                <a:spcPct val="90000"/>
              </a:lnSpc>
              <a:spcBef>
                <a:spcPts val="1000"/>
              </a:spcBef>
            </a:pPr>
            <a:r>
              <a:rPr lang="it-IT" sz="2000" b="1" dirty="0">
                <a:solidFill>
                  <a:srgbClr val="C00000"/>
                </a:solidFill>
                <a:latin typeface="Avenir Book" panose="02000503020000020003" pitchFamily="2" charset="0"/>
              </a:rPr>
              <a:t>Non-</a:t>
            </a:r>
            <a:r>
              <a:rPr lang="it-IT" sz="2000" b="1" dirty="0" err="1">
                <a:solidFill>
                  <a:srgbClr val="C00000"/>
                </a:solidFill>
                <a:latin typeface="Avenir Book" panose="02000503020000020003" pitchFamily="2" charset="0"/>
              </a:rPr>
              <a:t>Hierarchical</a:t>
            </a:r>
            <a:r>
              <a:rPr lang="it-IT" sz="2000" b="1" dirty="0">
                <a:solidFill>
                  <a:srgbClr val="C00000"/>
                </a:solidFill>
                <a:latin typeface="Avenir Book" panose="02000503020000020003" pitchFamily="2" charset="0"/>
              </a:rPr>
              <a:t> clustering </a:t>
            </a:r>
          </a:p>
          <a:p>
            <a:pPr marL="228600" lvl="0" indent="-228600">
              <a:lnSpc>
                <a:spcPct val="90000"/>
              </a:lnSpc>
              <a:spcBef>
                <a:spcPts val="1000"/>
              </a:spcBef>
            </a:pPr>
            <a:r>
              <a:rPr lang="it-IT" sz="2000" b="1" dirty="0">
                <a:solidFill>
                  <a:srgbClr val="C00000"/>
                </a:solidFill>
                <a:latin typeface="Avenir Book" panose="02000503020000020003" pitchFamily="2" charset="0"/>
              </a:rPr>
              <a:t> k-</a:t>
            </a:r>
            <a:r>
              <a:rPr lang="it-IT" sz="2000" b="1" dirty="0" err="1">
                <a:solidFill>
                  <a:srgbClr val="C00000"/>
                </a:solidFill>
                <a:latin typeface="Avenir Book" panose="02000503020000020003" pitchFamily="2" charset="0"/>
              </a:rPr>
              <a:t>means</a:t>
            </a:r>
            <a:r>
              <a:rPr lang="it-IT" sz="2000" b="1" dirty="0">
                <a:solidFill>
                  <a:srgbClr val="C00000"/>
                </a:solidFill>
                <a:latin typeface="Avenir Book" panose="02000503020000020003" pitchFamily="2" charset="0"/>
              </a:rPr>
              <a:t> </a:t>
            </a:r>
            <a:r>
              <a:rPr lang="it-IT" sz="2000" b="1" dirty="0" err="1">
                <a:solidFill>
                  <a:srgbClr val="C00000"/>
                </a:solidFill>
                <a:latin typeface="Avenir Book" panose="02000503020000020003" pitchFamily="2" charset="0"/>
              </a:rPr>
              <a:t>advantages</a:t>
            </a:r>
            <a:r>
              <a:rPr lang="it-IT" sz="2000" b="1" dirty="0">
                <a:solidFill>
                  <a:srgbClr val="C00000"/>
                </a:solidFill>
                <a:latin typeface="Avenir Book" panose="02000503020000020003" pitchFamily="2" charset="0"/>
              </a:rPr>
              <a:t> and </a:t>
            </a:r>
            <a:r>
              <a:rPr lang="it-IT" sz="2000" b="1" dirty="0" err="1">
                <a:solidFill>
                  <a:srgbClr val="C00000"/>
                </a:solidFill>
                <a:latin typeface="Avenir Book" panose="02000503020000020003" pitchFamily="2" charset="0"/>
              </a:rPr>
              <a:t>disanvantages</a:t>
            </a:r>
            <a:endParaRPr lang="it-IT" sz="2000" b="1" dirty="0">
              <a:solidFill>
                <a:srgbClr val="C00000"/>
              </a:solidFill>
              <a:latin typeface="Avenir Book" panose="02000503020000020003" pitchFamily="2" charset="0"/>
            </a:endParaRPr>
          </a:p>
        </p:txBody>
      </p:sp>
      <p:sp>
        <p:nvSpPr>
          <p:cNvPr id="3" name="Rettangolo 2">
            <a:extLst>
              <a:ext uri="{FF2B5EF4-FFF2-40B4-BE49-F238E27FC236}">
                <a16:creationId xmlns:a16="http://schemas.microsoft.com/office/drawing/2014/main" id="{18615BE9-62E0-45BA-B52C-CC2B3046151B}"/>
              </a:ext>
            </a:extLst>
          </p:cNvPr>
          <p:cNvSpPr/>
          <p:nvPr/>
        </p:nvSpPr>
        <p:spPr>
          <a:xfrm>
            <a:off x="594849" y="3180526"/>
            <a:ext cx="7991061" cy="2308324"/>
          </a:xfrm>
          <a:prstGeom prst="rect">
            <a:avLst/>
          </a:prstGeom>
        </p:spPr>
        <p:txBody>
          <a:bodyPr wrap="square">
            <a:spAutoFit/>
          </a:bodyPr>
          <a:lstStyle/>
          <a:p>
            <a:r>
              <a:rPr lang="en-US" dirty="0">
                <a:solidFill>
                  <a:srgbClr val="3078B5"/>
                </a:solidFill>
              </a:rPr>
              <a:t>1. Solution to issue 1: Compute k-means for a range of k values, for example</a:t>
            </a:r>
          </a:p>
          <a:p>
            <a:r>
              <a:rPr lang="en-US" dirty="0">
                <a:solidFill>
                  <a:srgbClr val="3078B5"/>
                </a:solidFill>
              </a:rPr>
              <a:t>by varying k between 2 and 10. Then, choose the best k by comparing the</a:t>
            </a:r>
          </a:p>
          <a:p>
            <a:r>
              <a:rPr lang="en-US" dirty="0">
                <a:solidFill>
                  <a:srgbClr val="3078B5"/>
                </a:solidFill>
              </a:rPr>
              <a:t>clustering results obtained for the different k values.</a:t>
            </a:r>
          </a:p>
          <a:p>
            <a:r>
              <a:rPr lang="en-US" dirty="0">
                <a:solidFill>
                  <a:srgbClr val="3078B5"/>
                </a:solidFill>
              </a:rPr>
              <a:t>2. Solution to issue 2: Compute K-means algorithm several times with different</a:t>
            </a:r>
          </a:p>
          <a:p>
            <a:r>
              <a:rPr lang="en-US" dirty="0">
                <a:solidFill>
                  <a:srgbClr val="3078B5"/>
                </a:solidFill>
              </a:rPr>
              <a:t>initial cluster centers. The run with the lowest total within-cluster sum of</a:t>
            </a:r>
          </a:p>
          <a:p>
            <a:r>
              <a:rPr lang="en-US" dirty="0">
                <a:solidFill>
                  <a:srgbClr val="3078B5"/>
                </a:solidFill>
              </a:rPr>
              <a:t>square is selected as the final clustering solution.</a:t>
            </a:r>
          </a:p>
          <a:p>
            <a:r>
              <a:rPr lang="en-US" dirty="0">
                <a:solidFill>
                  <a:srgbClr val="3078B5"/>
                </a:solidFill>
              </a:rPr>
              <a:t>3. To avoid distortions caused by excessive outliers, it’s possible to use PAM</a:t>
            </a:r>
          </a:p>
          <a:p>
            <a:r>
              <a:rPr lang="en-US" dirty="0">
                <a:solidFill>
                  <a:srgbClr val="3078B5"/>
                </a:solidFill>
              </a:rPr>
              <a:t>algorithm, which is less sensitive to outliers.</a:t>
            </a:r>
            <a:endParaRPr lang="it-IT" dirty="0">
              <a:solidFill>
                <a:srgbClr val="3078B5"/>
              </a:solidFill>
            </a:endParaRPr>
          </a:p>
        </p:txBody>
      </p:sp>
    </p:spTree>
    <p:extLst>
      <p:ext uri="{BB962C8B-B14F-4D97-AF65-F5344CB8AC3E}">
        <p14:creationId xmlns:p14="http://schemas.microsoft.com/office/powerpoint/2010/main" val="1626785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a:t>Text clustering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0" y="2100512"/>
            <a:ext cx="4908550" cy="406115"/>
          </a:xfrm>
        </p:spPr>
        <p:txBody>
          <a:bodyPr/>
          <a:lstStyle/>
          <a:p>
            <a:r>
              <a:rPr lang="it-IT" sz="2400" dirty="0"/>
              <a:t>Word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305459" y="2867629"/>
            <a:ext cx="4372558" cy="2737928"/>
          </a:xfrm>
        </p:spPr>
        <p:txBody>
          <a:bodyPr/>
          <a:lstStyle/>
          <a:p>
            <a:pPr marL="0" indent="0" algn="just"/>
            <a:r>
              <a:rPr lang="en-US" sz="1800" dirty="0">
                <a:solidFill>
                  <a:srgbClr val="3078B5"/>
                </a:solidFill>
              </a:rPr>
              <a:t>Text clustering is the process of grouping a set of unlabeled texts so that those in the same cluster are more similar than those in other groups.</a:t>
            </a:r>
          </a:p>
          <a:p>
            <a:pPr marL="0" indent="0" algn="just"/>
            <a:r>
              <a:rPr lang="en-US" sz="1800" dirty="0">
                <a:solidFill>
                  <a:srgbClr val="3078B5"/>
                </a:solidFill>
              </a:rPr>
              <a:t>Text clustering algorithms examine the text to see if there are any natural clusters (groups) in the data. </a:t>
            </a:r>
          </a:p>
          <a:p>
            <a:pPr marL="0" indent="0" algn="just"/>
            <a:r>
              <a:rPr lang="en-US" sz="1800" dirty="0">
                <a:solidFill>
                  <a:srgbClr val="3078B5"/>
                </a:solidFill>
              </a:rPr>
              <a:t>Process of clustering text is often messy and marked by many unsuccessful trials. However, if you tried to draw it in an idealized, linear manner, it might look like this:</a:t>
            </a:r>
            <a:endParaRPr lang="it-IT" sz="1800" dirty="0">
              <a:solidFill>
                <a:srgbClr val="3078B5"/>
              </a:solidFill>
            </a:endParaRPr>
          </a:p>
          <a:p>
            <a:pPr marL="0" indent="0" algn="just"/>
            <a:r>
              <a:rPr lang="it-IT" sz="1800" dirty="0">
                <a:solidFill>
                  <a:srgbClr val="3078B5"/>
                </a:solidFill>
              </a:rPr>
              <a:t>.</a:t>
            </a:r>
          </a:p>
          <a:p>
            <a:pPr marL="0" indent="0"/>
            <a:endParaRPr lang="en-US" sz="1800" dirty="0">
              <a:solidFill>
                <a:srgbClr val="3078B5"/>
              </a:solidFill>
            </a:endParaRPr>
          </a:p>
        </p:txBody>
      </p:sp>
      <p:pic>
        <p:nvPicPr>
          <p:cNvPr id="5122" name="Picture 2" descr="Document Clustering with Python">
            <a:extLst>
              <a:ext uri="{FF2B5EF4-FFF2-40B4-BE49-F238E27FC236}">
                <a16:creationId xmlns:a16="http://schemas.microsoft.com/office/drawing/2014/main" id="{E614F665-8480-4F20-991E-B05418644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653" y="3103287"/>
            <a:ext cx="6799833" cy="226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046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a:t>Text clustering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204940"/>
            <a:ext cx="4908550" cy="406115"/>
          </a:xfrm>
        </p:spPr>
        <p:txBody>
          <a:bodyPr/>
          <a:lstStyle/>
          <a:p>
            <a:r>
              <a:rPr lang="it-IT" sz="2000" dirty="0"/>
              <a:t>Word clustering</a:t>
            </a:r>
          </a:p>
        </p:txBody>
      </p:sp>
      <p:pic>
        <p:nvPicPr>
          <p:cNvPr id="6" name="Immagine 5">
            <a:extLst>
              <a:ext uri="{FF2B5EF4-FFF2-40B4-BE49-F238E27FC236}">
                <a16:creationId xmlns:a16="http://schemas.microsoft.com/office/drawing/2014/main" id="{29029901-E7B9-4B53-A9E3-ED54CFD66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356" y="3429000"/>
            <a:ext cx="10347287" cy="2697686"/>
          </a:xfrm>
          <a:prstGeom prst="rect">
            <a:avLst/>
          </a:prstGeom>
        </p:spPr>
      </p:pic>
      <p:sp>
        <p:nvSpPr>
          <p:cNvPr id="7" name="Segnaposto testo 6">
            <a:extLst>
              <a:ext uri="{FF2B5EF4-FFF2-40B4-BE49-F238E27FC236}">
                <a16:creationId xmlns:a16="http://schemas.microsoft.com/office/drawing/2014/main" id="{92C9D9A6-E36E-44B4-9EE4-6D73622D020A}"/>
              </a:ext>
            </a:extLst>
          </p:cNvPr>
          <p:cNvSpPr>
            <a:spLocks noGrp="1"/>
          </p:cNvSpPr>
          <p:nvPr>
            <p:ph type="body" sz="quarter" idx="18"/>
          </p:nvPr>
        </p:nvSpPr>
        <p:spPr/>
        <p:txBody>
          <a:bodyPr/>
          <a:lstStyle/>
          <a:p>
            <a:endParaRPr lang="it-IT"/>
          </a:p>
        </p:txBody>
      </p:sp>
    </p:spTree>
    <p:extLst>
      <p:ext uri="{BB962C8B-B14F-4D97-AF65-F5344CB8AC3E}">
        <p14:creationId xmlns:p14="http://schemas.microsoft.com/office/powerpoint/2010/main" val="5214619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a:t>Text clustering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0" y="2225084"/>
            <a:ext cx="4908550" cy="406115"/>
          </a:xfrm>
        </p:spPr>
        <p:txBody>
          <a:bodyPr/>
          <a:lstStyle/>
          <a:p>
            <a:r>
              <a:rPr lang="it-IT" sz="2000" dirty="0"/>
              <a:t>Word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2837248"/>
            <a:ext cx="3653243" cy="3132420"/>
          </a:xfrm>
        </p:spPr>
        <p:txBody>
          <a:bodyPr/>
          <a:lstStyle/>
          <a:p>
            <a:pPr marL="0" indent="0"/>
            <a:r>
              <a:rPr lang="en-US" sz="1600" dirty="0">
                <a:solidFill>
                  <a:srgbClr val="3078B5"/>
                </a:solidFill>
              </a:rPr>
              <a:t>In the next few paragraphs, we will look at clustering methods for words. Let’s look at the following set of them:</a:t>
            </a:r>
          </a:p>
          <a:p>
            <a:pPr marL="0" indent="0"/>
            <a:endParaRPr lang="en-US" sz="1600" dirty="0">
              <a:solidFill>
                <a:srgbClr val="3078B5"/>
              </a:solidFill>
            </a:endParaRPr>
          </a:p>
          <a:p>
            <a:pPr marL="0" indent="0"/>
            <a:endParaRPr lang="en-US" sz="1600" dirty="0">
              <a:solidFill>
                <a:srgbClr val="3078B5"/>
              </a:solidFill>
            </a:endParaRPr>
          </a:p>
          <a:p>
            <a:pPr marL="0" indent="0"/>
            <a:r>
              <a:rPr lang="en-US" sz="1600" dirty="0">
                <a:solidFill>
                  <a:srgbClr val="3078B5"/>
                </a:solidFill>
              </a:rPr>
              <a:t>To us it immediately becomes apparent which words belong together. There should obviously be one cluster with animals containing the words Aardvark and Zebra and one with adverbs containing on and under. But is it equally obvious for a computer?</a:t>
            </a:r>
            <a:endParaRPr lang="it-IT" sz="1600" dirty="0">
              <a:solidFill>
                <a:srgbClr val="3078B5"/>
              </a:solidFill>
            </a:endParaRPr>
          </a:p>
          <a:p>
            <a:pPr marL="0" indent="0" algn="just"/>
            <a:r>
              <a:rPr lang="it-IT" sz="1600" dirty="0">
                <a:solidFill>
                  <a:srgbClr val="3078B5"/>
                </a:solidFill>
              </a:rPr>
              <a:t>.</a:t>
            </a:r>
          </a:p>
          <a:p>
            <a:pPr marL="0" indent="0"/>
            <a:endParaRPr lang="en-US" sz="1600" dirty="0">
              <a:solidFill>
                <a:srgbClr val="3078B5"/>
              </a:solidFill>
            </a:endParaRPr>
          </a:p>
        </p:txBody>
      </p:sp>
      <p:pic>
        <p:nvPicPr>
          <p:cNvPr id="6" name="Immagine 5">
            <a:extLst>
              <a:ext uri="{FF2B5EF4-FFF2-40B4-BE49-F238E27FC236}">
                <a16:creationId xmlns:a16="http://schemas.microsoft.com/office/drawing/2014/main" id="{662B813B-5C40-4D70-8FC2-DA786D6D3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8" y="3827722"/>
            <a:ext cx="4304491" cy="571495"/>
          </a:xfrm>
          <a:prstGeom prst="rect">
            <a:avLst/>
          </a:prstGeom>
        </p:spPr>
      </p:pic>
      <p:pic>
        <p:nvPicPr>
          <p:cNvPr id="7" name="Immagine 6">
            <a:extLst>
              <a:ext uri="{FF2B5EF4-FFF2-40B4-BE49-F238E27FC236}">
                <a16:creationId xmlns:a16="http://schemas.microsoft.com/office/drawing/2014/main" id="{04D9D87F-7833-4ED9-B6FA-D9A419E240A3}"/>
              </a:ext>
            </a:extLst>
          </p:cNvPr>
          <p:cNvPicPr>
            <a:picLocks noChangeAspect="1"/>
          </p:cNvPicPr>
          <p:nvPr/>
        </p:nvPicPr>
        <p:blipFill>
          <a:blip r:embed="rId3"/>
          <a:stretch>
            <a:fillRect/>
          </a:stretch>
        </p:blipFill>
        <p:spPr>
          <a:xfrm>
            <a:off x="5269540" y="2837248"/>
            <a:ext cx="5763976" cy="2339496"/>
          </a:xfrm>
          <a:prstGeom prst="rect">
            <a:avLst/>
          </a:prstGeom>
        </p:spPr>
      </p:pic>
    </p:spTree>
    <p:extLst>
      <p:ext uri="{BB962C8B-B14F-4D97-AF65-F5344CB8AC3E}">
        <p14:creationId xmlns:p14="http://schemas.microsoft.com/office/powerpoint/2010/main" val="3903816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E086EB-FDED-4962-9722-BA3061448EF6}"/>
              </a:ext>
            </a:extLst>
          </p:cNvPr>
          <p:cNvSpPr>
            <a:spLocks noGrp="1"/>
          </p:cNvSpPr>
          <p:nvPr>
            <p:ph type="title"/>
          </p:nvPr>
        </p:nvSpPr>
        <p:spPr/>
        <p:txBody>
          <a:bodyPr/>
          <a:lstStyle/>
          <a:p>
            <a:r>
              <a:rPr lang="it-IT" dirty="0"/>
              <a:t>Statistical Learning</a:t>
            </a:r>
          </a:p>
        </p:txBody>
      </p:sp>
      <p:sp>
        <p:nvSpPr>
          <p:cNvPr id="3" name="Segnaposto testo 2">
            <a:extLst>
              <a:ext uri="{FF2B5EF4-FFF2-40B4-BE49-F238E27FC236}">
                <a16:creationId xmlns:a16="http://schemas.microsoft.com/office/drawing/2014/main" id="{FDA75903-DFE9-46EE-83E8-8CF463D93709}"/>
              </a:ext>
            </a:extLst>
          </p:cNvPr>
          <p:cNvSpPr>
            <a:spLocks noGrp="1"/>
          </p:cNvSpPr>
          <p:nvPr>
            <p:ph type="body" sz="quarter" idx="17"/>
          </p:nvPr>
        </p:nvSpPr>
        <p:spPr/>
        <p:txBody>
          <a:bodyPr/>
          <a:lstStyle/>
          <a:p>
            <a:r>
              <a:rPr lang="it-IT" sz="2000" b="1" dirty="0" err="1"/>
              <a:t>Supervised</a:t>
            </a:r>
            <a:r>
              <a:rPr lang="it-IT" sz="2000" b="1" dirty="0"/>
              <a:t> Learning</a:t>
            </a:r>
          </a:p>
        </p:txBody>
      </p:sp>
      <p:sp>
        <p:nvSpPr>
          <p:cNvPr id="4" name="Segnaposto testo 3">
            <a:extLst>
              <a:ext uri="{FF2B5EF4-FFF2-40B4-BE49-F238E27FC236}">
                <a16:creationId xmlns:a16="http://schemas.microsoft.com/office/drawing/2014/main" id="{89C8675D-8178-45CB-8573-FA7AC016466B}"/>
              </a:ext>
            </a:extLst>
          </p:cNvPr>
          <p:cNvSpPr>
            <a:spLocks noGrp="1"/>
          </p:cNvSpPr>
          <p:nvPr>
            <p:ph type="body" sz="quarter" idx="18"/>
          </p:nvPr>
        </p:nvSpPr>
        <p:spPr/>
        <p:txBody>
          <a:bodyPr/>
          <a:lstStyle/>
          <a:p>
            <a:pPr>
              <a:buFont typeface="Arial" panose="020B0604020202020204" pitchFamily="34" charset="0"/>
              <a:buChar char="•"/>
            </a:pPr>
            <a:r>
              <a:rPr lang="it-IT" sz="1800" dirty="0" err="1"/>
              <a:t>Regression</a:t>
            </a:r>
            <a:r>
              <a:rPr lang="it-IT" sz="1800" dirty="0"/>
              <a:t>: linear, </a:t>
            </a:r>
            <a:r>
              <a:rPr lang="it-IT" sz="1800" dirty="0" err="1"/>
              <a:t>polynomial</a:t>
            </a:r>
            <a:r>
              <a:rPr lang="it-IT" sz="1800" dirty="0"/>
              <a:t>, </a:t>
            </a:r>
            <a:r>
              <a:rPr lang="it-IT" sz="1800" dirty="0" err="1"/>
              <a:t>spline</a:t>
            </a:r>
            <a:endParaRPr lang="it-IT" sz="1800" dirty="0"/>
          </a:p>
          <a:p>
            <a:pPr>
              <a:buFont typeface="Arial" panose="020B0604020202020204" pitchFamily="34" charset="0"/>
              <a:buChar char="•"/>
            </a:pPr>
            <a:r>
              <a:rPr lang="en-US" sz="1800" dirty="0"/>
              <a:t>Classification: logistic regression, k-nearest neighbors</a:t>
            </a:r>
          </a:p>
          <a:p>
            <a:pPr>
              <a:buFont typeface="Arial" panose="020B0604020202020204" pitchFamily="34" charset="0"/>
              <a:buChar char="•"/>
            </a:pPr>
            <a:r>
              <a:rPr lang="it-IT" sz="1800" dirty="0" err="1"/>
              <a:t>Decision</a:t>
            </a:r>
            <a:r>
              <a:rPr lang="it-IT" sz="1800" dirty="0"/>
              <a:t> </a:t>
            </a:r>
            <a:r>
              <a:rPr lang="it-IT" sz="1800" dirty="0" err="1"/>
              <a:t>trees</a:t>
            </a:r>
            <a:r>
              <a:rPr lang="it-IT" sz="1800" dirty="0"/>
              <a:t> (</a:t>
            </a:r>
            <a:r>
              <a:rPr lang="it-IT" sz="1800" dirty="0" err="1"/>
              <a:t>classification</a:t>
            </a:r>
            <a:r>
              <a:rPr lang="it-IT" sz="1800" dirty="0"/>
              <a:t> and </a:t>
            </a:r>
            <a:r>
              <a:rPr lang="it-IT" sz="1800" dirty="0" err="1"/>
              <a:t>regression</a:t>
            </a:r>
            <a:r>
              <a:rPr lang="it-IT" sz="1800" dirty="0"/>
              <a:t> </a:t>
            </a:r>
            <a:r>
              <a:rPr lang="it-IT" sz="1800" dirty="0" err="1"/>
              <a:t>trees</a:t>
            </a:r>
            <a:r>
              <a:rPr lang="it-IT" sz="1800" dirty="0"/>
              <a:t>)</a:t>
            </a:r>
          </a:p>
          <a:p>
            <a:endParaRPr lang="it-IT" dirty="0"/>
          </a:p>
        </p:txBody>
      </p:sp>
      <p:pic>
        <p:nvPicPr>
          <p:cNvPr id="5" name="Segnaposto contenuto 5">
            <a:extLst>
              <a:ext uri="{FF2B5EF4-FFF2-40B4-BE49-F238E27FC236}">
                <a16:creationId xmlns:a16="http://schemas.microsoft.com/office/drawing/2014/main" id="{ED874240-298A-4E79-B8B0-D961D5860F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65683"/>
            <a:ext cx="5476126" cy="371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18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a:t>Text clustering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1912065"/>
            <a:ext cx="4908550" cy="406115"/>
          </a:xfrm>
        </p:spPr>
        <p:txBody>
          <a:bodyPr/>
          <a:lstStyle/>
          <a:p>
            <a:r>
              <a:rPr lang="it-IT" sz="1800" dirty="0"/>
              <a:t>Word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331963" y="2448731"/>
            <a:ext cx="4908550" cy="2737928"/>
          </a:xfrm>
        </p:spPr>
        <p:txBody>
          <a:bodyPr/>
          <a:lstStyle/>
          <a:p>
            <a:pPr marL="0" indent="0" algn="just"/>
            <a:r>
              <a:rPr lang="en-US" sz="1600" dirty="0">
                <a:solidFill>
                  <a:srgbClr val="3078B5"/>
                </a:solidFill>
              </a:rPr>
              <a:t>When talking about words with similar meaning, you often read about the distributional hypothesis in linguistics. This hypothesis states that words bearing a similar meaning will appear between similar word contexts. You could say “The box is on the shelf.”, but also “The box is under the shelf.” and still produce a meaningful sentence. On and under are interchangeable up to a certain extent.</a:t>
            </a:r>
          </a:p>
          <a:p>
            <a:pPr marL="0" indent="0" algn="just"/>
            <a:endParaRPr lang="en-US" sz="1600" dirty="0">
              <a:solidFill>
                <a:srgbClr val="3078B5"/>
              </a:solidFill>
            </a:endParaRPr>
          </a:p>
          <a:p>
            <a:pPr marL="0" indent="0" algn="just"/>
            <a:r>
              <a:rPr lang="en-US" sz="1600" dirty="0">
                <a:solidFill>
                  <a:srgbClr val="3078B5"/>
                </a:solidFill>
              </a:rPr>
              <a:t>This hypothesis is utilized when creating word embeddings. Word embeddings map each word of a vocabulary onto a n-dimensional vector space. Words that have similar contexts will appear roughly in the same area of the vector space. One of these embeddings was developed by Weston, </a:t>
            </a:r>
            <a:r>
              <a:rPr lang="en-US" sz="1600" dirty="0" err="1">
                <a:solidFill>
                  <a:srgbClr val="3078B5"/>
                </a:solidFill>
              </a:rPr>
              <a:t>Ratle</a:t>
            </a:r>
            <a:r>
              <a:rPr lang="en-US" sz="1600" dirty="0">
                <a:solidFill>
                  <a:srgbClr val="3078B5"/>
                </a:solidFill>
              </a:rPr>
              <a:t> &amp; </a:t>
            </a:r>
            <a:r>
              <a:rPr lang="en-US" sz="1600" dirty="0" err="1">
                <a:solidFill>
                  <a:srgbClr val="3078B5"/>
                </a:solidFill>
              </a:rPr>
              <a:t>Collobert</a:t>
            </a:r>
            <a:r>
              <a:rPr lang="en-US" sz="1600" dirty="0">
                <a:solidFill>
                  <a:srgbClr val="3078B5"/>
                </a:solidFill>
              </a:rPr>
              <a:t> in 2008. You can see an interesting segment of the word vectors (reduced to two dimensions with t-SNE) here:</a:t>
            </a:r>
            <a:endParaRPr lang="it-IT" sz="1600" dirty="0">
              <a:solidFill>
                <a:srgbClr val="3078B5"/>
              </a:solidFill>
            </a:endParaRPr>
          </a:p>
          <a:p>
            <a:pPr marL="0" indent="0" algn="just"/>
            <a:endParaRPr lang="en-US" sz="1600" dirty="0">
              <a:solidFill>
                <a:srgbClr val="3078B5"/>
              </a:solidFill>
            </a:endParaRPr>
          </a:p>
        </p:txBody>
      </p:sp>
      <p:pic>
        <p:nvPicPr>
          <p:cNvPr id="8" name="Segnaposto contenuto 4">
            <a:extLst>
              <a:ext uri="{FF2B5EF4-FFF2-40B4-BE49-F238E27FC236}">
                <a16:creationId xmlns:a16="http://schemas.microsoft.com/office/drawing/2014/main" id="{03B932E8-5EAA-4746-9D78-0F809BDF8C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965" y="1642026"/>
            <a:ext cx="5801784" cy="4351338"/>
          </a:xfrm>
          <a:prstGeom prst="rect">
            <a:avLst/>
          </a:prstGeom>
        </p:spPr>
      </p:pic>
    </p:spTree>
    <p:extLst>
      <p:ext uri="{BB962C8B-B14F-4D97-AF65-F5344CB8AC3E}">
        <p14:creationId xmlns:p14="http://schemas.microsoft.com/office/powerpoint/2010/main" val="438182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a:t>Text clustering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652611" y="2228076"/>
            <a:ext cx="4908550" cy="406115"/>
          </a:xfrm>
        </p:spPr>
        <p:txBody>
          <a:bodyPr/>
          <a:lstStyle/>
          <a:p>
            <a:r>
              <a:rPr lang="it-IT" sz="1800" dirty="0"/>
              <a:t>Word clustering</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0" y="3231740"/>
            <a:ext cx="3844629" cy="2737928"/>
          </a:xfrm>
        </p:spPr>
        <p:txBody>
          <a:bodyPr/>
          <a:lstStyle/>
          <a:p>
            <a:pPr marL="0" indent="0" algn="just"/>
            <a:r>
              <a:rPr lang="en-US" sz="1600" dirty="0">
                <a:solidFill>
                  <a:srgbClr val="3078B5"/>
                </a:solidFill>
              </a:rPr>
              <a:t>Notice how neatly months, names and locations are grouped together. This will come in handy for clustering them in the next step. To learn more about how exactly word embeddings are created and the interesting properties they have, take a look at </a:t>
            </a:r>
            <a:r>
              <a:rPr lang="en-US" sz="1600" dirty="0">
                <a:solidFill>
                  <a:srgbClr val="3078B5"/>
                </a:solidFill>
                <a:hlinkClick r:id="rId2">
                  <a:extLst>
                    <a:ext uri="{A12FA001-AC4F-418D-AE19-62706E023703}">
                      <ahyp:hlinkClr xmlns:ahyp="http://schemas.microsoft.com/office/drawing/2018/hyperlinkcolor" val="tx"/>
                    </a:ext>
                  </a:extLst>
                </a:hlinkClick>
              </a:rPr>
              <a:t>this</a:t>
            </a:r>
            <a:r>
              <a:rPr lang="en-US" sz="1600" dirty="0">
                <a:solidFill>
                  <a:srgbClr val="3078B5"/>
                </a:solidFill>
              </a:rPr>
              <a:t> Medium article by </a:t>
            </a:r>
            <a:r>
              <a:rPr lang="en-US" sz="1600" dirty="0">
                <a:solidFill>
                  <a:srgbClr val="3078B5"/>
                </a:solidFill>
                <a:hlinkClick r:id="rId3">
                  <a:extLst>
                    <a:ext uri="{A12FA001-AC4F-418D-AE19-62706E023703}">
                      <ahyp:hlinkClr xmlns:ahyp="http://schemas.microsoft.com/office/drawing/2018/hyperlinkcolor" val="tx"/>
                    </a:ext>
                  </a:extLst>
                </a:hlinkClick>
              </a:rPr>
              <a:t>Hunter Heidenreich</a:t>
            </a:r>
            <a:endParaRPr lang="en-US" sz="1600" dirty="0">
              <a:solidFill>
                <a:srgbClr val="3078B5"/>
              </a:solidFill>
            </a:endParaRPr>
          </a:p>
          <a:p>
            <a:pPr marL="0" indent="0" algn="just"/>
            <a:r>
              <a:rPr lang="en-US" sz="1600" dirty="0">
                <a:solidFill>
                  <a:srgbClr val="3078B5"/>
                </a:solidFill>
              </a:rPr>
              <a:t>. It also includes information about more advanced word embeddings like </a:t>
            </a:r>
            <a:r>
              <a:rPr lang="en-US" sz="1600" dirty="0">
                <a:solidFill>
                  <a:srgbClr val="3078B5"/>
                </a:solidFill>
                <a:hlinkClick r:id="rId4">
                  <a:extLst>
                    <a:ext uri="{A12FA001-AC4F-418D-AE19-62706E023703}">
                      <ahyp:hlinkClr xmlns:ahyp="http://schemas.microsoft.com/office/drawing/2018/hyperlinkcolor" val="tx"/>
                    </a:ext>
                  </a:extLst>
                </a:hlinkClick>
              </a:rPr>
              <a:t>word2vec</a:t>
            </a:r>
            <a:r>
              <a:rPr lang="en-US" sz="1600" dirty="0">
                <a:solidFill>
                  <a:srgbClr val="3078B5"/>
                </a:solidFill>
              </a:rPr>
              <a:t>.</a:t>
            </a:r>
            <a:endParaRPr lang="it-IT" sz="1600" dirty="0">
              <a:solidFill>
                <a:srgbClr val="3078B5"/>
              </a:solidFill>
            </a:endParaRPr>
          </a:p>
          <a:p>
            <a:pPr marL="0" indent="0" algn="just"/>
            <a:endParaRPr lang="en-US" sz="1600" dirty="0">
              <a:solidFill>
                <a:srgbClr val="3078B5"/>
              </a:solidFill>
            </a:endParaRPr>
          </a:p>
        </p:txBody>
      </p:sp>
      <p:pic>
        <p:nvPicPr>
          <p:cNvPr id="8" name="Segnaposto contenuto 4">
            <a:extLst>
              <a:ext uri="{FF2B5EF4-FFF2-40B4-BE49-F238E27FC236}">
                <a16:creationId xmlns:a16="http://schemas.microsoft.com/office/drawing/2014/main" id="{03B932E8-5EAA-4746-9D78-0F809BDF8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0355" y="1642026"/>
            <a:ext cx="5801784" cy="4351338"/>
          </a:xfrm>
          <a:prstGeom prst="rect">
            <a:avLst/>
          </a:prstGeom>
        </p:spPr>
      </p:pic>
    </p:spTree>
    <p:extLst>
      <p:ext uri="{BB962C8B-B14F-4D97-AF65-F5344CB8AC3E}">
        <p14:creationId xmlns:p14="http://schemas.microsoft.com/office/powerpoint/2010/main" val="22505185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E0DF8F-ECEE-4FD2-BB20-71E64A03521B}"/>
              </a:ext>
            </a:extLst>
          </p:cNvPr>
          <p:cNvSpPr>
            <a:spLocks noGrp="1"/>
          </p:cNvSpPr>
          <p:nvPr>
            <p:ph type="title"/>
          </p:nvPr>
        </p:nvSpPr>
        <p:spPr/>
        <p:txBody>
          <a:bodyPr/>
          <a:lstStyle/>
          <a:p>
            <a:r>
              <a:rPr lang="it-IT" dirty="0"/>
              <a:t>Text clustering</a:t>
            </a:r>
          </a:p>
        </p:txBody>
      </p:sp>
      <p:sp>
        <p:nvSpPr>
          <p:cNvPr id="3" name="Segnaposto testo 2">
            <a:extLst>
              <a:ext uri="{FF2B5EF4-FFF2-40B4-BE49-F238E27FC236}">
                <a16:creationId xmlns:a16="http://schemas.microsoft.com/office/drawing/2014/main" id="{8F347244-847F-474B-B214-CC43CF5B638E}"/>
              </a:ext>
            </a:extLst>
          </p:cNvPr>
          <p:cNvSpPr>
            <a:spLocks noGrp="1"/>
          </p:cNvSpPr>
          <p:nvPr>
            <p:ph type="body" sz="quarter" idx="17"/>
          </p:nvPr>
        </p:nvSpPr>
        <p:spPr/>
        <p:txBody>
          <a:bodyPr/>
          <a:lstStyle/>
          <a:p>
            <a:endParaRPr lang="it-IT" dirty="0"/>
          </a:p>
        </p:txBody>
      </p:sp>
      <p:sp>
        <p:nvSpPr>
          <p:cNvPr id="4" name="Segnaposto testo 3">
            <a:extLst>
              <a:ext uri="{FF2B5EF4-FFF2-40B4-BE49-F238E27FC236}">
                <a16:creationId xmlns:a16="http://schemas.microsoft.com/office/drawing/2014/main" id="{8A044E72-300D-405E-8A25-610E4A81D01C}"/>
              </a:ext>
            </a:extLst>
          </p:cNvPr>
          <p:cNvSpPr>
            <a:spLocks noGrp="1"/>
          </p:cNvSpPr>
          <p:nvPr>
            <p:ph type="body" sz="quarter" idx="18"/>
          </p:nvPr>
        </p:nvSpPr>
        <p:spPr/>
        <p:txBody>
          <a:bodyPr/>
          <a:lstStyle/>
          <a:p>
            <a:pPr marL="0" indent="0" algn="just"/>
            <a:endParaRPr lang="en-US" sz="1800" dirty="0">
              <a:solidFill>
                <a:srgbClr val="3078B5"/>
              </a:solidFill>
            </a:endParaRPr>
          </a:p>
          <a:p>
            <a:pPr marL="0" indent="0" algn="just"/>
            <a:r>
              <a:rPr lang="en-US" sz="1800" dirty="0">
                <a:solidFill>
                  <a:srgbClr val="3078B5"/>
                </a:solidFill>
              </a:rPr>
              <a:t>Word clustering is used to identify groups of words used together, based on frequency distance. It is a size reduction technique. It helps to group words into related clusters. </a:t>
            </a:r>
          </a:p>
          <a:p>
            <a:pPr marL="0" indent="0" algn="just"/>
            <a:r>
              <a:rPr lang="en-US" sz="1800" dirty="0">
                <a:solidFill>
                  <a:srgbClr val="3078B5"/>
                </a:solidFill>
              </a:rPr>
              <a:t>The word clusters are visualized with dendrograms.</a:t>
            </a:r>
            <a:endParaRPr lang="it-IT" sz="1800" dirty="0">
              <a:solidFill>
                <a:srgbClr val="3078B5"/>
              </a:solidFill>
            </a:endParaRPr>
          </a:p>
        </p:txBody>
      </p:sp>
      <p:pic>
        <p:nvPicPr>
          <p:cNvPr id="5" name="Immagine 4">
            <a:extLst>
              <a:ext uri="{FF2B5EF4-FFF2-40B4-BE49-F238E27FC236}">
                <a16:creationId xmlns:a16="http://schemas.microsoft.com/office/drawing/2014/main" id="{1333852D-40B9-4508-906C-7F952F4095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6201" y="2229662"/>
            <a:ext cx="3819198" cy="3341798"/>
          </a:xfrm>
          <a:prstGeom prst="rect">
            <a:avLst/>
          </a:prstGeom>
        </p:spPr>
      </p:pic>
    </p:spTree>
    <p:extLst>
      <p:ext uri="{BB962C8B-B14F-4D97-AF65-F5344CB8AC3E}">
        <p14:creationId xmlns:p14="http://schemas.microsoft.com/office/powerpoint/2010/main" val="3146602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A4ED6-4FAC-465A-9BD7-9427AF3A72D4}"/>
              </a:ext>
            </a:extLst>
          </p:cNvPr>
          <p:cNvSpPr>
            <a:spLocks noGrp="1"/>
          </p:cNvSpPr>
          <p:nvPr>
            <p:ph type="title"/>
          </p:nvPr>
        </p:nvSpPr>
        <p:spPr/>
        <p:txBody>
          <a:bodyPr/>
          <a:lstStyle/>
          <a:p>
            <a:r>
              <a:rPr lang="it-IT" dirty="0"/>
              <a:t>Statistical Learning</a:t>
            </a:r>
          </a:p>
        </p:txBody>
      </p:sp>
      <p:sp>
        <p:nvSpPr>
          <p:cNvPr id="3" name="Segnaposto testo 2">
            <a:extLst>
              <a:ext uri="{FF2B5EF4-FFF2-40B4-BE49-F238E27FC236}">
                <a16:creationId xmlns:a16="http://schemas.microsoft.com/office/drawing/2014/main" id="{6240102F-FD25-4B28-99BC-F4647B07E4BC}"/>
              </a:ext>
            </a:extLst>
          </p:cNvPr>
          <p:cNvSpPr>
            <a:spLocks noGrp="1"/>
          </p:cNvSpPr>
          <p:nvPr>
            <p:ph type="body" sz="quarter" idx="17"/>
          </p:nvPr>
        </p:nvSpPr>
        <p:spPr>
          <a:xfrm>
            <a:off x="557251" y="2100512"/>
            <a:ext cx="4908550" cy="406115"/>
          </a:xfrm>
        </p:spPr>
        <p:txBody>
          <a:bodyPr/>
          <a:lstStyle/>
          <a:p>
            <a:r>
              <a:rPr lang="it-IT" sz="1800" dirty="0" err="1"/>
              <a:t>Unsupervised</a:t>
            </a:r>
            <a:r>
              <a:rPr lang="it-IT" sz="1800" dirty="0"/>
              <a:t> Learning</a:t>
            </a:r>
          </a:p>
        </p:txBody>
      </p:sp>
      <p:sp>
        <p:nvSpPr>
          <p:cNvPr id="4" name="Segnaposto testo 3">
            <a:extLst>
              <a:ext uri="{FF2B5EF4-FFF2-40B4-BE49-F238E27FC236}">
                <a16:creationId xmlns:a16="http://schemas.microsoft.com/office/drawing/2014/main" id="{2203E21B-D26E-4EF4-B36B-BA0A9A653856}"/>
              </a:ext>
            </a:extLst>
          </p:cNvPr>
          <p:cNvSpPr>
            <a:spLocks noGrp="1"/>
          </p:cNvSpPr>
          <p:nvPr>
            <p:ph type="body" sz="quarter" idx="18"/>
          </p:nvPr>
        </p:nvSpPr>
        <p:spPr>
          <a:xfrm>
            <a:off x="557250" y="2825624"/>
            <a:ext cx="4908549" cy="2737928"/>
          </a:xfrm>
        </p:spPr>
        <p:txBody>
          <a:bodyPr/>
          <a:lstStyle/>
          <a:p>
            <a:pPr marL="0" indent="0"/>
            <a:r>
              <a:rPr lang="en-US" sz="1600" dirty="0">
                <a:solidFill>
                  <a:srgbClr val="3078B5"/>
                </a:solidFill>
              </a:rPr>
              <a:t>Dimensionality reduction (e.g., principal component analysis)</a:t>
            </a:r>
          </a:p>
          <a:p>
            <a:pPr marL="0" indent="0"/>
            <a:r>
              <a:rPr lang="it-IT" sz="1600" dirty="0">
                <a:solidFill>
                  <a:srgbClr val="3078B5"/>
                </a:solidFill>
              </a:rPr>
              <a:t>Cluster </a:t>
            </a:r>
            <a:r>
              <a:rPr lang="it-IT" sz="1600" dirty="0" err="1">
                <a:solidFill>
                  <a:srgbClr val="3078B5"/>
                </a:solidFill>
              </a:rPr>
              <a:t>analysis</a:t>
            </a:r>
            <a:endParaRPr lang="it-IT" sz="1600" dirty="0">
              <a:solidFill>
                <a:srgbClr val="3078B5"/>
              </a:solidFill>
            </a:endParaRPr>
          </a:p>
          <a:p>
            <a:pPr marL="0" indent="0"/>
            <a:endParaRPr lang="it-IT" sz="1600" dirty="0"/>
          </a:p>
          <a:p>
            <a:pPr marL="0" indent="0"/>
            <a:r>
              <a:rPr lang="it-IT" sz="1600" b="1" dirty="0">
                <a:solidFill>
                  <a:srgbClr val="FF0000"/>
                </a:solidFill>
              </a:rPr>
              <a:t>PCA vs Clustering</a:t>
            </a:r>
            <a:endParaRPr lang="it-IT" sz="1600" dirty="0"/>
          </a:p>
          <a:p>
            <a:pPr marL="0" indent="0" algn="just"/>
            <a:r>
              <a:rPr lang="en-US" sz="1600" dirty="0">
                <a:solidFill>
                  <a:srgbClr val="3078B5"/>
                </a:solidFill>
              </a:rPr>
              <a:t>Clustering looks for homogeneous subgroups among the </a:t>
            </a:r>
            <a:r>
              <a:rPr lang="it-IT" sz="1600" dirty="0" err="1">
                <a:solidFill>
                  <a:srgbClr val="3078B5"/>
                </a:solidFill>
              </a:rPr>
              <a:t>observations</a:t>
            </a:r>
            <a:r>
              <a:rPr lang="it-IT" sz="1600" dirty="0">
                <a:solidFill>
                  <a:srgbClr val="3078B5"/>
                </a:solidFill>
              </a:rPr>
              <a:t>. </a:t>
            </a:r>
          </a:p>
          <a:p>
            <a:pPr marL="0" indent="0" algn="just"/>
            <a:r>
              <a:rPr lang="en-US" sz="1600" dirty="0">
                <a:solidFill>
                  <a:srgbClr val="3078B5"/>
                </a:solidFill>
              </a:rPr>
              <a:t>PCA looks for a low-dimensional representation of the observations that explains a good fraction of the variance.</a:t>
            </a:r>
          </a:p>
          <a:p>
            <a:pPr marL="0" indent="0"/>
            <a:endParaRPr lang="it-IT" sz="1600" dirty="0"/>
          </a:p>
        </p:txBody>
      </p:sp>
      <p:pic>
        <p:nvPicPr>
          <p:cNvPr id="5" name="Immagine 4">
            <a:extLst>
              <a:ext uri="{FF2B5EF4-FFF2-40B4-BE49-F238E27FC236}">
                <a16:creationId xmlns:a16="http://schemas.microsoft.com/office/drawing/2014/main" id="{D24E508A-5407-4FEC-8853-4E5291DAEF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7603" y="2035437"/>
            <a:ext cx="4552950" cy="3307005"/>
          </a:xfrm>
          <a:prstGeom prst="rect">
            <a:avLst/>
          </a:prstGeom>
          <a:noFill/>
          <a:ln>
            <a:noFill/>
          </a:ln>
        </p:spPr>
      </p:pic>
    </p:spTree>
    <p:extLst>
      <p:ext uri="{BB962C8B-B14F-4D97-AF65-F5344CB8AC3E}">
        <p14:creationId xmlns:p14="http://schemas.microsoft.com/office/powerpoint/2010/main" val="12227837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652611" y="2100512"/>
            <a:ext cx="4908550" cy="406115"/>
          </a:xfrm>
        </p:spPr>
        <p:txBody>
          <a:bodyPr/>
          <a:lstStyle/>
          <a:p>
            <a:r>
              <a:rPr lang="it-IT" sz="1800" dirty="0" err="1"/>
              <a:t>Principal</a:t>
            </a:r>
            <a:r>
              <a:rPr lang="it-IT" sz="1800" dirty="0"/>
              <a:t> Component Analysis</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461891" y="2841125"/>
            <a:ext cx="5099270" cy="2737928"/>
          </a:xfrm>
        </p:spPr>
        <p:txBody>
          <a:bodyPr/>
          <a:lstStyle/>
          <a:p>
            <a:pPr marL="0" indent="0" algn="just"/>
            <a:r>
              <a:rPr lang="en-US" sz="1600" dirty="0">
                <a:solidFill>
                  <a:srgbClr val="3078B5"/>
                </a:solidFill>
              </a:rPr>
              <a:t>One of the most important objectives of the principal components analysis (PCA) is the reduction of the </a:t>
            </a:r>
            <a:r>
              <a:rPr lang="it-IT" sz="1600" dirty="0" err="1">
                <a:solidFill>
                  <a:srgbClr val="3078B5"/>
                </a:solidFill>
              </a:rPr>
              <a:t>dimensionality</a:t>
            </a:r>
            <a:r>
              <a:rPr lang="it-IT" sz="1600" dirty="0">
                <a:solidFill>
                  <a:srgbClr val="3078B5"/>
                </a:solidFill>
              </a:rPr>
              <a:t> of the data.</a:t>
            </a:r>
          </a:p>
          <a:p>
            <a:pPr marL="0" indent="0" algn="just"/>
            <a:r>
              <a:rPr lang="en-US" sz="1600" dirty="0">
                <a:solidFill>
                  <a:srgbClr val="3078B5"/>
                </a:solidFill>
              </a:rPr>
              <a:t>In practice, when </a:t>
            </a:r>
            <a:r>
              <a:rPr lang="en-US" sz="1600" i="1" dirty="0">
                <a:solidFill>
                  <a:srgbClr val="3078B5"/>
                </a:solidFill>
              </a:rPr>
              <a:t>p</a:t>
            </a:r>
            <a:r>
              <a:rPr lang="en-US" sz="1600" dirty="0">
                <a:solidFill>
                  <a:srgbClr val="3078B5"/>
                </a:solidFill>
              </a:rPr>
              <a:t>, the number of variables, is very high, we can opt for a reduction in the size of the dataset.</a:t>
            </a:r>
          </a:p>
          <a:p>
            <a:pPr marL="0" indent="0" algn="just"/>
            <a:r>
              <a:rPr lang="en-US" sz="1600" dirty="0">
                <a:solidFill>
                  <a:srgbClr val="3078B5"/>
                </a:solidFill>
              </a:rPr>
              <a:t>The idea is to transform the </a:t>
            </a:r>
            <a:r>
              <a:rPr lang="en-US" sz="1600" i="1" dirty="0">
                <a:solidFill>
                  <a:srgbClr val="3078B5"/>
                </a:solidFill>
              </a:rPr>
              <a:t>p </a:t>
            </a:r>
            <a:r>
              <a:rPr lang="en-US" sz="1600" dirty="0">
                <a:solidFill>
                  <a:srgbClr val="3078B5"/>
                </a:solidFill>
              </a:rPr>
              <a:t>original variables into </a:t>
            </a:r>
            <a:r>
              <a:rPr lang="en-US" sz="1600" i="1" dirty="0">
                <a:solidFill>
                  <a:srgbClr val="3078B5"/>
                </a:solidFill>
              </a:rPr>
              <a:t>k </a:t>
            </a:r>
            <a:r>
              <a:rPr lang="en-US" sz="1600" dirty="0">
                <a:solidFill>
                  <a:srgbClr val="3078B5"/>
                </a:solidFill>
              </a:rPr>
              <a:t>new </a:t>
            </a:r>
            <a:r>
              <a:rPr lang="it-IT" sz="1600" dirty="0" err="1">
                <a:solidFill>
                  <a:srgbClr val="3078B5"/>
                </a:solidFill>
              </a:rPr>
              <a:t>variables</a:t>
            </a:r>
            <a:r>
              <a:rPr lang="it-IT" sz="1600" dirty="0">
                <a:solidFill>
                  <a:srgbClr val="3078B5"/>
                </a:solidFill>
              </a:rPr>
              <a:t> (</a:t>
            </a:r>
            <a:r>
              <a:rPr lang="it-IT" sz="1600" i="1" dirty="0">
                <a:solidFill>
                  <a:srgbClr val="3078B5"/>
                </a:solidFill>
              </a:rPr>
              <a:t>k =</a:t>
            </a:r>
            <a:r>
              <a:rPr lang="it-IT" sz="1600" dirty="0">
                <a:solidFill>
                  <a:srgbClr val="3078B5"/>
                </a:solidFill>
              </a:rPr>
              <a:t> </a:t>
            </a:r>
            <a:r>
              <a:rPr lang="it-IT" sz="1600" i="1" dirty="0">
                <a:solidFill>
                  <a:srgbClr val="3078B5"/>
                </a:solidFill>
              </a:rPr>
              <a:t>p</a:t>
            </a:r>
            <a:r>
              <a:rPr lang="it-IT" sz="1600" dirty="0">
                <a:solidFill>
                  <a:srgbClr val="3078B5"/>
                </a:solidFill>
              </a:rPr>
              <a:t>).</a:t>
            </a:r>
          </a:p>
          <a:p>
            <a:pPr marL="0" indent="0" algn="just"/>
            <a:r>
              <a:rPr lang="en-US" sz="1600" dirty="0">
                <a:solidFill>
                  <a:srgbClr val="3078B5"/>
                </a:solidFill>
              </a:rPr>
              <a:t>PCA allows one to summarize this set with a smaller number of representative variables that collectively explain most of the variability in the original set</a:t>
            </a:r>
          </a:p>
          <a:p>
            <a:pPr marL="0" indent="0" algn="just"/>
            <a:r>
              <a:rPr lang="en-US" sz="1600" dirty="0">
                <a:solidFill>
                  <a:srgbClr val="3078B5"/>
                </a:solidFill>
              </a:rPr>
              <a:t>PCA is an unsupervised approach, since it involves only a set of features X</a:t>
            </a:r>
            <a:r>
              <a:rPr lang="en-US" sz="1600" baseline="-25000" dirty="0">
                <a:solidFill>
                  <a:srgbClr val="3078B5"/>
                </a:solidFill>
              </a:rPr>
              <a:t>1</a:t>
            </a:r>
            <a:r>
              <a:rPr lang="en-US" sz="1600" dirty="0">
                <a:solidFill>
                  <a:srgbClr val="3078B5"/>
                </a:solidFill>
              </a:rPr>
              <a:t>, X</a:t>
            </a:r>
            <a:r>
              <a:rPr lang="en-US" sz="1600" baseline="-25000" dirty="0">
                <a:solidFill>
                  <a:srgbClr val="3078B5"/>
                </a:solidFill>
              </a:rPr>
              <a:t>2</a:t>
            </a:r>
            <a:r>
              <a:rPr lang="en-US" sz="1600" dirty="0">
                <a:solidFill>
                  <a:srgbClr val="3078B5"/>
                </a:solidFill>
              </a:rPr>
              <a:t> , . . . , </a:t>
            </a:r>
            <a:r>
              <a:rPr lang="en-US" sz="1600" dirty="0" err="1">
                <a:solidFill>
                  <a:srgbClr val="3078B5"/>
                </a:solidFill>
              </a:rPr>
              <a:t>X</a:t>
            </a:r>
            <a:r>
              <a:rPr lang="en-US" sz="1600" baseline="-25000" dirty="0" err="1">
                <a:solidFill>
                  <a:srgbClr val="3078B5"/>
                </a:solidFill>
              </a:rPr>
              <a:t>p</a:t>
            </a:r>
            <a:r>
              <a:rPr lang="en-US" sz="1600" dirty="0">
                <a:solidFill>
                  <a:srgbClr val="3078B5"/>
                </a:solidFill>
              </a:rPr>
              <a:t>, and no associated response Y.</a:t>
            </a:r>
            <a:endParaRPr lang="it-IT" sz="1600" dirty="0">
              <a:solidFill>
                <a:srgbClr val="3078B5"/>
              </a:solidFill>
            </a:endParaRPr>
          </a:p>
          <a:p>
            <a:pPr marL="0" indent="0" algn="just"/>
            <a:endParaRPr lang="it-IT" sz="1600" dirty="0">
              <a:solidFill>
                <a:srgbClr val="3078B5"/>
              </a:solidFill>
            </a:endParaRPr>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extLst>
              <p:ext uri="{D42A27DB-BD31-4B8C-83A1-F6EECF244321}">
                <p14:modId xmlns:p14="http://schemas.microsoft.com/office/powerpoint/2010/main" val="985931466"/>
              </p:ext>
            </p:extLst>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9338" name="Oggetto shell Packager" showAsIcon="1" r:id="rId3" imgW="504720" imgH="440280" progId="Package">
                  <p:embed/>
                </p:oleObj>
              </mc:Choice>
              <mc:Fallback>
                <p:oleObj name="Oggetto shell Packager" showAsIcon="1" r:id="rId3" imgW="504720" imgH="440280" progId="Package">
                  <p:embed/>
                  <p:pic>
                    <p:nvPicPr>
                      <p:cNvPr id="0" name=""/>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extLst>
              <p:ext uri="{D42A27DB-BD31-4B8C-83A1-F6EECF244321}">
                <p14:modId xmlns:p14="http://schemas.microsoft.com/office/powerpoint/2010/main" val="1656498910"/>
              </p:ext>
            </p:extLst>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9339" name="Oggetto shell Packager" showAsIcon="1" r:id="rId5" imgW="504720" imgH="440280" progId="Package">
                  <p:embed/>
                </p:oleObj>
              </mc:Choice>
              <mc:Fallback>
                <p:oleObj name="Oggetto shell Packager" showAsIcon="1" r:id="rId5" imgW="504720" imgH="440280" progId="Package">
                  <p:embed/>
                  <p:pic>
                    <p:nvPicPr>
                      <p:cNvPr id="0" name=""/>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extLst>
              <p:ext uri="{D42A27DB-BD31-4B8C-83A1-F6EECF244321}">
                <p14:modId xmlns:p14="http://schemas.microsoft.com/office/powerpoint/2010/main" val="3844496517"/>
              </p:ext>
            </p:extLst>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9340" name="Oggetto shell Packager" showAsIcon="1" r:id="rId7" imgW="504720" imgH="440280" progId="Package">
                  <p:embed/>
                </p:oleObj>
              </mc:Choice>
              <mc:Fallback>
                <p:oleObj name="Oggetto shell Packager" showAsIcon="1" r:id="rId7" imgW="504720" imgH="440280" progId="Package">
                  <p:embed/>
                  <p:pic>
                    <p:nvPicPr>
                      <p:cNvPr id="0" name=""/>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extLst>
              <p:ext uri="{D42A27DB-BD31-4B8C-83A1-F6EECF244321}">
                <p14:modId xmlns:p14="http://schemas.microsoft.com/office/powerpoint/2010/main" val="1849919803"/>
              </p:ext>
            </p:extLst>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9341" name="Oggetto shell Packager" showAsIcon="1" r:id="rId9" imgW="504720" imgH="440280" progId="Package">
                  <p:embed/>
                </p:oleObj>
              </mc:Choice>
              <mc:Fallback>
                <p:oleObj name="Oggetto shell Packager" showAsIcon="1" r:id="rId9" imgW="504720" imgH="440280" progId="Package">
                  <p:embed/>
                  <p:pic>
                    <p:nvPicPr>
                      <p:cNvPr id="0" name=""/>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0" name="Immagine 9">
            <a:extLst>
              <a:ext uri="{FF2B5EF4-FFF2-40B4-BE49-F238E27FC236}">
                <a16:creationId xmlns:a16="http://schemas.microsoft.com/office/drawing/2014/main" id="{D1F6E949-2F1F-40D3-A77F-F9FEED24714B}"/>
              </a:ext>
            </a:extLst>
          </p:cNvPr>
          <p:cNvPicPr>
            <a:picLocks noChangeAspect="1"/>
          </p:cNvPicPr>
          <p:nvPr/>
        </p:nvPicPr>
        <p:blipFill>
          <a:blip r:embed="rId11"/>
          <a:stretch>
            <a:fillRect/>
          </a:stretch>
        </p:blipFill>
        <p:spPr>
          <a:xfrm>
            <a:off x="6581885" y="3040306"/>
            <a:ext cx="4852291" cy="1924727"/>
          </a:xfrm>
          <a:prstGeom prst="rect">
            <a:avLst/>
          </a:prstGeom>
        </p:spPr>
      </p:pic>
    </p:spTree>
    <p:extLst>
      <p:ext uri="{BB962C8B-B14F-4D97-AF65-F5344CB8AC3E}">
        <p14:creationId xmlns:p14="http://schemas.microsoft.com/office/powerpoint/2010/main" val="1322320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sz="1800" dirty="0" err="1"/>
              <a:t>Principal</a:t>
            </a:r>
            <a:r>
              <a:rPr lang="it-IT" sz="1800" dirty="0"/>
              <a:t> Component Analysis</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r>
              <a:rPr lang="en-US" sz="1600" dirty="0"/>
              <a:t>The new </a:t>
            </a:r>
            <a:r>
              <a:rPr lang="en-US" sz="1600" i="1" dirty="0"/>
              <a:t>k </a:t>
            </a:r>
            <a:r>
              <a:rPr lang="en-US" sz="1600" dirty="0"/>
              <a:t>variables are obtained as linear combinations of the original variables and are called principal components.</a:t>
            </a:r>
          </a:p>
          <a:p>
            <a:r>
              <a:rPr lang="en-US" sz="1600" dirty="0"/>
              <a:t>The linear combinations of the original variables are </a:t>
            </a:r>
            <a:r>
              <a:rPr lang="it-IT" sz="1600" dirty="0" err="1"/>
              <a:t>uncorrelated</a:t>
            </a:r>
            <a:r>
              <a:rPr lang="it-IT" sz="1600" dirty="0"/>
              <a:t>.</a:t>
            </a:r>
          </a:p>
          <a:p>
            <a:r>
              <a:rPr lang="en-US" sz="1600" dirty="0"/>
              <a:t>The </a:t>
            </a:r>
            <a:r>
              <a:rPr lang="en-US" sz="1600" i="1" dirty="0"/>
              <a:t>k </a:t>
            </a:r>
            <a:r>
              <a:rPr lang="en-US" sz="1600" dirty="0"/>
              <a:t>principal components are ordered according to the variability explained (the first explains the maximum </a:t>
            </a:r>
            <a:r>
              <a:rPr lang="it-IT" sz="1600" dirty="0" err="1"/>
              <a:t>variability</a:t>
            </a:r>
            <a:r>
              <a:rPr lang="it-IT" sz="1600" dirty="0"/>
              <a:t>, etc.)</a:t>
            </a:r>
          </a:p>
          <a:p>
            <a:endParaRPr lang="it-IT" sz="1600"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0366"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0367"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0368"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0369"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5" name="Immagine 4">
            <a:extLst>
              <a:ext uri="{FF2B5EF4-FFF2-40B4-BE49-F238E27FC236}">
                <a16:creationId xmlns:a16="http://schemas.microsoft.com/office/drawing/2014/main" id="{D3D1AFA2-0DBD-479E-A26B-6E5FDA6EFA83}"/>
              </a:ext>
            </a:extLst>
          </p:cNvPr>
          <p:cNvPicPr>
            <a:picLocks noChangeAspect="1"/>
          </p:cNvPicPr>
          <p:nvPr/>
        </p:nvPicPr>
        <p:blipFill>
          <a:blip r:embed="rId11"/>
          <a:stretch>
            <a:fillRect/>
          </a:stretch>
        </p:blipFill>
        <p:spPr>
          <a:xfrm>
            <a:off x="5816676" y="1781515"/>
            <a:ext cx="4440052" cy="4360481"/>
          </a:xfrm>
          <a:prstGeom prst="rect">
            <a:avLst/>
          </a:prstGeom>
        </p:spPr>
      </p:pic>
    </p:spTree>
    <p:extLst>
      <p:ext uri="{BB962C8B-B14F-4D97-AF65-F5344CB8AC3E}">
        <p14:creationId xmlns:p14="http://schemas.microsoft.com/office/powerpoint/2010/main" val="3937379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a:xfrm>
            <a:off x="557251" y="2197265"/>
            <a:ext cx="4908550" cy="406115"/>
          </a:xfrm>
        </p:spPr>
        <p:txBody>
          <a:bodyPr/>
          <a:lstStyle/>
          <a:p>
            <a:r>
              <a:rPr lang="it-IT" sz="1800" dirty="0" err="1"/>
              <a:t>Principal</a:t>
            </a:r>
            <a:r>
              <a:rPr lang="it-IT" sz="1800" dirty="0"/>
              <a:t> Component Analysis. </a:t>
            </a:r>
            <a:r>
              <a:rPr lang="it-IT" sz="1800" dirty="0" err="1"/>
              <a:t>Why</a:t>
            </a:r>
            <a:r>
              <a:rPr lang="it-IT" sz="1800" dirty="0"/>
              <a:t>?</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pPr algn="just"/>
            <a:r>
              <a:rPr lang="en-US" sz="1400" dirty="0"/>
              <a:t>Suppose that we wish to visualize </a:t>
            </a:r>
            <a:r>
              <a:rPr lang="en-US" sz="1400" i="1" dirty="0"/>
              <a:t>n </a:t>
            </a:r>
            <a:r>
              <a:rPr lang="en-US" sz="1400" dirty="0"/>
              <a:t>observations with measurements on a set of </a:t>
            </a:r>
            <a:r>
              <a:rPr lang="en-US" sz="1400" i="1" dirty="0"/>
              <a:t>p </a:t>
            </a:r>
            <a:r>
              <a:rPr lang="en-US" sz="1400" dirty="0"/>
              <a:t>variables, X</a:t>
            </a:r>
            <a:r>
              <a:rPr lang="en-US" sz="1400" baseline="-25000" dirty="0"/>
              <a:t>1</a:t>
            </a:r>
            <a:r>
              <a:rPr lang="en-US" sz="1400" dirty="0"/>
              <a:t>,X</a:t>
            </a:r>
            <a:r>
              <a:rPr lang="en-US" sz="1400" baseline="-25000" dirty="0"/>
              <a:t>2</a:t>
            </a:r>
            <a:r>
              <a:rPr lang="en-US" sz="1400" dirty="0"/>
              <a:t>, . . .,</a:t>
            </a:r>
            <a:r>
              <a:rPr lang="en-US" sz="1400" dirty="0" err="1"/>
              <a:t>X</a:t>
            </a:r>
            <a:r>
              <a:rPr lang="en-US" sz="1400" baseline="-25000" dirty="0" err="1"/>
              <a:t>p</a:t>
            </a:r>
            <a:r>
              <a:rPr lang="en-US" sz="1400" dirty="0"/>
              <a:t>, as part of an exploratory data analysis.</a:t>
            </a:r>
          </a:p>
          <a:p>
            <a:pPr algn="just"/>
            <a:r>
              <a:rPr lang="en-US" sz="1400" dirty="0"/>
              <a:t>We would like to find a low-dimensional representation of the data that captures as much of the information as </a:t>
            </a:r>
            <a:r>
              <a:rPr lang="it-IT" sz="1400" dirty="0" err="1"/>
              <a:t>possible</a:t>
            </a:r>
            <a:r>
              <a:rPr lang="it-IT" sz="1400" dirty="0"/>
              <a:t>.</a:t>
            </a:r>
          </a:p>
          <a:p>
            <a:pPr algn="just"/>
            <a:r>
              <a:rPr lang="en-US" sz="1400" dirty="0"/>
              <a:t>If we can obtain a two-dimensional representation of the data that captures most of the information, then we can plot the observations in this low-dimensional space.</a:t>
            </a:r>
          </a:p>
          <a:p>
            <a:pPr algn="just"/>
            <a:r>
              <a:rPr lang="en-US" sz="1400" dirty="0"/>
              <a:t>PCA provides a tool to do just this.</a:t>
            </a:r>
          </a:p>
          <a:p>
            <a:pPr algn="just"/>
            <a:r>
              <a:rPr lang="en-US" sz="1400" dirty="0"/>
              <a:t>Similarly to the cluster analysis, it is necessary to standardize the data.</a:t>
            </a:r>
            <a:endParaRPr lang="it-IT" sz="1400"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1386"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1387"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1388"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1389"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0" name="Immagine 9">
            <a:extLst>
              <a:ext uri="{FF2B5EF4-FFF2-40B4-BE49-F238E27FC236}">
                <a16:creationId xmlns:a16="http://schemas.microsoft.com/office/drawing/2014/main" id="{CE56B1C3-1699-4440-B290-E7AC4028F671}"/>
              </a:ext>
            </a:extLst>
          </p:cNvPr>
          <p:cNvPicPr>
            <a:picLocks noChangeAspect="1"/>
          </p:cNvPicPr>
          <p:nvPr/>
        </p:nvPicPr>
        <p:blipFill>
          <a:blip r:embed="rId11"/>
          <a:stretch>
            <a:fillRect/>
          </a:stretch>
        </p:blipFill>
        <p:spPr>
          <a:xfrm>
            <a:off x="5063238" y="2275479"/>
            <a:ext cx="4824659" cy="4050893"/>
          </a:xfrm>
          <a:prstGeom prst="rect">
            <a:avLst/>
          </a:prstGeom>
        </p:spPr>
      </p:pic>
      <p:pic>
        <p:nvPicPr>
          <p:cNvPr id="11" name="Immagine 10">
            <a:extLst>
              <a:ext uri="{FF2B5EF4-FFF2-40B4-BE49-F238E27FC236}">
                <a16:creationId xmlns:a16="http://schemas.microsoft.com/office/drawing/2014/main" id="{897B3F26-5331-4678-8971-8EB7DBBAB71E}"/>
              </a:ext>
            </a:extLst>
          </p:cNvPr>
          <p:cNvPicPr>
            <a:picLocks noChangeAspect="1"/>
          </p:cNvPicPr>
          <p:nvPr/>
        </p:nvPicPr>
        <p:blipFill>
          <a:blip r:embed="rId12"/>
          <a:stretch>
            <a:fillRect/>
          </a:stretch>
        </p:blipFill>
        <p:spPr>
          <a:xfrm>
            <a:off x="7971420" y="2000220"/>
            <a:ext cx="3832954" cy="849986"/>
          </a:xfrm>
          <a:prstGeom prst="rect">
            <a:avLst/>
          </a:prstGeom>
        </p:spPr>
      </p:pic>
    </p:spTree>
    <p:extLst>
      <p:ext uri="{BB962C8B-B14F-4D97-AF65-F5344CB8AC3E}">
        <p14:creationId xmlns:p14="http://schemas.microsoft.com/office/powerpoint/2010/main" val="109163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dirty="0" err="1"/>
              <a:t>Principal</a:t>
            </a:r>
            <a:r>
              <a:rPr lang="it-IT" dirty="0"/>
              <a:t> Component Analysis. </a:t>
            </a:r>
            <a:r>
              <a:rPr lang="it-IT" dirty="0" err="1"/>
              <a:t>Why</a:t>
            </a:r>
            <a:r>
              <a:rPr lang="it-IT" dirty="0"/>
              <a:t>?</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pPr algn="just"/>
            <a:r>
              <a:rPr lang="en-US" dirty="0"/>
              <a:t>Consider the data matrix </a:t>
            </a:r>
            <a:r>
              <a:rPr lang="en-US" i="1" dirty="0"/>
              <a:t>X </a:t>
            </a:r>
            <a:r>
              <a:rPr lang="en-US" dirty="0"/>
              <a:t>of standardized data with </a:t>
            </a:r>
            <a:r>
              <a:rPr lang="en-US" i="1" dirty="0"/>
              <a:t>n </a:t>
            </a:r>
            <a:r>
              <a:rPr lang="en-US" dirty="0"/>
              <a:t>rows </a:t>
            </a:r>
            <a:r>
              <a:rPr lang="it-IT" dirty="0"/>
              <a:t>and </a:t>
            </a:r>
            <a:r>
              <a:rPr lang="it-IT" i="1" dirty="0"/>
              <a:t>p </a:t>
            </a:r>
            <a:r>
              <a:rPr lang="it-IT" dirty="0" err="1"/>
              <a:t>columns</a:t>
            </a:r>
            <a:r>
              <a:rPr lang="it-IT" dirty="0"/>
              <a:t>.</a:t>
            </a:r>
          </a:p>
          <a:p>
            <a:pPr algn="just"/>
            <a:r>
              <a:rPr lang="en-US" dirty="0"/>
              <a:t>The starting point is the correlation matrix S=Cor(X)</a:t>
            </a:r>
            <a:endParaRPr lang="it-IT" dirty="0"/>
          </a:p>
          <a:p>
            <a:pPr algn="just"/>
            <a:r>
              <a:rPr lang="en-US" dirty="0"/>
              <a:t>The S matrix has unit values on the main diagonal and the correlations outside the main diagonal and is a symmetric </a:t>
            </a:r>
            <a:r>
              <a:rPr lang="it-IT" dirty="0" err="1"/>
              <a:t>matrix</a:t>
            </a:r>
            <a:endParaRPr lang="it-IT" dirty="0"/>
          </a:p>
          <a:p>
            <a:pPr algn="just"/>
            <a:r>
              <a:rPr lang="en-US" dirty="0"/>
              <a:t>For example with </a:t>
            </a:r>
            <a:r>
              <a:rPr lang="en-US" i="1" dirty="0"/>
              <a:t>p </a:t>
            </a:r>
            <a:r>
              <a:rPr lang="en-US" dirty="0"/>
              <a:t>= 3,</a:t>
            </a:r>
            <a:endParaRPr lang="it-IT"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2410"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2411"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2412"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2413"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2" name="Immagine 11">
            <a:extLst>
              <a:ext uri="{FF2B5EF4-FFF2-40B4-BE49-F238E27FC236}">
                <a16:creationId xmlns:a16="http://schemas.microsoft.com/office/drawing/2014/main" id="{82E2B845-90A7-4CE2-95CE-C9BC352F2ED6}"/>
              </a:ext>
            </a:extLst>
          </p:cNvPr>
          <p:cNvPicPr>
            <a:picLocks noChangeAspect="1"/>
          </p:cNvPicPr>
          <p:nvPr/>
        </p:nvPicPr>
        <p:blipFill>
          <a:blip r:embed="rId11"/>
          <a:stretch>
            <a:fillRect/>
          </a:stretch>
        </p:blipFill>
        <p:spPr>
          <a:xfrm>
            <a:off x="6348132" y="3272349"/>
            <a:ext cx="5286617" cy="1186792"/>
          </a:xfrm>
          <a:prstGeom prst="rect">
            <a:avLst/>
          </a:prstGeom>
        </p:spPr>
      </p:pic>
    </p:spTree>
    <p:extLst>
      <p:ext uri="{BB962C8B-B14F-4D97-AF65-F5344CB8AC3E}">
        <p14:creationId xmlns:p14="http://schemas.microsoft.com/office/powerpoint/2010/main" val="1783678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dirty="0" err="1"/>
              <a:t>Principal</a:t>
            </a:r>
            <a:r>
              <a:rPr lang="it-IT" dirty="0"/>
              <a:t> Component Analysis. </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pPr algn="just"/>
            <a:r>
              <a:rPr lang="en-US" dirty="0">
                <a:solidFill>
                  <a:srgbClr val="002060"/>
                </a:solidFill>
              </a:rPr>
              <a:t>In the Plot 1A, the data are represented in the X-Y coordinate system. The dimension reduction is achieved by identifying the principal directions, called principal components, in which the data varies.</a:t>
            </a:r>
          </a:p>
          <a:p>
            <a:pPr algn="just"/>
            <a:endParaRPr lang="en-US" dirty="0">
              <a:solidFill>
                <a:srgbClr val="002060"/>
              </a:solidFill>
            </a:endParaRPr>
          </a:p>
          <a:p>
            <a:r>
              <a:rPr lang="en-US" dirty="0">
                <a:solidFill>
                  <a:srgbClr val="002060"/>
                </a:solidFill>
              </a:rPr>
              <a:t>PCA assumes that the directions with the largest variances are the most “important” (</a:t>
            </a:r>
            <a:r>
              <a:rPr lang="en-US" dirty="0" err="1">
                <a:solidFill>
                  <a:srgbClr val="002060"/>
                </a:solidFill>
              </a:rPr>
              <a:t>i.e</a:t>
            </a:r>
            <a:r>
              <a:rPr lang="en-US" dirty="0">
                <a:solidFill>
                  <a:srgbClr val="002060"/>
                </a:solidFill>
              </a:rPr>
              <a:t>, the most principal).</a:t>
            </a:r>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3434"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3435"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3436"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3437"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0" name="Segnaposto contenuto 3">
            <a:extLst>
              <a:ext uri="{FF2B5EF4-FFF2-40B4-BE49-F238E27FC236}">
                <a16:creationId xmlns:a16="http://schemas.microsoft.com/office/drawing/2014/main" id="{9AEA4473-C7D6-4041-ADB9-7DC33AC658E7}"/>
              </a:ext>
            </a:extLst>
          </p:cNvPr>
          <p:cNvPicPr>
            <a:picLocks noChangeAspect="1"/>
          </p:cNvPicPr>
          <p:nvPr/>
        </p:nvPicPr>
        <p:blipFill>
          <a:blip r:embed="rId11"/>
          <a:stretch>
            <a:fillRect/>
          </a:stretch>
        </p:blipFill>
        <p:spPr>
          <a:xfrm>
            <a:off x="7005084" y="2315381"/>
            <a:ext cx="3654287" cy="3654287"/>
          </a:xfrm>
          <a:prstGeom prst="rect">
            <a:avLst/>
          </a:prstGeom>
        </p:spPr>
      </p:pic>
    </p:spTree>
    <p:extLst>
      <p:ext uri="{BB962C8B-B14F-4D97-AF65-F5344CB8AC3E}">
        <p14:creationId xmlns:p14="http://schemas.microsoft.com/office/powerpoint/2010/main" val="122027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dirty="0" err="1"/>
              <a:t>Principal</a:t>
            </a:r>
            <a:r>
              <a:rPr lang="it-IT" dirty="0"/>
              <a:t> Component Analysis. </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r>
              <a:rPr lang="en-US" dirty="0"/>
              <a:t>In the figure 1A, the </a:t>
            </a:r>
            <a:r>
              <a:rPr lang="en-US" i="1" dirty="0"/>
              <a:t>PC1 axis </a:t>
            </a:r>
            <a:r>
              <a:rPr lang="en-US" dirty="0"/>
              <a:t>is the </a:t>
            </a:r>
            <a:r>
              <a:rPr lang="en-US" b="1" dirty="0"/>
              <a:t>first principal direction </a:t>
            </a:r>
            <a:r>
              <a:rPr lang="en-US" dirty="0"/>
              <a:t>along which the samples show the largest variation. The </a:t>
            </a:r>
            <a:r>
              <a:rPr lang="en-US" i="1" dirty="0"/>
              <a:t>PC2 axis </a:t>
            </a:r>
            <a:r>
              <a:rPr lang="en-US" dirty="0"/>
              <a:t>is the </a:t>
            </a:r>
            <a:r>
              <a:rPr lang="en-US" b="1" dirty="0"/>
              <a:t>second most important direction </a:t>
            </a:r>
            <a:r>
              <a:rPr lang="en-US" dirty="0"/>
              <a:t>and it is </a:t>
            </a:r>
            <a:r>
              <a:rPr lang="en-US" b="1" dirty="0"/>
              <a:t>orthogonal </a:t>
            </a:r>
            <a:r>
              <a:rPr lang="en-US" dirty="0"/>
              <a:t>to the PC1 axis.</a:t>
            </a:r>
          </a:p>
          <a:p>
            <a:r>
              <a:rPr lang="en-US" dirty="0"/>
              <a:t>The dimensionality of our two-dimensional data can be reduced to a single dimension by projecting each sample onto the first principal component (Plot 1B).</a:t>
            </a:r>
          </a:p>
          <a:p>
            <a:pPr algn="just"/>
            <a:r>
              <a:rPr lang="en-US" dirty="0"/>
              <a:t>Technically speaking, the amount of variance retained by each principal component is measured by the so-called </a:t>
            </a:r>
            <a:r>
              <a:rPr lang="en-US" b="1" dirty="0"/>
              <a:t>eigenvalue</a:t>
            </a:r>
            <a:r>
              <a:rPr lang="en-US" dirty="0"/>
              <a:t>.</a:t>
            </a:r>
          </a:p>
          <a:p>
            <a:pPr algn="just"/>
            <a:r>
              <a:rPr lang="en-US" dirty="0"/>
              <a:t>Note that, the PCA method is particularly useful when the variables within the data set are highly correlated. Correlation indicates that there is redundancy in the data. Due to this redundancy, PCA can be used to reduce the original variables into a smaller number of new variables ( = </a:t>
            </a:r>
            <a:r>
              <a:rPr lang="en-US" b="1" dirty="0"/>
              <a:t>principal components</a:t>
            </a:r>
            <a:r>
              <a:rPr lang="en-US" dirty="0"/>
              <a:t>) explaining most of the variance in the original variables.</a:t>
            </a:r>
          </a:p>
          <a:p>
            <a:endParaRPr lang="en-US"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4458"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4459"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4460"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4461"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1" name="Immagine 10">
            <a:extLst>
              <a:ext uri="{FF2B5EF4-FFF2-40B4-BE49-F238E27FC236}">
                <a16:creationId xmlns:a16="http://schemas.microsoft.com/office/drawing/2014/main" id="{09D8BC97-FB2C-4C25-B367-787727F42620}"/>
              </a:ext>
            </a:extLst>
          </p:cNvPr>
          <p:cNvPicPr>
            <a:picLocks noChangeAspect="1"/>
          </p:cNvPicPr>
          <p:nvPr/>
        </p:nvPicPr>
        <p:blipFill>
          <a:blip r:embed="rId11"/>
          <a:stretch>
            <a:fillRect/>
          </a:stretch>
        </p:blipFill>
        <p:spPr>
          <a:xfrm>
            <a:off x="7194699" y="2153270"/>
            <a:ext cx="3616898" cy="3616898"/>
          </a:xfrm>
          <a:prstGeom prst="rect">
            <a:avLst/>
          </a:prstGeom>
        </p:spPr>
      </p:pic>
    </p:spTree>
    <p:extLst>
      <p:ext uri="{BB962C8B-B14F-4D97-AF65-F5344CB8AC3E}">
        <p14:creationId xmlns:p14="http://schemas.microsoft.com/office/powerpoint/2010/main" val="325298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A4ED6-4FAC-465A-9BD7-9427AF3A72D4}"/>
              </a:ext>
            </a:extLst>
          </p:cNvPr>
          <p:cNvSpPr>
            <a:spLocks noGrp="1"/>
          </p:cNvSpPr>
          <p:nvPr>
            <p:ph type="title"/>
          </p:nvPr>
        </p:nvSpPr>
        <p:spPr/>
        <p:txBody>
          <a:bodyPr/>
          <a:lstStyle/>
          <a:p>
            <a:r>
              <a:rPr lang="it-IT" dirty="0"/>
              <a:t>Statistical Learning</a:t>
            </a:r>
          </a:p>
        </p:txBody>
      </p:sp>
      <p:sp>
        <p:nvSpPr>
          <p:cNvPr id="3" name="Segnaposto testo 2">
            <a:extLst>
              <a:ext uri="{FF2B5EF4-FFF2-40B4-BE49-F238E27FC236}">
                <a16:creationId xmlns:a16="http://schemas.microsoft.com/office/drawing/2014/main" id="{6240102F-FD25-4B28-99BC-F4647B07E4BC}"/>
              </a:ext>
            </a:extLst>
          </p:cNvPr>
          <p:cNvSpPr>
            <a:spLocks noGrp="1"/>
          </p:cNvSpPr>
          <p:nvPr>
            <p:ph type="body" sz="quarter" idx="17"/>
          </p:nvPr>
        </p:nvSpPr>
        <p:spPr/>
        <p:txBody>
          <a:bodyPr/>
          <a:lstStyle/>
          <a:p>
            <a:r>
              <a:rPr lang="it-IT" sz="2000" b="1" dirty="0" err="1"/>
              <a:t>Unsupervised</a:t>
            </a:r>
            <a:r>
              <a:rPr lang="it-IT" sz="2000" b="1" dirty="0"/>
              <a:t> Learning</a:t>
            </a:r>
          </a:p>
        </p:txBody>
      </p:sp>
      <p:sp>
        <p:nvSpPr>
          <p:cNvPr id="4" name="Segnaposto testo 3">
            <a:extLst>
              <a:ext uri="{FF2B5EF4-FFF2-40B4-BE49-F238E27FC236}">
                <a16:creationId xmlns:a16="http://schemas.microsoft.com/office/drawing/2014/main" id="{2203E21B-D26E-4EF4-B36B-BA0A9A653856}"/>
              </a:ext>
            </a:extLst>
          </p:cNvPr>
          <p:cNvSpPr>
            <a:spLocks noGrp="1"/>
          </p:cNvSpPr>
          <p:nvPr>
            <p:ph type="body" sz="quarter" idx="18"/>
          </p:nvPr>
        </p:nvSpPr>
        <p:spPr/>
        <p:txBody>
          <a:bodyPr/>
          <a:lstStyle/>
          <a:p>
            <a:pPr algn="just">
              <a:buFont typeface="Arial" panose="020B0604020202020204" pitchFamily="34" charset="0"/>
              <a:buChar char="•"/>
            </a:pPr>
            <a:r>
              <a:rPr lang="en-US" sz="1800" dirty="0"/>
              <a:t>Dimensionality reduction (e.g., Principal Component Analysis, Exploratory Factor Analysis)</a:t>
            </a:r>
          </a:p>
          <a:p>
            <a:pPr algn="just">
              <a:buFont typeface="Arial" panose="020B0604020202020204" pitchFamily="34" charset="0"/>
              <a:buChar char="•"/>
            </a:pPr>
            <a:r>
              <a:rPr lang="it-IT" sz="1800" dirty="0"/>
              <a:t>Cluster </a:t>
            </a:r>
            <a:r>
              <a:rPr lang="it-IT" sz="1800" dirty="0" err="1"/>
              <a:t>analysis</a:t>
            </a:r>
            <a:endParaRPr lang="it-IT" sz="1800" dirty="0"/>
          </a:p>
          <a:p>
            <a:endParaRPr lang="it-IT" dirty="0"/>
          </a:p>
        </p:txBody>
      </p:sp>
      <p:pic>
        <p:nvPicPr>
          <p:cNvPr id="5" name="Immagine 4">
            <a:extLst>
              <a:ext uri="{FF2B5EF4-FFF2-40B4-BE49-F238E27FC236}">
                <a16:creationId xmlns:a16="http://schemas.microsoft.com/office/drawing/2014/main" id="{D24E508A-5407-4FEC-8853-4E5291DAEF0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3174" y="1578237"/>
            <a:ext cx="5547277" cy="4093693"/>
          </a:xfrm>
          <a:prstGeom prst="rect">
            <a:avLst/>
          </a:prstGeom>
          <a:noFill/>
          <a:ln>
            <a:noFill/>
          </a:ln>
        </p:spPr>
      </p:pic>
    </p:spTree>
    <p:extLst>
      <p:ext uri="{BB962C8B-B14F-4D97-AF65-F5344CB8AC3E}">
        <p14:creationId xmlns:p14="http://schemas.microsoft.com/office/powerpoint/2010/main" val="34427718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dirty="0" err="1"/>
              <a:t>Principal</a:t>
            </a:r>
            <a:r>
              <a:rPr lang="it-IT" dirty="0"/>
              <a:t> Component Analysis. </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r>
              <a:rPr lang="en-US" dirty="0"/>
              <a:t>Taken together, the main purpose of principal component analysis is to:</a:t>
            </a:r>
          </a:p>
          <a:p>
            <a:r>
              <a:rPr lang="it-IT" dirty="0" err="1"/>
              <a:t>identify</a:t>
            </a:r>
            <a:r>
              <a:rPr lang="it-IT" dirty="0"/>
              <a:t> </a:t>
            </a:r>
            <a:r>
              <a:rPr lang="it-IT" dirty="0" err="1"/>
              <a:t>hidden</a:t>
            </a:r>
            <a:r>
              <a:rPr lang="it-IT" dirty="0"/>
              <a:t> pattern in a data set,</a:t>
            </a:r>
          </a:p>
          <a:p>
            <a:r>
              <a:rPr lang="en-US" dirty="0"/>
              <a:t>reduce the dimensionality of the data by </a:t>
            </a:r>
            <a:r>
              <a:rPr lang="en-US" b="1" dirty="0"/>
              <a:t>removing the noise </a:t>
            </a:r>
            <a:r>
              <a:rPr lang="en-US" dirty="0"/>
              <a:t>and </a:t>
            </a:r>
            <a:r>
              <a:rPr lang="it-IT" b="1" dirty="0" err="1"/>
              <a:t>redundancy</a:t>
            </a:r>
            <a:r>
              <a:rPr lang="it-IT" b="1" dirty="0"/>
              <a:t> </a:t>
            </a:r>
            <a:r>
              <a:rPr lang="it-IT" dirty="0"/>
              <a:t>in the data,</a:t>
            </a:r>
          </a:p>
          <a:p>
            <a:r>
              <a:rPr lang="it-IT" dirty="0" err="1"/>
              <a:t>identify</a:t>
            </a:r>
            <a:r>
              <a:rPr lang="it-IT" dirty="0"/>
              <a:t> </a:t>
            </a:r>
            <a:r>
              <a:rPr lang="it-IT" dirty="0" err="1"/>
              <a:t>correlated</a:t>
            </a:r>
            <a:r>
              <a:rPr lang="it-IT" dirty="0"/>
              <a:t> </a:t>
            </a:r>
            <a:r>
              <a:rPr lang="it-IT" dirty="0" err="1"/>
              <a:t>variables</a:t>
            </a:r>
            <a:endParaRPr lang="it-IT" dirty="0"/>
          </a:p>
          <a:p>
            <a:endParaRPr lang="en-US"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5482"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5483"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5484"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5485"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0" name="Immagine 9">
            <a:extLst>
              <a:ext uri="{FF2B5EF4-FFF2-40B4-BE49-F238E27FC236}">
                <a16:creationId xmlns:a16="http://schemas.microsoft.com/office/drawing/2014/main" id="{141DA0A7-49A4-4B60-9ADA-A3EF86355379}"/>
              </a:ext>
            </a:extLst>
          </p:cNvPr>
          <p:cNvPicPr>
            <a:picLocks noChangeAspect="1"/>
          </p:cNvPicPr>
          <p:nvPr/>
        </p:nvPicPr>
        <p:blipFill>
          <a:blip r:embed="rId11"/>
          <a:stretch>
            <a:fillRect/>
          </a:stretch>
        </p:blipFill>
        <p:spPr>
          <a:xfrm>
            <a:off x="5469555" y="2549131"/>
            <a:ext cx="2848348" cy="2848348"/>
          </a:xfrm>
          <a:prstGeom prst="rect">
            <a:avLst/>
          </a:prstGeom>
        </p:spPr>
      </p:pic>
      <p:pic>
        <p:nvPicPr>
          <p:cNvPr id="12" name="Immagine 11">
            <a:extLst>
              <a:ext uri="{FF2B5EF4-FFF2-40B4-BE49-F238E27FC236}">
                <a16:creationId xmlns:a16="http://schemas.microsoft.com/office/drawing/2014/main" id="{C4A46EAE-3132-4F5A-BF51-131281553517}"/>
              </a:ext>
            </a:extLst>
          </p:cNvPr>
          <p:cNvPicPr>
            <a:picLocks noChangeAspect="1"/>
          </p:cNvPicPr>
          <p:nvPr/>
        </p:nvPicPr>
        <p:blipFill>
          <a:blip r:embed="rId12"/>
          <a:stretch>
            <a:fillRect/>
          </a:stretch>
        </p:blipFill>
        <p:spPr>
          <a:xfrm>
            <a:off x="8786401" y="2549131"/>
            <a:ext cx="2848348" cy="2848348"/>
          </a:xfrm>
          <a:prstGeom prst="rect">
            <a:avLst/>
          </a:prstGeom>
        </p:spPr>
      </p:pic>
    </p:spTree>
    <p:extLst>
      <p:ext uri="{BB962C8B-B14F-4D97-AF65-F5344CB8AC3E}">
        <p14:creationId xmlns:p14="http://schemas.microsoft.com/office/powerpoint/2010/main" val="27294654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dirty="0" err="1"/>
              <a:t>Interpretation</a:t>
            </a:r>
            <a:r>
              <a:rPr lang="it-IT" dirty="0"/>
              <a:t> of </a:t>
            </a:r>
            <a:r>
              <a:rPr lang="it-IT" dirty="0" err="1"/>
              <a:t>Principal</a:t>
            </a:r>
            <a:r>
              <a:rPr lang="it-IT" dirty="0"/>
              <a:t> Components. </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r>
              <a:rPr lang="en-US" dirty="0"/>
              <a:t>One of the difficult task associated to the application of the technique of the principal components is their interpretation.</a:t>
            </a:r>
          </a:p>
          <a:p>
            <a:r>
              <a:rPr lang="en-US" dirty="0"/>
              <a:t>Since each principal component is a linear combination of the observed variables they do not have a clear unit of </a:t>
            </a:r>
            <a:r>
              <a:rPr lang="it-IT" dirty="0" err="1"/>
              <a:t>measurement</a:t>
            </a:r>
            <a:r>
              <a:rPr lang="it-IT" dirty="0"/>
              <a:t>.</a:t>
            </a:r>
          </a:p>
          <a:p>
            <a:r>
              <a:rPr lang="en-US" dirty="0"/>
              <a:t>Let us define the overall importance and the relative importance of the principal components.</a:t>
            </a:r>
            <a:endParaRPr lang="it-IT" dirty="0"/>
          </a:p>
          <a:p>
            <a:endParaRPr lang="en-US"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9573"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9574"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9575"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9576"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sp>
        <p:nvSpPr>
          <p:cNvPr id="11" name="Segnaposto testo 3">
            <a:extLst>
              <a:ext uri="{FF2B5EF4-FFF2-40B4-BE49-F238E27FC236}">
                <a16:creationId xmlns:a16="http://schemas.microsoft.com/office/drawing/2014/main" id="{A6679A9E-F2D5-4303-B9B4-883DBC9B7499}"/>
              </a:ext>
            </a:extLst>
          </p:cNvPr>
          <p:cNvSpPr txBox="1">
            <a:spLocks/>
          </p:cNvSpPr>
          <p:nvPr/>
        </p:nvSpPr>
        <p:spPr>
          <a:xfrm>
            <a:off x="6589456" y="2836690"/>
            <a:ext cx="4440052" cy="2737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Avenir Book" panose="02000503020000020003" pitchFamily="2"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The proportion of variance explained (PVE) by component </a:t>
            </a:r>
            <a:r>
              <a:rPr lang="en-US" i="1" dirty="0" err="1"/>
              <a:t>i</a:t>
            </a:r>
            <a:r>
              <a:rPr lang="en-US" i="1" dirty="0"/>
              <a:t> </a:t>
            </a:r>
            <a:r>
              <a:rPr lang="en-US" dirty="0"/>
              <a:t>is</a:t>
            </a:r>
          </a:p>
          <a:p>
            <a:pPr algn="just"/>
            <a:endParaRPr lang="en-US" dirty="0"/>
          </a:p>
          <a:p>
            <a:pPr algn="just"/>
            <a:endParaRPr lang="en-US" dirty="0"/>
          </a:p>
          <a:p>
            <a:pPr algn="just"/>
            <a:r>
              <a:rPr lang="en-US" dirty="0"/>
              <a:t> The overall importance of the first </a:t>
            </a:r>
            <a:r>
              <a:rPr lang="en-US" i="1" dirty="0"/>
              <a:t>k </a:t>
            </a:r>
            <a:r>
              <a:rPr lang="en-US" dirty="0"/>
              <a:t>principal components is </a:t>
            </a:r>
            <a:r>
              <a:rPr lang="it-IT" dirty="0" err="1"/>
              <a:t>given</a:t>
            </a:r>
            <a:r>
              <a:rPr lang="it-IT" dirty="0"/>
              <a:t> by</a:t>
            </a:r>
          </a:p>
          <a:p>
            <a:pPr algn="just"/>
            <a:endParaRPr lang="en-US" dirty="0"/>
          </a:p>
          <a:p>
            <a:pPr algn="just"/>
            <a:endParaRPr lang="en-US" dirty="0"/>
          </a:p>
          <a:p>
            <a:pPr algn="just"/>
            <a:r>
              <a:rPr lang="en-US" dirty="0"/>
              <a:t>It represents the share of variability explained by the components and therefore the statistical information explained by the principal components.</a:t>
            </a:r>
          </a:p>
          <a:p>
            <a:pPr algn="just"/>
            <a:r>
              <a:rPr lang="en-US" dirty="0"/>
              <a:t>It is a measure of overall importance of the first </a:t>
            </a:r>
            <a:r>
              <a:rPr lang="en-US" i="1" dirty="0"/>
              <a:t>k </a:t>
            </a:r>
            <a:r>
              <a:rPr lang="en-US" dirty="0"/>
              <a:t>principal </a:t>
            </a:r>
            <a:r>
              <a:rPr lang="it-IT" dirty="0" err="1"/>
              <a:t>components</a:t>
            </a:r>
            <a:r>
              <a:rPr lang="it-IT" dirty="0"/>
              <a:t>.</a:t>
            </a:r>
          </a:p>
          <a:p>
            <a:endParaRPr lang="en-US" dirty="0"/>
          </a:p>
        </p:txBody>
      </p:sp>
      <p:pic>
        <p:nvPicPr>
          <p:cNvPr id="13" name="Immagine 12">
            <a:extLst>
              <a:ext uri="{FF2B5EF4-FFF2-40B4-BE49-F238E27FC236}">
                <a16:creationId xmlns:a16="http://schemas.microsoft.com/office/drawing/2014/main" id="{6B7EB333-DAB8-4EE3-9426-AC4B107BF1BB}"/>
              </a:ext>
            </a:extLst>
          </p:cNvPr>
          <p:cNvPicPr>
            <a:picLocks noChangeAspect="1"/>
          </p:cNvPicPr>
          <p:nvPr/>
        </p:nvPicPr>
        <p:blipFill>
          <a:blip r:embed="rId11"/>
          <a:stretch>
            <a:fillRect/>
          </a:stretch>
        </p:blipFill>
        <p:spPr>
          <a:xfrm>
            <a:off x="8462009" y="3250322"/>
            <a:ext cx="847218" cy="464603"/>
          </a:xfrm>
          <a:prstGeom prst="rect">
            <a:avLst/>
          </a:prstGeom>
        </p:spPr>
      </p:pic>
      <p:pic>
        <p:nvPicPr>
          <p:cNvPr id="14" name="Immagine 13">
            <a:extLst>
              <a:ext uri="{FF2B5EF4-FFF2-40B4-BE49-F238E27FC236}">
                <a16:creationId xmlns:a16="http://schemas.microsoft.com/office/drawing/2014/main" id="{106B5683-12F4-490E-BAC9-0E556341B737}"/>
              </a:ext>
            </a:extLst>
          </p:cNvPr>
          <p:cNvPicPr>
            <a:picLocks noChangeAspect="1"/>
          </p:cNvPicPr>
          <p:nvPr/>
        </p:nvPicPr>
        <p:blipFill>
          <a:blip r:embed="rId12"/>
          <a:stretch>
            <a:fillRect/>
          </a:stretch>
        </p:blipFill>
        <p:spPr>
          <a:xfrm>
            <a:off x="8233671" y="4076860"/>
            <a:ext cx="1151622" cy="556181"/>
          </a:xfrm>
          <a:prstGeom prst="rect">
            <a:avLst/>
          </a:prstGeom>
        </p:spPr>
      </p:pic>
    </p:spTree>
    <p:extLst>
      <p:ext uri="{BB962C8B-B14F-4D97-AF65-F5344CB8AC3E}">
        <p14:creationId xmlns:p14="http://schemas.microsoft.com/office/powerpoint/2010/main" val="2556314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it-IT" dirty="0" err="1"/>
              <a:t>Interpretation</a:t>
            </a:r>
            <a:r>
              <a:rPr lang="it-IT" dirty="0"/>
              <a:t> of </a:t>
            </a:r>
            <a:r>
              <a:rPr lang="it-IT" dirty="0" err="1"/>
              <a:t>Principal</a:t>
            </a:r>
            <a:r>
              <a:rPr lang="it-IT" dirty="0"/>
              <a:t> Components. Relative </a:t>
            </a:r>
            <a:r>
              <a:rPr lang="it-IT" dirty="0" err="1"/>
              <a:t>Importance</a:t>
            </a:r>
            <a:r>
              <a:rPr lang="it-IT" dirty="0"/>
              <a:t> </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pPr algn="just"/>
            <a:r>
              <a:rPr lang="en-US" dirty="0">
                <a:solidFill>
                  <a:srgbClr val="002060"/>
                </a:solidFill>
              </a:rPr>
              <a:t>The degree of relative importance of each principal component is given by the linear correlation between a principal component and an original variable,</a:t>
            </a:r>
          </a:p>
          <a:p>
            <a:pPr algn="just"/>
            <a:endParaRPr lang="en-US" dirty="0">
              <a:solidFill>
                <a:srgbClr val="002060"/>
              </a:solidFill>
            </a:endParaRPr>
          </a:p>
          <a:p>
            <a:pPr algn="just"/>
            <a:r>
              <a:rPr lang="en-US" dirty="0">
                <a:solidFill>
                  <a:srgbClr val="002060"/>
                </a:solidFill>
              </a:rPr>
              <a:t>The sign and the value of this correlation indicate the sign and the value of the link between the </a:t>
            </a:r>
            <a:r>
              <a:rPr lang="en-US" i="1" dirty="0">
                <a:solidFill>
                  <a:srgbClr val="002060"/>
                </a:solidFill>
              </a:rPr>
              <a:t>j</a:t>
            </a:r>
            <a:r>
              <a:rPr lang="en-US" dirty="0">
                <a:solidFill>
                  <a:srgbClr val="002060"/>
                </a:solidFill>
              </a:rPr>
              <a:t>-</a:t>
            </a:r>
            <a:r>
              <a:rPr lang="en-US" dirty="0" err="1">
                <a:solidFill>
                  <a:srgbClr val="002060"/>
                </a:solidFill>
              </a:rPr>
              <a:t>th</a:t>
            </a:r>
            <a:r>
              <a:rPr lang="en-US" dirty="0">
                <a:solidFill>
                  <a:srgbClr val="002060"/>
                </a:solidFill>
              </a:rPr>
              <a:t> principal component and the </a:t>
            </a:r>
            <a:r>
              <a:rPr lang="en-US" i="1" dirty="0" err="1">
                <a:solidFill>
                  <a:srgbClr val="002060"/>
                </a:solidFill>
              </a:rPr>
              <a:t>i</a:t>
            </a:r>
            <a:r>
              <a:rPr lang="en-US" dirty="0" err="1">
                <a:solidFill>
                  <a:srgbClr val="002060"/>
                </a:solidFill>
              </a:rPr>
              <a:t>-th</a:t>
            </a:r>
            <a:r>
              <a:rPr lang="en-US" dirty="0">
                <a:solidFill>
                  <a:srgbClr val="002060"/>
                </a:solidFill>
              </a:rPr>
              <a:t> original variable.</a:t>
            </a:r>
          </a:p>
          <a:p>
            <a:pPr algn="just"/>
            <a:r>
              <a:rPr lang="en-US" dirty="0">
                <a:solidFill>
                  <a:srgbClr val="002060"/>
                </a:solidFill>
              </a:rPr>
              <a:t>This facilitates the interpretation of each principal component by referring it mainly to the variables with which it has a high association (high correlation in absolute value).</a:t>
            </a:r>
            <a:endParaRPr lang="it-IT" dirty="0">
              <a:solidFill>
                <a:srgbClr val="002060"/>
              </a:solidFill>
            </a:endParaRPr>
          </a:p>
          <a:p>
            <a:endParaRPr lang="en-US"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8549"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8550"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8551"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8552"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5" name="Immagine 14">
            <a:extLst>
              <a:ext uri="{FF2B5EF4-FFF2-40B4-BE49-F238E27FC236}">
                <a16:creationId xmlns:a16="http://schemas.microsoft.com/office/drawing/2014/main" id="{F323F370-56B5-4893-AC3B-A820A349C5AB}"/>
              </a:ext>
            </a:extLst>
          </p:cNvPr>
          <p:cNvPicPr>
            <a:picLocks noChangeAspect="1"/>
          </p:cNvPicPr>
          <p:nvPr/>
        </p:nvPicPr>
        <p:blipFill>
          <a:blip r:embed="rId11"/>
          <a:stretch>
            <a:fillRect/>
          </a:stretch>
        </p:blipFill>
        <p:spPr>
          <a:xfrm>
            <a:off x="2568042" y="3714925"/>
            <a:ext cx="1077687" cy="400051"/>
          </a:xfrm>
          <a:prstGeom prst="rect">
            <a:avLst/>
          </a:prstGeom>
        </p:spPr>
      </p:pic>
    </p:spTree>
    <p:extLst>
      <p:ext uri="{BB962C8B-B14F-4D97-AF65-F5344CB8AC3E}">
        <p14:creationId xmlns:p14="http://schemas.microsoft.com/office/powerpoint/2010/main" val="318743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FF6C03-F4EB-4B39-BFCC-A15670601D7F}"/>
              </a:ext>
            </a:extLst>
          </p:cNvPr>
          <p:cNvSpPr>
            <a:spLocks noGrp="1"/>
          </p:cNvSpPr>
          <p:nvPr>
            <p:ph type="title"/>
          </p:nvPr>
        </p:nvSpPr>
        <p:spPr>
          <a:xfrm>
            <a:off x="557251" y="1316913"/>
            <a:ext cx="5099270" cy="464602"/>
          </a:xfrm>
        </p:spPr>
        <p:txBody>
          <a:bodyPr/>
          <a:lstStyle/>
          <a:p>
            <a:r>
              <a:rPr lang="it-IT" dirty="0" err="1"/>
              <a:t>Unsupervised</a:t>
            </a:r>
            <a:r>
              <a:rPr lang="it-IT" dirty="0"/>
              <a:t> Learning</a:t>
            </a:r>
          </a:p>
        </p:txBody>
      </p:sp>
      <p:sp>
        <p:nvSpPr>
          <p:cNvPr id="3" name="Segnaposto testo 2">
            <a:extLst>
              <a:ext uri="{FF2B5EF4-FFF2-40B4-BE49-F238E27FC236}">
                <a16:creationId xmlns:a16="http://schemas.microsoft.com/office/drawing/2014/main" id="{598B736A-1F38-4B95-908D-6D6E61C09482}"/>
              </a:ext>
            </a:extLst>
          </p:cNvPr>
          <p:cNvSpPr>
            <a:spLocks noGrp="1"/>
          </p:cNvSpPr>
          <p:nvPr>
            <p:ph type="body" sz="quarter" idx="17"/>
          </p:nvPr>
        </p:nvSpPr>
        <p:spPr/>
        <p:txBody>
          <a:bodyPr/>
          <a:lstStyle/>
          <a:p>
            <a:r>
              <a:rPr lang="en-US" dirty="0"/>
              <a:t>Number of the principal components</a:t>
            </a:r>
            <a:r>
              <a:rPr lang="it-IT" dirty="0"/>
              <a:t>. </a:t>
            </a:r>
          </a:p>
        </p:txBody>
      </p:sp>
      <p:sp>
        <p:nvSpPr>
          <p:cNvPr id="4" name="Segnaposto testo 3">
            <a:extLst>
              <a:ext uri="{FF2B5EF4-FFF2-40B4-BE49-F238E27FC236}">
                <a16:creationId xmlns:a16="http://schemas.microsoft.com/office/drawing/2014/main" id="{074702E5-8972-4900-ACD4-BD2502123C50}"/>
              </a:ext>
            </a:extLst>
          </p:cNvPr>
          <p:cNvSpPr>
            <a:spLocks noGrp="1"/>
          </p:cNvSpPr>
          <p:nvPr>
            <p:ph type="body" sz="quarter" idx="18"/>
          </p:nvPr>
        </p:nvSpPr>
        <p:spPr>
          <a:xfrm>
            <a:off x="557251" y="3231740"/>
            <a:ext cx="4440052" cy="2737928"/>
          </a:xfrm>
        </p:spPr>
        <p:txBody>
          <a:bodyPr/>
          <a:lstStyle/>
          <a:p>
            <a:pPr algn="just"/>
            <a:r>
              <a:rPr lang="en-US" dirty="0">
                <a:solidFill>
                  <a:srgbClr val="002060"/>
                </a:solidFill>
              </a:rPr>
              <a:t>A critical point of the method is the choice of the number of principal components, that is the choice of </a:t>
            </a:r>
            <a:r>
              <a:rPr lang="en-US" i="1" dirty="0">
                <a:solidFill>
                  <a:srgbClr val="002060"/>
                </a:solidFill>
              </a:rPr>
              <a:t>k</a:t>
            </a:r>
            <a:r>
              <a:rPr lang="en-US" dirty="0">
                <a:solidFill>
                  <a:srgbClr val="002060"/>
                </a:solidFill>
              </a:rPr>
              <a:t>.</a:t>
            </a:r>
          </a:p>
          <a:p>
            <a:pPr algn="just"/>
            <a:r>
              <a:rPr lang="en-US" dirty="0">
                <a:solidFill>
                  <a:srgbClr val="002060"/>
                </a:solidFill>
              </a:rPr>
              <a:t>There is no unique criterion</a:t>
            </a:r>
          </a:p>
          <a:p>
            <a:pPr algn="just"/>
            <a:r>
              <a:rPr lang="en-US" dirty="0">
                <a:solidFill>
                  <a:srgbClr val="002060"/>
                </a:solidFill>
              </a:rPr>
              <a:t>One of the most commonly used is to consider many principal components until a certain percentage of explained variability defined a priori is reached, for example 60% or 80%.</a:t>
            </a:r>
          </a:p>
          <a:p>
            <a:pPr algn="just"/>
            <a:r>
              <a:rPr lang="en-US" dirty="0">
                <a:solidFill>
                  <a:srgbClr val="002060"/>
                </a:solidFill>
              </a:rPr>
              <a:t>Alternatively, it is possible to use the graphical tool (scree-plot) which presents the number of components on the x-axis and the corresponding variance on the y-axis.</a:t>
            </a:r>
          </a:p>
          <a:p>
            <a:pPr algn="just"/>
            <a:r>
              <a:rPr lang="en-US" dirty="0">
                <a:solidFill>
                  <a:srgbClr val="002060"/>
                </a:solidFill>
              </a:rPr>
              <a:t>Therefore, we can choose that number of components in correspondence with a clear reduction in the variance.</a:t>
            </a:r>
            <a:endParaRPr lang="it-IT" dirty="0">
              <a:solidFill>
                <a:srgbClr val="002060"/>
              </a:solidFill>
            </a:endParaRPr>
          </a:p>
          <a:p>
            <a:endParaRPr lang="en-US" dirty="0"/>
          </a:p>
        </p:txBody>
      </p:sp>
      <p:graphicFrame>
        <p:nvGraphicFramePr>
          <p:cNvPr id="6" name="Oggetto 5">
            <a:extLst>
              <a:ext uri="{FF2B5EF4-FFF2-40B4-BE49-F238E27FC236}">
                <a16:creationId xmlns:a16="http://schemas.microsoft.com/office/drawing/2014/main" id="{C06BE0EB-2311-4A7C-9328-EB67785BA40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7527" name="Oggetto shell Packager" showAsIcon="1" r:id="rId3" imgW="504720" imgH="440280" progId="Package">
                  <p:embed/>
                </p:oleObj>
              </mc:Choice>
              <mc:Fallback>
                <p:oleObj name="Oggetto shell Packager" showAsIcon="1" r:id="rId3" imgW="504720" imgH="440280" progId="Package">
                  <p:embed/>
                  <p:pic>
                    <p:nvPicPr>
                      <p:cNvPr id="6" name="Oggetto 5">
                        <a:extLst>
                          <a:ext uri="{FF2B5EF4-FFF2-40B4-BE49-F238E27FC236}">
                            <a16:creationId xmlns:a16="http://schemas.microsoft.com/office/drawing/2014/main" id="{C06BE0EB-2311-4A7C-9328-EB67785BA403}"/>
                          </a:ext>
                        </a:extLst>
                      </p:cNvPr>
                      <p:cNvPicPr/>
                      <p:nvPr/>
                    </p:nvPicPr>
                    <p:blipFill>
                      <a:blip r:embed="rId4"/>
                      <a:stretch>
                        <a:fillRect/>
                      </a:stretch>
                    </p:blipFill>
                    <p:spPr>
                      <a:xfrm>
                        <a:off x="92075" y="92075"/>
                        <a:ext cx="504825" cy="439738"/>
                      </a:xfrm>
                      <a:prstGeom prst="rect">
                        <a:avLst/>
                      </a:prstGeom>
                    </p:spPr>
                  </p:pic>
                </p:oleObj>
              </mc:Fallback>
            </mc:AlternateContent>
          </a:graphicData>
        </a:graphic>
      </p:graphicFrame>
      <p:graphicFrame>
        <p:nvGraphicFramePr>
          <p:cNvPr id="7" name="Oggetto 6">
            <a:extLst>
              <a:ext uri="{FF2B5EF4-FFF2-40B4-BE49-F238E27FC236}">
                <a16:creationId xmlns:a16="http://schemas.microsoft.com/office/drawing/2014/main" id="{ECCB7DCA-AE8D-469E-9214-76AA296206E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7528" name="Oggetto shell Packager" showAsIcon="1" r:id="rId5" imgW="504720" imgH="440280" progId="Package">
                  <p:embed/>
                </p:oleObj>
              </mc:Choice>
              <mc:Fallback>
                <p:oleObj name="Oggetto shell Packager" showAsIcon="1" r:id="rId5" imgW="504720" imgH="440280" progId="Package">
                  <p:embed/>
                  <p:pic>
                    <p:nvPicPr>
                      <p:cNvPr id="7" name="Oggetto 6">
                        <a:extLst>
                          <a:ext uri="{FF2B5EF4-FFF2-40B4-BE49-F238E27FC236}">
                            <a16:creationId xmlns:a16="http://schemas.microsoft.com/office/drawing/2014/main" id="{ECCB7DCA-AE8D-469E-9214-76AA296206E3}"/>
                          </a:ext>
                        </a:extLst>
                      </p:cNvPr>
                      <p:cNvPicPr/>
                      <p:nvPr/>
                    </p:nvPicPr>
                    <p:blipFill>
                      <a:blip r:embed="rId6"/>
                      <a:stretch>
                        <a:fillRect/>
                      </a:stretch>
                    </p:blipFill>
                    <p:spPr>
                      <a:xfrm>
                        <a:off x="92075" y="92075"/>
                        <a:ext cx="504825" cy="439738"/>
                      </a:xfrm>
                      <a:prstGeom prst="rect">
                        <a:avLst/>
                      </a:prstGeom>
                    </p:spPr>
                  </p:pic>
                </p:oleObj>
              </mc:Fallback>
            </mc:AlternateContent>
          </a:graphicData>
        </a:graphic>
      </p:graphicFrame>
      <p:graphicFrame>
        <p:nvGraphicFramePr>
          <p:cNvPr id="8" name="Oggetto 7">
            <a:extLst>
              <a:ext uri="{FF2B5EF4-FFF2-40B4-BE49-F238E27FC236}">
                <a16:creationId xmlns:a16="http://schemas.microsoft.com/office/drawing/2014/main" id="{966A599D-E17B-4C91-96C4-CEAFE629A7BD}"/>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7529" name="Oggetto shell Packager" showAsIcon="1" r:id="rId7" imgW="504720" imgH="440280" progId="Package">
                  <p:embed/>
                </p:oleObj>
              </mc:Choice>
              <mc:Fallback>
                <p:oleObj name="Oggetto shell Packager" showAsIcon="1" r:id="rId7" imgW="504720" imgH="440280" progId="Package">
                  <p:embed/>
                  <p:pic>
                    <p:nvPicPr>
                      <p:cNvPr id="8" name="Oggetto 7">
                        <a:extLst>
                          <a:ext uri="{FF2B5EF4-FFF2-40B4-BE49-F238E27FC236}">
                            <a16:creationId xmlns:a16="http://schemas.microsoft.com/office/drawing/2014/main" id="{966A599D-E17B-4C91-96C4-CEAFE629A7BD}"/>
                          </a:ext>
                        </a:extLst>
                      </p:cNvPr>
                      <p:cNvPicPr/>
                      <p:nvPr/>
                    </p:nvPicPr>
                    <p:blipFill>
                      <a:blip r:embed="rId8"/>
                      <a:stretch>
                        <a:fillRect/>
                      </a:stretch>
                    </p:blipFill>
                    <p:spPr>
                      <a:xfrm>
                        <a:off x="92075" y="92075"/>
                        <a:ext cx="504825" cy="439738"/>
                      </a:xfrm>
                      <a:prstGeom prst="rect">
                        <a:avLst/>
                      </a:prstGeom>
                    </p:spPr>
                  </p:pic>
                </p:oleObj>
              </mc:Fallback>
            </mc:AlternateContent>
          </a:graphicData>
        </a:graphic>
      </p:graphicFrame>
      <p:graphicFrame>
        <p:nvGraphicFramePr>
          <p:cNvPr id="9" name="Oggetto 8">
            <a:extLst>
              <a:ext uri="{FF2B5EF4-FFF2-40B4-BE49-F238E27FC236}">
                <a16:creationId xmlns:a16="http://schemas.microsoft.com/office/drawing/2014/main" id="{897113AB-8E46-4315-9A9E-DDB4BEC4BDC3}"/>
              </a:ext>
            </a:extLst>
          </p:cNvPr>
          <p:cNvGraphicFramePr>
            <a:graphicFrameLocks noChangeAspect="1"/>
          </p:cNvGraphicFramePr>
          <p:nvPr/>
        </p:nvGraphicFramePr>
        <p:xfrm>
          <a:off x="92075" y="92075"/>
          <a:ext cx="504825" cy="439738"/>
        </p:xfrm>
        <a:graphic>
          <a:graphicData uri="http://schemas.openxmlformats.org/presentationml/2006/ole">
            <mc:AlternateContent xmlns:mc="http://schemas.openxmlformats.org/markup-compatibility/2006">
              <mc:Choice xmlns:v="urn:schemas-microsoft-com:vml" Requires="v">
                <p:oleObj spid="_x0000_s17530" name="Oggetto shell Packager" showAsIcon="1" r:id="rId9" imgW="504720" imgH="440280" progId="Package">
                  <p:embed/>
                </p:oleObj>
              </mc:Choice>
              <mc:Fallback>
                <p:oleObj name="Oggetto shell Packager" showAsIcon="1" r:id="rId9" imgW="504720" imgH="440280" progId="Package">
                  <p:embed/>
                  <p:pic>
                    <p:nvPicPr>
                      <p:cNvPr id="9" name="Oggetto 8">
                        <a:extLst>
                          <a:ext uri="{FF2B5EF4-FFF2-40B4-BE49-F238E27FC236}">
                            <a16:creationId xmlns:a16="http://schemas.microsoft.com/office/drawing/2014/main" id="{897113AB-8E46-4315-9A9E-DDB4BEC4BDC3}"/>
                          </a:ext>
                        </a:extLst>
                      </p:cNvPr>
                      <p:cNvPicPr/>
                      <p:nvPr/>
                    </p:nvPicPr>
                    <p:blipFill>
                      <a:blip r:embed="rId10"/>
                      <a:stretch>
                        <a:fillRect/>
                      </a:stretch>
                    </p:blipFill>
                    <p:spPr>
                      <a:xfrm>
                        <a:off x="92075" y="92075"/>
                        <a:ext cx="504825" cy="439738"/>
                      </a:xfrm>
                      <a:prstGeom prst="rect">
                        <a:avLst/>
                      </a:prstGeom>
                    </p:spPr>
                  </p:pic>
                </p:oleObj>
              </mc:Fallback>
            </mc:AlternateContent>
          </a:graphicData>
        </a:graphic>
      </p:graphicFrame>
      <p:pic>
        <p:nvPicPr>
          <p:cNvPr id="17410" name="Picture 2" descr="Dimension reduction: Guidelines for retaining principal components - The DO  Loop">
            <a:extLst>
              <a:ext uri="{FF2B5EF4-FFF2-40B4-BE49-F238E27FC236}">
                <a16:creationId xmlns:a16="http://schemas.microsoft.com/office/drawing/2014/main" id="{6D5F308F-7041-4415-B4C6-D32EFE6C69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7394" y="2476056"/>
            <a:ext cx="4198089" cy="314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199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550AD-7528-4DF6-A967-EB96283ABA61}"/>
              </a:ext>
            </a:extLst>
          </p:cNvPr>
          <p:cNvSpPr>
            <a:spLocks noGrp="1"/>
          </p:cNvSpPr>
          <p:nvPr>
            <p:ph type="title"/>
          </p:nvPr>
        </p:nvSpPr>
        <p:spPr/>
        <p:txBody>
          <a:bodyPr/>
          <a:lstStyle/>
          <a:p>
            <a:r>
              <a:rPr lang="it-IT" dirty="0"/>
              <a:t>Software</a:t>
            </a:r>
          </a:p>
        </p:txBody>
      </p:sp>
      <p:sp>
        <p:nvSpPr>
          <p:cNvPr id="3" name="Segnaposto contenuto 2">
            <a:extLst>
              <a:ext uri="{FF2B5EF4-FFF2-40B4-BE49-F238E27FC236}">
                <a16:creationId xmlns:a16="http://schemas.microsoft.com/office/drawing/2014/main" id="{444DCE2D-4949-4F14-B064-5C50D8A0E9F0}"/>
              </a:ext>
            </a:extLst>
          </p:cNvPr>
          <p:cNvSpPr>
            <a:spLocks noGrp="1"/>
          </p:cNvSpPr>
          <p:nvPr>
            <p:ph idx="1"/>
          </p:nvPr>
        </p:nvSpPr>
        <p:spPr/>
        <p:txBody>
          <a:bodyPr/>
          <a:lstStyle/>
          <a:p>
            <a:r>
              <a:rPr lang="en-US" dirty="0"/>
              <a:t>Throughout the course we will use the statistical software R.</a:t>
            </a:r>
          </a:p>
          <a:p>
            <a:pPr lvl="1"/>
            <a:r>
              <a:rPr lang="it-IT" dirty="0"/>
              <a:t>https://cran.r-project.org</a:t>
            </a:r>
          </a:p>
          <a:p>
            <a:endParaRPr lang="en-US" dirty="0"/>
          </a:p>
          <a:p>
            <a:r>
              <a:rPr lang="en-US" dirty="0"/>
              <a:t>RStudio is an integrated development environment (IDE) for R.</a:t>
            </a:r>
          </a:p>
          <a:p>
            <a:pPr lvl="1"/>
            <a:r>
              <a:rPr lang="it-IT" dirty="0"/>
              <a:t>https://rstudio.com</a:t>
            </a:r>
          </a:p>
        </p:txBody>
      </p:sp>
    </p:spTree>
    <p:extLst>
      <p:ext uri="{BB962C8B-B14F-4D97-AF65-F5344CB8AC3E}">
        <p14:creationId xmlns:p14="http://schemas.microsoft.com/office/powerpoint/2010/main" val="1558391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4882C-591E-4BE2-AFA5-582E794EF12D}"/>
              </a:ext>
            </a:extLst>
          </p:cNvPr>
          <p:cNvSpPr>
            <a:spLocks noGrp="1"/>
          </p:cNvSpPr>
          <p:nvPr>
            <p:ph type="title"/>
          </p:nvPr>
        </p:nvSpPr>
        <p:spPr/>
        <p:txBody>
          <a:bodyPr/>
          <a:lstStyle/>
          <a:p>
            <a:r>
              <a:rPr lang="it-IT" dirty="0" err="1"/>
              <a:t>Useful</a:t>
            </a:r>
            <a:r>
              <a:rPr lang="it-IT" dirty="0"/>
              <a:t> web </a:t>
            </a:r>
            <a:r>
              <a:rPr lang="it-IT" dirty="0" err="1"/>
              <a:t>sites</a:t>
            </a:r>
            <a:r>
              <a:rPr lang="it-IT" dirty="0"/>
              <a:t> – Data repository</a:t>
            </a:r>
          </a:p>
        </p:txBody>
      </p:sp>
      <p:sp>
        <p:nvSpPr>
          <p:cNvPr id="3" name="Segnaposto contenuto 2">
            <a:extLst>
              <a:ext uri="{FF2B5EF4-FFF2-40B4-BE49-F238E27FC236}">
                <a16:creationId xmlns:a16="http://schemas.microsoft.com/office/drawing/2014/main" id="{F029E869-0709-4A06-946F-3C5BB29A92F9}"/>
              </a:ext>
            </a:extLst>
          </p:cNvPr>
          <p:cNvSpPr>
            <a:spLocks noGrp="1"/>
          </p:cNvSpPr>
          <p:nvPr>
            <p:ph idx="1"/>
          </p:nvPr>
        </p:nvSpPr>
        <p:spPr/>
        <p:txBody>
          <a:bodyPr/>
          <a:lstStyle/>
          <a:p>
            <a:r>
              <a:rPr lang="it-IT" dirty="0">
                <a:hlinkClick r:id="rId2"/>
              </a:rPr>
              <a:t>https://www.kaggle.com/datasets</a:t>
            </a:r>
            <a:endParaRPr lang="it-IT" dirty="0"/>
          </a:p>
          <a:p>
            <a:r>
              <a:rPr lang="it-IT" dirty="0">
                <a:hlinkClick r:id="rId3"/>
              </a:rPr>
              <a:t>https://datasetsearch.research.google.com</a:t>
            </a:r>
            <a:r>
              <a:rPr lang="it-IT" dirty="0"/>
              <a:t> </a:t>
            </a:r>
          </a:p>
          <a:p>
            <a:r>
              <a:rPr lang="it-IT" dirty="0">
                <a:hlinkClick r:id="rId4"/>
              </a:rPr>
              <a:t>https://www.data.gov</a:t>
            </a:r>
            <a:r>
              <a:rPr lang="it-IT" dirty="0"/>
              <a:t> </a:t>
            </a:r>
          </a:p>
          <a:p>
            <a:r>
              <a:rPr lang="it-IT" dirty="0">
                <a:hlinkClick r:id="rId5"/>
              </a:rPr>
              <a:t>http://ieee-dataport.org/datasets</a:t>
            </a:r>
            <a:r>
              <a:rPr lang="it-IT" dirty="0"/>
              <a:t> </a:t>
            </a:r>
          </a:p>
          <a:p>
            <a:endParaRPr lang="it-IT" dirty="0"/>
          </a:p>
          <a:p>
            <a:endParaRPr lang="it-IT" dirty="0"/>
          </a:p>
        </p:txBody>
      </p:sp>
    </p:spTree>
    <p:extLst>
      <p:ext uri="{BB962C8B-B14F-4D97-AF65-F5344CB8AC3E}">
        <p14:creationId xmlns:p14="http://schemas.microsoft.com/office/powerpoint/2010/main" val="39302172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a:xfrm>
            <a:off x="557250" y="2931239"/>
            <a:ext cx="9426722" cy="1323438"/>
          </a:xfrm>
        </p:spPr>
        <p:txBody>
          <a:bodyPr/>
          <a:lstStyle/>
          <a:p>
            <a:r>
              <a:rPr lang="en-US" dirty="0"/>
              <a:t>THANKS FOR YOUR ATTENTION AND REMENBER THAT “</a:t>
            </a:r>
            <a:r>
              <a:rPr lang="it-IT" dirty="0" err="1">
                <a:solidFill>
                  <a:srgbClr val="00B050"/>
                </a:solidFill>
              </a:rPr>
              <a:t>Without</a:t>
            </a:r>
            <a:r>
              <a:rPr lang="it-IT" dirty="0">
                <a:solidFill>
                  <a:srgbClr val="00B050"/>
                </a:solidFill>
              </a:rPr>
              <a:t> big data analytics, companies are </a:t>
            </a:r>
            <a:r>
              <a:rPr lang="it-IT" dirty="0" err="1">
                <a:solidFill>
                  <a:srgbClr val="00B050"/>
                </a:solidFill>
              </a:rPr>
              <a:t>blind</a:t>
            </a:r>
            <a:r>
              <a:rPr lang="it-IT" dirty="0">
                <a:solidFill>
                  <a:srgbClr val="00B050"/>
                </a:solidFill>
              </a:rPr>
              <a:t> and </a:t>
            </a:r>
            <a:r>
              <a:rPr lang="it-IT" dirty="0" err="1">
                <a:solidFill>
                  <a:srgbClr val="00B050"/>
                </a:solidFill>
              </a:rPr>
              <a:t>deaf</a:t>
            </a:r>
            <a:r>
              <a:rPr lang="it-IT" dirty="0">
                <a:solidFill>
                  <a:srgbClr val="00B050"/>
                </a:solidFill>
              </a:rPr>
              <a:t>, </a:t>
            </a:r>
            <a:r>
              <a:rPr lang="it-IT" dirty="0" err="1">
                <a:solidFill>
                  <a:srgbClr val="00B050"/>
                </a:solidFill>
              </a:rPr>
              <a:t>wandering</a:t>
            </a:r>
            <a:r>
              <a:rPr lang="it-IT" dirty="0">
                <a:solidFill>
                  <a:srgbClr val="00B050"/>
                </a:solidFill>
              </a:rPr>
              <a:t> out </a:t>
            </a:r>
            <a:r>
              <a:rPr lang="it-IT" dirty="0" err="1">
                <a:solidFill>
                  <a:srgbClr val="00B050"/>
                </a:solidFill>
              </a:rPr>
              <a:t>onto</a:t>
            </a:r>
            <a:r>
              <a:rPr lang="it-IT" dirty="0">
                <a:solidFill>
                  <a:srgbClr val="00B050"/>
                </a:solidFill>
              </a:rPr>
              <a:t> the Web like </a:t>
            </a:r>
            <a:r>
              <a:rPr lang="it-IT" dirty="0" err="1">
                <a:solidFill>
                  <a:srgbClr val="00B050"/>
                </a:solidFill>
              </a:rPr>
              <a:t>deers</a:t>
            </a:r>
            <a:r>
              <a:rPr lang="it-IT" dirty="0">
                <a:solidFill>
                  <a:srgbClr val="00B050"/>
                </a:solidFill>
              </a:rPr>
              <a:t> on a freeway»</a:t>
            </a:r>
            <a:r>
              <a:rPr lang="en-US" dirty="0"/>
              <a:t>!</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2021-2022</a:t>
            </a:r>
          </a:p>
          <a:p>
            <a:endParaRPr lang="it-GB" dirty="0"/>
          </a:p>
        </p:txBody>
      </p:sp>
    </p:spTree>
    <p:extLst>
      <p:ext uri="{BB962C8B-B14F-4D97-AF65-F5344CB8AC3E}">
        <p14:creationId xmlns:p14="http://schemas.microsoft.com/office/powerpoint/2010/main" val="313681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8B9E8-88DA-46CC-9329-61FA065A4E0C}"/>
              </a:ext>
            </a:extLst>
          </p:cNvPr>
          <p:cNvSpPr>
            <a:spLocks noGrp="1"/>
          </p:cNvSpPr>
          <p:nvPr>
            <p:ph type="title"/>
          </p:nvPr>
        </p:nvSpPr>
        <p:spPr/>
        <p:txBody>
          <a:bodyPr/>
          <a:lstStyle/>
          <a:p>
            <a:r>
              <a:rPr lang="it-IT" dirty="0"/>
              <a:t>Statistical Learning</a:t>
            </a:r>
          </a:p>
        </p:txBody>
      </p:sp>
      <p:sp>
        <p:nvSpPr>
          <p:cNvPr id="3" name="Segnaposto testo 2">
            <a:extLst>
              <a:ext uri="{FF2B5EF4-FFF2-40B4-BE49-F238E27FC236}">
                <a16:creationId xmlns:a16="http://schemas.microsoft.com/office/drawing/2014/main" id="{97025DF5-3178-4804-8172-9410DFB5A01A}"/>
              </a:ext>
            </a:extLst>
          </p:cNvPr>
          <p:cNvSpPr>
            <a:spLocks noGrp="1"/>
          </p:cNvSpPr>
          <p:nvPr>
            <p:ph type="body" sz="quarter" idx="17"/>
          </p:nvPr>
        </p:nvSpPr>
        <p:spPr/>
        <p:txBody>
          <a:bodyPr/>
          <a:lstStyle/>
          <a:p>
            <a:r>
              <a:rPr lang="it-IT" sz="2000" b="1" dirty="0" err="1"/>
              <a:t>Goals</a:t>
            </a:r>
            <a:r>
              <a:rPr lang="it-IT" sz="2000" b="1" dirty="0"/>
              <a:t> of </a:t>
            </a:r>
            <a:r>
              <a:rPr lang="it-IT" sz="2000" b="1" dirty="0" err="1"/>
              <a:t>Unsupervised</a:t>
            </a:r>
            <a:r>
              <a:rPr lang="it-IT" sz="2000" b="1" dirty="0"/>
              <a:t> Learning</a:t>
            </a:r>
          </a:p>
        </p:txBody>
      </p:sp>
      <p:sp>
        <p:nvSpPr>
          <p:cNvPr id="4" name="Segnaposto testo 3">
            <a:extLst>
              <a:ext uri="{FF2B5EF4-FFF2-40B4-BE49-F238E27FC236}">
                <a16:creationId xmlns:a16="http://schemas.microsoft.com/office/drawing/2014/main" id="{58D1AE7F-5C1D-426F-A376-8C0EFF47900A}"/>
              </a:ext>
            </a:extLst>
          </p:cNvPr>
          <p:cNvSpPr>
            <a:spLocks noGrp="1"/>
          </p:cNvSpPr>
          <p:nvPr>
            <p:ph type="body" sz="quarter" idx="18"/>
          </p:nvPr>
        </p:nvSpPr>
        <p:spPr/>
        <p:txBody>
          <a:bodyPr/>
          <a:lstStyle/>
          <a:p>
            <a:pPr>
              <a:buFont typeface="Arial" panose="020B0604020202020204" pitchFamily="34" charset="0"/>
              <a:buChar char="•"/>
            </a:pPr>
            <a:r>
              <a:rPr lang="it-IT" sz="1800" dirty="0" err="1">
                <a:solidFill>
                  <a:schemeClr val="accent1">
                    <a:lumMod val="50000"/>
                  </a:schemeClr>
                </a:solidFill>
              </a:rPr>
              <a:t>Consider</a:t>
            </a:r>
            <a:r>
              <a:rPr lang="it-IT" sz="1800" dirty="0">
                <a:solidFill>
                  <a:schemeClr val="accent1">
                    <a:lumMod val="50000"/>
                  </a:schemeClr>
                </a:solidFill>
              </a:rPr>
              <a:t> a set of features </a:t>
            </a:r>
            <a:r>
              <a:rPr lang="it-IT" sz="1800" i="1" dirty="0">
                <a:solidFill>
                  <a:schemeClr val="accent1">
                    <a:lumMod val="50000"/>
                  </a:schemeClr>
                </a:solidFill>
              </a:rPr>
              <a:t>X</a:t>
            </a:r>
            <a:r>
              <a:rPr lang="it-IT" sz="1800" i="1" baseline="-25000" dirty="0">
                <a:solidFill>
                  <a:schemeClr val="accent1">
                    <a:lumMod val="50000"/>
                  </a:schemeClr>
                </a:solidFill>
              </a:rPr>
              <a:t>1</a:t>
            </a:r>
            <a:r>
              <a:rPr lang="it-IT" sz="1800" i="1" dirty="0">
                <a:solidFill>
                  <a:schemeClr val="accent1">
                    <a:lumMod val="50000"/>
                  </a:schemeClr>
                </a:solidFill>
              </a:rPr>
              <a:t>, X</a:t>
            </a:r>
            <a:r>
              <a:rPr lang="it-IT" sz="1800" i="1" baseline="-25000" dirty="0">
                <a:solidFill>
                  <a:schemeClr val="accent1">
                    <a:lumMod val="50000"/>
                  </a:schemeClr>
                </a:solidFill>
              </a:rPr>
              <a:t>2</a:t>
            </a:r>
            <a:r>
              <a:rPr lang="it-IT" sz="1800" i="1" dirty="0">
                <a:solidFill>
                  <a:schemeClr val="accent1">
                    <a:lumMod val="50000"/>
                  </a:schemeClr>
                </a:solidFill>
              </a:rPr>
              <a:t>, …, </a:t>
            </a:r>
            <a:r>
              <a:rPr lang="it-IT" sz="1800" i="1" dirty="0" err="1">
                <a:solidFill>
                  <a:schemeClr val="accent1">
                    <a:lumMod val="50000"/>
                  </a:schemeClr>
                </a:solidFill>
              </a:rPr>
              <a:t>X</a:t>
            </a:r>
            <a:r>
              <a:rPr lang="it-IT" sz="1800" i="1" baseline="-25000" dirty="0" err="1">
                <a:solidFill>
                  <a:schemeClr val="accent1">
                    <a:lumMod val="50000"/>
                  </a:schemeClr>
                </a:solidFill>
              </a:rPr>
              <a:t>p</a:t>
            </a:r>
            <a:r>
              <a:rPr lang="it-IT" sz="1800" dirty="0">
                <a:solidFill>
                  <a:schemeClr val="accent1">
                    <a:lumMod val="50000"/>
                  </a:schemeClr>
                </a:solidFill>
              </a:rPr>
              <a:t>.</a:t>
            </a:r>
          </a:p>
          <a:p>
            <a:pPr>
              <a:buFont typeface="Arial" panose="020B0604020202020204" pitchFamily="34" charset="0"/>
              <a:buChar char="•"/>
            </a:pPr>
            <a:r>
              <a:rPr lang="it-IT" sz="1800" dirty="0">
                <a:solidFill>
                  <a:schemeClr val="accent1">
                    <a:lumMod val="50000"/>
                  </a:schemeClr>
                </a:solidFill>
              </a:rPr>
              <a:t>Lack of </a:t>
            </a:r>
            <a:r>
              <a:rPr lang="it-IT" sz="1800" dirty="0" err="1">
                <a:solidFill>
                  <a:schemeClr val="accent1">
                    <a:lumMod val="50000"/>
                  </a:schemeClr>
                </a:solidFill>
              </a:rPr>
              <a:t>outcome</a:t>
            </a:r>
            <a:r>
              <a:rPr lang="it-IT" sz="1800" dirty="0">
                <a:solidFill>
                  <a:schemeClr val="accent1">
                    <a:lumMod val="50000"/>
                  </a:schemeClr>
                </a:solidFill>
              </a:rPr>
              <a:t> </a:t>
            </a:r>
            <a:r>
              <a:rPr lang="it-IT" sz="1800" dirty="0" err="1">
                <a:solidFill>
                  <a:schemeClr val="accent1">
                    <a:lumMod val="50000"/>
                  </a:schemeClr>
                </a:solidFill>
              </a:rPr>
              <a:t>variable</a:t>
            </a:r>
            <a:r>
              <a:rPr lang="it-IT" sz="1800" dirty="0">
                <a:solidFill>
                  <a:schemeClr val="accent1">
                    <a:lumMod val="50000"/>
                  </a:schemeClr>
                </a:solidFill>
              </a:rPr>
              <a:t>, </a:t>
            </a:r>
            <a:r>
              <a:rPr lang="it-IT" sz="1800" i="1" dirty="0">
                <a:solidFill>
                  <a:schemeClr val="accent1">
                    <a:lumMod val="50000"/>
                  </a:schemeClr>
                </a:solidFill>
              </a:rPr>
              <a:t>Y</a:t>
            </a:r>
            <a:r>
              <a:rPr lang="it-IT" sz="1800" dirty="0">
                <a:solidFill>
                  <a:schemeClr val="accent1">
                    <a:lumMod val="50000"/>
                  </a:schemeClr>
                </a:solidFill>
              </a:rPr>
              <a:t>.</a:t>
            </a:r>
          </a:p>
          <a:p>
            <a:pPr>
              <a:buFont typeface="Arial" panose="020B0604020202020204" pitchFamily="34" charset="0"/>
              <a:buChar char="•"/>
            </a:pPr>
            <a:r>
              <a:rPr lang="it-IT" sz="1800" dirty="0" err="1">
                <a:solidFill>
                  <a:schemeClr val="accent1">
                    <a:lumMod val="50000"/>
                  </a:schemeClr>
                </a:solidFill>
              </a:rPr>
              <a:t>We</a:t>
            </a:r>
            <a:r>
              <a:rPr lang="it-IT" sz="1800" dirty="0">
                <a:solidFill>
                  <a:schemeClr val="accent1">
                    <a:lumMod val="50000"/>
                  </a:schemeClr>
                </a:solidFill>
              </a:rPr>
              <a:t> are </a:t>
            </a:r>
            <a:r>
              <a:rPr lang="it-IT" sz="1800" dirty="0" err="1">
                <a:solidFill>
                  <a:schemeClr val="accent1">
                    <a:lumMod val="50000"/>
                  </a:schemeClr>
                </a:solidFill>
              </a:rPr>
              <a:t>not</a:t>
            </a:r>
            <a:r>
              <a:rPr lang="it-IT" sz="1800" dirty="0">
                <a:solidFill>
                  <a:schemeClr val="accent1">
                    <a:lumMod val="50000"/>
                  </a:schemeClr>
                </a:solidFill>
              </a:rPr>
              <a:t> </a:t>
            </a:r>
            <a:r>
              <a:rPr lang="en-US" sz="1800" dirty="0">
                <a:solidFill>
                  <a:schemeClr val="accent1">
                    <a:lumMod val="50000"/>
                  </a:schemeClr>
                </a:solidFill>
              </a:rPr>
              <a:t>interested in prediction, because we do not have an </a:t>
            </a:r>
            <a:r>
              <a:rPr lang="it-IT" sz="1800" dirty="0" err="1">
                <a:solidFill>
                  <a:schemeClr val="accent1">
                    <a:lumMod val="50000"/>
                  </a:schemeClr>
                </a:solidFill>
              </a:rPr>
              <a:t>associated</a:t>
            </a:r>
            <a:r>
              <a:rPr lang="it-IT" sz="1800" dirty="0">
                <a:solidFill>
                  <a:schemeClr val="accent1">
                    <a:lumMod val="50000"/>
                  </a:schemeClr>
                </a:solidFill>
              </a:rPr>
              <a:t> </a:t>
            </a:r>
            <a:r>
              <a:rPr lang="it-IT" sz="1800" dirty="0" err="1">
                <a:solidFill>
                  <a:schemeClr val="accent1">
                    <a:lumMod val="50000"/>
                  </a:schemeClr>
                </a:solidFill>
              </a:rPr>
              <a:t>response</a:t>
            </a:r>
            <a:r>
              <a:rPr lang="it-IT" sz="1800" dirty="0">
                <a:solidFill>
                  <a:schemeClr val="accent1">
                    <a:lumMod val="50000"/>
                  </a:schemeClr>
                </a:solidFill>
              </a:rPr>
              <a:t> </a:t>
            </a:r>
            <a:r>
              <a:rPr lang="it-IT" sz="1800" dirty="0" err="1">
                <a:solidFill>
                  <a:schemeClr val="accent1">
                    <a:lumMod val="50000"/>
                  </a:schemeClr>
                </a:solidFill>
              </a:rPr>
              <a:t>variable</a:t>
            </a:r>
            <a:r>
              <a:rPr lang="it-IT" sz="1800" dirty="0">
                <a:solidFill>
                  <a:schemeClr val="accent1">
                    <a:lumMod val="50000"/>
                  </a:schemeClr>
                </a:solidFill>
              </a:rPr>
              <a:t> </a:t>
            </a:r>
            <a:r>
              <a:rPr lang="it-IT" sz="1800" i="1" dirty="0">
                <a:solidFill>
                  <a:schemeClr val="accent1">
                    <a:lumMod val="50000"/>
                  </a:schemeClr>
                </a:solidFill>
              </a:rPr>
              <a:t>Y</a:t>
            </a:r>
            <a:r>
              <a:rPr lang="it-IT" sz="1800" dirty="0">
                <a:solidFill>
                  <a:schemeClr val="accent1">
                    <a:lumMod val="50000"/>
                  </a:schemeClr>
                </a:solidFill>
              </a:rPr>
              <a:t> . </a:t>
            </a:r>
          </a:p>
          <a:p>
            <a:r>
              <a:rPr lang="en-US" sz="1800" dirty="0">
                <a:solidFill>
                  <a:schemeClr val="accent1">
                    <a:lumMod val="50000"/>
                  </a:schemeClr>
                </a:solidFill>
              </a:rPr>
              <a:t>The goal is to discover interesting things about the measurements: </a:t>
            </a:r>
          </a:p>
          <a:p>
            <a:pPr>
              <a:buFont typeface="Arial" panose="020B0604020202020204" pitchFamily="34" charset="0"/>
              <a:buChar char="•"/>
            </a:pPr>
            <a:r>
              <a:rPr lang="en-US" sz="1800" dirty="0">
                <a:solidFill>
                  <a:schemeClr val="accent1">
                    <a:lumMod val="50000"/>
                  </a:schemeClr>
                </a:solidFill>
              </a:rPr>
              <a:t>Is there an informative way to visualize the data? </a:t>
            </a:r>
          </a:p>
          <a:p>
            <a:pPr>
              <a:buFont typeface="Arial" panose="020B0604020202020204" pitchFamily="34" charset="0"/>
              <a:buChar char="•"/>
            </a:pPr>
            <a:r>
              <a:rPr lang="en-US" sz="1800" dirty="0">
                <a:solidFill>
                  <a:schemeClr val="accent1">
                    <a:lumMod val="50000"/>
                  </a:schemeClr>
                </a:solidFill>
              </a:rPr>
              <a:t>Can we discover subgroups among the variables or </a:t>
            </a:r>
            <a:r>
              <a:rPr lang="it-IT" sz="1800" dirty="0" err="1">
                <a:solidFill>
                  <a:schemeClr val="accent1">
                    <a:lumMod val="50000"/>
                  </a:schemeClr>
                </a:solidFill>
              </a:rPr>
              <a:t>among</a:t>
            </a:r>
            <a:r>
              <a:rPr lang="it-IT" sz="1800" dirty="0">
                <a:solidFill>
                  <a:schemeClr val="accent1">
                    <a:lumMod val="50000"/>
                  </a:schemeClr>
                </a:solidFill>
              </a:rPr>
              <a:t> the </a:t>
            </a:r>
            <a:r>
              <a:rPr lang="it-IT" sz="1800" dirty="0" err="1">
                <a:solidFill>
                  <a:schemeClr val="accent1">
                    <a:lumMod val="50000"/>
                  </a:schemeClr>
                </a:solidFill>
              </a:rPr>
              <a:t>observations</a:t>
            </a:r>
            <a:r>
              <a:rPr lang="it-IT" sz="1800" dirty="0">
                <a:solidFill>
                  <a:schemeClr val="accent1">
                    <a:lumMod val="50000"/>
                  </a:schemeClr>
                </a:solidFill>
              </a:rPr>
              <a:t>?</a:t>
            </a:r>
          </a:p>
          <a:p>
            <a:endParaRPr lang="it-IT" dirty="0">
              <a:solidFill>
                <a:schemeClr val="accent1">
                  <a:lumMod val="50000"/>
                </a:schemeClr>
              </a:solidFill>
            </a:endParaRPr>
          </a:p>
        </p:txBody>
      </p:sp>
      <p:pic>
        <p:nvPicPr>
          <p:cNvPr id="1026" name="Picture 2" descr="What Is Unsupervised Learning In Machine Learning Cheap Sale, 58% OFF |  www.pegasusaerogroup.com">
            <a:extLst>
              <a:ext uri="{FF2B5EF4-FFF2-40B4-BE49-F238E27FC236}">
                <a16:creationId xmlns:a16="http://schemas.microsoft.com/office/drawing/2014/main" id="{6D4D851C-A179-4169-A659-1303168CC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201" y="1834091"/>
            <a:ext cx="4444648" cy="2480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6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29B124-8F4D-4977-A81D-60F1329A53B2}"/>
              </a:ext>
            </a:extLst>
          </p:cNvPr>
          <p:cNvSpPr>
            <a:spLocks noGrp="1"/>
          </p:cNvSpPr>
          <p:nvPr>
            <p:ph type="title"/>
          </p:nvPr>
        </p:nvSpPr>
        <p:spPr>
          <a:xfrm>
            <a:off x="557250" y="1443522"/>
            <a:ext cx="5285530" cy="464602"/>
          </a:xfrm>
        </p:spPr>
        <p:txBody>
          <a:bodyPr/>
          <a:lstStyle/>
          <a:p>
            <a:r>
              <a:rPr lang="en-US" dirty="0"/>
              <a:t>or…</a:t>
            </a:r>
            <a:endParaRPr lang="it-IT" dirty="0"/>
          </a:p>
        </p:txBody>
      </p:sp>
      <p:sp>
        <p:nvSpPr>
          <p:cNvPr id="3" name="Segnaposto testo 2">
            <a:extLst>
              <a:ext uri="{FF2B5EF4-FFF2-40B4-BE49-F238E27FC236}">
                <a16:creationId xmlns:a16="http://schemas.microsoft.com/office/drawing/2014/main" id="{C1E34696-916D-49CF-8490-63F0EAEC2932}"/>
              </a:ext>
            </a:extLst>
          </p:cNvPr>
          <p:cNvSpPr>
            <a:spLocks noGrp="1"/>
          </p:cNvSpPr>
          <p:nvPr>
            <p:ph type="body" sz="quarter" idx="17"/>
          </p:nvPr>
        </p:nvSpPr>
        <p:spPr/>
        <p:txBody>
          <a:bodyPr/>
          <a:lstStyle/>
          <a:p>
            <a:endParaRPr lang="it-IT"/>
          </a:p>
        </p:txBody>
      </p:sp>
      <p:sp>
        <p:nvSpPr>
          <p:cNvPr id="4" name="Segnaposto testo 3">
            <a:extLst>
              <a:ext uri="{FF2B5EF4-FFF2-40B4-BE49-F238E27FC236}">
                <a16:creationId xmlns:a16="http://schemas.microsoft.com/office/drawing/2014/main" id="{984F8695-1199-4FDA-9929-9D61608BAF3A}"/>
              </a:ext>
            </a:extLst>
          </p:cNvPr>
          <p:cNvSpPr>
            <a:spLocks noGrp="1"/>
          </p:cNvSpPr>
          <p:nvPr>
            <p:ph type="body" sz="quarter" idx="18"/>
          </p:nvPr>
        </p:nvSpPr>
        <p:spPr/>
        <p:txBody>
          <a:bodyPr/>
          <a:lstStyle/>
          <a:p>
            <a:pPr algn="ctr"/>
            <a:r>
              <a:rPr lang="en-US" sz="1800" dirty="0"/>
              <a:t>…. </a:t>
            </a:r>
            <a:r>
              <a:rPr lang="en-US" sz="1800" b="1" dirty="0"/>
              <a:t>The government might want to know who you are. </a:t>
            </a:r>
            <a:r>
              <a:rPr lang="en-US" sz="1800" b="1" dirty="0" err="1"/>
              <a:t>Spectre</a:t>
            </a:r>
            <a:r>
              <a:rPr lang="en-US" sz="1800" b="1" dirty="0"/>
              <a:t> wants to know who you are. But advertisers don’t care who you are, they just want to send you relevant ads.</a:t>
            </a:r>
            <a:endParaRPr lang="it-IT" sz="1800" b="1" dirty="0"/>
          </a:p>
        </p:txBody>
      </p:sp>
      <p:pic>
        <p:nvPicPr>
          <p:cNvPr id="7" name="Immagine 6">
            <a:extLst>
              <a:ext uri="{FF2B5EF4-FFF2-40B4-BE49-F238E27FC236}">
                <a16:creationId xmlns:a16="http://schemas.microsoft.com/office/drawing/2014/main" id="{A72E784C-B57C-49C3-862C-C70DF0281646}"/>
              </a:ext>
            </a:extLst>
          </p:cNvPr>
          <p:cNvPicPr>
            <a:picLocks noChangeAspect="1"/>
          </p:cNvPicPr>
          <p:nvPr/>
        </p:nvPicPr>
        <p:blipFill>
          <a:blip r:embed="rId2"/>
          <a:stretch>
            <a:fillRect/>
          </a:stretch>
        </p:blipFill>
        <p:spPr>
          <a:xfrm>
            <a:off x="6538252" y="2530425"/>
            <a:ext cx="4908549" cy="2748787"/>
          </a:xfrm>
          <a:prstGeom prst="rect">
            <a:avLst/>
          </a:prstGeom>
        </p:spPr>
      </p:pic>
    </p:spTree>
    <p:extLst>
      <p:ext uri="{BB962C8B-B14F-4D97-AF65-F5344CB8AC3E}">
        <p14:creationId xmlns:p14="http://schemas.microsoft.com/office/powerpoint/2010/main" val="24131709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20812</TotalTime>
  <Words>5906</Words>
  <Application>Microsoft Office PowerPoint</Application>
  <PresentationFormat>Widescreen</PresentationFormat>
  <Paragraphs>548</Paragraphs>
  <Slides>76</Slides>
  <Notes>0</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76</vt:i4>
      </vt:variant>
    </vt:vector>
  </HeadingPairs>
  <TitlesOfParts>
    <vt:vector size="91" baseType="lpstr">
      <vt:lpstr>Arial</vt:lpstr>
      <vt:lpstr>Avenir Black</vt:lpstr>
      <vt:lpstr>Avenir Book</vt:lpstr>
      <vt:lpstr>Calibri</vt:lpstr>
      <vt:lpstr>Calibri Light</vt:lpstr>
      <vt:lpstr>CgxyxwTimes-Italic</vt:lpstr>
      <vt:lpstr>LMMono10-Italic</vt:lpstr>
      <vt:lpstr>LMMono12-Regular</vt:lpstr>
      <vt:lpstr>LMMonoLt10-Bold</vt:lpstr>
      <vt:lpstr>LMRoman12-Italic</vt:lpstr>
      <vt:lpstr>LMRoman12-Regular</vt:lpstr>
      <vt:lpstr>MywlbtTimes-Roman</vt:lpstr>
      <vt:lpstr>Open Sans</vt:lpstr>
      <vt:lpstr>Tema di Office</vt:lpstr>
      <vt:lpstr>Oggetto shell Packager</vt:lpstr>
      <vt:lpstr>Presentazione standard di PowerPoint</vt:lpstr>
      <vt:lpstr>BIG DATA ANALYTICS</vt:lpstr>
      <vt:lpstr>Big Data: The New 007 </vt:lpstr>
      <vt:lpstr>Big Data: The New 007</vt:lpstr>
      <vt:lpstr>Big Data: The New 007 </vt:lpstr>
      <vt:lpstr>Statistical Learning</vt:lpstr>
      <vt:lpstr>Statistical Learning</vt:lpstr>
      <vt:lpstr>Statistical Learning</vt:lpstr>
      <vt:lpstr>or…</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Presentazione standard di PowerPoint</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Text clustering</vt:lpstr>
      <vt:lpstr>Text clustering</vt:lpstr>
      <vt:lpstr>Text clustering</vt:lpstr>
      <vt:lpstr>Text clustering</vt:lpstr>
      <vt:lpstr>Text clustering</vt:lpstr>
      <vt:lpstr>Text clustering</vt:lpstr>
      <vt:lpstr>Statistical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Unsupervised Learning</vt:lpstr>
      <vt:lpstr>Software</vt:lpstr>
      <vt:lpstr>Useful web sites – Data repository</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Giuseppe Scandurra</cp:lastModifiedBy>
  <cp:revision>64</cp:revision>
  <dcterms:created xsi:type="dcterms:W3CDTF">2021-11-23T11:10:02Z</dcterms:created>
  <dcterms:modified xsi:type="dcterms:W3CDTF">2023-12-06T09:37:45Z</dcterms:modified>
</cp:coreProperties>
</file>