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1"/>
    <p:restoredTop sz="96327"/>
  </p:normalViewPr>
  <p:slideViewPr>
    <p:cSldViewPr snapToGrid="0">
      <p:cViewPr varScale="1">
        <p:scale>
          <a:sx n="122" d="100"/>
          <a:sy n="122" d="100"/>
        </p:scale>
        <p:origin x="20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25AB1-E21C-C57C-9DD9-6D8A64C51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DF2B9-612D-A1CB-8F56-64759AB06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D4DF9-CEE8-FCD0-C52A-E79FAACC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609A6-DBBB-C746-5D3E-F587FA7DA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B735F-6ACD-48B2-EB4C-FB5BDDB49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2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4EAF-1C37-895E-3CB8-5B22CE962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69B49-C882-FE3D-D06B-FDC095F64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5F279-D811-0FFD-2F86-8894CBF54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5144-2623-0BB7-F6B8-079A2AB4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9EED5-EF62-21B5-B619-4D708A4EC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79F44A-AB8A-35BE-D18C-40B1BDFF4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36416-0D06-E180-863D-B2899206F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69036-57EC-D9EC-8385-7575E3FF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1DC3E1-84EE-45F6-E513-BCF07D822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CE893-BE54-650C-D53F-D94EE97D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7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AA9D3-67E2-54E1-4267-316490A3B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C7A85-2F08-A774-8564-C39D46B8A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18828-514B-A0CA-53D5-F5AF03911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8D873-DAF4-65CA-0D0A-607AAF64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67A49-F1A1-E2FF-506F-2956C1C6B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4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683D-7D22-7926-1646-5EA9388E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4B018-E750-DD4D-11A1-2960D6BCA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05F80-4225-9B69-4F38-982EB028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FD79C-455F-B2DB-8E3C-445F27692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7CA-556B-08F4-DBC7-6843F06B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2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58E2B-7616-F231-C8D8-AECB806B4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BABD0-DED5-56BC-B52A-3558E327A2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D5412-B0A6-C944-0DEC-6FE09A757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83001-6624-2B81-3741-C13E0603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0E9AF1-4760-0C6A-5CE7-5475E6731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18F2C-24A7-565F-12A0-F0FCC409E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368EE-AD6F-FCCD-885A-63ACA1C9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3A621-663F-B767-ADD1-33320F47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49CC21-4D9C-5300-6C1D-C0069516C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E1A0FC-9390-3604-8EC1-48112927BB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3551D9-4A95-810E-B7AD-AE37BF048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D2C3C2-18EA-3BCB-D002-29467EA42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052D3-1C7A-76DE-EE7C-4F2893CF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1EB62B-D9A4-FD44-BABD-489AB1B5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7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2DE26-D546-D93A-5D36-60D00F7F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C94F33-6AFF-61EE-F3C0-2CB65B614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9580E-F270-A34A-D25F-E3B299E3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96DF9-1F1B-B222-F37E-CFAF1F0BF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2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3253E3-5A60-959A-24B8-66FAC558B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5F9BC-EEED-2A02-02E4-99C4BA6F2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B1BE7E-FB08-2418-B243-1D101872F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08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DD34F-81DA-6A94-85FE-52B8C280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322E5-E86C-FD57-8AAB-133A86EEC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BC38D-CBE0-0910-A888-EFFC69439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A6150-D097-CAE6-5F71-DF56B730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3E701-8625-A646-8B30-BFA3039B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8084FA-BCED-A432-860D-CDF132077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4854-5500-F222-24C6-48ED97BA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23C13D-88CE-7C4B-B76E-D462B7753A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A1C7D-7395-D3CC-C140-57AD2E594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78F2A2-EEFC-73B4-E5E0-A0CF2830A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60E46-345D-2D0C-A2CB-F134B2ED3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C6907-E185-2425-2985-6A1C52079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0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281E6-6F51-2991-17F7-5A0E489D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BB37A-B0A6-6BF4-02CE-93AAB3397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B4FC5-EF5F-EBFF-ADE1-D1826A40E5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5D19-2C4E-EA4B-9C91-9D7CFF33CEB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18DEC-6D68-E3B6-32A9-80A406745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14D6BA-4223-FBC0-6D6B-8ABC8111D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9040C-CAB9-594B-B05F-D5E03C865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Line 3">
            <a:extLst>
              <a:ext uri="{FF2B5EF4-FFF2-40B4-BE49-F238E27FC236}">
                <a16:creationId xmlns:a16="http://schemas.microsoft.com/office/drawing/2014/main" id="{E852E616-2C50-D4D1-BF61-6C9BF64E8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9900" y="457200"/>
            <a:ext cx="6008914" cy="0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43"/>
          </a:p>
        </p:txBody>
      </p:sp>
      <p:grpSp>
        <p:nvGrpSpPr>
          <p:cNvPr id="46083" name="Group 101">
            <a:extLst>
              <a:ext uri="{FF2B5EF4-FFF2-40B4-BE49-F238E27FC236}">
                <a16:creationId xmlns:a16="http://schemas.microsoft.com/office/drawing/2014/main" id="{AC977C73-0906-6473-624F-D4ED80395776}"/>
              </a:ext>
            </a:extLst>
          </p:cNvPr>
          <p:cNvGrpSpPr>
            <a:grpSpLocks/>
          </p:cNvGrpSpPr>
          <p:nvPr/>
        </p:nvGrpSpPr>
        <p:grpSpPr bwMode="auto">
          <a:xfrm>
            <a:off x="6061983" y="2024743"/>
            <a:ext cx="4001860" cy="4178754"/>
            <a:chOff x="3539" y="1488"/>
            <a:chExt cx="2941" cy="3071"/>
          </a:xfrm>
        </p:grpSpPr>
        <p:sp>
          <p:nvSpPr>
            <p:cNvPr id="46110" name="Text Box 30">
              <a:extLst>
                <a:ext uri="{FF2B5EF4-FFF2-40B4-BE49-F238E27FC236}">
                  <a16:creationId xmlns:a16="http://schemas.microsoft.com/office/drawing/2014/main" id="{49899750-6B29-9014-9605-004D95209F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0" y="2272"/>
              <a:ext cx="101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Revenues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($ million / year)</a:t>
              </a:r>
            </a:p>
          </p:txBody>
        </p:sp>
        <p:sp>
          <p:nvSpPr>
            <p:cNvPr id="46111" name="Text Box 36">
              <a:extLst>
                <a:ext uri="{FF2B5EF4-FFF2-40B4-BE49-F238E27FC236}">
                  <a16:creationId xmlns:a16="http://schemas.microsoft.com/office/drawing/2014/main" id="{7A54EE38-458B-932A-0EBD-12A64F66C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9" y="2992"/>
              <a:ext cx="1069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Net Income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($ million / year)</a:t>
              </a:r>
            </a:p>
          </p:txBody>
        </p:sp>
        <p:grpSp>
          <p:nvGrpSpPr>
            <p:cNvPr id="46112" name="Group 96">
              <a:extLst>
                <a:ext uri="{FF2B5EF4-FFF2-40B4-BE49-F238E27FC236}">
                  <a16:creationId xmlns:a16="http://schemas.microsoft.com/office/drawing/2014/main" id="{61641AB8-8F74-5C9D-EACB-4B903DDB188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9" y="3032"/>
              <a:ext cx="2141" cy="759"/>
              <a:chOff x="4339" y="3032"/>
              <a:chExt cx="2141" cy="759"/>
            </a:xfrm>
          </p:grpSpPr>
          <p:sp>
            <p:nvSpPr>
              <p:cNvPr id="46130" name="Line 38">
                <a:extLst>
                  <a:ext uri="{FF2B5EF4-FFF2-40B4-BE49-F238E27FC236}">
                    <a16:creationId xmlns:a16="http://schemas.microsoft.com/office/drawing/2014/main" id="{2C1410E9-602D-7BEA-6CF5-C0B4D7B0E6D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7" y="3032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31" name="Line 39">
                <a:extLst>
                  <a:ext uri="{FF2B5EF4-FFF2-40B4-BE49-F238E27FC236}">
                    <a16:creationId xmlns:a16="http://schemas.microsoft.com/office/drawing/2014/main" id="{949A53FB-283E-129D-9023-E6221F145F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07" y="3648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32" name="Text Box 40">
                <a:extLst>
                  <a:ext uri="{FF2B5EF4-FFF2-40B4-BE49-F238E27FC236}">
                    <a16:creationId xmlns:a16="http://schemas.microsoft.com/office/drawing/2014/main" id="{004E1F2F-8AFE-50D4-351E-2EDA1C2832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39" y="3624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33" name="Text Box 41">
                <a:extLst>
                  <a:ext uri="{FF2B5EF4-FFF2-40B4-BE49-F238E27FC236}">
                    <a16:creationId xmlns:a16="http://schemas.microsoft.com/office/drawing/2014/main" id="{AD36439C-1C16-0ABB-D517-C81B921F71E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9" y="3624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  <p:sp>
          <p:nvSpPr>
            <p:cNvPr id="46113" name="Text Box 43">
              <a:extLst>
                <a:ext uri="{FF2B5EF4-FFF2-40B4-BE49-F238E27FC236}">
                  <a16:creationId xmlns:a16="http://schemas.microsoft.com/office/drawing/2014/main" id="{5B428657-45D2-CE2C-27B6-5F36CE3C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2" y="3760"/>
              <a:ext cx="916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Stock Price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($/ Share)</a:t>
              </a:r>
            </a:p>
          </p:txBody>
        </p:sp>
        <p:sp>
          <p:nvSpPr>
            <p:cNvPr id="46114" name="Text Box 49">
              <a:extLst>
                <a:ext uri="{FF2B5EF4-FFF2-40B4-BE49-F238E27FC236}">
                  <a16:creationId xmlns:a16="http://schemas.microsoft.com/office/drawing/2014/main" id="{2D662FB5-40AB-6F53-F505-A4655C9E00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488"/>
              <a:ext cx="832" cy="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Fares: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Us vs. Competitors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($/seat-mile)</a:t>
              </a:r>
            </a:p>
          </p:txBody>
        </p:sp>
        <p:grpSp>
          <p:nvGrpSpPr>
            <p:cNvPr id="46115" name="Group 98">
              <a:extLst>
                <a:ext uri="{FF2B5EF4-FFF2-40B4-BE49-F238E27FC236}">
                  <a16:creationId xmlns:a16="http://schemas.microsoft.com/office/drawing/2014/main" id="{F6BDBD18-9C14-064A-065C-894707A0DB8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1" y="2272"/>
              <a:ext cx="2141" cy="759"/>
              <a:chOff x="4331" y="2272"/>
              <a:chExt cx="2141" cy="759"/>
            </a:xfrm>
          </p:grpSpPr>
          <p:sp>
            <p:nvSpPr>
              <p:cNvPr id="46126" name="Line 56">
                <a:extLst>
                  <a:ext uri="{FF2B5EF4-FFF2-40B4-BE49-F238E27FC236}">
                    <a16:creationId xmlns:a16="http://schemas.microsoft.com/office/drawing/2014/main" id="{E95FEAF9-276F-AB30-3317-1BF00BEE2A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2272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27" name="Line 57">
                <a:extLst>
                  <a:ext uri="{FF2B5EF4-FFF2-40B4-BE49-F238E27FC236}">
                    <a16:creationId xmlns:a16="http://schemas.microsoft.com/office/drawing/2014/main" id="{80A8C234-1450-E0BB-B07E-E4DD0D512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2888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28" name="Text Box 58">
                <a:extLst>
                  <a:ext uri="{FF2B5EF4-FFF2-40B4-BE49-F238E27FC236}">
                    <a16:creationId xmlns:a16="http://schemas.microsoft.com/office/drawing/2014/main" id="{AD8CDF2F-F4DB-289C-598D-C7A8564919B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31" y="2864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29" name="Text Box 59">
                <a:extLst>
                  <a:ext uri="{FF2B5EF4-FFF2-40B4-BE49-F238E27FC236}">
                    <a16:creationId xmlns:a16="http://schemas.microsoft.com/office/drawing/2014/main" id="{5218FDD7-76E7-833A-0D29-0487BCF9104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1" y="2864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  <p:grpSp>
          <p:nvGrpSpPr>
            <p:cNvPr id="46116" name="Group 95">
              <a:extLst>
                <a:ext uri="{FF2B5EF4-FFF2-40B4-BE49-F238E27FC236}">
                  <a16:creationId xmlns:a16="http://schemas.microsoft.com/office/drawing/2014/main" id="{4203906B-9A2C-22EE-5931-8A80EC5AEA0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1" y="3800"/>
              <a:ext cx="2141" cy="759"/>
              <a:chOff x="4331" y="3800"/>
              <a:chExt cx="2141" cy="759"/>
            </a:xfrm>
          </p:grpSpPr>
          <p:sp>
            <p:nvSpPr>
              <p:cNvPr id="46122" name="Line 61">
                <a:extLst>
                  <a:ext uri="{FF2B5EF4-FFF2-40B4-BE49-F238E27FC236}">
                    <a16:creationId xmlns:a16="http://schemas.microsoft.com/office/drawing/2014/main" id="{1870FDDA-28F9-7681-6CF5-108C8BC506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3800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23" name="Line 62">
                <a:extLst>
                  <a:ext uri="{FF2B5EF4-FFF2-40B4-BE49-F238E27FC236}">
                    <a16:creationId xmlns:a16="http://schemas.microsoft.com/office/drawing/2014/main" id="{B895BE0E-919E-6612-F414-4503A3B565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4416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24" name="Text Box 63">
                <a:extLst>
                  <a:ext uri="{FF2B5EF4-FFF2-40B4-BE49-F238E27FC236}">
                    <a16:creationId xmlns:a16="http://schemas.microsoft.com/office/drawing/2014/main" id="{E07E98C4-5EAD-9AF6-9D83-8911620D44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31" y="439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25" name="Text Box 64">
                <a:extLst>
                  <a:ext uri="{FF2B5EF4-FFF2-40B4-BE49-F238E27FC236}">
                    <a16:creationId xmlns:a16="http://schemas.microsoft.com/office/drawing/2014/main" id="{9B8F960F-3BF0-1A14-607A-BF2121854D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1" y="439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  <p:grpSp>
          <p:nvGrpSpPr>
            <p:cNvPr id="46117" name="Group 97">
              <a:extLst>
                <a:ext uri="{FF2B5EF4-FFF2-40B4-BE49-F238E27FC236}">
                  <a16:creationId xmlns:a16="http://schemas.microsoft.com/office/drawing/2014/main" id="{8D61F74A-7C99-F9BB-1E88-65B4860C0C4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31" y="1520"/>
              <a:ext cx="2141" cy="759"/>
              <a:chOff x="4331" y="1520"/>
              <a:chExt cx="2141" cy="759"/>
            </a:xfrm>
          </p:grpSpPr>
          <p:sp>
            <p:nvSpPr>
              <p:cNvPr id="46118" name="Line 66">
                <a:extLst>
                  <a:ext uri="{FF2B5EF4-FFF2-40B4-BE49-F238E27FC236}">
                    <a16:creationId xmlns:a16="http://schemas.microsoft.com/office/drawing/2014/main" id="{8FBE8D6E-97A7-A004-19B9-292446F56D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1520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19" name="Line 67">
                <a:extLst>
                  <a:ext uri="{FF2B5EF4-FFF2-40B4-BE49-F238E27FC236}">
                    <a16:creationId xmlns:a16="http://schemas.microsoft.com/office/drawing/2014/main" id="{85C18EA5-95F8-BF05-B5EC-1771B6D93C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9" y="2136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20" name="Text Box 68">
                <a:extLst>
                  <a:ext uri="{FF2B5EF4-FFF2-40B4-BE49-F238E27FC236}">
                    <a16:creationId xmlns:a16="http://schemas.microsoft.com/office/drawing/2014/main" id="{BAA422FC-C70F-A6B5-7CEA-2C2715D03B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31" y="211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21" name="Text Box 69">
                <a:extLst>
                  <a:ext uri="{FF2B5EF4-FFF2-40B4-BE49-F238E27FC236}">
                    <a16:creationId xmlns:a16="http://schemas.microsoft.com/office/drawing/2014/main" id="{B01A96A8-88B7-CC98-8889-5F8BEB408E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11" y="211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</p:grpSp>
      <p:grpSp>
        <p:nvGrpSpPr>
          <p:cNvPr id="46084" name="Group 104">
            <a:extLst>
              <a:ext uri="{FF2B5EF4-FFF2-40B4-BE49-F238E27FC236}">
                <a16:creationId xmlns:a16="http://schemas.microsoft.com/office/drawing/2014/main" id="{DB9257C3-B079-67F6-D55F-2F512B89DBF5}"/>
              </a:ext>
            </a:extLst>
          </p:cNvPr>
          <p:cNvGrpSpPr>
            <a:grpSpLocks/>
          </p:cNvGrpSpPr>
          <p:nvPr/>
        </p:nvGrpSpPr>
        <p:grpSpPr bwMode="auto">
          <a:xfrm>
            <a:off x="2269671" y="2024743"/>
            <a:ext cx="3744686" cy="4178754"/>
            <a:chOff x="704" y="1488"/>
            <a:chExt cx="2752" cy="3071"/>
          </a:xfrm>
        </p:grpSpPr>
        <p:sp>
          <p:nvSpPr>
            <p:cNvPr id="46087" name="Text Box 6">
              <a:extLst>
                <a:ext uri="{FF2B5EF4-FFF2-40B4-BE49-F238E27FC236}">
                  <a16:creationId xmlns:a16="http://schemas.microsoft.com/office/drawing/2014/main" id="{7A4BC953-4A95-286E-89A0-98EB1BDA93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" y="1488"/>
              <a:ext cx="74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Fleet Size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(Aircraft)</a:t>
              </a:r>
            </a:p>
          </p:txBody>
        </p:sp>
        <p:sp>
          <p:nvSpPr>
            <p:cNvPr id="46088" name="Text Box 11">
              <a:extLst>
                <a:ext uri="{FF2B5EF4-FFF2-40B4-BE49-F238E27FC236}">
                  <a16:creationId xmlns:a16="http://schemas.microsoft.com/office/drawing/2014/main" id="{4FEDADA1-BD4C-13E0-5B3B-3E1CC66D16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" y="3000"/>
              <a:ext cx="807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Load Factor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(%)</a:t>
              </a:r>
            </a:p>
          </p:txBody>
        </p:sp>
        <p:sp>
          <p:nvSpPr>
            <p:cNvPr id="46089" name="Text Box 17">
              <a:extLst>
                <a:ext uri="{FF2B5EF4-FFF2-40B4-BE49-F238E27FC236}">
                  <a16:creationId xmlns:a16="http://schemas.microsoft.com/office/drawing/2014/main" id="{C00163D2-7ACE-FC90-8778-172B567D4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4" y="2229"/>
              <a:ext cx="832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Employees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per aircraft</a:t>
              </a:r>
            </a:p>
          </p:txBody>
        </p:sp>
        <p:sp>
          <p:nvSpPr>
            <p:cNvPr id="46090" name="Text Box 24">
              <a:extLst>
                <a:ext uri="{FF2B5EF4-FFF2-40B4-BE49-F238E27FC236}">
                  <a16:creationId xmlns:a16="http://schemas.microsoft.com/office/drawing/2014/main" id="{D1AE72D5-91C4-0D38-09BD-68337FDAE1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2" y="3752"/>
              <a:ext cx="713" cy="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Reported Service </a:t>
              </a:r>
            </a:p>
            <a:p>
              <a:pPr algn="ctr"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GB" altLang="en-US" sz="857"/>
                <a:t>Quality</a:t>
              </a:r>
            </a:p>
          </p:txBody>
        </p:sp>
        <p:sp>
          <p:nvSpPr>
            <p:cNvPr id="46091" name="Line 71">
              <a:extLst>
                <a:ext uri="{FF2B5EF4-FFF2-40B4-BE49-F238E27FC236}">
                  <a16:creationId xmlns:a16="http://schemas.microsoft.com/office/drawing/2014/main" id="{B281A73D-1463-56CE-400F-9CE2E4DD11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1520"/>
              <a:ext cx="0" cy="6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43"/>
            </a:p>
          </p:txBody>
        </p:sp>
        <p:sp>
          <p:nvSpPr>
            <p:cNvPr id="46092" name="Line 72">
              <a:extLst>
                <a:ext uri="{FF2B5EF4-FFF2-40B4-BE49-F238E27FC236}">
                  <a16:creationId xmlns:a16="http://schemas.microsoft.com/office/drawing/2014/main" id="{00A72908-E0AB-2CBD-CD15-3BE3732FD9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83" y="2136"/>
              <a:ext cx="18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543"/>
            </a:p>
          </p:txBody>
        </p:sp>
        <p:sp>
          <p:nvSpPr>
            <p:cNvPr id="46093" name="Text Box 73">
              <a:extLst>
                <a:ext uri="{FF2B5EF4-FFF2-40B4-BE49-F238E27FC236}">
                  <a16:creationId xmlns:a16="http://schemas.microsoft.com/office/drawing/2014/main" id="{A68B4CB8-FE38-E87D-28C8-3343D50F00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5" y="2112"/>
              <a:ext cx="46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857"/>
                <a:t>1981</a:t>
              </a:r>
            </a:p>
          </p:txBody>
        </p:sp>
        <p:sp>
          <p:nvSpPr>
            <p:cNvPr id="46094" name="Text Box 74">
              <a:extLst>
                <a:ext uri="{FF2B5EF4-FFF2-40B4-BE49-F238E27FC236}">
                  <a16:creationId xmlns:a16="http://schemas.microsoft.com/office/drawing/2014/main" id="{2FA46DB4-2365-1BB2-A328-3E92DD7D28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" y="2112"/>
              <a:ext cx="46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4609" tIns="47305" rIns="94609" bIns="47305">
              <a:spAutoFit/>
            </a:bodyPr>
            <a:lstStyle>
              <a:lvl1pPr defTabSz="1103313">
                <a:spcBef>
                  <a:spcPct val="20000"/>
                </a:spcBef>
                <a:buChar char="•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  <a:cs typeface="Arial" panose="020B0604020202020204" pitchFamily="34" charset="0"/>
                </a:defRPr>
              </a:lvl1pPr>
              <a:lvl2pPr marL="742950" indent="-285750" defTabSz="1103313">
                <a:spcBef>
                  <a:spcPct val="20000"/>
                </a:spcBef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1103313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1103313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1103313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11033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857"/>
                <a:t>1990</a:t>
              </a:r>
            </a:p>
          </p:txBody>
        </p:sp>
        <p:grpSp>
          <p:nvGrpSpPr>
            <p:cNvPr id="46095" name="Group 103">
              <a:extLst>
                <a:ext uri="{FF2B5EF4-FFF2-40B4-BE49-F238E27FC236}">
                  <a16:creationId xmlns:a16="http://schemas.microsoft.com/office/drawing/2014/main" id="{EE71B416-653D-0118-E6B7-4D6E2CF746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4" y="3032"/>
              <a:ext cx="2141" cy="759"/>
              <a:chOff x="1314" y="3032"/>
              <a:chExt cx="2141" cy="759"/>
            </a:xfrm>
          </p:grpSpPr>
          <p:sp>
            <p:nvSpPr>
              <p:cNvPr id="46106" name="Line 76">
                <a:extLst>
                  <a:ext uri="{FF2B5EF4-FFF2-40B4-BE49-F238E27FC236}">
                    <a16:creationId xmlns:a16="http://schemas.microsoft.com/office/drawing/2014/main" id="{97942BF9-5AD7-9361-EF36-A74A04F673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2" y="3032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07" name="Line 77">
                <a:extLst>
                  <a:ext uri="{FF2B5EF4-FFF2-40B4-BE49-F238E27FC236}">
                    <a16:creationId xmlns:a16="http://schemas.microsoft.com/office/drawing/2014/main" id="{AC824F5D-56B8-9D8A-EC68-A5B1C393AD9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2" y="3648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08" name="Text Box 78">
                <a:extLst>
                  <a:ext uri="{FF2B5EF4-FFF2-40B4-BE49-F238E27FC236}">
                    <a16:creationId xmlns:a16="http://schemas.microsoft.com/office/drawing/2014/main" id="{76DB2238-6EA0-9FB3-D579-1AD6AD1B2D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4" y="3624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09" name="Text Box 79">
                <a:extLst>
                  <a:ext uri="{FF2B5EF4-FFF2-40B4-BE49-F238E27FC236}">
                    <a16:creationId xmlns:a16="http://schemas.microsoft.com/office/drawing/2014/main" id="{89550E3D-64E1-6AC1-804E-2D6109402D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3624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  <p:grpSp>
          <p:nvGrpSpPr>
            <p:cNvPr id="46096" name="Group 102">
              <a:extLst>
                <a:ext uri="{FF2B5EF4-FFF2-40B4-BE49-F238E27FC236}">
                  <a16:creationId xmlns:a16="http://schemas.microsoft.com/office/drawing/2014/main" id="{BA2D6C99-91BE-3F77-01E1-5B4795A7DC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4" y="2280"/>
              <a:ext cx="2141" cy="759"/>
              <a:chOff x="1314" y="2280"/>
              <a:chExt cx="2141" cy="759"/>
            </a:xfrm>
          </p:grpSpPr>
          <p:sp>
            <p:nvSpPr>
              <p:cNvPr id="46102" name="Line 81">
                <a:extLst>
                  <a:ext uri="{FF2B5EF4-FFF2-40B4-BE49-F238E27FC236}">
                    <a16:creationId xmlns:a16="http://schemas.microsoft.com/office/drawing/2014/main" id="{F8BF3809-91B8-1E55-800D-D5E3CAE364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2" y="2280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03" name="Line 82">
                <a:extLst>
                  <a:ext uri="{FF2B5EF4-FFF2-40B4-BE49-F238E27FC236}">
                    <a16:creationId xmlns:a16="http://schemas.microsoft.com/office/drawing/2014/main" id="{5D7682C8-98D2-13BD-7CBD-6A72A63B65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2" y="2896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04" name="Text Box 83">
                <a:extLst>
                  <a:ext uri="{FF2B5EF4-FFF2-40B4-BE49-F238E27FC236}">
                    <a16:creationId xmlns:a16="http://schemas.microsoft.com/office/drawing/2014/main" id="{9F62084A-C273-C20A-5E1B-89B48175EED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4" y="287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05" name="Text Box 84">
                <a:extLst>
                  <a:ext uri="{FF2B5EF4-FFF2-40B4-BE49-F238E27FC236}">
                    <a16:creationId xmlns:a16="http://schemas.microsoft.com/office/drawing/2014/main" id="{525F09F7-4585-D9D3-632A-C970384F1B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4" y="287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  <p:grpSp>
          <p:nvGrpSpPr>
            <p:cNvPr id="46097" name="Group 100">
              <a:extLst>
                <a:ext uri="{FF2B5EF4-FFF2-40B4-BE49-F238E27FC236}">
                  <a16:creationId xmlns:a16="http://schemas.microsoft.com/office/drawing/2014/main" id="{BA88CE6A-965E-C326-98B6-D90B59E12CE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5" y="3800"/>
              <a:ext cx="2141" cy="759"/>
              <a:chOff x="1315" y="3800"/>
              <a:chExt cx="2141" cy="759"/>
            </a:xfrm>
          </p:grpSpPr>
          <p:sp>
            <p:nvSpPr>
              <p:cNvPr id="46098" name="Line 86">
                <a:extLst>
                  <a:ext uri="{FF2B5EF4-FFF2-40B4-BE49-F238E27FC236}">
                    <a16:creationId xmlns:a16="http://schemas.microsoft.com/office/drawing/2014/main" id="{77C6B77D-87F3-0C3A-9982-2FA433C5C8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3" y="3800"/>
                <a:ext cx="0" cy="6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099" name="Line 87">
                <a:extLst>
                  <a:ext uri="{FF2B5EF4-FFF2-40B4-BE49-F238E27FC236}">
                    <a16:creationId xmlns:a16="http://schemas.microsoft.com/office/drawing/2014/main" id="{F77E4BF3-5E6D-6FB5-263E-A68322289A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83" y="4416"/>
                <a:ext cx="184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543"/>
              </a:p>
            </p:txBody>
          </p:sp>
          <p:sp>
            <p:nvSpPr>
              <p:cNvPr id="46100" name="Text Box 88">
                <a:extLst>
                  <a:ext uri="{FF2B5EF4-FFF2-40B4-BE49-F238E27FC236}">
                    <a16:creationId xmlns:a16="http://schemas.microsoft.com/office/drawing/2014/main" id="{26E88B4C-8B29-FDDC-4B81-52F6BD0F8C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15" y="439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1981</a:t>
                </a:r>
              </a:p>
            </p:txBody>
          </p:sp>
          <p:sp>
            <p:nvSpPr>
              <p:cNvPr id="46101" name="Text Box 89">
                <a:extLst>
                  <a:ext uri="{FF2B5EF4-FFF2-40B4-BE49-F238E27FC236}">
                    <a16:creationId xmlns:a16="http://schemas.microsoft.com/office/drawing/2014/main" id="{8A3B6BF0-E6A1-6156-18B2-3F24C53C99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995" y="4392"/>
                <a:ext cx="461" cy="1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609" tIns="47305" rIns="94609" bIns="47305">
                <a:spAutoFit/>
              </a:bodyPr>
              <a:lstStyle>
                <a:lvl1pPr defTabSz="1103313">
                  <a:spcBef>
                    <a:spcPct val="20000"/>
                  </a:spcBef>
                  <a:buChar char="•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  <a:cs typeface="Arial" panose="020B0604020202020204" pitchFamily="34" charset="0"/>
                  </a:defRPr>
                </a:lvl1pPr>
                <a:lvl2pPr marL="742950" indent="-285750" defTabSz="1103313">
                  <a:spcBef>
                    <a:spcPct val="20000"/>
                  </a:spcBef>
                  <a:buChar char="–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1103313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1103313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1103313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11033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857"/>
                  <a:t>1990</a:t>
                </a:r>
              </a:p>
            </p:txBody>
          </p:sp>
        </p:grpSp>
      </p:grpSp>
      <p:sp>
        <p:nvSpPr>
          <p:cNvPr id="46085" name="Text Box 91">
            <a:extLst>
              <a:ext uri="{FF2B5EF4-FFF2-40B4-BE49-F238E27FC236}">
                <a16:creationId xmlns:a16="http://schemas.microsoft.com/office/drawing/2014/main" id="{B310ADB0-67E9-3F4B-559C-07D1FAE22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7386" y="587829"/>
            <a:ext cx="4245429" cy="99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radeGothic Bold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130000"/>
              </a:spcBef>
            </a:pPr>
            <a:r>
              <a:rPr lang="en-US" altLang="en-US" sz="1114" b="1">
                <a:solidFill>
                  <a:schemeClr val="tx1"/>
                </a:solidFill>
                <a:latin typeface="B Helvetica Bold" charset="0"/>
              </a:rPr>
              <a:t>Strategy:</a:t>
            </a:r>
          </a:p>
          <a:p>
            <a:pPr>
              <a:spcBef>
                <a:spcPct val="110000"/>
              </a:spcBef>
            </a:pPr>
            <a:r>
              <a:rPr lang="en-US" altLang="en-US" sz="1114" b="1">
                <a:solidFill>
                  <a:schemeClr val="tx1"/>
                </a:solidFill>
                <a:latin typeface="B Helvetica Bold" charset="0"/>
              </a:rPr>
              <a:t>Long Term Results:</a:t>
            </a:r>
          </a:p>
          <a:p>
            <a:pPr>
              <a:spcBef>
                <a:spcPct val="115000"/>
              </a:spcBef>
            </a:pPr>
            <a:r>
              <a:rPr lang="en-US" altLang="en-US" sz="1114" b="1">
                <a:solidFill>
                  <a:schemeClr val="tx1"/>
                </a:solidFill>
                <a:latin typeface="B Helvetica Bold" charset="0"/>
              </a:rPr>
              <a:t>Why was it successful / unsuccessful?</a:t>
            </a:r>
          </a:p>
        </p:txBody>
      </p:sp>
      <p:sp>
        <p:nvSpPr>
          <p:cNvPr id="46086" name="Line 108">
            <a:extLst>
              <a:ext uri="{FF2B5EF4-FFF2-40B4-BE49-F238E27FC236}">
                <a16:creationId xmlns:a16="http://schemas.microsoft.com/office/drawing/2014/main" id="{2FC710C9-414E-D7BE-4BE3-AFAB8F78C7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552700" y="1937657"/>
            <a:ext cx="724988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543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70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Helvetica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Als</dc:creator>
  <cp:lastModifiedBy>Ellen Als</cp:lastModifiedBy>
  <cp:revision>1</cp:revision>
  <dcterms:created xsi:type="dcterms:W3CDTF">2024-02-06T17:49:28Z</dcterms:created>
  <dcterms:modified xsi:type="dcterms:W3CDTF">2024-02-06T17:50:45Z</dcterms:modified>
</cp:coreProperties>
</file>