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320" r:id="rId3"/>
    <p:sldId id="321" r:id="rId4"/>
    <p:sldId id="322" r:id="rId5"/>
    <p:sldId id="323" r:id="rId6"/>
    <p:sldId id="324" r:id="rId7"/>
    <p:sldId id="330" r:id="rId8"/>
    <p:sldId id="327" r:id="rId9"/>
    <p:sldId id="328" r:id="rId10"/>
    <p:sldId id="329" r:id="rId11"/>
    <p:sldId id="325" r:id="rId12"/>
    <p:sldId id="316" r:id="rId13"/>
    <p:sldId id="318" r:id="rId14"/>
    <p:sldId id="319" r:id="rId15"/>
    <p:sldId id="258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078B5"/>
    <a:srgbClr val="2C3A58"/>
    <a:srgbClr val="2E3C5D"/>
    <a:srgbClr val="F49B29"/>
    <a:srgbClr val="BAD124"/>
    <a:srgbClr val="FEF756"/>
    <a:srgbClr val="67D652"/>
    <a:srgbClr val="93D637"/>
    <a:srgbClr val="AACC1F"/>
    <a:srgbClr val="FEDE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858"/>
    <p:restoredTop sz="94674"/>
  </p:normalViewPr>
  <p:slideViewPr>
    <p:cSldViewPr snapToGrid="0" snapToObjects="1">
      <p:cViewPr varScale="1">
        <p:scale>
          <a:sx n="105" d="100"/>
          <a:sy n="105" d="100"/>
        </p:scale>
        <p:origin x="200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86" d="100"/>
          <a:sy n="86" d="100"/>
        </p:scale>
        <p:origin x="3928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524DF74-8E74-A94C-81DE-2A6506C885A4}" type="doc">
      <dgm:prSet loTypeId="urn:microsoft.com/office/officeart/2005/8/layout/cycle1" loCatId="cycle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AC8562E0-BCA2-5644-92C6-5C9DE212F6DD}">
      <dgm:prSet phldrT="[Testo]"/>
      <dgm:spPr/>
      <dgm:t>
        <a:bodyPr/>
        <a:lstStyle/>
        <a:p>
          <a:pPr>
            <a:buFont typeface="Wingdings" charset="0"/>
            <a:buChar char="Ø"/>
          </a:pPr>
          <a:r>
            <a:rPr lang="it-IT" b="1" dirty="0">
              <a:latin typeface="Avenir Book" panose="02000503020000020003" pitchFamily="2" charset="0"/>
            </a:rPr>
            <a:t>National culture</a:t>
          </a:r>
        </a:p>
        <a:p>
          <a:pPr>
            <a:buFont typeface="Wingdings" charset="0"/>
            <a:buChar char="Ø"/>
          </a:pPr>
          <a:r>
            <a:rPr lang="it-IT" dirty="0">
              <a:latin typeface="Avenir Book" panose="02000503020000020003" pitchFamily="2" charset="0"/>
            </a:rPr>
            <a:t>Educational </a:t>
          </a:r>
          <a:r>
            <a:rPr lang="it-IT" dirty="0" err="1">
              <a:latin typeface="Avenir Book" panose="02000503020000020003" pitchFamily="2" charset="0"/>
            </a:rPr>
            <a:t>system</a:t>
          </a:r>
          <a:endParaRPr lang="it-IT" dirty="0">
            <a:latin typeface="Avenir Book" panose="02000503020000020003" pitchFamily="2" charset="0"/>
          </a:endParaRPr>
        </a:p>
        <a:p>
          <a:pPr>
            <a:buFont typeface="Wingdings" charset="0"/>
            <a:buChar char="Ø"/>
          </a:pPr>
          <a:r>
            <a:rPr lang="it-IT" dirty="0">
              <a:latin typeface="Avenir Book" panose="02000503020000020003" pitchFamily="2" charset="0"/>
            </a:rPr>
            <a:t>Family </a:t>
          </a:r>
          <a:r>
            <a:rPr lang="it-IT" dirty="0" err="1">
              <a:latin typeface="Avenir Book" panose="02000503020000020003" pitchFamily="2" charset="0"/>
            </a:rPr>
            <a:t>structure</a:t>
          </a:r>
          <a:endParaRPr lang="it-IT" dirty="0">
            <a:latin typeface="Avenir Book" panose="02000503020000020003" pitchFamily="2" charset="0"/>
          </a:endParaRPr>
        </a:p>
        <a:p>
          <a:pPr>
            <a:buFont typeface="Wingdings" charset="0"/>
            <a:buChar char="Ø"/>
          </a:pPr>
          <a:r>
            <a:rPr lang="it-IT" dirty="0" err="1">
              <a:latin typeface="Avenir Book" panose="02000503020000020003" pitchFamily="2" charset="0"/>
            </a:rPr>
            <a:t>Religious</a:t>
          </a:r>
          <a:r>
            <a:rPr lang="it-IT" dirty="0">
              <a:latin typeface="Avenir Book" panose="02000503020000020003" pitchFamily="2" charset="0"/>
            </a:rPr>
            <a:t> </a:t>
          </a:r>
          <a:r>
            <a:rPr lang="it-IT" dirty="0" err="1">
              <a:latin typeface="Avenir Book" panose="02000503020000020003" pitchFamily="2" charset="0"/>
            </a:rPr>
            <a:t>belifs</a:t>
          </a:r>
          <a:endParaRPr lang="it-IT" dirty="0">
            <a:latin typeface="Avenir Book" panose="02000503020000020003" pitchFamily="2" charset="0"/>
          </a:endParaRPr>
        </a:p>
        <a:p>
          <a:pPr>
            <a:buFont typeface="Wingdings" charset="0"/>
            <a:buChar char="Ø"/>
          </a:pPr>
          <a:r>
            <a:rPr lang="it-IT" dirty="0" err="1">
              <a:latin typeface="Avenir Book" panose="02000503020000020003" pitchFamily="2" charset="0"/>
            </a:rPr>
            <a:t>Political</a:t>
          </a:r>
          <a:r>
            <a:rPr lang="it-IT" dirty="0">
              <a:latin typeface="Avenir Book" panose="02000503020000020003" pitchFamily="2" charset="0"/>
            </a:rPr>
            <a:t> and </a:t>
          </a:r>
          <a:r>
            <a:rPr lang="it-IT" dirty="0" err="1">
              <a:latin typeface="Avenir Book" panose="02000503020000020003" pitchFamily="2" charset="0"/>
            </a:rPr>
            <a:t>economis</a:t>
          </a:r>
          <a:r>
            <a:rPr lang="it-IT" dirty="0">
              <a:latin typeface="Avenir Book" panose="02000503020000020003" pitchFamily="2" charset="0"/>
            </a:rPr>
            <a:t> </a:t>
          </a:r>
          <a:r>
            <a:rPr lang="it-IT" dirty="0" err="1">
              <a:latin typeface="Avenir Book" panose="02000503020000020003" pitchFamily="2" charset="0"/>
            </a:rPr>
            <a:t>system</a:t>
          </a:r>
          <a:endParaRPr lang="it-IT" dirty="0"/>
        </a:p>
      </dgm:t>
    </dgm:pt>
    <dgm:pt modelId="{D1E9C6DC-4895-344A-9BAD-2F1987577BAA}" type="parTrans" cxnId="{5DE3AC15-3779-8849-8B93-4E5A1E78DEF4}">
      <dgm:prSet/>
      <dgm:spPr/>
      <dgm:t>
        <a:bodyPr/>
        <a:lstStyle/>
        <a:p>
          <a:endParaRPr lang="it-IT"/>
        </a:p>
      </dgm:t>
    </dgm:pt>
    <dgm:pt modelId="{259C8B15-4E4E-084C-BA96-74482A7B9E34}" type="sibTrans" cxnId="{5DE3AC15-3779-8849-8B93-4E5A1E78DEF4}">
      <dgm:prSet/>
      <dgm:spPr/>
      <dgm:t>
        <a:bodyPr/>
        <a:lstStyle/>
        <a:p>
          <a:endParaRPr lang="it-IT"/>
        </a:p>
      </dgm:t>
    </dgm:pt>
    <dgm:pt modelId="{6AF21C50-84B1-134C-9E85-B574F176A838}">
      <dgm:prSet phldrT="[Testo]"/>
      <dgm:spPr/>
      <dgm:t>
        <a:bodyPr/>
        <a:lstStyle/>
        <a:p>
          <a:pPr>
            <a:buFont typeface="Wingdings" charset="0"/>
            <a:buChar char="Ø"/>
          </a:pPr>
          <a:r>
            <a:rPr lang="it-IT" b="1" dirty="0" err="1">
              <a:latin typeface="Avenir Book" panose="02000503020000020003" pitchFamily="2" charset="0"/>
            </a:rPr>
            <a:t>Firm</a:t>
          </a:r>
          <a:r>
            <a:rPr lang="ja-JP" altLang="it-IT" b="1">
              <a:latin typeface="Avenir Book" panose="02000503020000020003" pitchFamily="2" charset="0"/>
            </a:rPr>
            <a:t>’</a:t>
          </a:r>
          <a:r>
            <a:rPr lang="it-IT" b="1" dirty="0" err="1">
              <a:latin typeface="Avenir Book" panose="02000503020000020003" pitchFamily="2" charset="0"/>
            </a:rPr>
            <a:t>s</a:t>
          </a:r>
          <a:r>
            <a:rPr lang="it-IT" b="1" dirty="0">
              <a:latin typeface="Avenir Book" panose="02000503020000020003" pitchFamily="2" charset="0"/>
            </a:rPr>
            <a:t> culture</a:t>
          </a:r>
        </a:p>
        <a:p>
          <a:pPr>
            <a:buFont typeface="Wingdings" charset="0"/>
            <a:buChar char="Ø"/>
          </a:pPr>
          <a:r>
            <a:rPr lang="it-IT" dirty="0" err="1">
              <a:latin typeface="Avenir Book" panose="02000503020000020003" pitchFamily="2" charset="0"/>
            </a:rPr>
            <a:t>Values</a:t>
          </a:r>
          <a:r>
            <a:rPr lang="it-IT" dirty="0">
              <a:latin typeface="Avenir Book" panose="02000503020000020003" pitchFamily="2" charset="0"/>
            </a:rPr>
            <a:t> and </a:t>
          </a:r>
          <a:r>
            <a:rPr lang="it-IT" dirty="0" err="1">
              <a:latin typeface="Avenir Book" panose="02000503020000020003" pitchFamily="2" charset="0"/>
            </a:rPr>
            <a:t>beliefs</a:t>
          </a:r>
          <a:endParaRPr lang="it-IT" dirty="0">
            <a:latin typeface="Avenir Book" panose="02000503020000020003" pitchFamily="2" charset="0"/>
          </a:endParaRPr>
        </a:p>
        <a:p>
          <a:pPr>
            <a:buFont typeface="Wingdings" charset="0"/>
            <a:buChar char="Ø"/>
          </a:pPr>
          <a:r>
            <a:rPr lang="it-IT" dirty="0" err="1">
              <a:latin typeface="Avenir Book" panose="02000503020000020003" pitchFamily="2" charset="0"/>
            </a:rPr>
            <a:t>Managerial</a:t>
          </a:r>
          <a:r>
            <a:rPr lang="it-IT" dirty="0">
              <a:latin typeface="Avenir Book" panose="02000503020000020003" pitchFamily="2" charset="0"/>
            </a:rPr>
            <a:t> </a:t>
          </a:r>
          <a:r>
            <a:rPr lang="it-IT" dirty="0" err="1">
              <a:latin typeface="Avenir Book" panose="02000503020000020003" pitchFamily="2" charset="0"/>
            </a:rPr>
            <a:t>practices</a:t>
          </a:r>
          <a:endParaRPr lang="it-IT" dirty="0">
            <a:latin typeface="Avenir Book" panose="02000503020000020003" pitchFamily="2" charset="0"/>
          </a:endParaRPr>
        </a:p>
        <a:p>
          <a:pPr>
            <a:buFont typeface="Wingdings" charset="0"/>
            <a:buChar char="Ø"/>
          </a:pPr>
          <a:r>
            <a:rPr lang="it-IT" dirty="0" err="1">
              <a:latin typeface="Avenir Book" panose="02000503020000020003" pitchFamily="2" charset="0"/>
            </a:rPr>
            <a:t>Risk</a:t>
          </a:r>
          <a:r>
            <a:rPr lang="it-IT" dirty="0">
              <a:latin typeface="Avenir Book" panose="02000503020000020003" pitchFamily="2" charset="0"/>
            </a:rPr>
            <a:t> </a:t>
          </a:r>
          <a:r>
            <a:rPr lang="it-IT" dirty="0" err="1">
              <a:latin typeface="Avenir Book" panose="02000503020000020003" pitchFamily="2" charset="0"/>
            </a:rPr>
            <a:t>propensity</a:t>
          </a:r>
          <a:endParaRPr lang="it-IT" dirty="0">
            <a:latin typeface="Avenir Book" panose="02000503020000020003" pitchFamily="2" charset="0"/>
          </a:endParaRPr>
        </a:p>
        <a:p>
          <a:pPr>
            <a:buFont typeface="Wingdings" charset="0"/>
            <a:buChar char="Ø"/>
          </a:pPr>
          <a:r>
            <a:rPr lang="it-IT" dirty="0">
              <a:latin typeface="Avenir Book" panose="02000503020000020003" pitchFamily="2" charset="0"/>
            </a:rPr>
            <a:t>Co-</a:t>
          </a:r>
          <a:r>
            <a:rPr lang="it-IT" dirty="0" err="1">
              <a:latin typeface="Avenir Book" panose="02000503020000020003" pitchFamily="2" charset="0"/>
            </a:rPr>
            <a:t>operation</a:t>
          </a:r>
          <a:r>
            <a:rPr lang="it-IT" dirty="0">
              <a:latin typeface="Avenir Book" panose="02000503020000020003" pitchFamily="2" charset="0"/>
            </a:rPr>
            <a:t> </a:t>
          </a:r>
          <a:r>
            <a:rPr lang="it-IT" dirty="0" err="1">
              <a:latin typeface="Avenir Book" panose="02000503020000020003" pitchFamily="2" charset="0"/>
            </a:rPr>
            <a:t>propensity</a:t>
          </a:r>
          <a:endParaRPr lang="it-IT" dirty="0">
            <a:latin typeface="Avenir Book" panose="02000503020000020003" pitchFamily="2" charset="0"/>
          </a:endParaRPr>
        </a:p>
        <a:p>
          <a:pPr>
            <a:buFont typeface="Wingdings" charset="0"/>
            <a:buChar char="Ø"/>
          </a:pPr>
          <a:r>
            <a:rPr lang="it-IT" dirty="0">
              <a:latin typeface="Avenir Book" panose="02000503020000020003" pitchFamily="2" charset="0"/>
            </a:rPr>
            <a:t>Knowledge management</a:t>
          </a:r>
          <a:endParaRPr lang="it-IT" dirty="0"/>
        </a:p>
      </dgm:t>
    </dgm:pt>
    <dgm:pt modelId="{5CEA3272-D426-5C4B-BD5D-4ABF826D120D}" type="parTrans" cxnId="{CE6D62E8-8E8C-1448-BFF9-5E5301ABE583}">
      <dgm:prSet/>
      <dgm:spPr/>
      <dgm:t>
        <a:bodyPr/>
        <a:lstStyle/>
        <a:p>
          <a:endParaRPr lang="it-IT"/>
        </a:p>
      </dgm:t>
    </dgm:pt>
    <dgm:pt modelId="{AF7BAD45-CB8F-1E4F-8516-770242CFBC9A}" type="sibTrans" cxnId="{CE6D62E8-8E8C-1448-BFF9-5E5301ABE583}">
      <dgm:prSet/>
      <dgm:spPr/>
      <dgm:t>
        <a:bodyPr/>
        <a:lstStyle/>
        <a:p>
          <a:endParaRPr lang="it-IT"/>
        </a:p>
      </dgm:t>
    </dgm:pt>
    <dgm:pt modelId="{1D15E9AA-D4D1-0848-A54D-8387A11A314A}" type="pres">
      <dgm:prSet presAssocID="{E524DF74-8E74-A94C-81DE-2A6506C885A4}" presName="cycle" presStyleCnt="0">
        <dgm:presLayoutVars>
          <dgm:dir/>
          <dgm:resizeHandles val="exact"/>
        </dgm:presLayoutVars>
      </dgm:prSet>
      <dgm:spPr/>
    </dgm:pt>
    <dgm:pt modelId="{6DA2B540-8F01-0749-8DBD-3CB811F0DD5E}" type="pres">
      <dgm:prSet presAssocID="{AC8562E0-BCA2-5644-92C6-5C9DE212F6DD}" presName="dummy" presStyleCnt="0"/>
      <dgm:spPr/>
    </dgm:pt>
    <dgm:pt modelId="{6C54EAC4-9AF1-A946-9618-943B9A054976}" type="pres">
      <dgm:prSet presAssocID="{AC8562E0-BCA2-5644-92C6-5C9DE212F6DD}" presName="node" presStyleLbl="revTx" presStyleIdx="0" presStyleCnt="2">
        <dgm:presLayoutVars>
          <dgm:bulletEnabled val="1"/>
        </dgm:presLayoutVars>
      </dgm:prSet>
      <dgm:spPr/>
    </dgm:pt>
    <dgm:pt modelId="{C752F7C5-91A5-394A-842B-D519793B5BC7}" type="pres">
      <dgm:prSet presAssocID="{259C8B15-4E4E-084C-BA96-74482A7B9E34}" presName="sibTrans" presStyleLbl="node1" presStyleIdx="0" presStyleCnt="2"/>
      <dgm:spPr/>
    </dgm:pt>
    <dgm:pt modelId="{8CABE7A2-D8F1-E04D-93D7-B162F6AF074F}" type="pres">
      <dgm:prSet presAssocID="{6AF21C50-84B1-134C-9E85-B574F176A838}" presName="dummy" presStyleCnt="0"/>
      <dgm:spPr/>
    </dgm:pt>
    <dgm:pt modelId="{23CFC254-F85E-C447-A6D4-82025053D904}" type="pres">
      <dgm:prSet presAssocID="{6AF21C50-84B1-134C-9E85-B574F176A838}" presName="node" presStyleLbl="revTx" presStyleIdx="1" presStyleCnt="2">
        <dgm:presLayoutVars>
          <dgm:bulletEnabled val="1"/>
        </dgm:presLayoutVars>
      </dgm:prSet>
      <dgm:spPr/>
    </dgm:pt>
    <dgm:pt modelId="{CB4C93F1-61D7-7E4C-8E25-F8C477F5580D}" type="pres">
      <dgm:prSet presAssocID="{AF7BAD45-CB8F-1E4F-8516-770242CFBC9A}" presName="sibTrans" presStyleLbl="node1" presStyleIdx="1" presStyleCnt="2"/>
      <dgm:spPr/>
    </dgm:pt>
  </dgm:ptLst>
  <dgm:cxnLst>
    <dgm:cxn modelId="{5DE3AC15-3779-8849-8B93-4E5A1E78DEF4}" srcId="{E524DF74-8E74-A94C-81DE-2A6506C885A4}" destId="{AC8562E0-BCA2-5644-92C6-5C9DE212F6DD}" srcOrd="0" destOrd="0" parTransId="{D1E9C6DC-4895-344A-9BAD-2F1987577BAA}" sibTransId="{259C8B15-4E4E-084C-BA96-74482A7B9E34}"/>
    <dgm:cxn modelId="{770C6958-4D19-624A-BA23-8EC716901897}" type="presOf" srcId="{AC8562E0-BCA2-5644-92C6-5C9DE212F6DD}" destId="{6C54EAC4-9AF1-A946-9618-943B9A054976}" srcOrd="0" destOrd="0" presId="urn:microsoft.com/office/officeart/2005/8/layout/cycle1"/>
    <dgm:cxn modelId="{AFDD3FA0-B5AE-2F4A-9B5D-7BD42502A72C}" type="presOf" srcId="{259C8B15-4E4E-084C-BA96-74482A7B9E34}" destId="{C752F7C5-91A5-394A-842B-D519793B5BC7}" srcOrd="0" destOrd="0" presId="urn:microsoft.com/office/officeart/2005/8/layout/cycle1"/>
    <dgm:cxn modelId="{FC26E6CF-7E0C-FD48-8E6D-DF322A20EA66}" type="presOf" srcId="{6AF21C50-84B1-134C-9E85-B574F176A838}" destId="{23CFC254-F85E-C447-A6D4-82025053D904}" srcOrd="0" destOrd="0" presId="urn:microsoft.com/office/officeart/2005/8/layout/cycle1"/>
    <dgm:cxn modelId="{803594D9-9FC1-D349-A494-AB9678B80839}" type="presOf" srcId="{E524DF74-8E74-A94C-81DE-2A6506C885A4}" destId="{1D15E9AA-D4D1-0848-A54D-8387A11A314A}" srcOrd="0" destOrd="0" presId="urn:microsoft.com/office/officeart/2005/8/layout/cycle1"/>
    <dgm:cxn modelId="{80EA68E7-2690-7F4B-ABDB-6C7D97562D5F}" type="presOf" srcId="{AF7BAD45-CB8F-1E4F-8516-770242CFBC9A}" destId="{CB4C93F1-61D7-7E4C-8E25-F8C477F5580D}" srcOrd="0" destOrd="0" presId="urn:microsoft.com/office/officeart/2005/8/layout/cycle1"/>
    <dgm:cxn modelId="{CE6D62E8-8E8C-1448-BFF9-5E5301ABE583}" srcId="{E524DF74-8E74-A94C-81DE-2A6506C885A4}" destId="{6AF21C50-84B1-134C-9E85-B574F176A838}" srcOrd="1" destOrd="0" parTransId="{5CEA3272-D426-5C4B-BD5D-4ABF826D120D}" sibTransId="{AF7BAD45-CB8F-1E4F-8516-770242CFBC9A}"/>
    <dgm:cxn modelId="{E42656BB-5154-A24F-A60F-BDE2414426EC}" type="presParOf" srcId="{1D15E9AA-D4D1-0848-A54D-8387A11A314A}" destId="{6DA2B540-8F01-0749-8DBD-3CB811F0DD5E}" srcOrd="0" destOrd="0" presId="urn:microsoft.com/office/officeart/2005/8/layout/cycle1"/>
    <dgm:cxn modelId="{84DEAC0B-1B64-F847-9F61-D555782047EB}" type="presParOf" srcId="{1D15E9AA-D4D1-0848-A54D-8387A11A314A}" destId="{6C54EAC4-9AF1-A946-9618-943B9A054976}" srcOrd="1" destOrd="0" presId="urn:microsoft.com/office/officeart/2005/8/layout/cycle1"/>
    <dgm:cxn modelId="{FBCED552-1C4C-6E4C-8F42-DD5219461F97}" type="presParOf" srcId="{1D15E9AA-D4D1-0848-A54D-8387A11A314A}" destId="{C752F7C5-91A5-394A-842B-D519793B5BC7}" srcOrd="2" destOrd="0" presId="urn:microsoft.com/office/officeart/2005/8/layout/cycle1"/>
    <dgm:cxn modelId="{A1936026-CD03-FF41-8D91-E9A7DB910AA9}" type="presParOf" srcId="{1D15E9AA-D4D1-0848-A54D-8387A11A314A}" destId="{8CABE7A2-D8F1-E04D-93D7-B162F6AF074F}" srcOrd="3" destOrd="0" presId="urn:microsoft.com/office/officeart/2005/8/layout/cycle1"/>
    <dgm:cxn modelId="{C486AE42-DF51-2D49-8CE6-A7DFBB5DF619}" type="presParOf" srcId="{1D15E9AA-D4D1-0848-A54D-8387A11A314A}" destId="{23CFC254-F85E-C447-A6D4-82025053D904}" srcOrd="4" destOrd="0" presId="urn:microsoft.com/office/officeart/2005/8/layout/cycle1"/>
    <dgm:cxn modelId="{D605ED7B-6531-9A4F-AC20-A945D8D8C40F}" type="presParOf" srcId="{1D15E9AA-D4D1-0848-A54D-8387A11A314A}" destId="{CB4C93F1-61D7-7E4C-8E25-F8C477F5580D}" srcOrd="5" destOrd="0" presId="urn:microsoft.com/office/officeart/2005/8/layout/cycle1"/>
  </dgm:cxnLst>
  <dgm:bg/>
  <dgm:whole>
    <a:ln>
      <a:solidFill>
        <a:srgbClr val="3078B5"/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54EAC4-9AF1-A946-9618-943B9A054976}">
      <dsp:nvSpPr>
        <dsp:cNvPr id="0" name=""/>
        <dsp:cNvSpPr/>
      </dsp:nvSpPr>
      <dsp:spPr>
        <a:xfrm>
          <a:off x="3316790" y="911465"/>
          <a:ext cx="1730859" cy="17308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charset="0"/>
            <a:buNone/>
          </a:pPr>
          <a:r>
            <a:rPr lang="it-IT" sz="1100" b="1" kern="1200" dirty="0">
              <a:latin typeface="Avenir Book" panose="02000503020000020003" pitchFamily="2" charset="0"/>
            </a:rPr>
            <a:t>National culture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charset="0"/>
            <a:buNone/>
          </a:pPr>
          <a:r>
            <a:rPr lang="it-IT" sz="1100" kern="1200" dirty="0">
              <a:latin typeface="Avenir Book" panose="02000503020000020003" pitchFamily="2" charset="0"/>
            </a:rPr>
            <a:t>Educational </a:t>
          </a:r>
          <a:r>
            <a:rPr lang="it-IT" sz="1100" kern="1200" dirty="0" err="1">
              <a:latin typeface="Avenir Book" panose="02000503020000020003" pitchFamily="2" charset="0"/>
            </a:rPr>
            <a:t>system</a:t>
          </a:r>
          <a:endParaRPr lang="it-IT" sz="1100" kern="1200" dirty="0">
            <a:latin typeface="Avenir Book" panose="02000503020000020003" pitchFamily="2" charset="0"/>
          </a:endParaRP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charset="0"/>
            <a:buNone/>
          </a:pPr>
          <a:r>
            <a:rPr lang="it-IT" sz="1100" kern="1200" dirty="0">
              <a:latin typeface="Avenir Book" panose="02000503020000020003" pitchFamily="2" charset="0"/>
            </a:rPr>
            <a:t>Family </a:t>
          </a:r>
          <a:r>
            <a:rPr lang="it-IT" sz="1100" kern="1200" dirty="0" err="1">
              <a:latin typeface="Avenir Book" panose="02000503020000020003" pitchFamily="2" charset="0"/>
            </a:rPr>
            <a:t>structure</a:t>
          </a:r>
          <a:endParaRPr lang="it-IT" sz="1100" kern="1200" dirty="0">
            <a:latin typeface="Avenir Book" panose="02000503020000020003" pitchFamily="2" charset="0"/>
          </a:endParaRP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charset="0"/>
            <a:buNone/>
          </a:pPr>
          <a:r>
            <a:rPr lang="it-IT" sz="1100" kern="1200" dirty="0" err="1">
              <a:latin typeface="Avenir Book" panose="02000503020000020003" pitchFamily="2" charset="0"/>
            </a:rPr>
            <a:t>Religious</a:t>
          </a:r>
          <a:r>
            <a:rPr lang="it-IT" sz="1100" kern="1200" dirty="0">
              <a:latin typeface="Avenir Book" panose="02000503020000020003" pitchFamily="2" charset="0"/>
            </a:rPr>
            <a:t> </a:t>
          </a:r>
          <a:r>
            <a:rPr lang="it-IT" sz="1100" kern="1200" dirty="0" err="1">
              <a:latin typeface="Avenir Book" panose="02000503020000020003" pitchFamily="2" charset="0"/>
            </a:rPr>
            <a:t>belifs</a:t>
          </a:r>
          <a:endParaRPr lang="it-IT" sz="1100" kern="1200" dirty="0">
            <a:latin typeface="Avenir Book" panose="02000503020000020003" pitchFamily="2" charset="0"/>
          </a:endParaRP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charset="0"/>
            <a:buNone/>
          </a:pPr>
          <a:r>
            <a:rPr lang="it-IT" sz="1100" kern="1200" dirty="0" err="1">
              <a:latin typeface="Avenir Book" panose="02000503020000020003" pitchFamily="2" charset="0"/>
            </a:rPr>
            <a:t>Political</a:t>
          </a:r>
          <a:r>
            <a:rPr lang="it-IT" sz="1100" kern="1200" dirty="0">
              <a:latin typeface="Avenir Book" panose="02000503020000020003" pitchFamily="2" charset="0"/>
            </a:rPr>
            <a:t> and </a:t>
          </a:r>
          <a:r>
            <a:rPr lang="it-IT" sz="1100" kern="1200" dirty="0" err="1">
              <a:latin typeface="Avenir Book" panose="02000503020000020003" pitchFamily="2" charset="0"/>
            </a:rPr>
            <a:t>economis</a:t>
          </a:r>
          <a:r>
            <a:rPr lang="it-IT" sz="1100" kern="1200" dirty="0">
              <a:latin typeface="Avenir Book" panose="02000503020000020003" pitchFamily="2" charset="0"/>
            </a:rPr>
            <a:t> </a:t>
          </a:r>
          <a:r>
            <a:rPr lang="it-IT" sz="1100" kern="1200" dirty="0" err="1">
              <a:latin typeface="Avenir Book" panose="02000503020000020003" pitchFamily="2" charset="0"/>
            </a:rPr>
            <a:t>system</a:t>
          </a:r>
          <a:endParaRPr lang="it-IT" sz="1100" kern="1200" dirty="0"/>
        </a:p>
      </dsp:txBody>
      <dsp:txXfrm>
        <a:off x="3316790" y="911465"/>
        <a:ext cx="1730859" cy="1730859"/>
      </dsp:txXfrm>
    </dsp:sp>
    <dsp:sp modelId="{C752F7C5-91A5-394A-842B-D519793B5BC7}">
      <dsp:nvSpPr>
        <dsp:cNvPr id="0" name=""/>
        <dsp:cNvSpPr/>
      </dsp:nvSpPr>
      <dsp:spPr>
        <a:xfrm>
          <a:off x="990884" y="-1594"/>
          <a:ext cx="3556979" cy="3556979"/>
        </a:xfrm>
        <a:prstGeom prst="circularArrow">
          <a:avLst>
            <a:gd name="adj1" fmla="val 9489"/>
            <a:gd name="adj2" fmla="val 685510"/>
            <a:gd name="adj3" fmla="val 7848071"/>
            <a:gd name="adj4" fmla="val 2266419"/>
            <a:gd name="adj5" fmla="val 110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23CFC254-F85E-C447-A6D4-82025053D904}">
      <dsp:nvSpPr>
        <dsp:cNvPr id="0" name=""/>
        <dsp:cNvSpPr/>
      </dsp:nvSpPr>
      <dsp:spPr>
        <a:xfrm>
          <a:off x="491099" y="911465"/>
          <a:ext cx="1730859" cy="17308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charset="0"/>
            <a:buNone/>
          </a:pPr>
          <a:r>
            <a:rPr lang="it-IT" sz="1100" b="1" kern="1200" dirty="0" err="1">
              <a:latin typeface="Avenir Book" panose="02000503020000020003" pitchFamily="2" charset="0"/>
            </a:rPr>
            <a:t>Firm</a:t>
          </a:r>
          <a:r>
            <a:rPr lang="ja-JP" altLang="it-IT" sz="1100" b="1" kern="1200">
              <a:latin typeface="Avenir Book" panose="02000503020000020003" pitchFamily="2" charset="0"/>
            </a:rPr>
            <a:t>’</a:t>
          </a:r>
          <a:r>
            <a:rPr lang="it-IT" sz="1100" b="1" kern="1200" dirty="0" err="1">
              <a:latin typeface="Avenir Book" panose="02000503020000020003" pitchFamily="2" charset="0"/>
            </a:rPr>
            <a:t>s</a:t>
          </a:r>
          <a:r>
            <a:rPr lang="it-IT" sz="1100" b="1" kern="1200" dirty="0">
              <a:latin typeface="Avenir Book" panose="02000503020000020003" pitchFamily="2" charset="0"/>
            </a:rPr>
            <a:t> culture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charset="0"/>
            <a:buNone/>
          </a:pPr>
          <a:r>
            <a:rPr lang="it-IT" sz="1100" kern="1200" dirty="0" err="1">
              <a:latin typeface="Avenir Book" panose="02000503020000020003" pitchFamily="2" charset="0"/>
            </a:rPr>
            <a:t>Values</a:t>
          </a:r>
          <a:r>
            <a:rPr lang="it-IT" sz="1100" kern="1200" dirty="0">
              <a:latin typeface="Avenir Book" panose="02000503020000020003" pitchFamily="2" charset="0"/>
            </a:rPr>
            <a:t> and </a:t>
          </a:r>
          <a:r>
            <a:rPr lang="it-IT" sz="1100" kern="1200" dirty="0" err="1">
              <a:latin typeface="Avenir Book" panose="02000503020000020003" pitchFamily="2" charset="0"/>
            </a:rPr>
            <a:t>beliefs</a:t>
          </a:r>
          <a:endParaRPr lang="it-IT" sz="1100" kern="1200" dirty="0">
            <a:latin typeface="Avenir Book" panose="02000503020000020003" pitchFamily="2" charset="0"/>
          </a:endParaRP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charset="0"/>
            <a:buNone/>
          </a:pPr>
          <a:r>
            <a:rPr lang="it-IT" sz="1100" kern="1200" dirty="0" err="1">
              <a:latin typeface="Avenir Book" panose="02000503020000020003" pitchFamily="2" charset="0"/>
            </a:rPr>
            <a:t>Managerial</a:t>
          </a:r>
          <a:r>
            <a:rPr lang="it-IT" sz="1100" kern="1200" dirty="0">
              <a:latin typeface="Avenir Book" panose="02000503020000020003" pitchFamily="2" charset="0"/>
            </a:rPr>
            <a:t> </a:t>
          </a:r>
          <a:r>
            <a:rPr lang="it-IT" sz="1100" kern="1200" dirty="0" err="1">
              <a:latin typeface="Avenir Book" panose="02000503020000020003" pitchFamily="2" charset="0"/>
            </a:rPr>
            <a:t>practices</a:t>
          </a:r>
          <a:endParaRPr lang="it-IT" sz="1100" kern="1200" dirty="0">
            <a:latin typeface="Avenir Book" panose="02000503020000020003" pitchFamily="2" charset="0"/>
          </a:endParaRP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charset="0"/>
            <a:buNone/>
          </a:pPr>
          <a:r>
            <a:rPr lang="it-IT" sz="1100" kern="1200" dirty="0" err="1">
              <a:latin typeface="Avenir Book" panose="02000503020000020003" pitchFamily="2" charset="0"/>
            </a:rPr>
            <a:t>Risk</a:t>
          </a:r>
          <a:r>
            <a:rPr lang="it-IT" sz="1100" kern="1200" dirty="0">
              <a:latin typeface="Avenir Book" panose="02000503020000020003" pitchFamily="2" charset="0"/>
            </a:rPr>
            <a:t> </a:t>
          </a:r>
          <a:r>
            <a:rPr lang="it-IT" sz="1100" kern="1200" dirty="0" err="1">
              <a:latin typeface="Avenir Book" panose="02000503020000020003" pitchFamily="2" charset="0"/>
            </a:rPr>
            <a:t>propensity</a:t>
          </a:r>
          <a:endParaRPr lang="it-IT" sz="1100" kern="1200" dirty="0">
            <a:latin typeface="Avenir Book" panose="02000503020000020003" pitchFamily="2" charset="0"/>
          </a:endParaRP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charset="0"/>
            <a:buNone/>
          </a:pPr>
          <a:r>
            <a:rPr lang="it-IT" sz="1100" kern="1200" dirty="0">
              <a:latin typeface="Avenir Book" panose="02000503020000020003" pitchFamily="2" charset="0"/>
            </a:rPr>
            <a:t>Co-</a:t>
          </a:r>
          <a:r>
            <a:rPr lang="it-IT" sz="1100" kern="1200" dirty="0" err="1">
              <a:latin typeface="Avenir Book" panose="02000503020000020003" pitchFamily="2" charset="0"/>
            </a:rPr>
            <a:t>operation</a:t>
          </a:r>
          <a:r>
            <a:rPr lang="it-IT" sz="1100" kern="1200" dirty="0">
              <a:latin typeface="Avenir Book" panose="02000503020000020003" pitchFamily="2" charset="0"/>
            </a:rPr>
            <a:t> </a:t>
          </a:r>
          <a:r>
            <a:rPr lang="it-IT" sz="1100" kern="1200" dirty="0" err="1">
              <a:latin typeface="Avenir Book" panose="02000503020000020003" pitchFamily="2" charset="0"/>
            </a:rPr>
            <a:t>propensity</a:t>
          </a:r>
          <a:endParaRPr lang="it-IT" sz="1100" kern="1200" dirty="0">
            <a:latin typeface="Avenir Book" panose="02000503020000020003" pitchFamily="2" charset="0"/>
          </a:endParaRP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charset="0"/>
            <a:buNone/>
          </a:pPr>
          <a:r>
            <a:rPr lang="it-IT" sz="1100" kern="1200" dirty="0">
              <a:latin typeface="Avenir Book" panose="02000503020000020003" pitchFamily="2" charset="0"/>
            </a:rPr>
            <a:t>Knowledge management</a:t>
          </a:r>
          <a:endParaRPr lang="it-IT" sz="1100" kern="1200" dirty="0"/>
        </a:p>
      </dsp:txBody>
      <dsp:txXfrm>
        <a:off x="491099" y="911465"/>
        <a:ext cx="1730859" cy="1730859"/>
      </dsp:txXfrm>
    </dsp:sp>
    <dsp:sp modelId="{CB4C93F1-61D7-7E4C-8E25-F8C477F5580D}">
      <dsp:nvSpPr>
        <dsp:cNvPr id="0" name=""/>
        <dsp:cNvSpPr/>
      </dsp:nvSpPr>
      <dsp:spPr>
        <a:xfrm>
          <a:off x="990884" y="-1594"/>
          <a:ext cx="3556979" cy="3556979"/>
        </a:xfrm>
        <a:prstGeom prst="circularArrow">
          <a:avLst>
            <a:gd name="adj1" fmla="val 9489"/>
            <a:gd name="adj2" fmla="val 685510"/>
            <a:gd name="adj3" fmla="val 18648071"/>
            <a:gd name="adj4" fmla="val 13066419"/>
            <a:gd name="adj5" fmla="val 110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75B522D-3ED6-BC45-A22D-160874D51FA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4FC7636-BD45-E34C-9409-CA5E7A97072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CCBEE3-00EC-E144-80BB-53EB9371AC7C}" type="datetimeFigureOut">
              <a:rPr lang="en-US" smtClean="0"/>
              <a:t>12/1/22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C376C0-16E2-394B-9D94-8D28124226D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12BCF4-7769-DE43-A1E5-C6317FFC3C9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5AA377-4FBE-B44B-BFD0-C9284A181E71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2014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4DA133-FFC3-D849-945B-DEEA996073AE}" type="datetimeFigureOut">
              <a:rPr lang="en-US" smtClean="0"/>
              <a:t>12/1/22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FA4ECF-A28F-A640-830E-12E967B987A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4203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magine 12">
            <a:extLst>
              <a:ext uri="{FF2B5EF4-FFF2-40B4-BE49-F238E27FC236}">
                <a16:creationId xmlns:a16="http://schemas.microsoft.com/office/drawing/2014/main" id="{94136B80-E5A0-D846-A771-A02B0B4F6CC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84308" y="6163835"/>
            <a:ext cx="12268199" cy="741362"/>
          </a:xfrm>
          <a:prstGeom prst="rect">
            <a:avLst/>
          </a:prstGeom>
        </p:spPr>
      </p:pic>
      <p:sp>
        <p:nvSpPr>
          <p:cNvPr id="6" name="TextBox 7">
            <a:extLst>
              <a:ext uri="{FF2B5EF4-FFF2-40B4-BE49-F238E27FC236}">
                <a16:creationId xmlns:a16="http://schemas.microsoft.com/office/drawing/2014/main" id="{D7462FFF-5085-5749-93DE-9AD106446D3A}"/>
              </a:ext>
            </a:extLst>
          </p:cNvPr>
          <p:cNvSpPr txBox="1"/>
          <p:nvPr userDrawn="1"/>
        </p:nvSpPr>
        <p:spPr>
          <a:xfrm>
            <a:off x="3949027" y="6381656"/>
            <a:ext cx="4201530" cy="3039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ID" sz="1000" b="1" i="0" spc="100" dirty="0" err="1">
                <a:solidFill>
                  <a:schemeClr val="bg1"/>
                </a:solidFill>
                <a:latin typeface="Avenir Black" panose="02000503020000020003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www.meim.uniparthenope.it</a:t>
            </a:r>
            <a:endParaRPr lang="en-US" sz="1000" b="1" i="0" spc="100" dirty="0">
              <a:solidFill>
                <a:schemeClr val="bg1"/>
              </a:solidFill>
              <a:latin typeface="Avenir Black" panose="02000503020000020003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" name="Segnaposto testo 12">
            <a:extLst>
              <a:ext uri="{FF2B5EF4-FFF2-40B4-BE49-F238E27FC236}">
                <a16:creationId xmlns:a16="http://schemas.microsoft.com/office/drawing/2014/main" id="{DB77F1C3-0F81-BB42-A6E0-4E7A807D355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7250" y="2317626"/>
            <a:ext cx="7780300" cy="1323438"/>
          </a:xfrm>
          <a:prstGeom prst="rect">
            <a:avLst/>
          </a:prstGeom>
        </p:spPr>
        <p:txBody>
          <a:bodyPr/>
          <a:lstStyle>
            <a:lvl1pPr algn="l">
              <a:buNone/>
              <a:defRPr sz="4000" b="1" i="0">
                <a:solidFill>
                  <a:srgbClr val="2C3A58"/>
                </a:solidFill>
                <a:latin typeface="Avenir Black" panose="02000503020000020003" pitchFamily="2" charset="0"/>
              </a:defRPr>
            </a:lvl1pPr>
          </a:lstStyle>
          <a:p>
            <a:pPr lvl="0"/>
            <a:r>
              <a:rPr lang="it-IT" dirty="0"/>
              <a:t>Fare click qui per inserire il</a:t>
            </a:r>
          </a:p>
          <a:p>
            <a:pPr lvl="0"/>
            <a:r>
              <a:rPr lang="it-IT" dirty="0"/>
              <a:t>Titolo della presentazione</a:t>
            </a:r>
            <a:endParaRPr lang="it-GB" dirty="0"/>
          </a:p>
        </p:txBody>
      </p:sp>
      <p:sp>
        <p:nvSpPr>
          <p:cNvPr id="16" name="Segnaposto testo 24">
            <a:extLst>
              <a:ext uri="{FF2B5EF4-FFF2-40B4-BE49-F238E27FC236}">
                <a16:creationId xmlns:a16="http://schemas.microsoft.com/office/drawing/2014/main" id="{091E822F-1E5C-D14A-BDC4-5B1AC72688F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7250" y="1993402"/>
            <a:ext cx="4908550" cy="406114"/>
          </a:xfrm>
          <a:prstGeom prst="rect">
            <a:avLst/>
          </a:prstGeom>
        </p:spPr>
        <p:txBody>
          <a:bodyPr/>
          <a:lstStyle>
            <a:lvl1pPr algn="l">
              <a:buNone/>
              <a:defRPr sz="1200">
                <a:solidFill>
                  <a:srgbClr val="C00000"/>
                </a:solidFill>
                <a:latin typeface="Avenir Book" panose="02000503020000020003" pitchFamily="2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it-GB" dirty="0"/>
              <a:t>FARE CLICK PER INSERIRE SOPRATITOLO</a:t>
            </a:r>
          </a:p>
        </p:txBody>
      </p:sp>
      <p:sp>
        <p:nvSpPr>
          <p:cNvPr id="18" name="Segnaposto testo 24">
            <a:extLst>
              <a:ext uri="{FF2B5EF4-FFF2-40B4-BE49-F238E27FC236}">
                <a16:creationId xmlns:a16="http://schemas.microsoft.com/office/drawing/2014/main" id="{3085F0A4-4DF5-9049-AE38-680906DCA47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9262" y="3698649"/>
            <a:ext cx="4908550" cy="406114"/>
          </a:xfrm>
          <a:prstGeom prst="rect">
            <a:avLst/>
          </a:prstGeom>
        </p:spPr>
        <p:txBody>
          <a:bodyPr/>
          <a:lstStyle>
            <a:lvl1pPr algn="l">
              <a:buNone/>
              <a:defRPr sz="1200">
                <a:solidFill>
                  <a:srgbClr val="C00000"/>
                </a:solidFill>
                <a:latin typeface="Avenir Book" panose="02000503020000020003" pitchFamily="2" charset="0"/>
              </a:defRPr>
            </a:lvl1pPr>
          </a:lstStyle>
          <a:p>
            <a:pPr lvl="0"/>
            <a:r>
              <a:rPr lang="it-GB" dirty="0"/>
              <a:t>FARE CLICK PER INSERIRE SOTTOTITOLO</a:t>
            </a:r>
          </a:p>
        </p:txBody>
      </p:sp>
      <p:sp>
        <p:nvSpPr>
          <p:cNvPr id="22" name="Segnaposto testo 20">
            <a:extLst>
              <a:ext uri="{FF2B5EF4-FFF2-40B4-BE49-F238E27FC236}">
                <a16:creationId xmlns:a16="http://schemas.microsoft.com/office/drawing/2014/main" id="{D418B3BC-4365-C04B-9C7A-1CF2CFDD36A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7250" y="5332121"/>
            <a:ext cx="6719887" cy="566738"/>
          </a:xfrm>
          <a:prstGeom prst="rect">
            <a:avLst/>
          </a:prstGeom>
        </p:spPr>
        <p:txBody>
          <a:bodyPr/>
          <a:lstStyle>
            <a:lvl1pPr>
              <a:buNone/>
              <a:defRPr sz="900">
                <a:solidFill>
                  <a:srgbClr val="2C3A58"/>
                </a:solidFill>
                <a:latin typeface="Avenir Book" panose="02000503020000020003" pitchFamily="2" charset="0"/>
              </a:defRPr>
            </a:lvl1pPr>
          </a:lstStyle>
          <a:p>
            <a:pPr lvl="0"/>
            <a:r>
              <a:rPr lang="it-IT" dirty="0"/>
              <a:t>I</a:t>
            </a:r>
            <a:r>
              <a:rPr lang="it-GB" dirty="0"/>
              <a:t>nserire qui i link</a:t>
            </a:r>
          </a:p>
          <a:p>
            <a:pPr lvl="0"/>
            <a:r>
              <a:rPr lang="it-GB" dirty="0"/>
              <a:t>o informazioni aggiuntive</a:t>
            </a: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B0C47796-1DFE-0B46-AFC3-1C7F31C7AFC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57251" y="501621"/>
            <a:ext cx="3595608" cy="474595"/>
          </a:xfrm>
          <a:prstGeom prst="rect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D9676AE4-89B6-4E47-8B08-CFDF9CB4AD6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858491" y="394896"/>
            <a:ext cx="3793268" cy="680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8383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BA003401-3D7C-2242-8C9D-CA00A7F274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32770" y="459510"/>
            <a:ext cx="2074718" cy="444582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C5C1891B-CCB9-E541-888E-C0E086281C5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57251" y="459510"/>
            <a:ext cx="2787527" cy="367934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6F01C985-3B58-7749-A927-4FDDDD6B045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34090" y="6550176"/>
            <a:ext cx="12260179" cy="337879"/>
          </a:xfrm>
          <a:prstGeom prst="rect">
            <a:avLst/>
          </a:prstGeom>
        </p:spPr>
      </p:pic>
      <p:sp>
        <p:nvSpPr>
          <p:cNvPr id="7" name="Titolo 1">
            <a:extLst>
              <a:ext uri="{FF2B5EF4-FFF2-40B4-BE49-F238E27FC236}">
                <a16:creationId xmlns:a16="http://schemas.microsoft.com/office/drawing/2014/main" id="{47EF7789-BA93-494F-AC06-0A891EB3BC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7251" y="1316913"/>
            <a:ext cx="4908550" cy="464602"/>
          </a:xfrm>
          <a:prstGeom prst="rect">
            <a:avLst/>
          </a:prstGeom>
        </p:spPr>
        <p:txBody>
          <a:bodyPr/>
          <a:lstStyle>
            <a:lvl1pPr algn="l">
              <a:defRPr sz="4000" b="1" i="0">
                <a:solidFill>
                  <a:srgbClr val="2E3C5D"/>
                </a:solidFill>
                <a:latin typeface="Avenir Black" panose="02000503020000020003" pitchFamily="2" charset="0"/>
                <a:cs typeface="Calibri" panose="020F0502020204030204" pitchFamily="34" charset="0"/>
              </a:defRPr>
            </a:lvl1pPr>
          </a:lstStyle>
          <a:p>
            <a:r>
              <a:rPr lang="it-IT" dirty="0"/>
              <a:t>Fare click per</a:t>
            </a:r>
            <a:br>
              <a:rPr lang="it-IT" dirty="0"/>
            </a:br>
            <a:r>
              <a:rPr lang="it-IT" dirty="0"/>
              <a:t>inserire titolo</a:t>
            </a:r>
            <a:endParaRPr lang="it-GB" dirty="0"/>
          </a:p>
        </p:txBody>
      </p:sp>
      <p:sp>
        <p:nvSpPr>
          <p:cNvPr id="8" name="Segnaposto testo 24">
            <a:extLst>
              <a:ext uri="{FF2B5EF4-FFF2-40B4-BE49-F238E27FC236}">
                <a16:creationId xmlns:a16="http://schemas.microsoft.com/office/drawing/2014/main" id="{E975D560-3B6D-8A40-B538-54E8CF1F548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57251" y="2634191"/>
            <a:ext cx="4908550" cy="406115"/>
          </a:xfrm>
          <a:prstGeom prst="rect">
            <a:avLst/>
          </a:prstGeom>
        </p:spPr>
        <p:txBody>
          <a:bodyPr/>
          <a:lstStyle>
            <a:lvl1pPr algn="l">
              <a:buNone/>
              <a:defRPr sz="1200">
                <a:solidFill>
                  <a:srgbClr val="C00000"/>
                </a:solidFill>
                <a:latin typeface="Avenir Book" panose="02000503020000020003" pitchFamily="2" charset="0"/>
              </a:defRPr>
            </a:lvl1pPr>
          </a:lstStyle>
          <a:p>
            <a:pPr lvl="0"/>
            <a:r>
              <a:rPr lang="it-GB" dirty="0"/>
              <a:t>FARE CLICK PER INSERIRE SOTTOTESTO</a:t>
            </a:r>
          </a:p>
        </p:txBody>
      </p:sp>
      <p:sp>
        <p:nvSpPr>
          <p:cNvPr id="9" name="Segnaposto testo 27">
            <a:extLst>
              <a:ext uri="{FF2B5EF4-FFF2-40B4-BE49-F238E27FC236}">
                <a16:creationId xmlns:a16="http://schemas.microsoft.com/office/drawing/2014/main" id="{FA5F31F9-18FC-504B-99AA-ECA41BC1106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57250" y="3231740"/>
            <a:ext cx="4908549" cy="2737928"/>
          </a:xfrm>
          <a:prstGeom prst="rect">
            <a:avLst/>
          </a:prstGeom>
        </p:spPr>
        <p:txBody>
          <a:bodyPr/>
          <a:lstStyle>
            <a:lvl1pPr>
              <a:buNone/>
              <a:defRPr sz="1200">
                <a:latin typeface="Avenir Book" panose="02000503020000020003" pitchFamily="2" charset="0"/>
                <a:cs typeface="Arial" panose="020B0604020202020204" pitchFamily="34" charset="0"/>
              </a:defRPr>
            </a:lvl1pPr>
            <a:lvl2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endParaRPr lang="it-GB" dirty="0"/>
          </a:p>
        </p:txBody>
      </p:sp>
    </p:spTree>
    <p:extLst>
      <p:ext uri="{BB962C8B-B14F-4D97-AF65-F5344CB8AC3E}">
        <p14:creationId xmlns:p14="http://schemas.microsoft.com/office/powerpoint/2010/main" val="5708898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magine 14">
            <a:extLst>
              <a:ext uri="{FF2B5EF4-FFF2-40B4-BE49-F238E27FC236}">
                <a16:creationId xmlns:a16="http://schemas.microsoft.com/office/drawing/2014/main" id="{16E87D62-8E5E-E04B-A72B-C45F0A71FBF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76200" y="6163835"/>
            <a:ext cx="12409714" cy="741362"/>
          </a:xfrm>
          <a:prstGeom prst="rect">
            <a:avLst/>
          </a:prstGeom>
        </p:spPr>
      </p:pic>
      <p:sp>
        <p:nvSpPr>
          <p:cNvPr id="16" name="TextBox 7">
            <a:extLst>
              <a:ext uri="{FF2B5EF4-FFF2-40B4-BE49-F238E27FC236}">
                <a16:creationId xmlns:a16="http://schemas.microsoft.com/office/drawing/2014/main" id="{8F5248E1-F774-C148-9E6C-D745BF76AF50}"/>
              </a:ext>
            </a:extLst>
          </p:cNvPr>
          <p:cNvSpPr txBox="1"/>
          <p:nvPr userDrawn="1"/>
        </p:nvSpPr>
        <p:spPr>
          <a:xfrm>
            <a:off x="3949027" y="6381656"/>
            <a:ext cx="4201530" cy="3039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ID" sz="1000" b="1" i="0" spc="100" dirty="0" err="1">
                <a:solidFill>
                  <a:schemeClr val="bg1"/>
                </a:solidFill>
                <a:latin typeface="Avenir Black" panose="02000503020000020003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www.meim.uniparthenope.it</a:t>
            </a:r>
            <a:endParaRPr lang="en-US" sz="1000" b="1" i="0" spc="100" dirty="0">
              <a:solidFill>
                <a:schemeClr val="bg1"/>
              </a:solidFill>
              <a:latin typeface="Avenir Black" panose="02000503020000020003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9" name="Segnaposto testo 12">
            <a:extLst>
              <a:ext uri="{FF2B5EF4-FFF2-40B4-BE49-F238E27FC236}">
                <a16:creationId xmlns:a16="http://schemas.microsoft.com/office/drawing/2014/main" id="{94AEE95B-463E-164B-8843-DB1E9ABFFDB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7250" y="2931239"/>
            <a:ext cx="7780300" cy="1323438"/>
          </a:xfrm>
          <a:prstGeom prst="rect">
            <a:avLst/>
          </a:prstGeom>
        </p:spPr>
        <p:txBody>
          <a:bodyPr/>
          <a:lstStyle>
            <a:lvl1pPr algn="l">
              <a:buNone/>
              <a:defRPr sz="4000" b="1" i="0">
                <a:solidFill>
                  <a:srgbClr val="2C3A58"/>
                </a:solidFill>
                <a:latin typeface="Avenir Black" panose="02000503020000020003" pitchFamily="2" charset="0"/>
              </a:defRPr>
            </a:lvl1pPr>
          </a:lstStyle>
          <a:p>
            <a:pPr lvl="0"/>
            <a:r>
              <a:rPr lang="it-IT" dirty="0"/>
              <a:t>Fare click qui per inserire la</a:t>
            </a:r>
          </a:p>
          <a:p>
            <a:pPr lvl="0"/>
            <a:r>
              <a:rPr lang="it-IT" dirty="0"/>
              <a:t>Frase di ringraziamento</a:t>
            </a:r>
          </a:p>
        </p:txBody>
      </p:sp>
      <p:sp>
        <p:nvSpPr>
          <p:cNvPr id="30" name="Segnaposto testo 24">
            <a:extLst>
              <a:ext uri="{FF2B5EF4-FFF2-40B4-BE49-F238E27FC236}">
                <a16:creationId xmlns:a16="http://schemas.microsoft.com/office/drawing/2014/main" id="{7F1B02F4-9558-7741-A0BF-D6C67991052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7250" y="2607015"/>
            <a:ext cx="4908550" cy="406115"/>
          </a:xfrm>
          <a:prstGeom prst="rect">
            <a:avLst/>
          </a:prstGeom>
        </p:spPr>
        <p:txBody>
          <a:bodyPr/>
          <a:lstStyle>
            <a:lvl1pPr algn="l">
              <a:buNone/>
              <a:defRPr sz="1200">
                <a:solidFill>
                  <a:srgbClr val="C00000"/>
                </a:solidFill>
                <a:latin typeface="Avenir Book" panose="02000503020000020003" pitchFamily="2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it-GB" dirty="0"/>
              <a:t>FARE CLICK PER INSERIRE SOPRATITOLO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0C38C22B-E175-054A-8A82-E7C7F9485E2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57251" y="501621"/>
            <a:ext cx="3595608" cy="474595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85E42D68-17BC-014A-87EC-E1FB61ED7F8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858491" y="394896"/>
            <a:ext cx="3793268" cy="680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3826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261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1924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5" r:id="rId2"/>
    <p:sldLayoutId id="2147483656" r:id="rId3"/>
    <p:sldLayoutId id="2147483657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CD6D445B-AE62-8249-8841-F9BE5887D23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it-IT" dirty="0" err="1"/>
              <a:t>Growth</a:t>
            </a:r>
            <a:r>
              <a:rPr lang="it-IT" dirty="0"/>
              <a:t> Strategies</a:t>
            </a:r>
            <a:endParaRPr lang="it-GB" dirty="0"/>
          </a:p>
          <a:p>
            <a:r>
              <a:rPr lang="it-GB" dirty="0"/>
              <a:t>Master 2021-2022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A2AFA6F-7C32-6E4A-97D7-7F3215C6B57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it-GB" dirty="0"/>
              <a:t>MASTER MEIM 2021-2022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02509037-548E-9B4F-8125-61469E14C82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it-GB" dirty="0"/>
              <a:t>SOTTOTITOLO DI ESEMPIO PER LA PRESENTAZIONE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7A0FD6FB-25CC-5548-9E18-53B8F29855B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it-GB" dirty="0"/>
              <a:t>A cura del prof. Lorem Ipsum</a:t>
            </a:r>
          </a:p>
          <a:p>
            <a:r>
              <a:rPr lang="it-GB" dirty="0"/>
              <a:t>Prof. </a:t>
            </a:r>
            <a:r>
              <a:rPr lang="it-IT" dirty="0"/>
              <a:t>D</a:t>
            </a:r>
            <a:r>
              <a:rPr lang="it-GB" dirty="0"/>
              <a:t>i Economia e Management all’Università degli Studi di Napoli Parthenope</a:t>
            </a:r>
          </a:p>
        </p:txBody>
      </p:sp>
    </p:spTree>
    <p:extLst>
      <p:ext uri="{BB962C8B-B14F-4D97-AF65-F5344CB8AC3E}">
        <p14:creationId xmlns:p14="http://schemas.microsoft.com/office/powerpoint/2010/main" val="32995455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egnaposto numero diapositiva 4">
            <a:extLst>
              <a:ext uri="{FF2B5EF4-FFF2-40B4-BE49-F238E27FC236}">
                <a16:creationId xmlns:a16="http://schemas.microsoft.com/office/drawing/2014/main" id="{5DA1D8C4-98EB-D1AA-047B-0B8352074904}"/>
              </a:ext>
            </a:extLst>
          </p:cNvPr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0" y="0"/>
            <a:ext cx="0" cy="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Bodoni MT" panose="02070603080606020203" pitchFamily="18" charset="77"/>
              </a:defRPr>
            </a:lvl1pPr>
            <a:lvl2pPr marL="742932" indent="-285744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Bodoni MT" panose="02070603080606020203" pitchFamily="18" charset="77"/>
              </a:defRPr>
            </a:lvl2pPr>
            <a:lvl3pPr marL="1142971" indent="-228594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Bodoni MT" panose="02070603080606020203" pitchFamily="18" charset="77"/>
              </a:defRPr>
            </a:lvl3pPr>
            <a:lvl4pPr marL="1600160" indent="-228594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Bodoni MT" panose="02070603080606020203" pitchFamily="18" charset="77"/>
              </a:defRPr>
            </a:lvl4pPr>
            <a:lvl5pPr marL="2057349" indent="-228594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Bodoni MT" panose="02070603080606020203" pitchFamily="18" charset="77"/>
              </a:defRPr>
            </a:lvl5pPr>
            <a:lvl6pPr marL="2514537" indent="-228594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Bodoni MT" panose="02070603080606020203" pitchFamily="18" charset="77"/>
              </a:defRPr>
            </a:lvl6pPr>
            <a:lvl7pPr marL="2971726" indent="-228594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Bodoni MT" panose="02070603080606020203" pitchFamily="18" charset="77"/>
              </a:defRPr>
            </a:lvl7pPr>
            <a:lvl8pPr marL="3428914" indent="-228594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Bodoni MT" panose="02070603080606020203" pitchFamily="18" charset="77"/>
              </a:defRPr>
            </a:lvl8pPr>
            <a:lvl9pPr marL="3886103" indent="-228594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Bodoni MT" panose="02070603080606020203" pitchFamily="18" charset="77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655DBDE-396E-4146-9225-871429FBF3B4}" type="slidenum">
              <a:rPr lang="it-IT" altLang="it-IT" sz="1200">
                <a:latin typeface="Arial Black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10</a:t>
            </a:fld>
            <a:endParaRPr lang="it-IT" altLang="it-IT" sz="1200">
              <a:latin typeface="Arial Black" panose="020B0604020202020204" pitchFamily="34" charset="0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C75A3A67-5BD9-B9CF-3C41-31F566B6CAAD}"/>
              </a:ext>
            </a:extLst>
          </p:cNvPr>
          <p:cNvSpPr txBox="1"/>
          <p:nvPr/>
        </p:nvSpPr>
        <p:spPr>
          <a:xfrm>
            <a:off x="33981" y="920432"/>
            <a:ext cx="2921441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altLang="it-IT" sz="2667" dirty="0"/>
              <a:t>Coca Cola Company</a:t>
            </a:r>
            <a:endParaRPr lang="it-IT" sz="2667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5BC9B109-90D3-E21B-BBF3-79095836BE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3589" y="920432"/>
            <a:ext cx="8109611" cy="5568619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4CE3E8A-2B6C-06A9-3F9D-2E5A816624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Internationalisation</a:t>
            </a:r>
            <a:endParaRPr lang="it-IT" dirty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5593338-5C31-BACF-0EBB-12ECA0031C8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it-IT"/>
          </a:p>
        </p:txBody>
      </p:sp>
      <p:graphicFrame>
        <p:nvGraphicFramePr>
          <p:cNvPr id="6" name="Tabella 6">
            <a:extLst>
              <a:ext uri="{FF2B5EF4-FFF2-40B4-BE49-F238E27FC236}">
                <a16:creationId xmlns:a16="http://schemas.microsoft.com/office/drawing/2014/main" id="{EEBA2695-BD26-B401-28A4-B2B448C4A6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9907245"/>
              </p:ext>
            </p:extLst>
          </p:nvPr>
        </p:nvGraphicFramePr>
        <p:xfrm>
          <a:off x="557251" y="3184983"/>
          <a:ext cx="81280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3046562916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92074449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Strategy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Missions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14908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Export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International sales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3444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err="1"/>
                        <a:t>Indirect</a:t>
                      </a:r>
                      <a:r>
                        <a:rPr lang="it-IT" dirty="0"/>
                        <a:t> production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err="1"/>
                        <a:t>Licences</a:t>
                      </a:r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77393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Direct sales /production and sales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Sales network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54906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New international company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………….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5587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err="1"/>
                        <a:t>Multinational</a:t>
                      </a:r>
                      <a:r>
                        <a:rPr lang="it-IT" dirty="0"/>
                        <a:t> company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err="1"/>
                        <a:t>Multinational</a:t>
                      </a:r>
                      <a:r>
                        <a:rPr lang="it-IT" dirty="0"/>
                        <a:t> </a:t>
                      </a:r>
                      <a:r>
                        <a:rPr lang="it-IT" dirty="0" err="1"/>
                        <a:t>coordination</a:t>
                      </a:r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20831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495073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38272A2-4C70-F74A-80DF-D54EC9C4F2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250" y="1316913"/>
            <a:ext cx="9781565" cy="464602"/>
          </a:xfrm>
        </p:spPr>
        <p:txBody>
          <a:bodyPr/>
          <a:lstStyle/>
          <a:p>
            <a:r>
              <a:rPr lang="en-GB" dirty="0"/>
              <a:t>THE EFFECTS OF COUNTRY CULTURE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DBB4D42-C083-0F44-9F03-CC1F22C92D5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57250" y="2242143"/>
            <a:ext cx="4908550" cy="406115"/>
          </a:xfrm>
        </p:spPr>
        <p:txBody>
          <a:bodyPr/>
          <a:lstStyle/>
          <a:p>
            <a:r>
              <a:rPr lang="en-GB" sz="1400" dirty="0"/>
              <a:t>COUNTRY CULTURE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B1FE1305-E86C-9549-BDB9-87BEEA441CE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57251" y="2579022"/>
            <a:ext cx="5538749" cy="3395057"/>
          </a:xfrm>
        </p:spPr>
        <p:txBody>
          <a:bodyPr/>
          <a:lstStyle/>
          <a:p>
            <a:pPr marL="0"/>
            <a:r>
              <a:rPr lang="it-IT" sz="1400" dirty="0"/>
              <a:t>The GLOBE </a:t>
            </a:r>
            <a:r>
              <a:rPr lang="it-IT" sz="1400" dirty="0" err="1"/>
              <a:t>project</a:t>
            </a:r>
            <a:r>
              <a:rPr lang="it-IT" sz="1400" dirty="0"/>
              <a:t> </a:t>
            </a:r>
            <a:r>
              <a:rPr lang="it-IT" sz="1400" dirty="0" err="1"/>
              <a:t>defines</a:t>
            </a:r>
            <a:r>
              <a:rPr lang="it-IT" sz="1400" dirty="0"/>
              <a:t> culture </a:t>
            </a:r>
            <a:r>
              <a:rPr lang="it-IT" sz="1400" dirty="0" err="1"/>
              <a:t>as</a:t>
            </a:r>
            <a:r>
              <a:rPr lang="it-IT" sz="1400" dirty="0"/>
              <a:t> </a:t>
            </a:r>
            <a:r>
              <a:rPr lang="it-IT" sz="1400" dirty="0" err="1"/>
              <a:t>shared</a:t>
            </a:r>
            <a:r>
              <a:rPr lang="it-IT" sz="1400" dirty="0"/>
              <a:t> </a:t>
            </a:r>
            <a:r>
              <a:rPr lang="it-IT" sz="1400" dirty="0" err="1"/>
              <a:t>motives</a:t>
            </a:r>
            <a:r>
              <a:rPr lang="it-IT" sz="1400" dirty="0"/>
              <a:t>, </a:t>
            </a:r>
            <a:r>
              <a:rPr lang="it-IT" sz="1400" dirty="0" err="1"/>
              <a:t>values</a:t>
            </a:r>
            <a:r>
              <a:rPr lang="it-IT" sz="1400" dirty="0"/>
              <a:t>, </a:t>
            </a:r>
            <a:r>
              <a:rPr lang="it-IT" sz="1400" dirty="0" err="1"/>
              <a:t>beliefs</a:t>
            </a:r>
            <a:r>
              <a:rPr lang="it-IT" sz="1400" dirty="0"/>
              <a:t>, </a:t>
            </a:r>
            <a:r>
              <a:rPr lang="it-IT" sz="1400" dirty="0" err="1"/>
              <a:t>identities</a:t>
            </a:r>
            <a:r>
              <a:rPr lang="it-IT" sz="1400" dirty="0"/>
              <a:t>, and the </a:t>
            </a:r>
            <a:r>
              <a:rPr lang="it-IT" sz="1400" dirty="0" err="1"/>
              <a:t>interpretation</a:t>
            </a:r>
            <a:r>
              <a:rPr lang="it-IT" sz="1400" dirty="0"/>
              <a:t> or </a:t>
            </a:r>
            <a:r>
              <a:rPr lang="it-IT" sz="1400" dirty="0" err="1"/>
              <a:t>meaning</a:t>
            </a:r>
            <a:r>
              <a:rPr lang="it-IT" sz="1400" dirty="0"/>
              <a:t> of </a:t>
            </a:r>
            <a:r>
              <a:rPr lang="it-IT" sz="1400" dirty="0" err="1"/>
              <a:t>significant</a:t>
            </a:r>
            <a:r>
              <a:rPr lang="it-IT" sz="1400" dirty="0"/>
              <a:t> </a:t>
            </a:r>
            <a:r>
              <a:rPr lang="it-IT" sz="1400" dirty="0" err="1"/>
              <a:t>events</a:t>
            </a:r>
            <a:r>
              <a:rPr lang="it-IT" sz="1400" dirty="0"/>
              <a:t> </a:t>
            </a:r>
            <a:r>
              <a:rPr lang="it-IT" sz="1400" dirty="0" err="1"/>
              <a:t>that</a:t>
            </a:r>
            <a:r>
              <a:rPr lang="it-IT" sz="1400" dirty="0"/>
              <a:t> </a:t>
            </a:r>
            <a:r>
              <a:rPr lang="it-IT" sz="1400" dirty="0" err="1"/>
              <a:t>result</a:t>
            </a:r>
            <a:r>
              <a:rPr lang="it-IT" sz="1400" dirty="0"/>
              <a:t> from common </a:t>
            </a:r>
            <a:r>
              <a:rPr lang="it-IT" sz="1400" dirty="0" err="1"/>
              <a:t>experiences</a:t>
            </a:r>
            <a:r>
              <a:rPr lang="it-IT" sz="1400" dirty="0"/>
              <a:t> of </a:t>
            </a:r>
            <a:r>
              <a:rPr lang="it-IT" sz="1400" dirty="0" err="1"/>
              <a:t>members</a:t>
            </a:r>
            <a:r>
              <a:rPr lang="it-IT" sz="1400" dirty="0"/>
              <a:t> of </a:t>
            </a:r>
            <a:r>
              <a:rPr lang="it-IT" sz="1400" dirty="0" err="1"/>
              <a:t>collectives</a:t>
            </a:r>
            <a:r>
              <a:rPr lang="it-IT" sz="1400" dirty="0"/>
              <a:t> </a:t>
            </a:r>
            <a:r>
              <a:rPr lang="it-IT" sz="1400" dirty="0" err="1"/>
              <a:t>that</a:t>
            </a:r>
            <a:r>
              <a:rPr lang="it-IT" sz="1400" dirty="0"/>
              <a:t> are </a:t>
            </a:r>
            <a:r>
              <a:rPr lang="it-IT" sz="1400" dirty="0" err="1"/>
              <a:t>transmitted</a:t>
            </a:r>
            <a:r>
              <a:rPr lang="it-IT" sz="1400" dirty="0"/>
              <a:t> </a:t>
            </a:r>
            <a:r>
              <a:rPr lang="it-IT" sz="1400" dirty="0" err="1"/>
              <a:t>across</a:t>
            </a:r>
            <a:r>
              <a:rPr lang="it-IT" sz="1400" dirty="0"/>
              <a:t> </a:t>
            </a:r>
            <a:r>
              <a:rPr lang="it-IT" sz="1400" dirty="0" err="1"/>
              <a:t>generations</a:t>
            </a:r>
            <a:endParaRPr lang="fr-FR" sz="1400" dirty="0">
              <a:solidFill>
                <a:srgbClr val="000000"/>
              </a:solidFill>
            </a:endParaRPr>
          </a:p>
          <a:p>
            <a:r>
              <a:rPr lang="en-US" sz="1400" dirty="0"/>
              <a:t>1. Uncertainty avoidance. </a:t>
            </a:r>
          </a:p>
          <a:p>
            <a:r>
              <a:rPr lang="en-US" sz="1400" dirty="0"/>
              <a:t>2. Power distance. </a:t>
            </a:r>
          </a:p>
          <a:p>
            <a:r>
              <a:rPr lang="en-US" sz="1400" dirty="0"/>
              <a:t>3. Institutional collectivism. </a:t>
            </a:r>
          </a:p>
          <a:p>
            <a:r>
              <a:rPr lang="en-US" sz="1400" dirty="0"/>
              <a:t>4. In-group collectivism. </a:t>
            </a:r>
          </a:p>
          <a:p>
            <a:r>
              <a:rPr lang="en-US" sz="1400" dirty="0"/>
              <a:t>5. Gender egalitarianism. </a:t>
            </a:r>
          </a:p>
          <a:p>
            <a:r>
              <a:rPr lang="en-US" sz="1400" dirty="0"/>
              <a:t>6. Assertiveness. </a:t>
            </a:r>
          </a:p>
          <a:p>
            <a:r>
              <a:rPr lang="en-US" sz="1400" dirty="0"/>
              <a:t>7. Future orientation. 8. Performance orientation. </a:t>
            </a:r>
          </a:p>
          <a:p>
            <a:r>
              <a:rPr lang="en-US" sz="1400" dirty="0"/>
              <a:t>9. Humane orientation. </a:t>
            </a:r>
            <a:endParaRPr lang="fr-FR" sz="1400" dirty="0">
              <a:solidFill>
                <a:srgbClr val="000000"/>
              </a:solidFill>
            </a:endParaRPr>
          </a:p>
          <a:p>
            <a:endParaRPr lang="fr-FR" sz="1400" dirty="0">
              <a:solidFill>
                <a:srgbClr val="000000"/>
              </a:solidFill>
            </a:endParaRPr>
          </a:p>
          <a:p>
            <a:endParaRPr lang="en-GB" sz="1400" dirty="0"/>
          </a:p>
        </p:txBody>
      </p:sp>
      <p:graphicFrame>
        <p:nvGraphicFramePr>
          <p:cNvPr id="13" name="Diagramma 12">
            <a:extLst>
              <a:ext uri="{FF2B5EF4-FFF2-40B4-BE49-F238E27FC236}">
                <a16:creationId xmlns:a16="http://schemas.microsoft.com/office/drawing/2014/main" id="{841CA176-D0D6-0245-92C5-AA6BC064881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24351650"/>
              </p:ext>
            </p:extLst>
          </p:nvPr>
        </p:nvGraphicFramePr>
        <p:xfrm>
          <a:off x="6095999" y="2393411"/>
          <a:ext cx="5538749" cy="35537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883700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33C6F92-59DE-6C4E-8B05-810AE1F2BF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891" y="1007518"/>
            <a:ext cx="9964446" cy="464602"/>
          </a:xfrm>
        </p:spPr>
        <p:txBody>
          <a:bodyPr/>
          <a:lstStyle/>
          <a:p>
            <a:r>
              <a:rPr lang="en-GB" dirty="0"/>
              <a:t>THE EFFECTS OF COUNTRY CULTURE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7DB01131-1897-9A42-A2CE-F066CAA82B5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17954" y="2581013"/>
            <a:ext cx="4544190" cy="2151176"/>
          </a:xfrm>
        </p:spPr>
        <p:txBody>
          <a:bodyPr/>
          <a:lstStyle/>
          <a:p>
            <a:pPr marL="0"/>
            <a:r>
              <a:rPr lang="it-IT" sz="1400" dirty="0"/>
              <a:t>GENERAL MOTORS: “</a:t>
            </a:r>
            <a:r>
              <a:rPr lang="it-IT" sz="1400" b="1" i="1" dirty="0"/>
              <a:t>to </a:t>
            </a:r>
            <a:r>
              <a:rPr lang="it-IT" sz="1400" b="1" i="1" dirty="0" err="1"/>
              <a:t>earn</a:t>
            </a:r>
            <a:r>
              <a:rPr lang="it-IT" sz="1400" b="1" i="1" dirty="0"/>
              <a:t> </a:t>
            </a:r>
            <a:r>
              <a:rPr lang="it-IT" sz="1400" b="1" i="1" dirty="0" err="1"/>
              <a:t>customers</a:t>
            </a:r>
            <a:r>
              <a:rPr lang="it-IT" sz="1400" b="1" i="1" dirty="0"/>
              <a:t> for life by building </a:t>
            </a:r>
            <a:r>
              <a:rPr lang="it-IT" sz="1400" b="1" i="1" dirty="0" err="1"/>
              <a:t>brands</a:t>
            </a:r>
            <a:r>
              <a:rPr lang="it-IT" sz="1400" b="1" i="1" dirty="0"/>
              <a:t> </a:t>
            </a:r>
            <a:r>
              <a:rPr lang="it-IT" sz="1400" b="1" i="1" dirty="0" err="1"/>
              <a:t>that</a:t>
            </a:r>
            <a:r>
              <a:rPr lang="it-IT" sz="1400" b="1" i="1" dirty="0"/>
              <a:t> </a:t>
            </a:r>
            <a:r>
              <a:rPr lang="it-IT" sz="1400" b="1" i="1" dirty="0" err="1"/>
              <a:t>inspire</a:t>
            </a:r>
            <a:r>
              <a:rPr lang="it-IT" sz="1400" b="1" i="1" dirty="0"/>
              <a:t> </a:t>
            </a:r>
            <a:r>
              <a:rPr lang="it-IT" sz="1400" b="1" i="1" dirty="0" err="1"/>
              <a:t>passion</a:t>
            </a:r>
            <a:r>
              <a:rPr lang="it-IT" sz="1400" b="1" i="1" dirty="0"/>
              <a:t> and </a:t>
            </a:r>
            <a:r>
              <a:rPr lang="it-IT" sz="1400" b="1" i="1" dirty="0" err="1"/>
              <a:t>loyalty</a:t>
            </a:r>
            <a:r>
              <a:rPr lang="it-IT" sz="1400" b="1" i="1" dirty="0"/>
              <a:t> </a:t>
            </a:r>
            <a:r>
              <a:rPr lang="it-IT" sz="1400" b="1" i="1" dirty="0" err="1"/>
              <a:t>through</a:t>
            </a:r>
            <a:r>
              <a:rPr lang="it-IT" sz="1400" b="1" i="1" dirty="0"/>
              <a:t> </a:t>
            </a:r>
            <a:r>
              <a:rPr lang="it-IT" sz="1400" b="1" i="1" dirty="0" err="1"/>
              <a:t>not</a:t>
            </a:r>
            <a:r>
              <a:rPr lang="it-IT" sz="1400" b="1" i="1" dirty="0"/>
              <a:t> </a:t>
            </a:r>
            <a:r>
              <a:rPr lang="it-IT" sz="1400" b="1" i="1" dirty="0" err="1"/>
              <a:t>only</a:t>
            </a:r>
            <a:r>
              <a:rPr lang="it-IT" sz="1400" b="1" i="1" dirty="0"/>
              <a:t> </a:t>
            </a:r>
            <a:r>
              <a:rPr lang="it-IT" sz="1400" b="1" i="1" dirty="0" err="1"/>
              <a:t>breakthrough</a:t>
            </a:r>
            <a:r>
              <a:rPr lang="it-IT" sz="1400" b="1" i="1" dirty="0"/>
              <a:t> </a:t>
            </a:r>
            <a:r>
              <a:rPr lang="it-IT" sz="1400" b="1" i="1" dirty="0" err="1"/>
              <a:t>technologies</a:t>
            </a:r>
            <a:r>
              <a:rPr lang="it-IT" sz="1400" b="1" i="1" dirty="0"/>
              <a:t> </a:t>
            </a:r>
            <a:r>
              <a:rPr lang="it-IT" sz="1400" b="1" i="1" dirty="0" err="1"/>
              <a:t>but</a:t>
            </a:r>
            <a:r>
              <a:rPr lang="it-IT" sz="1400" b="1" i="1" dirty="0"/>
              <a:t> </a:t>
            </a:r>
            <a:r>
              <a:rPr lang="it-IT" sz="1400" b="1" i="1" dirty="0" err="1"/>
              <a:t>also</a:t>
            </a:r>
            <a:r>
              <a:rPr lang="it-IT" sz="1400" b="1" i="1" dirty="0"/>
              <a:t> by </a:t>
            </a:r>
            <a:r>
              <a:rPr lang="it-IT" sz="1400" b="1" i="1" dirty="0" err="1"/>
              <a:t>serving</a:t>
            </a:r>
            <a:r>
              <a:rPr lang="it-IT" sz="1400" b="1" i="1" dirty="0"/>
              <a:t> and </a:t>
            </a:r>
            <a:r>
              <a:rPr lang="it-IT" sz="1400" b="1" i="1" dirty="0" err="1"/>
              <a:t>improving</a:t>
            </a:r>
            <a:r>
              <a:rPr lang="it-IT" sz="1400" b="1" i="1" dirty="0"/>
              <a:t> the </a:t>
            </a:r>
            <a:r>
              <a:rPr lang="it-IT" sz="1400" b="1" i="1" dirty="0" err="1"/>
              <a:t>communities</a:t>
            </a:r>
            <a:r>
              <a:rPr lang="it-IT" sz="1400" b="1" i="1" dirty="0"/>
              <a:t> in </a:t>
            </a:r>
            <a:r>
              <a:rPr lang="it-IT" sz="1400" b="1" i="1" dirty="0" err="1"/>
              <a:t>which</a:t>
            </a:r>
            <a:r>
              <a:rPr lang="it-IT" sz="1400" b="1" i="1" dirty="0"/>
              <a:t> </a:t>
            </a:r>
            <a:r>
              <a:rPr lang="it-IT" sz="1400" b="1" i="1" dirty="0" err="1"/>
              <a:t>we</a:t>
            </a:r>
            <a:r>
              <a:rPr lang="it-IT" sz="1400" b="1" i="1" dirty="0"/>
              <a:t> live and work </a:t>
            </a:r>
            <a:r>
              <a:rPr lang="it-IT" sz="1400" b="1" i="1" dirty="0" err="1"/>
              <a:t>around</a:t>
            </a:r>
            <a:r>
              <a:rPr lang="it-IT" sz="1400" b="1" i="1" dirty="0"/>
              <a:t> the world.</a:t>
            </a:r>
            <a:r>
              <a:rPr lang="it-IT" sz="1400" dirty="0"/>
              <a:t>” </a:t>
            </a:r>
          </a:p>
          <a:p>
            <a:pPr marL="0"/>
            <a:endParaRPr lang="it-IT" sz="1400" dirty="0"/>
          </a:p>
          <a:p>
            <a:pPr marL="0"/>
            <a:r>
              <a:rPr lang="it-IT" sz="1400" b="1" dirty="0"/>
              <a:t>Vision: </a:t>
            </a:r>
            <a:r>
              <a:rPr lang="it-IT" sz="1400" dirty="0"/>
              <a:t>“</a:t>
            </a:r>
            <a:r>
              <a:rPr lang="it-IT" sz="1400" b="1" dirty="0"/>
              <a:t>to </a:t>
            </a:r>
            <a:r>
              <a:rPr lang="it-IT" sz="1400" b="1" dirty="0" err="1"/>
              <a:t>become</a:t>
            </a:r>
            <a:r>
              <a:rPr lang="it-IT" sz="1400" b="1" dirty="0"/>
              <a:t> the </a:t>
            </a:r>
            <a:r>
              <a:rPr lang="it-IT" sz="1400" b="1" dirty="0" err="1"/>
              <a:t>world’s</a:t>
            </a:r>
            <a:r>
              <a:rPr lang="it-IT" sz="1400" b="1" dirty="0"/>
              <a:t> </a:t>
            </a:r>
            <a:r>
              <a:rPr lang="it-IT" sz="1400" b="1" dirty="0" err="1"/>
              <a:t>most</a:t>
            </a:r>
            <a:r>
              <a:rPr lang="it-IT" sz="1400" b="1" dirty="0"/>
              <a:t> </a:t>
            </a:r>
            <a:r>
              <a:rPr lang="it-IT" sz="1400" b="1" dirty="0" err="1"/>
              <a:t>valued</a:t>
            </a:r>
            <a:r>
              <a:rPr lang="it-IT" sz="1400" b="1" dirty="0"/>
              <a:t> </a:t>
            </a:r>
            <a:r>
              <a:rPr lang="it-IT" sz="1400" b="1" dirty="0" err="1"/>
              <a:t>automotive</a:t>
            </a:r>
            <a:r>
              <a:rPr lang="it-IT" sz="1400" b="1" dirty="0"/>
              <a:t> company.</a:t>
            </a:r>
            <a:r>
              <a:rPr lang="it-IT" sz="1400" dirty="0"/>
              <a:t>” </a:t>
            </a:r>
          </a:p>
          <a:p>
            <a:endParaRPr lang="it-IT" sz="1400" dirty="0"/>
          </a:p>
        </p:txBody>
      </p:sp>
      <p:sp>
        <p:nvSpPr>
          <p:cNvPr id="12" name="Segnaposto testo 2">
            <a:extLst>
              <a:ext uri="{FF2B5EF4-FFF2-40B4-BE49-F238E27FC236}">
                <a16:creationId xmlns:a16="http://schemas.microsoft.com/office/drawing/2014/main" id="{3A0594F8-D7D9-934D-809B-035EA8E8053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21891" y="1893244"/>
            <a:ext cx="4908550" cy="406115"/>
          </a:xfrm>
        </p:spPr>
        <p:txBody>
          <a:bodyPr/>
          <a:lstStyle/>
          <a:p>
            <a:r>
              <a:rPr lang="en-GB" sz="1400" dirty="0"/>
              <a:t>GENERAL MOTORS – US CULTURE</a:t>
            </a:r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D455EF9D-0220-5B45-A0D1-2E0BEF0334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4862" y="1611590"/>
            <a:ext cx="6987138" cy="3915947"/>
          </a:xfrm>
          <a:prstGeom prst="rect">
            <a:avLst/>
          </a:prstGeom>
        </p:spPr>
      </p:pic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4C992CEA-71B0-B048-AFD1-D9CC874065F8}"/>
              </a:ext>
            </a:extLst>
          </p:cNvPr>
          <p:cNvSpPr txBox="1"/>
          <p:nvPr/>
        </p:nvSpPr>
        <p:spPr>
          <a:xfrm>
            <a:off x="417954" y="5507003"/>
            <a:ext cx="1136721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1400" spc="100" dirty="0">
                <a:latin typeface="Avenir Book" panose="02000503020000020003" pitchFamily="2" charset="0"/>
                <a:ea typeface="Open Sans" panose="020B0606030504020204" pitchFamily="34" charset="0"/>
                <a:cs typeface="Arial" panose="020B0604020202020204" pitchFamily="34" charset="0"/>
              </a:rPr>
              <a:t>In the US, the most effective leadership styles are:</a:t>
            </a:r>
          </a:p>
          <a:p>
            <a:r>
              <a:rPr lang="en-GB" sz="1400" spc="100" dirty="0">
                <a:latin typeface="Avenir Book" panose="02000503020000020003" pitchFamily="2" charset="0"/>
                <a:ea typeface="Open Sans" panose="020B0606030504020204" pitchFamily="34" charset="0"/>
                <a:cs typeface="Arial" panose="020B0604020202020204" pitchFamily="34" charset="0"/>
              </a:rPr>
              <a:t>1) Charismatic: </a:t>
            </a:r>
            <a:r>
              <a:rPr lang="it-IT" sz="1400" dirty="0">
                <a:latin typeface="Avenir Book" panose="02000503020000020003" pitchFamily="2" charset="0"/>
              </a:rPr>
              <a:t>The </a:t>
            </a:r>
            <a:r>
              <a:rPr lang="it-IT" sz="1400" dirty="0" err="1">
                <a:latin typeface="Avenir Book" panose="02000503020000020003" pitchFamily="2" charset="0"/>
              </a:rPr>
              <a:t>ability</a:t>
            </a:r>
            <a:r>
              <a:rPr lang="it-IT" sz="1400" dirty="0">
                <a:latin typeface="Avenir Book" panose="02000503020000020003" pitchFamily="2" charset="0"/>
              </a:rPr>
              <a:t> to </a:t>
            </a:r>
            <a:r>
              <a:rPr lang="it-IT" sz="1400" dirty="0" err="1">
                <a:latin typeface="Avenir Book" panose="02000503020000020003" pitchFamily="2" charset="0"/>
              </a:rPr>
              <a:t>inspire</a:t>
            </a:r>
            <a:r>
              <a:rPr lang="it-IT" sz="1400" dirty="0">
                <a:latin typeface="Avenir Book" panose="02000503020000020003" pitchFamily="2" charset="0"/>
              </a:rPr>
              <a:t>, to motivate, and to </a:t>
            </a:r>
            <a:r>
              <a:rPr lang="it-IT" sz="1400" dirty="0" err="1">
                <a:latin typeface="Avenir Book" panose="02000503020000020003" pitchFamily="2" charset="0"/>
              </a:rPr>
              <a:t>expect</a:t>
            </a:r>
            <a:r>
              <a:rPr lang="it-IT" sz="1400" dirty="0">
                <a:latin typeface="Avenir Book" panose="02000503020000020003" pitchFamily="2" charset="0"/>
              </a:rPr>
              <a:t> high performance </a:t>
            </a:r>
            <a:r>
              <a:rPr lang="it-IT" sz="1400" dirty="0" err="1">
                <a:latin typeface="Avenir Book" panose="02000503020000020003" pitchFamily="2" charset="0"/>
              </a:rPr>
              <a:t>outcomes</a:t>
            </a:r>
            <a:r>
              <a:rPr lang="it-IT" sz="1400" dirty="0">
                <a:latin typeface="Avenir Book" panose="02000503020000020003" pitchFamily="2" charset="0"/>
              </a:rPr>
              <a:t> from </a:t>
            </a:r>
            <a:r>
              <a:rPr lang="it-IT" sz="1400" dirty="0" err="1">
                <a:latin typeface="Avenir Book" panose="02000503020000020003" pitchFamily="2" charset="0"/>
              </a:rPr>
              <a:t>others</a:t>
            </a:r>
            <a:r>
              <a:rPr lang="it-IT" sz="1400" dirty="0">
                <a:latin typeface="Avenir Book" panose="02000503020000020003" pitchFamily="2" charset="0"/>
              </a:rPr>
              <a:t> </a:t>
            </a:r>
            <a:r>
              <a:rPr lang="it-IT" sz="1400" dirty="0" err="1">
                <a:latin typeface="Avenir Book" panose="02000503020000020003" pitchFamily="2" charset="0"/>
              </a:rPr>
              <a:t>based</a:t>
            </a:r>
            <a:r>
              <a:rPr lang="it-IT" sz="1400" dirty="0">
                <a:latin typeface="Avenir Book" panose="02000503020000020003" pitchFamily="2" charset="0"/>
              </a:rPr>
              <a:t> on </a:t>
            </a:r>
            <a:r>
              <a:rPr lang="it-IT" sz="1400" dirty="0" err="1">
                <a:latin typeface="Avenir Book" panose="02000503020000020003" pitchFamily="2" charset="0"/>
              </a:rPr>
              <a:t>firmly</a:t>
            </a:r>
            <a:r>
              <a:rPr lang="it-IT" sz="1400" dirty="0">
                <a:latin typeface="Avenir Book" panose="02000503020000020003" pitchFamily="2" charset="0"/>
              </a:rPr>
              <a:t> </a:t>
            </a:r>
            <a:r>
              <a:rPr lang="it-IT" sz="1400" dirty="0" err="1">
                <a:latin typeface="Avenir Book" panose="02000503020000020003" pitchFamily="2" charset="0"/>
              </a:rPr>
              <a:t>held</a:t>
            </a:r>
            <a:r>
              <a:rPr lang="it-IT" sz="1400" dirty="0">
                <a:latin typeface="Avenir Book" panose="02000503020000020003" pitchFamily="2" charset="0"/>
              </a:rPr>
              <a:t> core </a:t>
            </a:r>
            <a:r>
              <a:rPr lang="it-IT" sz="1400" dirty="0" err="1">
                <a:latin typeface="Avenir Book" panose="02000503020000020003" pitchFamily="2" charset="0"/>
              </a:rPr>
              <a:t>values</a:t>
            </a:r>
            <a:r>
              <a:rPr lang="it-IT" sz="1400" dirty="0">
                <a:latin typeface="Avenir Book" panose="02000503020000020003" pitchFamily="2" charset="0"/>
              </a:rPr>
              <a:t>.</a:t>
            </a:r>
            <a:endParaRPr lang="en-GB" sz="1400" spc="100" dirty="0">
              <a:latin typeface="Avenir Book" panose="02000503020000020003" pitchFamily="2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r>
              <a:rPr lang="en-GB" sz="1400" spc="100" dirty="0">
                <a:latin typeface="Avenir Book" panose="02000503020000020003" pitchFamily="2" charset="0"/>
                <a:ea typeface="Open Sans" panose="020B0606030504020204" pitchFamily="34" charset="0"/>
                <a:cs typeface="Arial" panose="020B0604020202020204" pitchFamily="34" charset="0"/>
              </a:rPr>
              <a:t>2) Participative: </a:t>
            </a:r>
            <a:r>
              <a:rPr lang="it-IT" sz="1400" dirty="0">
                <a:latin typeface="Avenir Book" panose="02000503020000020003" pitchFamily="2" charset="0"/>
              </a:rPr>
              <a:t>The </a:t>
            </a:r>
            <a:r>
              <a:rPr lang="it-IT" sz="1400" dirty="0" err="1">
                <a:latin typeface="Avenir Book" panose="02000503020000020003" pitchFamily="2" charset="0"/>
              </a:rPr>
              <a:t>degree</a:t>
            </a:r>
            <a:r>
              <a:rPr lang="it-IT" sz="1400" dirty="0">
                <a:latin typeface="Avenir Book" panose="02000503020000020003" pitchFamily="2" charset="0"/>
              </a:rPr>
              <a:t> to </a:t>
            </a:r>
            <a:r>
              <a:rPr lang="it-IT" sz="1400" dirty="0" err="1">
                <a:latin typeface="Avenir Book" panose="02000503020000020003" pitchFamily="2" charset="0"/>
              </a:rPr>
              <a:t>which</a:t>
            </a:r>
            <a:r>
              <a:rPr lang="it-IT" sz="1400" dirty="0">
                <a:latin typeface="Avenir Book" panose="02000503020000020003" pitchFamily="2" charset="0"/>
              </a:rPr>
              <a:t> </a:t>
            </a:r>
            <a:r>
              <a:rPr lang="it-IT" sz="1400" dirty="0" err="1">
                <a:latin typeface="Avenir Book" panose="02000503020000020003" pitchFamily="2" charset="0"/>
              </a:rPr>
              <a:t>managers</a:t>
            </a:r>
            <a:r>
              <a:rPr lang="it-IT" sz="1400" dirty="0">
                <a:latin typeface="Avenir Book" panose="02000503020000020003" pitchFamily="2" charset="0"/>
              </a:rPr>
              <a:t> involve </a:t>
            </a:r>
            <a:r>
              <a:rPr lang="it-IT" sz="1400" dirty="0" err="1">
                <a:latin typeface="Avenir Book" panose="02000503020000020003" pitchFamily="2" charset="0"/>
              </a:rPr>
              <a:t>others</a:t>
            </a:r>
            <a:r>
              <a:rPr lang="it-IT" sz="1400" dirty="0">
                <a:latin typeface="Avenir Book" panose="02000503020000020003" pitchFamily="2" charset="0"/>
              </a:rPr>
              <a:t> in </a:t>
            </a:r>
            <a:r>
              <a:rPr lang="it-IT" sz="1400" dirty="0" err="1">
                <a:latin typeface="Avenir Book" panose="02000503020000020003" pitchFamily="2" charset="0"/>
              </a:rPr>
              <a:t>making</a:t>
            </a:r>
            <a:r>
              <a:rPr lang="it-IT" sz="1400" dirty="0">
                <a:latin typeface="Avenir Book" panose="02000503020000020003" pitchFamily="2" charset="0"/>
              </a:rPr>
              <a:t> and </a:t>
            </a:r>
            <a:r>
              <a:rPr lang="it-IT" sz="1400" dirty="0" err="1">
                <a:latin typeface="Avenir Book" panose="02000503020000020003" pitchFamily="2" charset="0"/>
              </a:rPr>
              <a:t>implementing</a:t>
            </a:r>
            <a:r>
              <a:rPr lang="it-IT" sz="1400" dirty="0">
                <a:latin typeface="Avenir Book" panose="02000503020000020003" pitchFamily="2" charset="0"/>
              </a:rPr>
              <a:t> </a:t>
            </a:r>
            <a:r>
              <a:rPr lang="it-IT" sz="1400" dirty="0" err="1">
                <a:latin typeface="Avenir Book" panose="02000503020000020003" pitchFamily="2" charset="0"/>
              </a:rPr>
              <a:t>decisions</a:t>
            </a:r>
            <a:endParaRPr lang="en-GB" sz="1400" spc="100" dirty="0">
              <a:latin typeface="Avenir Book" panose="02000503020000020003" pitchFamily="2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r>
              <a:rPr lang="en-GB" sz="1400" spc="100" dirty="0">
                <a:latin typeface="Avenir Book" panose="02000503020000020003" pitchFamily="2" charset="0"/>
                <a:ea typeface="Open Sans" panose="020B0606030504020204" pitchFamily="34" charset="0"/>
                <a:cs typeface="Arial" panose="020B0604020202020204" pitchFamily="34" charset="0"/>
              </a:rPr>
              <a:t>3)  Humane oriented: </a:t>
            </a:r>
            <a:r>
              <a:rPr lang="it-IT" sz="1400" dirty="0">
                <a:latin typeface="Avenir Book" panose="02000503020000020003" pitchFamily="2" charset="0"/>
              </a:rPr>
              <a:t>The </a:t>
            </a:r>
            <a:r>
              <a:rPr lang="it-IT" sz="1400" dirty="0" err="1">
                <a:latin typeface="Avenir Book" panose="02000503020000020003" pitchFamily="2" charset="0"/>
              </a:rPr>
              <a:t>degree</a:t>
            </a:r>
            <a:r>
              <a:rPr lang="it-IT" sz="1400" dirty="0">
                <a:latin typeface="Avenir Book" panose="02000503020000020003" pitchFamily="2" charset="0"/>
              </a:rPr>
              <a:t> to </a:t>
            </a:r>
            <a:r>
              <a:rPr lang="it-IT" sz="1400" dirty="0" err="1">
                <a:latin typeface="Avenir Book" panose="02000503020000020003" pitchFamily="2" charset="0"/>
              </a:rPr>
              <a:t>which</a:t>
            </a:r>
            <a:r>
              <a:rPr lang="it-IT" sz="1400" dirty="0">
                <a:latin typeface="Avenir Book" panose="02000503020000020003" pitchFamily="2" charset="0"/>
              </a:rPr>
              <a:t> </a:t>
            </a:r>
            <a:r>
              <a:rPr lang="it-IT" sz="1400" dirty="0" err="1">
                <a:latin typeface="Avenir Book" panose="02000503020000020003" pitchFamily="2" charset="0"/>
              </a:rPr>
              <a:t>leaders</a:t>
            </a:r>
            <a:r>
              <a:rPr lang="it-IT" sz="1400" dirty="0">
                <a:latin typeface="Avenir Book" panose="02000503020000020003" pitchFamily="2" charset="0"/>
              </a:rPr>
              <a:t> are </a:t>
            </a:r>
            <a:r>
              <a:rPr lang="it-IT" sz="1400" dirty="0" err="1">
                <a:latin typeface="Avenir Book" panose="02000503020000020003" pitchFamily="2" charset="0"/>
              </a:rPr>
              <a:t>supportive</a:t>
            </a:r>
            <a:r>
              <a:rPr lang="it-IT" sz="1400" dirty="0">
                <a:latin typeface="Avenir Book" panose="02000503020000020003" pitchFamily="2" charset="0"/>
              </a:rPr>
              <a:t> and considerate </a:t>
            </a:r>
            <a:r>
              <a:rPr lang="it-IT" sz="1400" dirty="0" err="1">
                <a:latin typeface="Avenir Book" panose="02000503020000020003" pitchFamily="2" charset="0"/>
              </a:rPr>
              <a:t>but</a:t>
            </a:r>
            <a:r>
              <a:rPr lang="it-IT" sz="1400" dirty="0">
                <a:latin typeface="Avenir Book" panose="02000503020000020003" pitchFamily="2" charset="0"/>
              </a:rPr>
              <a:t> </a:t>
            </a:r>
            <a:r>
              <a:rPr lang="it-IT" sz="1400" dirty="0" err="1">
                <a:latin typeface="Avenir Book" panose="02000503020000020003" pitchFamily="2" charset="0"/>
              </a:rPr>
              <a:t>also</a:t>
            </a:r>
            <a:r>
              <a:rPr lang="it-IT" sz="1400" dirty="0">
                <a:latin typeface="Avenir Book" panose="02000503020000020003" pitchFamily="2" charset="0"/>
              </a:rPr>
              <a:t> </a:t>
            </a:r>
            <a:r>
              <a:rPr lang="it-IT" sz="1400" dirty="0" err="1">
                <a:latin typeface="Avenir Book" panose="02000503020000020003" pitchFamily="2" charset="0"/>
              </a:rPr>
              <a:t>includes</a:t>
            </a:r>
            <a:r>
              <a:rPr lang="it-IT" sz="1400" dirty="0">
                <a:latin typeface="Avenir Book" panose="02000503020000020003" pitchFamily="2" charset="0"/>
              </a:rPr>
              <a:t> </a:t>
            </a:r>
            <a:r>
              <a:rPr lang="it-IT" sz="1400" dirty="0" err="1">
                <a:latin typeface="Avenir Book" panose="02000503020000020003" pitchFamily="2" charset="0"/>
              </a:rPr>
              <a:t>compassion</a:t>
            </a:r>
            <a:r>
              <a:rPr lang="it-IT" sz="1400" dirty="0">
                <a:latin typeface="Avenir Book" panose="02000503020000020003" pitchFamily="2" charset="0"/>
              </a:rPr>
              <a:t> and </a:t>
            </a:r>
            <a:r>
              <a:rPr lang="it-IT" sz="1400" dirty="0" err="1">
                <a:latin typeface="Avenir Book" panose="02000503020000020003" pitchFamily="2" charset="0"/>
              </a:rPr>
              <a:t>generosity</a:t>
            </a:r>
            <a:endParaRPr lang="en-GB" sz="1400" spc="100" dirty="0">
              <a:latin typeface="Avenir Book" panose="02000503020000020003" pitchFamily="2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56153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F555C5B-9C53-5642-B389-640748CFC5F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57251" y="1629124"/>
            <a:ext cx="4908550" cy="406115"/>
          </a:xfrm>
        </p:spPr>
        <p:txBody>
          <a:bodyPr/>
          <a:lstStyle/>
          <a:p>
            <a:r>
              <a:rPr lang="en-GB" sz="1400" dirty="0"/>
              <a:t>TOYOTA - JAPAN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EE3B4655-EEFD-6F4B-9EA0-F729E5C09C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2111" y="1546828"/>
            <a:ext cx="6297316" cy="3622580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D8533972-AF1B-224B-8DAF-6AE68F43D4D5}"/>
              </a:ext>
            </a:extLst>
          </p:cNvPr>
          <p:cNvSpPr txBox="1"/>
          <p:nvPr/>
        </p:nvSpPr>
        <p:spPr>
          <a:xfrm>
            <a:off x="496495" y="2193735"/>
            <a:ext cx="5229842" cy="2757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latin typeface="Avenir Book" panose="02000503020000020003" pitchFamily="2" charset="0"/>
              </a:rPr>
              <a:t>TOYOTA:  </a:t>
            </a:r>
            <a:r>
              <a:rPr lang="it-IT" sz="1400" b="1" i="1" dirty="0">
                <a:latin typeface="Avenir Book" panose="02000503020000020003" pitchFamily="2" charset="0"/>
              </a:rPr>
              <a:t>“to </a:t>
            </a:r>
            <a:r>
              <a:rPr lang="it-IT" sz="1400" b="1" i="1" dirty="0" err="1">
                <a:latin typeface="Avenir Book" panose="02000503020000020003" pitchFamily="2" charset="0"/>
              </a:rPr>
              <a:t>make</a:t>
            </a:r>
            <a:r>
              <a:rPr lang="it-IT" sz="1400" b="1" i="1" dirty="0">
                <a:latin typeface="Avenir Book" panose="02000503020000020003" pitchFamily="2" charset="0"/>
              </a:rPr>
              <a:t> </a:t>
            </a:r>
            <a:r>
              <a:rPr lang="it-IT" sz="1400" b="1" i="1" dirty="0" err="1">
                <a:latin typeface="Avenir Book" panose="02000503020000020003" pitchFamily="2" charset="0"/>
              </a:rPr>
              <a:t>ever-better</a:t>
            </a:r>
            <a:r>
              <a:rPr lang="it-IT" sz="1400" b="1" i="1" dirty="0">
                <a:latin typeface="Avenir Book" panose="02000503020000020003" pitchFamily="2" charset="0"/>
              </a:rPr>
              <a:t> </a:t>
            </a:r>
            <a:r>
              <a:rPr lang="it-IT" sz="1400" b="1" i="1" dirty="0" err="1">
                <a:latin typeface="Avenir Book" panose="02000503020000020003" pitchFamily="2" charset="0"/>
              </a:rPr>
              <a:t>cars</a:t>
            </a:r>
            <a:r>
              <a:rPr lang="it-IT" sz="1400" b="1" i="1" dirty="0">
                <a:latin typeface="Avenir Book" panose="02000503020000020003" pitchFamily="2" charset="0"/>
              </a:rPr>
              <a:t>, to </a:t>
            </a:r>
            <a:r>
              <a:rPr lang="it-IT" sz="1400" b="1" i="1" dirty="0" err="1">
                <a:latin typeface="Avenir Book" panose="02000503020000020003" pitchFamily="2" charset="0"/>
              </a:rPr>
              <a:t>build</a:t>
            </a:r>
            <a:r>
              <a:rPr lang="it-IT" sz="1400" b="1" i="1" dirty="0">
                <a:latin typeface="Avenir Book" panose="02000503020000020003" pitchFamily="2" charset="0"/>
              </a:rPr>
              <a:t> a future </a:t>
            </a:r>
            <a:r>
              <a:rPr lang="it-IT" sz="1400" b="1" i="1" dirty="0" err="1">
                <a:latin typeface="Avenir Book" panose="02000503020000020003" pitchFamily="2" charset="0"/>
              </a:rPr>
              <a:t>where</a:t>
            </a:r>
            <a:r>
              <a:rPr lang="it-IT" sz="1400" b="1" i="1" dirty="0">
                <a:latin typeface="Avenir Book" panose="02000503020000020003" pitchFamily="2" charset="0"/>
              </a:rPr>
              <a:t> </a:t>
            </a:r>
            <a:r>
              <a:rPr lang="it-IT" sz="1400" b="1" i="1" dirty="0" err="1">
                <a:latin typeface="Avenir Book" panose="02000503020000020003" pitchFamily="2" charset="0"/>
              </a:rPr>
              <a:t>everyone</a:t>
            </a:r>
            <a:r>
              <a:rPr lang="it-IT" sz="1400" b="1" i="1" dirty="0">
                <a:latin typeface="Avenir Book" panose="02000503020000020003" pitchFamily="2" charset="0"/>
              </a:rPr>
              <a:t> </a:t>
            </a:r>
            <a:r>
              <a:rPr lang="it-IT" sz="1400" b="1" i="1" dirty="0" err="1">
                <a:latin typeface="Avenir Book" panose="02000503020000020003" pitchFamily="2" charset="0"/>
              </a:rPr>
              <a:t>has</a:t>
            </a:r>
            <a:r>
              <a:rPr lang="it-IT" sz="1400" b="1" i="1" dirty="0">
                <a:latin typeface="Avenir Book" panose="02000503020000020003" pitchFamily="2" charset="0"/>
              </a:rPr>
              <a:t> the </a:t>
            </a:r>
            <a:r>
              <a:rPr lang="it-IT" sz="1400" b="1" i="1" dirty="0" err="1">
                <a:latin typeface="Avenir Book" panose="02000503020000020003" pitchFamily="2" charset="0"/>
              </a:rPr>
              <a:t>freedom</a:t>
            </a:r>
            <a:r>
              <a:rPr lang="it-IT" sz="1400" b="1" i="1" dirty="0">
                <a:latin typeface="Avenir Book" panose="02000503020000020003" pitchFamily="2" charset="0"/>
              </a:rPr>
              <a:t> to </a:t>
            </a:r>
            <a:r>
              <a:rPr lang="it-IT" sz="1400" b="1" i="1" dirty="0" err="1">
                <a:latin typeface="Avenir Book" panose="02000503020000020003" pitchFamily="2" charset="0"/>
              </a:rPr>
              <a:t>move</a:t>
            </a:r>
            <a:r>
              <a:rPr lang="it-IT" sz="1400" b="1" i="1" dirty="0">
                <a:latin typeface="Avenir Book" panose="02000503020000020003" pitchFamily="2" charset="0"/>
              </a:rPr>
              <a:t>.”</a:t>
            </a:r>
          </a:p>
          <a:p>
            <a:endParaRPr lang="it-IT" sz="1400" b="1" i="1" dirty="0">
              <a:latin typeface="Avenir Book" panose="02000503020000020003" pitchFamily="2" charset="0"/>
            </a:endParaRPr>
          </a:p>
          <a:p>
            <a:endParaRPr lang="it-IT" sz="1400" b="1" i="1" dirty="0">
              <a:latin typeface="Avenir Book" panose="02000503020000020003" pitchFamily="2" charset="0"/>
            </a:endParaRPr>
          </a:p>
          <a:p>
            <a:r>
              <a:rPr lang="it-IT" sz="1400" b="1" dirty="0">
                <a:latin typeface="Avenir Book" panose="02000503020000020003" pitchFamily="2" charset="0"/>
              </a:rPr>
              <a:t>Vision: Toyota </a:t>
            </a:r>
            <a:r>
              <a:rPr lang="it-IT" sz="1400" b="1" dirty="0" err="1">
                <a:latin typeface="Avenir Book" panose="02000503020000020003" pitchFamily="2" charset="0"/>
              </a:rPr>
              <a:t>will</a:t>
            </a:r>
            <a:r>
              <a:rPr lang="it-IT" sz="1400" b="1" dirty="0">
                <a:latin typeface="Avenir Book" panose="02000503020000020003" pitchFamily="2" charset="0"/>
              </a:rPr>
              <a:t> </a:t>
            </a:r>
            <a:r>
              <a:rPr lang="it-IT" sz="1400" b="1" dirty="0" err="1">
                <a:latin typeface="Avenir Book" panose="02000503020000020003" pitchFamily="2" charset="0"/>
              </a:rPr>
              <a:t>lead</a:t>
            </a:r>
            <a:r>
              <a:rPr lang="it-IT" sz="1400" b="1" dirty="0">
                <a:latin typeface="Avenir Book" panose="02000503020000020003" pitchFamily="2" charset="0"/>
              </a:rPr>
              <a:t> the future </a:t>
            </a:r>
            <a:r>
              <a:rPr lang="it-IT" sz="1400" b="1" dirty="0" err="1">
                <a:latin typeface="Avenir Book" panose="02000503020000020003" pitchFamily="2" charset="0"/>
              </a:rPr>
              <a:t>mobility</a:t>
            </a:r>
            <a:r>
              <a:rPr lang="it-IT" sz="1400" b="1" dirty="0">
                <a:latin typeface="Avenir Book" panose="02000503020000020003" pitchFamily="2" charset="0"/>
              </a:rPr>
              <a:t> society, </a:t>
            </a:r>
            <a:r>
              <a:rPr lang="it-IT" sz="1400" b="1" dirty="0" err="1">
                <a:latin typeface="Avenir Book" panose="02000503020000020003" pitchFamily="2" charset="0"/>
              </a:rPr>
              <a:t>enriching</a:t>
            </a:r>
            <a:r>
              <a:rPr lang="it-IT" sz="1400" b="1" dirty="0">
                <a:latin typeface="Avenir Book" panose="02000503020000020003" pitchFamily="2" charset="0"/>
              </a:rPr>
              <a:t> </a:t>
            </a:r>
            <a:r>
              <a:rPr lang="it-IT" sz="1400" b="1" dirty="0" err="1">
                <a:latin typeface="Avenir Book" panose="02000503020000020003" pitchFamily="2" charset="0"/>
              </a:rPr>
              <a:t>lives</a:t>
            </a:r>
            <a:r>
              <a:rPr lang="it-IT" sz="1400" b="1" dirty="0">
                <a:latin typeface="Avenir Book" panose="02000503020000020003" pitchFamily="2" charset="0"/>
              </a:rPr>
              <a:t> </a:t>
            </a:r>
            <a:r>
              <a:rPr lang="it-IT" sz="1400" b="1" dirty="0" err="1">
                <a:latin typeface="Avenir Book" panose="02000503020000020003" pitchFamily="2" charset="0"/>
              </a:rPr>
              <a:t>around</a:t>
            </a:r>
            <a:r>
              <a:rPr lang="it-IT" sz="1400" b="1" dirty="0">
                <a:latin typeface="Avenir Book" panose="02000503020000020003" pitchFamily="2" charset="0"/>
              </a:rPr>
              <a:t> the world with the </a:t>
            </a:r>
            <a:r>
              <a:rPr lang="it-IT" sz="1400" b="1" dirty="0" err="1">
                <a:latin typeface="Avenir Book" panose="02000503020000020003" pitchFamily="2" charset="0"/>
              </a:rPr>
              <a:t>safest</a:t>
            </a:r>
            <a:r>
              <a:rPr lang="it-IT" sz="1400" b="1" dirty="0">
                <a:latin typeface="Avenir Book" panose="02000503020000020003" pitchFamily="2" charset="0"/>
              </a:rPr>
              <a:t> and </a:t>
            </a:r>
            <a:r>
              <a:rPr lang="it-IT" sz="1400" b="1" dirty="0" err="1">
                <a:latin typeface="Avenir Book" panose="02000503020000020003" pitchFamily="2" charset="0"/>
              </a:rPr>
              <a:t>most</a:t>
            </a:r>
            <a:r>
              <a:rPr lang="it-IT" sz="1400" b="1" dirty="0">
                <a:latin typeface="Avenir Book" panose="02000503020000020003" pitchFamily="2" charset="0"/>
              </a:rPr>
              <a:t> </a:t>
            </a:r>
            <a:r>
              <a:rPr lang="it-IT" sz="1400" b="1" dirty="0" err="1">
                <a:latin typeface="Avenir Book" panose="02000503020000020003" pitchFamily="2" charset="0"/>
              </a:rPr>
              <a:t>responsible</a:t>
            </a:r>
            <a:r>
              <a:rPr lang="it-IT" sz="1400" b="1" dirty="0">
                <a:latin typeface="Avenir Book" panose="02000503020000020003" pitchFamily="2" charset="0"/>
              </a:rPr>
              <a:t> ways of </a:t>
            </a:r>
            <a:r>
              <a:rPr lang="it-IT" sz="1400" b="1" dirty="0" err="1">
                <a:latin typeface="Avenir Book" panose="02000503020000020003" pitchFamily="2" charset="0"/>
              </a:rPr>
              <a:t>moving</a:t>
            </a:r>
            <a:r>
              <a:rPr lang="it-IT" sz="1400" b="1" dirty="0">
                <a:latin typeface="Avenir Book" panose="02000503020000020003" pitchFamily="2" charset="0"/>
              </a:rPr>
              <a:t> </a:t>
            </a:r>
            <a:r>
              <a:rPr lang="it-IT" sz="1400" b="1" dirty="0" err="1">
                <a:latin typeface="Avenir Book" panose="02000503020000020003" pitchFamily="2" charset="0"/>
              </a:rPr>
              <a:t>people</a:t>
            </a:r>
            <a:r>
              <a:rPr lang="it-IT" sz="1400" b="1" dirty="0">
                <a:latin typeface="Avenir Book" panose="02000503020000020003" pitchFamily="2" charset="0"/>
              </a:rPr>
              <a:t>. </a:t>
            </a:r>
            <a:r>
              <a:rPr lang="it-IT" sz="1400" b="1" dirty="0" err="1">
                <a:latin typeface="Avenir Book" panose="02000503020000020003" pitchFamily="2" charset="0"/>
              </a:rPr>
              <a:t>Through</a:t>
            </a:r>
            <a:r>
              <a:rPr lang="it-IT" sz="1400" b="1" dirty="0">
                <a:latin typeface="Avenir Book" panose="02000503020000020003" pitchFamily="2" charset="0"/>
              </a:rPr>
              <a:t> </a:t>
            </a:r>
            <a:r>
              <a:rPr lang="it-IT" sz="1400" b="1" dirty="0" err="1">
                <a:latin typeface="Avenir Book" panose="02000503020000020003" pitchFamily="2" charset="0"/>
              </a:rPr>
              <a:t>our</a:t>
            </a:r>
            <a:r>
              <a:rPr lang="it-IT" sz="1400" b="1" dirty="0">
                <a:latin typeface="Avenir Book" panose="02000503020000020003" pitchFamily="2" charset="0"/>
              </a:rPr>
              <a:t> </a:t>
            </a:r>
            <a:r>
              <a:rPr lang="it-IT" sz="1400" b="1" dirty="0" err="1">
                <a:latin typeface="Avenir Book" panose="02000503020000020003" pitchFamily="2" charset="0"/>
              </a:rPr>
              <a:t>commitment</a:t>
            </a:r>
            <a:r>
              <a:rPr lang="it-IT" sz="1400" b="1" dirty="0">
                <a:latin typeface="Avenir Book" panose="02000503020000020003" pitchFamily="2" charset="0"/>
              </a:rPr>
              <a:t> to </a:t>
            </a:r>
            <a:r>
              <a:rPr lang="it-IT" sz="1400" b="1" dirty="0" err="1">
                <a:latin typeface="Avenir Book" panose="02000503020000020003" pitchFamily="2" charset="0"/>
              </a:rPr>
              <a:t>quality</a:t>
            </a:r>
            <a:r>
              <a:rPr lang="it-IT" sz="1400" b="1" dirty="0">
                <a:latin typeface="Avenir Book" panose="02000503020000020003" pitchFamily="2" charset="0"/>
              </a:rPr>
              <a:t>, </a:t>
            </a:r>
            <a:r>
              <a:rPr lang="it-IT" sz="1400" b="1" dirty="0" err="1">
                <a:latin typeface="Avenir Book" panose="02000503020000020003" pitchFamily="2" charset="0"/>
              </a:rPr>
              <a:t>ceaseless</a:t>
            </a:r>
            <a:r>
              <a:rPr lang="it-IT" sz="1400" b="1" dirty="0">
                <a:latin typeface="Avenir Book" panose="02000503020000020003" pitchFamily="2" charset="0"/>
              </a:rPr>
              <a:t> </a:t>
            </a:r>
            <a:r>
              <a:rPr lang="it-IT" sz="1400" b="1" dirty="0" err="1">
                <a:latin typeface="Avenir Book" panose="02000503020000020003" pitchFamily="2" charset="0"/>
              </a:rPr>
              <a:t>innovation</a:t>
            </a:r>
            <a:r>
              <a:rPr lang="it-IT" sz="1400" b="1" dirty="0">
                <a:latin typeface="Avenir Book" panose="02000503020000020003" pitchFamily="2" charset="0"/>
              </a:rPr>
              <a:t>, and </a:t>
            </a:r>
            <a:r>
              <a:rPr lang="it-IT" sz="1400" b="1" dirty="0" err="1">
                <a:latin typeface="Avenir Book" panose="02000503020000020003" pitchFamily="2" charset="0"/>
              </a:rPr>
              <a:t>respect</a:t>
            </a:r>
            <a:r>
              <a:rPr lang="it-IT" sz="1400" b="1" dirty="0">
                <a:latin typeface="Avenir Book" panose="02000503020000020003" pitchFamily="2" charset="0"/>
              </a:rPr>
              <a:t> for the </a:t>
            </a:r>
            <a:r>
              <a:rPr lang="it-IT" sz="1400" b="1" dirty="0" err="1">
                <a:latin typeface="Avenir Book" panose="02000503020000020003" pitchFamily="2" charset="0"/>
              </a:rPr>
              <a:t>planet</a:t>
            </a:r>
            <a:r>
              <a:rPr lang="it-IT" sz="1400" b="1" dirty="0">
                <a:latin typeface="Avenir Book" panose="02000503020000020003" pitchFamily="2" charset="0"/>
              </a:rPr>
              <a:t>, </a:t>
            </a:r>
            <a:r>
              <a:rPr lang="it-IT" sz="1400" b="1" dirty="0" err="1">
                <a:latin typeface="Avenir Book" panose="02000503020000020003" pitchFamily="2" charset="0"/>
              </a:rPr>
              <a:t>we</a:t>
            </a:r>
            <a:r>
              <a:rPr lang="it-IT" sz="1400" b="1" dirty="0">
                <a:latin typeface="Avenir Book" panose="02000503020000020003" pitchFamily="2" charset="0"/>
              </a:rPr>
              <a:t> </a:t>
            </a:r>
            <a:r>
              <a:rPr lang="it-IT" sz="1400" b="1" dirty="0" err="1">
                <a:latin typeface="Avenir Book" panose="02000503020000020003" pitchFamily="2" charset="0"/>
              </a:rPr>
              <a:t>strive</a:t>
            </a:r>
            <a:r>
              <a:rPr lang="it-IT" sz="1400" b="1" dirty="0">
                <a:latin typeface="Avenir Book" panose="02000503020000020003" pitchFamily="2" charset="0"/>
              </a:rPr>
              <a:t> to </a:t>
            </a:r>
            <a:r>
              <a:rPr lang="it-IT" sz="1400" b="1" dirty="0" err="1">
                <a:latin typeface="Avenir Book" panose="02000503020000020003" pitchFamily="2" charset="0"/>
              </a:rPr>
              <a:t>exceed</a:t>
            </a:r>
            <a:r>
              <a:rPr lang="it-IT" sz="1400" b="1" dirty="0">
                <a:latin typeface="Avenir Book" panose="02000503020000020003" pitchFamily="2" charset="0"/>
              </a:rPr>
              <a:t> </a:t>
            </a:r>
            <a:r>
              <a:rPr lang="it-IT" sz="1400" b="1" dirty="0" err="1">
                <a:latin typeface="Avenir Book" panose="02000503020000020003" pitchFamily="2" charset="0"/>
              </a:rPr>
              <a:t>expectations</a:t>
            </a:r>
            <a:r>
              <a:rPr lang="it-IT" sz="1400" b="1" dirty="0">
                <a:latin typeface="Avenir Book" panose="02000503020000020003" pitchFamily="2" charset="0"/>
              </a:rPr>
              <a:t> and be </a:t>
            </a:r>
            <a:r>
              <a:rPr lang="it-IT" sz="1400" b="1" dirty="0" err="1">
                <a:latin typeface="Avenir Book" panose="02000503020000020003" pitchFamily="2" charset="0"/>
              </a:rPr>
              <a:t>rewarded</a:t>
            </a:r>
            <a:r>
              <a:rPr lang="it-IT" sz="1400" b="1" dirty="0">
                <a:latin typeface="Avenir Book" panose="02000503020000020003" pitchFamily="2" charset="0"/>
              </a:rPr>
              <a:t> with a smile. </a:t>
            </a:r>
            <a:r>
              <a:rPr lang="it-IT" sz="1400" b="1" dirty="0" err="1">
                <a:latin typeface="Avenir Book" panose="02000503020000020003" pitchFamily="2" charset="0"/>
              </a:rPr>
              <a:t>We</a:t>
            </a:r>
            <a:r>
              <a:rPr lang="it-IT" sz="1400" b="1" dirty="0">
                <a:latin typeface="Avenir Book" panose="02000503020000020003" pitchFamily="2" charset="0"/>
              </a:rPr>
              <a:t> </a:t>
            </a:r>
            <a:r>
              <a:rPr lang="it-IT" sz="1400" b="1" dirty="0" err="1">
                <a:latin typeface="Avenir Book" panose="02000503020000020003" pitchFamily="2" charset="0"/>
              </a:rPr>
              <a:t>will</a:t>
            </a:r>
            <a:r>
              <a:rPr lang="it-IT" sz="1400" b="1" dirty="0">
                <a:latin typeface="Avenir Book" panose="02000503020000020003" pitchFamily="2" charset="0"/>
              </a:rPr>
              <a:t> </a:t>
            </a:r>
            <a:r>
              <a:rPr lang="it-IT" sz="1400" b="1" dirty="0" err="1">
                <a:latin typeface="Avenir Book" panose="02000503020000020003" pitchFamily="2" charset="0"/>
              </a:rPr>
              <a:t>meet</a:t>
            </a:r>
            <a:r>
              <a:rPr lang="it-IT" sz="1400" b="1" dirty="0">
                <a:latin typeface="Avenir Book" panose="02000503020000020003" pitchFamily="2" charset="0"/>
              </a:rPr>
              <a:t> </a:t>
            </a:r>
            <a:r>
              <a:rPr lang="it-IT" sz="1400" b="1" dirty="0" err="1">
                <a:latin typeface="Avenir Book" panose="02000503020000020003" pitchFamily="2" charset="0"/>
              </a:rPr>
              <a:t>challenging</a:t>
            </a:r>
            <a:r>
              <a:rPr lang="it-IT" sz="1400" b="1" dirty="0">
                <a:latin typeface="Avenir Book" panose="02000503020000020003" pitchFamily="2" charset="0"/>
              </a:rPr>
              <a:t> </a:t>
            </a:r>
            <a:r>
              <a:rPr lang="it-IT" sz="1400" b="1" dirty="0" err="1">
                <a:latin typeface="Avenir Book" panose="02000503020000020003" pitchFamily="2" charset="0"/>
              </a:rPr>
              <a:t>goals</a:t>
            </a:r>
            <a:r>
              <a:rPr lang="it-IT" sz="1400" b="1" dirty="0">
                <a:latin typeface="Avenir Book" panose="02000503020000020003" pitchFamily="2" charset="0"/>
              </a:rPr>
              <a:t> by </a:t>
            </a:r>
            <a:r>
              <a:rPr lang="it-IT" sz="1400" b="1" dirty="0" err="1">
                <a:latin typeface="Avenir Book" panose="02000503020000020003" pitchFamily="2" charset="0"/>
              </a:rPr>
              <a:t>engaging</a:t>
            </a:r>
            <a:r>
              <a:rPr lang="it-IT" sz="1400" b="1" dirty="0">
                <a:latin typeface="Avenir Book" panose="02000503020000020003" pitchFamily="2" charset="0"/>
              </a:rPr>
              <a:t> the talent and </a:t>
            </a:r>
            <a:r>
              <a:rPr lang="it-IT" sz="1400" b="1" dirty="0" err="1">
                <a:latin typeface="Avenir Book" panose="02000503020000020003" pitchFamily="2" charset="0"/>
              </a:rPr>
              <a:t>passion</a:t>
            </a:r>
            <a:r>
              <a:rPr lang="it-IT" sz="1400" b="1" dirty="0">
                <a:latin typeface="Avenir Book" panose="02000503020000020003" pitchFamily="2" charset="0"/>
              </a:rPr>
              <a:t> of </a:t>
            </a:r>
            <a:r>
              <a:rPr lang="it-IT" sz="1400" b="1" dirty="0" err="1">
                <a:latin typeface="Avenir Book" panose="02000503020000020003" pitchFamily="2" charset="0"/>
              </a:rPr>
              <a:t>people</a:t>
            </a:r>
            <a:r>
              <a:rPr lang="it-IT" sz="1400" b="1" dirty="0">
                <a:latin typeface="Avenir Book" panose="02000503020000020003" pitchFamily="2" charset="0"/>
              </a:rPr>
              <a:t> </a:t>
            </a:r>
            <a:r>
              <a:rPr lang="it-IT" sz="1400" b="1" dirty="0" err="1">
                <a:latin typeface="Avenir Book" panose="02000503020000020003" pitchFamily="2" charset="0"/>
              </a:rPr>
              <a:t>who</a:t>
            </a:r>
            <a:r>
              <a:rPr lang="it-IT" sz="1400" b="1" dirty="0">
                <a:latin typeface="Avenir Book" panose="02000503020000020003" pitchFamily="2" charset="0"/>
              </a:rPr>
              <a:t> </a:t>
            </a:r>
            <a:r>
              <a:rPr lang="it-IT" sz="1400" b="1" dirty="0" err="1">
                <a:latin typeface="Avenir Book" panose="02000503020000020003" pitchFamily="2" charset="0"/>
              </a:rPr>
              <a:t>believe</a:t>
            </a:r>
            <a:r>
              <a:rPr lang="it-IT" sz="1400" b="1" dirty="0">
                <a:latin typeface="Avenir Book" panose="02000503020000020003" pitchFamily="2" charset="0"/>
              </a:rPr>
              <a:t> </a:t>
            </a:r>
            <a:r>
              <a:rPr lang="it-IT" sz="1400" b="1" dirty="0" err="1">
                <a:latin typeface="Avenir Book" panose="02000503020000020003" pitchFamily="2" charset="0"/>
              </a:rPr>
              <a:t>there</a:t>
            </a:r>
            <a:r>
              <a:rPr lang="it-IT" sz="1400" b="1" dirty="0">
                <a:latin typeface="Avenir Book" panose="02000503020000020003" pitchFamily="2" charset="0"/>
              </a:rPr>
              <a:t> </a:t>
            </a:r>
            <a:r>
              <a:rPr lang="it-IT" sz="1400" b="1" dirty="0" err="1">
                <a:latin typeface="Avenir Book" panose="02000503020000020003" pitchFamily="2" charset="0"/>
              </a:rPr>
              <a:t>is</a:t>
            </a:r>
            <a:r>
              <a:rPr lang="it-IT" sz="1400" b="1" dirty="0">
                <a:latin typeface="Avenir Book" panose="02000503020000020003" pitchFamily="2" charset="0"/>
              </a:rPr>
              <a:t> </a:t>
            </a:r>
            <a:r>
              <a:rPr lang="it-IT" sz="1400" b="1" dirty="0" err="1">
                <a:latin typeface="Avenir Book" panose="02000503020000020003" pitchFamily="2" charset="0"/>
              </a:rPr>
              <a:t>always</a:t>
            </a:r>
            <a:r>
              <a:rPr lang="it-IT" sz="1400" b="1" dirty="0">
                <a:latin typeface="Avenir Book" panose="02000503020000020003" pitchFamily="2" charset="0"/>
              </a:rPr>
              <a:t> a </a:t>
            </a:r>
            <a:r>
              <a:rPr lang="it-IT" sz="1400" b="1" dirty="0" err="1">
                <a:latin typeface="Avenir Book" panose="02000503020000020003" pitchFamily="2" charset="0"/>
              </a:rPr>
              <a:t>better</a:t>
            </a:r>
            <a:r>
              <a:rPr lang="it-IT" sz="1400" b="1" dirty="0">
                <a:latin typeface="Avenir Book" panose="02000503020000020003" pitchFamily="2" charset="0"/>
              </a:rPr>
              <a:t> way.” </a:t>
            </a:r>
            <a:endParaRPr lang="en-GB" sz="1400" b="1" dirty="0">
              <a:latin typeface="Avenir Book" panose="02000503020000020003" pitchFamily="2" charset="0"/>
            </a:endParaRPr>
          </a:p>
          <a:p>
            <a:pPr algn="l">
              <a:lnSpc>
                <a:spcPct val="150000"/>
              </a:lnSpc>
            </a:pPr>
            <a:endParaRPr lang="en-GB" sz="1400" spc="100" dirty="0">
              <a:latin typeface="Avenir Book" panose="02000503020000020003" pitchFamily="2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1A459F7C-E770-9740-8A5C-627BAB8A4CD4}"/>
              </a:ext>
            </a:extLst>
          </p:cNvPr>
          <p:cNvSpPr txBox="1"/>
          <p:nvPr/>
        </p:nvSpPr>
        <p:spPr>
          <a:xfrm>
            <a:off x="1393872" y="5437632"/>
            <a:ext cx="869647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spc="100" dirty="0">
                <a:latin typeface="Avenir Book" panose="02000503020000020003" pitchFamily="2" charset="0"/>
                <a:ea typeface="Open Sans" panose="020B0606030504020204" pitchFamily="34" charset="0"/>
                <a:cs typeface="Arial" panose="020B0604020202020204" pitchFamily="34" charset="0"/>
              </a:rPr>
              <a:t>In </a:t>
            </a:r>
            <a:r>
              <a:rPr lang="en-GB" sz="1400" b="1" dirty="0">
                <a:latin typeface="Avenir Book" panose="02000503020000020003" pitchFamily="2" charset="0"/>
              </a:rPr>
              <a:t>Japan</a:t>
            </a:r>
            <a:r>
              <a:rPr lang="en-GB" sz="1400" spc="100" dirty="0">
                <a:latin typeface="Avenir Book" panose="02000503020000020003" pitchFamily="2" charset="0"/>
                <a:ea typeface="Open Sans" panose="020B0606030504020204" pitchFamily="34" charset="0"/>
                <a:cs typeface="Arial" panose="020B0604020202020204" pitchFamily="34" charset="0"/>
              </a:rPr>
              <a:t>, the most effective leadership style is </a:t>
            </a:r>
            <a:r>
              <a:rPr lang="en-GB" sz="1400" b="1" spc="100" dirty="0">
                <a:latin typeface="Avenir Book" panose="02000503020000020003" pitchFamily="2" charset="0"/>
                <a:ea typeface="Open Sans" panose="020B0606030504020204" pitchFamily="34" charset="0"/>
                <a:cs typeface="Arial" panose="020B0604020202020204" pitchFamily="34" charset="0"/>
              </a:rPr>
              <a:t>self-protective: </a:t>
            </a:r>
            <a:r>
              <a:rPr lang="it-IT" sz="1400" dirty="0">
                <a:latin typeface="Avenir Book" panose="02000503020000020003" pitchFamily="2" charset="0"/>
              </a:rPr>
              <a:t>The </a:t>
            </a:r>
            <a:r>
              <a:rPr lang="it-IT" sz="1400" dirty="0" err="1">
                <a:latin typeface="Avenir Book" panose="02000503020000020003" pitchFamily="2" charset="0"/>
              </a:rPr>
              <a:t>degreee</a:t>
            </a:r>
            <a:r>
              <a:rPr lang="it-IT" sz="1400" dirty="0">
                <a:latin typeface="Avenir Book" panose="02000503020000020003" pitchFamily="2" charset="0"/>
              </a:rPr>
              <a:t> to </a:t>
            </a:r>
            <a:r>
              <a:rPr lang="it-IT" sz="1400" dirty="0" err="1">
                <a:latin typeface="Avenir Book" panose="02000503020000020003" pitchFamily="2" charset="0"/>
              </a:rPr>
              <a:t>which</a:t>
            </a:r>
            <a:r>
              <a:rPr lang="it-IT" sz="1400" dirty="0">
                <a:latin typeface="Avenir Book" panose="02000503020000020003" pitchFamily="2" charset="0"/>
              </a:rPr>
              <a:t> leadership </a:t>
            </a:r>
            <a:r>
              <a:rPr lang="it-IT" sz="1400" dirty="0" err="1">
                <a:latin typeface="Avenir Book" panose="02000503020000020003" pitchFamily="2" charset="0"/>
              </a:rPr>
              <a:t>focuses</a:t>
            </a:r>
            <a:r>
              <a:rPr lang="it-IT" sz="1400" dirty="0">
                <a:latin typeface="Avenir Book" panose="02000503020000020003" pitchFamily="2" charset="0"/>
              </a:rPr>
              <a:t> on </a:t>
            </a:r>
            <a:r>
              <a:rPr lang="it-IT" sz="1400" dirty="0" err="1">
                <a:latin typeface="Avenir Book" panose="02000503020000020003" pitchFamily="2" charset="0"/>
              </a:rPr>
              <a:t>ensuring</a:t>
            </a:r>
            <a:r>
              <a:rPr lang="it-IT" sz="1400" dirty="0">
                <a:latin typeface="Avenir Book" panose="02000503020000020003" pitchFamily="2" charset="0"/>
              </a:rPr>
              <a:t> the </a:t>
            </a:r>
            <a:r>
              <a:rPr lang="it-IT" sz="1400" dirty="0" err="1">
                <a:latin typeface="Avenir Book" panose="02000503020000020003" pitchFamily="2" charset="0"/>
              </a:rPr>
              <a:t>safety</a:t>
            </a:r>
            <a:r>
              <a:rPr lang="it-IT" sz="1400" dirty="0">
                <a:latin typeface="Avenir Book" panose="02000503020000020003" pitchFamily="2" charset="0"/>
              </a:rPr>
              <a:t> and security of the </a:t>
            </a:r>
            <a:r>
              <a:rPr lang="it-IT" sz="1400" dirty="0" err="1">
                <a:latin typeface="Avenir Book" panose="02000503020000020003" pitchFamily="2" charset="0"/>
              </a:rPr>
              <a:t>individual</a:t>
            </a:r>
            <a:r>
              <a:rPr lang="it-IT" sz="1400" dirty="0">
                <a:latin typeface="Avenir Book" panose="02000503020000020003" pitchFamily="2" charset="0"/>
              </a:rPr>
              <a:t> and </a:t>
            </a:r>
            <a:r>
              <a:rPr lang="it-IT" sz="1400" dirty="0" err="1">
                <a:latin typeface="Avenir Book" panose="02000503020000020003" pitchFamily="2" charset="0"/>
              </a:rPr>
              <a:t>group</a:t>
            </a:r>
            <a:r>
              <a:rPr lang="it-IT" sz="1400" dirty="0">
                <a:latin typeface="Avenir Book" panose="02000503020000020003" pitchFamily="2" charset="0"/>
              </a:rPr>
              <a:t> </a:t>
            </a:r>
            <a:r>
              <a:rPr lang="it-IT" sz="1400" dirty="0" err="1">
                <a:latin typeface="Avenir Book" panose="02000503020000020003" pitchFamily="2" charset="0"/>
              </a:rPr>
              <a:t>through</a:t>
            </a:r>
            <a:r>
              <a:rPr lang="it-IT" sz="1400" dirty="0">
                <a:latin typeface="Avenir Book" panose="02000503020000020003" pitchFamily="2" charset="0"/>
              </a:rPr>
              <a:t> status </a:t>
            </a:r>
            <a:r>
              <a:rPr lang="it-IT" sz="1400" dirty="0" err="1">
                <a:latin typeface="Avenir Book" panose="02000503020000020003" pitchFamily="2" charset="0"/>
              </a:rPr>
              <a:t>enhancement</a:t>
            </a:r>
            <a:r>
              <a:rPr lang="it-IT" sz="1400" dirty="0">
                <a:latin typeface="Avenir Book" panose="02000503020000020003" pitchFamily="2" charset="0"/>
              </a:rPr>
              <a:t> and face </a:t>
            </a:r>
            <a:r>
              <a:rPr lang="it-IT" sz="1400" dirty="0" err="1">
                <a:latin typeface="Avenir Book" panose="02000503020000020003" pitchFamily="2" charset="0"/>
              </a:rPr>
              <a:t>saving</a:t>
            </a:r>
            <a:endParaRPr lang="en-GB" sz="1400" spc="100" dirty="0">
              <a:latin typeface="Avenir Book" panose="02000503020000020003" pitchFamily="2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45542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032DAE03-0387-4642-ADBA-70E440F1993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it-GB" dirty="0"/>
              <a:t>Grazie per averci seguito</a:t>
            </a:r>
          </a:p>
          <a:p>
            <a:r>
              <a:rPr lang="it-IT" dirty="0" err="1"/>
              <a:t>F</a:t>
            </a:r>
            <a:r>
              <a:rPr lang="it-GB" dirty="0"/>
              <a:t>rase di ringraziamento finale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A4D0998-23CE-A241-8F7C-5282C99D9B8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it-GB" dirty="0"/>
              <a:t>MASTER MEIM 2021-2022</a:t>
            </a:r>
          </a:p>
          <a:p>
            <a:endParaRPr lang="it-GB" dirty="0"/>
          </a:p>
        </p:txBody>
      </p:sp>
    </p:spTree>
    <p:extLst>
      <p:ext uri="{BB962C8B-B14F-4D97-AF65-F5344CB8AC3E}">
        <p14:creationId xmlns:p14="http://schemas.microsoft.com/office/powerpoint/2010/main" val="31368106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5A65E19-468A-8317-BF31-89B9F7591B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Growth</a:t>
            </a:r>
            <a:r>
              <a:rPr lang="it-IT" dirty="0"/>
              <a:t> </a:t>
            </a:r>
            <a:r>
              <a:rPr lang="it-IT" dirty="0" err="1"/>
              <a:t>paths</a:t>
            </a:r>
            <a:endParaRPr lang="it-IT" dirty="0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47617441-1E99-91B8-6E07-3620848B205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it-IT" sz="2000" dirty="0" err="1">
                <a:effectLst/>
                <a:latin typeface="Arial" panose="020B0604020202020204" pitchFamily="34" charset="0"/>
              </a:rPr>
              <a:t>Dimensional</a:t>
            </a:r>
            <a:r>
              <a:rPr lang="it-IT" sz="2000" dirty="0">
                <a:effectLst/>
                <a:latin typeface="Arial" panose="020B0604020202020204" pitchFamily="34" charset="0"/>
              </a:rPr>
              <a:t> </a:t>
            </a:r>
            <a:r>
              <a:rPr lang="it-IT" sz="2000" dirty="0" err="1">
                <a:effectLst/>
                <a:latin typeface="Arial" panose="020B0604020202020204" pitchFamily="34" charset="0"/>
              </a:rPr>
              <a:t>growth</a:t>
            </a:r>
            <a:endParaRPr lang="it-IT" sz="2000" dirty="0">
              <a:effectLst/>
              <a:latin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it-IT" sz="2000" dirty="0">
              <a:effectLst/>
              <a:latin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it-IT" sz="2000" dirty="0" err="1">
                <a:latin typeface="Arial" panose="020B0604020202020204" pitchFamily="34" charset="0"/>
              </a:rPr>
              <a:t>Tournaround</a:t>
            </a:r>
            <a:endParaRPr lang="it-IT" sz="2000" dirty="0">
              <a:latin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it-IT" sz="2000" dirty="0">
              <a:effectLst/>
              <a:latin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it-IT" sz="2000" dirty="0" err="1">
                <a:effectLst/>
                <a:latin typeface="Arial" panose="020B0604020202020204" pitchFamily="34" charset="0"/>
              </a:rPr>
              <a:t>Rightsizing</a:t>
            </a:r>
            <a:endParaRPr lang="it-IT" sz="2000" dirty="0">
              <a:effectLst/>
              <a:latin typeface="Arial" panose="020B0604020202020204" pitchFamily="34" charset="0"/>
            </a:endParaRPr>
          </a:p>
          <a:p>
            <a:endParaRPr lang="it-IT" dirty="0"/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5EAAF6ED-658E-A0D6-57FC-49AC5340B38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052574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78B6AD4-319D-E29E-0344-CE5B973BC6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251" y="1316913"/>
            <a:ext cx="9049736" cy="464602"/>
          </a:xfrm>
        </p:spPr>
        <p:txBody>
          <a:bodyPr/>
          <a:lstStyle/>
          <a:p>
            <a:r>
              <a:rPr lang="it-IT" dirty="0" err="1"/>
              <a:t>Moving</a:t>
            </a:r>
            <a:r>
              <a:rPr lang="it-IT" dirty="0"/>
              <a:t> from </a:t>
            </a:r>
            <a:r>
              <a:rPr lang="it-IT" dirty="0" err="1"/>
              <a:t>competive</a:t>
            </a:r>
            <a:r>
              <a:rPr lang="it-IT" dirty="0"/>
              <a:t> to </a:t>
            </a:r>
            <a:r>
              <a:rPr lang="it-IT" dirty="0" err="1"/>
              <a:t>growth</a:t>
            </a:r>
            <a:r>
              <a:rPr lang="it-IT" dirty="0"/>
              <a:t> strategies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6335CBA0-380D-55F9-9F5E-798B85ED41B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it-IT" dirty="0"/>
          </a:p>
        </p:txBody>
      </p:sp>
      <p:graphicFrame>
        <p:nvGraphicFramePr>
          <p:cNvPr id="7" name="Tabella 7">
            <a:extLst>
              <a:ext uri="{FF2B5EF4-FFF2-40B4-BE49-F238E27FC236}">
                <a16:creationId xmlns:a16="http://schemas.microsoft.com/office/drawing/2014/main" id="{DE7DF97F-DFF8-3CE1-4D3F-F3248B5D3D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3750646"/>
              </p:ext>
            </p:extLst>
          </p:nvPr>
        </p:nvGraphicFramePr>
        <p:xfrm>
          <a:off x="446269" y="3040306"/>
          <a:ext cx="812800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113827602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7605204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it-IT" dirty="0" err="1"/>
                        <a:t>Advantages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err="1"/>
                        <a:t>Disadvantages</a:t>
                      </a:r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64771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err="1"/>
                        <a:t>Increasing</a:t>
                      </a:r>
                      <a:r>
                        <a:rPr lang="it-IT" dirty="0"/>
                        <a:t> revenues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Scale </a:t>
                      </a:r>
                      <a:r>
                        <a:rPr lang="it-IT" dirty="0" err="1"/>
                        <a:t>diseconomies</a:t>
                      </a:r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90152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err="1"/>
                        <a:t>Increasing</a:t>
                      </a:r>
                      <a:r>
                        <a:rPr lang="it-IT" dirty="0"/>
                        <a:t> </a:t>
                      </a:r>
                      <a:r>
                        <a:rPr lang="it-IT" dirty="0" err="1"/>
                        <a:t>volumes</a:t>
                      </a:r>
                      <a:r>
                        <a:rPr lang="it-IT" dirty="0"/>
                        <a:t> &amp; price </a:t>
                      </a:r>
                      <a:r>
                        <a:rPr lang="it-IT" dirty="0" err="1"/>
                        <a:t>competition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err="1"/>
                        <a:t>Rigid</a:t>
                      </a:r>
                      <a:r>
                        <a:rPr lang="it-IT" dirty="0"/>
                        <a:t> </a:t>
                      </a:r>
                      <a:r>
                        <a:rPr lang="it-IT" dirty="0" err="1"/>
                        <a:t>organisation</a:t>
                      </a:r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59755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Loss of control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65972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Cost </a:t>
                      </a:r>
                      <a:r>
                        <a:rPr lang="it-IT" dirty="0" err="1"/>
                        <a:t>reduction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Market branding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09351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err="1"/>
                        <a:t>Economies</a:t>
                      </a:r>
                      <a:r>
                        <a:rPr lang="it-IT" dirty="0"/>
                        <a:t> of scale and learning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12285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92640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err="1"/>
                        <a:t>Resources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Rise of </a:t>
                      </a:r>
                      <a:r>
                        <a:rPr lang="it-IT" dirty="0" err="1"/>
                        <a:t>competition</a:t>
                      </a:r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71441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96397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67C223F-41FC-DAFA-7714-1523FD7C36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How to </a:t>
            </a:r>
            <a:r>
              <a:rPr lang="it-IT" dirty="0" err="1"/>
              <a:t>grow</a:t>
            </a:r>
            <a:endParaRPr lang="it-IT" dirty="0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77425CA8-BAC3-051D-C711-A42E88BA85B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it-IT" dirty="0"/>
          </a:p>
        </p:txBody>
      </p:sp>
      <p:graphicFrame>
        <p:nvGraphicFramePr>
          <p:cNvPr id="6" name="Tabella 6">
            <a:extLst>
              <a:ext uri="{FF2B5EF4-FFF2-40B4-BE49-F238E27FC236}">
                <a16:creationId xmlns:a16="http://schemas.microsoft.com/office/drawing/2014/main" id="{C3C38D3C-F354-E317-E908-6ABE33759D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4162396"/>
              </p:ext>
            </p:extLst>
          </p:nvPr>
        </p:nvGraphicFramePr>
        <p:xfrm>
          <a:off x="386562" y="2390492"/>
          <a:ext cx="8127999" cy="28077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790110129"/>
                    </a:ext>
                  </a:extLst>
                </a:gridCol>
                <a:gridCol w="4938633">
                  <a:extLst>
                    <a:ext uri="{9D8B030D-6E8A-4147-A177-3AD203B41FA5}">
                      <a16:colId xmlns:a16="http://schemas.microsoft.com/office/drawing/2014/main" val="1174662212"/>
                    </a:ext>
                  </a:extLst>
                </a:gridCol>
                <a:gridCol w="480033">
                  <a:extLst>
                    <a:ext uri="{9D8B030D-6E8A-4147-A177-3AD203B41FA5}">
                      <a16:colId xmlns:a16="http://schemas.microsoft.com/office/drawing/2014/main" val="2220396873"/>
                    </a:ext>
                  </a:extLst>
                </a:gridCol>
              </a:tblGrid>
              <a:tr h="397595">
                <a:tc>
                  <a:txBody>
                    <a:bodyPr/>
                    <a:lstStyle/>
                    <a:p>
                      <a:r>
                        <a:rPr lang="it-IT" dirty="0"/>
                        <a:t>Nature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Strategies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4297918"/>
                  </a:ext>
                </a:extLst>
              </a:tr>
              <a:tr h="686260">
                <a:tc>
                  <a:txBody>
                    <a:bodyPr/>
                    <a:lstStyle/>
                    <a:p>
                      <a:r>
                        <a:rPr lang="it-IT" dirty="0" err="1"/>
                        <a:t>Same</a:t>
                      </a:r>
                      <a:r>
                        <a:rPr lang="it-IT" dirty="0"/>
                        <a:t> </a:t>
                      </a:r>
                      <a:r>
                        <a:rPr lang="it-IT" dirty="0" err="1"/>
                        <a:t>industry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err="1"/>
                        <a:t>Horizontal</a:t>
                      </a:r>
                      <a:r>
                        <a:rPr lang="it-IT" dirty="0"/>
                        <a:t>/</a:t>
                      </a:r>
                      <a:r>
                        <a:rPr lang="it-IT" dirty="0" err="1"/>
                        <a:t>vertical</a:t>
                      </a:r>
                      <a:r>
                        <a:rPr lang="it-IT" dirty="0"/>
                        <a:t> </a:t>
                      </a:r>
                      <a:r>
                        <a:rPr lang="it-IT" dirty="0" err="1"/>
                        <a:t>integration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9702662"/>
                  </a:ext>
                </a:extLst>
              </a:tr>
              <a:tr h="397595">
                <a:tc>
                  <a:txBody>
                    <a:bodyPr/>
                    <a:lstStyle/>
                    <a:p>
                      <a:r>
                        <a:rPr lang="it-IT" dirty="0"/>
                        <a:t>New Industry</a:t>
                      </a:r>
                    </a:p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err="1"/>
                        <a:t>Diversification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2078515"/>
                  </a:ext>
                </a:extLst>
              </a:tr>
              <a:tr h="686260">
                <a:tc>
                  <a:txBody>
                    <a:bodyPr/>
                    <a:lstStyle/>
                    <a:p>
                      <a:r>
                        <a:rPr lang="it-IT" dirty="0" err="1"/>
                        <a:t>Internationalisation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New international markets/ </a:t>
                      </a:r>
                      <a:r>
                        <a:rPr lang="it-IT" dirty="0" err="1"/>
                        <a:t>Multinationals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4579142"/>
                  </a:ext>
                </a:extLst>
              </a:tr>
              <a:tr h="397595"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16558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04070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A94A40F-AD9A-282C-20EE-F5E4BC355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250" y="1316913"/>
            <a:ext cx="6757949" cy="464602"/>
          </a:xfrm>
        </p:spPr>
        <p:txBody>
          <a:bodyPr/>
          <a:lstStyle/>
          <a:p>
            <a:r>
              <a:rPr lang="it-IT" dirty="0" err="1"/>
              <a:t>Horizontal</a:t>
            </a:r>
            <a:r>
              <a:rPr lang="it-IT" dirty="0"/>
              <a:t> </a:t>
            </a:r>
            <a:r>
              <a:rPr lang="it-IT" dirty="0" err="1"/>
              <a:t>integration</a:t>
            </a:r>
            <a:endParaRPr lang="it-IT" dirty="0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98D74542-1750-2D27-182D-CE89755EE34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10946" y="2382542"/>
            <a:ext cx="5794782" cy="2737928"/>
          </a:xfrm>
        </p:spPr>
        <p:txBody>
          <a:bodyPr/>
          <a:lstStyle/>
          <a:p>
            <a:pPr algn="just"/>
            <a:r>
              <a:rPr lang="it-IT" sz="2000" b="1" dirty="0">
                <a:effectLst/>
                <a:latin typeface="Arial" panose="020B0604020202020204" pitchFamily="34" charset="0"/>
              </a:rPr>
              <a:t>Bauli Group in </a:t>
            </a:r>
            <a:r>
              <a:rPr lang="it-IT" sz="2000" dirty="0">
                <a:effectLst/>
                <a:latin typeface="Arial" panose="020B0604020202020204" pitchFamily="34" charset="0"/>
              </a:rPr>
              <a:t>nel 2013 </a:t>
            </a:r>
            <a:r>
              <a:rPr lang="it-IT" sz="2000" dirty="0" err="1">
                <a:latin typeface="Arial" panose="020B0604020202020204" pitchFamily="34" charset="0"/>
              </a:rPr>
              <a:t>invested</a:t>
            </a:r>
            <a:r>
              <a:rPr lang="it-IT" sz="2000" dirty="0">
                <a:latin typeface="Arial" panose="020B0604020202020204" pitchFamily="34" charset="0"/>
              </a:rPr>
              <a:t> in </a:t>
            </a:r>
            <a:r>
              <a:rPr lang="it-IT" sz="2000" dirty="0">
                <a:effectLst/>
                <a:latin typeface="Arial" panose="020B0604020202020204" pitchFamily="34" charset="0"/>
              </a:rPr>
              <a:t>Gruppo Dolciario Bistefani </a:t>
            </a:r>
            <a:r>
              <a:rPr lang="it-IT" sz="2000" dirty="0" err="1">
                <a:effectLst/>
                <a:latin typeface="Arial" panose="020B0604020202020204" pitchFamily="34" charset="0"/>
              </a:rPr>
              <a:t>that</a:t>
            </a:r>
            <a:r>
              <a:rPr lang="it-IT" sz="2000" dirty="0">
                <a:effectLst/>
                <a:latin typeface="Arial" panose="020B0604020202020204" pitchFamily="34" charset="0"/>
              </a:rPr>
              <a:t> </a:t>
            </a:r>
            <a:r>
              <a:rPr lang="it-IT" sz="2000" dirty="0" err="1">
                <a:effectLst/>
                <a:latin typeface="Arial" panose="020B0604020202020204" pitchFamily="34" charset="0"/>
              </a:rPr>
              <a:t>was</a:t>
            </a:r>
            <a:r>
              <a:rPr lang="it-IT" sz="2000" dirty="0">
                <a:effectLst/>
                <a:latin typeface="Arial" panose="020B0604020202020204" pitchFamily="34" charset="0"/>
              </a:rPr>
              <a:t> </a:t>
            </a:r>
            <a:r>
              <a:rPr lang="it-IT" sz="2000" dirty="0" err="1">
                <a:effectLst/>
                <a:latin typeface="Arial" panose="020B0604020202020204" pitchFamily="34" charset="0"/>
              </a:rPr>
              <a:t>controlled</a:t>
            </a:r>
            <a:r>
              <a:rPr lang="it-IT" sz="2000" dirty="0">
                <a:effectLst/>
                <a:latin typeface="Arial" panose="020B0604020202020204" pitchFamily="34" charset="0"/>
              </a:rPr>
              <a:t> by Viale</a:t>
            </a:r>
            <a:r>
              <a:rPr lang="it-IT" sz="2000" dirty="0">
                <a:latin typeface="Arial" panose="020B0604020202020204" pitchFamily="34" charset="0"/>
              </a:rPr>
              <a:t> family</a:t>
            </a:r>
            <a:endParaRPr lang="it-IT" sz="2000" dirty="0">
              <a:effectLst/>
              <a:latin typeface="Arial" panose="020B0604020202020204" pitchFamily="34" charset="0"/>
            </a:endParaRPr>
          </a:p>
          <a:p>
            <a:pPr algn="just"/>
            <a:endParaRPr lang="it-IT" sz="2000" dirty="0">
              <a:effectLst/>
              <a:latin typeface="Arial" panose="020B0604020202020204" pitchFamily="34" charset="0"/>
            </a:endParaRPr>
          </a:p>
          <a:p>
            <a:pPr algn="just"/>
            <a:r>
              <a:rPr lang="it-IT" sz="2000" dirty="0">
                <a:latin typeface="Arial" panose="020B0604020202020204" pitchFamily="34" charset="0"/>
              </a:rPr>
              <a:t>Bauli </a:t>
            </a:r>
            <a:r>
              <a:rPr lang="it-IT" sz="2000" dirty="0" err="1">
                <a:latin typeface="Arial" panose="020B0604020202020204" pitchFamily="34" charset="0"/>
              </a:rPr>
              <a:t>group’s</a:t>
            </a:r>
            <a:r>
              <a:rPr lang="it-IT" sz="2000" dirty="0">
                <a:latin typeface="Arial" panose="020B0604020202020204" pitchFamily="34" charset="0"/>
              </a:rPr>
              <a:t> sales </a:t>
            </a:r>
            <a:r>
              <a:rPr lang="it-IT" sz="2000" dirty="0" err="1">
                <a:latin typeface="Arial" panose="020B0604020202020204" pitchFamily="34" charset="0"/>
              </a:rPr>
              <a:t>growed</a:t>
            </a:r>
            <a:r>
              <a:rPr lang="it-IT" sz="2000" dirty="0">
                <a:latin typeface="Arial" panose="020B0604020202020204" pitchFamily="34" charset="0"/>
              </a:rPr>
              <a:t> by </a:t>
            </a:r>
            <a:r>
              <a:rPr lang="it-IT" sz="2000" dirty="0">
                <a:effectLst/>
                <a:latin typeface="Arial" panose="020B0604020202020204" pitchFamily="34" charset="0"/>
              </a:rPr>
              <a:t>420 to 500 </a:t>
            </a:r>
            <a:r>
              <a:rPr lang="it-IT" sz="2000" dirty="0" err="1">
                <a:effectLst/>
                <a:latin typeface="Arial" panose="020B0604020202020204" pitchFamily="34" charset="0"/>
              </a:rPr>
              <a:t>millions</a:t>
            </a:r>
            <a:r>
              <a:rPr lang="it-IT" sz="2000" dirty="0">
                <a:effectLst/>
                <a:latin typeface="Arial" panose="020B0604020202020204" pitchFamily="34" charset="0"/>
              </a:rPr>
              <a:t> 	of </a:t>
            </a:r>
            <a:r>
              <a:rPr lang="it-IT" sz="2000" dirty="0" err="1">
                <a:effectLst/>
                <a:latin typeface="Arial" panose="020B0604020202020204" pitchFamily="34" charset="0"/>
              </a:rPr>
              <a:t>euros</a:t>
            </a:r>
            <a:endParaRPr lang="it-IT" sz="2000" dirty="0">
              <a:effectLst/>
              <a:latin typeface="Arial" panose="020B0604020202020204" pitchFamily="34" charset="0"/>
            </a:endParaRPr>
          </a:p>
          <a:p>
            <a:pPr algn="just"/>
            <a:r>
              <a:rPr lang="it-IT" sz="2000" dirty="0">
                <a:effectLst/>
                <a:latin typeface="Arial" panose="020B0604020202020204" pitchFamily="34" charset="0"/>
              </a:rPr>
              <a:t>		140 more </a:t>
            </a:r>
            <a:r>
              <a:rPr lang="it-IT" sz="2000" dirty="0" err="1">
                <a:effectLst/>
                <a:latin typeface="Arial" panose="020B0604020202020204" pitchFamily="34" charset="0"/>
              </a:rPr>
              <a:t>employeers</a:t>
            </a:r>
            <a:endParaRPr lang="it-IT" sz="2000" dirty="0">
              <a:effectLst/>
              <a:latin typeface="Arial" panose="020B0604020202020204" pitchFamily="34" charset="0"/>
            </a:endParaRPr>
          </a:p>
          <a:p>
            <a:endParaRPr lang="it-IT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219D3540-5FFE-7EFE-D48C-6EA5BD1E87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1224" y="2329106"/>
            <a:ext cx="1422400" cy="1422400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A7308E5B-3C3C-DF62-76B3-820AE746C6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17430" y="2603500"/>
            <a:ext cx="1270000" cy="82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9131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8786B6F-8400-5418-0246-0BEF1DE676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Vertical </a:t>
            </a:r>
            <a:r>
              <a:rPr lang="it-IT" dirty="0" err="1"/>
              <a:t>integration</a:t>
            </a:r>
            <a:endParaRPr lang="it-IT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901F13B6-8825-4773-9432-3426644F6B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262" y="1995604"/>
            <a:ext cx="2309129" cy="794809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EBAE7ACB-92D0-7AC2-4130-E76DA28F3880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66262" y="3004502"/>
            <a:ext cx="1767840" cy="969787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49D7592D-187D-0E5A-73ED-EF4EA87539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3960" y="5277678"/>
            <a:ext cx="1587500" cy="1282700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CC8102CA-79CB-D179-EF61-EED57FC137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6262" y="4090539"/>
            <a:ext cx="1689992" cy="1743676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F516046B-1297-D510-20F4-D4D3B1400AA5}"/>
              </a:ext>
            </a:extLst>
          </p:cNvPr>
          <p:cNvSpPr txBox="1"/>
          <p:nvPr/>
        </p:nvSpPr>
        <p:spPr>
          <a:xfrm>
            <a:off x="3258094" y="2529626"/>
            <a:ext cx="8156592" cy="4969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it-IT" sz="2000" spc="1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World leader in </a:t>
            </a:r>
            <a:r>
              <a:rPr lang="it-IT" sz="2000" spc="100" dirty="0" err="1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weels</a:t>
            </a:r>
            <a:r>
              <a:rPr lang="it-IT" sz="2000" spc="1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it-IT" sz="2000" spc="100" dirty="0" err="1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producion</a:t>
            </a:r>
            <a:r>
              <a:rPr lang="it-IT" sz="2000" spc="1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it-IT" sz="2000" spc="100" dirty="0" err="1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has</a:t>
            </a:r>
            <a:r>
              <a:rPr lang="it-IT" sz="2000" spc="1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it-IT" sz="2000" spc="100" dirty="0" err="1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bought</a:t>
            </a:r>
            <a:r>
              <a:rPr lang="it-IT" sz="2000" spc="1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rubber </a:t>
            </a:r>
            <a:r>
              <a:rPr lang="it-IT" sz="2000" spc="100" dirty="0" err="1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plantations</a:t>
            </a:r>
            <a:r>
              <a:rPr lang="it-IT" sz="2000" spc="1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4F3BB54B-2819-9E4B-9107-8AF71A1B23C0}"/>
              </a:ext>
            </a:extLst>
          </p:cNvPr>
          <p:cNvSpPr txBox="1"/>
          <p:nvPr/>
        </p:nvSpPr>
        <p:spPr>
          <a:xfrm>
            <a:off x="3274166" y="3960358"/>
            <a:ext cx="7184980" cy="4969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it-IT" sz="2000" spc="1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Birrificio Cagliari </a:t>
            </a:r>
            <a:r>
              <a:rPr lang="it-IT" sz="2000" spc="100" dirty="0" err="1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invested</a:t>
            </a:r>
            <a:r>
              <a:rPr lang="it-IT" sz="2000" spc="1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in pub </a:t>
            </a:r>
            <a:r>
              <a:rPr lang="it-IT" sz="2000" spc="100" dirty="0" err="1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entarteinment</a:t>
            </a:r>
            <a:r>
              <a:rPr lang="it-IT" sz="2000" spc="1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it-IT" sz="2000" spc="100" dirty="0" err="1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industry</a:t>
            </a:r>
            <a:endParaRPr lang="it-IT" sz="2000" spc="100" dirty="0"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634B6119-47A9-FD1B-8E38-356539DCF3A5}"/>
              </a:ext>
            </a:extLst>
          </p:cNvPr>
          <p:cNvSpPr txBox="1"/>
          <p:nvPr/>
        </p:nvSpPr>
        <p:spPr>
          <a:xfrm>
            <a:off x="3258094" y="5919028"/>
            <a:ext cx="8029762" cy="4969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it-IT" sz="2000" spc="1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Q8 </a:t>
            </a:r>
            <a:r>
              <a:rPr lang="it-IT" sz="2000" spc="100" dirty="0" err="1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petroleum</a:t>
            </a:r>
            <a:r>
              <a:rPr lang="it-IT" sz="2000" spc="1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Corporation </a:t>
            </a:r>
            <a:r>
              <a:rPr lang="it-IT" sz="2000" spc="100" dirty="0" err="1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invested</a:t>
            </a:r>
            <a:r>
              <a:rPr lang="it-IT" sz="2000" spc="1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in self </a:t>
            </a:r>
            <a:r>
              <a:rPr lang="it-IT" sz="2000" spc="100" dirty="0" err="1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distribution</a:t>
            </a:r>
            <a:r>
              <a:rPr lang="it-IT" sz="2000" spc="1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systems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C729BC6B-3BEB-944D-635A-154D088783B2}"/>
              </a:ext>
            </a:extLst>
          </p:cNvPr>
          <p:cNvSpPr txBox="1"/>
          <p:nvPr/>
        </p:nvSpPr>
        <p:spPr>
          <a:xfrm>
            <a:off x="3274166" y="5205283"/>
            <a:ext cx="8409674" cy="4969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it-IT" sz="2000" spc="1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Ikea world leader in forniture </a:t>
            </a:r>
            <a:r>
              <a:rPr lang="it-IT" sz="2000" spc="100" dirty="0" err="1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industry</a:t>
            </a:r>
            <a:r>
              <a:rPr lang="it-IT" sz="2000" spc="1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it-IT" sz="2000" spc="100" dirty="0" err="1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invested</a:t>
            </a:r>
            <a:r>
              <a:rPr lang="it-IT" sz="2000" spc="1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in </a:t>
            </a:r>
            <a:r>
              <a:rPr lang="it-IT" sz="2000" spc="100" dirty="0" err="1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wood</a:t>
            </a:r>
            <a:r>
              <a:rPr lang="it-IT" sz="2000" spc="1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it-IT" sz="2000" spc="100" dirty="0" err="1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plantation</a:t>
            </a:r>
            <a:endParaRPr lang="it-IT" sz="2000" spc="100" dirty="0"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25496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8102B3B-31F1-C950-3E96-5DF1E58920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Diversification</a:t>
            </a:r>
            <a:endParaRPr lang="it-IT" dirty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892DCAA-5BB4-91D5-F7F8-31F67DBF2C5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it-IT" sz="2000" dirty="0"/>
              <a:t>New Business -  New Markets</a:t>
            </a:r>
          </a:p>
          <a:p>
            <a:endParaRPr lang="it-IT" dirty="0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C0602074-6C48-7A36-B7E4-E852293E671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it-IT" dirty="0"/>
          </a:p>
          <a:p>
            <a:r>
              <a:rPr lang="it-IT" sz="2000" dirty="0" err="1"/>
              <a:t>Lateral</a:t>
            </a:r>
            <a:r>
              <a:rPr lang="it-IT" sz="2000" dirty="0"/>
              <a:t> : </a:t>
            </a:r>
            <a:r>
              <a:rPr lang="it-IT" sz="2000" dirty="0" err="1"/>
              <a:t>Same</a:t>
            </a:r>
            <a:r>
              <a:rPr lang="it-IT" sz="2000" dirty="0"/>
              <a:t> core </a:t>
            </a:r>
            <a:r>
              <a:rPr lang="it-IT" sz="2000" dirty="0" err="1"/>
              <a:t>resources</a:t>
            </a:r>
            <a:endParaRPr lang="it-IT" sz="2000" dirty="0"/>
          </a:p>
          <a:p>
            <a:endParaRPr lang="it-IT" sz="2000" dirty="0"/>
          </a:p>
          <a:p>
            <a:r>
              <a:rPr lang="it-IT" sz="2000" dirty="0" err="1"/>
              <a:t>Conglomeral</a:t>
            </a:r>
            <a:r>
              <a:rPr lang="it-IT" sz="2000" dirty="0"/>
              <a:t>: New </a:t>
            </a:r>
            <a:r>
              <a:rPr lang="it-IT" sz="2000" dirty="0" err="1"/>
              <a:t>resources</a:t>
            </a: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37592203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egnaposto numero diapositiva 4">
            <a:extLst>
              <a:ext uri="{FF2B5EF4-FFF2-40B4-BE49-F238E27FC236}">
                <a16:creationId xmlns:a16="http://schemas.microsoft.com/office/drawing/2014/main" id="{97AE1EB5-A716-FF9B-B84E-34FFAF7C0338}"/>
              </a:ext>
            </a:extLst>
          </p:cNvPr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0" y="0"/>
            <a:ext cx="0" cy="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Bodoni MT" panose="02070603080606020203" pitchFamily="18" charset="77"/>
              </a:defRPr>
            </a:lvl1pPr>
            <a:lvl2pPr marL="742932" indent="-285744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Bodoni MT" panose="02070603080606020203" pitchFamily="18" charset="77"/>
              </a:defRPr>
            </a:lvl2pPr>
            <a:lvl3pPr marL="1142971" indent="-228594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Bodoni MT" panose="02070603080606020203" pitchFamily="18" charset="77"/>
              </a:defRPr>
            </a:lvl3pPr>
            <a:lvl4pPr marL="1600160" indent="-228594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Bodoni MT" panose="02070603080606020203" pitchFamily="18" charset="77"/>
              </a:defRPr>
            </a:lvl4pPr>
            <a:lvl5pPr marL="2057349" indent="-228594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Bodoni MT" panose="02070603080606020203" pitchFamily="18" charset="77"/>
              </a:defRPr>
            </a:lvl5pPr>
            <a:lvl6pPr marL="2514537" indent="-228594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Bodoni MT" panose="02070603080606020203" pitchFamily="18" charset="77"/>
              </a:defRPr>
            </a:lvl6pPr>
            <a:lvl7pPr marL="2971726" indent="-228594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Bodoni MT" panose="02070603080606020203" pitchFamily="18" charset="77"/>
              </a:defRPr>
            </a:lvl7pPr>
            <a:lvl8pPr marL="3428914" indent="-228594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Bodoni MT" panose="02070603080606020203" pitchFamily="18" charset="77"/>
              </a:defRPr>
            </a:lvl8pPr>
            <a:lvl9pPr marL="3886103" indent="-228594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Bodoni MT" panose="02070603080606020203" pitchFamily="18" charset="77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D2FC621-449C-784B-8D86-0F90A6C79B9E}" type="slidenum">
              <a:rPr lang="it-IT" altLang="it-IT" sz="1200">
                <a:latin typeface="Arial Black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8</a:t>
            </a:fld>
            <a:endParaRPr lang="it-IT" altLang="it-IT" sz="1200">
              <a:latin typeface="Arial Black" panose="020B0604020202020204" pitchFamily="34" charset="0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411B0A0C-3E41-0C15-DFEB-143D746EFA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585" y="932723"/>
            <a:ext cx="9370577" cy="5376597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B692F8C0-2863-B3BD-BF87-0D2286433F45}"/>
              </a:ext>
            </a:extLst>
          </p:cNvPr>
          <p:cNvSpPr txBox="1"/>
          <p:nvPr/>
        </p:nvSpPr>
        <p:spPr>
          <a:xfrm>
            <a:off x="812801" y="1398016"/>
            <a:ext cx="1832809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667" dirty="0"/>
              <a:t>BCG </a:t>
            </a:r>
            <a:r>
              <a:rPr lang="it-IT" sz="2667" dirty="0" err="1"/>
              <a:t>Matirix</a:t>
            </a:r>
            <a:endParaRPr lang="it-IT" sz="2667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egnaposto numero diapositiva 4">
            <a:extLst>
              <a:ext uri="{FF2B5EF4-FFF2-40B4-BE49-F238E27FC236}">
                <a16:creationId xmlns:a16="http://schemas.microsoft.com/office/drawing/2014/main" id="{B96BE1E3-A037-B4F2-5CA6-CCE4C3B0C6F4}"/>
              </a:ext>
            </a:extLst>
          </p:cNvPr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0" y="0"/>
            <a:ext cx="0" cy="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Bodoni MT" panose="02070603080606020203" pitchFamily="18" charset="77"/>
              </a:defRPr>
            </a:lvl1pPr>
            <a:lvl2pPr marL="742932" indent="-285744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Bodoni MT" panose="02070603080606020203" pitchFamily="18" charset="77"/>
              </a:defRPr>
            </a:lvl2pPr>
            <a:lvl3pPr marL="1142971" indent="-228594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Bodoni MT" panose="02070603080606020203" pitchFamily="18" charset="77"/>
              </a:defRPr>
            </a:lvl3pPr>
            <a:lvl4pPr marL="1600160" indent="-228594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Bodoni MT" panose="02070603080606020203" pitchFamily="18" charset="77"/>
              </a:defRPr>
            </a:lvl4pPr>
            <a:lvl5pPr marL="2057349" indent="-228594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Bodoni MT" panose="02070603080606020203" pitchFamily="18" charset="77"/>
              </a:defRPr>
            </a:lvl5pPr>
            <a:lvl6pPr marL="2514537" indent="-228594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Bodoni MT" panose="02070603080606020203" pitchFamily="18" charset="77"/>
              </a:defRPr>
            </a:lvl6pPr>
            <a:lvl7pPr marL="2971726" indent="-228594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Bodoni MT" panose="02070603080606020203" pitchFamily="18" charset="77"/>
              </a:defRPr>
            </a:lvl7pPr>
            <a:lvl8pPr marL="3428914" indent="-228594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Bodoni MT" panose="02070603080606020203" pitchFamily="18" charset="77"/>
              </a:defRPr>
            </a:lvl8pPr>
            <a:lvl9pPr marL="3886103" indent="-228594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Bodoni MT" panose="02070603080606020203" pitchFamily="18" charset="77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492E33E-8353-1448-8399-2BD76434E13C}" type="slidenum">
              <a:rPr lang="it-IT" altLang="it-IT" sz="1200">
                <a:latin typeface="Arial Black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9</a:t>
            </a:fld>
            <a:endParaRPr lang="it-IT" altLang="it-IT" sz="1200">
              <a:latin typeface="Arial Black" panose="020B0604020202020204" pitchFamily="34" charset="0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0E373D41-8F67-A387-EFB6-E22DB2097F7F}"/>
              </a:ext>
            </a:extLst>
          </p:cNvPr>
          <p:cNvSpPr txBox="1"/>
          <p:nvPr/>
        </p:nvSpPr>
        <p:spPr>
          <a:xfrm>
            <a:off x="1056641" y="1024128"/>
            <a:ext cx="2063385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667" dirty="0"/>
              <a:t>Mac </a:t>
            </a:r>
            <a:r>
              <a:rPr lang="it-IT" sz="2667" dirty="0" err="1"/>
              <a:t>Donalds</a:t>
            </a:r>
            <a:r>
              <a:rPr lang="it-IT" sz="2667" dirty="0"/>
              <a:t> 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43E51CC3-73BE-8BF2-CE48-815E5B17CD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2459" y="1024128"/>
            <a:ext cx="8109611" cy="547260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lnSpc>
            <a:spcPct val="150000"/>
          </a:lnSpc>
          <a:defRPr sz="1200" spc="100" dirty="0">
            <a:latin typeface="Arial" panose="020B0604020202020204" pitchFamily="34" charset="0"/>
            <a:ea typeface="Open Sans" panose="020B0606030504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zione standard1" id="{7ED010E2-75C0-6A46-A3A7-23127AAC8894}" vid="{CB180AE7-B54F-F34B-B2B3-130DFE485EB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 di Office</Template>
  <TotalTime>1663</TotalTime>
  <Words>610</Words>
  <Application>Microsoft Macintosh PowerPoint</Application>
  <PresentationFormat>Widescreen</PresentationFormat>
  <Paragraphs>109</Paragraphs>
  <Slides>15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15</vt:i4>
      </vt:variant>
    </vt:vector>
  </HeadingPairs>
  <TitlesOfParts>
    <vt:vector size="22" baseType="lpstr">
      <vt:lpstr>Arial</vt:lpstr>
      <vt:lpstr>Arial Black</vt:lpstr>
      <vt:lpstr>Avenir Black</vt:lpstr>
      <vt:lpstr>Avenir Book</vt:lpstr>
      <vt:lpstr>Calibri</vt:lpstr>
      <vt:lpstr>Wingdings</vt:lpstr>
      <vt:lpstr>Tema di Office</vt:lpstr>
      <vt:lpstr>Presentazione standard di PowerPoint</vt:lpstr>
      <vt:lpstr>Growth paths</vt:lpstr>
      <vt:lpstr>Moving from competive to growth strategies</vt:lpstr>
      <vt:lpstr>How to grow</vt:lpstr>
      <vt:lpstr>Horizontal integration</vt:lpstr>
      <vt:lpstr>Vertical integration</vt:lpstr>
      <vt:lpstr>Diversification</vt:lpstr>
      <vt:lpstr>Presentazione standard di PowerPoint</vt:lpstr>
      <vt:lpstr>Presentazione standard di PowerPoint</vt:lpstr>
      <vt:lpstr>Presentazione standard di PowerPoint</vt:lpstr>
      <vt:lpstr>Internationalisation</vt:lpstr>
      <vt:lpstr>THE EFFECTS OF COUNTRY CULTURE</vt:lpstr>
      <vt:lpstr>THE EFFECTS OF COUNTRY CULTURE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Microsoft Office User</dc:creator>
  <cp:lastModifiedBy>Francesco Calza</cp:lastModifiedBy>
  <cp:revision>15</cp:revision>
  <dcterms:created xsi:type="dcterms:W3CDTF">2021-11-23T11:10:02Z</dcterms:created>
  <dcterms:modified xsi:type="dcterms:W3CDTF">2022-12-01T11:02:22Z</dcterms:modified>
</cp:coreProperties>
</file>