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69" r:id="rId2"/>
    <p:sldId id="260" r:id="rId3"/>
    <p:sldId id="261" r:id="rId4"/>
    <p:sldId id="262" r:id="rId5"/>
    <p:sldId id="366" r:id="rId6"/>
    <p:sldId id="367" r:id="rId7"/>
    <p:sldId id="368" r:id="rId8"/>
    <p:sldId id="370" r:id="rId9"/>
    <p:sldId id="371" r:id="rId10"/>
    <p:sldId id="372" r:id="rId11"/>
    <p:sldId id="373" r:id="rId12"/>
    <p:sldId id="374" r:id="rId13"/>
    <p:sldId id="375" r:id="rId14"/>
    <p:sldId id="376" r:id="rId15"/>
    <p:sldId id="380" r:id="rId16"/>
    <p:sldId id="379" r:id="rId17"/>
    <p:sldId id="295" r:id="rId18"/>
    <p:sldId id="288" r:id="rId19"/>
    <p:sldId id="296" r:id="rId20"/>
    <p:sldId id="303" r:id="rId21"/>
    <p:sldId id="302" r:id="rId22"/>
    <p:sldId id="304" r:id="rId23"/>
    <p:sldId id="305" r:id="rId24"/>
    <p:sldId id="300" r:id="rId25"/>
    <p:sldId id="301" r:id="rId26"/>
    <p:sldId id="307" r:id="rId27"/>
    <p:sldId id="309" r:id="rId28"/>
    <p:sldId id="361" r:id="rId29"/>
    <p:sldId id="362" r:id="rId30"/>
    <p:sldId id="318" r:id="rId31"/>
    <p:sldId id="311" r:id="rId32"/>
    <p:sldId id="298" r:id="rId33"/>
    <p:sldId id="308" r:id="rId34"/>
    <p:sldId id="299" r:id="rId35"/>
    <p:sldId id="256" r:id="rId36"/>
    <p:sldId id="257" r:id="rId37"/>
    <p:sldId id="258" r:id="rId38"/>
    <p:sldId id="259" r:id="rId39"/>
    <p:sldId id="363" r:id="rId40"/>
    <p:sldId id="365" r:id="rId41"/>
    <p:sldId id="364" r:id="rId4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94632"/>
  </p:normalViewPr>
  <p:slideViewPr>
    <p:cSldViewPr snapToGrid="0">
      <p:cViewPr varScale="1">
        <p:scale>
          <a:sx n="106" d="100"/>
          <a:sy n="106"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lavoro_di_Microsoft_Excel1.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lavoro_di_Microsoft_Excel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Output</a:t>
            </a:r>
            <a:r>
              <a:rPr lang="en-US" baseline="0" dirty="0"/>
              <a:t> A</a:t>
            </a:r>
            <a:endParaRPr lang="en-US" dirty="0"/>
          </a:p>
        </c:rich>
      </c:tx>
      <c:overlay val="0"/>
      <c:spPr>
        <a:noFill/>
        <a:ln>
          <a:noFill/>
        </a:ln>
        <a:effectLst/>
      </c:spPr>
    </c:title>
    <c:autoTitleDeleted val="0"/>
    <c:plotArea>
      <c:layout/>
      <c:scatterChart>
        <c:scatterStyle val="lineMarker"/>
        <c:varyColors val="0"/>
        <c:ser>
          <c:idx val="0"/>
          <c:order val="0"/>
          <c:tx>
            <c:strRef>
              <c:f>Sheet1!$B$1</c:f>
              <c:strCache>
                <c:ptCount val="1"/>
                <c:pt idx="0">
                  <c:v>Column1</c:v>
                </c:pt>
              </c:strCache>
            </c:strRef>
          </c:tx>
          <c:spPr>
            <a:ln w="19050" cap="rnd">
              <a:solidFill>
                <a:schemeClr val="accent1"/>
              </a:solidFill>
              <a:round/>
            </a:ln>
            <a:effectLst/>
          </c:spPr>
          <c:marker>
            <c:symbol val="none"/>
          </c:marker>
          <c:xVal>
            <c:numRef>
              <c:f>Sheet1!$A$2:$A$8</c:f>
              <c:numCache>
                <c:formatCode>General</c:formatCode>
                <c:ptCount val="7"/>
                <c:pt idx="0">
                  <c:v>0</c:v>
                </c:pt>
                <c:pt idx="1">
                  <c:v>1</c:v>
                </c:pt>
                <c:pt idx="2">
                  <c:v>2</c:v>
                </c:pt>
                <c:pt idx="3">
                  <c:v>2.999999999999988</c:v>
                </c:pt>
                <c:pt idx="4">
                  <c:v>3</c:v>
                </c:pt>
                <c:pt idx="5">
                  <c:v>4</c:v>
                </c:pt>
                <c:pt idx="6">
                  <c:v>5</c:v>
                </c:pt>
              </c:numCache>
            </c:numRef>
          </c:xVal>
          <c:yVal>
            <c:numRef>
              <c:f>Sheet1!$B$2:$B$8</c:f>
              <c:numCache>
                <c:formatCode>General</c:formatCode>
                <c:ptCount val="7"/>
                <c:pt idx="0">
                  <c:v>0</c:v>
                </c:pt>
                <c:pt idx="1">
                  <c:v>1</c:v>
                </c:pt>
                <c:pt idx="2">
                  <c:v>2</c:v>
                </c:pt>
                <c:pt idx="3">
                  <c:v>3</c:v>
                </c:pt>
                <c:pt idx="4">
                  <c:v>3</c:v>
                </c:pt>
                <c:pt idx="5">
                  <c:v>4</c:v>
                </c:pt>
                <c:pt idx="6">
                  <c:v>5</c:v>
                </c:pt>
              </c:numCache>
            </c:numRef>
          </c:yVal>
          <c:smooth val="0"/>
          <c:extLst>
            <c:ext xmlns:c16="http://schemas.microsoft.com/office/drawing/2014/chart" uri="{C3380CC4-5D6E-409C-BE32-E72D297353CC}">
              <c16:uniqueId val="{00000000-33C6-4B64-928A-2FA00FB44538}"/>
            </c:ext>
          </c:extLst>
        </c:ser>
        <c:dLbls>
          <c:showLegendKey val="0"/>
          <c:showVal val="0"/>
          <c:showCatName val="0"/>
          <c:showSerName val="0"/>
          <c:showPercent val="0"/>
          <c:showBubbleSize val="0"/>
        </c:dLbls>
        <c:axId val="424864360"/>
        <c:axId val="424864752"/>
      </c:scatterChart>
      <c:valAx>
        <c:axId val="424864360"/>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864752"/>
        <c:crosses val="autoZero"/>
        <c:crossBetween val="midCat"/>
        <c:majorUnit val="1"/>
      </c:valAx>
      <c:valAx>
        <c:axId val="424864752"/>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Quantity Introduced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864360"/>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Output B</a:t>
            </a:r>
          </a:p>
        </c:rich>
      </c:tx>
      <c:overlay val="0"/>
      <c:spPr>
        <a:noFill/>
        <a:ln>
          <a:noFill/>
        </a:ln>
        <a:effectLst/>
      </c:spPr>
    </c:title>
    <c:autoTitleDeleted val="0"/>
    <c:plotArea>
      <c:layout/>
      <c:scatterChart>
        <c:scatterStyle val="lineMarker"/>
        <c:varyColors val="0"/>
        <c:ser>
          <c:idx val="0"/>
          <c:order val="0"/>
          <c:tx>
            <c:strRef>
              <c:f>Sheet1!$B$1</c:f>
              <c:strCache>
                <c:ptCount val="1"/>
                <c:pt idx="0">
                  <c:v>Y-Values</c:v>
                </c:pt>
              </c:strCache>
            </c:strRef>
          </c:tx>
          <c:spPr>
            <a:ln w="19050" cap="rnd">
              <a:solidFill>
                <a:schemeClr val="accent1"/>
              </a:solidFill>
              <a:round/>
            </a:ln>
            <a:effectLst/>
          </c:spPr>
          <c:marker>
            <c:symbol val="none"/>
          </c:marker>
          <c:xVal>
            <c:numRef>
              <c:f>Sheet1!$A$2:$A$8</c:f>
              <c:numCache>
                <c:formatCode>General</c:formatCode>
                <c:ptCount val="7"/>
                <c:pt idx="0">
                  <c:v>0</c:v>
                </c:pt>
                <c:pt idx="1">
                  <c:v>1</c:v>
                </c:pt>
                <c:pt idx="2">
                  <c:v>2</c:v>
                </c:pt>
                <c:pt idx="3">
                  <c:v>2.999999999999988</c:v>
                </c:pt>
                <c:pt idx="4">
                  <c:v>3</c:v>
                </c:pt>
                <c:pt idx="5">
                  <c:v>4</c:v>
                </c:pt>
                <c:pt idx="6">
                  <c:v>5</c:v>
                </c:pt>
              </c:numCache>
            </c:numRef>
          </c:xVal>
          <c:yVal>
            <c:numRef>
              <c:f>Sheet1!$B$2:$B$8</c:f>
              <c:numCache>
                <c:formatCode>General</c:formatCode>
                <c:ptCount val="7"/>
                <c:pt idx="0">
                  <c:v>1</c:v>
                </c:pt>
                <c:pt idx="1">
                  <c:v>1</c:v>
                </c:pt>
                <c:pt idx="2">
                  <c:v>1</c:v>
                </c:pt>
                <c:pt idx="3">
                  <c:v>1</c:v>
                </c:pt>
                <c:pt idx="4">
                  <c:v>4</c:v>
                </c:pt>
                <c:pt idx="5">
                  <c:v>4</c:v>
                </c:pt>
                <c:pt idx="6">
                  <c:v>4</c:v>
                </c:pt>
              </c:numCache>
            </c:numRef>
          </c:yVal>
          <c:smooth val="0"/>
          <c:extLst>
            <c:ext xmlns:c16="http://schemas.microsoft.com/office/drawing/2014/chart" uri="{C3380CC4-5D6E-409C-BE32-E72D297353CC}">
              <c16:uniqueId val="{00000000-A465-43F1-9135-39F224D2C44A}"/>
            </c:ext>
          </c:extLst>
        </c:ser>
        <c:dLbls>
          <c:showLegendKey val="0"/>
          <c:showVal val="0"/>
          <c:showCatName val="0"/>
          <c:showSerName val="0"/>
          <c:showPercent val="0"/>
          <c:showBubbleSize val="0"/>
        </c:dLbls>
        <c:axId val="424865536"/>
        <c:axId val="424865928"/>
      </c:scatterChart>
      <c:valAx>
        <c:axId val="424865536"/>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865928"/>
        <c:crosses val="autoZero"/>
        <c:crossBetween val="midCat"/>
        <c:majorUnit val="1"/>
      </c:valAx>
      <c:valAx>
        <c:axId val="424865928"/>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Quantity Introduced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865536"/>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Output C</a:t>
            </a:r>
          </a:p>
        </c:rich>
      </c:tx>
      <c:overlay val="0"/>
      <c:spPr>
        <a:noFill/>
        <a:ln>
          <a:noFill/>
        </a:ln>
        <a:effectLst/>
      </c:spPr>
    </c:title>
    <c:autoTitleDeleted val="0"/>
    <c:plotArea>
      <c:layout/>
      <c:scatterChart>
        <c:scatterStyle val="lineMarker"/>
        <c:varyColors val="0"/>
        <c:ser>
          <c:idx val="0"/>
          <c:order val="0"/>
          <c:tx>
            <c:strRef>
              <c:f>Sheet1!$B$1</c:f>
              <c:strCache>
                <c:ptCount val="1"/>
                <c:pt idx="0">
                  <c:v>Y-Values</c:v>
                </c:pt>
              </c:strCache>
            </c:strRef>
          </c:tx>
          <c:spPr>
            <a:ln w="19050" cap="rnd">
              <a:solidFill>
                <a:schemeClr val="accent1"/>
              </a:solidFill>
              <a:round/>
            </a:ln>
            <a:effectLst/>
          </c:spPr>
          <c:marker>
            <c:symbol val="none"/>
          </c:marker>
          <c:xVal>
            <c:numRef>
              <c:f>Sheet1!$A$2:$A$9</c:f>
              <c:numCache>
                <c:formatCode>General</c:formatCode>
                <c:ptCount val="8"/>
                <c:pt idx="0">
                  <c:v>0</c:v>
                </c:pt>
                <c:pt idx="1">
                  <c:v>1</c:v>
                </c:pt>
                <c:pt idx="2">
                  <c:v>2</c:v>
                </c:pt>
                <c:pt idx="3">
                  <c:v>2.999999999999988</c:v>
                </c:pt>
                <c:pt idx="4">
                  <c:v>3</c:v>
                </c:pt>
                <c:pt idx="5">
                  <c:v>4</c:v>
                </c:pt>
                <c:pt idx="6">
                  <c:v>4</c:v>
                </c:pt>
                <c:pt idx="7">
                  <c:v>5</c:v>
                </c:pt>
              </c:numCache>
            </c:numRef>
          </c:xVal>
          <c:yVal>
            <c:numRef>
              <c:f>Sheet1!$B$2:$B$9</c:f>
              <c:numCache>
                <c:formatCode>General</c:formatCode>
                <c:ptCount val="8"/>
                <c:pt idx="0">
                  <c:v>2</c:v>
                </c:pt>
                <c:pt idx="1">
                  <c:v>2</c:v>
                </c:pt>
                <c:pt idx="2">
                  <c:v>2</c:v>
                </c:pt>
                <c:pt idx="3">
                  <c:v>2</c:v>
                </c:pt>
                <c:pt idx="4">
                  <c:v>4.5</c:v>
                </c:pt>
                <c:pt idx="5">
                  <c:v>4.5</c:v>
                </c:pt>
                <c:pt idx="6">
                  <c:v>2</c:v>
                </c:pt>
                <c:pt idx="7">
                  <c:v>2</c:v>
                </c:pt>
              </c:numCache>
            </c:numRef>
          </c:yVal>
          <c:smooth val="0"/>
          <c:extLst>
            <c:ext xmlns:c16="http://schemas.microsoft.com/office/drawing/2014/chart" uri="{C3380CC4-5D6E-409C-BE32-E72D297353CC}">
              <c16:uniqueId val="{00000000-8CFE-4469-A52B-C8591CD51B7E}"/>
            </c:ext>
          </c:extLst>
        </c:ser>
        <c:dLbls>
          <c:showLegendKey val="0"/>
          <c:showVal val="0"/>
          <c:showCatName val="0"/>
          <c:showSerName val="0"/>
          <c:showPercent val="0"/>
          <c:showBubbleSize val="0"/>
        </c:dLbls>
        <c:axId val="424866712"/>
        <c:axId val="424936640"/>
      </c:scatterChart>
      <c:valAx>
        <c:axId val="424866712"/>
        <c:scaling>
          <c:orientation val="minMax"/>
          <c:max val="5"/>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936640"/>
        <c:crosses val="autoZero"/>
        <c:crossBetween val="midCat"/>
        <c:majorUnit val="1"/>
      </c:valAx>
      <c:valAx>
        <c:axId val="42493664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Quantity Introduced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42486671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it-IT"/>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0956F-DE30-8345-B8A3-09350F6EA47E}" type="datetimeFigureOut">
              <a:rPr lang="it-IT" smtClean="0"/>
              <a:t>05/03/23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2E5D5-3586-F24A-BB1F-64C158203BA2}" type="slidenum">
              <a:rPr lang="it-IT" smtClean="0"/>
              <a:t>‹N›</a:t>
            </a:fld>
            <a:endParaRPr lang="it-IT"/>
          </a:p>
        </p:txBody>
      </p:sp>
    </p:spTree>
    <p:extLst>
      <p:ext uri="{BB962C8B-B14F-4D97-AF65-F5344CB8AC3E}">
        <p14:creationId xmlns:p14="http://schemas.microsoft.com/office/powerpoint/2010/main" val="861378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a:t>
            </a:r>
            <a:r>
              <a:rPr lang="en-GB" baseline="0" dirty="0"/>
              <a:t> are several forms of model testing that this assignment touches on. The first, that you deal with in part B, is partial model testing. Now this assignment is the first time you’re seeing a model with multiple sectors or sub-systems; this is actually quite common for medium or large sized models. And if you think about it, this reflects how the world often works – in a somewhat compartmentalised fashion, where each sector works in locally-rational ways but they’re connected by feedbacks across sectors.</a:t>
            </a:r>
          </a:p>
          <a:p>
            <a:r>
              <a:rPr lang="en-GB" baseline="0" dirty="0"/>
              <a:t>[CLICK] Partial model testing is basically exploring how each module or sub-system works in isolation. You do this first to make sure it’s working properly, as it’s supposed to, and second to make sure you understand how it’s working.</a:t>
            </a:r>
          </a:p>
          <a:p>
            <a:r>
              <a:rPr lang="en-GB" baseline="0" dirty="0"/>
              <a:t>[CLICK] What you do is essentially isolate each sector by cutting the feedbacks, and treating inputs from other sectors, which are actually endogenous in the full model, as exogenous in the partial model. Mechanically, you can do this with switches.</a:t>
            </a:r>
            <a:endParaRPr lang="en-GB" dirty="0"/>
          </a:p>
        </p:txBody>
      </p:sp>
      <p:sp>
        <p:nvSpPr>
          <p:cNvPr id="4" name="Slide Number Placeholder 3"/>
          <p:cNvSpPr>
            <a:spLocks noGrp="1"/>
          </p:cNvSpPr>
          <p:nvPr>
            <p:ph type="sldNum" sz="quarter" idx="10"/>
          </p:nvPr>
        </p:nvSpPr>
        <p:spPr/>
        <p:txBody>
          <a:bodyPr/>
          <a:lstStyle/>
          <a:p>
            <a:fld id="{2CCF26FD-48DC-EE4C-94A9-7996A1E8E568}" type="slidenum">
              <a:rPr lang="en-US" smtClean="0"/>
              <a:t>17</a:t>
            </a:fld>
            <a:endParaRPr lang="en-US"/>
          </a:p>
        </p:txBody>
      </p:sp>
    </p:spTree>
    <p:extLst>
      <p:ext uri="{BB962C8B-B14F-4D97-AF65-F5344CB8AC3E}">
        <p14:creationId xmlns:p14="http://schemas.microsoft.com/office/powerpoint/2010/main" val="235183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Okay, let’s look at another one – the flow between unwilling and potential adopters, called ‘Becoming Interested’. Take a few minutes,</a:t>
            </a:r>
            <a:r>
              <a:rPr lang="en-GB" i="0" baseline="0" dirty="0"/>
              <a:t> work with the person next to you, and talk through what’s going on here. I’ll give you three minutes to do that.</a:t>
            </a:r>
            <a:endParaRPr lang="en-GB" i="0" dirty="0"/>
          </a:p>
          <a:p>
            <a:r>
              <a:rPr lang="en-GB" i="1" dirty="0"/>
              <a:t>Consider robustness of formulation – discuss in pairs – remember extreme conditions</a:t>
            </a:r>
          </a:p>
          <a:p>
            <a:r>
              <a:rPr lang="en-GB" i="0" dirty="0"/>
              <a:t>[WAIT]</a:t>
            </a:r>
          </a:p>
          <a:p>
            <a:r>
              <a:rPr lang="en-GB" i="1" dirty="0"/>
              <a:t>Ask for meaning of each of various terms – then</a:t>
            </a:r>
            <a:r>
              <a:rPr lang="en-GB" i="1" baseline="0" dirty="0"/>
              <a:t> recap</a:t>
            </a:r>
            <a:endParaRPr lang="en-GB" i="0" baseline="0" dirty="0"/>
          </a:p>
          <a:p>
            <a:endParaRPr lang="en-GB" i="0" baseline="0" dirty="0"/>
          </a:p>
          <a:p>
            <a:r>
              <a:rPr lang="en-GB" i="0" baseline="0" dirty="0"/>
              <a:t>Okay, any questions on the formulations so far? Is everyone comfortable with the idea of checking for robustness of formulations? [0:35:00]</a:t>
            </a:r>
            <a:endParaRPr lang="en-GB" i="1" baseline="0" dirty="0"/>
          </a:p>
        </p:txBody>
      </p:sp>
      <p:sp>
        <p:nvSpPr>
          <p:cNvPr id="4" name="Slide Number Placeholder 3"/>
          <p:cNvSpPr>
            <a:spLocks noGrp="1"/>
          </p:cNvSpPr>
          <p:nvPr>
            <p:ph type="sldNum" sz="quarter" idx="10"/>
          </p:nvPr>
        </p:nvSpPr>
        <p:spPr/>
        <p:txBody>
          <a:bodyPr/>
          <a:lstStyle/>
          <a:p>
            <a:fld id="{2CCF26FD-48DC-EE4C-94A9-7996A1E8E568}" type="slidenum">
              <a:rPr lang="en-US" smtClean="0"/>
              <a:t>26</a:t>
            </a:fld>
            <a:endParaRPr lang="en-US"/>
          </a:p>
        </p:txBody>
      </p:sp>
    </p:spTree>
    <p:extLst>
      <p:ext uri="{BB962C8B-B14F-4D97-AF65-F5344CB8AC3E}">
        <p14:creationId xmlns:p14="http://schemas.microsoft.com/office/powerpoint/2010/main" val="1675203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now</a:t>
            </a:r>
            <a:r>
              <a:rPr lang="en-GB" baseline="0" dirty="0"/>
              <a:t> let’s shift to another part of the model which is the Price &amp; Learning Curve sector. A bit of background on the learning curve – this is a common concept in technology development, innovation, and other areas. Basically the idea is that costs of production go down with experience. Simple, right?</a:t>
            </a:r>
          </a:p>
          <a:p>
            <a:r>
              <a:rPr lang="en-GB" baseline="0" dirty="0"/>
              <a:t>Mathematically, the convention is to express this learning process as a fixed percentage cost reduction per doubling of production experience. This isn’t a fundamental law of any kind, it’s actually based on empirical observation across a wide range of sectors – but the observed pattern is so common that it’s been expressed analytically in this way.</a:t>
            </a:r>
          </a:p>
          <a:p>
            <a:r>
              <a:rPr lang="en-GB" baseline="0" dirty="0"/>
              <a:t>Remember that the cost reduction is driven by production experience, not simply the passage of time.</a:t>
            </a:r>
          </a:p>
          <a:p>
            <a:endParaRPr lang="en-GB" baseline="0" dirty="0"/>
          </a:p>
          <a:p>
            <a:r>
              <a:rPr lang="en-GB" i="1" baseline="0" dirty="0"/>
              <a:t>Try the question</a:t>
            </a:r>
            <a:endParaRPr lang="en-GB" i="1" dirty="0"/>
          </a:p>
        </p:txBody>
      </p:sp>
      <p:sp>
        <p:nvSpPr>
          <p:cNvPr id="4" name="Slide Number Placeholder 3"/>
          <p:cNvSpPr>
            <a:spLocks noGrp="1"/>
          </p:cNvSpPr>
          <p:nvPr>
            <p:ph type="sldNum" sz="quarter" idx="10"/>
          </p:nvPr>
        </p:nvSpPr>
        <p:spPr/>
        <p:txBody>
          <a:bodyPr/>
          <a:lstStyle/>
          <a:p>
            <a:fld id="{2CCF26FD-48DC-EE4C-94A9-7996A1E8E568}" type="slidenum">
              <a:rPr lang="en-US" smtClean="0"/>
              <a:t>27</a:t>
            </a:fld>
            <a:endParaRPr lang="en-US"/>
          </a:p>
        </p:txBody>
      </p:sp>
    </p:spTree>
    <p:extLst>
      <p:ext uri="{BB962C8B-B14F-4D97-AF65-F5344CB8AC3E}">
        <p14:creationId xmlns:p14="http://schemas.microsoft.com/office/powerpoint/2010/main" val="710566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CF26FD-48DC-EE4C-94A9-7996A1E8E568}" type="slidenum">
              <a:rPr lang="en-US" smtClean="0"/>
              <a:t>28</a:t>
            </a:fld>
            <a:endParaRPr lang="en-US"/>
          </a:p>
        </p:txBody>
      </p:sp>
    </p:spTree>
    <p:extLst>
      <p:ext uri="{BB962C8B-B14F-4D97-AF65-F5344CB8AC3E}">
        <p14:creationId xmlns:p14="http://schemas.microsoft.com/office/powerpoint/2010/main" val="1245701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CF26FD-48DC-EE4C-94A9-7996A1E8E568}" type="slidenum">
              <a:rPr lang="en-US" smtClean="0"/>
              <a:t>29</a:t>
            </a:fld>
            <a:endParaRPr lang="en-US"/>
          </a:p>
        </p:txBody>
      </p:sp>
    </p:spTree>
    <p:extLst>
      <p:ext uri="{BB962C8B-B14F-4D97-AF65-F5344CB8AC3E}">
        <p14:creationId xmlns:p14="http://schemas.microsoft.com/office/powerpoint/2010/main" val="2858108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7FB62F-B3F1-B24D-A638-1B83E631F3FF}" type="slidenum">
              <a:rPr lang="en-US" smtClean="0"/>
              <a:t>30</a:t>
            </a:fld>
            <a:endParaRPr lang="en-US"/>
          </a:p>
        </p:txBody>
      </p:sp>
    </p:spTree>
    <p:extLst>
      <p:ext uri="{BB962C8B-B14F-4D97-AF65-F5344CB8AC3E}">
        <p14:creationId xmlns:p14="http://schemas.microsoft.com/office/powerpoint/2010/main" val="281739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dirty="0"/>
          </a:p>
        </p:txBody>
      </p:sp>
      <p:sp>
        <p:nvSpPr>
          <p:cNvPr id="4" name="Slide Number Placeholder 3"/>
          <p:cNvSpPr>
            <a:spLocks noGrp="1"/>
          </p:cNvSpPr>
          <p:nvPr>
            <p:ph type="sldNum" sz="quarter" idx="10"/>
          </p:nvPr>
        </p:nvSpPr>
        <p:spPr/>
        <p:txBody>
          <a:bodyPr/>
          <a:lstStyle/>
          <a:p>
            <a:fld id="{2CCF26FD-48DC-EE4C-94A9-7996A1E8E568}" type="slidenum">
              <a:rPr lang="en-US" smtClean="0"/>
              <a:t>31</a:t>
            </a:fld>
            <a:endParaRPr lang="en-US"/>
          </a:p>
        </p:txBody>
      </p:sp>
    </p:spTree>
    <p:extLst>
      <p:ext uri="{BB962C8B-B14F-4D97-AF65-F5344CB8AC3E}">
        <p14:creationId xmlns:p14="http://schemas.microsoft.com/office/powerpoint/2010/main" val="3446458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Formulating the learning curve can be a bit tricky, so</a:t>
            </a:r>
            <a:r>
              <a:rPr lang="en-GB" baseline="0" dirty="0"/>
              <a:t> let’s look a bit at the mathematical definition here.</a:t>
            </a:r>
          </a:p>
          <a:p>
            <a:endParaRPr lang="en-GB" baseline="0" dirty="0"/>
          </a:p>
          <a:p>
            <a:r>
              <a:rPr lang="en-GB" dirty="0"/>
              <a:t>In</a:t>
            </a:r>
            <a:r>
              <a:rPr lang="en-GB" baseline="0" dirty="0"/>
              <a:t> the VCR model, price is based on cost plus some </a:t>
            </a:r>
            <a:r>
              <a:rPr lang="en-GB" baseline="0" dirty="0" err="1"/>
              <a:t>markup</a:t>
            </a:r>
            <a:r>
              <a:rPr lang="en-GB" baseline="0" dirty="0"/>
              <a:t>. Cost is in turn expressed as a function of cumulative experience – specifically it’s the initial cost, multiplied by the ratio of cumulative to initial experience, raised to some exponent which we call ‘Learning Curve Strength’.</a:t>
            </a:r>
            <a:endParaRPr lang="en-GB" dirty="0"/>
          </a:p>
        </p:txBody>
      </p:sp>
      <p:sp>
        <p:nvSpPr>
          <p:cNvPr id="4" name="Slide Number Placeholder 3"/>
          <p:cNvSpPr>
            <a:spLocks noGrp="1"/>
          </p:cNvSpPr>
          <p:nvPr>
            <p:ph type="sldNum" sz="quarter" idx="10"/>
          </p:nvPr>
        </p:nvSpPr>
        <p:spPr/>
        <p:txBody>
          <a:bodyPr/>
          <a:lstStyle/>
          <a:p>
            <a:fld id="{2CCF26FD-48DC-EE4C-94A9-7996A1E8E568}" type="slidenum">
              <a:rPr lang="en-US" smtClean="0"/>
              <a:t>32</a:t>
            </a:fld>
            <a:endParaRPr lang="en-US"/>
          </a:p>
        </p:txBody>
      </p:sp>
    </p:spTree>
    <p:extLst>
      <p:ext uri="{BB962C8B-B14F-4D97-AF65-F5344CB8AC3E}">
        <p14:creationId xmlns:p14="http://schemas.microsoft.com/office/powerpoint/2010/main" val="44305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to understand the formulation, we need a quick refresher on logarithms.</a:t>
            </a:r>
          </a:p>
          <a:p>
            <a:r>
              <a:rPr lang="en-GB" i="1" dirty="0"/>
              <a:t>Walk through it</a:t>
            </a:r>
          </a:p>
        </p:txBody>
      </p:sp>
      <p:sp>
        <p:nvSpPr>
          <p:cNvPr id="4" name="Slide Number Placeholder 3"/>
          <p:cNvSpPr>
            <a:spLocks noGrp="1"/>
          </p:cNvSpPr>
          <p:nvPr>
            <p:ph type="sldNum" sz="quarter" idx="10"/>
          </p:nvPr>
        </p:nvSpPr>
        <p:spPr/>
        <p:txBody>
          <a:bodyPr/>
          <a:lstStyle/>
          <a:p>
            <a:fld id="{2CCF26FD-48DC-EE4C-94A9-7996A1E8E568}" type="slidenum">
              <a:rPr lang="en-US" smtClean="0"/>
              <a:t>33</a:t>
            </a:fld>
            <a:endParaRPr lang="en-US"/>
          </a:p>
        </p:txBody>
      </p:sp>
    </p:spTree>
    <p:extLst>
      <p:ext uri="{BB962C8B-B14F-4D97-AF65-F5344CB8AC3E}">
        <p14:creationId xmlns:p14="http://schemas.microsoft.com/office/powerpoint/2010/main" val="3799808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let’s look again at the formula for cost. Cost goes down by a factor of </a:t>
            </a:r>
            <a:r>
              <a:rPr lang="en-GB" i="1" baseline="0" dirty="0"/>
              <a:t>f</a:t>
            </a:r>
            <a:r>
              <a:rPr lang="en-GB" i="0" baseline="0" dirty="0"/>
              <a:t>, fractional cost reduction per doubling of experience, each time experience doubles.</a:t>
            </a:r>
          </a:p>
          <a:p>
            <a:r>
              <a:rPr lang="en-GB" i="0" baseline="0" dirty="0"/>
              <a:t>Cancelling on both sides we see this means that (1-</a:t>
            </a:r>
            <a:r>
              <a:rPr lang="en-GB" i="1" baseline="0" dirty="0"/>
              <a:t>f</a:t>
            </a:r>
            <a:r>
              <a:rPr lang="en-GB" i="0" baseline="0" dirty="0"/>
              <a:t>) equals 2 to the lambda. With our logarithmic definition and a quick base change, we get the equation for ‘Learning Curve Strength’ – it’s equal to ln (1-</a:t>
            </a:r>
            <a:r>
              <a:rPr lang="en-GB" i="1" baseline="0" dirty="0"/>
              <a:t>f</a:t>
            </a:r>
            <a:r>
              <a:rPr lang="en-GB" i="0" baseline="0" dirty="0"/>
              <a:t>)/ln(2).</a:t>
            </a:r>
          </a:p>
          <a:p>
            <a:endParaRPr lang="en-GB" i="0" baseline="0" dirty="0"/>
          </a:p>
          <a:p>
            <a:r>
              <a:rPr lang="en-GB" i="0" baseline="0" dirty="0"/>
              <a:t>Everyone comfortable with how we got this?</a:t>
            </a:r>
            <a:endParaRPr lang="en-GB" dirty="0"/>
          </a:p>
        </p:txBody>
      </p:sp>
      <p:sp>
        <p:nvSpPr>
          <p:cNvPr id="4" name="Slide Number Placeholder 3"/>
          <p:cNvSpPr>
            <a:spLocks noGrp="1"/>
          </p:cNvSpPr>
          <p:nvPr>
            <p:ph type="sldNum" sz="quarter" idx="10"/>
          </p:nvPr>
        </p:nvSpPr>
        <p:spPr/>
        <p:txBody>
          <a:bodyPr/>
          <a:lstStyle/>
          <a:p>
            <a:fld id="{2CCF26FD-48DC-EE4C-94A9-7996A1E8E568}" type="slidenum">
              <a:rPr lang="en-US" smtClean="0"/>
              <a:t>34</a:t>
            </a:fld>
            <a:endParaRPr lang="en-US"/>
          </a:p>
        </p:txBody>
      </p:sp>
    </p:spTree>
    <p:extLst>
      <p:ext uri="{BB962C8B-B14F-4D97-AF65-F5344CB8AC3E}">
        <p14:creationId xmlns:p14="http://schemas.microsoft.com/office/powerpoint/2010/main" val="137445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is something like this.</a:t>
            </a:r>
          </a:p>
          <a:p>
            <a:r>
              <a:rPr lang="en-GB" i="1" dirty="0"/>
              <a:t>WTF does this all mean?!?!?!</a:t>
            </a:r>
            <a:endParaRPr lang="en-GB" i="0" dirty="0"/>
          </a:p>
          <a:p>
            <a:r>
              <a:rPr lang="en-GB" i="0" dirty="0"/>
              <a:t>Alright, calm down,</a:t>
            </a:r>
            <a:r>
              <a:rPr lang="en-GB" i="0" baseline="0" dirty="0"/>
              <a:t> everyone. Ideally you’ve already done part B of the assignment so you know what this means, but we’ll go through a bit of it anyway.</a:t>
            </a:r>
          </a:p>
          <a:p>
            <a:r>
              <a:rPr lang="en-GB" i="0" baseline="0" dirty="0"/>
              <a:t>[0:10:00]</a:t>
            </a:r>
            <a:endParaRPr lang="en-GB" i="0" dirty="0"/>
          </a:p>
        </p:txBody>
      </p:sp>
      <p:sp>
        <p:nvSpPr>
          <p:cNvPr id="4" name="Slide Number Placeholder 3"/>
          <p:cNvSpPr>
            <a:spLocks noGrp="1"/>
          </p:cNvSpPr>
          <p:nvPr>
            <p:ph type="sldNum" sz="quarter" idx="10"/>
          </p:nvPr>
        </p:nvSpPr>
        <p:spPr/>
        <p:txBody>
          <a:bodyPr/>
          <a:lstStyle/>
          <a:p>
            <a:fld id="{2CCF26FD-48DC-EE4C-94A9-7996A1E8E568}" type="slidenum">
              <a:rPr lang="en-US" smtClean="0"/>
              <a:t>18</a:t>
            </a:fld>
            <a:endParaRPr lang="en-US"/>
          </a:p>
        </p:txBody>
      </p:sp>
    </p:spTree>
    <p:extLst>
      <p:ext uri="{BB962C8B-B14F-4D97-AF65-F5344CB8AC3E}">
        <p14:creationId xmlns:p14="http://schemas.microsoft.com/office/powerpoint/2010/main" val="305286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for instance in the adoption sector of this model, there is a ‘Price’ input. It’s endogenous in the full model, but</a:t>
            </a:r>
            <a:r>
              <a:rPr lang="en-GB" baseline="0" dirty="0"/>
              <a:t> we put in an exogenous price for testing. The Switch here is a variable that takes on a value of 1 or 0. So with Price formulated like this, what happens when the Switch has a value of 1? What about 0?</a:t>
            </a:r>
          </a:p>
          <a:p>
            <a:r>
              <a:rPr lang="en-GB" baseline="0" dirty="0"/>
              <a:t>[WAIT]</a:t>
            </a:r>
          </a:p>
          <a:p>
            <a:r>
              <a:rPr lang="en-GB" baseline="0" dirty="0"/>
              <a:t>Exactly. That’s why it’s a switch – it toggles between one input and another. Remember what I said earlier about building full models for ease of exploration and testing?</a:t>
            </a:r>
            <a:endParaRPr lang="en-GB" dirty="0"/>
          </a:p>
        </p:txBody>
      </p:sp>
      <p:sp>
        <p:nvSpPr>
          <p:cNvPr id="4" name="Slide Number Placeholder 3"/>
          <p:cNvSpPr>
            <a:spLocks noGrp="1"/>
          </p:cNvSpPr>
          <p:nvPr>
            <p:ph type="sldNum" sz="quarter" idx="10"/>
          </p:nvPr>
        </p:nvSpPr>
        <p:spPr/>
        <p:txBody>
          <a:bodyPr/>
          <a:lstStyle/>
          <a:p>
            <a:fld id="{2CCF26FD-48DC-EE4C-94A9-7996A1E8E568}" type="slidenum">
              <a:rPr lang="en-US" smtClean="0"/>
              <a:t>19</a:t>
            </a:fld>
            <a:endParaRPr lang="en-US"/>
          </a:p>
        </p:txBody>
      </p:sp>
    </p:spTree>
    <p:extLst>
      <p:ext uri="{BB962C8B-B14F-4D97-AF65-F5344CB8AC3E}">
        <p14:creationId xmlns:p14="http://schemas.microsoft.com/office/powerpoint/2010/main" val="59395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Now</a:t>
            </a:r>
            <a:r>
              <a:rPr lang="en-GB" i="0" baseline="0" dirty="0"/>
              <a:t> for the exogenous input, obviously you can use a fixed value, and play around with that in </a:t>
            </a:r>
            <a:r>
              <a:rPr lang="en-GB" i="0" baseline="0" dirty="0" err="1"/>
              <a:t>Synthesim</a:t>
            </a:r>
            <a:r>
              <a:rPr lang="en-GB" i="0" baseline="0" dirty="0"/>
              <a:t>. But because we’re interested in behaviour over time, it’s often handy to use an input that varies predictably over time. So for instance you can have a ramp, that increases from one value to another linearly over a particular period of time – or a step, that increases at a single point in time – or a pulse, that changes to a higher level for a certain duration before dropping back down again – all these can be useful as test inputs.</a:t>
            </a:r>
            <a:endParaRPr lang="en-GB" i="0" dirty="0"/>
          </a:p>
          <a:p>
            <a:r>
              <a:rPr lang="en-GB" i="1" dirty="0"/>
              <a:t>Right</a:t>
            </a:r>
            <a:r>
              <a:rPr lang="en-GB" i="1" baseline="0" dirty="0"/>
              <a:t> click on variable in </a:t>
            </a:r>
            <a:r>
              <a:rPr lang="en-GB" i="1" baseline="0" dirty="0" err="1"/>
              <a:t>Synthesim</a:t>
            </a:r>
            <a:r>
              <a:rPr lang="en-GB" i="1" baseline="0" dirty="0"/>
              <a:t>, or use Equation Editor to insert appropriate function</a:t>
            </a:r>
          </a:p>
          <a:p>
            <a:r>
              <a:rPr lang="en-GB" i="1" baseline="0"/>
              <a:t>DEMONSTRATE on PDCA model!</a:t>
            </a:r>
          </a:p>
          <a:p>
            <a:endParaRPr lang="en-GB" i="0" baseline="0" dirty="0"/>
          </a:p>
          <a:p>
            <a:r>
              <a:rPr lang="en-GB" i="0" baseline="0" dirty="0"/>
              <a:t>Any questions about partial model testing? [0:20:00]</a:t>
            </a:r>
            <a:endParaRPr lang="en-GB" i="0" dirty="0"/>
          </a:p>
        </p:txBody>
      </p:sp>
      <p:sp>
        <p:nvSpPr>
          <p:cNvPr id="4" name="Slide Number Placeholder 3"/>
          <p:cNvSpPr>
            <a:spLocks noGrp="1"/>
          </p:cNvSpPr>
          <p:nvPr>
            <p:ph type="sldNum" sz="quarter" idx="10"/>
          </p:nvPr>
        </p:nvSpPr>
        <p:spPr/>
        <p:txBody>
          <a:bodyPr/>
          <a:lstStyle/>
          <a:p>
            <a:fld id="{2CCF26FD-48DC-EE4C-94A9-7996A1E8E568}" type="slidenum">
              <a:rPr lang="en-US" smtClean="0"/>
              <a:t>20</a:t>
            </a:fld>
            <a:endParaRPr lang="en-US"/>
          </a:p>
        </p:txBody>
      </p:sp>
    </p:spTree>
    <p:extLst>
      <p:ext uri="{BB962C8B-B14F-4D97-AF65-F5344CB8AC3E}">
        <p14:creationId xmlns:p14="http://schemas.microsoft.com/office/powerpoint/2010/main" val="2423197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Other ways we test models are with robustness checks and sensitivity analysis. These are really important and superficially somewhat similar – you’re basically testing the model with a wide range of inputs to see what happens. But they’re different in some key ways. We’ll get to that in a second, but as we think about model analysis in these ways, bear in mind the goal of most SD models – we’re not usually aiming for precise predictions and especially not for forecasts, at least not with most simple models – the goal is usually to get insights about patterns and drivers of behavior. It’s with that in mind that we do these analyses.</a:t>
            </a:r>
          </a:p>
        </p:txBody>
      </p:sp>
      <p:sp>
        <p:nvSpPr>
          <p:cNvPr id="4" name="Slide Number Placeholder 3"/>
          <p:cNvSpPr>
            <a:spLocks noGrp="1"/>
          </p:cNvSpPr>
          <p:nvPr>
            <p:ph type="sldNum" sz="quarter" idx="10"/>
          </p:nvPr>
        </p:nvSpPr>
        <p:spPr/>
        <p:txBody>
          <a:bodyPr/>
          <a:lstStyle/>
          <a:p>
            <a:fld id="{937FB62F-B3F1-B24D-A638-1B83E631F3FF}" type="slidenum">
              <a:rPr lang="en-US" smtClean="0"/>
              <a:t>21</a:t>
            </a:fld>
            <a:endParaRPr lang="en-US"/>
          </a:p>
        </p:txBody>
      </p:sp>
    </p:spTree>
    <p:extLst>
      <p:ext uri="{BB962C8B-B14F-4D97-AF65-F5344CB8AC3E}">
        <p14:creationId xmlns:p14="http://schemas.microsoft.com/office/powerpoint/2010/main" val="3605823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these are superficially similar, you’re ‘fuzzing’ the model with a range of inputs. But the aim is quite different.</a:t>
            </a:r>
          </a:p>
          <a:p>
            <a:r>
              <a:rPr lang="en-US" i="1" baseline="0" dirty="0"/>
              <a:t>Robustness is about whether the model is technically sound – extreme conditions especially important – sensitivity is about whether the insights and behavior are – sensitivity is especially useful for guiding further data gathering</a:t>
            </a:r>
            <a:endParaRPr lang="en-US" i="0" baseline="0" dirty="0"/>
          </a:p>
          <a:p>
            <a:endParaRPr lang="en-US" i="0" baseline="0" dirty="0"/>
          </a:p>
          <a:p>
            <a:r>
              <a:rPr lang="en-US" i="0" baseline="0" dirty="0"/>
              <a:t>Any questions about robustness checks and sensitivity analysis? [0:25:00]</a:t>
            </a:r>
            <a:endParaRPr lang="en-US" i="1" baseline="0" dirty="0"/>
          </a:p>
        </p:txBody>
      </p:sp>
      <p:sp>
        <p:nvSpPr>
          <p:cNvPr id="4" name="Slide Number Placeholder 3"/>
          <p:cNvSpPr>
            <a:spLocks noGrp="1"/>
          </p:cNvSpPr>
          <p:nvPr>
            <p:ph type="sldNum" sz="quarter" idx="10"/>
          </p:nvPr>
        </p:nvSpPr>
        <p:spPr/>
        <p:txBody>
          <a:bodyPr/>
          <a:lstStyle/>
          <a:p>
            <a:fld id="{937FB62F-B3F1-B24D-A638-1B83E631F3FF}" type="slidenum">
              <a:rPr lang="en-US" smtClean="0"/>
              <a:t>22</a:t>
            </a:fld>
            <a:endParaRPr lang="en-US"/>
          </a:p>
        </p:txBody>
      </p:sp>
    </p:spTree>
    <p:extLst>
      <p:ext uri="{BB962C8B-B14F-4D97-AF65-F5344CB8AC3E}">
        <p14:creationId xmlns:p14="http://schemas.microsoft.com/office/powerpoint/2010/main" val="3232890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all that in mind let’s take a look at the VCR model again,</a:t>
            </a:r>
            <a:r>
              <a:rPr lang="en-GB" baseline="0" dirty="0"/>
              <a:t> starting with the adoption sector.</a:t>
            </a:r>
            <a:endParaRPr lang="en-GB" i="0" dirty="0"/>
          </a:p>
        </p:txBody>
      </p:sp>
      <p:sp>
        <p:nvSpPr>
          <p:cNvPr id="4" name="Slide Number Placeholder 3"/>
          <p:cNvSpPr>
            <a:spLocks noGrp="1"/>
          </p:cNvSpPr>
          <p:nvPr>
            <p:ph type="sldNum" sz="quarter" idx="10"/>
          </p:nvPr>
        </p:nvSpPr>
        <p:spPr/>
        <p:txBody>
          <a:bodyPr/>
          <a:lstStyle/>
          <a:p>
            <a:fld id="{2CCF26FD-48DC-EE4C-94A9-7996A1E8E568}" type="slidenum">
              <a:rPr lang="en-US" smtClean="0"/>
              <a:t>23</a:t>
            </a:fld>
            <a:endParaRPr lang="en-US"/>
          </a:p>
        </p:txBody>
      </p:sp>
    </p:spTree>
    <p:extLst>
      <p:ext uri="{BB962C8B-B14F-4D97-AF65-F5344CB8AC3E}">
        <p14:creationId xmlns:p14="http://schemas.microsoft.com/office/powerpoint/2010/main" val="3098499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we have here is essentially an extension</a:t>
            </a:r>
            <a:r>
              <a:rPr lang="en-US" baseline="0" dirty="0"/>
              <a:t> of the Bass model, with a third stock of population unwilling to adopt. So you have two simultaneous processes – the normal adoption from potential adopters to adopters, and also a market expansion as those unwilling to adopt become potential adopters.</a:t>
            </a:r>
            <a:endParaRPr lang="en-US" dirty="0"/>
          </a:p>
        </p:txBody>
      </p:sp>
      <p:sp>
        <p:nvSpPr>
          <p:cNvPr id="4" name="Slide Number Placeholder 3"/>
          <p:cNvSpPr>
            <a:spLocks noGrp="1"/>
          </p:cNvSpPr>
          <p:nvPr>
            <p:ph type="sldNum" sz="quarter" idx="10"/>
          </p:nvPr>
        </p:nvSpPr>
        <p:spPr/>
        <p:txBody>
          <a:bodyPr/>
          <a:lstStyle/>
          <a:p>
            <a:fld id="{96AB355F-27F5-3646-B706-7B763373E5FB}" type="slidenum">
              <a:rPr lang="en-US" smtClean="0"/>
              <a:pPr/>
              <a:t>24</a:t>
            </a:fld>
            <a:endParaRPr lang="en-US"/>
          </a:p>
        </p:txBody>
      </p:sp>
    </p:spTree>
    <p:extLst>
      <p:ext uri="{BB962C8B-B14F-4D97-AF65-F5344CB8AC3E}">
        <p14:creationId xmlns:p14="http://schemas.microsoft.com/office/powerpoint/2010/main" val="3374934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0" dirty="0"/>
              <a:t>Let’s take a look at a</a:t>
            </a:r>
            <a:r>
              <a:rPr lang="en-GB" i="0" baseline="0" dirty="0"/>
              <a:t> couple of the formulations. First, the Fraction Willing to Adopt, which influences how many are potential or actual adopters vs. those unwilling to adopt. Here’s the formulation for it. Looks messy, right?</a:t>
            </a:r>
          </a:p>
          <a:p>
            <a:endParaRPr lang="en-GB" i="0" baseline="0" dirty="0"/>
          </a:p>
          <a:p>
            <a:r>
              <a:rPr lang="en-GB" i="0" baseline="0" dirty="0"/>
              <a:t>Can anyone explain what’s going on here?</a:t>
            </a:r>
            <a:endParaRPr lang="en-GB" i="0" dirty="0"/>
          </a:p>
          <a:p>
            <a:endParaRPr lang="en-GB" i="0" dirty="0"/>
          </a:p>
          <a:p>
            <a:r>
              <a:rPr lang="en-GB" i="1" dirty="0"/>
              <a:t>Consider robustness of formulation – start with</a:t>
            </a:r>
            <a:r>
              <a:rPr lang="en-GB" i="1" baseline="0" dirty="0"/>
              <a:t> nested term, then look at MIN and MAX terms – consider extreme conditions</a:t>
            </a:r>
            <a:endParaRPr lang="en-GB" i="0" baseline="0" dirty="0"/>
          </a:p>
          <a:p>
            <a:r>
              <a:rPr lang="en-GB" i="0" baseline="0" dirty="0"/>
              <a:t>[0:30:00]</a:t>
            </a:r>
            <a:endParaRPr lang="en-GB" i="1" dirty="0"/>
          </a:p>
        </p:txBody>
      </p:sp>
      <p:sp>
        <p:nvSpPr>
          <p:cNvPr id="4" name="Slide Number Placeholder 3"/>
          <p:cNvSpPr>
            <a:spLocks noGrp="1"/>
          </p:cNvSpPr>
          <p:nvPr>
            <p:ph type="sldNum" sz="quarter" idx="10"/>
          </p:nvPr>
        </p:nvSpPr>
        <p:spPr/>
        <p:txBody>
          <a:bodyPr/>
          <a:lstStyle/>
          <a:p>
            <a:fld id="{2CCF26FD-48DC-EE4C-94A9-7996A1E8E568}" type="slidenum">
              <a:rPr lang="en-US" smtClean="0"/>
              <a:t>25</a:t>
            </a:fld>
            <a:endParaRPr lang="en-US"/>
          </a:p>
        </p:txBody>
      </p:sp>
    </p:spTree>
    <p:extLst>
      <p:ext uri="{BB962C8B-B14F-4D97-AF65-F5344CB8AC3E}">
        <p14:creationId xmlns:p14="http://schemas.microsoft.com/office/powerpoint/2010/main" val="1540803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53E338-909C-9477-1254-D9C3E0CE667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0476AD1-6236-5BB3-0365-F1F7EDF918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33E94623-B290-FA3C-31AA-587DB37F01AB}"/>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62453F79-CC3B-14CC-FB49-A57FC1E4322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AB0E141-64A4-93AE-7CFB-3861B829B531}"/>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268233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982EEB-48F8-6C18-5DC9-11A86B7C26C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8D30944-D447-C839-5515-63150110748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D2E75F6-F211-10F6-DE8D-65910C069B74}"/>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84DCB2AA-979A-AF6A-0616-8EA2FE3FD29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1FCA55A-5D5C-5735-5C6E-4CDDEC4A965A}"/>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589468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525B376-5231-9A23-D7AE-7F8D742BB3E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8D02E61-0C82-43AB-226E-7B52D31C2C9A}"/>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5447E05-617E-A3E8-2270-1E88FAD1A5FB}"/>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F8DB73AB-7DD8-F326-0826-A68B0119BD5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F8D693-EFBD-5DB9-44D6-017D58B13AE4}"/>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590182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13DEBA-9C93-37EF-775E-604188E9850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2A1F716-628D-0283-1C48-F66B36E4F3B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49505E0-F36D-3FDD-4125-88E65265F49B}"/>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339A2C65-D64A-5EB8-2512-5C0DCB979EA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EF8306A-A939-AE0B-111B-54FF6AF02C1C}"/>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80369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3734F6-F195-AB47-10BB-2F073A610762}"/>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729D85A-2284-25D7-17A8-7797498F27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1AF4FCF-AF2F-892F-AE41-C92327458112}"/>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AF362F1D-13E7-2D3B-EFAD-386B1D43BB5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485C8A-8AD8-F132-4C45-BBAC93E4899C}"/>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3242320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89D021-5C4B-1369-4249-09C164168C2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134408-69AC-41EB-D0BE-B82C762BAE5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943B722A-72C1-083A-8C1B-5B68B176A811}"/>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30572CA-E431-6674-B50B-E0E0E08FBF9E}"/>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6" name="Segnaposto piè di pagina 5">
            <a:extLst>
              <a:ext uri="{FF2B5EF4-FFF2-40B4-BE49-F238E27FC236}">
                <a16:creationId xmlns:a16="http://schemas.microsoft.com/office/drawing/2014/main" id="{3F3707AA-F379-289C-9D57-3B366718DBA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85E8C9-5D09-84F3-989E-7F02530C1EB1}"/>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2042040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B5BC17-883E-2AD7-4101-EC5AAFA3532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298D75A-239E-6F6D-1ED5-D2BED71649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3249B0D-122D-1C18-7598-550C7580F0F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2CA1EEA2-77EC-18BF-5EF9-E4A7782C3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DCD2C5C-B7A3-C34C-BAD0-F717EE574AE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995F5F-73AA-9363-2B99-BBEED094DB03}"/>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8" name="Segnaposto piè di pagina 7">
            <a:extLst>
              <a:ext uri="{FF2B5EF4-FFF2-40B4-BE49-F238E27FC236}">
                <a16:creationId xmlns:a16="http://schemas.microsoft.com/office/drawing/2014/main" id="{B7CAF045-C9E4-8212-A866-C4356BBFB4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C84E8D5-70D4-1161-C874-7E86F74A9364}"/>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2199084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F800E-10AA-3E3A-DF74-498D04CFB41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29D80CE9-7491-272E-BAC2-7406F3826E17}"/>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4" name="Segnaposto piè di pagina 3">
            <a:extLst>
              <a:ext uri="{FF2B5EF4-FFF2-40B4-BE49-F238E27FC236}">
                <a16:creationId xmlns:a16="http://schemas.microsoft.com/office/drawing/2014/main" id="{FB91568F-58FD-293E-5ADA-64B9429D0C0D}"/>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0FC3E4F-5118-C0CD-4F5E-F3E01A39BDE2}"/>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3757798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1ACA7C8-4DD3-EDAE-8734-C13D1C8B5030}"/>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3" name="Segnaposto piè di pagina 2">
            <a:extLst>
              <a:ext uri="{FF2B5EF4-FFF2-40B4-BE49-F238E27FC236}">
                <a16:creationId xmlns:a16="http://schemas.microsoft.com/office/drawing/2014/main" id="{B17A8808-2E6F-588F-8694-63963FF45DA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B60D184A-3A76-AFA7-7905-C86E1D2BF50B}"/>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80062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5DE951-7057-5E26-973F-4B328D518DA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EFC2C73-AC81-5FAA-B854-6447000D44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4E95F3B-8358-87BE-7489-D647D17AA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6602192-D382-FF5F-B71E-5C1830CC60F0}"/>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6" name="Segnaposto piè di pagina 5">
            <a:extLst>
              <a:ext uri="{FF2B5EF4-FFF2-40B4-BE49-F238E27FC236}">
                <a16:creationId xmlns:a16="http://schemas.microsoft.com/office/drawing/2014/main" id="{456FA7A7-EE70-7289-F75A-75EC4D13BC5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473B4B3-1AC6-40AF-1363-6CD4315CE5EA}"/>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74706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FF9E81-13B7-855F-99C5-0E0923EBA8C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9582A1E-6503-A17B-B4D2-D59C1A241D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29D5F3D-F78C-89CE-A856-111CF4C9A9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18620EC-C32D-736A-4058-373D42E44DA8}"/>
              </a:ext>
            </a:extLst>
          </p:cNvPr>
          <p:cNvSpPr>
            <a:spLocks noGrp="1"/>
          </p:cNvSpPr>
          <p:nvPr>
            <p:ph type="dt" sz="half" idx="10"/>
          </p:nvPr>
        </p:nvSpPr>
        <p:spPr/>
        <p:txBody>
          <a:bodyPr/>
          <a:lstStyle/>
          <a:p>
            <a:fld id="{2C6CA8DE-F9BE-4647-8528-8D3F3408CC1C}" type="datetimeFigureOut">
              <a:rPr lang="it-IT" smtClean="0"/>
              <a:t>05/03/23</a:t>
            </a:fld>
            <a:endParaRPr lang="it-IT"/>
          </a:p>
        </p:txBody>
      </p:sp>
      <p:sp>
        <p:nvSpPr>
          <p:cNvPr id="6" name="Segnaposto piè di pagina 5">
            <a:extLst>
              <a:ext uri="{FF2B5EF4-FFF2-40B4-BE49-F238E27FC236}">
                <a16:creationId xmlns:a16="http://schemas.microsoft.com/office/drawing/2014/main" id="{25B33C0B-282D-2799-4B39-1EDDB73D4D0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BBB3043-EAA2-A977-4BDC-8C441F678963}"/>
              </a:ext>
            </a:extLst>
          </p:cNvPr>
          <p:cNvSpPr>
            <a:spLocks noGrp="1"/>
          </p:cNvSpPr>
          <p:nvPr>
            <p:ph type="sldNum" sz="quarter" idx="12"/>
          </p:nvPr>
        </p:nvSpPr>
        <p:spPr/>
        <p:txBody>
          <a:bodyPr/>
          <a:lstStyle/>
          <a:p>
            <a:fld id="{FFD369A9-ECBF-F443-BE13-C96449E78CC7}" type="slidenum">
              <a:rPr lang="it-IT" smtClean="0"/>
              <a:t>‹N›</a:t>
            </a:fld>
            <a:endParaRPr lang="it-IT"/>
          </a:p>
        </p:txBody>
      </p:sp>
    </p:spTree>
    <p:extLst>
      <p:ext uri="{BB962C8B-B14F-4D97-AF65-F5344CB8AC3E}">
        <p14:creationId xmlns:p14="http://schemas.microsoft.com/office/powerpoint/2010/main" val="1970414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3589A12-E8C1-2445-1FF6-F6567B7E9F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E5799A6-C4A0-E49B-2D3A-4E1A670194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A800B2-AD72-8A96-AD61-0C776FEFAB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6CA8DE-F9BE-4647-8528-8D3F3408CC1C}" type="datetimeFigureOut">
              <a:rPr lang="it-IT" smtClean="0"/>
              <a:t>05/03/23</a:t>
            </a:fld>
            <a:endParaRPr lang="it-IT"/>
          </a:p>
        </p:txBody>
      </p:sp>
      <p:sp>
        <p:nvSpPr>
          <p:cNvPr id="5" name="Segnaposto piè di pagina 4">
            <a:extLst>
              <a:ext uri="{FF2B5EF4-FFF2-40B4-BE49-F238E27FC236}">
                <a16:creationId xmlns:a16="http://schemas.microsoft.com/office/drawing/2014/main" id="{1DDAE6F4-12B1-3982-0549-DDD9ED2EEF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FDAB8F5F-4784-3D4A-BDC4-31A932B0E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369A9-ECBF-F443-BE13-C96449E78CC7}" type="slidenum">
              <a:rPr lang="it-IT" smtClean="0"/>
              <a:t>‹N›</a:t>
            </a:fld>
            <a:endParaRPr lang="it-IT"/>
          </a:p>
        </p:txBody>
      </p:sp>
    </p:spTree>
    <p:extLst>
      <p:ext uri="{BB962C8B-B14F-4D97-AF65-F5344CB8AC3E}">
        <p14:creationId xmlns:p14="http://schemas.microsoft.com/office/powerpoint/2010/main" val="3128366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5680AA-2B73-7647-A062-069981C93908}"/>
              </a:ext>
            </a:extLst>
          </p:cNvPr>
          <p:cNvSpPr>
            <a:spLocks noGrp="1"/>
          </p:cNvSpPr>
          <p:nvPr>
            <p:ph type="title"/>
          </p:nvPr>
        </p:nvSpPr>
        <p:spPr/>
        <p:txBody>
          <a:bodyPr/>
          <a:lstStyle/>
          <a:p>
            <a:r>
              <a:rPr lang="it-IT" dirty="0"/>
              <a:t>Too </a:t>
            </a:r>
            <a:r>
              <a:rPr lang="it-IT" dirty="0" err="1"/>
              <a:t>many</a:t>
            </a:r>
            <a:r>
              <a:rPr lang="it-IT" dirty="0"/>
              <a:t> challenges </a:t>
            </a:r>
            <a:r>
              <a:rPr lang="it-IT" dirty="0" err="1"/>
              <a:t>today</a:t>
            </a:r>
            <a:endParaRPr lang="it-IT" dirty="0"/>
          </a:p>
        </p:txBody>
      </p:sp>
      <p:sp>
        <p:nvSpPr>
          <p:cNvPr id="3" name="Segnaposto contenuto 2">
            <a:extLst>
              <a:ext uri="{FF2B5EF4-FFF2-40B4-BE49-F238E27FC236}">
                <a16:creationId xmlns:a16="http://schemas.microsoft.com/office/drawing/2014/main" id="{4F4B289C-AA3C-512A-C566-F21B2CDA6DC1}"/>
              </a:ext>
            </a:extLst>
          </p:cNvPr>
          <p:cNvSpPr>
            <a:spLocks noGrp="1"/>
          </p:cNvSpPr>
          <p:nvPr>
            <p:ph idx="1"/>
          </p:nvPr>
        </p:nvSpPr>
        <p:spPr/>
        <p:txBody>
          <a:bodyPr/>
          <a:lstStyle/>
          <a:p>
            <a:r>
              <a:rPr lang="it-IT" dirty="0"/>
              <a:t>1 challenge : the </a:t>
            </a:r>
            <a:r>
              <a:rPr lang="it-IT" dirty="0" err="1"/>
              <a:t>pitfalls</a:t>
            </a:r>
            <a:r>
              <a:rPr lang="it-IT" dirty="0"/>
              <a:t> of Pricing </a:t>
            </a:r>
            <a:r>
              <a:rPr lang="it-IT" dirty="0" err="1"/>
              <a:t>Algorithms</a:t>
            </a:r>
            <a:r>
              <a:rPr lang="it-IT" dirty="0"/>
              <a:t> (Harvard Business review)</a:t>
            </a:r>
          </a:p>
          <a:p>
            <a:r>
              <a:rPr lang="it-IT" dirty="0"/>
              <a:t>2 A business Game (Harvard Business review) https://</a:t>
            </a:r>
            <a:r>
              <a:rPr lang="it-IT" dirty="0" err="1"/>
              <a:t>hbsp.harvard.edu</a:t>
            </a:r>
            <a:r>
              <a:rPr lang="it-IT" dirty="0"/>
              <a:t>/marketing/?</a:t>
            </a:r>
            <a:r>
              <a:rPr lang="it-IT" dirty="0" err="1"/>
              <a:t>icid</a:t>
            </a:r>
            <a:r>
              <a:rPr lang="it-IT" dirty="0"/>
              <a:t>=</a:t>
            </a:r>
            <a:r>
              <a:rPr lang="it-IT"/>
              <a:t>top_nav</a:t>
            </a:r>
            <a:endParaRPr lang="it-IT" dirty="0"/>
          </a:p>
          <a:p>
            <a:r>
              <a:rPr lang="it-IT" dirty="0"/>
              <a:t>3 a system </a:t>
            </a:r>
            <a:r>
              <a:rPr lang="it-IT" dirty="0" err="1"/>
              <a:t>dynamic</a:t>
            </a:r>
            <a:r>
              <a:rPr lang="it-IT" dirty="0"/>
              <a:t> </a:t>
            </a:r>
            <a:r>
              <a:rPr lang="it-IT" dirty="0" err="1"/>
              <a:t>simulation</a:t>
            </a:r>
            <a:endParaRPr lang="it-IT" dirty="0"/>
          </a:p>
        </p:txBody>
      </p:sp>
    </p:spTree>
    <p:extLst>
      <p:ext uri="{BB962C8B-B14F-4D97-AF65-F5344CB8AC3E}">
        <p14:creationId xmlns:p14="http://schemas.microsoft.com/office/powerpoint/2010/main" val="2573761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30E9FA-AE41-4B8F-0257-751AE5D9FA6A}"/>
              </a:ext>
            </a:extLst>
          </p:cNvPr>
          <p:cNvSpPr>
            <a:spLocks noGrp="1"/>
          </p:cNvSpPr>
          <p:nvPr>
            <p:ph type="title"/>
          </p:nvPr>
        </p:nvSpPr>
        <p:spPr/>
        <p:txBody>
          <a:bodyPr/>
          <a:lstStyle/>
          <a:p>
            <a:r>
              <a:rPr lang="it-IT" dirty="0"/>
              <a:t>SDL  </a:t>
            </a:r>
            <a:r>
              <a:rPr lang="it-IT" dirty="0" err="1"/>
              <a:t>main</a:t>
            </a:r>
            <a:r>
              <a:rPr lang="it-IT" dirty="0"/>
              <a:t> concepts</a:t>
            </a:r>
          </a:p>
        </p:txBody>
      </p:sp>
      <p:pic>
        <p:nvPicPr>
          <p:cNvPr id="5" name="Segnaposto contenuto 4" descr="Immagine che contiene tavolo&#10;&#10;Descrizione generata automaticamente">
            <a:extLst>
              <a:ext uri="{FF2B5EF4-FFF2-40B4-BE49-F238E27FC236}">
                <a16:creationId xmlns:a16="http://schemas.microsoft.com/office/drawing/2014/main" id="{8491A1F6-4072-12D1-A081-CAF82D05E0EB}"/>
              </a:ext>
            </a:extLst>
          </p:cNvPr>
          <p:cNvPicPr>
            <a:picLocks noGrp="1" noChangeAspect="1"/>
          </p:cNvPicPr>
          <p:nvPr>
            <p:ph idx="1"/>
          </p:nvPr>
        </p:nvPicPr>
        <p:blipFill>
          <a:blip r:embed="rId2"/>
          <a:stretch>
            <a:fillRect/>
          </a:stretch>
        </p:blipFill>
        <p:spPr>
          <a:xfrm>
            <a:off x="1865313" y="1970881"/>
            <a:ext cx="7404100" cy="4089400"/>
          </a:xfrm>
        </p:spPr>
      </p:pic>
    </p:spTree>
    <p:extLst>
      <p:ext uri="{BB962C8B-B14F-4D97-AF65-F5344CB8AC3E}">
        <p14:creationId xmlns:p14="http://schemas.microsoft.com/office/powerpoint/2010/main" val="274436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0A203-35AA-A03E-81E3-056D064F9ABC}"/>
              </a:ext>
            </a:extLst>
          </p:cNvPr>
          <p:cNvSpPr>
            <a:spLocks noGrp="1"/>
          </p:cNvSpPr>
          <p:nvPr>
            <p:ph type="title"/>
          </p:nvPr>
        </p:nvSpPr>
        <p:spPr/>
        <p:txBody>
          <a:bodyPr/>
          <a:lstStyle/>
          <a:p>
            <a:r>
              <a:rPr lang="it-IT" dirty="0" err="1"/>
              <a:t>External</a:t>
            </a:r>
            <a:r>
              <a:rPr lang="it-IT" dirty="0"/>
              <a:t>/ </a:t>
            </a:r>
            <a:r>
              <a:rPr lang="it-IT" dirty="0" err="1"/>
              <a:t>internal</a:t>
            </a:r>
            <a:r>
              <a:rPr lang="it-IT" dirty="0"/>
              <a:t> </a:t>
            </a:r>
            <a:r>
              <a:rPr lang="it-IT" dirty="0" err="1"/>
              <a:t>digitalization</a:t>
            </a:r>
            <a:endParaRPr lang="it-IT" dirty="0"/>
          </a:p>
        </p:txBody>
      </p:sp>
      <p:pic>
        <p:nvPicPr>
          <p:cNvPr id="5" name="Segnaposto contenuto 4">
            <a:extLst>
              <a:ext uri="{FF2B5EF4-FFF2-40B4-BE49-F238E27FC236}">
                <a16:creationId xmlns:a16="http://schemas.microsoft.com/office/drawing/2014/main" id="{F640CE60-4AAC-F9D8-7F2B-5D11CA2D5A1E}"/>
              </a:ext>
            </a:extLst>
          </p:cNvPr>
          <p:cNvPicPr>
            <a:picLocks noGrp="1" noChangeAspect="1"/>
          </p:cNvPicPr>
          <p:nvPr>
            <p:ph idx="1"/>
          </p:nvPr>
        </p:nvPicPr>
        <p:blipFill>
          <a:blip r:embed="rId2"/>
          <a:stretch>
            <a:fillRect/>
          </a:stretch>
        </p:blipFill>
        <p:spPr>
          <a:xfrm>
            <a:off x="3125850" y="1868488"/>
            <a:ext cx="5225924" cy="4351338"/>
          </a:xfrm>
        </p:spPr>
      </p:pic>
    </p:spTree>
    <p:extLst>
      <p:ext uri="{BB962C8B-B14F-4D97-AF65-F5344CB8AC3E}">
        <p14:creationId xmlns:p14="http://schemas.microsoft.com/office/powerpoint/2010/main" val="2054537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F4544C-1191-DFE0-4D95-C97FFF5B6F05}"/>
              </a:ext>
            </a:extLst>
          </p:cNvPr>
          <p:cNvSpPr>
            <a:spLocks noGrp="1"/>
          </p:cNvSpPr>
          <p:nvPr>
            <p:ph type="title"/>
          </p:nvPr>
        </p:nvSpPr>
        <p:spPr/>
        <p:txBody>
          <a:bodyPr/>
          <a:lstStyle/>
          <a:p>
            <a:r>
              <a:rPr lang="it-IT" dirty="0"/>
              <a:t>Industry 4.0</a:t>
            </a:r>
          </a:p>
        </p:txBody>
      </p:sp>
      <p:pic>
        <p:nvPicPr>
          <p:cNvPr id="5" name="Segnaposto contenuto 4">
            <a:extLst>
              <a:ext uri="{FF2B5EF4-FFF2-40B4-BE49-F238E27FC236}">
                <a16:creationId xmlns:a16="http://schemas.microsoft.com/office/drawing/2014/main" id="{3FF79522-F593-7C91-DC20-BE5DC0E99BE1}"/>
              </a:ext>
            </a:extLst>
          </p:cNvPr>
          <p:cNvPicPr>
            <a:picLocks noGrp="1" noChangeAspect="1"/>
          </p:cNvPicPr>
          <p:nvPr>
            <p:ph idx="1"/>
          </p:nvPr>
        </p:nvPicPr>
        <p:blipFill>
          <a:blip r:embed="rId2"/>
          <a:stretch>
            <a:fillRect/>
          </a:stretch>
        </p:blipFill>
        <p:spPr>
          <a:xfrm>
            <a:off x="3759170" y="1825625"/>
            <a:ext cx="4673659" cy="4351338"/>
          </a:xfrm>
        </p:spPr>
      </p:pic>
    </p:spTree>
    <p:extLst>
      <p:ext uri="{BB962C8B-B14F-4D97-AF65-F5344CB8AC3E}">
        <p14:creationId xmlns:p14="http://schemas.microsoft.com/office/powerpoint/2010/main" val="241384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CEDE9A-3BE7-B924-09ED-D6841D6281DE}"/>
              </a:ext>
            </a:extLst>
          </p:cNvPr>
          <p:cNvSpPr>
            <a:spLocks noGrp="1"/>
          </p:cNvSpPr>
          <p:nvPr>
            <p:ph type="title"/>
          </p:nvPr>
        </p:nvSpPr>
        <p:spPr/>
        <p:txBody>
          <a:bodyPr/>
          <a:lstStyle/>
          <a:p>
            <a:r>
              <a:rPr lang="it-IT" dirty="0" err="1"/>
              <a:t>Individualization</a:t>
            </a:r>
            <a:r>
              <a:rPr lang="it-IT" dirty="0"/>
              <a:t> and </a:t>
            </a:r>
            <a:r>
              <a:rPr lang="it-IT" dirty="0" err="1"/>
              <a:t>dematerialization</a:t>
            </a:r>
            <a:r>
              <a:rPr lang="it-IT" dirty="0"/>
              <a:t> of </a:t>
            </a:r>
            <a:r>
              <a:rPr lang="it-IT" dirty="0" err="1"/>
              <a:t>value</a:t>
            </a:r>
            <a:r>
              <a:rPr lang="it-IT" dirty="0"/>
              <a:t> </a:t>
            </a:r>
            <a:r>
              <a:rPr lang="it-IT" dirty="0" err="1"/>
              <a:t>proposition</a:t>
            </a:r>
            <a:endParaRPr lang="it-IT" dirty="0"/>
          </a:p>
        </p:txBody>
      </p:sp>
      <p:pic>
        <p:nvPicPr>
          <p:cNvPr id="5" name="Segnaposto contenuto 4">
            <a:extLst>
              <a:ext uri="{FF2B5EF4-FFF2-40B4-BE49-F238E27FC236}">
                <a16:creationId xmlns:a16="http://schemas.microsoft.com/office/drawing/2014/main" id="{F4CDC73C-BD09-C266-7063-437AED030017}"/>
              </a:ext>
            </a:extLst>
          </p:cNvPr>
          <p:cNvPicPr>
            <a:picLocks noGrp="1" noChangeAspect="1"/>
          </p:cNvPicPr>
          <p:nvPr>
            <p:ph idx="1"/>
          </p:nvPr>
        </p:nvPicPr>
        <p:blipFill>
          <a:blip r:embed="rId2"/>
          <a:stretch>
            <a:fillRect/>
          </a:stretch>
        </p:blipFill>
        <p:spPr>
          <a:xfrm>
            <a:off x="1314451" y="1925637"/>
            <a:ext cx="5443538" cy="3775076"/>
          </a:xfrm>
        </p:spPr>
      </p:pic>
      <p:pic>
        <p:nvPicPr>
          <p:cNvPr id="8" name="Immagine 7">
            <a:extLst>
              <a:ext uri="{FF2B5EF4-FFF2-40B4-BE49-F238E27FC236}">
                <a16:creationId xmlns:a16="http://schemas.microsoft.com/office/drawing/2014/main" id="{12BC6DFB-B39D-F85C-82E8-721BE40FFBBF}"/>
              </a:ext>
            </a:extLst>
          </p:cNvPr>
          <p:cNvPicPr>
            <a:picLocks noChangeAspect="1"/>
          </p:cNvPicPr>
          <p:nvPr/>
        </p:nvPicPr>
        <p:blipFill>
          <a:blip r:embed="rId3"/>
          <a:stretch>
            <a:fillRect/>
          </a:stretch>
        </p:blipFill>
        <p:spPr>
          <a:xfrm>
            <a:off x="5995989" y="2063750"/>
            <a:ext cx="5195661" cy="3636963"/>
          </a:xfrm>
          <a:prstGeom prst="rect">
            <a:avLst/>
          </a:prstGeom>
        </p:spPr>
      </p:pic>
    </p:spTree>
    <p:extLst>
      <p:ext uri="{BB962C8B-B14F-4D97-AF65-F5344CB8AC3E}">
        <p14:creationId xmlns:p14="http://schemas.microsoft.com/office/powerpoint/2010/main" val="12659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8237AE-0AB1-745C-6878-B2E452A7533A}"/>
              </a:ext>
            </a:extLst>
          </p:cNvPr>
          <p:cNvSpPr>
            <a:spLocks noGrp="1"/>
          </p:cNvSpPr>
          <p:nvPr>
            <p:ph type="title"/>
          </p:nvPr>
        </p:nvSpPr>
        <p:spPr/>
        <p:txBody>
          <a:bodyPr/>
          <a:lstStyle/>
          <a:p>
            <a:r>
              <a:rPr lang="it-IT" dirty="0"/>
              <a:t>SO.LO.MO </a:t>
            </a:r>
            <a:r>
              <a:rPr lang="it-IT" dirty="0" err="1"/>
              <a:t>mindset</a:t>
            </a:r>
            <a:endParaRPr lang="it-IT" dirty="0"/>
          </a:p>
        </p:txBody>
      </p:sp>
      <p:sp>
        <p:nvSpPr>
          <p:cNvPr id="3" name="Segnaposto contenuto 2">
            <a:extLst>
              <a:ext uri="{FF2B5EF4-FFF2-40B4-BE49-F238E27FC236}">
                <a16:creationId xmlns:a16="http://schemas.microsoft.com/office/drawing/2014/main" id="{9AE25FE5-76A0-2DBF-4A8A-3C274498E98B}"/>
              </a:ext>
            </a:extLst>
          </p:cNvPr>
          <p:cNvSpPr>
            <a:spLocks noGrp="1"/>
          </p:cNvSpPr>
          <p:nvPr>
            <p:ph idx="1"/>
          </p:nvPr>
        </p:nvSpPr>
        <p:spPr>
          <a:xfrm>
            <a:off x="838200" y="1825625"/>
            <a:ext cx="3590925" cy="1946275"/>
          </a:xfrm>
        </p:spPr>
        <p:txBody>
          <a:bodyPr>
            <a:normAutofit fontScale="92500" lnSpcReduction="20000"/>
          </a:bodyPr>
          <a:lstStyle/>
          <a:p>
            <a:r>
              <a:rPr lang="it-IT" dirty="0"/>
              <a:t>Decoupling of point of </a:t>
            </a:r>
            <a:r>
              <a:rPr lang="it-IT" dirty="0" err="1"/>
              <a:t>decision</a:t>
            </a:r>
            <a:r>
              <a:rPr lang="it-IT" dirty="0"/>
              <a:t> and point of sale</a:t>
            </a:r>
          </a:p>
          <a:p>
            <a:r>
              <a:rPr lang="it-IT" dirty="0"/>
              <a:t>The new HOMO digital leads to a SO LO MO </a:t>
            </a:r>
            <a:r>
              <a:rPr lang="it-IT" dirty="0" err="1"/>
              <a:t>behaviour</a:t>
            </a:r>
            <a:endParaRPr lang="it-IT" dirty="0"/>
          </a:p>
        </p:txBody>
      </p:sp>
      <p:pic>
        <p:nvPicPr>
          <p:cNvPr id="7" name="Immagine 6">
            <a:extLst>
              <a:ext uri="{FF2B5EF4-FFF2-40B4-BE49-F238E27FC236}">
                <a16:creationId xmlns:a16="http://schemas.microsoft.com/office/drawing/2014/main" id="{203E607B-B8E3-51EA-05BF-1E68DC697E96}"/>
              </a:ext>
            </a:extLst>
          </p:cNvPr>
          <p:cNvPicPr>
            <a:picLocks noChangeAspect="1"/>
          </p:cNvPicPr>
          <p:nvPr/>
        </p:nvPicPr>
        <p:blipFill>
          <a:blip r:embed="rId2"/>
          <a:stretch>
            <a:fillRect/>
          </a:stretch>
        </p:blipFill>
        <p:spPr>
          <a:xfrm>
            <a:off x="6554788" y="1150938"/>
            <a:ext cx="5168900" cy="4699000"/>
          </a:xfrm>
          <a:prstGeom prst="rect">
            <a:avLst/>
          </a:prstGeom>
        </p:spPr>
      </p:pic>
    </p:spTree>
    <p:extLst>
      <p:ext uri="{BB962C8B-B14F-4D97-AF65-F5344CB8AC3E}">
        <p14:creationId xmlns:p14="http://schemas.microsoft.com/office/powerpoint/2010/main" val="857382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A38FEB-2626-47EC-4B66-42CA413DB4BC}"/>
              </a:ext>
            </a:extLst>
          </p:cNvPr>
          <p:cNvSpPr>
            <a:spLocks noGrp="1"/>
          </p:cNvSpPr>
          <p:nvPr>
            <p:ph type="title"/>
          </p:nvPr>
        </p:nvSpPr>
        <p:spPr/>
        <p:txBody>
          <a:bodyPr/>
          <a:lstStyle/>
          <a:p>
            <a:r>
              <a:rPr lang="it-IT" dirty="0"/>
              <a:t>Testing the </a:t>
            </a:r>
            <a:r>
              <a:rPr lang="it-IT" dirty="0" err="1"/>
              <a:t>value</a:t>
            </a:r>
            <a:r>
              <a:rPr lang="it-IT" dirty="0"/>
              <a:t> </a:t>
            </a:r>
            <a:r>
              <a:rPr lang="it-IT" dirty="0" err="1"/>
              <a:t>proposition</a:t>
            </a:r>
            <a:r>
              <a:rPr lang="it-IT" dirty="0"/>
              <a:t> </a:t>
            </a:r>
          </a:p>
        </p:txBody>
      </p:sp>
      <p:sp>
        <p:nvSpPr>
          <p:cNvPr id="3" name="Segnaposto contenuto 2">
            <a:extLst>
              <a:ext uri="{FF2B5EF4-FFF2-40B4-BE49-F238E27FC236}">
                <a16:creationId xmlns:a16="http://schemas.microsoft.com/office/drawing/2014/main" id="{219B49ED-01E6-90E8-BEC7-5C8A0BBE17F3}"/>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2736912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430987-0C46-F995-392F-2C0321D4194A}"/>
              </a:ext>
            </a:extLst>
          </p:cNvPr>
          <p:cNvSpPr>
            <a:spLocks noGrp="1"/>
          </p:cNvSpPr>
          <p:nvPr>
            <p:ph type="title"/>
          </p:nvPr>
        </p:nvSpPr>
        <p:spPr/>
        <p:txBody>
          <a:bodyPr/>
          <a:lstStyle/>
          <a:p>
            <a:r>
              <a:rPr lang="it-IT" dirty="0" err="1"/>
              <a:t>Having</a:t>
            </a:r>
            <a:r>
              <a:rPr lang="it-IT" dirty="0"/>
              <a:t> a look:  H2H  brand era</a:t>
            </a:r>
          </a:p>
        </p:txBody>
      </p:sp>
      <p:pic>
        <p:nvPicPr>
          <p:cNvPr id="5" name="Segnaposto contenuto 4">
            <a:extLst>
              <a:ext uri="{FF2B5EF4-FFF2-40B4-BE49-F238E27FC236}">
                <a16:creationId xmlns:a16="http://schemas.microsoft.com/office/drawing/2014/main" id="{D72BBA76-B2D2-AC70-7F55-29E3981C71F6}"/>
              </a:ext>
            </a:extLst>
          </p:cNvPr>
          <p:cNvPicPr>
            <a:picLocks noGrp="1" noChangeAspect="1"/>
          </p:cNvPicPr>
          <p:nvPr>
            <p:ph idx="1"/>
          </p:nvPr>
        </p:nvPicPr>
        <p:blipFill>
          <a:blip r:embed="rId2"/>
          <a:stretch>
            <a:fillRect/>
          </a:stretch>
        </p:blipFill>
        <p:spPr>
          <a:xfrm>
            <a:off x="2511179" y="1690688"/>
            <a:ext cx="4046784" cy="4351338"/>
          </a:xfrm>
        </p:spPr>
      </p:pic>
      <p:pic>
        <p:nvPicPr>
          <p:cNvPr id="8" name="Immagine 7">
            <a:extLst>
              <a:ext uri="{FF2B5EF4-FFF2-40B4-BE49-F238E27FC236}">
                <a16:creationId xmlns:a16="http://schemas.microsoft.com/office/drawing/2014/main" id="{20FE763B-4AB5-D157-4A0D-6F3F3EEA6905}"/>
              </a:ext>
            </a:extLst>
          </p:cNvPr>
          <p:cNvPicPr>
            <a:picLocks noChangeAspect="1"/>
          </p:cNvPicPr>
          <p:nvPr/>
        </p:nvPicPr>
        <p:blipFill>
          <a:blip r:embed="rId3"/>
          <a:stretch>
            <a:fillRect/>
          </a:stretch>
        </p:blipFill>
        <p:spPr>
          <a:xfrm>
            <a:off x="7047640" y="1339017"/>
            <a:ext cx="4046784" cy="5516840"/>
          </a:xfrm>
          <a:prstGeom prst="rect">
            <a:avLst/>
          </a:prstGeom>
        </p:spPr>
      </p:pic>
    </p:spTree>
    <p:extLst>
      <p:ext uri="{BB962C8B-B14F-4D97-AF65-F5344CB8AC3E}">
        <p14:creationId xmlns:p14="http://schemas.microsoft.com/office/powerpoint/2010/main" val="2322762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Model Testing (BD 15.4)</a:t>
            </a:r>
          </a:p>
        </p:txBody>
      </p:sp>
      <p:sp>
        <p:nvSpPr>
          <p:cNvPr id="3" name="Content Placeholder 2"/>
          <p:cNvSpPr>
            <a:spLocks noGrp="1"/>
          </p:cNvSpPr>
          <p:nvPr>
            <p:ph idx="1"/>
          </p:nvPr>
        </p:nvSpPr>
        <p:spPr/>
        <p:txBody>
          <a:bodyPr>
            <a:normAutofit/>
          </a:bodyPr>
          <a:lstStyle/>
          <a:p>
            <a:r>
              <a:rPr lang="en-US" dirty="0"/>
              <a:t>Purpose</a:t>
            </a:r>
          </a:p>
          <a:p>
            <a:pPr lvl="1"/>
            <a:r>
              <a:rPr lang="en-US" dirty="0"/>
              <a:t>Make sure each subsystem is working properly before connecting them together</a:t>
            </a:r>
          </a:p>
          <a:p>
            <a:pPr lvl="1"/>
            <a:endParaRPr lang="en-US" dirty="0"/>
          </a:p>
          <a:p>
            <a:pPr lvl="0"/>
            <a:r>
              <a:rPr lang="en-US" dirty="0"/>
              <a:t>Methods</a:t>
            </a:r>
          </a:p>
          <a:p>
            <a:pPr lvl="1"/>
            <a:r>
              <a:rPr lang="en-US" dirty="0"/>
              <a:t>Switches in model</a:t>
            </a:r>
          </a:p>
          <a:p>
            <a:pPr lvl="1"/>
            <a:r>
              <a:rPr lang="en-US" dirty="0"/>
              <a:t>Override for exogenous variables</a:t>
            </a:r>
          </a:p>
          <a:p>
            <a:pPr lvl="1"/>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59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9275" y="614363"/>
            <a:ext cx="8553450" cy="5629275"/>
          </a:xfrm>
          <a:prstGeom prst="rect">
            <a:avLst/>
          </a:prstGeom>
        </p:spPr>
      </p:pic>
      <p:pic>
        <p:nvPicPr>
          <p:cNvPr id="1026" name="Picture 2" descr="Image result for jackie chan wt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229" y="4908671"/>
            <a:ext cx="2888708" cy="18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56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Switches</a:t>
            </a:r>
          </a:p>
        </p:txBody>
      </p:sp>
      <p:sp>
        <p:nvSpPr>
          <p:cNvPr id="5" name="Rectangle 4"/>
          <p:cNvSpPr/>
          <p:nvPr/>
        </p:nvSpPr>
        <p:spPr>
          <a:xfrm>
            <a:off x="2058885" y="5205940"/>
            <a:ext cx="8074231" cy="1200329"/>
          </a:xfrm>
          <a:prstGeom prst="rect">
            <a:avLst/>
          </a:prstGeom>
        </p:spPr>
        <p:txBody>
          <a:bodyPr wrap="square">
            <a:spAutoFit/>
          </a:bodyPr>
          <a:lstStyle/>
          <a:p>
            <a:r>
              <a:rPr lang="en-US" sz="2400" dirty="0"/>
              <a:t>Price = Switch for Exogenous Price * Exogenous Price for Testing </a:t>
            </a:r>
            <a:br>
              <a:rPr lang="en-US" sz="2400" dirty="0"/>
            </a:br>
            <a:r>
              <a:rPr lang="en-US" sz="2400" dirty="0"/>
              <a:t>		+ (1-Switch for Exogenous Price) * Average Price</a:t>
            </a:r>
          </a:p>
          <a:p>
            <a:endParaRPr lang="en-US" sz="2400" dirty="0"/>
          </a:p>
        </p:txBody>
      </p:sp>
      <p:pic>
        <p:nvPicPr>
          <p:cNvPr id="3" name="Picture 2"/>
          <p:cNvPicPr>
            <a:picLocks noChangeAspect="1"/>
          </p:cNvPicPr>
          <p:nvPr/>
        </p:nvPicPr>
        <p:blipFill>
          <a:blip r:embed="rId3"/>
          <a:stretch>
            <a:fillRect/>
          </a:stretch>
        </p:blipFill>
        <p:spPr>
          <a:xfrm>
            <a:off x="4106437" y="1303336"/>
            <a:ext cx="3733800" cy="3362325"/>
          </a:xfrm>
          <a:prstGeom prst="rect">
            <a:avLst/>
          </a:prstGeom>
        </p:spPr>
      </p:pic>
    </p:spTree>
    <p:extLst>
      <p:ext uri="{BB962C8B-B14F-4D97-AF65-F5344CB8AC3E}">
        <p14:creationId xmlns:p14="http://schemas.microsoft.com/office/powerpoint/2010/main" val="8141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F7E14B-7B1B-DDA4-1A3F-12C0352111BA}"/>
              </a:ext>
            </a:extLst>
          </p:cNvPr>
          <p:cNvSpPr>
            <a:spLocks noGrp="1"/>
          </p:cNvSpPr>
          <p:nvPr>
            <p:ph type="title"/>
          </p:nvPr>
        </p:nvSpPr>
        <p:spPr/>
        <p:txBody>
          <a:bodyPr/>
          <a:lstStyle/>
          <a:p>
            <a:r>
              <a:rPr lang="it-IT" dirty="0"/>
              <a:t>The </a:t>
            </a:r>
            <a:r>
              <a:rPr lang="it-IT" dirty="0" err="1"/>
              <a:t>evolution</a:t>
            </a:r>
            <a:r>
              <a:rPr lang="it-IT" dirty="0"/>
              <a:t> of marketing theory</a:t>
            </a:r>
          </a:p>
        </p:txBody>
      </p:sp>
      <p:pic>
        <p:nvPicPr>
          <p:cNvPr id="5" name="Segnaposto contenuto 4">
            <a:extLst>
              <a:ext uri="{FF2B5EF4-FFF2-40B4-BE49-F238E27FC236}">
                <a16:creationId xmlns:a16="http://schemas.microsoft.com/office/drawing/2014/main" id="{D74D8E14-61A8-E490-D521-8D09CA994864}"/>
              </a:ext>
            </a:extLst>
          </p:cNvPr>
          <p:cNvPicPr>
            <a:picLocks noGrp="1" noChangeAspect="1"/>
          </p:cNvPicPr>
          <p:nvPr>
            <p:ph idx="1"/>
          </p:nvPr>
        </p:nvPicPr>
        <p:blipFill>
          <a:blip r:embed="rId2"/>
          <a:stretch>
            <a:fillRect/>
          </a:stretch>
        </p:blipFill>
        <p:spPr>
          <a:xfrm>
            <a:off x="485776" y="1839912"/>
            <a:ext cx="4986337" cy="4351338"/>
          </a:xfrm>
        </p:spPr>
      </p:pic>
      <p:pic>
        <p:nvPicPr>
          <p:cNvPr id="9" name="Immagine 8">
            <a:extLst>
              <a:ext uri="{FF2B5EF4-FFF2-40B4-BE49-F238E27FC236}">
                <a16:creationId xmlns:a16="http://schemas.microsoft.com/office/drawing/2014/main" id="{8B3006CD-FED8-9691-FBF8-7A450B0E03FC}"/>
              </a:ext>
            </a:extLst>
          </p:cNvPr>
          <p:cNvPicPr>
            <a:picLocks noChangeAspect="1"/>
          </p:cNvPicPr>
          <p:nvPr/>
        </p:nvPicPr>
        <p:blipFill>
          <a:blip r:embed="rId3"/>
          <a:stretch>
            <a:fillRect/>
          </a:stretch>
        </p:blipFill>
        <p:spPr>
          <a:xfrm>
            <a:off x="6273800" y="1690688"/>
            <a:ext cx="5080000" cy="4330700"/>
          </a:xfrm>
          <a:prstGeom prst="rect">
            <a:avLst/>
          </a:prstGeom>
        </p:spPr>
      </p:pic>
    </p:spTree>
    <p:extLst>
      <p:ext uri="{BB962C8B-B14F-4D97-AF65-F5344CB8AC3E}">
        <p14:creationId xmlns:p14="http://schemas.microsoft.com/office/powerpoint/2010/main" val="14990627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Partial Model Testing</a:t>
            </a:r>
          </a:p>
        </p:txBody>
      </p:sp>
      <p:sp>
        <p:nvSpPr>
          <p:cNvPr id="3" name="Content Placeholder 2"/>
          <p:cNvSpPr>
            <a:spLocks noGrp="1"/>
          </p:cNvSpPr>
          <p:nvPr>
            <p:ph idx="1"/>
          </p:nvPr>
        </p:nvSpPr>
        <p:spPr/>
        <p:txBody>
          <a:bodyPr>
            <a:normAutofit/>
          </a:bodyPr>
          <a:lstStyle/>
          <a:p>
            <a:r>
              <a:rPr lang="en-US" dirty="0"/>
              <a:t>Ramp: linear change from X to Y over time Z</a:t>
            </a:r>
          </a:p>
          <a:p>
            <a:r>
              <a:rPr lang="en-US" dirty="0"/>
              <a:t>Step: instantaneous change from X to Y at time Z</a:t>
            </a:r>
          </a:p>
          <a:p>
            <a:r>
              <a:rPr lang="en-US" dirty="0"/>
              <a:t>Pulse: instantaneous change from X to Y back to X at times Z and A</a:t>
            </a:r>
          </a:p>
        </p:txBody>
      </p:sp>
      <p:graphicFrame>
        <p:nvGraphicFramePr>
          <p:cNvPr id="9" name="Chart 8"/>
          <p:cNvGraphicFramePr/>
          <p:nvPr/>
        </p:nvGraphicFramePr>
        <p:xfrm>
          <a:off x="1676399" y="3733800"/>
          <a:ext cx="3039533" cy="2574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nvGraphicFramePr>
        <p:xfrm>
          <a:off x="4555066" y="3733800"/>
          <a:ext cx="3039533" cy="25749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p:nvPr/>
        </p:nvGraphicFramePr>
        <p:xfrm>
          <a:off x="7433733" y="3733800"/>
          <a:ext cx="3039533" cy="25749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3699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0"/>
            <a:ext cx="8229600" cy="3886200"/>
          </a:xfrm>
        </p:spPr>
        <p:txBody>
          <a:bodyPr>
            <a:normAutofit/>
          </a:bodyPr>
          <a:lstStyle/>
          <a:p>
            <a:r>
              <a:rPr lang="en-US" dirty="0"/>
              <a:t>Both important forms of model testing / analysis</a:t>
            </a:r>
          </a:p>
          <a:p>
            <a:pPr lvl="1"/>
            <a:r>
              <a:rPr lang="en-US" dirty="0"/>
              <a:t>Similar but not identical!</a:t>
            </a:r>
          </a:p>
          <a:p>
            <a:r>
              <a:rPr lang="en-US" dirty="0"/>
              <a:t>Remember, SD modelling is NOT [usually] about making precise predictions or forecasts!</a:t>
            </a:r>
          </a:p>
          <a:p>
            <a:pPr lvl="1"/>
            <a:r>
              <a:rPr lang="en-US" dirty="0"/>
              <a:t>Focus on insights about patterns and drivers of behavior</a:t>
            </a:r>
          </a:p>
        </p:txBody>
      </p:sp>
      <p:sp>
        <p:nvSpPr>
          <p:cNvPr id="4" name="Title 3"/>
          <p:cNvSpPr>
            <a:spLocks noGrp="1"/>
          </p:cNvSpPr>
          <p:nvPr>
            <p:ph type="title"/>
          </p:nvPr>
        </p:nvSpPr>
        <p:spPr/>
        <p:txBody>
          <a:bodyPr/>
          <a:lstStyle/>
          <a:p>
            <a:r>
              <a:rPr lang="en-US" dirty="0"/>
              <a:t>Robustness &amp; Sensitivity Analysis</a:t>
            </a:r>
          </a:p>
        </p:txBody>
      </p:sp>
    </p:spTree>
    <p:extLst>
      <p:ext uri="{BB962C8B-B14F-4D97-AF65-F5344CB8AC3E}">
        <p14:creationId xmlns:p14="http://schemas.microsoft.com/office/powerpoint/2010/main" val="5348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Robustness &amp; Sensitivity Analysis</a:t>
            </a:r>
          </a:p>
        </p:txBody>
      </p:sp>
      <p:sp>
        <p:nvSpPr>
          <p:cNvPr id="6" name="Content Placeholder 4"/>
          <p:cNvSpPr>
            <a:spLocks noGrp="1"/>
          </p:cNvSpPr>
          <p:nvPr>
            <p:ph sz="half" idx="1"/>
          </p:nvPr>
        </p:nvSpPr>
        <p:spPr>
          <a:xfrm>
            <a:off x="1981200" y="1600201"/>
            <a:ext cx="4038600" cy="4525963"/>
          </a:xfrm>
        </p:spPr>
        <p:txBody>
          <a:bodyPr>
            <a:normAutofit/>
          </a:bodyPr>
          <a:lstStyle/>
          <a:p>
            <a:pPr marL="0" indent="0">
              <a:buNone/>
            </a:pPr>
            <a:r>
              <a:rPr lang="en-US" dirty="0"/>
              <a:t>Robustness:</a:t>
            </a:r>
          </a:p>
          <a:p>
            <a:r>
              <a:rPr lang="en-US" dirty="0"/>
              <a:t>Testing the basic physics of the model</a:t>
            </a:r>
          </a:p>
          <a:p>
            <a:r>
              <a:rPr lang="en-US" dirty="0"/>
              <a:t>Use extreme conditions to try to ‘break’ the model</a:t>
            </a:r>
          </a:p>
          <a:p>
            <a:r>
              <a:rPr lang="en-US" dirty="0"/>
              <a:t>Identify formulations that need fixing</a:t>
            </a:r>
          </a:p>
        </p:txBody>
      </p:sp>
      <p:sp>
        <p:nvSpPr>
          <p:cNvPr id="7" name="Content Placeholder 5"/>
          <p:cNvSpPr txBox="1">
            <a:spLocks/>
          </p:cNvSpPr>
          <p:nvPr/>
        </p:nvSpPr>
        <p:spPr>
          <a:xfrm>
            <a:off x="6019800" y="1600201"/>
            <a:ext cx="4191000" cy="452596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Sensitivity:</a:t>
            </a:r>
          </a:p>
          <a:p>
            <a:r>
              <a:rPr lang="en-US" dirty="0"/>
              <a:t>Testing the stability of model behavior</a:t>
            </a:r>
          </a:p>
          <a:p>
            <a:r>
              <a:rPr lang="en-US" dirty="0"/>
              <a:t>Use test conditions around operating range of the model</a:t>
            </a:r>
          </a:p>
          <a:p>
            <a:r>
              <a:rPr lang="en-US" dirty="0"/>
              <a:t>Identify inputs that need more precision</a:t>
            </a:r>
          </a:p>
        </p:txBody>
      </p:sp>
      <p:pic>
        <p:nvPicPr>
          <p:cNvPr id="2050" name="Picture 2" descr="https://static.thenounproject.com/png/77256-2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910" y="261618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tatic.thenounproject.com/png/1306-2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616189"/>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1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subTnLst>
                                    <p:set>
                                      <p:cBhvr override="childStyle">
                                        <p:cTn dur="1" fill="hold" display="0" masterRel="nextClick" afterEffect="1"/>
                                        <p:tgtEl>
                                          <p:spTgt spid="6">
                                            <p:txEl>
                                              <p:pRg st="1" end="1"/>
                                            </p:txEl>
                                          </p:spTgt>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subTnLst>
                                    <p:set>
                                      <p:cBhvr override="childStyle">
                                        <p:cTn dur="1" fill="hold" display="0" masterRel="nextClick" afterEffect="1"/>
                                        <p:tgtEl>
                                          <p:spTgt spid="6">
                                            <p:txEl>
                                              <p:pRg st="2" end="2"/>
                                            </p:txEl>
                                          </p:spTgt>
                                        </p:tgtEl>
                                        <p:attrNameLst>
                                          <p:attrName>style.visibility</p:attrName>
                                        </p:attrNameLst>
                                      </p:cBhvr>
                                      <p:to>
                                        <p:strVal val="hidden"/>
                                      </p:to>
                                    </p:set>
                                  </p:subTnLst>
                                </p:cTn>
                              </p:par>
                              <p:par>
                                <p:cTn id="11" presetID="10"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animEffect transition="in" filter="fade">
                                      <p:cBhvr>
                                        <p:cTn id="13" dur="500"/>
                                        <p:tgtEl>
                                          <p:spTgt spid="6">
                                            <p:txEl>
                                              <p:pRg st="3" end="3"/>
                                            </p:txEl>
                                          </p:spTgt>
                                        </p:tgtEl>
                                      </p:cBhvr>
                                    </p:animEffect>
                                  </p:childTnLst>
                                  <p:subTnLst>
                                    <p:set>
                                      <p:cBhvr override="childStyle">
                                        <p:cTn dur="1" fill="hold" display="0" masterRel="nextClick" afterEffect="1"/>
                                        <p:tgtEl>
                                          <p:spTgt spid="6">
                                            <p:txEl>
                                              <p:pRg st="3" end="3"/>
                                            </p:txEl>
                                          </p:spTgt>
                                        </p:tgtEl>
                                        <p:attrNameLst>
                                          <p:attrName>style.visibility</p:attrName>
                                        </p:attrNameLst>
                                      </p:cBhvr>
                                      <p:to>
                                        <p:strVal val="hidden"/>
                                      </p:to>
                                    </p:set>
                                  </p:subTnLst>
                                </p:cTn>
                              </p:par>
                              <p:par>
                                <p:cTn id="14" presetID="10" presetClass="entr" presetSubtype="0" fill="hold" nodeType="with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animEffect transition="in" filter="fade">
                                      <p:cBhvr>
                                        <p:cTn id="16" dur="500"/>
                                        <p:tgtEl>
                                          <p:spTgt spid="7">
                                            <p:txEl>
                                              <p:pRg st="1" end="1"/>
                                            </p:txEl>
                                          </p:spTgt>
                                        </p:tgtEl>
                                      </p:cBhvr>
                                    </p:animEffect>
                                  </p:childTnLst>
                                  <p:subTnLst>
                                    <p:set>
                                      <p:cBhvr override="childStyle">
                                        <p:cTn dur="1" fill="hold" display="0" masterRel="nextClick" afterEffect="1"/>
                                        <p:tgtEl>
                                          <p:spTgt spid="7">
                                            <p:txEl>
                                              <p:pRg st="1" end="1"/>
                                            </p:txEl>
                                          </p:spTgt>
                                        </p:tgtEl>
                                        <p:attrNameLst>
                                          <p:attrName>style.visibility</p:attrName>
                                        </p:attrNameLst>
                                      </p:cBhvr>
                                      <p:to>
                                        <p:strVal val="hidden"/>
                                      </p:to>
                                    </p:set>
                                  </p:subTnLst>
                                </p:cTn>
                              </p:par>
                              <p:par>
                                <p:cTn id="17" presetID="10"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subTnLst>
                                    <p:set>
                                      <p:cBhvr override="childStyle">
                                        <p:cTn dur="1" fill="hold" display="0" masterRel="nextClick" afterEffect="1"/>
                                        <p:tgtEl>
                                          <p:spTgt spid="7">
                                            <p:txEl>
                                              <p:pRg st="2" end="2"/>
                                            </p:txEl>
                                          </p:spTgt>
                                        </p:tgtEl>
                                        <p:attrNameLst>
                                          <p:attrName>style.visibility</p:attrName>
                                        </p:attrNameLst>
                                      </p:cBhvr>
                                      <p:to>
                                        <p:strVal val="hidden"/>
                                      </p:to>
                                    </p:set>
                                  </p:subTnLst>
                                </p:cTn>
                              </p:par>
                              <p:par>
                                <p:cTn id="20" presetID="10"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set>
                                      <p:cBhvr override="childStyle">
                                        <p:cTn dur="1" fill="hold" display="0" masterRel="nextClick" afterEffect="1"/>
                                        <p:tgtEl>
                                          <p:spTgt spid="7">
                                            <p:txEl>
                                              <p:pRg st="3" end="3"/>
                                            </p:txEl>
                                          </p:spTgt>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par>
                                <p:cTn id="28" presetID="10"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fade">
                                      <p:cBhvr>
                                        <p:cTn id="3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9275" y="614363"/>
            <a:ext cx="8553450" cy="5629275"/>
          </a:xfrm>
          <a:prstGeom prst="rect">
            <a:avLst/>
          </a:prstGeom>
        </p:spPr>
      </p:pic>
      <p:pic>
        <p:nvPicPr>
          <p:cNvPr id="1026" name="Picture 2" descr="Image result for jackie chan wt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229" y="4908671"/>
            <a:ext cx="2888708" cy="18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8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30292" y="1483712"/>
            <a:ext cx="7420804" cy="3812846"/>
            <a:chOff x="1070308" y="408286"/>
            <a:chExt cx="7420804" cy="3812846"/>
          </a:xfrm>
        </p:grpSpPr>
        <p:sp>
          <p:nvSpPr>
            <p:cNvPr id="4" name="Rectangle 3"/>
            <p:cNvSpPr/>
            <p:nvPr/>
          </p:nvSpPr>
          <p:spPr>
            <a:xfrm>
              <a:off x="1070308" y="1441156"/>
              <a:ext cx="7420804" cy="1170051"/>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p>
          </p:txBody>
        </p:sp>
        <p:cxnSp>
          <p:nvCxnSpPr>
            <p:cNvPr id="6" name="Straight Connector 5"/>
            <p:cNvCxnSpPr/>
            <p:nvPr/>
          </p:nvCxnSpPr>
          <p:spPr>
            <a:xfrm>
              <a:off x="7049775" y="1441156"/>
              <a:ext cx="0" cy="1170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4238433" y="1441156"/>
              <a:ext cx="0" cy="11700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42889" y="408286"/>
              <a:ext cx="2655895" cy="461665"/>
            </a:xfrm>
            <a:prstGeom prst="rect">
              <a:avLst/>
            </a:prstGeom>
            <a:noFill/>
          </p:spPr>
          <p:txBody>
            <a:bodyPr wrap="none" rtlCol="0">
              <a:spAutoFit/>
            </a:bodyPr>
            <a:lstStyle/>
            <a:p>
              <a:r>
                <a:rPr lang="en-US" sz="2400" b="1" dirty="0"/>
                <a:t>Total Population, N</a:t>
              </a:r>
            </a:p>
          </p:txBody>
        </p:sp>
        <p:sp>
          <p:nvSpPr>
            <p:cNvPr id="10" name="Left Brace 9"/>
            <p:cNvSpPr/>
            <p:nvPr/>
          </p:nvSpPr>
          <p:spPr>
            <a:xfrm rot="16200000">
              <a:off x="6107897" y="884364"/>
              <a:ext cx="513750" cy="425267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b="1"/>
            </a:p>
          </p:txBody>
        </p:sp>
        <p:sp>
          <p:nvSpPr>
            <p:cNvPr id="11" name="Left Brace 10"/>
            <p:cNvSpPr/>
            <p:nvPr/>
          </p:nvSpPr>
          <p:spPr>
            <a:xfrm rot="5400000">
              <a:off x="4523835" y="-2609123"/>
              <a:ext cx="513750" cy="742080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b="1"/>
            </a:p>
          </p:txBody>
        </p:sp>
        <p:sp>
          <p:nvSpPr>
            <p:cNvPr id="12" name="TextBox 11"/>
            <p:cNvSpPr txBox="1"/>
            <p:nvPr/>
          </p:nvSpPr>
          <p:spPr>
            <a:xfrm>
              <a:off x="4482261" y="3390135"/>
              <a:ext cx="3744835" cy="830997"/>
            </a:xfrm>
            <a:prstGeom prst="rect">
              <a:avLst/>
            </a:prstGeom>
            <a:noFill/>
          </p:spPr>
          <p:txBody>
            <a:bodyPr wrap="none" rtlCol="0">
              <a:spAutoFit/>
            </a:bodyPr>
            <a:lstStyle/>
            <a:p>
              <a:pPr algn="ctr"/>
              <a:r>
                <a:rPr lang="en-US" sz="2400" b="1" dirty="0"/>
                <a:t>Population Willing to Adopt</a:t>
              </a:r>
              <a:br>
                <a:rPr lang="en-US" sz="2400" b="1" dirty="0"/>
              </a:br>
              <a:r>
                <a:rPr lang="en-US" sz="2400" b="1" dirty="0"/>
                <a:t>=PWA</a:t>
              </a:r>
            </a:p>
          </p:txBody>
        </p:sp>
        <p:sp>
          <p:nvSpPr>
            <p:cNvPr id="14" name="TextBox 13"/>
            <p:cNvSpPr txBox="1"/>
            <p:nvPr/>
          </p:nvSpPr>
          <p:spPr>
            <a:xfrm>
              <a:off x="1103512" y="1610682"/>
              <a:ext cx="3148812" cy="830997"/>
            </a:xfrm>
            <a:prstGeom prst="rect">
              <a:avLst/>
            </a:prstGeom>
            <a:noFill/>
          </p:spPr>
          <p:txBody>
            <a:bodyPr wrap="none" rtlCol="0">
              <a:spAutoFit/>
            </a:bodyPr>
            <a:lstStyle/>
            <a:p>
              <a:pPr algn="ctr"/>
              <a:r>
                <a:rPr lang="en-US" sz="2400" b="1" dirty="0"/>
                <a:t>Population Not Willing </a:t>
              </a:r>
              <a:br>
                <a:rPr lang="en-US" sz="2400" b="1" dirty="0"/>
              </a:br>
              <a:r>
                <a:rPr lang="en-US" sz="2400" b="1" dirty="0"/>
                <a:t>to Adopt, N – PWA</a:t>
              </a:r>
            </a:p>
          </p:txBody>
        </p:sp>
        <p:sp>
          <p:nvSpPr>
            <p:cNvPr id="15" name="TextBox 14"/>
            <p:cNvSpPr txBox="1"/>
            <p:nvPr/>
          </p:nvSpPr>
          <p:spPr>
            <a:xfrm>
              <a:off x="4319319" y="1610681"/>
              <a:ext cx="2594130" cy="830997"/>
            </a:xfrm>
            <a:prstGeom prst="rect">
              <a:avLst/>
            </a:prstGeom>
            <a:noFill/>
          </p:spPr>
          <p:txBody>
            <a:bodyPr wrap="none" rtlCol="0">
              <a:spAutoFit/>
            </a:bodyPr>
            <a:lstStyle/>
            <a:p>
              <a:pPr algn="ctr"/>
              <a:r>
                <a:rPr lang="en-US" sz="2400" b="1" dirty="0"/>
                <a:t>Potential Adopters</a:t>
              </a:r>
            </a:p>
            <a:p>
              <a:pPr algn="ctr"/>
              <a:r>
                <a:rPr lang="en-US" sz="2400" b="1" dirty="0"/>
                <a:t>P</a:t>
              </a:r>
            </a:p>
          </p:txBody>
        </p:sp>
        <p:sp>
          <p:nvSpPr>
            <p:cNvPr id="16" name="TextBox 15"/>
            <p:cNvSpPr txBox="1"/>
            <p:nvPr/>
          </p:nvSpPr>
          <p:spPr>
            <a:xfrm>
              <a:off x="7090059" y="1610680"/>
              <a:ext cx="1360769" cy="830997"/>
            </a:xfrm>
            <a:prstGeom prst="rect">
              <a:avLst/>
            </a:prstGeom>
            <a:noFill/>
          </p:spPr>
          <p:txBody>
            <a:bodyPr wrap="none" rtlCol="0">
              <a:spAutoFit/>
            </a:bodyPr>
            <a:lstStyle/>
            <a:p>
              <a:pPr algn="ctr"/>
              <a:r>
                <a:rPr lang="en-US" sz="2400" b="1" dirty="0"/>
                <a:t>Adopters</a:t>
              </a:r>
            </a:p>
            <a:p>
              <a:pPr algn="ctr"/>
              <a:r>
                <a:rPr lang="en-US" sz="2400" b="1" dirty="0"/>
                <a:t>A</a:t>
              </a:r>
            </a:p>
          </p:txBody>
        </p:sp>
      </p:grpSp>
      <p:sp>
        <p:nvSpPr>
          <p:cNvPr id="9" name="Title 8"/>
          <p:cNvSpPr>
            <a:spLocks noGrp="1"/>
          </p:cNvSpPr>
          <p:nvPr>
            <p:ph type="title"/>
          </p:nvPr>
        </p:nvSpPr>
        <p:spPr/>
        <p:txBody>
          <a:bodyPr>
            <a:normAutofit/>
          </a:bodyPr>
          <a:lstStyle/>
          <a:p>
            <a:r>
              <a:rPr lang="en-US" dirty="0"/>
              <a:t>Extending the Bass Model: </a:t>
            </a:r>
            <a:br>
              <a:rPr lang="en-US" dirty="0"/>
            </a:br>
            <a:r>
              <a:rPr lang="en-US" dirty="0"/>
              <a:t>Response of Total Market Size to Price</a:t>
            </a:r>
          </a:p>
        </p:txBody>
      </p:sp>
    </p:spTree>
    <p:extLst>
      <p:ext uri="{BB962C8B-B14F-4D97-AF65-F5344CB8AC3E}">
        <p14:creationId xmlns:p14="http://schemas.microsoft.com/office/powerpoint/2010/main" val="64967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Extending the Bass Model: </a:t>
            </a:r>
            <a:br>
              <a:rPr lang="en-US" dirty="0"/>
            </a:br>
            <a:r>
              <a:rPr lang="en-US" dirty="0"/>
              <a:t>Response of Total Market Size to Price</a:t>
            </a:r>
          </a:p>
        </p:txBody>
      </p:sp>
      <p:sp>
        <p:nvSpPr>
          <p:cNvPr id="3" name="Rectangle 2"/>
          <p:cNvSpPr/>
          <p:nvPr/>
        </p:nvSpPr>
        <p:spPr>
          <a:xfrm>
            <a:off x="2254524" y="4383327"/>
            <a:ext cx="8269261" cy="3046988"/>
          </a:xfrm>
          <a:prstGeom prst="rect">
            <a:avLst/>
          </a:prstGeom>
        </p:spPr>
        <p:txBody>
          <a:bodyPr wrap="square">
            <a:spAutoFit/>
          </a:bodyPr>
          <a:lstStyle/>
          <a:p>
            <a:r>
              <a:rPr lang="en-US" sz="2400" dirty="0"/>
              <a:t>FWA = </a:t>
            </a:r>
          </a:p>
          <a:p>
            <a:r>
              <a:rPr lang="en-US" sz="2400" dirty="0"/>
              <a:t>	MAX(0,</a:t>
            </a:r>
          </a:p>
          <a:p>
            <a:r>
              <a:rPr lang="en-US" sz="2400" dirty="0"/>
              <a:t>			MIN(1,</a:t>
            </a:r>
          </a:p>
          <a:p>
            <a:r>
              <a:rPr lang="en-US" sz="2400" dirty="0">
                <a:solidFill>
                  <a:srgbClr val="FF0000"/>
                </a:solidFill>
              </a:rPr>
              <a:t>					(Reference Price-Price)/Reference Price</a:t>
            </a:r>
          </a:p>
          <a:p>
            <a:r>
              <a:rPr lang="en-US" sz="2400" dirty="0">
                <a:solidFill>
                  <a:srgbClr val="FF0000"/>
                </a:solidFill>
              </a:rPr>
              <a:t>					</a:t>
            </a:r>
            <a:r>
              <a:rPr lang="en-US" sz="2400" dirty="0"/>
              <a:t>))</a:t>
            </a:r>
          </a:p>
          <a:p>
            <a:endParaRPr lang="en-US" sz="2400" dirty="0"/>
          </a:p>
          <a:p>
            <a:endParaRPr lang="en-US" sz="2400" dirty="0"/>
          </a:p>
        </p:txBody>
      </p:sp>
      <p:pic>
        <p:nvPicPr>
          <p:cNvPr id="5" name="Picture 4"/>
          <p:cNvPicPr>
            <a:picLocks noChangeAspect="1"/>
          </p:cNvPicPr>
          <p:nvPr/>
        </p:nvPicPr>
        <p:blipFill>
          <a:blip r:embed="rId3"/>
          <a:stretch>
            <a:fillRect/>
          </a:stretch>
        </p:blipFill>
        <p:spPr>
          <a:xfrm>
            <a:off x="4229100" y="1470247"/>
            <a:ext cx="3733800" cy="3362325"/>
          </a:xfrm>
          <a:prstGeom prst="rect">
            <a:avLst/>
          </a:prstGeom>
        </p:spPr>
      </p:pic>
      <p:pic>
        <p:nvPicPr>
          <p:cNvPr id="1026" name="Picture 2" descr="https://i.pinimg.com/originals/72/73/52/727352e931831b4084ce39bd79bfcd2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7976" y="3911380"/>
            <a:ext cx="2857500"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93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E580CA-EC95-45FB-ACC8-5E65CBEE7D84}"/>
              </a:ext>
            </a:extLst>
          </p:cNvPr>
          <p:cNvPicPr>
            <a:picLocks noChangeAspect="1"/>
          </p:cNvPicPr>
          <p:nvPr/>
        </p:nvPicPr>
        <p:blipFill>
          <a:blip r:embed="rId3"/>
          <a:stretch>
            <a:fillRect/>
          </a:stretch>
        </p:blipFill>
        <p:spPr>
          <a:xfrm>
            <a:off x="1562100" y="1604226"/>
            <a:ext cx="10021432" cy="4979136"/>
          </a:xfrm>
          <a:prstGeom prst="rect">
            <a:avLst/>
          </a:prstGeom>
        </p:spPr>
      </p:pic>
      <p:sp>
        <p:nvSpPr>
          <p:cNvPr id="6" name="Title 5"/>
          <p:cNvSpPr>
            <a:spLocks noGrp="1"/>
          </p:cNvSpPr>
          <p:nvPr>
            <p:ph type="title"/>
          </p:nvPr>
        </p:nvSpPr>
        <p:spPr/>
        <p:txBody>
          <a:bodyPr>
            <a:normAutofit/>
          </a:bodyPr>
          <a:lstStyle/>
          <a:p>
            <a:r>
              <a:rPr lang="en-US" dirty="0"/>
              <a:t>Extending the Bass Model: </a:t>
            </a:r>
            <a:br>
              <a:rPr lang="en-US" dirty="0"/>
            </a:br>
            <a:r>
              <a:rPr lang="en-US" dirty="0"/>
              <a:t>Zooming in on Becoming Interested</a:t>
            </a:r>
          </a:p>
        </p:txBody>
      </p:sp>
      <p:sp>
        <p:nvSpPr>
          <p:cNvPr id="3" name="Rectangle 2"/>
          <p:cNvSpPr/>
          <p:nvPr/>
        </p:nvSpPr>
        <p:spPr>
          <a:xfrm>
            <a:off x="3687337" y="5261787"/>
            <a:ext cx="7679748" cy="1938992"/>
          </a:xfrm>
          <a:prstGeom prst="rect">
            <a:avLst/>
          </a:prstGeom>
        </p:spPr>
        <p:txBody>
          <a:bodyPr wrap="square">
            <a:spAutoFit/>
          </a:bodyPr>
          <a:lstStyle/>
          <a:p>
            <a:r>
              <a:rPr lang="en-US" sz="2000" dirty="0"/>
              <a:t>Becoming Interested = </a:t>
            </a:r>
          </a:p>
          <a:p>
            <a:r>
              <a:rPr lang="en-US" sz="2000" dirty="0"/>
              <a:t>	MAX(</a:t>
            </a:r>
            <a:r>
              <a:rPr lang="en-US" sz="2000" dirty="0">
                <a:solidFill>
                  <a:srgbClr val="FF0000"/>
                </a:solidFill>
              </a:rPr>
              <a:t>- Potential Adopters P, </a:t>
            </a:r>
            <a:br>
              <a:rPr lang="en-US" sz="2000" dirty="0">
                <a:solidFill>
                  <a:srgbClr val="FF0000"/>
                </a:solidFill>
              </a:rPr>
            </a:br>
            <a:r>
              <a:rPr lang="en-US" sz="2000" dirty="0">
                <a:solidFill>
                  <a:srgbClr val="FF0000"/>
                </a:solidFill>
              </a:rPr>
              <a:t>				Indicated Population Willing to Adopt M – 							Adopter or Willing To Adopt</a:t>
            </a:r>
            <a:r>
              <a:rPr lang="en-US" sz="2000" dirty="0"/>
              <a:t>) / </a:t>
            </a:r>
          </a:p>
          <a:p>
            <a:r>
              <a:rPr lang="en-US" sz="2000" dirty="0"/>
              <a:t>					Time to Adjust Willingness</a:t>
            </a:r>
          </a:p>
        </p:txBody>
      </p:sp>
    </p:spTree>
    <p:extLst>
      <p:ext uri="{BB962C8B-B14F-4D97-AF65-F5344CB8AC3E}">
        <p14:creationId xmlns:p14="http://schemas.microsoft.com/office/powerpoint/2010/main" val="304300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Curve</a:t>
            </a:r>
          </a:p>
        </p:txBody>
      </p:sp>
      <p:sp>
        <p:nvSpPr>
          <p:cNvPr id="3" name="Content Placeholder 2"/>
          <p:cNvSpPr>
            <a:spLocks noGrp="1"/>
          </p:cNvSpPr>
          <p:nvPr>
            <p:ph idx="1"/>
          </p:nvPr>
        </p:nvSpPr>
        <p:spPr/>
        <p:txBody>
          <a:bodyPr>
            <a:normAutofit/>
          </a:bodyPr>
          <a:lstStyle/>
          <a:p>
            <a:r>
              <a:rPr lang="en-US" dirty="0"/>
              <a:t>Conceptually: as firms get more experience manufacturing a product, cost per unit goes down</a:t>
            </a:r>
          </a:p>
          <a:p>
            <a:r>
              <a:rPr lang="en-US" dirty="0"/>
              <a:t>Mathematically: cost per unit goes down at a fixed % for each doubling of experience</a:t>
            </a:r>
          </a:p>
          <a:p>
            <a:r>
              <a:rPr lang="en-US" dirty="0"/>
              <a:t>Key: cost reductions based on </a:t>
            </a:r>
            <a:r>
              <a:rPr lang="en-US" i="1" dirty="0"/>
              <a:t>experience</a:t>
            </a:r>
            <a:r>
              <a:rPr lang="en-US" dirty="0"/>
              <a:t>, not </a:t>
            </a:r>
            <a:r>
              <a:rPr lang="en-US" i="1" dirty="0"/>
              <a:t>time</a:t>
            </a:r>
            <a:endParaRPr lang="en-US" dirty="0"/>
          </a:p>
        </p:txBody>
      </p:sp>
      <p:pic>
        <p:nvPicPr>
          <p:cNvPr id="7" name="Picture 6"/>
          <p:cNvPicPr>
            <a:picLocks noChangeAspect="1"/>
          </p:cNvPicPr>
          <p:nvPr/>
        </p:nvPicPr>
        <p:blipFill>
          <a:blip r:embed="rId3"/>
          <a:stretch>
            <a:fillRect/>
          </a:stretch>
        </p:blipFill>
        <p:spPr>
          <a:xfrm>
            <a:off x="2445919" y="4054642"/>
            <a:ext cx="2681078" cy="2681078"/>
          </a:xfrm>
          <a:prstGeom prst="rect">
            <a:avLst/>
          </a:prstGeom>
        </p:spPr>
      </p:pic>
      <p:sp>
        <p:nvSpPr>
          <p:cNvPr id="8" name="TextBox 7"/>
          <p:cNvSpPr txBox="1"/>
          <p:nvPr/>
        </p:nvSpPr>
        <p:spPr>
          <a:xfrm>
            <a:off x="5126998" y="4250268"/>
            <a:ext cx="5236202" cy="1200329"/>
          </a:xfrm>
          <a:prstGeom prst="rect">
            <a:avLst/>
          </a:prstGeom>
          <a:noFill/>
        </p:spPr>
        <p:txBody>
          <a:bodyPr wrap="square" rtlCol="0">
            <a:spAutoFit/>
          </a:bodyPr>
          <a:lstStyle/>
          <a:p>
            <a:r>
              <a:rPr lang="en-US" dirty="0"/>
              <a:t>If initial cost is $2000, initial experience if 4000, and cost reduction per doubling of experience is 25%, what will the unit cost be after producing 8000 units?</a:t>
            </a:r>
          </a:p>
          <a:p>
            <a:endParaRPr lang="en-US" dirty="0"/>
          </a:p>
        </p:txBody>
      </p:sp>
    </p:spTree>
    <p:extLst>
      <p:ext uri="{BB962C8B-B14F-4D97-AF65-F5344CB8AC3E}">
        <p14:creationId xmlns:p14="http://schemas.microsoft.com/office/powerpoint/2010/main" val="8553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D270-86DB-4741-BBEA-0F160BBE0B31}"/>
              </a:ext>
            </a:extLst>
          </p:cNvPr>
          <p:cNvSpPr>
            <a:spLocks noGrp="1"/>
          </p:cNvSpPr>
          <p:nvPr>
            <p:ph type="title"/>
          </p:nvPr>
        </p:nvSpPr>
        <p:spPr/>
        <p:txBody>
          <a:bodyPr/>
          <a:lstStyle/>
          <a:p>
            <a:r>
              <a:rPr lang="en-US" dirty="0"/>
              <a:t>A Note on Version 9 and </a:t>
            </a:r>
            <a:r>
              <a:rPr lang="en-US" dirty="0" err="1"/>
              <a:t>Synthesim</a:t>
            </a:r>
            <a:endParaRPr lang="en-US" dirty="0"/>
          </a:p>
        </p:txBody>
      </p:sp>
      <p:sp>
        <p:nvSpPr>
          <p:cNvPr id="3" name="Content Placeholder 2">
            <a:extLst>
              <a:ext uri="{FF2B5EF4-FFF2-40B4-BE49-F238E27FC236}">
                <a16:creationId xmlns:a16="http://schemas.microsoft.com/office/drawing/2014/main" id="{59236753-3C1F-4C32-8B2E-A89C1ADAAA4F}"/>
              </a:ext>
            </a:extLst>
          </p:cNvPr>
          <p:cNvSpPr>
            <a:spLocks noGrp="1"/>
          </p:cNvSpPr>
          <p:nvPr>
            <p:ph idx="1"/>
          </p:nvPr>
        </p:nvSpPr>
        <p:spPr/>
        <p:txBody>
          <a:bodyPr>
            <a:normAutofit/>
          </a:bodyPr>
          <a:lstStyle/>
          <a:p>
            <a:r>
              <a:rPr lang="en-US" dirty="0"/>
              <a:t>Version 9 of Vensim relabeled </a:t>
            </a:r>
            <a:r>
              <a:rPr lang="en-US" dirty="0" err="1"/>
              <a:t>Synthesim</a:t>
            </a:r>
            <a:r>
              <a:rPr lang="en-US" dirty="0"/>
              <a:t> and reorganized its dialog box</a:t>
            </a:r>
          </a:p>
          <a:p>
            <a:r>
              <a:rPr lang="en-US" dirty="0"/>
              <a:t>Option 1: Switch back to ‘Old Sketch’</a:t>
            </a:r>
          </a:p>
          <a:p>
            <a:r>
              <a:rPr lang="en-US" dirty="0"/>
              <a:t>Option 2: Learn how to use the new Sketch!</a:t>
            </a:r>
          </a:p>
        </p:txBody>
      </p:sp>
      <p:grpSp>
        <p:nvGrpSpPr>
          <p:cNvPr id="14" name="Group 13">
            <a:extLst>
              <a:ext uri="{FF2B5EF4-FFF2-40B4-BE49-F238E27FC236}">
                <a16:creationId xmlns:a16="http://schemas.microsoft.com/office/drawing/2014/main" id="{8A22A475-20F5-4128-9C60-6C08CE541145}"/>
              </a:ext>
            </a:extLst>
          </p:cNvPr>
          <p:cNvGrpSpPr/>
          <p:nvPr/>
        </p:nvGrpSpPr>
        <p:grpSpPr>
          <a:xfrm>
            <a:off x="8453493" y="2135045"/>
            <a:ext cx="1555537" cy="633485"/>
            <a:chOff x="6776921" y="2044821"/>
            <a:chExt cx="1555537" cy="633485"/>
          </a:xfrm>
        </p:grpSpPr>
        <p:pic>
          <p:nvPicPr>
            <p:cNvPr id="10" name="Picture 9">
              <a:extLst>
                <a:ext uri="{FF2B5EF4-FFF2-40B4-BE49-F238E27FC236}">
                  <a16:creationId xmlns:a16="http://schemas.microsoft.com/office/drawing/2014/main" id="{69AC7C7F-2B17-43D0-B656-065841B9C9BB}"/>
                </a:ext>
              </a:extLst>
            </p:cNvPr>
            <p:cNvPicPr>
              <a:picLocks noChangeAspect="1"/>
            </p:cNvPicPr>
            <p:nvPr/>
          </p:nvPicPr>
          <p:blipFill>
            <a:blip r:embed="rId3"/>
            <a:stretch>
              <a:fillRect/>
            </a:stretch>
          </p:blipFill>
          <p:spPr>
            <a:xfrm>
              <a:off x="6776921" y="2086673"/>
              <a:ext cx="761234" cy="549780"/>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E9A48122-9A87-4367-902A-472E2A0E9986}"/>
                </a:ext>
              </a:extLst>
            </p:cNvPr>
            <p:cNvPicPr>
              <a:picLocks noChangeAspect="1"/>
            </p:cNvPicPr>
            <p:nvPr/>
          </p:nvPicPr>
          <p:blipFill>
            <a:blip r:embed="rId4"/>
            <a:stretch>
              <a:fillRect/>
            </a:stretch>
          </p:blipFill>
          <p:spPr>
            <a:xfrm>
              <a:off x="7782053" y="2044821"/>
              <a:ext cx="550405" cy="633485"/>
            </a:xfrm>
            <a:prstGeom prst="rect">
              <a:avLst/>
            </a:prstGeom>
          </p:spPr>
        </p:pic>
        <p:sp>
          <p:nvSpPr>
            <p:cNvPr id="13" name="TextBox 12">
              <a:extLst>
                <a:ext uri="{FF2B5EF4-FFF2-40B4-BE49-F238E27FC236}">
                  <a16:creationId xmlns:a16="http://schemas.microsoft.com/office/drawing/2014/main" id="{02D2C439-1DC3-4F4F-B20C-05B69C185F04}"/>
                </a:ext>
              </a:extLst>
            </p:cNvPr>
            <p:cNvSpPr txBox="1"/>
            <p:nvPr/>
          </p:nvSpPr>
          <p:spPr>
            <a:xfrm>
              <a:off x="7460510" y="2176897"/>
              <a:ext cx="399188" cy="369332"/>
            </a:xfrm>
            <a:prstGeom prst="rect">
              <a:avLst/>
            </a:prstGeom>
            <a:noFill/>
          </p:spPr>
          <p:txBody>
            <a:bodyPr wrap="square">
              <a:spAutoFit/>
            </a:bodyPr>
            <a:lstStyle/>
            <a:p>
              <a:pPr algn="ctr"/>
              <a:r>
                <a:rPr lang="en-US" b="1" dirty="0">
                  <a:latin typeface="Arial Black" panose="020B0A04020102020204" pitchFamily="34" charset="0"/>
                </a:rPr>
                <a:t>=</a:t>
              </a:r>
            </a:p>
          </p:txBody>
        </p:sp>
      </p:grpSp>
      <p:grpSp>
        <p:nvGrpSpPr>
          <p:cNvPr id="21" name="Group 20">
            <a:extLst>
              <a:ext uri="{FF2B5EF4-FFF2-40B4-BE49-F238E27FC236}">
                <a16:creationId xmlns:a16="http://schemas.microsoft.com/office/drawing/2014/main" id="{769DB665-308E-4368-9F58-6CC63821CDA9}"/>
              </a:ext>
            </a:extLst>
          </p:cNvPr>
          <p:cNvGrpSpPr/>
          <p:nvPr/>
        </p:nvGrpSpPr>
        <p:grpSpPr>
          <a:xfrm>
            <a:off x="1654983" y="4179231"/>
            <a:ext cx="4559004" cy="2454445"/>
            <a:chOff x="130983" y="3863181"/>
            <a:chExt cx="4559004" cy="2454445"/>
          </a:xfrm>
        </p:grpSpPr>
        <p:pic>
          <p:nvPicPr>
            <p:cNvPr id="5" name="Picture 4" descr="Graphical user interface, text, application&#10;&#10;Description automatically generated">
              <a:extLst>
                <a:ext uri="{FF2B5EF4-FFF2-40B4-BE49-F238E27FC236}">
                  <a16:creationId xmlns:a16="http://schemas.microsoft.com/office/drawing/2014/main" id="{C6824F67-BFE2-4EFA-AF3A-7609D063BE8D}"/>
                </a:ext>
              </a:extLst>
            </p:cNvPr>
            <p:cNvPicPr>
              <a:picLocks noChangeAspect="1"/>
            </p:cNvPicPr>
            <p:nvPr/>
          </p:nvPicPr>
          <p:blipFill>
            <a:blip r:embed="rId5"/>
            <a:stretch>
              <a:fillRect/>
            </a:stretch>
          </p:blipFill>
          <p:spPr>
            <a:xfrm>
              <a:off x="130983" y="4381978"/>
              <a:ext cx="2133785" cy="1935648"/>
            </a:xfrm>
            <a:prstGeom prst="rect">
              <a:avLst/>
            </a:prstGeom>
          </p:spPr>
        </p:pic>
        <p:sp>
          <p:nvSpPr>
            <p:cNvPr id="7" name="TextBox 6">
              <a:extLst>
                <a:ext uri="{FF2B5EF4-FFF2-40B4-BE49-F238E27FC236}">
                  <a16:creationId xmlns:a16="http://schemas.microsoft.com/office/drawing/2014/main" id="{4CAA6FB1-CF1C-4FFB-9436-0C1D4B07F390}"/>
                </a:ext>
              </a:extLst>
            </p:cNvPr>
            <p:cNvSpPr txBox="1"/>
            <p:nvPr/>
          </p:nvSpPr>
          <p:spPr>
            <a:xfrm>
              <a:off x="887269" y="3863181"/>
              <a:ext cx="1377499" cy="369332"/>
            </a:xfrm>
            <a:prstGeom prst="rect">
              <a:avLst/>
            </a:prstGeom>
            <a:noFill/>
          </p:spPr>
          <p:txBody>
            <a:bodyPr wrap="square">
              <a:spAutoFit/>
            </a:bodyPr>
            <a:lstStyle/>
            <a:p>
              <a:r>
                <a:rPr lang="en-US" b="1" dirty="0">
                  <a:latin typeface="Arial Black" panose="020B0A04020102020204" pitchFamily="34" charset="0"/>
                </a:rPr>
                <a:t>Option 1</a:t>
              </a:r>
            </a:p>
          </p:txBody>
        </p:sp>
        <p:pic>
          <p:nvPicPr>
            <p:cNvPr id="19" name="Picture 18">
              <a:extLst>
                <a:ext uri="{FF2B5EF4-FFF2-40B4-BE49-F238E27FC236}">
                  <a16:creationId xmlns:a16="http://schemas.microsoft.com/office/drawing/2014/main" id="{0918F636-B41F-49EF-9C30-F3B62CAF3319}"/>
                </a:ext>
              </a:extLst>
            </p:cNvPr>
            <p:cNvPicPr>
              <a:picLocks noChangeAspect="1"/>
            </p:cNvPicPr>
            <p:nvPr/>
          </p:nvPicPr>
          <p:blipFill>
            <a:blip r:embed="rId6"/>
            <a:stretch>
              <a:fillRect/>
            </a:stretch>
          </p:blipFill>
          <p:spPr>
            <a:xfrm>
              <a:off x="2477144" y="5074547"/>
              <a:ext cx="2212843" cy="1147347"/>
            </a:xfrm>
            <a:prstGeom prst="rect">
              <a:avLst/>
            </a:prstGeom>
          </p:spPr>
        </p:pic>
        <p:pic>
          <p:nvPicPr>
            <p:cNvPr id="20" name="Picture 19" descr="Graphical user interface, application&#10;&#10;Description automatically generated">
              <a:extLst>
                <a:ext uri="{FF2B5EF4-FFF2-40B4-BE49-F238E27FC236}">
                  <a16:creationId xmlns:a16="http://schemas.microsoft.com/office/drawing/2014/main" id="{296E4E71-1C5F-41BF-81DB-8FAE6845502D}"/>
                </a:ext>
              </a:extLst>
            </p:cNvPr>
            <p:cNvPicPr>
              <a:picLocks noChangeAspect="1"/>
            </p:cNvPicPr>
            <p:nvPr/>
          </p:nvPicPr>
          <p:blipFill>
            <a:blip r:embed="rId4"/>
            <a:stretch>
              <a:fillRect/>
            </a:stretch>
          </p:blipFill>
          <p:spPr>
            <a:xfrm>
              <a:off x="2590985" y="4179230"/>
              <a:ext cx="550405" cy="633485"/>
            </a:xfrm>
            <a:prstGeom prst="rect">
              <a:avLst/>
            </a:prstGeom>
          </p:spPr>
        </p:pic>
      </p:grpSp>
      <p:grpSp>
        <p:nvGrpSpPr>
          <p:cNvPr id="25" name="Group 24">
            <a:extLst>
              <a:ext uri="{FF2B5EF4-FFF2-40B4-BE49-F238E27FC236}">
                <a16:creationId xmlns:a16="http://schemas.microsoft.com/office/drawing/2014/main" id="{7293B0B9-32D3-4F72-8F39-BCD801A98940}"/>
              </a:ext>
            </a:extLst>
          </p:cNvPr>
          <p:cNvGrpSpPr/>
          <p:nvPr/>
        </p:nvGrpSpPr>
        <p:grpSpPr>
          <a:xfrm>
            <a:off x="6901264" y="3994564"/>
            <a:ext cx="3396700" cy="2588798"/>
            <a:chOff x="5377264" y="3994564"/>
            <a:chExt cx="3396700" cy="2588798"/>
          </a:xfrm>
        </p:grpSpPr>
        <p:sp>
          <p:nvSpPr>
            <p:cNvPr id="8" name="TextBox 7">
              <a:extLst>
                <a:ext uri="{FF2B5EF4-FFF2-40B4-BE49-F238E27FC236}">
                  <a16:creationId xmlns:a16="http://schemas.microsoft.com/office/drawing/2014/main" id="{A15C3B38-25EB-4027-855B-FF8553F66A9E}"/>
                </a:ext>
              </a:extLst>
            </p:cNvPr>
            <p:cNvSpPr txBox="1"/>
            <p:nvPr/>
          </p:nvSpPr>
          <p:spPr>
            <a:xfrm>
              <a:off x="5377264" y="3994564"/>
              <a:ext cx="1377499" cy="369332"/>
            </a:xfrm>
            <a:prstGeom prst="rect">
              <a:avLst/>
            </a:prstGeom>
            <a:noFill/>
          </p:spPr>
          <p:txBody>
            <a:bodyPr wrap="square">
              <a:spAutoFit/>
            </a:bodyPr>
            <a:lstStyle/>
            <a:p>
              <a:r>
                <a:rPr lang="en-US" b="1" dirty="0">
                  <a:latin typeface="Arial Black" panose="020B0A04020102020204" pitchFamily="34" charset="0"/>
                </a:rPr>
                <a:t>Option 2</a:t>
              </a:r>
            </a:p>
          </p:txBody>
        </p:sp>
        <p:pic>
          <p:nvPicPr>
            <p:cNvPr id="17" name="Picture 16" descr="A picture containing text&#10;&#10;Description automatically generated">
              <a:extLst>
                <a:ext uri="{FF2B5EF4-FFF2-40B4-BE49-F238E27FC236}">
                  <a16:creationId xmlns:a16="http://schemas.microsoft.com/office/drawing/2014/main" id="{9CEEED59-7A48-46BC-A5A7-D3E0DC822379}"/>
                </a:ext>
              </a:extLst>
            </p:cNvPr>
            <p:cNvPicPr>
              <a:picLocks noChangeAspect="1"/>
            </p:cNvPicPr>
            <p:nvPr/>
          </p:nvPicPr>
          <p:blipFill>
            <a:blip r:embed="rId7"/>
            <a:stretch>
              <a:fillRect/>
            </a:stretch>
          </p:blipFill>
          <p:spPr>
            <a:xfrm>
              <a:off x="6750745" y="4363896"/>
              <a:ext cx="2023219" cy="828513"/>
            </a:xfrm>
            <a:prstGeom prst="rect">
              <a:avLst/>
            </a:prstGeom>
          </p:spPr>
        </p:pic>
        <p:pic>
          <p:nvPicPr>
            <p:cNvPr id="22" name="Picture 21">
              <a:extLst>
                <a:ext uri="{FF2B5EF4-FFF2-40B4-BE49-F238E27FC236}">
                  <a16:creationId xmlns:a16="http://schemas.microsoft.com/office/drawing/2014/main" id="{8D4F1404-77EB-44A1-A2A0-E4849D017C68}"/>
                </a:ext>
              </a:extLst>
            </p:cNvPr>
            <p:cNvPicPr>
              <a:picLocks noChangeAspect="1"/>
            </p:cNvPicPr>
            <p:nvPr/>
          </p:nvPicPr>
          <p:blipFill>
            <a:blip r:embed="rId3"/>
            <a:stretch>
              <a:fillRect/>
            </a:stretch>
          </p:blipFill>
          <p:spPr>
            <a:xfrm>
              <a:off x="5493506" y="4434697"/>
              <a:ext cx="761234" cy="549780"/>
            </a:xfrm>
            <a:prstGeom prst="rect">
              <a:avLst/>
            </a:prstGeom>
          </p:spPr>
        </p:pic>
        <p:pic>
          <p:nvPicPr>
            <p:cNvPr id="24" name="Picture 23" descr="Graphical user interface, application&#10;&#10;Description automatically generated">
              <a:extLst>
                <a:ext uri="{FF2B5EF4-FFF2-40B4-BE49-F238E27FC236}">
                  <a16:creationId xmlns:a16="http://schemas.microsoft.com/office/drawing/2014/main" id="{074F49C0-0B22-4336-96CB-8E4CD01CE82C}"/>
                </a:ext>
              </a:extLst>
            </p:cNvPr>
            <p:cNvPicPr>
              <a:picLocks noChangeAspect="1"/>
            </p:cNvPicPr>
            <p:nvPr/>
          </p:nvPicPr>
          <p:blipFill>
            <a:blip r:embed="rId8"/>
            <a:stretch>
              <a:fillRect/>
            </a:stretch>
          </p:blipFill>
          <p:spPr>
            <a:xfrm>
              <a:off x="5621876" y="5326324"/>
              <a:ext cx="2644841" cy="1257038"/>
            </a:xfrm>
            <a:prstGeom prst="rect">
              <a:avLst/>
            </a:prstGeom>
          </p:spPr>
        </p:pic>
      </p:grpSp>
    </p:spTree>
    <p:extLst>
      <p:ext uri="{BB962C8B-B14F-4D97-AF65-F5344CB8AC3E}">
        <p14:creationId xmlns:p14="http://schemas.microsoft.com/office/powerpoint/2010/main" val="420264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C52F13F-9218-451F-AB29-CB174BF93D6F}"/>
              </a:ext>
            </a:extLst>
          </p:cNvPr>
          <p:cNvPicPr>
            <a:picLocks noChangeAspect="1"/>
          </p:cNvPicPr>
          <p:nvPr/>
        </p:nvPicPr>
        <p:blipFill>
          <a:blip r:embed="rId3">
            <a:biLevel thresh="75000"/>
          </a:blip>
          <a:stretch>
            <a:fillRect/>
          </a:stretch>
        </p:blipFill>
        <p:spPr>
          <a:xfrm>
            <a:off x="7469398" y="3837775"/>
            <a:ext cx="3198602" cy="3019480"/>
          </a:xfrm>
          <a:prstGeom prst="rect">
            <a:avLst/>
          </a:prstGeom>
        </p:spPr>
      </p:pic>
      <p:sp>
        <p:nvSpPr>
          <p:cNvPr id="2" name="Title 1">
            <a:extLst>
              <a:ext uri="{FF2B5EF4-FFF2-40B4-BE49-F238E27FC236}">
                <a16:creationId xmlns:a16="http://schemas.microsoft.com/office/drawing/2014/main" id="{A525D270-86DB-4741-BBEA-0F160BBE0B31}"/>
              </a:ext>
            </a:extLst>
          </p:cNvPr>
          <p:cNvSpPr>
            <a:spLocks noGrp="1"/>
          </p:cNvSpPr>
          <p:nvPr>
            <p:ph type="title"/>
          </p:nvPr>
        </p:nvSpPr>
        <p:spPr/>
        <p:txBody>
          <a:bodyPr/>
          <a:lstStyle/>
          <a:p>
            <a:r>
              <a:rPr lang="en-US" dirty="0"/>
              <a:t>General A4 Advice</a:t>
            </a:r>
          </a:p>
        </p:txBody>
      </p:sp>
      <p:sp>
        <p:nvSpPr>
          <p:cNvPr id="3" name="Content Placeholder 2">
            <a:extLst>
              <a:ext uri="{FF2B5EF4-FFF2-40B4-BE49-F238E27FC236}">
                <a16:creationId xmlns:a16="http://schemas.microsoft.com/office/drawing/2014/main" id="{59236753-3C1F-4C32-8B2E-A89C1ADAAA4F}"/>
              </a:ext>
            </a:extLst>
          </p:cNvPr>
          <p:cNvSpPr>
            <a:spLocks noGrp="1"/>
          </p:cNvSpPr>
          <p:nvPr>
            <p:ph idx="1"/>
          </p:nvPr>
        </p:nvSpPr>
        <p:spPr>
          <a:xfrm>
            <a:off x="1981200" y="1340629"/>
            <a:ext cx="6433246" cy="4525963"/>
          </a:xfrm>
        </p:spPr>
        <p:txBody>
          <a:bodyPr>
            <a:normAutofit/>
          </a:bodyPr>
          <a:lstStyle/>
          <a:p>
            <a:r>
              <a:rPr lang="en-US" dirty="0"/>
              <a:t>Read </a:t>
            </a:r>
            <a:r>
              <a:rPr lang="en-US" i="1" dirty="0"/>
              <a:t>every sentence</a:t>
            </a:r>
            <a:r>
              <a:rPr lang="en-US" dirty="0"/>
              <a:t> in the assignment</a:t>
            </a:r>
          </a:p>
          <a:p>
            <a:pPr lvl="1"/>
            <a:r>
              <a:rPr lang="en-US" dirty="0"/>
              <a:t>Don’t just skim it!</a:t>
            </a:r>
          </a:p>
          <a:p>
            <a:r>
              <a:rPr lang="en-US" dirty="0"/>
              <a:t>Read the Book!</a:t>
            </a:r>
          </a:p>
          <a:p>
            <a:pPr lvl="1"/>
            <a:r>
              <a:rPr lang="en-US" dirty="0"/>
              <a:t>Especially the parts called out in the assignment (Hint Hint!)</a:t>
            </a:r>
          </a:p>
        </p:txBody>
      </p:sp>
      <p:pic>
        <p:nvPicPr>
          <p:cNvPr id="6" name="Picture 5">
            <a:extLst>
              <a:ext uri="{FF2B5EF4-FFF2-40B4-BE49-F238E27FC236}">
                <a16:creationId xmlns:a16="http://schemas.microsoft.com/office/drawing/2014/main" id="{D0EFCED8-35A6-46C4-B496-41043A89830C}"/>
              </a:ext>
            </a:extLst>
          </p:cNvPr>
          <p:cNvPicPr>
            <a:picLocks noChangeAspect="1"/>
          </p:cNvPicPr>
          <p:nvPr/>
        </p:nvPicPr>
        <p:blipFill>
          <a:blip r:embed="rId4"/>
          <a:stretch>
            <a:fillRect/>
          </a:stretch>
        </p:blipFill>
        <p:spPr>
          <a:xfrm>
            <a:off x="8343654" y="986661"/>
            <a:ext cx="2106070" cy="2843989"/>
          </a:xfrm>
          <a:prstGeom prst="rect">
            <a:avLst/>
          </a:prstGeom>
        </p:spPr>
      </p:pic>
      <p:pic>
        <p:nvPicPr>
          <p:cNvPr id="11" name="Picture 10">
            <a:extLst>
              <a:ext uri="{FF2B5EF4-FFF2-40B4-BE49-F238E27FC236}">
                <a16:creationId xmlns:a16="http://schemas.microsoft.com/office/drawing/2014/main" id="{252F03E9-9FAA-493D-BD78-09B5A0F7BF3C}"/>
              </a:ext>
            </a:extLst>
          </p:cNvPr>
          <p:cNvPicPr>
            <a:picLocks noChangeAspect="1"/>
          </p:cNvPicPr>
          <p:nvPr/>
        </p:nvPicPr>
        <p:blipFill>
          <a:blip r:embed="rId5"/>
          <a:stretch>
            <a:fillRect/>
          </a:stretch>
        </p:blipFill>
        <p:spPr>
          <a:xfrm>
            <a:off x="2134583" y="5098094"/>
            <a:ext cx="6006637" cy="139667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6BA57BBF-1334-4410-9A68-2243A9FC2722}"/>
              </a:ext>
            </a:extLst>
          </p:cNvPr>
          <p:cNvPicPr>
            <a:picLocks noChangeAspect="1"/>
          </p:cNvPicPr>
          <p:nvPr/>
        </p:nvPicPr>
        <p:blipFill>
          <a:blip r:embed="rId6"/>
          <a:stretch>
            <a:fillRect/>
          </a:stretch>
        </p:blipFill>
        <p:spPr>
          <a:xfrm>
            <a:off x="1679729" y="3611853"/>
            <a:ext cx="5717240" cy="11830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40" name="Group 39">
            <a:extLst>
              <a:ext uri="{FF2B5EF4-FFF2-40B4-BE49-F238E27FC236}">
                <a16:creationId xmlns:a16="http://schemas.microsoft.com/office/drawing/2014/main" id="{E7E72E7E-D90C-44A9-AE00-460EB457E311}"/>
              </a:ext>
            </a:extLst>
          </p:cNvPr>
          <p:cNvGrpSpPr/>
          <p:nvPr/>
        </p:nvGrpSpPr>
        <p:grpSpPr>
          <a:xfrm>
            <a:off x="3672392" y="4795411"/>
            <a:ext cx="2034250" cy="1865398"/>
            <a:chOff x="2632139" y="4806182"/>
            <a:chExt cx="2034250" cy="1865398"/>
          </a:xfrm>
        </p:grpSpPr>
        <p:cxnSp>
          <p:nvCxnSpPr>
            <p:cNvPr id="23" name="Straight Arrow Connector 22">
              <a:extLst>
                <a:ext uri="{FF2B5EF4-FFF2-40B4-BE49-F238E27FC236}">
                  <a16:creationId xmlns:a16="http://schemas.microsoft.com/office/drawing/2014/main" id="{BC8A5088-E889-41F6-A5C3-501F0216D8E7}"/>
                </a:ext>
              </a:extLst>
            </p:cNvPr>
            <p:cNvCxnSpPr>
              <a:cxnSpLocks/>
            </p:cNvCxnSpPr>
            <p:nvPr/>
          </p:nvCxnSpPr>
          <p:spPr>
            <a:xfrm flipH="1" flipV="1">
              <a:off x="3799596" y="5807200"/>
              <a:ext cx="186374" cy="86438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27" name="Straight Arrow Connector 26">
              <a:extLst>
                <a:ext uri="{FF2B5EF4-FFF2-40B4-BE49-F238E27FC236}">
                  <a16:creationId xmlns:a16="http://schemas.microsoft.com/office/drawing/2014/main" id="{5BBD4A65-511B-4304-B715-FDB4E72CED6B}"/>
                </a:ext>
              </a:extLst>
            </p:cNvPr>
            <p:cNvCxnSpPr>
              <a:cxnSpLocks/>
            </p:cNvCxnSpPr>
            <p:nvPr/>
          </p:nvCxnSpPr>
          <p:spPr>
            <a:xfrm flipH="1">
              <a:off x="3799596" y="4806182"/>
              <a:ext cx="409727" cy="774609"/>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C34164BE-B9E7-4B99-BC82-FD41B9491D49}"/>
                </a:ext>
              </a:extLst>
            </p:cNvPr>
            <p:cNvCxnSpPr>
              <a:cxnSpLocks/>
            </p:cNvCxnSpPr>
            <p:nvPr/>
          </p:nvCxnSpPr>
          <p:spPr>
            <a:xfrm flipV="1">
              <a:off x="3055485" y="5776995"/>
              <a:ext cx="427570" cy="806367"/>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BD70C56C-37E0-4195-BA6E-AB6C87236EA5}"/>
                </a:ext>
              </a:extLst>
            </p:cNvPr>
            <p:cNvCxnSpPr>
              <a:cxnSpLocks/>
            </p:cNvCxnSpPr>
            <p:nvPr/>
          </p:nvCxnSpPr>
          <p:spPr>
            <a:xfrm>
              <a:off x="3164323" y="4806182"/>
              <a:ext cx="383815" cy="77461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17975ECB-84DE-4E96-8F4E-B9DECB26DF52}"/>
                </a:ext>
              </a:extLst>
            </p:cNvPr>
            <p:cNvCxnSpPr>
              <a:cxnSpLocks/>
            </p:cNvCxnSpPr>
            <p:nvPr/>
          </p:nvCxnSpPr>
          <p:spPr>
            <a:xfrm flipH="1">
              <a:off x="3892783" y="5663915"/>
              <a:ext cx="773606" cy="22698"/>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a:extLst>
                <a:ext uri="{FF2B5EF4-FFF2-40B4-BE49-F238E27FC236}">
                  <a16:creationId xmlns:a16="http://schemas.microsoft.com/office/drawing/2014/main" id="{55235C4A-4D53-49B5-8EB4-C82CCBCA3244}"/>
                </a:ext>
              </a:extLst>
            </p:cNvPr>
            <p:cNvCxnSpPr>
              <a:cxnSpLocks/>
            </p:cNvCxnSpPr>
            <p:nvPr/>
          </p:nvCxnSpPr>
          <p:spPr>
            <a:xfrm>
              <a:off x="2632139" y="5686613"/>
              <a:ext cx="764420" cy="0"/>
            </a:xfrm>
            <a:prstGeom prst="straightConnector1">
              <a:avLst/>
            </a:prstGeom>
            <a:ln w="76200">
              <a:tailEnd type="triangle"/>
            </a:ln>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426023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heel(1)">
                                      <p:cBhvr>
                                        <p:cTn id="16" dur="2000"/>
                                        <p:tgtEl>
                                          <p:spTgt spid="40"/>
                                        </p:tgtEl>
                                      </p:cBhvr>
                                    </p:animEffect>
                                  </p:childTnLst>
                                </p:cTn>
                              </p:par>
                            </p:childTnLst>
                          </p:cTn>
                        </p:par>
                        <p:par>
                          <p:cTn id="17" fill="hold">
                            <p:stCondLst>
                              <p:cond delay="2000"/>
                            </p:stCondLst>
                            <p:childTnLst>
                              <p:par>
                                <p:cTn id="18" presetID="26" presetClass="emph" presetSubtype="0" fill="hold" nodeType="afterEffect">
                                  <p:stCondLst>
                                    <p:cond delay="0"/>
                                  </p:stCondLst>
                                  <p:childTnLst>
                                    <p:animEffect transition="out" filter="fade">
                                      <p:cBhvr>
                                        <p:cTn id="19" dur="500" tmFilter="0, 0; .2, .5; .8, .5; 1, 0"/>
                                        <p:tgtEl>
                                          <p:spTgt spid="40"/>
                                        </p:tgtEl>
                                      </p:cBhvr>
                                    </p:animEffect>
                                    <p:animScale>
                                      <p:cBhvr>
                                        <p:cTn id="20" dur="250" autoRev="1" fill="hold"/>
                                        <p:tgtEl>
                                          <p:spTgt spid="40"/>
                                        </p:tgtEl>
                                      </p:cBhvr>
                                      <p:by x="105000" y="105000"/>
                                    </p:animScale>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7908EA-7AFB-24EB-8792-B13C03DC939F}"/>
              </a:ext>
            </a:extLst>
          </p:cNvPr>
          <p:cNvSpPr>
            <a:spLocks noGrp="1"/>
          </p:cNvSpPr>
          <p:nvPr>
            <p:ph type="title"/>
          </p:nvPr>
        </p:nvSpPr>
        <p:spPr/>
        <p:txBody>
          <a:bodyPr/>
          <a:lstStyle/>
          <a:p>
            <a:r>
              <a:rPr lang="it-IT" dirty="0"/>
              <a:t>Marketing </a:t>
            </a:r>
            <a:r>
              <a:rPr lang="it-IT" dirty="0" err="1"/>
              <a:t>is</a:t>
            </a:r>
            <a:r>
              <a:rPr lang="it-IT" dirty="0"/>
              <a:t> Evil (2017 </a:t>
            </a:r>
            <a:r>
              <a:rPr lang="it-IT" dirty="0" err="1"/>
              <a:t>Psychology</a:t>
            </a:r>
            <a:r>
              <a:rPr lang="it-IT" dirty="0"/>
              <a:t> Today)</a:t>
            </a:r>
          </a:p>
        </p:txBody>
      </p:sp>
      <p:pic>
        <p:nvPicPr>
          <p:cNvPr id="5" name="Segnaposto contenuto 4" descr="Immagine che contiene testo&#10;&#10;Descrizione generata automaticamente">
            <a:extLst>
              <a:ext uri="{FF2B5EF4-FFF2-40B4-BE49-F238E27FC236}">
                <a16:creationId xmlns:a16="http://schemas.microsoft.com/office/drawing/2014/main" id="{43173D4B-8AF3-5B36-DAEC-A342FB11D37D}"/>
              </a:ext>
            </a:extLst>
          </p:cNvPr>
          <p:cNvPicPr>
            <a:picLocks noGrp="1" noChangeAspect="1"/>
          </p:cNvPicPr>
          <p:nvPr>
            <p:ph idx="1"/>
          </p:nvPr>
        </p:nvPicPr>
        <p:blipFill>
          <a:blip r:embed="rId2"/>
          <a:stretch>
            <a:fillRect/>
          </a:stretch>
        </p:blipFill>
        <p:spPr>
          <a:xfrm>
            <a:off x="2343150" y="2705894"/>
            <a:ext cx="7505700" cy="2590800"/>
          </a:xfrm>
        </p:spPr>
      </p:pic>
    </p:spTree>
    <p:extLst>
      <p:ext uri="{BB962C8B-B14F-4D97-AF65-F5344CB8AC3E}">
        <p14:creationId xmlns:p14="http://schemas.microsoft.com/office/powerpoint/2010/main" val="4227496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 and Tricks In </a:t>
            </a:r>
            <a:r>
              <a:rPr lang="en-US" dirty="0" err="1"/>
              <a:t>Vensim</a:t>
            </a:r>
            <a:endParaRPr lang="en-US" dirty="0"/>
          </a:p>
        </p:txBody>
      </p:sp>
      <p:sp>
        <p:nvSpPr>
          <p:cNvPr id="3" name="Content Placeholder 2"/>
          <p:cNvSpPr>
            <a:spLocks noGrp="1"/>
          </p:cNvSpPr>
          <p:nvPr>
            <p:ph sz="half" idx="1"/>
          </p:nvPr>
        </p:nvSpPr>
        <p:spPr>
          <a:xfrm>
            <a:off x="1981200" y="1600201"/>
            <a:ext cx="4038600" cy="4251960"/>
          </a:xfrm>
        </p:spPr>
        <p:txBody>
          <a:bodyPr>
            <a:normAutofit/>
          </a:bodyPr>
          <a:lstStyle/>
          <a:p>
            <a:r>
              <a:rPr lang="en-US" dirty="0"/>
              <a:t>Sketching CLDs with Comments</a:t>
            </a:r>
          </a:p>
          <a:p>
            <a:r>
              <a:rPr lang="en-US" dirty="0"/>
              <a:t>Font, color adjustments</a:t>
            </a:r>
          </a:p>
          <a:p>
            <a:r>
              <a:rPr lang="en-US" dirty="0"/>
              <a:t>Pasting from </a:t>
            </a:r>
            <a:r>
              <a:rPr lang="en-US" dirty="0" err="1"/>
              <a:t>Vensim</a:t>
            </a:r>
            <a:r>
              <a:rPr lang="en-US" dirty="0"/>
              <a:t> into word processor</a:t>
            </a:r>
          </a:p>
          <a:p>
            <a:pPr lvl="1"/>
            <a:r>
              <a:rPr lang="en-US" dirty="0"/>
              <a:t>Diagrams</a:t>
            </a:r>
          </a:p>
          <a:p>
            <a:pPr lvl="1"/>
            <a:r>
              <a:rPr lang="en-US" dirty="0"/>
              <a:t>Graphs</a:t>
            </a:r>
          </a:p>
          <a:p>
            <a:pPr marL="0" indent="0">
              <a:buNone/>
            </a:pPr>
            <a:endParaRPr lang="en-US" dirty="0"/>
          </a:p>
          <a:p>
            <a:pPr marL="0" indent="0">
              <a:buNone/>
            </a:pPr>
            <a:endParaRPr lang="en-US" dirty="0"/>
          </a:p>
        </p:txBody>
      </p:sp>
      <p:sp>
        <p:nvSpPr>
          <p:cNvPr id="4" name="Content Placeholder 3"/>
          <p:cNvSpPr>
            <a:spLocks noGrp="1"/>
          </p:cNvSpPr>
          <p:nvPr>
            <p:ph sz="half" idx="2"/>
          </p:nvPr>
        </p:nvSpPr>
        <p:spPr/>
        <p:txBody>
          <a:bodyPr>
            <a:normAutofit/>
          </a:bodyPr>
          <a:lstStyle/>
          <a:p>
            <a:r>
              <a:rPr lang="en-US" dirty="0"/>
              <a:t>Delay Marks</a:t>
            </a:r>
          </a:p>
          <a:p>
            <a:r>
              <a:rPr lang="en-US" dirty="0"/>
              <a:t>Setting parameters in </a:t>
            </a:r>
            <a:r>
              <a:rPr lang="en-US" dirty="0" err="1"/>
              <a:t>Synthesim</a:t>
            </a:r>
            <a:endParaRPr lang="en-US" dirty="0"/>
          </a:p>
          <a:p>
            <a:r>
              <a:rPr lang="en-US" dirty="0"/>
              <a:t>How to load the runs you want to see to plot</a:t>
            </a:r>
          </a:p>
          <a:p>
            <a:r>
              <a:rPr lang="en-US" dirty="0"/>
              <a:t>Creating a fixed graph (vs. opening new each time)</a:t>
            </a:r>
          </a:p>
          <a:p>
            <a:pPr marL="0" indent="0">
              <a:buNone/>
            </a:pPr>
            <a:endParaRPr lang="en-US" dirty="0"/>
          </a:p>
        </p:txBody>
      </p:sp>
    </p:spTree>
    <p:extLst>
      <p:ext uri="{BB962C8B-B14F-4D97-AF65-F5344CB8AC3E}">
        <p14:creationId xmlns:p14="http://schemas.microsoft.com/office/powerpoint/2010/main" val="26961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1971675" y="15876"/>
            <a:ext cx="8553450" cy="5629275"/>
          </a:xfrm>
          <a:prstGeom prst="rect">
            <a:avLst/>
          </a:prstGeom>
        </p:spPr>
      </p:pic>
      <p:sp>
        <p:nvSpPr>
          <p:cNvPr id="2" name="AutoShape 2" descr="http://thuglifememe.com/wp-content/uploads/2017/08/22-you-got-this-meme-9.jp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AutoShape 2" descr="Enthusiastic James">
            <a:extLst>
              <a:ext uri="{FF2B5EF4-FFF2-40B4-BE49-F238E27FC236}">
                <a16:creationId xmlns:a16="http://schemas.microsoft.com/office/drawing/2014/main" id="{76C9D6AA-4EE9-4D29-9FFC-BDCE9B75A24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295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Learning Curve Fun!</a:t>
            </a:r>
          </a:p>
        </p:txBody>
      </p:sp>
      <p:cxnSp>
        <p:nvCxnSpPr>
          <p:cNvPr id="9" name="Straight Connector 8"/>
          <p:cNvCxnSpPr/>
          <p:nvPr/>
        </p:nvCxnSpPr>
        <p:spPr>
          <a:xfrm>
            <a:off x="2933701" y="1982612"/>
            <a:ext cx="0" cy="230011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2933702" y="4282724"/>
            <a:ext cx="309315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374903" y="1982612"/>
            <a:ext cx="409223" cy="23001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400" dirty="0">
                <a:solidFill>
                  <a:srgbClr val="000000"/>
                </a:solidFill>
              </a:rPr>
              <a:t>Cost</a:t>
            </a:r>
          </a:p>
        </p:txBody>
      </p:sp>
      <p:sp>
        <p:nvSpPr>
          <p:cNvPr id="23" name="Rectangle 22"/>
          <p:cNvSpPr/>
          <p:nvPr/>
        </p:nvSpPr>
        <p:spPr>
          <a:xfrm>
            <a:off x="3791724" y="2789118"/>
            <a:ext cx="1917662" cy="369332"/>
          </a:xfrm>
          <a:prstGeom prst="rect">
            <a:avLst/>
          </a:prstGeom>
        </p:spPr>
        <p:txBody>
          <a:bodyPr wrap="square">
            <a:spAutoFit/>
          </a:bodyPr>
          <a:lstStyle/>
          <a:p>
            <a:r>
              <a:rPr lang="en-US" dirty="0"/>
              <a:t>C = C</a:t>
            </a:r>
            <a:r>
              <a:rPr lang="en-US" baseline="-25000" dirty="0"/>
              <a:t>0</a:t>
            </a:r>
            <a:r>
              <a:rPr lang="en-US" dirty="0"/>
              <a:t> (E/E</a:t>
            </a:r>
            <a:r>
              <a:rPr lang="en-US" baseline="-25000" dirty="0"/>
              <a:t>0</a:t>
            </a:r>
            <a:r>
              <a:rPr lang="en-US" dirty="0"/>
              <a:t>)</a:t>
            </a:r>
            <a:r>
              <a:rPr lang="en-US" baseline="30000" dirty="0" err="1"/>
              <a:t>λ</a:t>
            </a:r>
            <a:endParaRPr lang="en-US" baseline="30000" dirty="0"/>
          </a:p>
        </p:txBody>
      </p:sp>
      <p:sp>
        <p:nvSpPr>
          <p:cNvPr id="24" name="Rectangle 23"/>
          <p:cNvSpPr/>
          <p:nvPr/>
        </p:nvSpPr>
        <p:spPr>
          <a:xfrm rot="5400000">
            <a:off x="4354719" y="3337280"/>
            <a:ext cx="409223" cy="230011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2400" dirty="0">
                <a:solidFill>
                  <a:srgbClr val="000000"/>
                </a:solidFill>
              </a:rPr>
              <a:t>Experience</a:t>
            </a:r>
          </a:p>
        </p:txBody>
      </p:sp>
      <p:sp>
        <p:nvSpPr>
          <p:cNvPr id="27" name="Freeform 26"/>
          <p:cNvSpPr/>
          <p:nvPr/>
        </p:nvSpPr>
        <p:spPr>
          <a:xfrm>
            <a:off x="2949222" y="2328334"/>
            <a:ext cx="3077634" cy="1509889"/>
          </a:xfrm>
          <a:custGeom>
            <a:avLst/>
            <a:gdLst>
              <a:gd name="connsiteX0" fmla="*/ 0 w 3062111"/>
              <a:gd name="connsiteY0" fmla="*/ 0 h 1256065"/>
              <a:gd name="connsiteX1" fmla="*/ 28222 w 3062111"/>
              <a:gd name="connsiteY1" fmla="*/ 70556 h 1256065"/>
              <a:gd name="connsiteX2" fmla="*/ 56445 w 3062111"/>
              <a:gd name="connsiteY2" fmla="*/ 155223 h 1256065"/>
              <a:gd name="connsiteX3" fmla="*/ 211667 w 3062111"/>
              <a:gd name="connsiteY3" fmla="*/ 338667 h 1256065"/>
              <a:gd name="connsiteX4" fmla="*/ 268111 w 3062111"/>
              <a:gd name="connsiteY4" fmla="*/ 409223 h 1256065"/>
              <a:gd name="connsiteX5" fmla="*/ 310445 w 3062111"/>
              <a:gd name="connsiteY5" fmla="*/ 437445 h 1256065"/>
              <a:gd name="connsiteX6" fmla="*/ 437445 w 3062111"/>
              <a:gd name="connsiteY6" fmla="*/ 536223 h 1256065"/>
              <a:gd name="connsiteX7" fmla="*/ 564445 w 3062111"/>
              <a:gd name="connsiteY7" fmla="*/ 649111 h 1256065"/>
              <a:gd name="connsiteX8" fmla="*/ 606778 w 3062111"/>
              <a:gd name="connsiteY8" fmla="*/ 677334 h 1256065"/>
              <a:gd name="connsiteX9" fmla="*/ 663222 w 3062111"/>
              <a:gd name="connsiteY9" fmla="*/ 705556 h 1256065"/>
              <a:gd name="connsiteX10" fmla="*/ 705556 w 3062111"/>
              <a:gd name="connsiteY10" fmla="*/ 747889 h 1256065"/>
              <a:gd name="connsiteX11" fmla="*/ 762000 w 3062111"/>
              <a:gd name="connsiteY11" fmla="*/ 776111 h 1256065"/>
              <a:gd name="connsiteX12" fmla="*/ 832556 w 3062111"/>
              <a:gd name="connsiteY12" fmla="*/ 818445 h 1256065"/>
              <a:gd name="connsiteX13" fmla="*/ 874889 w 3062111"/>
              <a:gd name="connsiteY13" fmla="*/ 832556 h 1256065"/>
              <a:gd name="connsiteX14" fmla="*/ 917222 w 3062111"/>
              <a:gd name="connsiteY14" fmla="*/ 860778 h 1256065"/>
              <a:gd name="connsiteX15" fmla="*/ 1044222 w 3062111"/>
              <a:gd name="connsiteY15" fmla="*/ 931334 h 1256065"/>
              <a:gd name="connsiteX16" fmla="*/ 1086556 w 3062111"/>
              <a:gd name="connsiteY16" fmla="*/ 945445 h 1256065"/>
              <a:gd name="connsiteX17" fmla="*/ 1171222 w 3062111"/>
              <a:gd name="connsiteY17" fmla="*/ 1001889 h 1256065"/>
              <a:gd name="connsiteX18" fmla="*/ 1227667 w 3062111"/>
              <a:gd name="connsiteY18" fmla="*/ 1016000 h 1256065"/>
              <a:gd name="connsiteX19" fmla="*/ 1354667 w 3062111"/>
              <a:gd name="connsiteY19" fmla="*/ 1058334 h 1256065"/>
              <a:gd name="connsiteX20" fmla="*/ 1411111 w 3062111"/>
              <a:gd name="connsiteY20" fmla="*/ 1072445 h 1256065"/>
              <a:gd name="connsiteX21" fmla="*/ 1467556 w 3062111"/>
              <a:gd name="connsiteY21" fmla="*/ 1100667 h 1256065"/>
              <a:gd name="connsiteX22" fmla="*/ 1594556 w 3062111"/>
              <a:gd name="connsiteY22" fmla="*/ 1128889 h 1256065"/>
              <a:gd name="connsiteX23" fmla="*/ 1749778 w 3062111"/>
              <a:gd name="connsiteY23" fmla="*/ 1171223 h 1256065"/>
              <a:gd name="connsiteX24" fmla="*/ 1862667 w 3062111"/>
              <a:gd name="connsiteY24" fmla="*/ 1199445 h 1256065"/>
              <a:gd name="connsiteX25" fmla="*/ 2088445 w 3062111"/>
              <a:gd name="connsiteY25" fmla="*/ 1227667 h 1256065"/>
              <a:gd name="connsiteX26" fmla="*/ 2271889 w 3062111"/>
              <a:gd name="connsiteY26" fmla="*/ 1241778 h 1256065"/>
              <a:gd name="connsiteX27" fmla="*/ 3062111 w 3062111"/>
              <a:gd name="connsiteY27" fmla="*/ 1255889 h 125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62111" h="1256065">
                <a:moveTo>
                  <a:pt x="0" y="0"/>
                </a:moveTo>
                <a:cubicBezTo>
                  <a:pt x="9407" y="23519"/>
                  <a:pt x="19565" y="46751"/>
                  <a:pt x="28222" y="70556"/>
                </a:cubicBezTo>
                <a:cubicBezTo>
                  <a:pt x="38389" y="98514"/>
                  <a:pt x="40678" y="129996"/>
                  <a:pt x="56445" y="155223"/>
                </a:cubicBezTo>
                <a:cubicBezTo>
                  <a:pt x="165941" y="330416"/>
                  <a:pt x="131994" y="247611"/>
                  <a:pt x="211667" y="338667"/>
                </a:cubicBezTo>
                <a:cubicBezTo>
                  <a:pt x="231500" y="361334"/>
                  <a:pt x="246814" y="387926"/>
                  <a:pt x="268111" y="409223"/>
                </a:cubicBezTo>
                <a:cubicBezTo>
                  <a:pt x="280103" y="421215"/>
                  <a:pt x="296877" y="427269"/>
                  <a:pt x="310445" y="437445"/>
                </a:cubicBezTo>
                <a:cubicBezTo>
                  <a:pt x="353349" y="469623"/>
                  <a:pt x="399522" y="498300"/>
                  <a:pt x="437445" y="536223"/>
                </a:cubicBezTo>
                <a:cubicBezTo>
                  <a:pt x="499053" y="597831"/>
                  <a:pt x="491373" y="594307"/>
                  <a:pt x="564445" y="649111"/>
                </a:cubicBezTo>
                <a:cubicBezTo>
                  <a:pt x="578013" y="659287"/>
                  <a:pt x="592053" y="668920"/>
                  <a:pt x="606778" y="677334"/>
                </a:cubicBezTo>
                <a:cubicBezTo>
                  <a:pt x="625042" y="687771"/>
                  <a:pt x="646105" y="693329"/>
                  <a:pt x="663222" y="705556"/>
                </a:cubicBezTo>
                <a:cubicBezTo>
                  <a:pt x="679461" y="717155"/>
                  <a:pt x="689317" y="736290"/>
                  <a:pt x="705556" y="747889"/>
                </a:cubicBezTo>
                <a:cubicBezTo>
                  <a:pt x="722673" y="760116"/>
                  <a:pt x="743612" y="765895"/>
                  <a:pt x="762000" y="776111"/>
                </a:cubicBezTo>
                <a:cubicBezTo>
                  <a:pt x="785976" y="789431"/>
                  <a:pt x="808024" y="806179"/>
                  <a:pt x="832556" y="818445"/>
                </a:cubicBezTo>
                <a:cubicBezTo>
                  <a:pt x="845860" y="825097"/>
                  <a:pt x="861585" y="825904"/>
                  <a:pt x="874889" y="832556"/>
                </a:cubicBezTo>
                <a:cubicBezTo>
                  <a:pt x="890058" y="840140"/>
                  <a:pt x="902840" y="851790"/>
                  <a:pt x="917222" y="860778"/>
                </a:cubicBezTo>
                <a:cubicBezTo>
                  <a:pt x="956137" y="885100"/>
                  <a:pt x="1001348" y="912959"/>
                  <a:pt x="1044222" y="931334"/>
                </a:cubicBezTo>
                <a:cubicBezTo>
                  <a:pt x="1057894" y="937193"/>
                  <a:pt x="1072445" y="940741"/>
                  <a:pt x="1086556" y="945445"/>
                </a:cubicBezTo>
                <a:cubicBezTo>
                  <a:pt x="1114778" y="964260"/>
                  <a:pt x="1140884" y="986720"/>
                  <a:pt x="1171222" y="1001889"/>
                </a:cubicBezTo>
                <a:cubicBezTo>
                  <a:pt x="1188569" y="1010562"/>
                  <a:pt x="1209131" y="1010296"/>
                  <a:pt x="1227667" y="1016000"/>
                </a:cubicBezTo>
                <a:cubicBezTo>
                  <a:pt x="1270317" y="1029123"/>
                  <a:pt x="1311376" y="1047511"/>
                  <a:pt x="1354667" y="1058334"/>
                </a:cubicBezTo>
                <a:cubicBezTo>
                  <a:pt x="1373482" y="1063038"/>
                  <a:pt x="1392952" y="1065635"/>
                  <a:pt x="1411111" y="1072445"/>
                </a:cubicBezTo>
                <a:cubicBezTo>
                  <a:pt x="1430807" y="1079831"/>
                  <a:pt x="1448221" y="1092381"/>
                  <a:pt x="1467556" y="1100667"/>
                </a:cubicBezTo>
                <a:cubicBezTo>
                  <a:pt x="1511769" y="1119615"/>
                  <a:pt x="1543812" y="1120432"/>
                  <a:pt x="1594556" y="1128889"/>
                </a:cubicBezTo>
                <a:cubicBezTo>
                  <a:pt x="1716564" y="1177692"/>
                  <a:pt x="1612013" y="1141702"/>
                  <a:pt x="1749778" y="1171223"/>
                </a:cubicBezTo>
                <a:cubicBezTo>
                  <a:pt x="1787705" y="1179350"/>
                  <a:pt x="1824407" y="1193068"/>
                  <a:pt x="1862667" y="1199445"/>
                </a:cubicBezTo>
                <a:cubicBezTo>
                  <a:pt x="1977167" y="1218528"/>
                  <a:pt x="1946614" y="1215334"/>
                  <a:pt x="2088445" y="1227667"/>
                </a:cubicBezTo>
                <a:cubicBezTo>
                  <a:pt x="2149543" y="1232980"/>
                  <a:pt x="2210614" y="1239225"/>
                  <a:pt x="2271889" y="1241778"/>
                </a:cubicBezTo>
                <a:cubicBezTo>
                  <a:pt x="2678261" y="1258710"/>
                  <a:pt x="2712788" y="1255889"/>
                  <a:pt x="3062111" y="1255889"/>
                </a:cubicBezTo>
              </a:path>
            </a:pathLst>
          </a:cu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Rectangle 27"/>
          <p:cNvSpPr/>
          <p:nvPr/>
        </p:nvSpPr>
        <p:spPr>
          <a:xfrm>
            <a:off x="6484131" y="1639058"/>
            <a:ext cx="3826689" cy="369332"/>
          </a:xfrm>
          <a:prstGeom prst="rect">
            <a:avLst/>
          </a:prstGeom>
        </p:spPr>
        <p:txBody>
          <a:bodyPr wrap="none">
            <a:spAutoFit/>
          </a:bodyPr>
          <a:lstStyle/>
          <a:p>
            <a:r>
              <a:rPr lang="en-US" dirty="0"/>
              <a:t>Average Price = Unit Cost*(1+Markup)</a:t>
            </a:r>
          </a:p>
        </p:txBody>
      </p:sp>
      <p:sp>
        <p:nvSpPr>
          <p:cNvPr id="29" name="Rectangle 28"/>
          <p:cNvSpPr/>
          <p:nvPr/>
        </p:nvSpPr>
        <p:spPr>
          <a:xfrm>
            <a:off x="6441797" y="2345729"/>
            <a:ext cx="4025560" cy="2031325"/>
          </a:xfrm>
          <a:prstGeom prst="rect">
            <a:avLst/>
          </a:prstGeom>
        </p:spPr>
        <p:txBody>
          <a:bodyPr wrap="square">
            <a:spAutoFit/>
          </a:bodyPr>
          <a:lstStyle/>
          <a:p>
            <a:r>
              <a:rPr lang="en-US" dirty="0"/>
              <a:t>C: Unit Cost</a:t>
            </a:r>
          </a:p>
          <a:p>
            <a:r>
              <a:rPr lang="en-US" dirty="0"/>
              <a:t>C</a:t>
            </a:r>
            <a:r>
              <a:rPr lang="en-US" baseline="-25000" dirty="0"/>
              <a:t>0</a:t>
            </a:r>
            <a:r>
              <a:rPr lang="en-US" dirty="0"/>
              <a:t>: Initial Unit Cost</a:t>
            </a:r>
          </a:p>
          <a:p>
            <a:endParaRPr lang="en-US" dirty="0"/>
          </a:p>
          <a:p>
            <a:r>
              <a:rPr lang="el-GR" dirty="0"/>
              <a:t>λ</a:t>
            </a:r>
            <a:r>
              <a:rPr lang="en-US" dirty="0"/>
              <a:t>: the exponent Learning Curve Strength</a:t>
            </a:r>
          </a:p>
          <a:p>
            <a:endParaRPr lang="en-US" dirty="0"/>
          </a:p>
          <a:p>
            <a:r>
              <a:rPr lang="en-US" dirty="0"/>
              <a:t>E</a:t>
            </a:r>
            <a:r>
              <a:rPr lang="en-US" baseline="-25000" dirty="0"/>
              <a:t>0</a:t>
            </a:r>
            <a:r>
              <a:rPr lang="en-US" dirty="0"/>
              <a:t>: initial experience</a:t>
            </a:r>
          </a:p>
          <a:p>
            <a:r>
              <a:rPr lang="en-US" dirty="0"/>
              <a:t>E: cumulative experience</a:t>
            </a:r>
          </a:p>
        </p:txBody>
      </p:sp>
    </p:spTree>
    <p:extLst>
      <p:ext uri="{BB962C8B-B14F-4D97-AF65-F5344CB8AC3E}">
        <p14:creationId xmlns:p14="http://schemas.microsoft.com/office/powerpoint/2010/main" val="3269559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Curve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600200"/>
                <a:ext cx="8229600" cy="4947356"/>
              </a:xfrm>
            </p:spPr>
            <p:txBody>
              <a:bodyPr>
                <a:normAutofit/>
              </a:bodyPr>
              <a:lstStyle/>
              <a:p>
                <a:pPr marL="0" indent="0">
                  <a:buNone/>
                </a:pPr>
                <a:r>
                  <a:rPr lang="en-US" dirty="0"/>
                  <a:t>Logarithms refresher:</a:t>
                </a:r>
              </a:p>
              <a:p>
                <a:pPr marL="400050" lvl="1" indent="0">
                  <a:buNone/>
                </a:pPr>
                <a:r>
                  <a:rPr lang="en-US" dirty="0"/>
                  <a:t>Basic definition:</a:t>
                </a:r>
              </a:p>
              <a:p>
                <a:pPr marL="400050" lvl="1" indent="0" algn="ctr">
                  <a:buNone/>
                </a:pPr>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𝑎</m:t>
                        </m:r>
                      </m:e>
                      <m:sup>
                        <m:r>
                          <a:rPr lang="en-US" b="0" i="1" dirty="0" smtClean="0">
                            <a:latin typeface="Cambria Math" panose="02040503050406030204" pitchFamily="18" charset="0"/>
                          </a:rPr>
                          <m:t>𝑥</m:t>
                        </m:r>
                      </m:sup>
                    </m:sSup>
                    <m:r>
                      <a:rPr lang="en-US" i="1" dirty="0" smtClean="0">
                        <a:latin typeface="Cambria Math" panose="02040503050406030204" pitchFamily="18" charset="0"/>
                      </a:rPr>
                      <m:t>=</m:t>
                    </m:r>
                    <m:r>
                      <a:rPr lang="en-US" i="1" dirty="0" smtClean="0">
                        <a:latin typeface="Cambria Math" panose="02040503050406030204" pitchFamily="18" charset="0"/>
                      </a:rPr>
                      <m:t>𝑦</m:t>
                    </m:r>
                  </m:oMath>
                </a14:m>
                <a:r>
                  <a:rPr lang="en-US" dirty="0"/>
                  <a:t> </a:t>
                </a:r>
                <a:r>
                  <a:rPr lang="en-US" dirty="0">
                    <a:sym typeface="Symbol" panose="05050102010706020507" pitchFamily="18" charset="2"/>
                  </a:rPr>
                  <a:t> </a:t>
                </a:r>
                <a14:m>
                  <m:oMath xmlns:m="http://schemas.openxmlformats.org/officeDocument/2006/math">
                    <m:func>
                      <m:funcPr>
                        <m:ctrlPr>
                          <a:rPr lang="en-US" i="1" smtClean="0">
                            <a:latin typeface="Cambria Math" panose="02040503050406030204" pitchFamily="18" charset="0"/>
                            <a:sym typeface="Symbol" panose="05050102010706020507" pitchFamily="18" charset="2"/>
                          </a:rPr>
                        </m:ctrlPr>
                      </m:funcPr>
                      <m:fName>
                        <m:sSub>
                          <m:sSubPr>
                            <m:ctrlPr>
                              <a:rPr lang="en-US" i="1" smtClean="0">
                                <a:latin typeface="Cambria Math" panose="02040503050406030204" pitchFamily="18" charset="0"/>
                                <a:sym typeface="Symbol" panose="05050102010706020507" pitchFamily="18" charset="2"/>
                              </a:rPr>
                            </m:ctrlPr>
                          </m:sSubPr>
                          <m:e>
                            <m:r>
                              <m:rPr>
                                <m:sty m:val="p"/>
                              </m:rPr>
                              <a:rPr lang="en-US" i="0" smtClean="0">
                                <a:latin typeface="Cambria Math" panose="02040503050406030204" pitchFamily="18" charset="0"/>
                                <a:sym typeface="Symbol" panose="05050102010706020507" pitchFamily="18" charset="2"/>
                              </a:rPr>
                              <m:t>log</m:t>
                            </m:r>
                          </m:e>
                          <m:sub>
                            <m:r>
                              <a:rPr lang="en-US" b="0" i="1" smtClean="0">
                                <a:latin typeface="Cambria Math" panose="02040503050406030204" pitchFamily="18" charset="0"/>
                                <a:sym typeface="Symbol" panose="05050102010706020507" pitchFamily="18" charset="2"/>
                              </a:rPr>
                              <m:t>𝑎</m:t>
                            </m:r>
                          </m:sub>
                        </m:sSub>
                      </m:fName>
                      <m:e>
                        <m:r>
                          <a:rPr lang="en-US" b="0" i="1" smtClean="0">
                            <a:latin typeface="Cambria Math" panose="02040503050406030204" pitchFamily="18" charset="0"/>
                            <a:sym typeface="Symbol" panose="05050102010706020507" pitchFamily="18" charset="2"/>
                          </a:rPr>
                          <m:t>𝑦</m:t>
                        </m:r>
                      </m:e>
                    </m:func>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𝑥</m:t>
                    </m:r>
                  </m:oMath>
                </a14:m>
                <a:endParaRPr lang="en-US" dirty="0">
                  <a:sym typeface="Symbol" panose="05050102010706020507" pitchFamily="18" charset="2"/>
                </a:endParaRPr>
              </a:p>
              <a:p>
                <a:pPr marL="400050" lvl="1" indent="0">
                  <a:buNone/>
                </a:pPr>
                <a:endParaRPr lang="en-US" dirty="0"/>
              </a:p>
              <a:p>
                <a:pPr marL="400050" lvl="1" indent="0">
                  <a:buNone/>
                </a:pPr>
                <a:r>
                  <a:rPr lang="en-US" dirty="0"/>
                  <a:t>Base change:</a:t>
                </a:r>
              </a:p>
              <a:p>
                <a:pPr marL="400050" lvl="1" indent="0">
                  <a:buNone/>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sSub>
                            <m:sSubPr>
                              <m:ctrlPr>
                                <a:rPr lang="en-US" i="1" smtClean="0">
                                  <a:latin typeface="Cambria Math" panose="02040503050406030204" pitchFamily="18" charset="0"/>
                                </a:rPr>
                              </m:ctrlPr>
                            </m:sSubPr>
                            <m:e>
                              <m:r>
                                <m:rPr>
                                  <m:sty m:val="p"/>
                                </m:rPr>
                                <a:rPr lang="en-US" i="0" smtClean="0">
                                  <a:latin typeface="Cambria Math" panose="02040503050406030204" pitchFamily="18" charset="0"/>
                                </a:rPr>
                                <m:t>log</m:t>
                              </m:r>
                            </m:e>
                            <m:sub>
                              <m:r>
                                <a:rPr lang="en-US" b="0" i="1" smtClean="0">
                                  <a:latin typeface="Cambria Math" panose="02040503050406030204" pitchFamily="18" charset="0"/>
                                </a:rPr>
                                <m:t>𝑏</m:t>
                              </m:r>
                            </m:sub>
                          </m:sSub>
                        </m:fName>
                        <m:e>
                          <m:r>
                            <a:rPr lang="en-US" b="0" i="1" smtClean="0">
                              <a:latin typeface="Cambria Math" panose="02040503050406030204" pitchFamily="18" charset="0"/>
                            </a:rPr>
                            <m:t>𝑥</m:t>
                          </m:r>
                        </m:e>
                      </m:func>
                      <m:r>
                        <a:rPr lang="en-US" b="0" i="1" smtClean="0">
                          <a:latin typeface="Cambria Math" panose="02040503050406030204" pitchFamily="18" charset="0"/>
                        </a:rPr>
                        <m:t>= </m:t>
                      </m:r>
                      <m:f>
                        <m:fPr>
                          <m:ctrlPr>
                            <a:rPr lang="en-US" b="0" i="1" smtClean="0">
                              <a:latin typeface="Cambria Math" panose="02040503050406030204" pitchFamily="18" charset="0"/>
                            </a:rPr>
                          </m:ctrlPr>
                        </m:fPr>
                        <m:num>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𝑘</m:t>
                                  </m:r>
                                </m:sub>
                              </m:sSub>
                            </m:fName>
                            <m:e>
                              <m:r>
                                <a:rPr lang="en-US" b="0" i="1" smtClean="0">
                                  <a:latin typeface="Cambria Math" panose="02040503050406030204" pitchFamily="18" charset="0"/>
                                </a:rPr>
                                <m:t>𝑥</m:t>
                              </m:r>
                            </m:e>
                          </m:func>
                        </m:num>
                        <m:den>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𝑘</m:t>
                                  </m:r>
                                </m:sub>
                              </m:sSub>
                            </m:fName>
                            <m:e>
                              <m:r>
                                <a:rPr lang="en-US" b="0" i="1" smtClean="0">
                                  <a:latin typeface="Cambria Math" panose="02040503050406030204" pitchFamily="18" charset="0"/>
                                </a:rPr>
                                <m:t>𝑏</m:t>
                              </m:r>
                            </m:e>
                          </m:func>
                        </m:den>
                      </m:f>
                    </m:oMath>
                  </m:oMathPara>
                </a14:m>
                <a:endParaRPr lang="en-US" dirty="0"/>
              </a:p>
              <a:p>
                <a:pPr marL="400050" lvl="1"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600200"/>
                <a:ext cx="8229600" cy="4947356"/>
              </a:xfrm>
              <a:blipFill>
                <a:blip r:embed="rId3"/>
                <a:stretch>
                  <a:fillRect l="-1695" t="-2051"/>
                </a:stretch>
              </a:blipFill>
            </p:spPr>
            <p:txBody>
              <a:bodyPr/>
              <a:lstStyle/>
              <a:p>
                <a:r>
                  <a:rPr lang="it-IT">
                    <a:noFill/>
                  </a:rPr>
                  <a:t> </a:t>
                </a:r>
              </a:p>
            </p:txBody>
          </p:sp>
        </mc:Fallback>
      </mc:AlternateContent>
    </p:spTree>
    <p:extLst>
      <p:ext uri="{BB962C8B-B14F-4D97-AF65-F5344CB8AC3E}">
        <p14:creationId xmlns:p14="http://schemas.microsoft.com/office/powerpoint/2010/main" val="148305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Curve</a:t>
            </a:r>
          </a:p>
        </p:txBody>
      </p:sp>
      <p:sp>
        <p:nvSpPr>
          <p:cNvPr id="3" name="Content Placeholder 2"/>
          <p:cNvSpPr>
            <a:spLocks noGrp="1"/>
          </p:cNvSpPr>
          <p:nvPr>
            <p:ph idx="1"/>
          </p:nvPr>
        </p:nvSpPr>
        <p:spPr>
          <a:xfrm>
            <a:off x="1981200" y="1600200"/>
            <a:ext cx="8229600" cy="4947356"/>
          </a:xfrm>
        </p:spPr>
        <p:txBody>
          <a:bodyPr>
            <a:normAutofit/>
          </a:bodyPr>
          <a:lstStyle/>
          <a:p>
            <a:pPr marL="0" indent="0">
              <a:buNone/>
            </a:pPr>
            <a:r>
              <a:rPr lang="en-US" dirty="0"/>
              <a:t>When E has doubled, costs have fallen by the fractional Cost Reduction per Doubling of Experience, </a:t>
            </a:r>
            <a:r>
              <a:rPr lang="en-US" i="1" dirty="0"/>
              <a:t>f</a:t>
            </a:r>
            <a:r>
              <a:rPr lang="en-US" dirty="0"/>
              <a:t>, so:</a:t>
            </a:r>
          </a:p>
          <a:p>
            <a:endParaRPr lang="en-US" dirty="0"/>
          </a:p>
          <a:p>
            <a:pPr marL="400050" lvl="1" indent="0">
              <a:buNone/>
            </a:pPr>
            <a:r>
              <a:rPr lang="en-US" dirty="0"/>
              <a:t>(1 - </a:t>
            </a:r>
            <a:r>
              <a:rPr lang="en-US" i="1" dirty="0"/>
              <a:t>f</a:t>
            </a:r>
            <a:r>
              <a:rPr lang="en-US" dirty="0"/>
              <a:t>)C</a:t>
            </a:r>
            <a:r>
              <a:rPr lang="en-US" baseline="-25000" dirty="0"/>
              <a:t>0</a:t>
            </a:r>
            <a:r>
              <a:rPr lang="en-US" dirty="0"/>
              <a:t> = C</a:t>
            </a:r>
            <a:r>
              <a:rPr lang="en-US" baseline="-25000" dirty="0"/>
              <a:t>0</a:t>
            </a:r>
            <a:r>
              <a:rPr lang="en-US" dirty="0"/>
              <a:t>(2E</a:t>
            </a:r>
            <a:r>
              <a:rPr lang="en-US" baseline="-25000" dirty="0"/>
              <a:t>0</a:t>
            </a:r>
            <a:r>
              <a:rPr lang="en-US" dirty="0"/>
              <a:t>/E</a:t>
            </a:r>
            <a:r>
              <a:rPr lang="en-US" baseline="-25000" dirty="0"/>
              <a:t>0</a:t>
            </a:r>
            <a:r>
              <a:rPr lang="en-US" dirty="0"/>
              <a:t>)</a:t>
            </a:r>
            <a:r>
              <a:rPr lang="en-US" baseline="30000" dirty="0" err="1"/>
              <a:t>λ</a:t>
            </a:r>
            <a:endParaRPr lang="en-US" baseline="30000" dirty="0"/>
          </a:p>
          <a:p>
            <a:pPr marL="400050" lvl="1" indent="0">
              <a:buNone/>
            </a:pPr>
            <a:r>
              <a:rPr lang="en-US" dirty="0"/>
              <a:t>i.e. (1 - </a:t>
            </a:r>
            <a:r>
              <a:rPr lang="en-US" i="1" dirty="0"/>
              <a:t>f</a:t>
            </a:r>
            <a:r>
              <a:rPr lang="en-US" dirty="0"/>
              <a:t>) = 2</a:t>
            </a:r>
            <a:r>
              <a:rPr lang="en-US" baseline="30000" dirty="0"/>
              <a:t>λ</a:t>
            </a:r>
            <a:endParaRPr lang="en-US" dirty="0"/>
          </a:p>
          <a:p>
            <a:pPr marL="400050" lvl="1" indent="0">
              <a:buNone/>
            </a:pPr>
            <a:r>
              <a:rPr lang="en-US" dirty="0"/>
              <a:t>i.e. </a:t>
            </a:r>
            <a:r>
              <a:rPr lang="el-GR" dirty="0"/>
              <a:t>λ</a:t>
            </a:r>
            <a:r>
              <a:rPr lang="en-US" dirty="0"/>
              <a:t> = log</a:t>
            </a:r>
            <a:r>
              <a:rPr lang="en-US" baseline="-25000" dirty="0"/>
              <a:t>2</a:t>
            </a:r>
            <a:r>
              <a:rPr lang="en-US" dirty="0"/>
              <a:t>(1 - f) = ln(1 - f)/ln(2)</a:t>
            </a:r>
          </a:p>
          <a:p>
            <a:pPr marL="400050" lvl="1" indent="0">
              <a:buNone/>
            </a:pPr>
            <a:endParaRPr lang="en-US" dirty="0"/>
          </a:p>
          <a:p>
            <a:pPr marL="400050" lvl="1" indent="0">
              <a:buNone/>
            </a:pPr>
            <a:r>
              <a:rPr lang="en-US" dirty="0"/>
              <a:t>f= 0.3 implies a 30% cost reduction for doubling </a:t>
            </a:r>
          </a:p>
          <a:p>
            <a:pPr marL="400050" lvl="1" indent="0">
              <a:buNone/>
            </a:pPr>
            <a:r>
              <a:rPr lang="en-US" dirty="0"/>
              <a:t>every of cumulative experience (</a:t>
            </a:r>
            <a:r>
              <a:rPr lang="el-GR" dirty="0"/>
              <a:t>λ</a:t>
            </a:r>
            <a:r>
              <a:rPr lang="en-US" dirty="0"/>
              <a:t>≈ 0.51) </a:t>
            </a:r>
          </a:p>
          <a:p>
            <a:endParaRPr lang="en-US" dirty="0"/>
          </a:p>
        </p:txBody>
      </p:sp>
    </p:spTree>
    <p:extLst>
      <p:ext uri="{BB962C8B-B14F-4D97-AF65-F5344CB8AC3E}">
        <p14:creationId xmlns:p14="http://schemas.microsoft.com/office/powerpoint/2010/main" val="167946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8F0FA8-DCA8-164D-A500-DC50D8364ADF}"/>
              </a:ext>
            </a:extLst>
          </p:cNvPr>
          <p:cNvSpPr>
            <a:spLocks noGrp="1"/>
          </p:cNvSpPr>
          <p:nvPr>
            <p:ph type="ctrTitle"/>
          </p:nvPr>
        </p:nvSpPr>
        <p:spPr>
          <a:xfrm>
            <a:off x="1524000" y="1122363"/>
            <a:ext cx="7648575" cy="963612"/>
          </a:xfrm>
        </p:spPr>
        <p:txBody>
          <a:bodyPr>
            <a:normAutofit fontScale="90000"/>
          </a:bodyPr>
          <a:lstStyle/>
          <a:p>
            <a:r>
              <a:rPr lang="it-IT" dirty="0"/>
              <a:t>BASS DIFFUSION MODEL</a:t>
            </a:r>
          </a:p>
        </p:txBody>
      </p:sp>
      <p:sp>
        <p:nvSpPr>
          <p:cNvPr id="3" name="Sottotitolo 2">
            <a:extLst>
              <a:ext uri="{FF2B5EF4-FFF2-40B4-BE49-F238E27FC236}">
                <a16:creationId xmlns:a16="http://schemas.microsoft.com/office/drawing/2014/main" id="{8C64CD44-AF2C-E986-2492-34C6FC9F5E08}"/>
              </a:ext>
            </a:extLst>
          </p:cNvPr>
          <p:cNvSpPr>
            <a:spLocks noGrp="1"/>
          </p:cNvSpPr>
          <p:nvPr>
            <p:ph type="subTitle" idx="1"/>
          </p:nvPr>
        </p:nvSpPr>
        <p:spPr>
          <a:xfrm>
            <a:off x="1524000" y="2730500"/>
            <a:ext cx="9144000" cy="2806700"/>
          </a:xfrm>
        </p:spPr>
        <p:txBody>
          <a:bodyPr>
            <a:normAutofit fontScale="77500" lnSpcReduction="20000"/>
          </a:bodyPr>
          <a:lstStyle/>
          <a:p>
            <a:r>
              <a:rPr lang="it-IT" dirty="0" err="1"/>
              <a:t>This</a:t>
            </a:r>
            <a:r>
              <a:rPr lang="it-IT" dirty="0"/>
              <a:t> model </a:t>
            </a:r>
            <a:r>
              <a:rPr lang="it-IT" dirty="0" err="1"/>
              <a:t>is</a:t>
            </a:r>
            <a:r>
              <a:rPr lang="it-IT" dirty="0"/>
              <a:t> </a:t>
            </a:r>
            <a:r>
              <a:rPr lang="it-IT" dirty="0" err="1"/>
              <a:t>used</a:t>
            </a:r>
            <a:r>
              <a:rPr lang="it-IT" dirty="0"/>
              <a:t> to </a:t>
            </a:r>
            <a:r>
              <a:rPr lang="it-IT" dirty="0" err="1"/>
              <a:t>present</a:t>
            </a:r>
            <a:r>
              <a:rPr lang="it-IT" dirty="0"/>
              <a:t> a </a:t>
            </a:r>
            <a:r>
              <a:rPr lang="it-IT" dirty="0" err="1"/>
              <a:t>rationale</a:t>
            </a:r>
            <a:r>
              <a:rPr lang="it-IT" dirty="0"/>
              <a:t> of the interaction </a:t>
            </a:r>
            <a:r>
              <a:rPr lang="it-IT" dirty="0" err="1"/>
              <a:t>between</a:t>
            </a:r>
            <a:r>
              <a:rPr lang="it-IT" dirty="0"/>
              <a:t> </a:t>
            </a:r>
            <a:r>
              <a:rPr lang="it-IT" dirty="0" err="1"/>
              <a:t>current</a:t>
            </a:r>
            <a:r>
              <a:rPr lang="it-IT" dirty="0"/>
              <a:t> and </a:t>
            </a:r>
            <a:r>
              <a:rPr lang="it-IT" dirty="0" err="1"/>
              <a:t>potential</a:t>
            </a:r>
            <a:r>
              <a:rPr lang="it-IT" dirty="0"/>
              <a:t> </a:t>
            </a:r>
            <a:r>
              <a:rPr lang="it-IT" dirty="0" err="1"/>
              <a:t>adopters</a:t>
            </a:r>
            <a:r>
              <a:rPr lang="it-IT" dirty="0"/>
              <a:t> of a new product. </a:t>
            </a:r>
            <a:r>
              <a:rPr lang="it-IT" dirty="0" err="1"/>
              <a:t>It</a:t>
            </a:r>
            <a:r>
              <a:rPr lang="it-IT" dirty="0"/>
              <a:t> </a:t>
            </a:r>
            <a:r>
              <a:rPr lang="it-IT" dirty="0" err="1"/>
              <a:t>states</a:t>
            </a:r>
            <a:r>
              <a:rPr lang="it-IT" dirty="0"/>
              <a:t> </a:t>
            </a:r>
            <a:r>
              <a:rPr lang="it-IT" dirty="0" err="1"/>
              <a:t>that</a:t>
            </a:r>
            <a:r>
              <a:rPr lang="it-IT" dirty="0"/>
              <a:t> </a:t>
            </a:r>
            <a:r>
              <a:rPr lang="it-IT" dirty="0" err="1"/>
              <a:t>there</a:t>
            </a:r>
            <a:r>
              <a:rPr lang="it-IT" dirty="0"/>
              <a:t> are </a:t>
            </a:r>
            <a:r>
              <a:rPr lang="it-IT" dirty="0" err="1"/>
              <a:t>two</a:t>
            </a:r>
            <a:r>
              <a:rPr lang="it-IT" dirty="0"/>
              <a:t> </a:t>
            </a:r>
            <a:r>
              <a:rPr lang="it-IT" dirty="0" err="1"/>
              <a:t>types</a:t>
            </a:r>
            <a:r>
              <a:rPr lang="it-IT" dirty="0"/>
              <a:t> of </a:t>
            </a:r>
            <a:r>
              <a:rPr lang="it-IT" dirty="0" err="1"/>
              <a:t>adopters</a:t>
            </a:r>
            <a:r>
              <a:rPr lang="it-IT" dirty="0"/>
              <a:t> - the </a:t>
            </a:r>
            <a:r>
              <a:rPr lang="it-IT" dirty="0" err="1"/>
              <a:t>innovators</a:t>
            </a:r>
            <a:r>
              <a:rPr lang="it-IT" dirty="0"/>
              <a:t> and </a:t>
            </a:r>
            <a:r>
              <a:rPr lang="it-IT" dirty="0" err="1"/>
              <a:t>imitators</a:t>
            </a:r>
            <a:r>
              <a:rPr lang="it-IT" dirty="0"/>
              <a:t>. </a:t>
            </a:r>
          </a:p>
          <a:p>
            <a:r>
              <a:rPr lang="it-IT" dirty="0" err="1"/>
              <a:t>This</a:t>
            </a:r>
            <a:r>
              <a:rPr lang="it-IT" dirty="0"/>
              <a:t> model </a:t>
            </a:r>
            <a:r>
              <a:rPr lang="it-IT" dirty="0" err="1"/>
              <a:t>is</a:t>
            </a:r>
            <a:r>
              <a:rPr lang="it-IT" dirty="0"/>
              <a:t> </a:t>
            </a:r>
            <a:r>
              <a:rPr lang="it-IT" dirty="0" err="1"/>
              <a:t>mathematically</a:t>
            </a:r>
            <a:r>
              <a:rPr lang="it-IT" dirty="0"/>
              <a:t> </a:t>
            </a:r>
            <a:r>
              <a:rPr lang="it-IT" dirty="0" err="1"/>
              <a:t>defined</a:t>
            </a:r>
            <a:r>
              <a:rPr lang="it-IT" dirty="0"/>
              <a:t> </a:t>
            </a:r>
            <a:r>
              <a:rPr lang="it-IT" dirty="0" err="1"/>
              <a:t>as</a:t>
            </a:r>
            <a:r>
              <a:rPr lang="it-IT" dirty="0"/>
              <a:t> a </a:t>
            </a:r>
            <a:r>
              <a:rPr lang="it-IT" dirty="0" err="1"/>
              <a:t>Riccati</a:t>
            </a:r>
            <a:r>
              <a:rPr lang="it-IT" dirty="0"/>
              <a:t> </a:t>
            </a:r>
            <a:r>
              <a:rPr lang="it-IT" dirty="0" err="1"/>
              <a:t>equation</a:t>
            </a:r>
            <a:r>
              <a:rPr lang="it-IT" dirty="0"/>
              <a:t> with </a:t>
            </a:r>
            <a:r>
              <a:rPr lang="it-IT" dirty="0" err="1"/>
              <a:t>constant</a:t>
            </a:r>
            <a:r>
              <a:rPr lang="it-IT" dirty="0"/>
              <a:t> </a:t>
            </a:r>
            <a:r>
              <a:rPr lang="it-IT" dirty="0" err="1"/>
              <a:t>coefficients</a:t>
            </a:r>
            <a:r>
              <a:rPr lang="it-IT" dirty="0"/>
              <a:t>. In 1833, Everett Rogers </a:t>
            </a:r>
            <a:r>
              <a:rPr lang="it-IT" dirty="0" err="1"/>
              <a:t>published</a:t>
            </a:r>
            <a:r>
              <a:rPr lang="it-IT" dirty="0"/>
              <a:t> a </a:t>
            </a:r>
            <a:r>
              <a:rPr lang="it-IT" dirty="0" err="1"/>
              <a:t>highly</a:t>
            </a:r>
            <a:r>
              <a:rPr lang="it-IT" dirty="0"/>
              <a:t> </a:t>
            </a:r>
            <a:r>
              <a:rPr lang="it-IT" dirty="0" err="1"/>
              <a:t>influential</a:t>
            </a:r>
            <a:r>
              <a:rPr lang="it-IT" dirty="0"/>
              <a:t> study </a:t>
            </a:r>
            <a:r>
              <a:rPr lang="it-IT" dirty="0" err="1"/>
              <a:t>describing</a:t>
            </a:r>
            <a:r>
              <a:rPr lang="it-IT" dirty="0"/>
              <a:t> the </a:t>
            </a:r>
            <a:r>
              <a:rPr lang="it-IT" dirty="0" err="1"/>
              <a:t>different</a:t>
            </a:r>
            <a:r>
              <a:rPr lang="it-IT" dirty="0"/>
              <a:t> stages in product adoption </a:t>
            </a:r>
            <a:r>
              <a:rPr lang="it-IT" dirty="0" err="1"/>
              <a:t>that</a:t>
            </a:r>
            <a:r>
              <a:rPr lang="it-IT" dirty="0"/>
              <a:t> </a:t>
            </a:r>
            <a:r>
              <a:rPr lang="it-IT" dirty="0" err="1"/>
              <a:t>was</a:t>
            </a:r>
            <a:r>
              <a:rPr lang="it-IT" dirty="0"/>
              <a:t> </a:t>
            </a:r>
            <a:r>
              <a:rPr lang="it-IT" dirty="0" err="1"/>
              <a:t>titled</a:t>
            </a:r>
            <a:r>
              <a:rPr lang="it-IT" dirty="0"/>
              <a:t> </a:t>
            </a:r>
            <a:r>
              <a:rPr lang="it-IT" dirty="0" err="1"/>
              <a:t>Diffusion</a:t>
            </a:r>
            <a:r>
              <a:rPr lang="it-IT" dirty="0"/>
              <a:t> of </a:t>
            </a:r>
            <a:r>
              <a:rPr lang="it-IT" dirty="0" err="1"/>
              <a:t>Innovations</a:t>
            </a:r>
            <a:r>
              <a:rPr lang="it-IT" dirty="0"/>
              <a:t>.' </a:t>
            </a:r>
          </a:p>
          <a:p>
            <a:r>
              <a:rPr lang="it-IT" dirty="0" err="1"/>
              <a:t>Then</a:t>
            </a:r>
            <a:r>
              <a:rPr lang="it-IT" dirty="0"/>
              <a:t> in 1969, a paper </a:t>
            </a:r>
            <a:r>
              <a:rPr lang="it-IT" dirty="0" err="1"/>
              <a:t>detailing</a:t>
            </a:r>
            <a:r>
              <a:rPr lang="it-IT" dirty="0"/>
              <a:t> a new model of </a:t>
            </a:r>
            <a:r>
              <a:rPr lang="it-IT" dirty="0" err="1"/>
              <a:t>productivity</a:t>
            </a:r>
            <a:r>
              <a:rPr lang="it-IT" dirty="0"/>
              <a:t> </a:t>
            </a:r>
            <a:r>
              <a:rPr lang="it-IT" dirty="0" err="1"/>
              <a:t>growth</a:t>
            </a:r>
            <a:r>
              <a:rPr lang="it-IT" dirty="0"/>
              <a:t> for consumer </a:t>
            </a:r>
            <a:r>
              <a:rPr lang="it-IT" dirty="0" err="1"/>
              <a:t>durables</a:t>
            </a:r>
            <a:r>
              <a:rPr lang="it-IT" dirty="0"/>
              <a:t> </a:t>
            </a:r>
            <a:r>
              <a:rPr lang="it-IT" dirty="0" err="1"/>
              <a:t>was</a:t>
            </a:r>
            <a:r>
              <a:rPr lang="it-IT" dirty="0"/>
              <a:t> </a:t>
            </a:r>
            <a:r>
              <a:rPr lang="it-IT" dirty="0" err="1"/>
              <a:t>published</a:t>
            </a:r>
            <a:r>
              <a:rPr lang="it-IT" dirty="0"/>
              <a:t> by Frank </a:t>
            </a:r>
            <a:r>
              <a:rPr lang="it-IT" dirty="0" err="1"/>
              <a:t>Bass</a:t>
            </a:r>
            <a:r>
              <a:rPr lang="it-IT" dirty="0"/>
              <a:t>, </a:t>
            </a:r>
            <a:r>
              <a:rPr lang="it-IT" dirty="0" err="1"/>
              <a:t>who</a:t>
            </a:r>
            <a:r>
              <a:rPr lang="it-IT" dirty="0"/>
              <a:t> </a:t>
            </a:r>
            <a:r>
              <a:rPr lang="it-IT" dirty="0" err="1"/>
              <a:t>contributed</a:t>
            </a:r>
            <a:r>
              <a:rPr lang="it-IT" dirty="0"/>
              <a:t> a </a:t>
            </a:r>
            <a:r>
              <a:rPr lang="it-IT" dirty="0" err="1"/>
              <a:t>few</a:t>
            </a:r>
            <a:r>
              <a:rPr lang="it-IT" dirty="0"/>
              <a:t> </a:t>
            </a:r>
            <a:r>
              <a:rPr lang="it-IT" dirty="0" err="1"/>
              <a:t>mathematical</a:t>
            </a:r>
            <a:r>
              <a:rPr lang="it-IT" dirty="0"/>
              <a:t> </a:t>
            </a:r>
            <a:r>
              <a:rPr lang="it-IT" dirty="0" err="1"/>
              <a:t>ideas</a:t>
            </a:r>
            <a:r>
              <a:rPr lang="it-IT" dirty="0"/>
              <a:t> to </a:t>
            </a:r>
            <a:r>
              <a:rPr lang="it-IT" dirty="0" err="1"/>
              <a:t>it</a:t>
            </a:r>
            <a:r>
              <a:rPr lang="it-IT" dirty="0"/>
              <a:t>. </a:t>
            </a:r>
          </a:p>
          <a:p>
            <a:r>
              <a:rPr lang="it-IT" dirty="0" err="1"/>
              <a:t>This</a:t>
            </a:r>
            <a:r>
              <a:rPr lang="it-IT" dirty="0"/>
              <a:t> model </a:t>
            </a:r>
            <a:r>
              <a:rPr lang="it-IT" dirty="0" err="1"/>
              <a:t>was</a:t>
            </a:r>
            <a:r>
              <a:rPr lang="it-IT" dirty="0"/>
              <a:t> </a:t>
            </a:r>
            <a:r>
              <a:rPr lang="it-IT" dirty="0" err="1"/>
              <a:t>discovered</a:t>
            </a:r>
            <a:r>
              <a:rPr lang="it-IT" dirty="0"/>
              <a:t> to </a:t>
            </a:r>
            <a:r>
              <a:rPr lang="it-IT" dirty="0" err="1"/>
              <a:t>fit</a:t>
            </a:r>
            <a:r>
              <a:rPr lang="it-IT" dirty="0"/>
              <a:t> the data of a </a:t>
            </a:r>
            <a:r>
              <a:rPr lang="it-IT" dirty="0" err="1"/>
              <a:t>majority</a:t>
            </a:r>
            <a:r>
              <a:rPr lang="it-IT" dirty="0"/>
              <a:t> of product </a:t>
            </a:r>
            <a:r>
              <a:rPr lang="it-IT" dirty="0" err="1"/>
              <a:t>introductions</a:t>
            </a:r>
            <a:r>
              <a:rPr lang="it-IT" dirty="0"/>
              <a:t> </a:t>
            </a:r>
            <a:r>
              <a:rPr lang="it-IT" dirty="0" err="1"/>
              <a:t>even</a:t>
            </a:r>
            <a:r>
              <a:rPr lang="it-IT" dirty="0"/>
              <a:t> </a:t>
            </a:r>
            <a:r>
              <a:rPr lang="it-IT" dirty="0" err="1"/>
              <a:t>though</a:t>
            </a:r>
            <a:r>
              <a:rPr lang="it-IT" dirty="0"/>
              <a:t> </a:t>
            </a:r>
            <a:r>
              <a:rPr lang="it-IT" dirty="0" err="1"/>
              <a:t>there</a:t>
            </a:r>
            <a:r>
              <a:rPr lang="it-IT" dirty="0"/>
              <a:t> </a:t>
            </a:r>
            <a:r>
              <a:rPr lang="it-IT" dirty="0" err="1"/>
              <a:t>was</a:t>
            </a:r>
            <a:r>
              <a:rPr lang="it-IT" dirty="0"/>
              <a:t> a wide range of </a:t>
            </a:r>
            <a:r>
              <a:rPr lang="it-IT" dirty="0" err="1"/>
              <a:t>variables</a:t>
            </a:r>
            <a:r>
              <a:rPr lang="it-IT" dirty="0"/>
              <a:t> in </a:t>
            </a:r>
            <a:r>
              <a:rPr lang="it-IT" dirty="0" err="1"/>
              <a:t>terms</a:t>
            </a:r>
            <a:r>
              <a:rPr lang="it-IT" dirty="0"/>
              <a:t> of </a:t>
            </a:r>
            <a:r>
              <a:rPr lang="it-IT" dirty="0" err="1"/>
              <a:t>managerial</a:t>
            </a:r>
            <a:r>
              <a:rPr lang="it-IT" dirty="0"/>
              <a:t> </a:t>
            </a:r>
            <a:r>
              <a:rPr lang="it-IT" dirty="0" err="1"/>
              <a:t>decisions</a:t>
            </a:r>
            <a:r>
              <a:rPr lang="it-IT" dirty="0"/>
              <a:t> </a:t>
            </a:r>
            <a:r>
              <a:rPr lang="it-IT" dirty="0" err="1"/>
              <a:t>such</a:t>
            </a:r>
            <a:r>
              <a:rPr lang="it-IT" dirty="0"/>
              <a:t> </a:t>
            </a:r>
            <a:r>
              <a:rPr lang="it-IT" dirty="0" err="1"/>
              <a:t>as</a:t>
            </a:r>
            <a:r>
              <a:rPr lang="it-IT" dirty="0"/>
              <a:t> pricing and advertising. </a:t>
            </a:r>
          </a:p>
          <a:p>
            <a:endParaRPr lang="it-IT" dirty="0"/>
          </a:p>
        </p:txBody>
      </p:sp>
    </p:spTree>
    <p:extLst>
      <p:ext uri="{BB962C8B-B14F-4D97-AF65-F5344CB8AC3E}">
        <p14:creationId xmlns:p14="http://schemas.microsoft.com/office/powerpoint/2010/main" val="1267100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A3C1FC-2137-5DA5-A0EC-DDF77AB5A348}"/>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951EACF-6F04-27A6-AB0E-44D91F6240EF}"/>
              </a:ext>
            </a:extLst>
          </p:cNvPr>
          <p:cNvSpPr>
            <a:spLocks noGrp="1"/>
          </p:cNvSpPr>
          <p:nvPr>
            <p:ph idx="1"/>
          </p:nvPr>
        </p:nvSpPr>
        <p:spPr/>
        <p:txBody>
          <a:bodyPr>
            <a:normAutofit fontScale="85000" lnSpcReduction="20000"/>
          </a:bodyPr>
          <a:lstStyle/>
          <a:p>
            <a:r>
              <a:rPr lang="en-US" dirty="0">
                <a:effectLst/>
                <a:latin typeface="Times New Roman" panose="02020603050405020304" pitchFamily="18" charset="0"/>
              </a:rPr>
              <a:t>The Bass model was originated by marketing professor Frank Bass. It is used to predict new product diffusion patterns. It is based on a mathematical model to predict new product adoption patterns adopted in a market. The model assumes that there are two main kinds of forces determining the diffusion pattern. </a:t>
            </a:r>
            <a:endParaRPr lang="en-US" dirty="0">
              <a:effectLst/>
            </a:endParaRPr>
          </a:p>
          <a:p>
            <a:r>
              <a:rPr lang="en-US" dirty="0">
                <a:effectLst/>
              </a:rPr>
              <a:t> </a:t>
            </a:r>
          </a:p>
          <a:p>
            <a:r>
              <a:rPr lang="en-US" dirty="0">
                <a:effectLst/>
                <a:latin typeface="Times New Roman" panose="02020603050405020304" pitchFamily="18" charset="0"/>
              </a:rPr>
              <a:t>There are three key parameters in the Bass model - usually called </a:t>
            </a:r>
            <a:r>
              <a:rPr lang="en-US" i="1" dirty="0">
                <a:effectLst/>
                <a:latin typeface="Times New Roman" panose="02020603050405020304" pitchFamily="18" charset="0"/>
              </a:rPr>
              <a:t>m</a:t>
            </a:r>
            <a:r>
              <a:rPr lang="en-US" dirty="0">
                <a:effectLst/>
                <a:latin typeface="Times New Roman" panose="02020603050405020304" pitchFamily="18" charset="0"/>
              </a:rPr>
              <a:t>, </a:t>
            </a:r>
            <a:r>
              <a:rPr lang="en-US" i="1" dirty="0">
                <a:effectLst/>
                <a:latin typeface="Times New Roman" panose="02020603050405020304" pitchFamily="18" charset="0"/>
              </a:rPr>
              <a:t>p</a:t>
            </a:r>
            <a:r>
              <a:rPr lang="en-US" dirty="0">
                <a:effectLst/>
                <a:latin typeface="Times New Roman" panose="02020603050405020304" pitchFamily="18" charset="0"/>
              </a:rPr>
              <a:t>, and </a:t>
            </a:r>
            <a:r>
              <a:rPr lang="en-US" i="1" dirty="0">
                <a:effectLst/>
                <a:latin typeface="Times New Roman" panose="02020603050405020304" pitchFamily="18" charset="0"/>
              </a:rPr>
              <a:t>q</a:t>
            </a:r>
            <a:r>
              <a:rPr lang="en-US" dirty="0">
                <a:effectLst/>
                <a:latin typeface="Times New Roman" panose="02020603050405020304" pitchFamily="18" charset="0"/>
              </a:rPr>
              <a:t>. </a:t>
            </a:r>
            <a:br>
              <a:rPr lang="en-US" dirty="0">
                <a:effectLst/>
              </a:rPr>
            </a:br>
            <a:br>
              <a:rPr lang="en-US" dirty="0">
                <a:effectLst/>
              </a:rPr>
            </a:br>
            <a:endParaRPr lang="en-US" dirty="0">
              <a:effectLst/>
            </a:endParaRPr>
          </a:p>
          <a:p>
            <a:pPr indent="-254000"/>
            <a:r>
              <a:rPr lang="en-US" dirty="0">
                <a:effectLst/>
                <a:latin typeface="Wingdings" pitchFamily="2" charset="2"/>
                <a:ea typeface="Wingdings" pitchFamily="2" charset="2"/>
                <a:cs typeface="Wingdings" pitchFamily="2" charset="2"/>
              </a:rPr>
              <a:t>§</a:t>
            </a:r>
            <a:r>
              <a:rPr lang="en-US" sz="1800" dirty="0">
                <a:effectLst/>
                <a:latin typeface="Times New Roman" panose="02020603050405020304" pitchFamily="18" charset="0"/>
                <a:ea typeface="Wingdings" pitchFamily="2" charset="2"/>
                <a:cs typeface="Wingdings" pitchFamily="2" charset="2"/>
              </a:rPr>
              <a:t>   </a:t>
            </a:r>
            <a:r>
              <a:rPr lang="en-US" dirty="0">
                <a:effectLst/>
                <a:latin typeface="Times New Roman" panose="02020603050405020304" pitchFamily="18" charset="0"/>
              </a:rPr>
              <a:t>The parameter </a:t>
            </a:r>
            <a:r>
              <a:rPr lang="en-US" i="1" dirty="0">
                <a:effectLst/>
                <a:latin typeface="Times New Roman" panose="02020603050405020304" pitchFamily="18" charset="0"/>
              </a:rPr>
              <a:t>m</a:t>
            </a:r>
            <a:r>
              <a:rPr lang="en-US" dirty="0">
                <a:effectLst/>
                <a:latin typeface="Times New Roman" panose="02020603050405020304" pitchFamily="18" charset="0"/>
              </a:rPr>
              <a:t> indicates the market size and provides the scale of the demand forecast. The other parameters </a:t>
            </a:r>
            <a:r>
              <a:rPr lang="en-US" i="1" dirty="0">
                <a:effectLst/>
                <a:latin typeface="Times New Roman" panose="02020603050405020304" pitchFamily="18" charset="0"/>
              </a:rPr>
              <a:t>p</a:t>
            </a:r>
            <a:r>
              <a:rPr lang="en-US" dirty="0">
                <a:effectLst/>
                <a:latin typeface="Times New Roman" panose="02020603050405020304" pitchFamily="18" charset="0"/>
              </a:rPr>
              <a:t> and </a:t>
            </a:r>
            <a:r>
              <a:rPr lang="en-US" i="1" dirty="0">
                <a:effectLst/>
                <a:latin typeface="Times New Roman" panose="02020603050405020304" pitchFamily="18" charset="0"/>
              </a:rPr>
              <a:t>q </a:t>
            </a:r>
            <a:r>
              <a:rPr lang="en-US" dirty="0">
                <a:effectLst/>
                <a:latin typeface="Times New Roman" panose="02020603050405020304" pitchFamily="18" charset="0"/>
              </a:rPr>
              <a:t>determine the shape of the adoption curve.</a:t>
            </a:r>
            <a:r>
              <a:rPr lang="en-US" dirty="0">
                <a:effectLst/>
              </a:rPr>
              <a:t> </a:t>
            </a:r>
          </a:p>
          <a:p>
            <a:pPr indent="-254000"/>
            <a:r>
              <a:rPr lang="en-US" dirty="0">
                <a:effectLst/>
                <a:latin typeface="Wingdings" pitchFamily="2" charset="2"/>
                <a:ea typeface="Wingdings" pitchFamily="2" charset="2"/>
                <a:cs typeface="Wingdings" pitchFamily="2" charset="2"/>
              </a:rPr>
              <a:t>§</a:t>
            </a:r>
            <a:r>
              <a:rPr lang="en-US" sz="1800" dirty="0">
                <a:effectLst/>
                <a:latin typeface="Times New Roman" panose="02020603050405020304" pitchFamily="18" charset="0"/>
                <a:ea typeface="Wingdings" pitchFamily="2" charset="2"/>
                <a:cs typeface="Wingdings" pitchFamily="2" charset="2"/>
              </a:rPr>
              <a:t>   </a:t>
            </a:r>
            <a:r>
              <a:rPr lang="en-US" dirty="0">
                <a:effectLst/>
                <a:latin typeface="Times New Roman" panose="02020603050405020304" pitchFamily="18" charset="0"/>
              </a:rPr>
              <a:t>The parameter </a:t>
            </a:r>
            <a:r>
              <a:rPr lang="en-US" i="1" dirty="0">
                <a:effectLst/>
                <a:latin typeface="Times New Roman" panose="02020603050405020304" pitchFamily="18" charset="0"/>
              </a:rPr>
              <a:t>p</a:t>
            </a:r>
            <a:r>
              <a:rPr lang="en-US" dirty="0">
                <a:effectLst/>
                <a:latin typeface="Times New Roman" panose="02020603050405020304" pitchFamily="18" charset="0"/>
              </a:rPr>
              <a:t> is called the </a:t>
            </a:r>
            <a:r>
              <a:rPr lang="en-US" i="1" dirty="0">
                <a:effectLst/>
                <a:latin typeface="Times New Roman" panose="02020603050405020304" pitchFamily="18" charset="0"/>
              </a:rPr>
              <a:t>coefficient of innovation</a:t>
            </a:r>
            <a:r>
              <a:rPr lang="en-US" dirty="0">
                <a:effectLst/>
                <a:latin typeface="Times New Roman" panose="02020603050405020304" pitchFamily="18" charset="0"/>
              </a:rPr>
              <a:t> and represents the rate or probability that an innovator will adopt at time </a:t>
            </a:r>
            <a:r>
              <a:rPr lang="en-US" i="1" dirty="0">
                <a:effectLst/>
                <a:latin typeface="Times New Roman" panose="02020603050405020304" pitchFamily="18" charset="0"/>
              </a:rPr>
              <a:t>t</a:t>
            </a:r>
            <a:r>
              <a:rPr lang="en-US" dirty="0">
                <a:effectLst/>
                <a:latin typeface="Times New Roman" panose="02020603050405020304" pitchFamily="18" charset="0"/>
              </a:rPr>
              <a:t>. </a:t>
            </a:r>
            <a:endParaRPr lang="en-US" dirty="0">
              <a:effectLst/>
            </a:endParaRPr>
          </a:p>
          <a:p>
            <a:pPr indent="-254000"/>
            <a:r>
              <a:rPr lang="en-US" dirty="0">
                <a:effectLst/>
                <a:latin typeface="Wingdings" pitchFamily="2" charset="2"/>
                <a:ea typeface="Wingdings" pitchFamily="2" charset="2"/>
                <a:cs typeface="Wingdings" pitchFamily="2" charset="2"/>
              </a:rPr>
              <a:t>§</a:t>
            </a:r>
            <a:r>
              <a:rPr lang="en-US" sz="1800" dirty="0">
                <a:effectLst/>
                <a:latin typeface="Times New Roman" panose="02020603050405020304" pitchFamily="18" charset="0"/>
                <a:ea typeface="Wingdings" pitchFamily="2" charset="2"/>
                <a:cs typeface="Wingdings" pitchFamily="2" charset="2"/>
              </a:rPr>
              <a:t>   </a:t>
            </a:r>
            <a:r>
              <a:rPr lang="en-US" dirty="0">
                <a:effectLst/>
                <a:latin typeface="Times New Roman" panose="02020603050405020304" pitchFamily="18" charset="0"/>
              </a:rPr>
              <a:t>The parameter </a:t>
            </a:r>
            <a:r>
              <a:rPr lang="en-US" i="1" dirty="0">
                <a:effectLst/>
                <a:latin typeface="Times New Roman" panose="02020603050405020304" pitchFamily="18" charset="0"/>
              </a:rPr>
              <a:t>q</a:t>
            </a:r>
            <a:r>
              <a:rPr lang="en-US" dirty="0">
                <a:effectLst/>
                <a:latin typeface="Times New Roman" panose="02020603050405020304" pitchFamily="18" charset="0"/>
              </a:rPr>
              <a:t> is called the </a:t>
            </a:r>
            <a:r>
              <a:rPr lang="en-US" i="1" dirty="0">
                <a:effectLst/>
                <a:latin typeface="Times New Roman" panose="02020603050405020304" pitchFamily="18" charset="0"/>
              </a:rPr>
              <a:t>coefficient of imitation</a:t>
            </a:r>
            <a:r>
              <a:rPr lang="en-US" dirty="0">
                <a:effectLst/>
                <a:latin typeface="Times New Roman" panose="02020603050405020304" pitchFamily="18" charset="0"/>
              </a:rPr>
              <a:t> and accounts for the “word of mouth” or “social contagion” effects. </a:t>
            </a:r>
            <a:endParaRPr lang="en-US" dirty="0">
              <a:effectLst/>
            </a:endParaRPr>
          </a:p>
          <a:p>
            <a:endParaRPr lang="it-IT" dirty="0"/>
          </a:p>
        </p:txBody>
      </p:sp>
    </p:spTree>
    <p:extLst>
      <p:ext uri="{BB962C8B-B14F-4D97-AF65-F5344CB8AC3E}">
        <p14:creationId xmlns:p14="http://schemas.microsoft.com/office/powerpoint/2010/main" val="250661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FA2810-CFFD-CB26-2CBB-B8E42CBD3AB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CE3CC36-33AB-2F36-7BFD-28C72CBEE77A}"/>
              </a:ext>
            </a:extLst>
          </p:cNvPr>
          <p:cNvSpPr>
            <a:spLocks noGrp="1"/>
          </p:cNvSpPr>
          <p:nvPr>
            <p:ph idx="1"/>
          </p:nvPr>
        </p:nvSpPr>
        <p:spPr/>
        <p:txBody>
          <a:bodyPr/>
          <a:lstStyle/>
          <a:p>
            <a:pPr algn="just"/>
            <a:r>
              <a:rPr lang="en-US" sz="1800" b="0" i="0" u="none" strike="noStrike" dirty="0">
                <a:solidFill>
                  <a:srgbClr val="000000"/>
                </a:solidFill>
                <a:effectLst/>
                <a:latin typeface="Calibri" panose="020F0502020204030204" pitchFamily="34" charset="0"/>
              </a:rPr>
              <a:t> </a:t>
            </a:r>
          </a:p>
          <a:p>
            <a:pPr algn="just"/>
            <a:r>
              <a:rPr lang="en-US" sz="1800" b="0" i="0" u="none" strike="noStrike" dirty="0">
                <a:solidFill>
                  <a:srgbClr val="000000"/>
                </a:solidFill>
                <a:effectLst/>
                <a:latin typeface="Times New Roman" panose="02020603050405020304" pitchFamily="18" charset="0"/>
              </a:rPr>
              <a:t>Bass model is used to forecast the adoption of a new product and to predict the sales since it determines the shape of the curve of a model that represents the cumulative adoption of a new product. Bass model can further be used to address pre-launch, launch, and post-launch strategic decisions of the new product. Another advantage of Bass model is that it does not require previous unit sales data to predict a demand forecast of the product of interest, unlike other majority demand forecasting methods. The limitation of Bass model is as follows. Bass model considers past data from analogs, but this describes how successful innovations have diffused to the market and does not account for their chance of success. Another limitation is that Bass model can well estimate its parameters after observing several data from actual sales. However, this is usually after the firm has made its critical decisions toward the investment</a:t>
            </a:r>
            <a:endParaRPr lang="en-US" sz="1800" b="0" i="0" u="none" strike="noStrike" dirty="0">
              <a:solidFill>
                <a:srgbClr val="000000"/>
              </a:solidFill>
              <a:effectLst/>
              <a:latin typeface="Calibri" panose="020F0502020204030204" pitchFamily="34" charset="0"/>
            </a:endParaRPr>
          </a:p>
          <a:p>
            <a:endParaRPr lang="it-IT" dirty="0"/>
          </a:p>
        </p:txBody>
      </p:sp>
    </p:spTree>
    <p:extLst>
      <p:ext uri="{BB962C8B-B14F-4D97-AF65-F5344CB8AC3E}">
        <p14:creationId xmlns:p14="http://schemas.microsoft.com/office/powerpoint/2010/main" val="3369291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0F2034-B471-D90F-1CF9-E5AFCB91B420}"/>
              </a:ext>
            </a:extLst>
          </p:cNvPr>
          <p:cNvSpPr>
            <a:spLocks noGrp="1"/>
          </p:cNvSpPr>
          <p:nvPr>
            <p:ph type="title"/>
          </p:nvPr>
        </p:nvSpPr>
        <p:spPr/>
        <p:txBody>
          <a:bodyPr/>
          <a:lstStyle/>
          <a:p>
            <a:endParaRPr lang="it-IT"/>
          </a:p>
        </p:txBody>
      </p:sp>
      <p:pic>
        <p:nvPicPr>
          <p:cNvPr id="6" name="Segnaposto contenuto 5">
            <a:extLst>
              <a:ext uri="{FF2B5EF4-FFF2-40B4-BE49-F238E27FC236}">
                <a16:creationId xmlns:a16="http://schemas.microsoft.com/office/drawing/2014/main" id="{46A569C3-9E7E-D2DF-2D0C-5A4165657D1B}"/>
              </a:ext>
            </a:extLst>
          </p:cNvPr>
          <p:cNvPicPr>
            <a:picLocks noGrp="1" noChangeAspect="1"/>
          </p:cNvPicPr>
          <p:nvPr>
            <p:ph idx="1"/>
          </p:nvPr>
        </p:nvPicPr>
        <p:blipFill>
          <a:blip r:embed="rId2"/>
          <a:stretch>
            <a:fillRect/>
          </a:stretch>
        </p:blipFill>
        <p:spPr>
          <a:xfrm>
            <a:off x="2614930" y="1825625"/>
            <a:ext cx="6962140" cy="4351338"/>
          </a:xfrm>
        </p:spPr>
      </p:pic>
    </p:spTree>
    <p:extLst>
      <p:ext uri="{BB962C8B-B14F-4D97-AF65-F5344CB8AC3E}">
        <p14:creationId xmlns:p14="http://schemas.microsoft.com/office/powerpoint/2010/main" val="154372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0EB84B-8894-6AF8-2F71-0C37DC32F942}"/>
              </a:ext>
            </a:extLst>
          </p:cNvPr>
          <p:cNvSpPr>
            <a:spLocks noGrp="1"/>
          </p:cNvSpPr>
          <p:nvPr>
            <p:ph type="title"/>
          </p:nvPr>
        </p:nvSpPr>
        <p:spPr/>
        <p:txBody>
          <a:bodyPr/>
          <a:lstStyle/>
          <a:p>
            <a:r>
              <a:rPr lang="it-IT" dirty="0"/>
              <a:t>H2H trust management</a:t>
            </a:r>
          </a:p>
        </p:txBody>
      </p:sp>
      <p:pic>
        <p:nvPicPr>
          <p:cNvPr id="5" name="Segnaposto contenuto 4">
            <a:extLst>
              <a:ext uri="{FF2B5EF4-FFF2-40B4-BE49-F238E27FC236}">
                <a16:creationId xmlns:a16="http://schemas.microsoft.com/office/drawing/2014/main" id="{A4963646-E21E-6DE9-E080-4EEDDC822D69}"/>
              </a:ext>
            </a:extLst>
          </p:cNvPr>
          <p:cNvPicPr>
            <a:picLocks noGrp="1" noChangeAspect="1"/>
          </p:cNvPicPr>
          <p:nvPr>
            <p:ph idx="1"/>
          </p:nvPr>
        </p:nvPicPr>
        <p:blipFill>
          <a:blip r:embed="rId2"/>
          <a:stretch>
            <a:fillRect/>
          </a:stretch>
        </p:blipFill>
        <p:spPr>
          <a:xfrm>
            <a:off x="2197100" y="2083594"/>
            <a:ext cx="7797800" cy="3835400"/>
          </a:xfrm>
        </p:spPr>
      </p:pic>
    </p:spTree>
    <p:extLst>
      <p:ext uri="{BB962C8B-B14F-4D97-AF65-F5344CB8AC3E}">
        <p14:creationId xmlns:p14="http://schemas.microsoft.com/office/powerpoint/2010/main" val="3696198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C1F1F2-A178-A805-6875-59C9038CC809}"/>
              </a:ext>
            </a:extLst>
          </p:cNvPr>
          <p:cNvSpPr>
            <a:spLocks noGrp="1"/>
          </p:cNvSpPr>
          <p:nvPr>
            <p:ph type="title"/>
          </p:nvPr>
        </p:nvSpPr>
        <p:spPr/>
        <p:txBody>
          <a:bodyPr/>
          <a:lstStyle/>
          <a:p>
            <a:r>
              <a:rPr lang="it-IT" dirty="0"/>
              <a:t>H2H Marketing Model (BANGALORE MODEL)</a:t>
            </a:r>
          </a:p>
        </p:txBody>
      </p:sp>
      <p:sp>
        <p:nvSpPr>
          <p:cNvPr id="13" name="CasellaDiTesto 12">
            <a:extLst>
              <a:ext uri="{FF2B5EF4-FFF2-40B4-BE49-F238E27FC236}">
                <a16:creationId xmlns:a16="http://schemas.microsoft.com/office/drawing/2014/main" id="{34E2BAB2-A5B5-1766-AEF1-6DF19A6ACE68}"/>
              </a:ext>
            </a:extLst>
          </p:cNvPr>
          <p:cNvSpPr txBox="1"/>
          <p:nvPr/>
        </p:nvSpPr>
        <p:spPr>
          <a:xfrm>
            <a:off x="1243013" y="1653659"/>
            <a:ext cx="2323649" cy="369332"/>
          </a:xfrm>
          <a:prstGeom prst="rect">
            <a:avLst/>
          </a:prstGeom>
          <a:noFill/>
        </p:spPr>
        <p:txBody>
          <a:bodyPr wrap="none" rtlCol="0">
            <a:spAutoFit/>
          </a:bodyPr>
          <a:lstStyle/>
          <a:p>
            <a:r>
              <a:rPr lang="it-IT" dirty="0" err="1"/>
              <a:t>Conceptual</a:t>
            </a:r>
            <a:r>
              <a:rPr lang="it-IT" dirty="0"/>
              <a:t> </a:t>
            </a:r>
            <a:r>
              <a:rPr lang="it-IT" dirty="0" err="1"/>
              <a:t>framewrok</a:t>
            </a:r>
            <a:endParaRPr lang="it-IT" dirty="0"/>
          </a:p>
        </p:txBody>
      </p:sp>
      <p:pic>
        <p:nvPicPr>
          <p:cNvPr id="16" name="Immagine 15">
            <a:extLst>
              <a:ext uri="{FF2B5EF4-FFF2-40B4-BE49-F238E27FC236}">
                <a16:creationId xmlns:a16="http://schemas.microsoft.com/office/drawing/2014/main" id="{31995655-6FDF-6CC6-7FEC-6485BFBB2114}"/>
              </a:ext>
            </a:extLst>
          </p:cNvPr>
          <p:cNvPicPr>
            <a:picLocks noChangeAspect="1"/>
          </p:cNvPicPr>
          <p:nvPr/>
        </p:nvPicPr>
        <p:blipFill>
          <a:blip r:embed="rId2"/>
          <a:stretch>
            <a:fillRect/>
          </a:stretch>
        </p:blipFill>
        <p:spPr>
          <a:xfrm>
            <a:off x="6870700" y="2627313"/>
            <a:ext cx="4483100" cy="2603500"/>
          </a:xfrm>
          <a:prstGeom prst="rect">
            <a:avLst/>
          </a:prstGeom>
        </p:spPr>
      </p:pic>
      <p:sp>
        <p:nvSpPr>
          <p:cNvPr id="17" name="CasellaDiTesto 16">
            <a:extLst>
              <a:ext uri="{FF2B5EF4-FFF2-40B4-BE49-F238E27FC236}">
                <a16:creationId xmlns:a16="http://schemas.microsoft.com/office/drawing/2014/main" id="{1C176204-3118-83C5-62CB-979BD706E8DB}"/>
              </a:ext>
            </a:extLst>
          </p:cNvPr>
          <p:cNvSpPr txBox="1"/>
          <p:nvPr/>
        </p:nvSpPr>
        <p:spPr>
          <a:xfrm>
            <a:off x="7615238" y="2028825"/>
            <a:ext cx="2822568" cy="369332"/>
          </a:xfrm>
          <a:prstGeom prst="rect">
            <a:avLst/>
          </a:prstGeom>
          <a:noFill/>
        </p:spPr>
        <p:txBody>
          <a:bodyPr wrap="none" rtlCol="0">
            <a:spAutoFit/>
          </a:bodyPr>
          <a:lstStyle/>
          <a:p>
            <a:r>
              <a:rPr lang="it-IT" dirty="0" err="1"/>
              <a:t>Implementation</a:t>
            </a:r>
            <a:r>
              <a:rPr lang="it-IT" dirty="0"/>
              <a:t> framework </a:t>
            </a:r>
          </a:p>
        </p:txBody>
      </p:sp>
      <p:pic>
        <p:nvPicPr>
          <p:cNvPr id="21" name="Segnaposto contenuto 20">
            <a:extLst>
              <a:ext uri="{FF2B5EF4-FFF2-40B4-BE49-F238E27FC236}">
                <a16:creationId xmlns:a16="http://schemas.microsoft.com/office/drawing/2014/main" id="{2E5A677E-3A6F-FEF9-0A87-23494849F23A}"/>
              </a:ext>
            </a:extLst>
          </p:cNvPr>
          <p:cNvPicPr>
            <a:picLocks noGrp="1" noChangeAspect="1"/>
          </p:cNvPicPr>
          <p:nvPr>
            <p:ph idx="1"/>
          </p:nvPr>
        </p:nvPicPr>
        <p:blipFill>
          <a:blip r:embed="rId3"/>
          <a:stretch>
            <a:fillRect/>
          </a:stretch>
        </p:blipFill>
        <p:spPr>
          <a:xfrm>
            <a:off x="1014412" y="2141537"/>
            <a:ext cx="4306889" cy="3576908"/>
          </a:xfrm>
        </p:spPr>
      </p:pic>
    </p:spTree>
    <p:extLst>
      <p:ext uri="{BB962C8B-B14F-4D97-AF65-F5344CB8AC3E}">
        <p14:creationId xmlns:p14="http://schemas.microsoft.com/office/powerpoint/2010/main" val="963181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4975F1-8045-9000-C016-DE572B0AE8CC}"/>
              </a:ext>
            </a:extLst>
          </p:cNvPr>
          <p:cNvSpPr>
            <a:spLocks noGrp="1"/>
          </p:cNvSpPr>
          <p:nvPr>
            <p:ph type="title"/>
          </p:nvPr>
        </p:nvSpPr>
        <p:spPr/>
        <p:txBody>
          <a:bodyPr/>
          <a:lstStyle/>
          <a:p>
            <a:r>
              <a:rPr lang="it-IT" dirty="0"/>
              <a:t>H2H </a:t>
            </a:r>
            <a:r>
              <a:rPr lang="it-IT" dirty="0" err="1"/>
              <a:t>Reputation</a:t>
            </a:r>
            <a:endParaRPr lang="it-IT" dirty="0"/>
          </a:p>
        </p:txBody>
      </p:sp>
      <p:pic>
        <p:nvPicPr>
          <p:cNvPr id="5" name="Segnaposto contenuto 4">
            <a:extLst>
              <a:ext uri="{FF2B5EF4-FFF2-40B4-BE49-F238E27FC236}">
                <a16:creationId xmlns:a16="http://schemas.microsoft.com/office/drawing/2014/main" id="{9B1B8325-7550-2A31-9B3C-E9B5B58F68A8}"/>
              </a:ext>
            </a:extLst>
          </p:cNvPr>
          <p:cNvPicPr>
            <a:picLocks noGrp="1" noChangeAspect="1"/>
          </p:cNvPicPr>
          <p:nvPr>
            <p:ph idx="1"/>
          </p:nvPr>
        </p:nvPicPr>
        <p:blipFill>
          <a:blip r:embed="rId2"/>
          <a:stretch>
            <a:fillRect/>
          </a:stretch>
        </p:blipFill>
        <p:spPr>
          <a:xfrm>
            <a:off x="3214688" y="1825625"/>
            <a:ext cx="5111665" cy="4351338"/>
          </a:xfrm>
        </p:spPr>
      </p:pic>
    </p:spTree>
    <p:extLst>
      <p:ext uri="{BB962C8B-B14F-4D97-AF65-F5344CB8AC3E}">
        <p14:creationId xmlns:p14="http://schemas.microsoft.com/office/powerpoint/2010/main" val="8258424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B737A2-9213-98E8-BA79-31D844255399}"/>
              </a:ext>
            </a:extLst>
          </p:cNvPr>
          <p:cNvSpPr>
            <a:spLocks noGrp="1"/>
          </p:cNvSpPr>
          <p:nvPr>
            <p:ph type="title"/>
          </p:nvPr>
        </p:nvSpPr>
        <p:spPr/>
        <p:txBody>
          <a:bodyPr/>
          <a:lstStyle/>
          <a:p>
            <a:r>
              <a:rPr lang="it-IT" dirty="0"/>
              <a:t>H2H digital </a:t>
            </a:r>
            <a:r>
              <a:rPr lang="it-IT" dirty="0" err="1"/>
              <a:t>touchpoints</a:t>
            </a:r>
            <a:endParaRPr lang="it-IT" dirty="0"/>
          </a:p>
        </p:txBody>
      </p:sp>
      <p:pic>
        <p:nvPicPr>
          <p:cNvPr id="5" name="Segnaposto contenuto 4">
            <a:extLst>
              <a:ext uri="{FF2B5EF4-FFF2-40B4-BE49-F238E27FC236}">
                <a16:creationId xmlns:a16="http://schemas.microsoft.com/office/drawing/2014/main" id="{E6B0AC5C-1E32-D05C-4140-3A9B28BB80A5}"/>
              </a:ext>
            </a:extLst>
          </p:cNvPr>
          <p:cNvPicPr>
            <a:picLocks noGrp="1" noChangeAspect="1"/>
          </p:cNvPicPr>
          <p:nvPr>
            <p:ph idx="1"/>
          </p:nvPr>
        </p:nvPicPr>
        <p:blipFill>
          <a:blip r:embed="rId2"/>
          <a:stretch>
            <a:fillRect/>
          </a:stretch>
        </p:blipFill>
        <p:spPr>
          <a:xfrm>
            <a:off x="2771775" y="1825625"/>
            <a:ext cx="6886575" cy="4351338"/>
          </a:xfrm>
        </p:spPr>
      </p:pic>
    </p:spTree>
    <p:extLst>
      <p:ext uri="{BB962C8B-B14F-4D97-AF65-F5344CB8AC3E}">
        <p14:creationId xmlns:p14="http://schemas.microsoft.com/office/powerpoint/2010/main" val="51152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BA0D43-2944-3C85-D472-D916A6CC81CE}"/>
              </a:ext>
            </a:extLst>
          </p:cNvPr>
          <p:cNvSpPr>
            <a:spLocks noGrp="1"/>
          </p:cNvSpPr>
          <p:nvPr>
            <p:ph type="title"/>
          </p:nvPr>
        </p:nvSpPr>
        <p:spPr/>
        <p:txBody>
          <a:bodyPr/>
          <a:lstStyle/>
          <a:p>
            <a:r>
              <a:rPr lang="it-IT" dirty="0"/>
              <a:t>H2H framework</a:t>
            </a:r>
          </a:p>
        </p:txBody>
      </p:sp>
      <p:pic>
        <p:nvPicPr>
          <p:cNvPr id="5" name="Segnaposto contenuto 4">
            <a:extLst>
              <a:ext uri="{FF2B5EF4-FFF2-40B4-BE49-F238E27FC236}">
                <a16:creationId xmlns:a16="http://schemas.microsoft.com/office/drawing/2014/main" id="{3FDA9E61-99B9-359B-4E4C-C43ADC2D0882}"/>
              </a:ext>
            </a:extLst>
          </p:cNvPr>
          <p:cNvPicPr>
            <a:picLocks noGrp="1" noChangeAspect="1"/>
          </p:cNvPicPr>
          <p:nvPr>
            <p:ph idx="1"/>
          </p:nvPr>
        </p:nvPicPr>
        <p:blipFill>
          <a:blip r:embed="rId2"/>
          <a:stretch>
            <a:fillRect/>
          </a:stretch>
        </p:blipFill>
        <p:spPr>
          <a:xfrm>
            <a:off x="1355725" y="2256631"/>
            <a:ext cx="6794500" cy="3289300"/>
          </a:xfrm>
        </p:spPr>
      </p:pic>
      <p:sp>
        <p:nvSpPr>
          <p:cNvPr id="6" name="CasellaDiTesto 5">
            <a:extLst>
              <a:ext uri="{FF2B5EF4-FFF2-40B4-BE49-F238E27FC236}">
                <a16:creationId xmlns:a16="http://schemas.microsoft.com/office/drawing/2014/main" id="{577AB888-86D1-0C7B-F981-9E21A34B1FD7}"/>
              </a:ext>
            </a:extLst>
          </p:cNvPr>
          <p:cNvSpPr txBox="1"/>
          <p:nvPr/>
        </p:nvSpPr>
        <p:spPr>
          <a:xfrm>
            <a:off x="9115425" y="2228850"/>
            <a:ext cx="1828800" cy="1200329"/>
          </a:xfrm>
          <a:prstGeom prst="rect">
            <a:avLst/>
          </a:prstGeom>
          <a:noFill/>
        </p:spPr>
        <p:txBody>
          <a:bodyPr wrap="square" rtlCol="0">
            <a:spAutoFit/>
          </a:bodyPr>
          <a:lstStyle/>
          <a:p>
            <a:r>
              <a:rPr lang="it-IT" dirty="0"/>
              <a:t>Human </a:t>
            </a:r>
            <a:r>
              <a:rPr lang="it-IT" dirty="0" err="1"/>
              <a:t>centered</a:t>
            </a:r>
            <a:endParaRPr lang="it-IT" dirty="0"/>
          </a:p>
          <a:p>
            <a:r>
              <a:rPr lang="it-IT" dirty="0" err="1"/>
              <a:t>Experimentation</a:t>
            </a:r>
            <a:endParaRPr lang="it-IT" dirty="0"/>
          </a:p>
          <a:p>
            <a:r>
              <a:rPr lang="it-IT" dirty="0" err="1"/>
              <a:t>Empathy</a:t>
            </a:r>
            <a:r>
              <a:rPr lang="it-IT" dirty="0"/>
              <a:t> </a:t>
            </a:r>
          </a:p>
          <a:p>
            <a:r>
              <a:rPr lang="it-IT" dirty="0" err="1"/>
              <a:t>collaboration</a:t>
            </a:r>
            <a:endParaRPr lang="it-IT" dirty="0"/>
          </a:p>
        </p:txBody>
      </p:sp>
    </p:spTree>
    <p:extLst>
      <p:ext uri="{BB962C8B-B14F-4D97-AF65-F5344CB8AC3E}">
        <p14:creationId xmlns:p14="http://schemas.microsoft.com/office/powerpoint/2010/main" val="2095377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45699-B889-879A-F219-A195E49B050F}"/>
              </a:ext>
            </a:extLst>
          </p:cNvPr>
          <p:cNvSpPr>
            <a:spLocks noGrp="1"/>
          </p:cNvSpPr>
          <p:nvPr>
            <p:ph type="title"/>
          </p:nvPr>
        </p:nvSpPr>
        <p:spPr/>
        <p:txBody>
          <a:bodyPr/>
          <a:lstStyle/>
          <a:p>
            <a:r>
              <a:rPr lang="it-IT" dirty="0"/>
              <a:t>H2H </a:t>
            </a:r>
            <a:r>
              <a:rPr lang="it-IT" dirty="0" err="1"/>
              <a:t>problem</a:t>
            </a:r>
            <a:r>
              <a:rPr lang="it-IT" dirty="0"/>
              <a:t>/</a:t>
            </a:r>
            <a:r>
              <a:rPr lang="it-IT" dirty="0" err="1"/>
              <a:t>solution</a:t>
            </a:r>
            <a:r>
              <a:rPr lang="it-IT" dirty="0"/>
              <a:t> </a:t>
            </a:r>
            <a:r>
              <a:rPr lang="it-IT" dirty="0" err="1"/>
              <a:t>spaces</a:t>
            </a:r>
            <a:endParaRPr lang="it-IT" dirty="0"/>
          </a:p>
        </p:txBody>
      </p:sp>
      <p:pic>
        <p:nvPicPr>
          <p:cNvPr id="5" name="Segnaposto contenuto 4">
            <a:extLst>
              <a:ext uri="{FF2B5EF4-FFF2-40B4-BE49-F238E27FC236}">
                <a16:creationId xmlns:a16="http://schemas.microsoft.com/office/drawing/2014/main" id="{8C0A4A34-481E-576F-7F88-9B9D60509573}"/>
              </a:ext>
            </a:extLst>
          </p:cNvPr>
          <p:cNvPicPr>
            <a:picLocks noGrp="1" noChangeAspect="1"/>
          </p:cNvPicPr>
          <p:nvPr>
            <p:ph idx="1"/>
          </p:nvPr>
        </p:nvPicPr>
        <p:blipFill>
          <a:blip r:embed="rId2"/>
          <a:stretch>
            <a:fillRect/>
          </a:stretch>
        </p:blipFill>
        <p:spPr>
          <a:xfrm>
            <a:off x="2343150" y="1825625"/>
            <a:ext cx="7158038" cy="4351338"/>
          </a:xfrm>
        </p:spPr>
      </p:pic>
    </p:spTree>
    <p:extLst>
      <p:ext uri="{BB962C8B-B14F-4D97-AF65-F5344CB8AC3E}">
        <p14:creationId xmlns:p14="http://schemas.microsoft.com/office/powerpoint/2010/main" val="3467182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BE3BD0-1814-892C-CEEA-FAE3EE82308B}"/>
              </a:ext>
            </a:extLst>
          </p:cNvPr>
          <p:cNvSpPr>
            <a:spLocks noGrp="1"/>
          </p:cNvSpPr>
          <p:nvPr>
            <p:ph type="title"/>
          </p:nvPr>
        </p:nvSpPr>
        <p:spPr/>
        <p:txBody>
          <a:bodyPr/>
          <a:lstStyle/>
          <a:p>
            <a:r>
              <a:rPr lang="it-IT" dirty="0"/>
              <a:t>H2H: a </a:t>
            </a:r>
            <a:r>
              <a:rPr lang="it-IT" dirty="0" err="1"/>
              <a:t>meaningful</a:t>
            </a:r>
            <a:r>
              <a:rPr lang="it-IT" dirty="0"/>
              <a:t> </a:t>
            </a:r>
            <a:r>
              <a:rPr lang="it-IT" dirty="0" err="1"/>
              <a:t>innovation</a:t>
            </a:r>
            <a:endParaRPr lang="it-IT" dirty="0"/>
          </a:p>
        </p:txBody>
      </p:sp>
      <p:pic>
        <p:nvPicPr>
          <p:cNvPr id="5" name="Segnaposto contenuto 4">
            <a:extLst>
              <a:ext uri="{FF2B5EF4-FFF2-40B4-BE49-F238E27FC236}">
                <a16:creationId xmlns:a16="http://schemas.microsoft.com/office/drawing/2014/main" id="{10AA51D4-968C-2C06-A2B8-9DF6F74FD25B}"/>
              </a:ext>
            </a:extLst>
          </p:cNvPr>
          <p:cNvPicPr>
            <a:picLocks noGrp="1" noChangeAspect="1"/>
          </p:cNvPicPr>
          <p:nvPr>
            <p:ph idx="1"/>
          </p:nvPr>
        </p:nvPicPr>
        <p:blipFill>
          <a:blip r:embed="rId2"/>
          <a:stretch>
            <a:fillRect/>
          </a:stretch>
        </p:blipFill>
        <p:spPr>
          <a:xfrm>
            <a:off x="2914650" y="1825625"/>
            <a:ext cx="6215063" cy="4351338"/>
          </a:xfrm>
        </p:spPr>
      </p:pic>
    </p:spTree>
    <p:extLst>
      <p:ext uri="{BB962C8B-B14F-4D97-AF65-F5344CB8AC3E}">
        <p14:creationId xmlns:p14="http://schemas.microsoft.com/office/powerpoint/2010/main" val="3841432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5E5B41-00D0-74E3-D536-9CE91B75E104}"/>
              </a:ext>
            </a:extLst>
          </p:cNvPr>
          <p:cNvSpPr>
            <a:spLocks noGrp="1"/>
          </p:cNvSpPr>
          <p:nvPr>
            <p:ph type="title"/>
          </p:nvPr>
        </p:nvSpPr>
        <p:spPr/>
        <p:txBody>
          <a:bodyPr/>
          <a:lstStyle/>
          <a:p>
            <a:r>
              <a:rPr lang="it-IT" dirty="0"/>
              <a:t>SD </a:t>
            </a:r>
            <a:r>
              <a:rPr lang="it-IT" dirty="0" err="1"/>
              <a:t>logic</a:t>
            </a:r>
            <a:r>
              <a:rPr lang="it-IT" dirty="0"/>
              <a:t> </a:t>
            </a:r>
          </a:p>
        </p:txBody>
      </p:sp>
      <p:pic>
        <p:nvPicPr>
          <p:cNvPr id="5" name="Segnaposto contenuto 4">
            <a:extLst>
              <a:ext uri="{FF2B5EF4-FFF2-40B4-BE49-F238E27FC236}">
                <a16:creationId xmlns:a16="http://schemas.microsoft.com/office/drawing/2014/main" id="{E6B814CA-5294-EB36-C34F-589103A59808}"/>
              </a:ext>
            </a:extLst>
          </p:cNvPr>
          <p:cNvPicPr>
            <a:picLocks noGrp="1" noChangeAspect="1"/>
          </p:cNvPicPr>
          <p:nvPr>
            <p:ph idx="1"/>
          </p:nvPr>
        </p:nvPicPr>
        <p:blipFill>
          <a:blip r:embed="rId2"/>
          <a:stretch>
            <a:fillRect/>
          </a:stretch>
        </p:blipFill>
        <p:spPr>
          <a:xfrm>
            <a:off x="692150" y="2037557"/>
            <a:ext cx="5665788" cy="3556000"/>
          </a:xfrm>
        </p:spPr>
      </p:pic>
      <p:pic>
        <p:nvPicPr>
          <p:cNvPr id="8" name="Immagine 7">
            <a:extLst>
              <a:ext uri="{FF2B5EF4-FFF2-40B4-BE49-F238E27FC236}">
                <a16:creationId xmlns:a16="http://schemas.microsoft.com/office/drawing/2014/main" id="{7F5141D4-0ED0-C88A-9162-A66B6843AD44}"/>
              </a:ext>
            </a:extLst>
          </p:cNvPr>
          <p:cNvPicPr>
            <a:picLocks noChangeAspect="1"/>
          </p:cNvPicPr>
          <p:nvPr/>
        </p:nvPicPr>
        <p:blipFill>
          <a:blip r:embed="rId3"/>
          <a:stretch>
            <a:fillRect/>
          </a:stretch>
        </p:blipFill>
        <p:spPr>
          <a:xfrm>
            <a:off x="6357938" y="2411413"/>
            <a:ext cx="5775325" cy="2349500"/>
          </a:xfrm>
          <a:prstGeom prst="rect">
            <a:avLst/>
          </a:prstGeom>
        </p:spPr>
      </p:pic>
    </p:spTree>
    <p:extLst>
      <p:ext uri="{BB962C8B-B14F-4D97-AF65-F5344CB8AC3E}">
        <p14:creationId xmlns:p14="http://schemas.microsoft.com/office/powerpoint/2010/main" val="278774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159BEC-4D29-620C-7C6F-22794D920956}"/>
              </a:ext>
            </a:extLst>
          </p:cNvPr>
          <p:cNvSpPr>
            <a:spLocks noGrp="1"/>
          </p:cNvSpPr>
          <p:nvPr>
            <p:ph type="title"/>
          </p:nvPr>
        </p:nvSpPr>
        <p:spPr/>
        <p:txBody>
          <a:bodyPr/>
          <a:lstStyle/>
          <a:p>
            <a:r>
              <a:rPr lang="it-IT" dirty="0"/>
              <a:t>SD </a:t>
            </a:r>
            <a:r>
              <a:rPr lang="it-IT" dirty="0" err="1"/>
              <a:t>logic</a:t>
            </a:r>
            <a:r>
              <a:rPr lang="it-IT" dirty="0"/>
              <a:t> go in </a:t>
            </a:r>
            <a:r>
              <a:rPr lang="it-IT" dirty="0" err="1"/>
              <a:t>depth</a:t>
            </a:r>
            <a:endParaRPr lang="it-IT" dirty="0"/>
          </a:p>
        </p:txBody>
      </p:sp>
      <p:pic>
        <p:nvPicPr>
          <p:cNvPr id="5" name="Segnaposto contenuto 4" descr="Immagine che contiene testo, screenshot, segnale&#10;&#10;Descrizione generata automaticamente">
            <a:extLst>
              <a:ext uri="{FF2B5EF4-FFF2-40B4-BE49-F238E27FC236}">
                <a16:creationId xmlns:a16="http://schemas.microsoft.com/office/drawing/2014/main" id="{022FD648-56A0-6008-4BF5-0A3FD5BCC8A2}"/>
              </a:ext>
            </a:extLst>
          </p:cNvPr>
          <p:cNvPicPr>
            <a:picLocks noGrp="1" noChangeAspect="1"/>
          </p:cNvPicPr>
          <p:nvPr>
            <p:ph idx="1"/>
          </p:nvPr>
        </p:nvPicPr>
        <p:blipFill>
          <a:blip r:embed="rId2"/>
          <a:stretch>
            <a:fillRect/>
          </a:stretch>
        </p:blipFill>
        <p:spPr>
          <a:xfrm>
            <a:off x="2443163" y="1690688"/>
            <a:ext cx="5986462" cy="4351338"/>
          </a:xfrm>
        </p:spPr>
      </p:pic>
    </p:spTree>
    <p:extLst>
      <p:ext uri="{BB962C8B-B14F-4D97-AF65-F5344CB8AC3E}">
        <p14:creationId xmlns:p14="http://schemas.microsoft.com/office/powerpoint/2010/main" val="69790239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2596</Words>
  <Application>Microsoft Macintosh PowerPoint</Application>
  <PresentationFormat>Widescreen</PresentationFormat>
  <Paragraphs>219</Paragraphs>
  <Slides>41</Slides>
  <Notes>18</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41</vt:i4>
      </vt:variant>
    </vt:vector>
  </HeadingPairs>
  <TitlesOfParts>
    <vt:vector size="49" baseType="lpstr">
      <vt:lpstr>Arial</vt:lpstr>
      <vt:lpstr>Arial Black</vt:lpstr>
      <vt:lpstr>Calibri</vt:lpstr>
      <vt:lpstr>Calibri Light</vt:lpstr>
      <vt:lpstr>Cambria Math</vt:lpstr>
      <vt:lpstr>Times New Roman</vt:lpstr>
      <vt:lpstr>Wingdings</vt:lpstr>
      <vt:lpstr>Tema di Office</vt:lpstr>
      <vt:lpstr>Too many challenges today</vt:lpstr>
      <vt:lpstr>The evolution of marketing theory</vt:lpstr>
      <vt:lpstr>Marketing is Evil (2017 Psychology Today)</vt:lpstr>
      <vt:lpstr>H2H Marketing Model (BANGALORE MODEL)</vt:lpstr>
      <vt:lpstr>H2H framework</vt:lpstr>
      <vt:lpstr>H2H problem/solution spaces</vt:lpstr>
      <vt:lpstr>H2H: a meaningful innovation</vt:lpstr>
      <vt:lpstr>SD logic </vt:lpstr>
      <vt:lpstr>SD logic go in depth</vt:lpstr>
      <vt:lpstr>SDL  main concepts</vt:lpstr>
      <vt:lpstr>External/ internal digitalization</vt:lpstr>
      <vt:lpstr>Industry 4.0</vt:lpstr>
      <vt:lpstr>Individualization and dematerialization of value proposition</vt:lpstr>
      <vt:lpstr>SO.LO.MO mindset</vt:lpstr>
      <vt:lpstr>Testing the value proposition </vt:lpstr>
      <vt:lpstr>Having a look:  H2H  brand era</vt:lpstr>
      <vt:lpstr>Partial Model Testing (BD 15.4)</vt:lpstr>
      <vt:lpstr>Presentazione standard di PowerPoint</vt:lpstr>
      <vt:lpstr>Switches</vt:lpstr>
      <vt:lpstr>Partial Model Testing</vt:lpstr>
      <vt:lpstr>Robustness &amp; Sensitivity Analysis</vt:lpstr>
      <vt:lpstr>Robustness &amp; Sensitivity Analysis</vt:lpstr>
      <vt:lpstr>Presentazione standard di PowerPoint</vt:lpstr>
      <vt:lpstr>Extending the Bass Model:  Response of Total Market Size to Price</vt:lpstr>
      <vt:lpstr>Extending the Bass Model:  Response of Total Market Size to Price</vt:lpstr>
      <vt:lpstr>Extending the Bass Model:  Zooming in on Becoming Interested</vt:lpstr>
      <vt:lpstr>Learning Curve</vt:lpstr>
      <vt:lpstr>A Note on Version 9 and Synthesim</vt:lpstr>
      <vt:lpstr>General A4 Advice</vt:lpstr>
      <vt:lpstr>Tips and Tricks In Vensim</vt:lpstr>
      <vt:lpstr>Presentazione standard di PowerPoint</vt:lpstr>
      <vt:lpstr>More Learning Curve Fun!</vt:lpstr>
      <vt:lpstr>Learning Curve</vt:lpstr>
      <vt:lpstr>Learning Curve</vt:lpstr>
      <vt:lpstr>BASS DIFFUSION MODEL</vt:lpstr>
      <vt:lpstr>Presentazione standard di PowerPoint</vt:lpstr>
      <vt:lpstr>Presentazione standard di PowerPoint</vt:lpstr>
      <vt:lpstr>Presentazione standard di PowerPoint</vt:lpstr>
      <vt:lpstr>H2H trust management</vt:lpstr>
      <vt:lpstr>H2H Reputation</vt:lpstr>
      <vt:lpstr>H2H digital touchpoints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BASS DIFFUSION MODEL</dc:title>
  <dc:creator>Andrea Caporuscio</dc:creator>
  <cp:lastModifiedBy>Andrea Caporuscio</cp:lastModifiedBy>
  <cp:revision>9</cp:revision>
  <dcterms:created xsi:type="dcterms:W3CDTF">2023-01-11T17:52:45Z</dcterms:created>
  <dcterms:modified xsi:type="dcterms:W3CDTF">2023-03-05T20:52:03Z</dcterms:modified>
</cp:coreProperties>
</file>