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64" r:id="rId2"/>
    <p:sldId id="265" r:id="rId3"/>
    <p:sldId id="266" r:id="rId4"/>
    <p:sldId id="267" r:id="rId5"/>
    <p:sldId id="268" r:id="rId6"/>
    <p:sldId id="269" r:id="rId7"/>
    <p:sldId id="270" r:id="rId8"/>
    <p:sldId id="271" r:id="rId9"/>
    <p:sldId id="276" r:id="rId10"/>
    <p:sldId id="277" r:id="rId11"/>
    <p:sldId id="278" r:id="rId12"/>
    <p:sldId id="279" r:id="rId13"/>
    <p:sldId id="280" r:id="rId14"/>
    <p:sldId id="281" r:id="rId15"/>
    <p:sldId id="282" r:id="rId16"/>
    <p:sldId id="284" r:id="rId17"/>
    <p:sldId id="291" r:id="rId18"/>
    <p:sldId id="283" r:id="rId19"/>
    <p:sldId id="292" r:id="rId20"/>
    <p:sldId id="293" r:id="rId21"/>
    <p:sldId id="294" r:id="rId22"/>
    <p:sldId id="299" r:id="rId23"/>
    <p:sldId id="295"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4AAEFF6-631F-464E-AF2C-776541C61A31}" type="datetimeFigureOut">
              <a:rPr lang="it-IT" smtClean="0"/>
              <a:t>05/12/2023</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100116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AAEFF6-631F-464E-AF2C-776541C61A31}" type="datetimeFigureOut">
              <a:rPr lang="it-IT" smtClean="0"/>
              <a:t>05/12/2023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301767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AAEFF6-631F-464E-AF2C-776541C61A31}" type="datetimeFigureOut">
              <a:rPr lang="it-IT" smtClean="0"/>
              <a:t>05/12/2023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1027956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AAEFF6-631F-464E-AF2C-776541C61A31}" type="datetimeFigureOut">
              <a:rPr lang="it-IT" smtClean="0"/>
              <a:t>05/12/2023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A9CEF-3866-4A04-9913-C9483C9CA5E4}"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866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AAEFF6-631F-464E-AF2C-776541C61A31}" type="datetimeFigureOut">
              <a:rPr lang="it-IT" smtClean="0"/>
              <a:t>05/12/2023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60718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4AAEFF6-631F-464E-AF2C-776541C61A31}" type="datetimeFigureOut">
              <a:rPr lang="it-IT" smtClean="0"/>
              <a:t>05/12/2023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330036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4AAEFF6-631F-464E-AF2C-776541C61A31}" type="datetimeFigureOut">
              <a:rPr lang="it-IT" smtClean="0"/>
              <a:t>05/12/2023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688268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AAEFF6-631F-464E-AF2C-776541C61A31}" type="datetimeFigureOut">
              <a:rPr lang="it-IT" smtClean="0"/>
              <a:t>05/12/2023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29531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AAEFF6-631F-464E-AF2C-776541C61A31}" type="datetimeFigureOut">
              <a:rPr lang="it-IT" smtClean="0"/>
              <a:t>05/12/2023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104762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AAEFF6-631F-464E-AF2C-776541C61A31}" type="datetimeFigureOut">
              <a:rPr lang="it-IT" smtClean="0"/>
              <a:t>05/12/2023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414452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4AAEFF6-631F-464E-AF2C-776541C61A31}" type="datetimeFigureOut">
              <a:rPr lang="it-IT" smtClean="0"/>
              <a:t>05/12/2023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33048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4AAEFF6-631F-464E-AF2C-776541C61A31}" type="datetimeFigureOut">
              <a:rPr lang="it-IT" smtClean="0"/>
              <a:t>05/12/2023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358070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4AAEFF6-631F-464E-AF2C-776541C61A31}" type="datetimeFigureOut">
              <a:rPr lang="it-IT" smtClean="0"/>
              <a:t>05/12/2023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42780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4AAEFF6-631F-464E-AF2C-776541C61A31}" type="datetimeFigureOut">
              <a:rPr lang="it-IT" smtClean="0"/>
              <a:t>05/12/2023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54485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AEFF6-631F-464E-AF2C-776541C61A31}" type="datetimeFigureOut">
              <a:rPr lang="it-IT" smtClean="0"/>
              <a:t>05/12/2023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67436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AAEFF6-631F-464E-AF2C-776541C61A31}" type="datetimeFigureOut">
              <a:rPr lang="it-IT" smtClean="0"/>
              <a:t>05/12/2023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196314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AAEFF6-631F-464E-AF2C-776541C61A31}" type="datetimeFigureOut">
              <a:rPr lang="it-IT" smtClean="0"/>
              <a:t>05/12/2023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A8A9CEF-3866-4A04-9913-C9483C9CA5E4}" type="slidenum">
              <a:rPr lang="it-IT" smtClean="0"/>
              <a:t>‹N›</a:t>
            </a:fld>
            <a:endParaRPr lang="it-IT"/>
          </a:p>
        </p:txBody>
      </p:sp>
    </p:spTree>
    <p:extLst>
      <p:ext uri="{BB962C8B-B14F-4D97-AF65-F5344CB8AC3E}">
        <p14:creationId xmlns:p14="http://schemas.microsoft.com/office/powerpoint/2010/main" val="401013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AAEFF6-631F-464E-AF2C-776541C61A31}" type="datetimeFigureOut">
              <a:rPr lang="it-IT" smtClean="0"/>
              <a:t>05/12/2023</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A8A9CEF-3866-4A04-9913-C9483C9CA5E4}" type="slidenum">
              <a:rPr lang="it-IT" smtClean="0"/>
              <a:t>‹N›</a:t>
            </a:fld>
            <a:endParaRPr lang="it-IT"/>
          </a:p>
        </p:txBody>
      </p:sp>
    </p:spTree>
    <p:extLst>
      <p:ext uri="{BB962C8B-B14F-4D97-AF65-F5344CB8AC3E}">
        <p14:creationId xmlns:p14="http://schemas.microsoft.com/office/powerpoint/2010/main" val="254810889"/>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3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9E293-08A9-1361-01BA-17FB2BDFE699}"/>
              </a:ext>
            </a:extLst>
          </p:cNvPr>
          <p:cNvSpPr>
            <a:spLocks noGrp="1"/>
          </p:cNvSpPr>
          <p:nvPr>
            <p:ph type="title"/>
          </p:nvPr>
        </p:nvSpPr>
        <p:spPr>
          <a:xfrm>
            <a:off x="1495975" y="-286551"/>
            <a:ext cx="9905998" cy="1478570"/>
          </a:xfrm>
        </p:spPr>
        <p:txBody>
          <a:bodyPr/>
          <a:lstStyle/>
          <a:p>
            <a:r>
              <a:rPr lang="it-IT" dirty="0"/>
              <a:t>Statistiche descrittive</a:t>
            </a:r>
          </a:p>
        </p:txBody>
      </p:sp>
      <p:pic>
        <p:nvPicPr>
          <p:cNvPr id="4" name="Immagine 3">
            <a:extLst>
              <a:ext uri="{FF2B5EF4-FFF2-40B4-BE49-F238E27FC236}">
                <a16:creationId xmlns:a16="http://schemas.microsoft.com/office/drawing/2014/main" id="{36F5699C-8ACD-98AC-4F9D-458C4215CB32}"/>
              </a:ext>
            </a:extLst>
          </p:cNvPr>
          <p:cNvPicPr>
            <a:picLocks noChangeAspect="1"/>
          </p:cNvPicPr>
          <p:nvPr/>
        </p:nvPicPr>
        <p:blipFill>
          <a:blip r:embed="rId2"/>
          <a:stretch>
            <a:fillRect/>
          </a:stretch>
        </p:blipFill>
        <p:spPr>
          <a:xfrm>
            <a:off x="1495975" y="796475"/>
            <a:ext cx="5598368" cy="3467613"/>
          </a:xfrm>
          <a:prstGeom prst="rect">
            <a:avLst/>
          </a:prstGeom>
        </p:spPr>
      </p:pic>
      <p:sp>
        <p:nvSpPr>
          <p:cNvPr id="9" name="CasellaDiTesto 8">
            <a:extLst>
              <a:ext uri="{FF2B5EF4-FFF2-40B4-BE49-F238E27FC236}">
                <a16:creationId xmlns:a16="http://schemas.microsoft.com/office/drawing/2014/main" id="{740AB728-F167-9521-E8CD-5ECF7EBEEDE9}"/>
              </a:ext>
            </a:extLst>
          </p:cNvPr>
          <p:cNvSpPr txBox="1"/>
          <p:nvPr/>
        </p:nvSpPr>
        <p:spPr>
          <a:xfrm>
            <a:off x="1380930" y="4549676"/>
            <a:ext cx="9806474" cy="1754326"/>
          </a:xfrm>
          <a:prstGeom prst="rect">
            <a:avLst/>
          </a:prstGeom>
          <a:noFill/>
        </p:spPr>
        <p:txBody>
          <a:bodyPr wrap="square" rtlCol="0">
            <a:spAutoFit/>
          </a:bodyPr>
          <a:lstStyle/>
          <a:p>
            <a:r>
              <a:rPr lang="it-IT" sz="1800" dirty="0"/>
              <a:t>L’opzione </a:t>
            </a:r>
            <a:r>
              <a:rPr lang="it-IT" sz="1800" dirty="0" err="1"/>
              <a:t>describe</a:t>
            </a:r>
            <a:r>
              <a:rPr lang="it-IT" sz="1800" dirty="0"/>
              <a:t> è l’equivalente di </a:t>
            </a:r>
            <a:r>
              <a:rPr lang="it-IT" sz="1800" dirty="0" err="1"/>
              <a:t>summary</a:t>
            </a:r>
            <a:r>
              <a:rPr lang="it-IT" sz="1800" dirty="0"/>
              <a:t> in R e quindi ci permette di ottenere le principali statistiche descrittive di ogni variabile. Esso contiene media, deviazione standard, minimo e massimo, primo quartile, secondo quartile, terzo quartile. Possiamo estendere queste statistiche con il calcolo della mediana, la varianza, il Range, la differenza </a:t>
            </a:r>
            <a:r>
              <a:rPr lang="it-IT" sz="1800" dirty="0" err="1"/>
              <a:t>interquartilica</a:t>
            </a:r>
            <a:r>
              <a:rPr lang="it-IT" sz="1800" dirty="0"/>
              <a:t> e i momenti centrali del terzo e quarto ordine (asimmetria e curtosi). </a:t>
            </a:r>
          </a:p>
          <a:p>
            <a:endParaRPr lang="it-IT" dirty="0"/>
          </a:p>
        </p:txBody>
      </p:sp>
    </p:spTree>
    <p:extLst>
      <p:ext uri="{BB962C8B-B14F-4D97-AF65-F5344CB8AC3E}">
        <p14:creationId xmlns:p14="http://schemas.microsoft.com/office/powerpoint/2010/main" val="48351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2EDBC7-137A-D659-9811-1E7ABF0D50B7}"/>
              </a:ext>
            </a:extLst>
          </p:cNvPr>
          <p:cNvPicPr>
            <a:picLocks noChangeAspect="1"/>
          </p:cNvPicPr>
          <p:nvPr/>
        </p:nvPicPr>
        <p:blipFill>
          <a:blip r:embed="rId2"/>
          <a:stretch>
            <a:fillRect/>
          </a:stretch>
        </p:blipFill>
        <p:spPr>
          <a:xfrm>
            <a:off x="0" y="0"/>
            <a:ext cx="5980921" cy="6941976"/>
          </a:xfrm>
          <a:prstGeom prst="rect">
            <a:avLst/>
          </a:prstGeo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5310E43B-2FAD-3CA9-BC96-1EAC4D4A2D68}"/>
                  </a:ext>
                </a:extLst>
              </p:cNvPr>
              <p:cNvSpPr txBox="1"/>
              <p:nvPr/>
            </p:nvSpPr>
            <p:spPr>
              <a:xfrm>
                <a:off x="6096000" y="0"/>
                <a:ext cx="5250024" cy="6740307"/>
              </a:xfrm>
              <a:prstGeom prst="rect">
                <a:avLst/>
              </a:prstGeom>
              <a:noFill/>
            </p:spPr>
            <p:txBody>
              <a:bodyPr wrap="square" rtlCol="0">
                <a:spAutoFit/>
              </a:bodyPr>
              <a:lstStyle/>
              <a:p>
                <a:r>
                  <a:rPr lang="it-IT" dirty="0"/>
                  <a:t>Prima della tabella dei coefficienti, possiamo visualizzare altre statistiche come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𝑅</m:t>
                        </m:r>
                      </m:e>
                      <m:sup>
                        <m:r>
                          <a:rPr lang="it-IT" b="0" i="1" smtClean="0">
                            <a:latin typeface="Cambria Math" panose="02040503050406030204" pitchFamily="18" charset="0"/>
                          </a:rPr>
                          <m:t>2</m:t>
                        </m:r>
                      </m:sup>
                    </m:sSup>
                    <m:r>
                      <a:rPr lang="it-IT" b="0" i="1" smtClean="0">
                        <a:latin typeface="Cambria Math" panose="02040503050406030204" pitchFamily="18" charset="0"/>
                      </a:rPr>
                      <m:t> </m:t>
                    </m:r>
                    <m:r>
                      <a:rPr lang="it-IT" b="0" i="1" smtClean="0">
                        <a:latin typeface="Cambria Math" panose="02040503050406030204" pitchFamily="18" charset="0"/>
                      </a:rPr>
                      <m:t>𝑐𝑜𝑟𝑟𝑒𝑡𝑡𝑜</m:t>
                    </m:r>
                    <m:r>
                      <a:rPr lang="it-IT" b="0" i="0" smtClean="0">
                        <a:latin typeface="Cambria Math" panose="02040503050406030204" pitchFamily="18" charset="0"/>
                      </a:rPr>
                      <m:t>,</m:t>
                    </m:r>
                  </m:oMath>
                </a14:m>
                <a:r>
                  <a:rPr lang="it-IT" dirty="0"/>
                  <a:t> la somma dei residui al quadrato, la deviazione standard dei residui , la statistica F di Fisher-</a:t>
                </a:r>
                <a:r>
                  <a:rPr lang="it-IT" dirty="0" err="1"/>
                  <a:t>Snedecor</a:t>
                </a:r>
                <a:r>
                  <a:rPr lang="it-IT" dirty="0"/>
                  <a:t>, il valore dell’AIC e il valore della massima verosimiglianza. Sotto alla tabella dei coefficienti, vi sono i test diagnostici sui residui. Il primo è il Jarque-Bera per verificare se gli errori si distribuiscono normalmente e il secondo è il BP test per verificare se i residui sono omoschedastici. Da quest’ultimo test già potremmo suppore che il modello non è ben specificato, poiché i residui sono eteroschedastici e questo potrebbe suggerire un problema di </a:t>
                </a:r>
                <a:r>
                  <a:rPr lang="it-IT" dirty="0" err="1"/>
                  <a:t>endogeneità</a:t>
                </a:r>
                <a:r>
                  <a:rPr lang="it-IT" dirty="0"/>
                  <a:t> dovuta all’omissione di una variabile esplicativa significativa. In presenza di questa caratteristica, lo stimatore OLS è inconsistente, per cui non si possono ritenere affidabili i risultati. Inoltre l’intercetta del modello è abbastanza elevata e ciò potrebbe far pensare che abbia catturato parte dell’informazione sistematica dovuti a fattori non inglobati nel modello. Per questo, anche se non ha significato perché sarebbe il salario medio con 0 anni lavorativi, conviene non ometterla. Proviamo adesso un altro modello in cui aggiungiamo la variabile qualitativa Gender </a:t>
                </a:r>
              </a:p>
            </p:txBody>
          </p:sp>
        </mc:Choice>
        <mc:Fallback xmlns="">
          <p:sp>
            <p:nvSpPr>
              <p:cNvPr id="6" name="CasellaDiTesto 5">
                <a:extLst>
                  <a:ext uri="{FF2B5EF4-FFF2-40B4-BE49-F238E27FC236}">
                    <a16:creationId xmlns:a16="http://schemas.microsoft.com/office/drawing/2014/main" id="{5310E43B-2FAD-3CA9-BC96-1EAC4D4A2D68}"/>
                  </a:ext>
                </a:extLst>
              </p:cNvPr>
              <p:cNvSpPr txBox="1">
                <a:spLocks noRot="1" noChangeAspect="1" noMove="1" noResize="1" noEditPoints="1" noAdjustHandles="1" noChangeArrowheads="1" noChangeShapeType="1" noTextEdit="1"/>
              </p:cNvSpPr>
              <p:nvPr/>
            </p:nvSpPr>
            <p:spPr>
              <a:xfrm>
                <a:off x="6096000" y="0"/>
                <a:ext cx="5250024" cy="6740307"/>
              </a:xfrm>
              <a:prstGeom prst="rect">
                <a:avLst/>
              </a:prstGeom>
              <a:blipFill>
                <a:blip r:embed="rId3"/>
                <a:stretch>
                  <a:fillRect l="-929" t="-452" r="-1974" b="-452"/>
                </a:stretch>
              </a:blipFill>
            </p:spPr>
            <p:txBody>
              <a:bodyPr/>
              <a:lstStyle/>
              <a:p>
                <a:r>
                  <a:rPr lang="it-IT">
                    <a:noFill/>
                  </a:rPr>
                  <a:t> </a:t>
                </a:r>
              </a:p>
            </p:txBody>
          </p:sp>
        </mc:Fallback>
      </mc:AlternateContent>
    </p:spTree>
    <p:extLst>
      <p:ext uri="{BB962C8B-B14F-4D97-AF65-F5344CB8AC3E}">
        <p14:creationId xmlns:p14="http://schemas.microsoft.com/office/powerpoint/2010/main" val="111132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10" name="Rectangle 9">
            <a:extLst>
              <a:ext uri="{FF2B5EF4-FFF2-40B4-BE49-F238E27FC236}">
                <a16:creationId xmlns:a16="http://schemas.microsoft.com/office/drawing/2014/main" id="{BC3E363D-4793-4E9B-88F5-58007346CF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74EC0FD5-8191-68B3-464A-4121A8FA9C12}"/>
              </a:ext>
            </a:extLst>
          </p:cNvPr>
          <p:cNvPicPr>
            <a:picLocks noChangeAspect="1"/>
          </p:cNvPicPr>
          <p:nvPr/>
        </p:nvPicPr>
        <p:blipFill>
          <a:blip r:embed="rId4"/>
          <a:stretch>
            <a:fillRect/>
          </a:stretch>
        </p:blipFill>
        <p:spPr>
          <a:xfrm>
            <a:off x="-23945" y="66675"/>
            <a:ext cx="7234370" cy="671512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4109167E-B9E8-908E-75C7-979688BF86F9}"/>
                  </a:ext>
                </a:extLst>
              </p:cNvPr>
              <p:cNvSpPr txBox="1"/>
              <p:nvPr/>
            </p:nvSpPr>
            <p:spPr>
              <a:xfrm>
                <a:off x="7277876" y="514739"/>
                <a:ext cx="4914124" cy="5078313"/>
              </a:xfrm>
              <a:prstGeom prst="rect">
                <a:avLst/>
              </a:prstGeom>
              <a:noFill/>
            </p:spPr>
            <p:txBody>
              <a:bodyPr wrap="square" rtlCol="0">
                <a:spAutoFit/>
              </a:bodyPr>
              <a:lstStyle/>
              <a:p>
                <a:r>
                  <a:rPr lang="it-IT" dirty="0"/>
                  <a:t>Con la funzione </a:t>
                </a:r>
                <a:r>
                  <a:rPr lang="it-IT" dirty="0" err="1"/>
                  <a:t>regplot</a:t>
                </a:r>
                <a:r>
                  <a:rPr lang="it-IT" dirty="0"/>
                  <a:t> del modulo </a:t>
                </a:r>
                <a:r>
                  <a:rPr lang="it-IT" dirty="0" err="1"/>
                  <a:t>seaborn</a:t>
                </a:r>
                <a:r>
                  <a:rPr lang="it-IT" dirty="0"/>
                  <a:t> rinominato </a:t>
                </a:r>
                <a:r>
                  <a:rPr lang="it-IT" dirty="0" err="1"/>
                  <a:t>sns</a:t>
                </a:r>
                <a:r>
                  <a:rPr lang="it-IT" dirty="0"/>
                  <a:t>, possiamo eseguire uno </a:t>
                </a:r>
                <a:r>
                  <a:rPr lang="it-IT" dirty="0" err="1"/>
                  <a:t>scatterplot</a:t>
                </a:r>
                <a:r>
                  <a:rPr lang="it-IT" dirty="0"/>
                  <a:t> specificando variabile indipendente, variabile dipendente, il colore della retta di regressione e titoli degli assi. Successivamente possiamo anche scrivere l’equazione del modello e inserirla in un oggetto (formula). Prima però estraiamo in un oggetto beta 1, il coefficiente di regressione della variabile </a:t>
                </a:r>
                <a:r>
                  <a:rPr lang="it-IT" dirty="0" err="1"/>
                  <a:t>experience</a:t>
                </a:r>
                <a:r>
                  <a:rPr lang="it-IT" dirty="0"/>
                  <a:t> e in un oggetto beta0 l’intercetta del modello. Il Grafico è stato salvato in un oggetto </a:t>
                </a:r>
                <a:r>
                  <a:rPr lang="it-IT" dirty="0" err="1"/>
                  <a:t>ax</a:t>
                </a:r>
                <a:r>
                  <a:rPr lang="it-IT" dirty="0"/>
                  <a:t>. Con l’opzione </a:t>
                </a:r>
                <a:r>
                  <a:rPr lang="it-IT" dirty="0" err="1"/>
                  <a:t>ax.text</a:t>
                </a:r>
                <a:r>
                  <a:rPr lang="it-IT" dirty="0"/>
                  <a:t>, possiamo inserire qualsiasi testo nel grafico. Nell’esempio, abbiamo inserito l’equazione del modello di regressione e l’</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𝑅</m:t>
                        </m:r>
                      </m:e>
                      <m:sup>
                        <m:r>
                          <a:rPr lang="it-IT" b="0" i="1" smtClean="0">
                            <a:latin typeface="Cambria Math" panose="02040503050406030204" pitchFamily="18" charset="0"/>
                          </a:rPr>
                          <m:t>2</m:t>
                        </m:r>
                      </m:sup>
                    </m:sSup>
                  </m:oMath>
                </a14:m>
                <a:r>
                  <a:rPr lang="it-IT" dirty="0"/>
                  <a:t> del modello. L’opzione text funziona in questo modo: i primi due valori sono le coordinate del piano in cui devo inserire il testo che viene specificato successivamente mediante un oggetto. Infine si inseriscono colore e grandezza.</a:t>
                </a:r>
              </a:p>
            </p:txBody>
          </p:sp>
        </mc:Choice>
        <mc:Fallback xmlns="">
          <p:sp>
            <p:nvSpPr>
              <p:cNvPr id="4" name="CasellaDiTesto 3">
                <a:extLst>
                  <a:ext uri="{FF2B5EF4-FFF2-40B4-BE49-F238E27FC236}">
                    <a16:creationId xmlns:a16="http://schemas.microsoft.com/office/drawing/2014/main" id="{4109167E-B9E8-908E-75C7-979688BF86F9}"/>
                  </a:ext>
                </a:extLst>
              </p:cNvPr>
              <p:cNvSpPr txBox="1">
                <a:spLocks noRot="1" noChangeAspect="1" noMove="1" noResize="1" noEditPoints="1" noAdjustHandles="1" noChangeArrowheads="1" noChangeShapeType="1" noTextEdit="1"/>
              </p:cNvSpPr>
              <p:nvPr/>
            </p:nvSpPr>
            <p:spPr>
              <a:xfrm>
                <a:off x="7277876" y="514739"/>
                <a:ext cx="4914124" cy="5078313"/>
              </a:xfrm>
              <a:prstGeom prst="rect">
                <a:avLst/>
              </a:prstGeom>
              <a:blipFill>
                <a:blip r:embed="rId5"/>
                <a:stretch>
                  <a:fillRect l="-1117" t="-600" r="-1365" b="-960"/>
                </a:stretch>
              </a:blipFill>
            </p:spPr>
            <p:txBody>
              <a:bodyPr/>
              <a:lstStyle/>
              <a:p>
                <a:r>
                  <a:rPr lang="it-IT">
                    <a:noFill/>
                  </a:rPr>
                  <a:t> </a:t>
                </a:r>
              </a:p>
            </p:txBody>
          </p:sp>
        </mc:Fallback>
      </mc:AlternateContent>
    </p:spTree>
    <p:extLst>
      <p:ext uri="{BB962C8B-B14F-4D97-AF65-F5344CB8AC3E}">
        <p14:creationId xmlns:p14="http://schemas.microsoft.com/office/powerpoint/2010/main" val="163703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87F32-333E-3180-7741-DE087501F33C}"/>
              </a:ext>
            </a:extLst>
          </p:cNvPr>
          <p:cNvSpPr>
            <a:spLocks noGrp="1"/>
          </p:cNvSpPr>
          <p:nvPr>
            <p:ph type="title"/>
          </p:nvPr>
        </p:nvSpPr>
        <p:spPr>
          <a:xfrm>
            <a:off x="1244050" y="-389188"/>
            <a:ext cx="9905998" cy="1478570"/>
          </a:xfrm>
        </p:spPr>
        <p:txBody>
          <a:bodyPr/>
          <a:lstStyle/>
          <a:p>
            <a:r>
              <a:rPr lang="it-IT" dirty="0"/>
              <a:t>CREAZIONE DI VARIABILI DUMMY</a:t>
            </a:r>
          </a:p>
        </p:txBody>
      </p:sp>
      <p:sp>
        <p:nvSpPr>
          <p:cNvPr id="3" name="Segnaposto contenuto 2">
            <a:extLst>
              <a:ext uri="{FF2B5EF4-FFF2-40B4-BE49-F238E27FC236}">
                <a16:creationId xmlns:a16="http://schemas.microsoft.com/office/drawing/2014/main" id="{227206C2-7F54-184C-DB6C-7279D2A3D7AE}"/>
              </a:ext>
            </a:extLst>
          </p:cNvPr>
          <p:cNvSpPr>
            <a:spLocks noGrp="1"/>
          </p:cNvSpPr>
          <p:nvPr>
            <p:ph idx="1"/>
          </p:nvPr>
        </p:nvSpPr>
        <p:spPr>
          <a:xfrm>
            <a:off x="1244050" y="616631"/>
            <a:ext cx="9905999" cy="3541714"/>
          </a:xfrm>
        </p:spPr>
        <p:txBody>
          <a:bodyPr/>
          <a:lstStyle/>
          <a:p>
            <a:pPr marL="0" indent="0">
              <a:lnSpc>
                <a:spcPct val="100000"/>
              </a:lnSpc>
              <a:buNone/>
            </a:pPr>
            <a:r>
              <a:rPr lang="it-IT" sz="1800" dirty="0"/>
              <a:t>Per inserire nel modello una variabile qualitativa, dobbiamo creare tante variabili dummy tante quante sono le modalità meno 1. Ciò significa che, siccome Gender può assumere solo due modalità (Maschio e Femmina), dovremo creare solo una variabile dummy che assume valore 1 per la modalità maschio e valore 0 per la modalità Femmina.</a:t>
            </a:r>
          </a:p>
          <a:p>
            <a:pPr marL="0" indent="0">
              <a:lnSpc>
                <a:spcPct val="100000"/>
              </a:lnSpc>
              <a:buNone/>
            </a:pPr>
            <a:endParaRPr lang="it-IT" dirty="0"/>
          </a:p>
        </p:txBody>
      </p:sp>
      <p:pic>
        <p:nvPicPr>
          <p:cNvPr id="5" name="Immagine 4">
            <a:extLst>
              <a:ext uri="{FF2B5EF4-FFF2-40B4-BE49-F238E27FC236}">
                <a16:creationId xmlns:a16="http://schemas.microsoft.com/office/drawing/2014/main" id="{A232FD03-901B-4A82-0165-321F6C14A705}"/>
              </a:ext>
            </a:extLst>
          </p:cNvPr>
          <p:cNvPicPr>
            <a:picLocks noChangeAspect="1"/>
          </p:cNvPicPr>
          <p:nvPr/>
        </p:nvPicPr>
        <p:blipFill>
          <a:blip r:embed="rId2"/>
          <a:stretch>
            <a:fillRect/>
          </a:stretch>
        </p:blipFill>
        <p:spPr>
          <a:xfrm>
            <a:off x="1325636" y="1873955"/>
            <a:ext cx="5273497" cy="4246927"/>
          </a:xfrm>
          <a:prstGeom prst="rect">
            <a:avLst/>
          </a:prstGeom>
        </p:spPr>
      </p:pic>
      <p:sp>
        <p:nvSpPr>
          <p:cNvPr id="6" name="CasellaDiTesto 5">
            <a:extLst>
              <a:ext uri="{FF2B5EF4-FFF2-40B4-BE49-F238E27FC236}">
                <a16:creationId xmlns:a16="http://schemas.microsoft.com/office/drawing/2014/main" id="{7BF03BA0-9758-07F2-DE56-7CCA396351DF}"/>
              </a:ext>
            </a:extLst>
          </p:cNvPr>
          <p:cNvSpPr txBox="1"/>
          <p:nvPr/>
        </p:nvSpPr>
        <p:spPr>
          <a:xfrm>
            <a:off x="6830007" y="1873955"/>
            <a:ext cx="4693298" cy="2862322"/>
          </a:xfrm>
          <a:prstGeom prst="rect">
            <a:avLst/>
          </a:prstGeom>
          <a:noFill/>
        </p:spPr>
        <p:txBody>
          <a:bodyPr wrap="square" rtlCol="0">
            <a:spAutoFit/>
          </a:bodyPr>
          <a:lstStyle/>
          <a:p>
            <a:r>
              <a:rPr lang="it-IT" dirty="0"/>
              <a:t>Con la funzione </a:t>
            </a:r>
            <a:r>
              <a:rPr lang="it-IT" dirty="0" err="1"/>
              <a:t>get_dummies</a:t>
            </a:r>
            <a:r>
              <a:rPr lang="it-IT" dirty="0"/>
              <a:t> del modulo </a:t>
            </a:r>
            <a:r>
              <a:rPr lang="it-IT" dirty="0" err="1"/>
              <a:t>pandas</a:t>
            </a:r>
            <a:r>
              <a:rPr lang="it-IT" dirty="0"/>
              <a:t> rinominato </a:t>
            </a:r>
            <a:r>
              <a:rPr lang="it-IT" dirty="0" err="1"/>
              <a:t>pd</a:t>
            </a:r>
            <a:r>
              <a:rPr lang="it-IT" dirty="0"/>
              <a:t>, creiamo due variabili dummy ma a noi serve soltanto una e prendiamo quella che si riferisce alla modalità Maschio e successivamente la inseriamo nel nostro dataset con nome (Sesso). Infine, si inserisce anche la variabile interazione perché probabilmente l’effetto che un anno di esperienza lavorativa in più avrà sul salario sarà differente a seconda del genere del lavoratore.</a:t>
            </a:r>
          </a:p>
        </p:txBody>
      </p:sp>
    </p:spTree>
    <p:extLst>
      <p:ext uri="{BB962C8B-B14F-4D97-AF65-F5344CB8AC3E}">
        <p14:creationId xmlns:p14="http://schemas.microsoft.com/office/powerpoint/2010/main" val="129137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7DBEE080-AAAC-939D-46BC-943E84385638}"/>
              </a:ext>
            </a:extLst>
          </p:cNvPr>
          <p:cNvPicPr>
            <a:picLocks noGrp="1" noChangeAspect="1"/>
          </p:cNvPicPr>
          <p:nvPr>
            <p:ph idx="1"/>
          </p:nvPr>
        </p:nvPicPr>
        <p:blipFill>
          <a:blip r:embed="rId2"/>
          <a:stretch>
            <a:fillRect/>
          </a:stretch>
        </p:blipFill>
        <p:spPr>
          <a:xfrm>
            <a:off x="0" y="0"/>
            <a:ext cx="5607698" cy="5878286"/>
          </a:xfr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2FFB7AC-533D-F719-0E08-1D3D4D461622}"/>
                  </a:ext>
                </a:extLst>
              </p:cNvPr>
              <p:cNvSpPr txBox="1"/>
              <p:nvPr/>
            </p:nvSpPr>
            <p:spPr>
              <a:xfrm>
                <a:off x="5607698" y="0"/>
                <a:ext cx="6270171" cy="7848302"/>
              </a:xfrm>
              <a:prstGeom prst="rect">
                <a:avLst/>
              </a:prstGeom>
              <a:noFill/>
            </p:spPr>
            <p:txBody>
              <a:bodyPr wrap="square" rtlCol="0">
                <a:spAutoFit/>
              </a:bodyPr>
              <a:lstStyle/>
              <a:p>
                <a:r>
                  <a:rPr lang="it-IT" dirty="0"/>
                  <a:t>Possiamo avere due rette di regressione differenti se inseriamo nel modello il termine di interazione e la variabile qualitativa Gender. L’equazione generale è la seguente:</a:t>
                </a:r>
              </a:p>
              <a:p>
                <a:pPr/>
                <a14:m>
                  <m:oMathPara xmlns:m="http://schemas.openxmlformats.org/officeDocument/2006/math">
                    <m:oMathParaPr>
                      <m:jc m:val="left"/>
                    </m:oMathParaPr>
                    <m:oMath xmlns:m="http://schemas.openxmlformats.org/officeDocument/2006/math">
                      <m:sSub>
                        <m:sSubPr>
                          <m:ctrlPr>
                            <a:rPr lang="it-IT" b="0" i="1" smtClean="0">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𝛽</m:t>
                          </m:r>
                        </m:e>
                        <m:sub>
                          <m:r>
                            <a:rPr lang="it-IT" b="0" i="1" smtClean="0">
                              <a:solidFill>
                                <a:srgbClr val="FF0000"/>
                              </a:solidFill>
                              <a:latin typeface="Cambria Math" panose="02040503050406030204" pitchFamily="18" charset="0"/>
                            </a:rPr>
                            <m:t>0</m:t>
                          </m:r>
                        </m:sub>
                      </m:sSub>
                      <m:r>
                        <a:rPr lang="it-IT" b="0" i="1" smtClean="0">
                          <a:solidFill>
                            <a:srgbClr val="FF0000"/>
                          </a:solidFill>
                          <a:latin typeface="Cambria Math" panose="02040503050406030204" pitchFamily="18" charset="0"/>
                        </a:rPr>
                        <m:t>+</m:t>
                      </m:r>
                      <m:sSub>
                        <m:sSubPr>
                          <m:ctrlPr>
                            <a:rPr lang="it-IT" b="0" i="1" smtClean="0">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𝛽</m:t>
                          </m:r>
                        </m:e>
                        <m:sub>
                          <m:r>
                            <a:rPr lang="it-IT" b="0" i="1" smtClean="0">
                              <a:solidFill>
                                <a:srgbClr val="FF0000"/>
                              </a:solidFill>
                              <a:latin typeface="Cambria Math" panose="02040503050406030204" pitchFamily="18" charset="0"/>
                            </a:rPr>
                            <m:t>1</m:t>
                          </m:r>
                        </m:sub>
                      </m:sSub>
                      <m:r>
                        <a:rPr lang="it-IT" b="0" i="1" smtClean="0">
                          <a:solidFill>
                            <a:srgbClr val="FF0000"/>
                          </a:solidFill>
                          <a:latin typeface="Cambria Math" panose="02040503050406030204" pitchFamily="18" charset="0"/>
                        </a:rPr>
                        <m:t>𝐺𝑒𝑛𝑑𝑒𝑟</m:t>
                      </m:r>
                      <m:r>
                        <a:rPr lang="it-IT" b="0" i="1" smtClean="0">
                          <a:solidFill>
                            <a:srgbClr val="FF0000"/>
                          </a:solidFill>
                          <a:latin typeface="Cambria Math" panose="02040503050406030204" pitchFamily="18" charset="0"/>
                        </a:rPr>
                        <m:t>+</m:t>
                      </m:r>
                      <m:sSub>
                        <m:sSubPr>
                          <m:ctrlPr>
                            <a:rPr lang="it-IT" b="0" i="1" smtClean="0">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𝛽</m:t>
                          </m:r>
                        </m:e>
                        <m:sub>
                          <m:r>
                            <a:rPr lang="it-IT" b="0" i="1" smtClean="0">
                              <a:solidFill>
                                <a:srgbClr val="FF0000"/>
                              </a:solidFill>
                              <a:latin typeface="Cambria Math" panose="02040503050406030204" pitchFamily="18" charset="0"/>
                            </a:rPr>
                            <m:t>2</m:t>
                          </m:r>
                        </m:sub>
                      </m:sSub>
                      <m:r>
                        <a:rPr lang="it-IT" b="0" i="1" smtClean="0">
                          <a:solidFill>
                            <a:srgbClr val="FF0000"/>
                          </a:solidFill>
                          <a:latin typeface="Cambria Math" panose="02040503050406030204" pitchFamily="18" charset="0"/>
                        </a:rPr>
                        <m:t>𝐸𝑥𝑝𝑒𝑟𝑖𝑒𝑛𝑐𝑒</m:t>
                      </m:r>
                      <m:r>
                        <a:rPr lang="it-IT" b="0" i="1" smtClean="0">
                          <a:solidFill>
                            <a:srgbClr val="FF0000"/>
                          </a:solidFill>
                          <a:latin typeface="Cambria Math" panose="02040503050406030204" pitchFamily="18" charset="0"/>
                        </a:rPr>
                        <m:t>+</m:t>
                      </m:r>
                      <m:sSub>
                        <m:sSubPr>
                          <m:ctrlPr>
                            <a:rPr lang="it-IT" b="0" i="1" smtClean="0">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𝛽</m:t>
                          </m:r>
                        </m:e>
                        <m:sub>
                          <m:r>
                            <a:rPr lang="it-IT" b="0" i="1" smtClean="0">
                              <a:solidFill>
                                <a:srgbClr val="FF0000"/>
                              </a:solidFill>
                              <a:latin typeface="Cambria Math" panose="02040503050406030204" pitchFamily="18" charset="0"/>
                            </a:rPr>
                            <m:t>3</m:t>
                          </m:r>
                        </m:sub>
                      </m:sSub>
                      <m:r>
                        <a:rPr lang="it-IT" b="0" i="1" smtClean="0">
                          <a:solidFill>
                            <a:srgbClr val="FF0000"/>
                          </a:solidFill>
                          <a:latin typeface="Cambria Math" panose="02040503050406030204" pitchFamily="18" charset="0"/>
                        </a:rPr>
                        <m:t>𝑒𝑥𝑝𝐺𝑒𝑛𝑑𝑒𝑟</m:t>
                      </m:r>
                      <m:r>
                        <a:rPr lang="it-IT" b="0" i="1" smtClean="0">
                          <a:solidFill>
                            <a:srgbClr val="FF0000"/>
                          </a:solidFill>
                          <a:latin typeface="Cambria Math" panose="02040503050406030204" pitchFamily="18" charset="0"/>
                        </a:rPr>
                        <m:t>+</m:t>
                      </m:r>
                      <m:r>
                        <a:rPr lang="it-IT" b="0" i="1" smtClean="0">
                          <a:solidFill>
                            <a:srgbClr val="FF0000"/>
                          </a:solidFill>
                          <a:latin typeface="Cambria Math" panose="02040503050406030204" pitchFamily="18" charset="0"/>
                        </a:rPr>
                        <m:t>𝜖</m:t>
                      </m:r>
                    </m:oMath>
                  </m:oMathPara>
                </a14:m>
                <a:endParaRPr lang="it-IT" dirty="0"/>
              </a:p>
              <a:p>
                <a:endParaRPr lang="it-IT" dirty="0"/>
              </a:p>
              <a:p>
                <a:r>
                  <a:rPr lang="it-IT" dirty="0"/>
                  <a:t>Per il gruppo dei maschi, avremo nello specifico la seguente equazione:</a:t>
                </a:r>
              </a:p>
              <a:p>
                <a:endParaRPr lang="it-IT" dirty="0"/>
              </a:p>
              <a:p>
                <a:pPr/>
                <a14:m>
                  <m:oMathPara xmlns:m="http://schemas.openxmlformats.org/officeDocument/2006/math">
                    <m:oMathParaPr>
                      <m:jc m:val="centerGroup"/>
                    </m:oMathParaPr>
                    <m:oMath xmlns:m="http://schemas.openxmlformats.org/officeDocument/2006/math">
                      <m:sSub>
                        <m:sSubPr>
                          <m:ctrlPr>
                            <a:rPr lang="it-IT" b="0" i="1" smtClean="0">
                              <a:solidFill>
                                <a:srgbClr val="002060"/>
                              </a:solidFill>
                              <a:latin typeface="Cambria Math" panose="02040503050406030204" pitchFamily="18" charset="0"/>
                            </a:rPr>
                          </m:ctrlPr>
                        </m:sSubPr>
                        <m:e>
                          <m:r>
                            <a:rPr lang="it-IT" b="0" i="1" smtClean="0">
                              <a:solidFill>
                                <a:srgbClr val="002060"/>
                              </a:solidFill>
                              <a:latin typeface="Cambria Math" panose="02040503050406030204" pitchFamily="18" charset="0"/>
                            </a:rPr>
                            <m:t>𝛽</m:t>
                          </m:r>
                        </m:e>
                        <m:sub>
                          <m:r>
                            <a:rPr lang="it-IT" b="0" i="1" smtClean="0">
                              <a:solidFill>
                                <a:srgbClr val="002060"/>
                              </a:solidFill>
                              <a:latin typeface="Cambria Math" panose="02040503050406030204" pitchFamily="18" charset="0"/>
                            </a:rPr>
                            <m:t>0</m:t>
                          </m:r>
                        </m:sub>
                      </m:sSub>
                      <m:r>
                        <a:rPr lang="it-IT" b="0" i="1" smtClean="0">
                          <a:solidFill>
                            <a:srgbClr val="002060"/>
                          </a:solidFill>
                          <a:latin typeface="Cambria Math" panose="02040503050406030204" pitchFamily="18" charset="0"/>
                        </a:rPr>
                        <m:t>+</m:t>
                      </m:r>
                      <m:sSub>
                        <m:sSubPr>
                          <m:ctrlPr>
                            <a:rPr lang="it-IT" b="0" i="1" smtClean="0">
                              <a:solidFill>
                                <a:srgbClr val="002060"/>
                              </a:solidFill>
                              <a:latin typeface="Cambria Math" panose="02040503050406030204" pitchFamily="18" charset="0"/>
                            </a:rPr>
                          </m:ctrlPr>
                        </m:sSubPr>
                        <m:e>
                          <m:r>
                            <a:rPr lang="it-IT" b="0" i="1" smtClean="0">
                              <a:solidFill>
                                <a:srgbClr val="002060"/>
                              </a:solidFill>
                              <a:latin typeface="Cambria Math" panose="02040503050406030204" pitchFamily="18" charset="0"/>
                            </a:rPr>
                            <m:t>𝛽</m:t>
                          </m:r>
                        </m:e>
                        <m:sub>
                          <m:r>
                            <a:rPr lang="it-IT" b="0" i="1" smtClean="0">
                              <a:solidFill>
                                <a:srgbClr val="002060"/>
                              </a:solidFill>
                              <a:latin typeface="Cambria Math" panose="02040503050406030204" pitchFamily="18" charset="0"/>
                            </a:rPr>
                            <m:t>1</m:t>
                          </m:r>
                        </m:sub>
                      </m:sSub>
                      <m:r>
                        <a:rPr lang="it-IT" b="0" i="1" smtClean="0">
                          <a:solidFill>
                            <a:srgbClr val="002060"/>
                          </a:solidFill>
                          <a:latin typeface="Cambria Math" panose="02040503050406030204" pitchFamily="18" charset="0"/>
                        </a:rPr>
                        <m:t>+</m:t>
                      </m:r>
                      <m:d>
                        <m:dPr>
                          <m:ctrlPr>
                            <a:rPr lang="it-IT" b="0" i="1" smtClean="0">
                              <a:solidFill>
                                <a:srgbClr val="002060"/>
                              </a:solidFill>
                              <a:latin typeface="Cambria Math" panose="02040503050406030204" pitchFamily="18" charset="0"/>
                            </a:rPr>
                          </m:ctrlPr>
                        </m:dPr>
                        <m:e>
                          <m:sSub>
                            <m:sSubPr>
                              <m:ctrlPr>
                                <a:rPr lang="it-IT" b="0" i="1" smtClean="0">
                                  <a:solidFill>
                                    <a:srgbClr val="002060"/>
                                  </a:solidFill>
                                  <a:latin typeface="Cambria Math" panose="02040503050406030204" pitchFamily="18" charset="0"/>
                                </a:rPr>
                              </m:ctrlPr>
                            </m:sSubPr>
                            <m:e>
                              <m:r>
                                <a:rPr lang="it-IT" b="0" i="1" smtClean="0">
                                  <a:solidFill>
                                    <a:srgbClr val="002060"/>
                                  </a:solidFill>
                                  <a:latin typeface="Cambria Math" panose="02040503050406030204" pitchFamily="18" charset="0"/>
                                </a:rPr>
                                <m:t>𝛽</m:t>
                              </m:r>
                            </m:e>
                            <m:sub>
                              <m:r>
                                <a:rPr lang="it-IT" b="0" i="1" smtClean="0">
                                  <a:solidFill>
                                    <a:srgbClr val="002060"/>
                                  </a:solidFill>
                                  <a:latin typeface="Cambria Math" panose="02040503050406030204" pitchFamily="18" charset="0"/>
                                </a:rPr>
                                <m:t>2</m:t>
                              </m:r>
                            </m:sub>
                          </m:sSub>
                          <m:r>
                            <a:rPr lang="it-IT" b="0" i="1" smtClean="0">
                              <a:solidFill>
                                <a:srgbClr val="002060"/>
                              </a:solidFill>
                              <a:latin typeface="Cambria Math" panose="02040503050406030204" pitchFamily="18" charset="0"/>
                            </a:rPr>
                            <m:t>+</m:t>
                          </m:r>
                          <m:sSub>
                            <m:sSubPr>
                              <m:ctrlPr>
                                <a:rPr lang="it-IT" b="0" i="1" smtClean="0">
                                  <a:solidFill>
                                    <a:srgbClr val="002060"/>
                                  </a:solidFill>
                                  <a:latin typeface="Cambria Math" panose="02040503050406030204" pitchFamily="18" charset="0"/>
                                </a:rPr>
                              </m:ctrlPr>
                            </m:sSubPr>
                            <m:e>
                              <m:r>
                                <a:rPr lang="it-IT" b="0" i="1" smtClean="0">
                                  <a:solidFill>
                                    <a:srgbClr val="002060"/>
                                  </a:solidFill>
                                  <a:latin typeface="Cambria Math" panose="02040503050406030204" pitchFamily="18" charset="0"/>
                                </a:rPr>
                                <m:t>𝛽</m:t>
                              </m:r>
                            </m:e>
                            <m:sub>
                              <m:r>
                                <a:rPr lang="it-IT" b="0" i="1" smtClean="0">
                                  <a:solidFill>
                                    <a:srgbClr val="002060"/>
                                  </a:solidFill>
                                  <a:latin typeface="Cambria Math" panose="02040503050406030204" pitchFamily="18" charset="0"/>
                                </a:rPr>
                                <m:t>3</m:t>
                              </m:r>
                            </m:sub>
                          </m:sSub>
                        </m:e>
                      </m:d>
                      <m:r>
                        <a:rPr lang="it-IT" b="0" i="1" smtClean="0">
                          <a:solidFill>
                            <a:srgbClr val="002060"/>
                          </a:solidFill>
                          <a:latin typeface="Cambria Math" panose="02040503050406030204" pitchFamily="18" charset="0"/>
                        </a:rPr>
                        <m:t>𝐸𝑥𝑝𝑒𝑟𝑖𝑒𝑛𝑐𝑒</m:t>
                      </m:r>
                      <m:r>
                        <a:rPr lang="it-IT" b="0" i="1" smtClean="0">
                          <a:solidFill>
                            <a:srgbClr val="002060"/>
                          </a:solidFill>
                          <a:latin typeface="Cambria Math" panose="02040503050406030204" pitchFamily="18" charset="0"/>
                        </a:rPr>
                        <m:t>+</m:t>
                      </m:r>
                      <m:r>
                        <a:rPr lang="it-IT" b="0" i="1" smtClean="0">
                          <a:solidFill>
                            <a:srgbClr val="002060"/>
                          </a:solidFill>
                          <a:latin typeface="Cambria Math" panose="02040503050406030204" pitchFamily="18" charset="0"/>
                        </a:rPr>
                        <m:t>𝜖</m:t>
                      </m:r>
                    </m:oMath>
                  </m:oMathPara>
                </a14:m>
                <a:endParaRPr lang="it-IT" dirty="0">
                  <a:solidFill>
                    <a:srgbClr val="002060"/>
                  </a:solidFill>
                </a:endParaRPr>
              </a:p>
              <a:p>
                <a:endParaRPr lang="it-IT" dirty="0"/>
              </a:p>
              <a:p>
                <a:r>
                  <a:rPr lang="it-IT" dirty="0"/>
                  <a:t>Per il gruppo delle femmine, avremo invece la seguente equazione:</a:t>
                </a:r>
              </a:p>
              <a:p>
                <a:endParaRPr lang="it-IT" dirty="0"/>
              </a:p>
              <a:p>
                <a:pPr/>
                <a14:m>
                  <m:oMathPara xmlns:m="http://schemas.openxmlformats.org/officeDocument/2006/math">
                    <m:oMathParaPr>
                      <m:jc m:val="centerGroup"/>
                    </m:oMathParaPr>
                    <m:oMath xmlns:m="http://schemas.openxmlformats.org/officeDocument/2006/math">
                      <m:sSub>
                        <m:sSubPr>
                          <m:ctrlPr>
                            <a:rPr lang="it-IT" b="0" i="1" smtClean="0">
                              <a:solidFill>
                                <a:schemeClr val="accent4">
                                  <a:lumMod val="50000"/>
                                </a:schemeClr>
                              </a:solidFill>
                              <a:latin typeface="Cambria Math" panose="02040503050406030204" pitchFamily="18" charset="0"/>
                            </a:rPr>
                          </m:ctrlPr>
                        </m:sSubPr>
                        <m:e>
                          <m:r>
                            <a:rPr lang="it-IT" b="0" i="1" smtClean="0">
                              <a:solidFill>
                                <a:schemeClr val="accent4">
                                  <a:lumMod val="50000"/>
                                </a:schemeClr>
                              </a:solidFill>
                              <a:latin typeface="Cambria Math" panose="02040503050406030204" pitchFamily="18" charset="0"/>
                            </a:rPr>
                            <m:t>𝛽</m:t>
                          </m:r>
                        </m:e>
                        <m:sub>
                          <m:r>
                            <a:rPr lang="it-IT" b="0" i="1" smtClean="0">
                              <a:solidFill>
                                <a:schemeClr val="accent4">
                                  <a:lumMod val="50000"/>
                                </a:schemeClr>
                              </a:solidFill>
                              <a:latin typeface="Cambria Math" panose="02040503050406030204" pitchFamily="18" charset="0"/>
                            </a:rPr>
                            <m:t>0</m:t>
                          </m:r>
                        </m:sub>
                      </m:sSub>
                      <m:r>
                        <a:rPr lang="it-IT" b="0" i="1" smtClean="0">
                          <a:solidFill>
                            <a:schemeClr val="accent4">
                              <a:lumMod val="50000"/>
                            </a:schemeClr>
                          </a:solidFill>
                          <a:latin typeface="Cambria Math" panose="02040503050406030204" pitchFamily="18" charset="0"/>
                        </a:rPr>
                        <m:t>+</m:t>
                      </m:r>
                      <m:sSub>
                        <m:sSubPr>
                          <m:ctrlPr>
                            <a:rPr lang="it-IT" b="0" i="1" smtClean="0">
                              <a:solidFill>
                                <a:schemeClr val="accent4">
                                  <a:lumMod val="50000"/>
                                </a:schemeClr>
                              </a:solidFill>
                              <a:latin typeface="Cambria Math" panose="02040503050406030204" pitchFamily="18" charset="0"/>
                            </a:rPr>
                          </m:ctrlPr>
                        </m:sSubPr>
                        <m:e>
                          <m:r>
                            <a:rPr lang="it-IT" b="0" i="1" smtClean="0">
                              <a:solidFill>
                                <a:schemeClr val="accent4">
                                  <a:lumMod val="50000"/>
                                </a:schemeClr>
                              </a:solidFill>
                              <a:latin typeface="Cambria Math" panose="02040503050406030204" pitchFamily="18" charset="0"/>
                            </a:rPr>
                            <m:t>𝛽</m:t>
                          </m:r>
                        </m:e>
                        <m:sub>
                          <m:r>
                            <a:rPr lang="it-IT" b="0" i="1" smtClean="0">
                              <a:solidFill>
                                <a:schemeClr val="accent4">
                                  <a:lumMod val="50000"/>
                                </a:schemeClr>
                              </a:solidFill>
                              <a:latin typeface="Cambria Math" panose="02040503050406030204" pitchFamily="18" charset="0"/>
                            </a:rPr>
                            <m:t>2</m:t>
                          </m:r>
                        </m:sub>
                      </m:sSub>
                      <m:r>
                        <a:rPr lang="it-IT" b="0" i="1" smtClean="0">
                          <a:solidFill>
                            <a:schemeClr val="accent4">
                              <a:lumMod val="50000"/>
                            </a:schemeClr>
                          </a:solidFill>
                          <a:latin typeface="Cambria Math" panose="02040503050406030204" pitchFamily="18" charset="0"/>
                        </a:rPr>
                        <m:t>𝐸𝑥𝑝𝑒𝑟𝑖𝑒𝑛𝑐𝑒</m:t>
                      </m:r>
                    </m:oMath>
                  </m:oMathPara>
                </a14:m>
                <a:endParaRPr lang="it-IT" b="0" dirty="0">
                  <a:solidFill>
                    <a:schemeClr val="accent4">
                      <a:lumMod val="50000"/>
                    </a:schemeClr>
                  </a:solidFill>
                </a:endParaRPr>
              </a:p>
              <a:p>
                <a:endParaRPr lang="it-IT" b="0" dirty="0">
                  <a:solidFill>
                    <a:schemeClr val="bg1"/>
                  </a:solidFill>
                </a:endParaRPr>
              </a:p>
              <a:p>
                <a14:m>
                  <m:oMath xmlns:m="http://schemas.openxmlformats.org/officeDocument/2006/math">
                    <m:sSub>
                      <m:sSubPr>
                        <m:ctrlP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1) </m:t>
                        </m:r>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𝛽</m:t>
                        </m:r>
                      </m:e>
                      <m:sub>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0</m:t>
                        </m:r>
                      </m:sub>
                    </m:sSub>
                  </m:oMath>
                </a14:m>
                <a:r>
                  <a:rPr lang="it-IT" b="0" dirty="0">
                    <a:solidFill>
                      <a:schemeClr val="bg1"/>
                    </a:solidFill>
                  </a:rPr>
                  <a:t> rappresenta il valore atteso dello stipendio annuale per il gruppo delle donne</a:t>
                </a:r>
              </a:p>
              <a:p>
                <a14:m>
                  <m:oMath xmlns:m="http://schemas.openxmlformats.org/officeDocument/2006/math">
                    <m:sSub>
                      <m:sSubPr>
                        <m:ctrlP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2) </m:t>
                        </m:r>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𝛽</m:t>
                        </m:r>
                      </m:e>
                      <m:sub>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0</m:t>
                        </m:r>
                      </m:sub>
                    </m:sSub>
                    <m:r>
                      <a:rPr kumimoji="0" lang="it-IT" sz="1800" b="0" i="0"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m:t>
                    </m:r>
                    <m:sSub>
                      <m:sSubPr>
                        <m:ctrlP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𝛽</m:t>
                        </m:r>
                      </m:e>
                      <m:sub>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1</m:t>
                        </m:r>
                      </m:sub>
                    </m:sSub>
                  </m:oMath>
                </a14:m>
                <a:r>
                  <a:rPr lang="it-IT" b="0" dirty="0">
                    <a:solidFill>
                      <a:schemeClr val="bg1"/>
                    </a:solidFill>
                  </a:rPr>
                  <a:t> rappresenta il valore atteso dello stipendio annuale per il gruppo dei maschi</a:t>
                </a:r>
              </a:p>
              <a:p>
                <a:r>
                  <a:rPr lang="it-IT" dirty="0">
                    <a:solidFill>
                      <a:schemeClr val="bg1"/>
                    </a:solidFill>
                  </a:rPr>
                  <a:t>3) </a:t>
                </a:r>
                <a14:m>
                  <m:oMath xmlns:m="http://schemas.openxmlformats.org/officeDocument/2006/math">
                    <m:sSub>
                      <m:sSubPr>
                        <m:ctrlP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𝛽</m:t>
                        </m:r>
                      </m:e>
                      <m:sub>
                        <m:r>
                          <a:rPr kumimoji="0" lang="it-IT"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1</m:t>
                        </m:r>
                      </m:sub>
                    </m:sSub>
                  </m:oMath>
                </a14:m>
                <a:r>
                  <a:rPr lang="it-IT" b="0" dirty="0">
                    <a:solidFill>
                      <a:schemeClr val="bg1"/>
                    </a:solidFill>
                  </a:rPr>
                  <a:t> rappresenta la differenza media di salario tra i due gruppi</a:t>
                </a:r>
              </a:p>
              <a:p>
                <a:r>
                  <a:rPr lang="it-IT" dirty="0">
                    <a:solidFill>
                      <a:schemeClr val="bg1"/>
                    </a:solidFill>
                  </a:rPr>
                  <a:t>4)</a:t>
                </a:r>
                <a14:m>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𝛽</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m:t>
                    </m:r>
                  </m:oMath>
                </a14:m>
                <a:r>
                  <a:rPr lang="it-IT" b="0" dirty="0">
                    <a:solidFill>
                      <a:schemeClr val="bg1"/>
                    </a:solidFill>
                  </a:rPr>
                  <a:t> Pendenza della retta per il gruppo delle donne</a:t>
                </a:r>
              </a:p>
              <a:p>
                <a:r>
                  <a:rPr lang="it-IT" dirty="0">
                    <a:solidFill>
                      <a:schemeClr val="bg1"/>
                    </a:solidFill>
                  </a:rPr>
                  <a:t>5)</a:t>
                </a:r>
                <a14:m>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𝛽</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𝛽</m:t>
                        </m:r>
                      </m:e>
                      <m:sub>
                        <m:r>
                          <a:rPr lang="it-IT" b="0" i="1" smtClean="0">
                            <a:solidFill>
                              <a:schemeClr val="bg1"/>
                            </a:solidFill>
                            <a:latin typeface="Cambria Math" panose="02040503050406030204" pitchFamily="18" charset="0"/>
                          </a:rPr>
                          <m:t>3</m:t>
                        </m:r>
                      </m:sub>
                    </m:sSub>
                    <m:r>
                      <a:rPr lang="it-IT" b="0" i="1" smtClean="0">
                        <a:solidFill>
                          <a:schemeClr val="bg1"/>
                        </a:solidFill>
                        <a:latin typeface="Cambria Math" panose="02040503050406030204" pitchFamily="18" charset="0"/>
                      </a:rPr>
                      <m:t>:</m:t>
                    </m:r>
                  </m:oMath>
                </a14:m>
                <a:r>
                  <a:rPr lang="it-IT" b="0" dirty="0">
                    <a:solidFill>
                      <a:schemeClr val="bg1"/>
                    </a:solidFill>
                  </a:rPr>
                  <a:t> Pendenza della retta per il gruppo degli uomini</a:t>
                </a:r>
              </a:p>
              <a:p>
                <a:r>
                  <a:rPr lang="it-IT" b="0" dirty="0">
                    <a:solidFill>
                      <a:schemeClr val="bg1"/>
                    </a:solidFill>
                  </a:rPr>
                  <a:t>6)</a:t>
                </a:r>
                <a14:m>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𝛽</m:t>
                        </m:r>
                      </m:e>
                      <m:sub>
                        <m:r>
                          <a:rPr lang="it-IT" b="0" i="1" smtClean="0">
                            <a:solidFill>
                              <a:schemeClr val="bg1"/>
                            </a:solidFill>
                            <a:latin typeface="Cambria Math" panose="02040503050406030204" pitchFamily="18" charset="0"/>
                          </a:rPr>
                          <m:t>3</m:t>
                        </m:r>
                      </m:sub>
                    </m:sSub>
                    <m:r>
                      <a:rPr lang="it-IT" b="0" i="0" smtClean="0">
                        <a:solidFill>
                          <a:schemeClr val="bg1"/>
                        </a:solidFill>
                        <a:latin typeface="Cambria Math" panose="02040503050406030204" pitchFamily="18" charset="0"/>
                      </a:rPr>
                      <m:t>:</m:t>
                    </m:r>
                  </m:oMath>
                </a14:m>
                <a:r>
                  <a:rPr lang="it-IT" b="0" dirty="0">
                    <a:solidFill>
                      <a:schemeClr val="bg1"/>
                    </a:solidFill>
                  </a:rPr>
                  <a:t> Variazione nell’effetto di un aumento unitario di Experience tra Uomini e Donne sul Salario</a:t>
                </a:r>
              </a:p>
              <a:p>
                <a:endParaRPr lang="it-IT" b="0" dirty="0">
                  <a:solidFill>
                    <a:schemeClr val="bg1"/>
                  </a:solidFill>
                </a:endParaRPr>
              </a:p>
              <a:p>
                <a:endParaRPr lang="it-IT" b="0" dirty="0">
                  <a:solidFill>
                    <a:schemeClr val="bg1"/>
                  </a:solidFill>
                </a:endParaRPr>
              </a:p>
              <a:p>
                <a:endParaRPr lang="it-IT" dirty="0"/>
              </a:p>
            </p:txBody>
          </p:sp>
        </mc:Choice>
        <mc:Fallback xmlns="">
          <p:sp>
            <p:nvSpPr>
              <p:cNvPr id="6" name="CasellaDiTesto 5">
                <a:extLst>
                  <a:ext uri="{FF2B5EF4-FFF2-40B4-BE49-F238E27FC236}">
                    <a16:creationId xmlns:a16="http://schemas.microsoft.com/office/drawing/2014/main" id="{B2FFB7AC-533D-F719-0E08-1D3D4D461622}"/>
                  </a:ext>
                </a:extLst>
              </p:cNvPr>
              <p:cNvSpPr txBox="1">
                <a:spLocks noRot="1" noChangeAspect="1" noMove="1" noResize="1" noEditPoints="1" noAdjustHandles="1" noChangeArrowheads="1" noChangeShapeType="1" noTextEdit="1"/>
              </p:cNvSpPr>
              <p:nvPr/>
            </p:nvSpPr>
            <p:spPr>
              <a:xfrm>
                <a:off x="5607698" y="0"/>
                <a:ext cx="6270171" cy="7848302"/>
              </a:xfrm>
              <a:prstGeom prst="rect">
                <a:avLst/>
              </a:prstGeom>
              <a:blipFill>
                <a:blip r:embed="rId3"/>
                <a:stretch>
                  <a:fillRect l="-875" t="-389" r="-1556"/>
                </a:stretch>
              </a:blipFill>
            </p:spPr>
            <p:txBody>
              <a:bodyPr/>
              <a:lstStyle/>
              <a:p>
                <a:r>
                  <a:rPr lang="it-IT">
                    <a:noFill/>
                  </a:rPr>
                  <a:t> </a:t>
                </a:r>
              </a:p>
            </p:txBody>
          </p:sp>
        </mc:Fallback>
      </mc:AlternateContent>
    </p:spTree>
    <p:extLst>
      <p:ext uri="{BB962C8B-B14F-4D97-AF65-F5344CB8AC3E}">
        <p14:creationId xmlns:p14="http://schemas.microsoft.com/office/powerpoint/2010/main" val="98168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8792C41-B17F-33BC-F10A-F24DC736344A}"/>
              </a:ext>
            </a:extLst>
          </p:cNvPr>
          <p:cNvPicPr>
            <a:picLocks noChangeAspect="1"/>
          </p:cNvPicPr>
          <p:nvPr/>
        </p:nvPicPr>
        <p:blipFill>
          <a:blip r:embed="rId2"/>
          <a:stretch>
            <a:fillRect/>
          </a:stretch>
        </p:blipFill>
        <p:spPr>
          <a:xfrm>
            <a:off x="0" y="0"/>
            <a:ext cx="6419461" cy="6858000"/>
          </a:xfrm>
          <a:prstGeom prst="rect">
            <a:avLst/>
          </a:prstGeom>
        </p:spPr>
      </p:pic>
      <p:sp>
        <p:nvSpPr>
          <p:cNvPr id="4" name="CasellaDiTesto 3">
            <a:extLst>
              <a:ext uri="{FF2B5EF4-FFF2-40B4-BE49-F238E27FC236}">
                <a16:creationId xmlns:a16="http://schemas.microsoft.com/office/drawing/2014/main" id="{3CCE397F-5949-DACF-AAA7-F4D6076E7296}"/>
              </a:ext>
            </a:extLst>
          </p:cNvPr>
          <p:cNvSpPr txBox="1"/>
          <p:nvPr/>
        </p:nvSpPr>
        <p:spPr>
          <a:xfrm>
            <a:off x="6484776" y="0"/>
            <a:ext cx="4777273" cy="6463308"/>
          </a:xfrm>
          <a:prstGeom prst="rect">
            <a:avLst/>
          </a:prstGeom>
          <a:noFill/>
        </p:spPr>
        <p:txBody>
          <a:bodyPr wrap="square" rtlCol="0">
            <a:spAutoFit/>
          </a:bodyPr>
          <a:lstStyle/>
          <a:p>
            <a:r>
              <a:rPr lang="it-IT" dirty="0"/>
              <a:t>Il secondo modello mostra dei risultati abbastanza incoraggianti. Infatti, si sono ottenuti dei miglioramenti evidenti con tutti gli indici. Quest’ultimi, li mostreremo con un </a:t>
            </a:r>
            <a:r>
              <a:rPr lang="it-IT" dirty="0" err="1"/>
              <a:t>dataframe</a:t>
            </a:r>
            <a:r>
              <a:rPr lang="it-IT" dirty="0"/>
              <a:t>. Ciò che ci interessa adesso, è di guardare la tabella dei coefficienti. Sono tutti significativi tranne la variabile qualitativa «Sesso». Quest’ultima, comunque non può essere esclusa dal momento che è inglobata anche nel termine di interazione che invece è significativo. Ciò vuol dire che abbiamo migliorato molto l’adattabilità del modello e la capacità predittiva. Inoltre, possiamo pensare che il modello sia ben specificato guardando gli ottimi risultati ottenuti dal </a:t>
            </a:r>
            <a:r>
              <a:rPr lang="it-IT" dirty="0" err="1"/>
              <a:t>Breusch</a:t>
            </a:r>
            <a:r>
              <a:rPr lang="it-IT" dirty="0"/>
              <a:t>-Pagan test che a differenza di prima, fa intuire il rispetto dell’omoschedasticità dei residui. Il coefficiente relativo al «Sesso» ci dice che mediamente gli uomini guadagnano quasi 8000 euro in più rispetto alle donne. Il coefficiente relativo a «Experience» ci dice che un anno di esperienza lavorativa in più si traduce in aumento medio di salario di 2045 euro per le donne e di 2045+864 per i maschi.</a:t>
            </a:r>
          </a:p>
        </p:txBody>
      </p:sp>
    </p:spTree>
    <p:extLst>
      <p:ext uri="{BB962C8B-B14F-4D97-AF65-F5344CB8AC3E}">
        <p14:creationId xmlns:p14="http://schemas.microsoft.com/office/powerpoint/2010/main" val="139697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A873B-AEBE-68FD-32F8-850F67565D0B}"/>
              </a:ext>
            </a:extLst>
          </p:cNvPr>
          <p:cNvSpPr>
            <a:spLocks noGrp="1"/>
          </p:cNvSpPr>
          <p:nvPr>
            <p:ph type="title"/>
          </p:nvPr>
        </p:nvSpPr>
        <p:spPr>
          <a:xfrm>
            <a:off x="1141413" y="-411771"/>
            <a:ext cx="9905998" cy="1478570"/>
          </a:xfrm>
        </p:spPr>
        <p:txBody>
          <a:bodyPr/>
          <a:lstStyle/>
          <a:p>
            <a:r>
              <a:rPr lang="it-IT" dirty="0"/>
              <a:t>Differenze tra i modelli stimati</a:t>
            </a:r>
          </a:p>
        </p:txBody>
      </p:sp>
      <p:pic>
        <p:nvPicPr>
          <p:cNvPr id="5" name="Segnaposto contenuto 4">
            <a:extLst>
              <a:ext uri="{FF2B5EF4-FFF2-40B4-BE49-F238E27FC236}">
                <a16:creationId xmlns:a16="http://schemas.microsoft.com/office/drawing/2014/main" id="{CE66CC9B-1A52-C6BE-94F6-122E8CB88EB4}"/>
              </a:ext>
            </a:extLst>
          </p:cNvPr>
          <p:cNvPicPr>
            <a:picLocks noGrp="1" noChangeAspect="1"/>
          </p:cNvPicPr>
          <p:nvPr>
            <p:ph idx="1"/>
          </p:nvPr>
        </p:nvPicPr>
        <p:blipFill>
          <a:blip r:embed="rId2"/>
          <a:stretch>
            <a:fillRect/>
          </a:stretch>
        </p:blipFill>
        <p:spPr>
          <a:xfrm>
            <a:off x="1275461" y="683329"/>
            <a:ext cx="8092474" cy="3048916"/>
          </a:xfrm>
        </p:spPr>
      </p:pic>
      <p:sp>
        <p:nvSpPr>
          <p:cNvPr id="6" name="CasellaDiTesto 5">
            <a:extLst>
              <a:ext uri="{FF2B5EF4-FFF2-40B4-BE49-F238E27FC236}">
                <a16:creationId xmlns:a16="http://schemas.microsoft.com/office/drawing/2014/main" id="{F9FF6E8F-1108-204E-3570-6E00A6E02C84}"/>
              </a:ext>
            </a:extLst>
          </p:cNvPr>
          <p:cNvSpPr txBox="1"/>
          <p:nvPr/>
        </p:nvSpPr>
        <p:spPr>
          <a:xfrm>
            <a:off x="1362269" y="3928188"/>
            <a:ext cx="8005666" cy="646331"/>
          </a:xfrm>
          <a:prstGeom prst="rect">
            <a:avLst/>
          </a:prstGeom>
          <a:noFill/>
        </p:spPr>
        <p:txBody>
          <a:bodyPr wrap="square" rtlCol="0">
            <a:spAutoFit/>
          </a:bodyPr>
          <a:lstStyle/>
          <a:p>
            <a:r>
              <a:rPr lang="it-IT" dirty="0"/>
              <a:t>Possiamo adesso confermare come tutti gli indici abbiano subito un netto miglioramento. Adesso possiamo passare alla verifica delle assunzioni sui residui.</a:t>
            </a:r>
          </a:p>
        </p:txBody>
      </p:sp>
    </p:spTree>
    <p:extLst>
      <p:ext uri="{BB962C8B-B14F-4D97-AF65-F5344CB8AC3E}">
        <p14:creationId xmlns:p14="http://schemas.microsoft.com/office/powerpoint/2010/main" val="57252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A3D5B-16FB-D029-8580-9C12CED9AB14}"/>
              </a:ext>
            </a:extLst>
          </p:cNvPr>
          <p:cNvSpPr>
            <a:spLocks noGrp="1"/>
          </p:cNvSpPr>
          <p:nvPr>
            <p:ph type="title"/>
          </p:nvPr>
        </p:nvSpPr>
        <p:spPr>
          <a:xfrm>
            <a:off x="1141413" y="-286551"/>
            <a:ext cx="9905998" cy="1478570"/>
          </a:xfrm>
        </p:spPr>
        <p:txBody>
          <a:bodyPr/>
          <a:lstStyle/>
          <a:p>
            <a:r>
              <a:rPr lang="it-IT" dirty="0"/>
              <a:t>Tabella DEI VALORI PREVISTI,EMPIRICI E DEI RESIDUI</a:t>
            </a:r>
          </a:p>
        </p:txBody>
      </p:sp>
      <p:pic>
        <p:nvPicPr>
          <p:cNvPr id="5" name="Segnaposto contenuto 4">
            <a:extLst>
              <a:ext uri="{FF2B5EF4-FFF2-40B4-BE49-F238E27FC236}">
                <a16:creationId xmlns:a16="http://schemas.microsoft.com/office/drawing/2014/main" id="{034D1B14-44C1-8C14-68ED-83235C570C9B}"/>
              </a:ext>
            </a:extLst>
          </p:cNvPr>
          <p:cNvPicPr>
            <a:picLocks noGrp="1" noChangeAspect="1"/>
          </p:cNvPicPr>
          <p:nvPr>
            <p:ph idx="1"/>
          </p:nvPr>
        </p:nvPicPr>
        <p:blipFill>
          <a:blip r:embed="rId2"/>
          <a:stretch>
            <a:fillRect/>
          </a:stretch>
        </p:blipFill>
        <p:spPr>
          <a:xfrm>
            <a:off x="1141413" y="822292"/>
            <a:ext cx="10116267" cy="5391895"/>
          </a:xfrm>
        </p:spPr>
      </p:pic>
    </p:spTree>
    <p:extLst>
      <p:ext uri="{BB962C8B-B14F-4D97-AF65-F5344CB8AC3E}">
        <p14:creationId xmlns:p14="http://schemas.microsoft.com/office/powerpoint/2010/main" val="20067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998DD4-ECF8-8FE0-563F-CDF0BD799FED}"/>
              </a:ext>
            </a:extLst>
          </p:cNvPr>
          <p:cNvSpPr>
            <a:spLocks noGrp="1"/>
          </p:cNvSpPr>
          <p:nvPr>
            <p:ph type="title"/>
          </p:nvPr>
        </p:nvSpPr>
        <p:spPr>
          <a:xfrm>
            <a:off x="1272041" y="-314543"/>
            <a:ext cx="9905998" cy="1478570"/>
          </a:xfrm>
        </p:spPr>
        <p:txBody>
          <a:bodyPr/>
          <a:lstStyle/>
          <a:p>
            <a:r>
              <a:rPr lang="it-IT" dirty="0" err="1"/>
              <a:t>VerificA</a:t>
            </a:r>
            <a:r>
              <a:rPr lang="it-IT" dirty="0"/>
              <a:t> PRIMA assunzione</a:t>
            </a:r>
          </a:p>
        </p:txBody>
      </p:sp>
      <p:pic>
        <p:nvPicPr>
          <p:cNvPr id="4" name="Segnaposto contenuto 3">
            <a:extLst>
              <a:ext uri="{FF2B5EF4-FFF2-40B4-BE49-F238E27FC236}">
                <a16:creationId xmlns:a16="http://schemas.microsoft.com/office/drawing/2014/main" id="{B47966D2-FB44-161B-4FBA-BB71AEEEF674}"/>
              </a:ext>
            </a:extLst>
          </p:cNvPr>
          <p:cNvPicPr>
            <a:picLocks noGrp="1" noChangeAspect="1"/>
          </p:cNvPicPr>
          <p:nvPr>
            <p:ph idx="1"/>
          </p:nvPr>
        </p:nvPicPr>
        <p:blipFill>
          <a:blip r:embed="rId2"/>
          <a:stretch>
            <a:fillRect/>
          </a:stretch>
        </p:blipFill>
        <p:spPr>
          <a:xfrm>
            <a:off x="1340197" y="896165"/>
            <a:ext cx="6127403" cy="1742260"/>
          </a:xfrm>
          <a:prstGeom prst="rect">
            <a:avLst/>
          </a:prstGeom>
        </p:spPr>
      </p:pic>
      <p:sp>
        <p:nvSpPr>
          <p:cNvPr id="5" name="CasellaDiTesto 4">
            <a:extLst>
              <a:ext uri="{FF2B5EF4-FFF2-40B4-BE49-F238E27FC236}">
                <a16:creationId xmlns:a16="http://schemas.microsoft.com/office/drawing/2014/main" id="{9B912B94-FB41-150C-9E99-90485C21F667}"/>
              </a:ext>
            </a:extLst>
          </p:cNvPr>
          <p:cNvSpPr txBox="1"/>
          <p:nvPr/>
        </p:nvSpPr>
        <p:spPr>
          <a:xfrm>
            <a:off x="1340197" y="5101012"/>
            <a:ext cx="9309575" cy="1477328"/>
          </a:xfrm>
          <a:prstGeom prst="rect">
            <a:avLst/>
          </a:prstGeom>
          <a:noFill/>
        </p:spPr>
        <p:txBody>
          <a:bodyPr wrap="square" rtlCol="0">
            <a:spAutoFit/>
          </a:bodyPr>
          <a:lstStyle/>
          <a:p>
            <a:r>
              <a:rPr lang="it-IT" dirty="0"/>
              <a:t>La prima ipotesi riguarda la verifica della relazione lineare tra la variabile dipendente e l’insieme delle variabili esplicative. Avendo un’unica variabile quantitativa, possiamo calcolare solo un unico valore del coefficiente di </a:t>
            </a:r>
            <a:r>
              <a:rPr lang="it-IT" dirty="0" err="1"/>
              <a:t>pearson</a:t>
            </a:r>
            <a:r>
              <a:rPr lang="it-IT" dirty="0"/>
              <a:t> che è statisticamente significativo. Per testare la relazione che c’è tra </a:t>
            </a:r>
            <a:r>
              <a:rPr lang="it-IT" dirty="0" err="1"/>
              <a:t>Salary</a:t>
            </a:r>
            <a:r>
              <a:rPr lang="it-IT" dirty="0"/>
              <a:t> e Gender, potrei svolgere un test t di </a:t>
            </a:r>
            <a:r>
              <a:rPr lang="it-IT" dirty="0" err="1"/>
              <a:t>student</a:t>
            </a:r>
            <a:r>
              <a:rPr lang="it-IT" dirty="0"/>
              <a:t> per vedere se il Salario dipende in media dalle modalità della variabile Gender.</a:t>
            </a:r>
          </a:p>
        </p:txBody>
      </p:sp>
      <p:pic>
        <p:nvPicPr>
          <p:cNvPr id="6" name="Immagine 5">
            <a:extLst>
              <a:ext uri="{FF2B5EF4-FFF2-40B4-BE49-F238E27FC236}">
                <a16:creationId xmlns:a16="http://schemas.microsoft.com/office/drawing/2014/main" id="{07B567DA-19DB-D198-0546-A63045AF25D2}"/>
              </a:ext>
            </a:extLst>
          </p:cNvPr>
          <p:cNvPicPr>
            <a:picLocks noChangeAspect="1"/>
          </p:cNvPicPr>
          <p:nvPr/>
        </p:nvPicPr>
        <p:blipFill>
          <a:blip r:embed="rId3"/>
          <a:stretch>
            <a:fillRect/>
          </a:stretch>
        </p:blipFill>
        <p:spPr>
          <a:xfrm>
            <a:off x="1447082" y="2814257"/>
            <a:ext cx="5913632" cy="2110923"/>
          </a:xfrm>
          <a:prstGeom prst="rect">
            <a:avLst/>
          </a:prstGeom>
        </p:spPr>
      </p:pic>
    </p:spTree>
    <p:extLst>
      <p:ext uri="{BB962C8B-B14F-4D97-AF65-F5344CB8AC3E}">
        <p14:creationId xmlns:p14="http://schemas.microsoft.com/office/powerpoint/2010/main" val="167134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7EF0EB7-04AB-1B5B-696C-1B83077CF9E9}"/>
              </a:ext>
            </a:extLst>
          </p:cNvPr>
          <p:cNvPicPr>
            <a:picLocks noChangeAspect="1"/>
          </p:cNvPicPr>
          <p:nvPr/>
        </p:nvPicPr>
        <p:blipFill>
          <a:blip r:embed="rId2"/>
          <a:stretch>
            <a:fillRect/>
          </a:stretch>
        </p:blipFill>
        <p:spPr>
          <a:xfrm>
            <a:off x="0" y="0"/>
            <a:ext cx="6354148" cy="6858000"/>
          </a:xfrm>
          <a:prstGeom prst="rect">
            <a:avLst/>
          </a:prstGeom>
        </p:spPr>
      </p:pic>
      <p:sp>
        <p:nvSpPr>
          <p:cNvPr id="5" name="CasellaDiTesto 4">
            <a:extLst>
              <a:ext uri="{FF2B5EF4-FFF2-40B4-BE49-F238E27FC236}">
                <a16:creationId xmlns:a16="http://schemas.microsoft.com/office/drawing/2014/main" id="{0D540C98-4636-ABB8-B93C-D707BD63E7CB}"/>
              </a:ext>
            </a:extLst>
          </p:cNvPr>
          <p:cNvSpPr txBox="1"/>
          <p:nvPr/>
        </p:nvSpPr>
        <p:spPr>
          <a:xfrm>
            <a:off x="6428792" y="149290"/>
            <a:ext cx="4842588" cy="3693319"/>
          </a:xfrm>
          <a:prstGeom prst="rect">
            <a:avLst/>
          </a:prstGeom>
          <a:noFill/>
        </p:spPr>
        <p:txBody>
          <a:bodyPr wrap="square" rtlCol="0">
            <a:spAutoFit/>
          </a:bodyPr>
          <a:lstStyle/>
          <a:p>
            <a:r>
              <a:rPr lang="it-IT" dirty="0"/>
              <a:t>Per la verifica della prima ipotesi, è possibile anche ricorrere ad un grafico diagnostico in cui i residui sono posti in relazione alla variabile indipendente che in questo caso è </a:t>
            </a:r>
            <a:r>
              <a:rPr lang="it-IT" dirty="0" err="1"/>
              <a:t>experience</a:t>
            </a:r>
            <a:r>
              <a:rPr lang="it-IT" dirty="0"/>
              <a:t>. </a:t>
            </a:r>
            <a:r>
              <a:rPr lang="it-IT" dirty="0" err="1"/>
              <a:t>Affinchè</a:t>
            </a:r>
            <a:r>
              <a:rPr lang="it-IT" dirty="0"/>
              <a:t> l’ipotesi di relazione lineare venga soddisfatta, è necessaria una disposizione dei punti totalmente casuale e che quindi non abbia una tendenza sistemica nel seguire una relazione. La linea rossa permette di comprendere meglio se non vi è relazione tra le variabili. Essa deve essere quanto più possibile orizzontale proprio come nel grafico accanto. Nel nostro caso specifico, non ci sono problemi per il rispetto di questa assunzione</a:t>
            </a:r>
          </a:p>
        </p:txBody>
      </p:sp>
    </p:spTree>
    <p:extLst>
      <p:ext uri="{BB962C8B-B14F-4D97-AF65-F5344CB8AC3E}">
        <p14:creationId xmlns:p14="http://schemas.microsoft.com/office/powerpoint/2010/main" val="64800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D60AB-B0F4-D95F-E336-921A6F0992AB}"/>
              </a:ext>
            </a:extLst>
          </p:cNvPr>
          <p:cNvSpPr>
            <a:spLocks noGrp="1"/>
          </p:cNvSpPr>
          <p:nvPr>
            <p:ph type="title"/>
          </p:nvPr>
        </p:nvSpPr>
        <p:spPr>
          <a:xfrm>
            <a:off x="1141413" y="-305213"/>
            <a:ext cx="9905998" cy="1478570"/>
          </a:xfrm>
        </p:spPr>
        <p:txBody>
          <a:bodyPr/>
          <a:lstStyle/>
          <a:p>
            <a:r>
              <a:rPr lang="it-IT" dirty="0"/>
              <a:t>SECONDA E TERZA ASSUNZIONE</a:t>
            </a:r>
          </a:p>
        </p:txBody>
      </p:sp>
      <p:pic>
        <p:nvPicPr>
          <p:cNvPr id="5" name="Segnaposto contenuto 4">
            <a:extLst>
              <a:ext uri="{FF2B5EF4-FFF2-40B4-BE49-F238E27FC236}">
                <a16:creationId xmlns:a16="http://schemas.microsoft.com/office/drawing/2014/main" id="{1647C043-3BF6-4006-C97C-4717FBDBBAF9}"/>
              </a:ext>
            </a:extLst>
          </p:cNvPr>
          <p:cNvPicPr>
            <a:picLocks noGrp="1" noChangeAspect="1"/>
          </p:cNvPicPr>
          <p:nvPr>
            <p:ph idx="1"/>
          </p:nvPr>
        </p:nvPicPr>
        <p:blipFill>
          <a:blip r:embed="rId2"/>
          <a:stretch>
            <a:fillRect/>
          </a:stretch>
        </p:blipFill>
        <p:spPr>
          <a:xfrm>
            <a:off x="1141413" y="805982"/>
            <a:ext cx="5464013" cy="1097463"/>
          </a:xfrm>
        </p:spPr>
      </p:pic>
      <p:sp>
        <p:nvSpPr>
          <p:cNvPr id="6" name="CasellaDiTesto 5">
            <a:extLst>
              <a:ext uri="{FF2B5EF4-FFF2-40B4-BE49-F238E27FC236}">
                <a16:creationId xmlns:a16="http://schemas.microsoft.com/office/drawing/2014/main" id="{98B33E1D-4608-7143-8270-97DF9BF82596}"/>
              </a:ext>
            </a:extLst>
          </p:cNvPr>
          <p:cNvSpPr txBox="1"/>
          <p:nvPr/>
        </p:nvSpPr>
        <p:spPr>
          <a:xfrm>
            <a:off x="6699380" y="805982"/>
            <a:ext cx="4683967" cy="1200329"/>
          </a:xfrm>
          <a:prstGeom prst="rect">
            <a:avLst/>
          </a:prstGeom>
          <a:noFill/>
        </p:spPr>
        <p:txBody>
          <a:bodyPr wrap="square" rtlCol="0">
            <a:spAutoFit/>
          </a:bodyPr>
          <a:lstStyle/>
          <a:p>
            <a:r>
              <a:rPr lang="it-IT" dirty="0"/>
              <a:t>La seconda ipotesi è quella secondo la quale gli errori positivi si bilanciano con quelli negativi e danno come media 0. Nel nostro caso, essa è infinitesimale e quindi l’ipotesi è soddisfatta</a:t>
            </a:r>
          </a:p>
        </p:txBody>
      </p:sp>
      <p:pic>
        <p:nvPicPr>
          <p:cNvPr id="8" name="Immagine 7">
            <a:extLst>
              <a:ext uri="{FF2B5EF4-FFF2-40B4-BE49-F238E27FC236}">
                <a16:creationId xmlns:a16="http://schemas.microsoft.com/office/drawing/2014/main" id="{DA089199-5FBE-2C91-7C5F-531E703FBDB3}"/>
              </a:ext>
            </a:extLst>
          </p:cNvPr>
          <p:cNvPicPr>
            <a:picLocks noChangeAspect="1"/>
          </p:cNvPicPr>
          <p:nvPr/>
        </p:nvPicPr>
        <p:blipFill>
          <a:blip r:embed="rId3"/>
          <a:stretch>
            <a:fillRect/>
          </a:stretch>
        </p:blipFill>
        <p:spPr>
          <a:xfrm>
            <a:off x="1141413" y="2257720"/>
            <a:ext cx="7933107" cy="2004234"/>
          </a:xfrm>
          <a:prstGeom prst="rect">
            <a:avLst/>
          </a:prstGeom>
        </p:spPr>
      </p:pic>
      <p:sp>
        <p:nvSpPr>
          <p:cNvPr id="10" name="CasellaDiTesto 9">
            <a:extLst>
              <a:ext uri="{FF2B5EF4-FFF2-40B4-BE49-F238E27FC236}">
                <a16:creationId xmlns:a16="http://schemas.microsoft.com/office/drawing/2014/main" id="{CEFC9D2C-9EA0-364E-9A1C-BE054FB5A43B}"/>
              </a:ext>
            </a:extLst>
          </p:cNvPr>
          <p:cNvSpPr txBox="1"/>
          <p:nvPr/>
        </p:nvSpPr>
        <p:spPr>
          <a:xfrm>
            <a:off x="1141413" y="4422710"/>
            <a:ext cx="9140922" cy="2031325"/>
          </a:xfrm>
          <a:prstGeom prst="rect">
            <a:avLst/>
          </a:prstGeom>
          <a:noFill/>
        </p:spPr>
        <p:txBody>
          <a:bodyPr wrap="square" rtlCol="0">
            <a:spAutoFit/>
          </a:bodyPr>
          <a:lstStyle/>
          <a:p>
            <a:r>
              <a:rPr lang="it-IT" dirty="0"/>
              <a:t>La terza ipotesi implica che non ci deve essere l’omissione di variabili esplicative con un contributo molto elevato. Questo perché se escludo una variabile importante per vari motivi (non la posso osservare o non l’ho potuta rilevare), questa viene inglobata nella componente erratica. Se questa variabile è anche correlata con le variabili indipendenti del modello, allora esisterà una correlazione tra l’errore e l’insieme delle </a:t>
            </a:r>
            <a:r>
              <a:rPr lang="it-IT" dirty="0" err="1"/>
              <a:t>covariate</a:t>
            </a:r>
            <a:r>
              <a:rPr lang="it-IT" dirty="0"/>
              <a:t>. Lo stimatore OLS non è più consistente in questo caso e si devono provare altri stimatori come GLS,IV,TSLS,GMM che gestiscono il problema dell’</a:t>
            </a:r>
            <a:r>
              <a:rPr lang="it-IT" dirty="0" err="1"/>
              <a:t>endogeneità</a:t>
            </a:r>
            <a:endParaRPr lang="it-IT" dirty="0"/>
          </a:p>
        </p:txBody>
      </p:sp>
    </p:spTree>
    <p:extLst>
      <p:ext uri="{BB962C8B-B14F-4D97-AF65-F5344CB8AC3E}">
        <p14:creationId xmlns:p14="http://schemas.microsoft.com/office/powerpoint/2010/main" val="85676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4AC427A-E5A6-C8F5-BE58-1A91E39F6677}"/>
              </a:ext>
            </a:extLst>
          </p:cNvPr>
          <p:cNvSpPr>
            <a:spLocks noGrp="1"/>
          </p:cNvSpPr>
          <p:nvPr>
            <p:ph idx="1"/>
          </p:nvPr>
        </p:nvSpPr>
        <p:spPr>
          <a:xfrm>
            <a:off x="1225387" y="150099"/>
            <a:ext cx="10316580" cy="6539950"/>
          </a:xfrm>
        </p:spPr>
        <p:txBody>
          <a:bodyPr/>
          <a:lstStyle/>
          <a:p>
            <a:r>
              <a:rPr lang="it-IT" dirty="0"/>
              <a:t>Salviamo prima tutto in un </a:t>
            </a:r>
            <a:r>
              <a:rPr lang="it-IT" dirty="0" err="1"/>
              <a:t>dataframe</a:t>
            </a:r>
            <a:r>
              <a:rPr lang="it-IT" dirty="0"/>
              <a:t> a cui aggiungeremo le altre statistiche che calcoleremo a parte.</a:t>
            </a:r>
          </a:p>
          <a:p>
            <a:endParaRPr lang="it-IT" dirty="0"/>
          </a:p>
          <a:p>
            <a:endParaRPr lang="it-IT" dirty="0"/>
          </a:p>
          <a:p>
            <a:endParaRPr lang="it-IT" dirty="0"/>
          </a:p>
        </p:txBody>
      </p:sp>
      <p:pic>
        <p:nvPicPr>
          <p:cNvPr id="7" name="Immagine 6">
            <a:extLst>
              <a:ext uri="{FF2B5EF4-FFF2-40B4-BE49-F238E27FC236}">
                <a16:creationId xmlns:a16="http://schemas.microsoft.com/office/drawing/2014/main" id="{1415EF6E-509F-6F38-596C-7A1272089B9D}"/>
              </a:ext>
            </a:extLst>
          </p:cNvPr>
          <p:cNvPicPr>
            <a:picLocks noChangeAspect="1"/>
          </p:cNvPicPr>
          <p:nvPr/>
        </p:nvPicPr>
        <p:blipFill>
          <a:blip r:embed="rId2"/>
          <a:stretch>
            <a:fillRect/>
          </a:stretch>
        </p:blipFill>
        <p:spPr>
          <a:xfrm>
            <a:off x="1487878" y="1160638"/>
            <a:ext cx="3354709" cy="425566"/>
          </a:xfrm>
          <a:prstGeom prst="rect">
            <a:avLst/>
          </a:prstGeom>
        </p:spPr>
      </p:pic>
      <p:pic>
        <p:nvPicPr>
          <p:cNvPr id="9" name="Immagine 8">
            <a:extLst>
              <a:ext uri="{FF2B5EF4-FFF2-40B4-BE49-F238E27FC236}">
                <a16:creationId xmlns:a16="http://schemas.microsoft.com/office/drawing/2014/main" id="{58EF7A33-20EA-7E6B-6E88-4D6ACE2C5F03}"/>
              </a:ext>
            </a:extLst>
          </p:cNvPr>
          <p:cNvPicPr>
            <a:picLocks noChangeAspect="1"/>
          </p:cNvPicPr>
          <p:nvPr/>
        </p:nvPicPr>
        <p:blipFill>
          <a:blip r:embed="rId3"/>
          <a:stretch>
            <a:fillRect/>
          </a:stretch>
        </p:blipFill>
        <p:spPr>
          <a:xfrm>
            <a:off x="5105078" y="1160638"/>
            <a:ext cx="3283142" cy="425566"/>
          </a:xfrm>
          <a:prstGeom prst="rect">
            <a:avLst/>
          </a:prstGeom>
        </p:spPr>
      </p:pic>
      <p:pic>
        <p:nvPicPr>
          <p:cNvPr id="11" name="Immagine 10">
            <a:extLst>
              <a:ext uri="{FF2B5EF4-FFF2-40B4-BE49-F238E27FC236}">
                <a16:creationId xmlns:a16="http://schemas.microsoft.com/office/drawing/2014/main" id="{F158C535-5920-62E2-3332-183ED11EA29D}"/>
              </a:ext>
            </a:extLst>
          </p:cNvPr>
          <p:cNvPicPr>
            <a:picLocks noChangeAspect="1"/>
          </p:cNvPicPr>
          <p:nvPr/>
        </p:nvPicPr>
        <p:blipFill>
          <a:blip r:embed="rId4"/>
          <a:stretch>
            <a:fillRect/>
          </a:stretch>
        </p:blipFill>
        <p:spPr>
          <a:xfrm>
            <a:off x="8555739" y="1137311"/>
            <a:ext cx="2727890" cy="448893"/>
          </a:xfrm>
          <a:prstGeom prst="rect">
            <a:avLst/>
          </a:prstGeom>
        </p:spPr>
      </p:pic>
      <p:pic>
        <p:nvPicPr>
          <p:cNvPr id="13" name="Immagine 12">
            <a:extLst>
              <a:ext uri="{FF2B5EF4-FFF2-40B4-BE49-F238E27FC236}">
                <a16:creationId xmlns:a16="http://schemas.microsoft.com/office/drawing/2014/main" id="{2FB632E3-A21B-E245-8047-177760A952A5}"/>
              </a:ext>
            </a:extLst>
          </p:cNvPr>
          <p:cNvPicPr>
            <a:picLocks noChangeAspect="1"/>
          </p:cNvPicPr>
          <p:nvPr/>
        </p:nvPicPr>
        <p:blipFill>
          <a:blip r:embed="rId5"/>
          <a:stretch>
            <a:fillRect/>
          </a:stretch>
        </p:blipFill>
        <p:spPr>
          <a:xfrm>
            <a:off x="1487878" y="1786960"/>
            <a:ext cx="2785542" cy="517701"/>
          </a:xfrm>
          <a:prstGeom prst="rect">
            <a:avLst/>
          </a:prstGeom>
        </p:spPr>
      </p:pic>
      <p:pic>
        <p:nvPicPr>
          <p:cNvPr id="15" name="Immagine 14">
            <a:extLst>
              <a:ext uri="{FF2B5EF4-FFF2-40B4-BE49-F238E27FC236}">
                <a16:creationId xmlns:a16="http://schemas.microsoft.com/office/drawing/2014/main" id="{CAB40CF6-A041-B51B-1BDF-A6F0A9A6DCC6}"/>
              </a:ext>
            </a:extLst>
          </p:cNvPr>
          <p:cNvPicPr>
            <a:picLocks noChangeAspect="1"/>
          </p:cNvPicPr>
          <p:nvPr/>
        </p:nvPicPr>
        <p:blipFill>
          <a:blip r:embed="rId6"/>
          <a:stretch>
            <a:fillRect/>
          </a:stretch>
        </p:blipFill>
        <p:spPr>
          <a:xfrm>
            <a:off x="4571868" y="1792030"/>
            <a:ext cx="2444752" cy="512631"/>
          </a:xfrm>
          <a:prstGeom prst="rect">
            <a:avLst/>
          </a:prstGeom>
        </p:spPr>
      </p:pic>
      <p:pic>
        <p:nvPicPr>
          <p:cNvPr id="17" name="Immagine 16">
            <a:extLst>
              <a:ext uri="{FF2B5EF4-FFF2-40B4-BE49-F238E27FC236}">
                <a16:creationId xmlns:a16="http://schemas.microsoft.com/office/drawing/2014/main" id="{D462D5A2-2E6B-8774-2048-DA80C72AC5BA}"/>
              </a:ext>
            </a:extLst>
          </p:cNvPr>
          <p:cNvPicPr>
            <a:picLocks noChangeAspect="1"/>
          </p:cNvPicPr>
          <p:nvPr/>
        </p:nvPicPr>
        <p:blipFill>
          <a:blip r:embed="rId7"/>
          <a:stretch>
            <a:fillRect/>
          </a:stretch>
        </p:blipFill>
        <p:spPr>
          <a:xfrm>
            <a:off x="1487878" y="2505416"/>
            <a:ext cx="9027722" cy="1674697"/>
          </a:xfrm>
          <a:prstGeom prst="rect">
            <a:avLst/>
          </a:prstGeom>
        </p:spPr>
      </p:pic>
      <p:sp>
        <p:nvSpPr>
          <p:cNvPr id="18" name="CasellaDiTesto 17">
            <a:extLst>
              <a:ext uri="{FF2B5EF4-FFF2-40B4-BE49-F238E27FC236}">
                <a16:creationId xmlns:a16="http://schemas.microsoft.com/office/drawing/2014/main" id="{C6FC7296-945B-5196-EA93-07283EADAF23}"/>
              </a:ext>
            </a:extLst>
          </p:cNvPr>
          <p:cNvSpPr txBox="1"/>
          <p:nvPr/>
        </p:nvSpPr>
        <p:spPr>
          <a:xfrm>
            <a:off x="1487878" y="4488024"/>
            <a:ext cx="9027722" cy="923330"/>
          </a:xfrm>
          <a:prstGeom prst="rect">
            <a:avLst/>
          </a:prstGeom>
          <a:noFill/>
        </p:spPr>
        <p:txBody>
          <a:bodyPr wrap="square" rtlCol="0">
            <a:spAutoFit/>
          </a:bodyPr>
          <a:lstStyle/>
          <a:p>
            <a:r>
              <a:rPr lang="it-IT" dirty="0"/>
              <a:t>Aggiungiamo all’oggetto </a:t>
            </a:r>
            <a:r>
              <a:rPr lang="it-IT" dirty="0" err="1"/>
              <a:t>summary</a:t>
            </a:r>
            <a:r>
              <a:rPr lang="it-IT" dirty="0"/>
              <a:t>, le righe che corrispondono ai nuovi indici calcolati. Se volessi mostrare solo alcune delle statistiche per variabili specifiche, allora posso procedere nel seguente modo:</a:t>
            </a:r>
          </a:p>
        </p:txBody>
      </p:sp>
      <p:pic>
        <p:nvPicPr>
          <p:cNvPr id="4" name="Immagine 3">
            <a:extLst>
              <a:ext uri="{FF2B5EF4-FFF2-40B4-BE49-F238E27FC236}">
                <a16:creationId xmlns:a16="http://schemas.microsoft.com/office/drawing/2014/main" id="{EBB553CC-A5D9-E74C-2C80-C0D5685128EB}"/>
              </a:ext>
            </a:extLst>
          </p:cNvPr>
          <p:cNvPicPr>
            <a:picLocks noChangeAspect="1"/>
          </p:cNvPicPr>
          <p:nvPr/>
        </p:nvPicPr>
        <p:blipFill>
          <a:blip r:embed="rId8"/>
          <a:stretch>
            <a:fillRect/>
          </a:stretch>
        </p:blipFill>
        <p:spPr>
          <a:xfrm>
            <a:off x="1527600" y="5425350"/>
            <a:ext cx="4568400" cy="1282551"/>
          </a:xfrm>
          <a:prstGeom prst="rect">
            <a:avLst/>
          </a:prstGeom>
        </p:spPr>
      </p:pic>
    </p:spTree>
    <p:extLst>
      <p:ext uri="{BB962C8B-B14F-4D97-AF65-F5344CB8AC3E}">
        <p14:creationId xmlns:p14="http://schemas.microsoft.com/office/powerpoint/2010/main" val="1475733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79B48B-8D9D-7C78-D944-6F8ADDD2EC6A}"/>
              </a:ext>
            </a:extLst>
          </p:cNvPr>
          <p:cNvSpPr>
            <a:spLocks noGrp="1"/>
          </p:cNvSpPr>
          <p:nvPr>
            <p:ph type="title"/>
          </p:nvPr>
        </p:nvSpPr>
        <p:spPr>
          <a:xfrm>
            <a:off x="1143001" y="-130629"/>
            <a:ext cx="9905998" cy="1478570"/>
          </a:xfrm>
        </p:spPr>
        <p:txBody>
          <a:bodyPr/>
          <a:lstStyle/>
          <a:p>
            <a:r>
              <a:rPr lang="it-IT" dirty="0"/>
              <a:t>Quarta assunzione: </a:t>
            </a:r>
            <a:r>
              <a:rPr lang="it-IT" dirty="0" err="1">
                <a:solidFill>
                  <a:srgbClr val="00B050"/>
                </a:solidFill>
              </a:rPr>
              <a:t>normalita’</a:t>
            </a:r>
            <a:r>
              <a:rPr lang="it-IT" dirty="0">
                <a:solidFill>
                  <a:srgbClr val="00B050"/>
                </a:solidFill>
              </a:rPr>
              <a:t> distributiva dei residui</a:t>
            </a:r>
          </a:p>
        </p:txBody>
      </p:sp>
      <p:pic>
        <p:nvPicPr>
          <p:cNvPr id="5" name="Segnaposto contenuto 4">
            <a:extLst>
              <a:ext uri="{FF2B5EF4-FFF2-40B4-BE49-F238E27FC236}">
                <a16:creationId xmlns:a16="http://schemas.microsoft.com/office/drawing/2014/main" id="{32079269-1B25-FED6-D44F-37D59D568BF7}"/>
              </a:ext>
            </a:extLst>
          </p:cNvPr>
          <p:cNvPicPr>
            <a:picLocks noGrp="1" noChangeAspect="1"/>
          </p:cNvPicPr>
          <p:nvPr>
            <p:ph idx="1"/>
          </p:nvPr>
        </p:nvPicPr>
        <p:blipFill>
          <a:blip r:embed="rId2"/>
          <a:stretch>
            <a:fillRect/>
          </a:stretch>
        </p:blipFill>
        <p:spPr>
          <a:xfrm>
            <a:off x="0" y="1040031"/>
            <a:ext cx="6842394" cy="2492990"/>
          </a:xfr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F7203532-6687-FC28-F39F-693295DA8762}"/>
                  </a:ext>
                </a:extLst>
              </p:cNvPr>
              <p:cNvSpPr txBox="1"/>
              <p:nvPr/>
            </p:nvSpPr>
            <p:spPr>
              <a:xfrm>
                <a:off x="1421332" y="4110135"/>
                <a:ext cx="8888412" cy="2215991"/>
              </a:xfrm>
              <a:prstGeom prst="rect">
                <a:avLst/>
              </a:prstGeom>
              <a:noFill/>
            </p:spPr>
            <p:txBody>
              <a:bodyPr wrap="square" rtlCol="0">
                <a:spAutoFit/>
              </a:bodyPr>
              <a:lstStyle/>
              <a:p>
                <a:r>
                  <a:rPr lang="it-IT" dirty="0"/>
                  <a:t>Il pacchetto </a:t>
                </a:r>
                <a:r>
                  <a:rPr lang="it-IT" dirty="0" err="1"/>
                  <a:t>sklearn</a:t>
                </a:r>
                <a:r>
                  <a:rPr lang="it-IT" dirty="0"/>
                  <a:t> contiene la funzione </a:t>
                </a:r>
                <a:r>
                  <a:rPr lang="it-IT" dirty="0" err="1"/>
                  <a:t>preprocessing</a:t>
                </a:r>
                <a:r>
                  <a:rPr lang="it-IT" dirty="0"/>
                  <a:t> per standardizzare qualsiasi variabile. Standardizziamo i residui e applichiamo i test di Jarque-Bera e </a:t>
                </a:r>
                <a:r>
                  <a:rPr lang="it-IT" dirty="0" err="1"/>
                  <a:t>shapiro</a:t>
                </a:r>
                <a:r>
                  <a:rPr lang="it-IT" dirty="0"/>
                  <a:t> </a:t>
                </a:r>
                <a:r>
                  <a:rPr lang="it-IT" dirty="0" err="1"/>
                  <a:t>wilk</a:t>
                </a:r>
                <a:r>
                  <a:rPr lang="it-IT" dirty="0"/>
                  <a:t> per verificare se si distribuiscono normalmente</a:t>
                </a:r>
                <a:endParaRPr lang="it-IT"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it-IT" sz="4800" b="0" i="0" smtClean="0">
                          <a:latin typeface="Cambria Math" panose="02040503050406030204" pitchFamily="18" charset="0"/>
                        </a:rPr>
                        <m:t> </m:t>
                      </m:r>
                      <m:r>
                        <m:rPr>
                          <m:sty m:val="p"/>
                        </m:rPr>
                        <a:rPr lang="it-IT" sz="4800" b="0" i="1" smtClean="0">
                          <a:latin typeface="Cambria Math" panose="02040503050406030204" pitchFamily="18" charset="0"/>
                        </a:rPr>
                        <m:t>ϵ</m:t>
                      </m:r>
                      <m:r>
                        <m:rPr>
                          <m:nor/>
                        </m:rPr>
                        <a:rPr lang="it-IT" sz="4800" b="0" i="0" smtClean="0">
                          <a:latin typeface="Cambria Math" panose="02040503050406030204" pitchFamily="18" charset="0"/>
                        </a:rPr>
                        <m:t> </m:t>
                      </m:r>
                      <m:r>
                        <m:rPr>
                          <m:nor/>
                        </m:rPr>
                        <a:rPr lang="it-IT" sz="4800"/>
                        <m:t>~</m:t>
                      </m:r>
                      <m:r>
                        <m:rPr>
                          <m:nor/>
                        </m:rPr>
                        <a:rPr lang="it-IT" sz="4800" b="0" i="0" smtClean="0"/>
                        <m:t> </m:t>
                      </m:r>
                      <m:r>
                        <m:rPr>
                          <m:nor/>
                        </m:rPr>
                        <a:rPr lang="it-IT" sz="4800" b="0" i="0" smtClean="0"/>
                        <m:t>N</m:t>
                      </m:r>
                      <m:r>
                        <m:rPr>
                          <m:nor/>
                        </m:rPr>
                        <a:rPr lang="it-IT" sz="4800" b="0" i="0" smtClean="0"/>
                        <m:t>(0,</m:t>
                      </m:r>
                      <m:sSup>
                        <m:sSupPr>
                          <m:ctrlPr>
                            <a:rPr lang="it-IT" sz="4800" b="0" i="1" smtClean="0">
                              <a:latin typeface="Cambria Math" panose="02040503050406030204" pitchFamily="18" charset="0"/>
                            </a:rPr>
                          </m:ctrlPr>
                        </m:sSupPr>
                        <m:e>
                          <m:r>
                            <m:rPr>
                              <m:sty m:val="p"/>
                            </m:rPr>
                            <a:rPr lang="it-IT" sz="4800" b="0" i="1" smtClean="0">
                              <a:latin typeface="Cambria Math" panose="02040503050406030204" pitchFamily="18" charset="0"/>
                            </a:rPr>
                            <m:t>σ</m:t>
                          </m:r>
                        </m:e>
                        <m:sup>
                          <m:r>
                            <a:rPr lang="it-IT" sz="4800" b="0" i="1" smtClean="0">
                              <a:latin typeface="Cambria Math" panose="02040503050406030204" pitchFamily="18" charset="0"/>
                            </a:rPr>
                            <m:t>2</m:t>
                          </m:r>
                        </m:sup>
                      </m:sSup>
                      <m:r>
                        <a:rPr lang="it-IT" sz="4800" b="0" i="1" smtClean="0">
                          <a:latin typeface="Cambria Math" panose="02040503050406030204" pitchFamily="18" charset="0"/>
                        </a:rPr>
                        <m:t>𝐼</m:t>
                      </m:r>
                      <m:r>
                        <a:rPr lang="it-IT" sz="4800" b="0" i="1" smtClean="0">
                          <a:latin typeface="Cambria Math" panose="02040503050406030204" pitchFamily="18" charset="0"/>
                        </a:rPr>
                        <m:t>)</m:t>
                      </m:r>
                    </m:oMath>
                  </m:oMathPara>
                </a14:m>
                <a:endParaRPr lang="it-IT" sz="4800" dirty="0"/>
              </a:p>
              <a:p>
                <a:r>
                  <a:rPr lang="it-IT" dirty="0"/>
                  <a:t>In questo caso, l’ipotesi è soddisfatta. Si possono eseguire anche altri test come </a:t>
                </a:r>
                <a:r>
                  <a:rPr lang="it-IT" dirty="0" err="1"/>
                  <a:t>Komolgorv</a:t>
                </a:r>
                <a:r>
                  <a:rPr lang="it-IT" dirty="0"/>
                  <a:t>-Smirnov, Anderson Darling, Bartlett e altri ancora.</a:t>
                </a:r>
                <a:endParaRPr lang="it-IT" sz="4800" dirty="0"/>
              </a:p>
            </p:txBody>
          </p:sp>
        </mc:Choice>
        <mc:Fallback xmlns="">
          <p:sp>
            <p:nvSpPr>
              <p:cNvPr id="6" name="CasellaDiTesto 5">
                <a:extLst>
                  <a:ext uri="{FF2B5EF4-FFF2-40B4-BE49-F238E27FC236}">
                    <a16:creationId xmlns:a16="http://schemas.microsoft.com/office/drawing/2014/main" id="{F7203532-6687-FC28-F39F-693295DA8762}"/>
                  </a:ext>
                </a:extLst>
              </p:cNvPr>
              <p:cNvSpPr txBox="1">
                <a:spLocks noRot="1" noChangeAspect="1" noMove="1" noResize="1" noEditPoints="1" noAdjustHandles="1" noChangeArrowheads="1" noChangeShapeType="1" noTextEdit="1"/>
              </p:cNvSpPr>
              <p:nvPr/>
            </p:nvSpPr>
            <p:spPr>
              <a:xfrm>
                <a:off x="1421332" y="4110135"/>
                <a:ext cx="8888412" cy="2215991"/>
              </a:xfrm>
              <a:prstGeom prst="rect">
                <a:avLst/>
              </a:prstGeom>
              <a:blipFill>
                <a:blip r:embed="rId3"/>
                <a:stretch>
                  <a:fillRect l="-549" t="-1374" r="-1029" b="-3297"/>
                </a:stretch>
              </a:blipFill>
            </p:spPr>
            <p:txBody>
              <a:bodyPr/>
              <a:lstStyle/>
              <a:p>
                <a:r>
                  <a:rPr lang="it-IT">
                    <a:noFill/>
                  </a:rPr>
                  <a:t> </a:t>
                </a:r>
              </a:p>
            </p:txBody>
          </p:sp>
        </mc:Fallback>
      </mc:AlternateContent>
      <p:pic>
        <p:nvPicPr>
          <p:cNvPr id="7" name="Immagine 6">
            <a:extLst>
              <a:ext uri="{FF2B5EF4-FFF2-40B4-BE49-F238E27FC236}">
                <a16:creationId xmlns:a16="http://schemas.microsoft.com/office/drawing/2014/main" id="{56356921-B6CE-ED81-D402-EE7B70105241}"/>
              </a:ext>
            </a:extLst>
          </p:cNvPr>
          <p:cNvPicPr>
            <a:picLocks noChangeAspect="1"/>
          </p:cNvPicPr>
          <p:nvPr/>
        </p:nvPicPr>
        <p:blipFill>
          <a:blip r:embed="rId4"/>
          <a:stretch>
            <a:fillRect/>
          </a:stretch>
        </p:blipFill>
        <p:spPr>
          <a:xfrm>
            <a:off x="7727335" y="608656"/>
            <a:ext cx="4206605" cy="3360711"/>
          </a:xfrm>
          <a:prstGeom prst="rect">
            <a:avLst/>
          </a:prstGeom>
        </p:spPr>
      </p:pic>
    </p:spTree>
    <p:extLst>
      <p:ext uri="{BB962C8B-B14F-4D97-AF65-F5344CB8AC3E}">
        <p14:creationId xmlns:p14="http://schemas.microsoft.com/office/powerpoint/2010/main" val="352830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6B19E4-A8BB-A43E-C830-5116B1EC1013}"/>
              </a:ext>
            </a:extLst>
          </p:cNvPr>
          <p:cNvSpPr>
            <a:spLocks noGrp="1"/>
          </p:cNvSpPr>
          <p:nvPr>
            <p:ph type="title"/>
          </p:nvPr>
        </p:nvSpPr>
        <p:spPr>
          <a:xfrm>
            <a:off x="1141413" y="-158620"/>
            <a:ext cx="9905998" cy="1478570"/>
          </a:xfrm>
        </p:spPr>
        <p:txBody>
          <a:bodyPr/>
          <a:lstStyle/>
          <a:p>
            <a:r>
              <a:rPr lang="it-IT" dirty="0"/>
              <a:t>Quinta ipotesi: OMOSCHEDASTICITA’ RESIDUI</a:t>
            </a:r>
          </a:p>
        </p:txBody>
      </p:sp>
      <p:sp>
        <p:nvSpPr>
          <p:cNvPr id="3" name="Segnaposto contenuto 2">
            <a:extLst>
              <a:ext uri="{FF2B5EF4-FFF2-40B4-BE49-F238E27FC236}">
                <a16:creationId xmlns:a16="http://schemas.microsoft.com/office/drawing/2014/main" id="{E59F87D2-2EBE-4FE7-8274-2A85AA4889ED}"/>
              </a:ext>
            </a:extLst>
          </p:cNvPr>
          <p:cNvSpPr>
            <a:spLocks noGrp="1"/>
          </p:cNvSpPr>
          <p:nvPr>
            <p:ph idx="1"/>
          </p:nvPr>
        </p:nvSpPr>
        <p:spPr>
          <a:xfrm>
            <a:off x="1141413" y="924540"/>
            <a:ext cx="9905999" cy="3541714"/>
          </a:xfrm>
        </p:spPr>
        <p:txBody>
          <a:bodyPr/>
          <a:lstStyle/>
          <a:p>
            <a:pPr marL="0" indent="0">
              <a:buNone/>
            </a:pPr>
            <a:r>
              <a:rPr lang="it-IT" dirty="0"/>
              <a:t>Tale ipotesi si verifica con un grafico in cui sull'asse delle ordinate vi è la radice quadrata dei residui standardizzati in valore assoluto e sulle asse delle ascisse vi sono i valori predetti. Quindi estraiamo queste due variabili prima di procedere al plot.</a:t>
            </a:r>
          </a:p>
          <a:p>
            <a:pPr marL="0" indent="0">
              <a:buNone/>
            </a:pPr>
            <a:endParaRPr lang="it-IT" dirty="0"/>
          </a:p>
        </p:txBody>
      </p:sp>
      <p:pic>
        <p:nvPicPr>
          <p:cNvPr id="9" name="Immagine 8">
            <a:extLst>
              <a:ext uri="{FF2B5EF4-FFF2-40B4-BE49-F238E27FC236}">
                <a16:creationId xmlns:a16="http://schemas.microsoft.com/office/drawing/2014/main" id="{B7DF23AC-9175-D336-81A5-A823287F4CFA}"/>
              </a:ext>
            </a:extLst>
          </p:cNvPr>
          <p:cNvPicPr>
            <a:picLocks noChangeAspect="1"/>
          </p:cNvPicPr>
          <p:nvPr/>
        </p:nvPicPr>
        <p:blipFill>
          <a:blip r:embed="rId2"/>
          <a:stretch>
            <a:fillRect/>
          </a:stretch>
        </p:blipFill>
        <p:spPr>
          <a:xfrm>
            <a:off x="1231419" y="2821744"/>
            <a:ext cx="9905998" cy="1843562"/>
          </a:xfrm>
          <a:prstGeom prst="rect">
            <a:avLst/>
          </a:prstGeom>
        </p:spPr>
      </p:pic>
      <p:sp>
        <p:nvSpPr>
          <p:cNvPr id="10" name="CasellaDiTesto 9">
            <a:extLst>
              <a:ext uri="{FF2B5EF4-FFF2-40B4-BE49-F238E27FC236}">
                <a16:creationId xmlns:a16="http://schemas.microsoft.com/office/drawing/2014/main" id="{8A32DD9C-2A56-6CAB-FA21-C0C35DA03A0D}"/>
              </a:ext>
            </a:extLst>
          </p:cNvPr>
          <p:cNvSpPr txBox="1"/>
          <p:nvPr/>
        </p:nvSpPr>
        <p:spPr>
          <a:xfrm>
            <a:off x="1231419" y="4842588"/>
            <a:ext cx="9815992" cy="1200329"/>
          </a:xfrm>
          <a:prstGeom prst="rect">
            <a:avLst/>
          </a:prstGeom>
          <a:noFill/>
        </p:spPr>
        <p:txBody>
          <a:bodyPr wrap="square" rtlCol="0">
            <a:spAutoFit/>
          </a:bodyPr>
          <a:lstStyle/>
          <a:p>
            <a:r>
              <a:rPr lang="it-IT" dirty="0"/>
              <a:t>La prima riga sfrutta la funzione </a:t>
            </a:r>
            <a:r>
              <a:rPr lang="it-IT" dirty="0" err="1"/>
              <a:t>sqrt</a:t>
            </a:r>
            <a:r>
              <a:rPr lang="it-IT" dirty="0"/>
              <a:t> della library </a:t>
            </a:r>
            <a:r>
              <a:rPr lang="it-IT" dirty="0" err="1"/>
              <a:t>numpy</a:t>
            </a:r>
            <a:r>
              <a:rPr lang="it-IT" dirty="0"/>
              <a:t> per calcolare la radice quadrata dei residui standardizzati in valore assoluto. Successivamente si salvano nell’oggetto «</a:t>
            </a:r>
            <a:r>
              <a:rPr lang="it-IT" dirty="0" err="1"/>
              <a:t>fitted_values</a:t>
            </a:r>
            <a:r>
              <a:rPr lang="it-IT" dirty="0"/>
              <a:t>» i valori predetti dal modello e infine si salva il grafico diagnostico dei residui nell’oggetto </a:t>
            </a:r>
            <a:r>
              <a:rPr lang="it-IT" dirty="0" err="1"/>
              <a:t>ax</a:t>
            </a:r>
            <a:r>
              <a:rPr lang="it-IT" dirty="0"/>
              <a:t> per poi aggiungere titolo, etichette assi e un testo che ci indica il P-</a:t>
            </a:r>
            <a:r>
              <a:rPr lang="it-IT" dirty="0" err="1"/>
              <a:t>value</a:t>
            </a:r>
            <a:r>
              <a:rPr lang="it-IT" dirty="0"/>
              <a:t> del </a:t>
            </a:r>
            <a:r>
              <a:rPr lang="it-IT" dirty="0" err="1"/>
              <a:t>Breusch</a:t>
            </a:r>
            <a:r>
              <a:rPr lang="it-IT" dirty="0"/>
              <a:t>-Pagan test.</a:t>
            </a:r>
          </a:p>
        </p:txBody>
      </p:sp>
    </p:spTree>
    <p:extLst>
      <p:ext uri="{BB962C8B-B14F-4D97-AF65-F5344CB8AC3E}">
        <p14:creationId xmlns:p14="http://schemas.microsoft.com/office/powerpoint/2010/main" val="338670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D90D113-0BA6-6380-D7D8-DED2FFB70AC5}"/>
              </a:ext>
            </a:extLst>
          </p:cNvPr>
          <p:cNvPicPr>
            <a:picLocks noChangeAspect="1"/>
          </p:cNvPicPr>
          <p:nvPr/>
        </p:nvPicPr>
        <p:blipFill>
          <a:blip r:embed="rId2"/>
          <a:stretch>
            <a:fillRect/>
          </a:stretch>
        </p:blipFill>
        <p:spPr>
          <a:xfrm>
            <a:off x="1189664" y="325217"/>
            <a:ext cx="6256164" cy="6207566"/>
          </a:xfrm>
          <a:prstGeom prst="rect">
            <a:avLst/>
          </a:prstGeom>
        </p:spPr>
      </p:pic>
      <p:sp>
        <p:nvSpPr>
          <p:cNvPr id="6" name="CasellaDiTesto 5">
            <a:extLst>
              <a:ext uri="{FF2B5EF4-FFF2-40B4-BE49-F238E27FC236}">
                <a16:creationId xmlns:a16="http://schemas.microsoft.com/office/drawing/2014/main" id="{C03AD56E-B0AB-1478-EE4F-1BA6D552F1D8}"/>
              </a:ext>
            </a:extLst>
          </p:cNvPr>
          <p:cNvSpPr txBox="1"/>
          <p:nvPr/>
        </p:nvSpPr>
        <p:spPr>
          <a:xfrm>
            <a:off x="7753739" y="325217"/>
            <a:ext cx="3517641" cy="5632311"/>
          </a:xfrm>
          <a:prstGeom prst="rect">
            <a:avLst/>
          </a:prstGeom>
          <a:noFill/>
        </p:spPr>
        <p:txBody>
          <a:bodyPr wrap="square" rtlCol="0">
            <a:spAutoFit/>
          </a:bodyPr>
          <a:lstStyle/>
          <a:p>
            <a:r>
              <a:rPr lang="it-IT" dirty="0"/>
              <a:t>Osservando attentamente tutti i punti sopra e sotto alla media dei residui, non osserviamo nessuna tendenza sistematica da parte dei residui per quanto riguarda l’aumento della variabilità che rimane più o meno costante per tutti i gruppi di osservazione. Alcuni punti hanno una distanza leggermente più elevata rispetto alla retta y=0 e sono quelli con i valori dei residui compresi tra -0.8 e -0.7 e tra 0.6 e 0.7. Probabilmente questi punti sono quelli che hanno inciso maggiormente su una statistica test del </a:t>
            </a:r>
            <a:r>
              <a:rPr lang="it-IT" dirty="0" err="1"/>
              <a:t>Breusch</a:t>
            </a:r>
            <a:r>
              <a:rPr lang="it-IT" dirty="0"/>
              <a:t>-Pagan non molto rassicurante ma che ci permette comunque di concludere affermando che il requisito di omoschedasticità è anch’esso rispettato.</a:t>
            </a:r>
          </a:p>
        </p:txBody>
      </p:sp>
      <p:sp>
        <p:nvSpPr>
          <p:cNvPr id="15" name="Ovale 14">
            <a:extLst>
              <a:ext uri="{FF2B5EF4-FFF2-40B4-BE49-F238E27FC236}">
                <a16:creationId xmlns:a16="http://schemas.microsoft.com/office/drawing/2014/main" id="{590D0E6A-DF99-A268-31E6-4541C0340B34}"/>
              </a:ext>
            </a:extLst>
          </p:cNvPr>
          <p:cNvSpPr/>
          <p:nvPr/>
        </p:nvSpPr>
        <p:spPr>
          <a:xfrm>
            <a:off x="2435290" y="811763"/>
            <a:ext cx="4273420" cy="57849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Ovale 15">
            <a:extLst>
              <a:ext uri="{FF2B5EF4-FFF2-40B4-BE49-F238E27FC236}">
                <a16:creationId xmlns:a16="http://schemas.microsoft.com/office/drawing/2014/main" id="{A5DD6233-85EA-E39D-2C5C-4D2B7187C260}"/>
              </a:ext>
            </a:extLst>
          </p:cNvPr>
          <p:cNvSpPr/>
          <p:nvPr/>
        </p:nvSpPr>
        <p:spPr>
          <a:xfrm>
            <a:off x="3601616" y="5103846"/>
            <a:ext cx="3545633" cy="8304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3301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FE58C3-9351-9FFC-BFE7-CACE657F47A1}"/>
              </a:ext>
            </a:extLst>
          </p:cNvPr>
          <p:cNvSpPr>
            <a:spLocks noGrp="1"/>
          </p:cNvSpPr>
          <p:nvPr>
            <p:ph type="title"/>
          </p:nvPr>
        </p:nvSpPr>
        <p:spPr>
          <a:xfrm>
            <a:off x="1253380" y="-327795"/>
            <a:ext cx="9905998" cy="1478570"/>
          </a:xfrm>
        </p:spPr>
        <p:txBody>
          <a:bodyPr/>
          <a:lstStyle/>
          <a:p>
            <a:r>
              <a:rPr lang="it-IT" dirty="0"/>
              <a:t>SESTA IPOTESI: INCORRELAZIONE DEI RESIDUI</a:t>
            </a:r>
          </a:p>
        </p:txBody>
      </p:sp>
      <p:sp>
        <p:nvSpPr>
          <p:cNvPr id="3" name="Segnaposto contenuto 2">
            <a:extLst>
              <a:ext uri="{FF2B5EF4-FFF2-40B4-BE49-F238E27FC236}">
                <a16:creationId xmlns:a16="http://schemas.microsoft.com/office/drawing/2014/main" id="{AAFAE31B-29D5-32B2-B965-98772BE293B3}"/>
              </a:ext>
            </a:extLst>
          </p:cNvPr>
          <p:cNvSpPr>
            <a:spLocks noGrp="1"/>
          </p:cNvSpPr>
          <p:nvPr>
            <p:ph idx="1"/>
          </p:nvPr>
        </p:nvSpPr>
        <p:spPr>
          <a:xfrm>
            <a:off x="1356016" y="821903"/>
            <a:ext cx="9905999" cy="3541714"/>
          </a:xfrm>
        </p:spPr>
        <p:txBody>
          <a:bodyPr/>
          <a:lstStyle/>
          <a:p>
            <a:pPr marL="0" indent="0">
              <a:buNone/>
            </a:pPr>
            <a:endParaRPr lang="it-IT" dirty="0"/>
          </a:p>
          <a:p>
            <a:pPr marL="0" indent="0">
              <a:buNone/>
            </a:pPr>
            <a:endParaRPr lang="it-IT" dirty="0"/>
          </a:p>
        </p:txBody>
      </p:sp>
      <p:pic>
        <p:nvPicPr>
          <p:cNvPr id="5" name="Immagine 4">
            <a:extLst>
              <a:ext uri="{FF2B5EF4-FFF2-40B4-BE49-F238E27FC236}">
                <a16:creationId xmlns:a16="http://schemas.microsoft.com/office/drawing/2014/main" id="{906AC6EE-3799-7555-31C3-14A1267508AB}"/>
              </a:ext>
            </a:extLst>
          </p:cNvPr>
          <p:cNvPicPr>
            <a:picLocks noChangeAspect="1"/>
          </p:cNvPicPr>
          <p:nvPr/>
        </p:nvPicPr>
        <p:blipFill>
          <a:blip r:embed="rId2"/>
          <a:stretch>
            <a:fillRect/>
          </a:stretch>
        </p:blipFill>
        <p:spPr>
          <a:xfrm>
            <a:off x="6309015" y="695391"/>
            <a:ext cx="4289762" cy="898342"/>
          </a:xfrm>
          <a:prstGeom prst="rect">
            <a:avLst/>
          </a:prstGeom>
        </p:spPr>
      </p:pic>
      <p:pic>
        <p:nvPicPr>
          <p:cNvPr id="7" name="Immagine 6">
            <a:extLst>
              <a:ext uri="{FF2B5EF4-FFF2-40B4-BE49-F238E27FC236}">
                <a16:creationId xmlns:a16="http://schemas.microsoft.com/office/drawing/2014/main" id="{171C45BC-21D8-9B87-52C2-5590015FB344}"/>
              </a:ext>
            </a:extLst>
          </p:cNvPr>
          <p:cNvPicPr>
            <a:picLocks noChangeAspect="1"/>
          </p:cNvPicPr>
          <p:nvPr/>
        </p:nvPicPr>
        <p:blipFill>
          <a:blip r:embed="rId3"/>
          <a:stretch>
            <a:fillRect/>
          </a:stretch>
        </p:blipFill>
        <p:spPr>
          <a:xfrm>
            <a:off x="0" y="633186"/>
            <a:ext cx="6096000" cy="6224814"/>
          </a:xfrm>
          <a:prstGeom prst="rect">
            <a:avLst/>
          </a:prstGeom>
        </p:spPr>
      </p:pic>
      <p:sp>
        <p:nvSpPr>
          <p:cNvPr id="8" name="CasellaDiTesto 7">
            <a:extLst>
              <a:ext uri="{FF2B5EF4-FFF2-40B4-BE49-F238E27FC236}">
                <a16:creationId xmlns:a16="http://schemas.microsoft.com/office/drawing/2014/main" id="{EC48CB71-142F-51B1-B0B2-916612797712}"/>
              </a:ext>
            </a:extLst>
          </p:cNvPr>
          <p:cNvSpPr txBox="1"/>
          <p:nvPr/>
        </p:nvSpPr>
        <p:spPr>
          <a:xfrm>
            <a:off x="6309015" y="2006082"/>
            <a:ext cx="4402528" cy="3139321"/>
          </a:xfrm>
          <a:prstGeom prst="rect">
            <a:avLst/>
          </a:prstGeom>
          <a:noFill/>
        </p:spPr>
        <p:txBody>
          <a:bodyPr wrap="square" rtlCol="0">
            <a:spAutoFit/>
          </a:bodyPr>
          <a:lstStyle/>
          <a:p>
            <a:r>
              <a:rPr lang="it-IT" dirty="0"/>
              <a:t>Bisogna innanzitutto installare il modulo </a:t>
            </a:r>
            <a:r>
              <a:rPr lang="it-IT" dirty="0" err="1">
                <a:solidFill>
                  <a:srgbClr val="00B050"/>
                </a:solidFill>
              </a:rPr>
              <a:t>statsmodels.stats.stattools</a:t>
            </a:r>
            <a:r>
              <a:rPr lang="it-IT" dirty="0">
                <a:solidFill>
                  <a:srgbClr val="00B050"/>
                </a:solidFill>
              </a:rPr>
              <a:t> </a:t>
            </a:r>
            <a:r>
              <a:rPr lang="it-IT" dirty="0"/>
              <a:t>da cui importare la funzione </a:t>
            </a:r>
            <a:r>
              <a:rPr lang="it-IT" dirty="0" err="1"/>
              <a:t>durbin_watson</a:t>
            </a:r>
            <a:r>
              <a:rPr lang="it-IT" dirty="0"/>
              <a:t>. Nel verificare l’assenza di autocorrelazione fra i residui, si perde un’unità statistica. Questo succede perché bisogna prima creare un vettore di residui che parte dal primo al penultimo, per poi un secondo vettore che invece parte </a:t>
            </a:r>
            <a:r>
              <a:rPr lang="it-IT"/>
              <a:t>dal secondo </a:t>
            </a:r>
            <a:r>
              <a:rPr lang="it-IT" dirty="0"/>
              <a:t>all’ultimo. </a:t>
            </a:r>
            <a:r>
              <a:rPr lang="it-IT" dirty="0" err="1"/>
              <a:t>Dopodichè</a:t>
            </a:r>
            <a:r>
              <a:rPr lang="it-IT" dirty="0"/>
              <a:t>, possiamo sfruttare la funzione </a:t>
            </a:r>
            <a:r>
              <a:rPr lang="it-IT" dirty="0" err="1"/>
              <a:t>scatter</a:t>
            </a:r>
            <a:r>
              <a:rPr lang="it-IT" dirty="0"/>
              <a:t> del modulo </a:t>
            </a:r>
            <a:r>
              <a:rPr lang="it-IT" dirty="0" err="1"/>
              <a:t>matplotlib.pyplot</a:t>
            </a:r>
            <a:r>
              <a:rPr lang="it-IT" dirty="0"/>
              <a:t> per fare il grafico</a:t>
            </a:r>
          </a:p>
        </p:txBody>
      </p:sp>
    </p:spTree>
    <p:extLst>
      <p:ext uri="{BB962C8B-B14F-4D97-AF65-F5344CB8AC3E}">
        <p14:creationId xmlns:p14="http://schemas.microsoft.com/office/powerpoint/2010/main" val="3230394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321DF-0BDA-7E04-5CC5-1A2F95F9859B}"/>
              </a:ext>
            </a:extLst>
          </p:cNvPr>
          <p:cNvSpPr>
            <a:spLocks noGrp="1"/>
          </p:cNvSpPr>
          <p:nvPr>
            <p:ph type="title"/>
          </p:nvPr>
        </p:nvSpPr>
        <p:spPr>
          <a:xfrm>
            <a:off x="1141413" y="-314543"/>
            <a:ext cx="9905998" cy="1478570"/>
          </a:xfrm>
        </p:spPr>
        <p:txBody>
          <a:bodyPr/>
          <a:lstStyle/>
          <a:p>
            <a:r>
              <a:rPr lang="it-IT"/>
              <a:t>SETTIMA IPOTESI: ASSENZA DI MULTICOLLINEARITA’</a:t>
            </a:r>
            <a:endParaRPr lang="it-IT" dirty="0"/>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F432350B-66DA-CBC1-0443-70C8A10950E7}"/>
                  </a:ext>
                </a:extLst>
              </p:cNvPr>
              <p:cNvSpPr txBox="1"/>
              <p:nvPr/>
            </p:nvSpPr>
            <p:spPr>
              <a:xfrm>
                <a:off x="5445723" y="731646"/>
                <a:ext cx="6096244" cy="6746462"/>
              </a:xfrm>
              <a:prstGeom prst="rect">
                <a:avLst/>
              </a:prstGeom>
              <a:noFill/>
            </p:spPr>
            <p:txBody>
              <a:bodyPr wrap="square" rtlCol="0">
                <a:spAutoFit/>
              </a:bodyPr>
              <a:lstStyle/>
              <a:p>
                <a:r>
                  <a:rPr lang="it-IT" dirty="0"/>
                  <a:t>Dopo aver importato il modulo contenente la funzione che calcola i </a:t>
                </a:r>
                <a:r>
                  <a:rPr lang="it-IT" dirty="0" err="1"/>
                  <a:t>vif</a:t>
                </a:r>
                <a:r>
                  <a:rPr lang="it-IT" dirty="0"/>
                  <a:t>, Bisogna prima creare un vettore di variabili indipendenti assegnati ad un oggetto chiamato X. Poi bisogna eseguire un ciclo for che fa scorrere l’indice i nelle colonne dell’insieme dei dati X, in modo tale da calcolare i coefficienti ed inserirli alla fine in un </a:t>
                </a:r>
                <a:r>
                  <a:rPr lang="it-IT" dirty="0" err="1"/>
                  <a:t>dataframe</a:t>
                </a:r>
                <a:r>
                  <a:rPr lang="it-IT" dirty="0"/>
                  <a:t>. In presenza di variabili qualitative, occorre calcolare una versione alternativa del </a:t>
                </a:r>
                <a:r>
                  <a:rPr lang="it-IT" dirty="0" err="1"/>
                  <a:t>Vif</a:t>
                </a:r>
                <a:r>
                  <a:rPr lang="it-IT" dirty="0"/>
                  <a:t>, chiamata </a:t>
                </a:r>
                <a:r>
                  <a:rPr lang="it-IT" dirty="0" err="1"/>
                  <a:t>Gvif</a:t>
                </a:r>
                <a:r>
                  <a:rPr lang="it-IT" dirty="0"/>
                  <a:t> uguale a: </a:t>
                </a:r>
                <a14:m>
                  <m:oMath xmlns:m="http://schemas.openxmlformats.org/officeDocument/2006/math">
                    <m:r>
                      <a:rPr lang="it-IT" b="0" i="0" smtClean="0">
                        <a:solidFill>
                          <a:srgbClr val="FF0000"/>
                        </a:solidFill>
                        <a:latin typeface="Cambria Math" panose="02040503050406030204" pitchFamily="18" charset="0"/>
                      </a:rPr>
                      <m:t>  </m:t>
                    </m:r>
                  </m:oMath>
                </a14:m>
                <a:endParaRPr lang="it-IT" b="0" i="0" dirty="0">
                  <a:solidFill>
                    <a:srgbClr val="FF0000"/>
                  </a:solidFill>
                  <a:latin typeface="Cambria Math" panose="02040503050406030204" pitchFamily="18" charset="0"/>
                </a:endParaRPr>
              </a:p>
              <a:p>
                <a14:m>
                  <m:oMath xmlns:m="http://schemas.openxmlformats.org/officeDocument/2006/math">
                    <m:r>
                      <a:rPr lang="it-IT" b="1" i="1" smtClean="0">
                        <a:solidFill>
                          <a:srgbClr val="FF0000"/>
                        </a:solidFill>
                        <a:latin typeface="Cambria Math" panose="02040503050406030204" pitchFamily="18" charset="0"/>
                      </a:rPr>
                      <m:t>𝑽𝑰</m:t>
                    </m:r>
                    <m:sSup>
                      <m:sSupPr>
                        <m:ctrlPr>
                          <a:rPr lang="it-IT" b="1" i="1" smtClean="0">
                            <a:solidFill>
                              <a:srgbClr val="FF0000"/>
                            </a:solidFill>
                            <a:latin typeface="Cambria Math" panose="02040503050406030204" pitchFamily="18" charset="0"/>
                          </a:rPr>
                        </m:ctrlPr>
                      </m:sSupPr>
                      <m:e>
                        <m:r>
                          <a:rPr lang="it-IT" b="1" i="1" smtClean="0">
                            <a:solidFill>
                              <a:srgbClr val="FF0000"/>
                            </a:solidFill>
                            <a:latin typeface="Cambria Math" panose="02040503050406030204" pitchFamily="18" charset="0"/>
                          </a:rPr>
                          <m:t>𝑭</m:t>
                        </m:r>
                      </m:e>
                      <m:sup>
                        <m:f>
                          <m:fPr>
                            <m:ctrlPr>
                              <a:rPr lang="it-IT" b="1" i="1" smtClean="0">
                                <a:solidFill>
                                  <a:srgbClr val="FF0000"/>
                                </a:solidFill>
                                <a:latin typeface="Cambria Math" panose="02040503050406030204" pitchFamily="18" charset="0"/>
                              </a:rPr>
                            </m:ctrlPr>
                          </m:fPr>
                          <m:num>
                            <m:r>
                              <a:rPr lang="it-IT" b="1" i="1" smtClean="0">
                                <a:solidFill>
                                  <a:srgbClr val="FF0000"/>
                                </a:solidFill>
                                <a:latin typeface="Cambria Math" panose="02040503050406030204" pitchFamily="18" charset="0"/>
                              </a:rPr>
                              <m:t>𝟏</m:t>
                            </m:r>
                          </m:num>
                          <m:den>
                            <m:r>
                              <a:rPr lang="it-IT" b="1" i="1" smtClean="0">
                                <a:solidFill>
                                  <a:srgbClr val="FF0000"/>
                                </a:solidFill>
                                <a:latin typeface="Cambria Math" panose="02040503050406030204" pitchFamily="18" charset="0"/>
                              </a:rPr>
                              <m:t>𝟐</m:t>
                            </m:r>
                            <m:r>
                              <a:rPr lang="it-IT" b="1" i="1" smtClean="0">
                                <a:solidFill>
                                  <a:srgbClr val="FF0000"/>
                                </a:solidFill>
                                <a:latin typeface="Cambria Math" panose="02040503050406030204" pitchFamily="18" charset="0"/>
                              </a:rPr>
                              <m:t>∗</m:t>
                            </m:r>
                            <m:r>
                              <a:rPr lang="it-IT" b="1" i="1" smtClean="0">
                                <a:solidFill>
                                  <a:srgbClr val="FF0000"/>
                                </a:solidFill>
                                <a:latin typeface="Cambria Math" panose="02040503050406030204" pitchFamily="18" charset="0"/>
                              </a:rPr>
                              <m:t>𝑫𝒇</m:t>
                            </m:r>
                          </m:den>
                        </m:f>
                      </m:sup>
                    </m:sSup>
                  </m:oMath>
                </a14:m>
                <a:r>
                  <a:rPr lang="it-IT" b="1" dirty="0"/>
                  <a:t>  </a:t>
                </a:r>
              </a:p>
              <a:p>
                <a:r>
                  <a:rPr lang="it-IT" dirty="0"/>
                  <a:t>per ciascuna variabile, tale quantità deve essere inferiore ad un valore soglia per scongiurare qualsiasi problema di multicollinearità.</a:t>
                </a:r>
              </a:p>
              <a:p>
                <a14:m>
                  <m:oMath xmlns:m="http://schemas.openxmlformats.org/officeDocument/2006/math">
                    <m:r>
                      <a:rPr lang="it-IT" b="1" i="1" smtClean="0">
                        <a:solidFill>
                          <a:srgbClr val="FF0000"/>
                        </a:solidFill>
                        <a:latin typeface="Cambria Math" panose="02040503050406030204" pitchFamily="18" charset="0"/>
                      </a:rPr>
                      <m:t>𝑽𝑰</m:t>
                    </m:r>
                    <m:sSup>
                      <m:sSupPr>
                        <m:ctrlPr>
                          <a:rPr lang="it-IT" b="1" i="1" smtClean="0">
                            <a:solidFill>
                              <a:srgbClr val="FF0000"/>
                            </a:solidFill>
                            <a:latin typeface="Cambria Math" panose="02040503050406030204" pitchFamily="18" charset="0"/>
                          </a:rPr>
                        </m:ctrlPr>
                      </m:sSupPr>
                      <m:e>
                        <m:r>
                          <a:rPr lang="it-IT" b="1" i="1" smtClean="0">
                            <a:solidFill>
                              <a:srgbClr val="FF0000"/>
                            </a:solidFill>
                            <a:latin typeface="Cambria Math" panose="02040503050406030204" pitchFamily="18" charset="0"/>
                          </a:rPr>
                          <m:t>𝑭</m:t>
                        </m:r>
                      </m:e>
                      <m:sup>
                        <m:f>
                          <m:fPr>
                            <m:ctrlPr>
                              <a:rPr lang="it-IT" b="1" i="1" smtClean="0">
                                <a:solidFill>
                                  <a:srgbClr val="FF0000"/>
                                </a:solidFill>
                                <a:latin typeface="Cambria Math" panose="02040503050406030204" pitchFamily="18" charset="0"/>
                              </a:rPr>
                            </m:ctrlPr>
                          </m:fPr>
                          <m:num>
                            <m:r>
                              <a:rPr lang="it-IT" b="1" i="1" smtClean="0">
                                <a:solidFill>
                                  <a:srgbClr val="FF0000"/>
                                </a:solidFill>
                                <a:latin typeface="Cambria Math" panose="02040503050406030204" pitchFamily="18" charset="0"/>
                              </a:rPr>
                              <m:t>𝟏</m:t>
                            </m:r>
                          </m:num>
                          <m:den>
                            <m:r>
                              <a:rPr lang="it-IT" b="1" i="1" smtClean="0">
                                <a:solidFill>
                                  <a:srgbClr val="FF0000"/>
                                </a:solidFill>
                                <a:latin typeface="Cambria Math" panose="02040503050406030204" pitchFamily="18" charset="0"/>
                              </a:rPr>
                              <m:t>𝟐</m:t>
                            </m:r>
                            <m:r>
                              <a:rPr lang="it-IT" b="1" i="1" smtClean="0">
                                <a:solidFill>
                                  <a:srgbClr val="FF0000"/>
                                </a:solidFill>
                                <a:latin typeface="Cambria Math" panose="02040503050406030204" pitchFamily="18" charset="0"/>
                              </a:rPr>
                              <m:t>∗</m:t>
                            </m:r>
                            <m:r>
                              <a:rPr lang="it-IT" b="1" i="1" smtClean="0">
                                <a:solidFill>
                                  <a:srgbClr val="FF0000"/>
                                </a:solidFill>
                                <a:latin typeface="Cambria Math" panose="02040503050406030204" pitchFamily="18" charset="0"/>
                              </a:rPr>
                              <m:t>𝑫𝒇</m:t>
                            </m:r>
                          </m:den>
                        </m:f>
                      </m:sup>
                    </m:sSup>
                  </m:oMath>
                </a14:m>
                <a:r>
                  <a:rPr lang="it-IT" dirty="0"/>
                  <a:t>   </a:t>
                </a:r>
                <a:r>
                  <a:rPr lang="it-IT" dirty="0">
                    <a:solidFill>
                      <a:srgbClr val="FF0000"/>
                    </a:solidFill>
                  </a:rPr>
                  <a:t>&lt;</a:t>
                </a:r>
                <a:r>
                  <a:rPr lang="it-IT" dirty="0"/>
                  <a:t>  </a:t>
                </a:r>
                <a14:m>
                  <m:oMath xmlns:m="http://schemas.openxmlformats.org/officeDocument/2006/math">
                    <m:sSup>
                      <m:sSupPr>
                        <m:ctrlPr>
                          <a:rPr lang="it-IT" b="1" i="1" smtClean="0">
                            <a:solidFill>
                              <a:srgbClr val="FF0000"/>
                            </a:solidFill>
                            <a:latin typeface="Cambria Math" panose="02040503050406030204" pitchFamily="18" charset="0"/>
                          </a:rPr>
                        </m:ctrlPr>
                      </m:sSupPr>
                      <m:e>
                        <m:r>
                          <a:rPr lang="it-IT" b="1" i="1" smtClean="0">
                            <a:solidFill>
                              <a:srgbClr val="FF0000"/>
                            </a:solidFill>
                            <a:latin typeface="Cambria Math" panose="02040503050406030204" pitchFamily="18" charset="0"/>
                          </a:rPr>
                          <m:t>𝟓</m:t>
                        </m:r>
                      </m:e>
                      <m:sup>
                        <m:f>
                          <m:fPr>
                            <m:ctrlPr>
                              <a:rPr lang="it-IT" b="1" i="1" smtClean="0">
                                <a:solidFill>
                                  <a:srgbClr val="FF0000"/>
                                </a:solidFill>
                                <a:latin typeface="Cambria Math" panose="02040503050406030204" pitchFamily="18" charset="0"/>
                              </a:rPr>
                            </m:ctrlPr>
                          </m:fPr>
                          <m:num>
                            <m:r>
                              <a:rPr lang="it-IT" b="1" i="1" smtClean="0">
                                <a:solidFill>
                                  <a:srgbClr val="FF0000"/>
                                </a:solidFill>
                                <a:latin typeface="Cambria Math" panose="02040503050406030204" pitchFamily="18" charset="0"/>
                              </a:rPr>
                              <m:t>𝟏</m:t>
                            </m:r>
                          </m:num>
                          <m:den>
                            <m:r>
                              <a:rPr lang="it-IT" b="1" i="1" smtClean="0">
                                <a:solidFill>
                                  <a:srgbClr val="FF0000"/>
                                </a:solidFill>
                                <a:latin typeface="Cambria Math" panose="02040503050406030204" pitchFamily="18" charset="0"/>
                              </a:rPr>
                              <m:t>𝟐</m:t>
                            </m:r>
                            <m:r>
                              <a:rPr lang="it-IT" b="1" i="1" smtClean="0">
                                <a:solidFill>
                                  <a:srgbClr val="FF0000"/>
                                </a:solidFill>
                                <a:latin typeface="Cambria Math" panose="02040503050406030204" pitchFamily="18" charset="0"/>
                              </a:rPr>
                              <m:t>∗</m:t>
                            </m:r>
                            <m:r>
                              <a:rPr lang="it-IT" b="1" i="1" smtClean="0">
                                <a:solidFill>
                                  <a:srgbClr val="FF0000"/>
                                </a:solidFill>
                                <a:latin typeface="Cambria Math" panose="02040503050406030204" pitchFamily="18" charset="0"/>
                              </a:rPr>
                              <m:t>𝑫𝒇</m:t>
                            </m:r>
                          </m:den>
                        </m:f>
                      </m:sup>
                    </m:sSup>
                  </m:oMath>
                </a14:m>
                <a:endParaRPr lang="it-IT" b="1" dirty="0"/>
              </a:p>
              <a:p>
                <a:endParaRPr lang="it-IT" b="1" dirty="0"/>
              </a:p>
              <a:p>
                <a:r>
                  <a:rPr lang="it-IT" dirty="0"/>
                  <a:t>In Python, dobbiamo aggiungere un ulteriore colonna per il calcolo del </a:t>
                </a:r>
                <a:r>
                  <a:rPr lang="it-IT" dirty="0" err="1"/>
                  <a:t>Gvif</a:t>
                </a:r>
                <a:r>
                  <a:rPr lang="it-IT" dirty="0"/>
                  <a:t> con l’opzione .</a:t>
                </a:r>
                <a:r>
                  <a:rPr lang="it-IT" dirty="0" err="1"/>
                  <a:t>loc</a:t>
                </a:r>
                <a:r>
                  <a:rPr lang="it-IT" dirty="0"/>
                  <a:t> oppure semplicemente indicizzando il </a:t>
                </a:r>
                <a:r>
                  <a:rPr lang="it-IT" dirty="0" err="1"/>
                  <a:t>dataframe</a:t>
                </a:r>
                <a:r>
                  <a:rPr lang="it-IT" dirty="0"/>
                  <a:t> ad una nuova colonna il cui nome è inserito in parentesi quadre. Qui abbiamo utilizzato entrambi i modi, aggiungendo anche le colonne dei gradi di libertà (3) e del valore di riferimento (1.30766)</a:t>
                </a:r>
              </a:p>
              <a:p>
                <a:endParaRPr lang="it-IT" dirty="0"/>
              </a:p>
              <a:p>
                <a:endParaRPr lang="it-IT" b="1" dirty="0"/>
              </a:p>
              <a:p>
                <a:endParaRPr lang="it-IT" b="1" dirty="0"/>
              </a:p>
            </p:txBody>
          </p:sp>
        </mc:Choice>
        <mc:Fallback xmlns="">
          <p:sp>
            <p:nvSpPr>
              <p:cNvPr id="6" name="CasellaDiTesto 5">
                <a:extLst>
                  <a:ext uri="{FF2B5EF4-FFF2-40B4-BE49-F238E27FC236}">
                    <a16:creationId xmlns:a16="http://schemas.microsoft.com/office/drawing/2014/main" id="{F432350B-66DA-CBC1-0443-70C8A10950E7}"/>
                  </a:ext>
                </a:extLst>
              </p:cNvPr>
              <p:cNvSpPr txBox="1">
                <a:spLocks noRot="1" noChangeAspect="1" noMove="1" noResize="1" noEditPoints="1" noAdjustHandles="1" noChangeArrowheads="1" noChangeShapeType="1" noTextEdit="1"/>
              </p:cNvSpPr>
              <p:nvPr/>
            </p:nvSpPr>
            <p:spPr>
              <a:xfrm>
                <a:off x="5445723" y="731646"/>
                <a:ext cx="6096244" cy="6746462"/>
              </a:xfrm>
              <a:prstGeom prst="rect">
                <a:avLst/>
              </a:prstGeom>
              <a:blipFill>
                <a:blip r:embed="rId2"/>
                <a:stretch>
                  <a:fillRect l="-800" t="-452" r="-800"/>
                </a:stretch>
              </a:blipFill>
            </p:spPr>
            <p:txBody>
              <a:bodyPr/>
              <a:lstStyle/>
              <a:p>
                <a:r>
                  <a:rPr lang="it-IT">
                    <a:noFill/>
                  </a:rPr>
                  <a:t> </a:t>
                </a:r>
              </a:p>
            </p:txBody>
          </p:sp>
        </mc:Fallback>
      </mc:AlternateContent>
      <p:pic>
        <p:nvPicPr>
          <p:cNvPr id="10" name="Immagine 9">
            <a:extLst>
              <a:ext uri="{FF2B5EF4-FFF2-40B4-BE49-F238E27FC236}">
                <a16:creationId xmlns:a16="http://schemas.microsoft.com/office/drawing/2014/main" id="{1A53F9EA-EA80-80D4-02A8-E5AFF99F5001}"/>
              </a:ext>
            </a:extLst>
          </p:cNvPr>
          <p:cNvPicPr>
            <a:picLocks noChangeAspect="1"/>
          </p:cNvPicPr>
          <p:nvPr/>
        </p:nvPicPr>
        <p:blipFill>
          <a:blip r:embed="rId3"/>
          <a:stretch>
            <a:fillRect/>
          </a:stretch>
        </p:blipFill>
        <p:spPr>
          <a:xfrm>
            <a:off x="-1" y="852944"/>
            <a:ext cx="5445723" cy="3457799"/>
          </a:xfrm>
          <a:prstGeom prst="rect">
            <a:avLst/>
          </a:prstGeom>
        </p:spPr>
      </p:pic>
    </p:spTree>
    <p:extLst>
      <p:ext uri="{BB962C8B-B14F-4D97-AF65-F5344CB8AC3E}">
        <p14:creationId xmlns:p14="http://schemas.microsoft.com/office/powerpoint/2010/main" val="5097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02386491-3C43-5789-4C1A-4F65DD1A6F2A}"/>
              </a:ext>
            </a:extLst>
          </p:cNvPr>
          <p:cNvPicPr>
            <a:picLocks noGrp="1" noChangeAspect="1"/>
          </p:cNvPicPr>
          <p:nvPr>
            <p:ph idx="1"/>
          </p:nvPr>
        </p:nvPicPr>
        <p:blipFill>
          <a:blip r:embed="rId2"/>
          <a:stretch>
            <a:fillRect/>
          </a:stretch>
        </p:blipFill>
        <p:spPr>
          <a:xfrm>
            <a:off x="-1" y="0"/>
            <a:ext cx="5131836" cy="5669736"/>
          </a:xfrm>
        </p:spPr>
      </p:pic>
      <p:sp>
        <p:nvSpPr>
          <p:cNvPr id="6" name="CasellaDiTesto 5">
            <a:extLst>
              <a:ext uri="{FF2B5EF4-FFF2-40B4-BE49-F238E27FC236}">
                <a16:creationId xmlns:a16="http://schemas.microsoft.com/office/drawing/2014/main" id="{DF70FCC0-E52D-5F3A-6A30-9CD54171A5A5}"/>
              </a:ext>
            </a:extLst>
          </p:cNvPr>
          <p:cNvSpPr txBox="1"/>
          <p:nvPr/>
        </p:nvSpPr>
        <p:spPr>
          <a:xfrm>
            <a:off x="5408152" y="139448"/>
            <a:ext cx="5956533" cy="3693319"/>
          </a:xfrm>
          <a:prstGeom prst="rect">
            <a:avLst/>
          </a:prstGeom>
          <a:noFill/>
        </p:spPr>
        <p:txBody>
          <a:bodyPr wrap="square" rtlCol="0">
            <a:spAutoFit/>
          </a:bodyPr>
          <a:lstStyle/>
          <a:p>
            <a:r>
              <a:rPr lang="it-IT" dirty="0"/>
              <a:t>Ecco l’elenco di tutte le statistiche descrittive: Da adesso in poi, presteremo attenzione soprattutto alla variabile (</a:t>
            </a:r>
            <a:r>
              <a:rPr lang="it-IT" dirty="0" err="1"/>
              <a:t>Salary</a:t>
            </a:r>
            <a:r>
              <a:rPr lang="it-IT" dirty="0"/>
              <a:t>) che sarà la risposta in un modello di regressione lineare multipla con tutte le altre che potrebbero essere ottime </a:t>
            </a:r>
            <a:r>
              <a:rPr lang="it-IT" dirty="0" err="1"/>
              <a:t>covariate</a:t>
            </a:r>
            <a:r>
              <a:rPr lang="it-IT" dirty="0"/>
              <a:t>. Da questa tabella, notiamo una forte variabilità del salario, asimmetria a destra e una curva </a:t>
            </a:r>
            <a:r>
              <a:rPr lang="it-IT" dirty="0" err="1"/>
              <a:t>leggemente</a:t>
            </a:r>
            <a:r>
              <a:rPr lang="it-IT" dirty="0"/>
              <a:t> leptocurtica rispetto alla normale. Verificheremo con dei grafici queste conclusioni. </a:t>
            </a:r>
          </a:p>
          <a:p>
            <a:endParaRPr lang="it-IT" dirty="0"/>
          </a:p>
          <a:p>
            <a:r>
              <a:rPr lang="it-IT" dirty="0"/>
              <a:t>Per quanto riguarda l’unica variabile qualitativa Gender, l’unica cosa che si può fare è la costruzione di una tabella di frequenze per ogni modalità.</a:t>
            </a:r>
          </a:p>
          <a:p>
            <a:endParaRPr lang="it-IT" dirty="0"/>
          </a:p>
        </p:txBody>
      </p:sp>
      <p:pic>
        <p:nvPicPr>
          <p:cNvPr id="8" name="Immagine 7">
            <a:extLst>
              <a:ext uri="{FF2B5EF4-FFF2-40B4-BE49-F238E27FC236}">
                <a16:creationId xmlns:a16="http://schemas.microsoft.com/office/drawing/2014/main" id="{8D3764BF-C612-1343-2251-64A84D5B2BBB}"/>
              </a:ext>
            </a:extLst>
          </p:cNvPr>
          <p:cNvPicPr>
            <a:picLocks noChangeAspect="1"/>
          </p:cNvPicPr>
          <p:nvPr/>
        </p:nvPicPr>
        <p:blipFill>
          <a:blip r:embed="rId3"/>
          <a:stretch>
            <a:fillRect/>
          </a:stretch>
        </p:blipFill>
        <p:spPr>
          <a:xfrm>
            <a:off x="5553840" y="3832767"/>
            <a:ext cx="4155725" cy="1767807"/>
          </a:xfrm>
          <a:prstGeom prst="rect">
            <a:avLst/>
          </a:prstGeom>
        </p:spPr>
      </p:pic>
      <p:pic>
        <p:nvPicPr>
          <p:cNvPr id="3" name="Immagine 2">
            <a:extLst>
              <a:ext uri="{FF2B5EF4-FFF2-40B4-BE49-F238E27FC236}">
                <a16:creationId xmlns:a16="http://schemas.microsoft.com/office/drawing/2014/main" id="{31E9C9E4-AAF4-2F8B-ABE2-B9E39B39491A}"/>
              </a:ext>
            </a:extLst>
          </p:cNvPr>
          <p:cNvPicPr>
            <a:picLocks noChangeAspect="1"/>
          </p:cNvPicPr>
          <p:nvPr/>
        </p:nvPicPr>
        <p:blipFill>
          <a:blip r:embed="rId4"/>
          <a:stretch>
            <a:fillRect/>
          </a:stretch>
        </p:blipFill>
        <p:spPr>
          <a:xfrm>
            <a:off x="1401421" y="5988075"/>
            <a:ext cx="3002627" cy="489414"/>
          </a:xfrm>
          <a:prstGeom prst="rect">
            <a:avLst/>
          </a:prstGeom>
        </p:spPr>
      </p:pic>
      <p:cxnSp>
        <p:nvCxnSpPr>
          <p:cNvPr id="7" name="Connettore 2 6">
            <a:extLst>
              <a:ext uri="{FF2B5EF4-FFF2-40B4-BE49-F238E27FC236}">
                <a16:creationId xmlns:a16="http://schemas.microsoft.com/office/drawing/2014/main" id="{5EF38987-66CD-14C0-7A97-3125160AD94E}"/>
              </a:ext>
            </a:extLst>
          </p:cNvPr>
          <p:cNvCxnSpPr>
            <a:cxnSpLocks/>
          </p:cNvCxnSpPr>
          <p:nvPr/>
        </p:nvCxnSpPr>
        <p:spPr>
          <a:xfrm>
            <a:off x="4540404" y="6232782"/>
            <a:ext cx="2575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14855667-DAC4-5ADE-2596-1218B30E334E}"/>
              </a:ext>
            </a:extLst>
          </p:cNvPr>
          <p:cNvSpPr txBox="1"/>
          <p:nvPr/>
        </p:nvSpPr>
        <p:spPr>
          <a:xfrm>
            <a:off x="7389844" y="5813883"/>
            <a:ext cx="3825551" cy="646331"/>
          </a:xfrm>
          <a:prstGeom prst="rect">
            <a:avLst/>
          </a:prstGeom>
          <a:noFill/>
        </p:spPr>
        <p:txBody>
          <a:bodyPr wrap="square" rtlCol="0">
            <a:spAutoFit/>
          </a:bodyPr>
          <a:lstStyle/>
          <a:p>
            <a:r>
              <a:rPr lang="it-IT" b="1" dirty="0">
                <a:highlight>
                  <a:srgbClr val="00FF00"/>
                </a:highlight>
              </a:rPr>
              <a:t>Pacchetti da installare e importare per le analisi di normalità distributiva</a:t>
            </a:r>
          </a:p>
        </p:txBody>
      </p:sp>
    </p:spTree>
    <p:extLst>
      <p:ext uri="{BB962C8B-B14F-4D97-AF65-F5344CB8AC3E}">
        <p14:creationId xmlns:p14="http://schemas.microsoft.com/office/powerpoint/2010/main" val="81878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703DDFB-7202-9571-C571-B3F9FE2EC117}"/>
              </a:ext>
            </a:extLst>
          </p:cNvPr>
          <p:cNvPicPr>
            <a:picLocks noChangeAspect="1"/>
          </p:cNvPicPr>
          <p:nvPr/>
        </p:nvPicPr>
        <p:blipFill>
          <a:blip r:embed="rId2"/>
          <a:stretch>
            <a:fillRect/>
          </a:stretch>
        </p:blipFill>
        <p:spPr>
          <a:xfrm>
            <a:off x="6096000" y="0"/>
            <a:ext cx="6015135" cy="6857254"/>
          </a:xfrm>
          <a:prstGeom prst="rect">
            <a:avLst/>
          </a:prstGeom>
        </p:spPr>
      </p:pic>
      <p:pic>
        <p:nvPicPr>
          <p:cNvPr id="3" name="Immagine 2">
            <a:extLst>
              <a:ext uri="{FF2B5EF4-FFF2-40B4-BE49-F238E27FC236}">
                <a16:creationId xmlns:a16="http://schemas.microsoft.com/office/drawing/2014/main" id="{DC41DAF8-DC9B-D5D5-E62B-0B2F93A657EC}"/>
              </a:ext>
            </a:extLst>
          </p:cNvPr>
          <p:cNvPicPr>
            <a:picLocks noChangeAspect="1"/>
          </p:cNvPicPr>
          <p:nvPr/>
        </p:nvPicPr>
        <p:blipFill>
          <a:blip r:embed="rId3"/>
          <a:stretch>
            <a:fillRect/>
          </a:stretch>
        </p:blipFill>
        <p:spPr>
          <a:xfrm>
            <a:off x="-1" y="0"/>
            <a:ext cx="5896947" cy="6857254"/>
          </a:xfrm>
          <a:prstGeom prst="rect">
            <a:avLst/>
          </a:prstGeom>
        </p:spPr>
      </p:pic>
    </p:spTree>
    <p:extLst>
      <p:ext uri="{BB962C8B-B14F-4D97-AF65-F5344CB8AC3E}">
        <p14:creationId xmlns:p14="http://schemas.microsoft.com/office/powerpoint/2010/main" val="60370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B4DB398-1AB8-9670-F41E-3E7DE52CB2E1}"/>
                  </a:ext>
                </a:extLst>
              </p:cNvPr>
              <p:cNvSpPr>
                <a:spLocks noGrp="1"/>
              </p:cNvSpPr>
              <p:nvPr>
                <p:ph idx="1"/>
              </p:nvPr>
            </p:nvSpPr>
            <p:spPr>
              <a:xfrm>
                <a:off x="833552" y="597967"/>
                <a:ext cx="10524896" cy="5914799"/>
              </a:xfrm>
            </p:spPr>
            <p:txBody>
              <a:bodyPr/>
              <a:lstStyle/>
              <a:p>
                <a:pPr marL="0" indent="0">
                  <a:buNone/>
                </a:pPr>
                <a:r>
                  <a:rPr lang="it-IT" sz="1800" dirty="0"/>
                  <a:t>Osservando attentamente i due grafici precedenti, a differenza delle aspettative, non si nota una distribuzione dei salari particolarmente asimmetrica o leptocurtica e quindi lontana dalla normale. Infatti, si nota una distribuzione quasi campanulare e quindi possiamo ritenerla approssimativamente normale. Verifichiamo tale ipotesi con i seguenti test: Jarque-Bera e Shapiro-Wilk. Il primo unisce i momenti centrali del terzo e quarto ordine in un’unica statistica test  </a:t>
                </a:r>
                <a14:m>
                  <m:oMath xmlns:m="http://schemas.openxmlformats.org/officeDocument/2006/math">
                    <m:f>
                      <m:fPr>
                        <m:ctrlPr>
                          <a:rPr lang="it-IT" sz="1800" b="0" i="1" smtClean="0">
                            <a:latin typeface="Cambria Math" panose="02040503050406030204" pitchFamily="18" charset="0"/>
                          </a:rPr>
                        </m:ctrlPr>
                      </m:fPr>
                      <m:num>
                        <m:r>
                          <m:rPr>
                            <m:sty m:val="p"/>
                          </m:rPr>
                          <a:rPr lang="it-IT" sz="1800" b="0" i="0" smtClean="0">
                            <a:latin typeface="Cambria Math" panose="02040503050406030204" pitchFamily="18" charset="0"/>
                          </a:rPr>
                          <m:t>n</m:t>
                        </m:r>
                      </m:num>
                      <m:den>
                        <m:r>
                          <a:rPr lang="it-IT" sz="1800" b="0" i="0" smtClean="0">
                            <a:latin typeface="Cambria Math" panose="02040503050406030204" pitchFamily="18" charset="0"/>
                          </a:rPr>
                          <m:t>6</m:t>
                        </m:r>
                      </m:den>
                    </m:f>
                    <m:r>
                      <a:rPr lang="it-IT" sz="1800" b="0" i="1" smtClean="0">
                        <a:latin typeface="Cambria Math" panose="02040503050406030204" pitchFamily="18" charset="0"/>
                      </a:rPr>
                      <m:t>(</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𝑆</m:t>
                        </m:r>
                      </m:e>
                      <m:sub>
                        <m:r>
                          <a:rPr lang="it-IT" sz="1800" b="0" i="1" smtClean="0">
                            <a:latin typeface="Cambria Math" panose="02040503050406030204" pitchFamily="18" charset="0"/>
                          </a:rPr>
                          <m:t>𝑘</m:t>
                        </m:r>
                      </m:sub>
                      <m:sup>
                        <m:r>
                          <a:rPr lang="it-IT" sz="1800" b="0" i="1" smtClean="0">
                            <a:latin typeface="Cambria Math" panose="02040503050406030204" pitchFamily="18" charset="0"/>
                          </a:rPr>
                          <m:t>2</m:t>
                        </m:r>
                      </m:sup>
                    </m:sSubSup>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sSup>
                          <m:sSupPr>
                            <m:ctrlPr>
                              <a:rPr lang="it-IT" sz="1800" b="0" i="1" smtClean="0">
                                <a:latin typeface="Cambria Math" panose="02040503050406030204" pitchFamily="18" charset="0"/>
                              </a:rPr>
                            </m:ctrlPr>
                          </m:sSupPr>
                          <m:e>
                            <m:d>
                              <m:dPr>
                                <m:ctrlPr>
                                  <a:rPr lang="it-IT" sz="1800" b="0" i="1" smtClean="0">
                                    <a:latin typeface="Cambria Math" panose="02040503050406030204" pitchFamily="18" charset="0"/>
                                  </a:rPr>
                                </m:ctrlPr>
                              </m:dPr>
                              <m:e>
                                <m:r>
                                  <a:rPr lang="it-IT" sz="1800" b="0" i="1" smtClean="0">
                                    <a:latin typeface="Cambria Math" panose="02040503050406030204" pitchFamily="18" charset="0"/>
                                  </a:rPr>
                                  <m:t>𝑘</m:t>
                                </m:r>
                                <m:r>
                                  <a:rPr lang="it-IT" sz="1800" b="0" i="1" smtClean="0">
                                    <a:latin typeface="Cambria Math" panose="02040503050406030204" pitchFamily="18" charset="0"/>
                                  </a:rPr>
                                  <m:t>−3</m:t>
                                </m:r>
                              </m:e>
                            </m:d>
                          </m:e>
                          <m:sup>
                            <m:r>
                              <a:rPr lang="it-IT" sz="1800" b="0" i="1" smtClean="0">
                                <a:latin typeface="Cambria Math" panose="02040503050406030204" pitchFamily="18" charset="0"/>
                              </a:rPr>
                              <m:t>2</m:t>
                            </m:r>
                          </m:sup>
                        </m:sSup>
                      </m:num>
                      <m:den>
                        <m:r>
                          <a:rPr lang="it-IT" sz="1800" b="0" i="1" smtClean="0">
                            <a:latin typeface="Cambria Math" panose="02040503050406030204" pitchFamily="18" charset="0"/>
                          </a:rPr>
                          <m:t>4</m:t>
                        </m:r>
                      </m:den>
                    </m:f>
                  </m:oMath>
                </a14:m>
                <a:r>
                  <a:rPr lang="it-IT" sz="1800" dirty="0"/>
                  <a:t>) che si distribuisce come una chi-quadro con 2 gradi di libertà. La seconda invece confronta i quantili empirici della variabile con quelli teorici della normale e mette a rapporto le due varianze. Il risultato ottimale sarebbe un valore vicino ad 1.</a:t>
                </a:r>
              </a:p>
              <a:p>
                <a:endParaRPr lang="it-IT" sz="1800" dirty="0"/>
              </a:p>
              <a:p>
                <a:endParaRPr lang="it-IT" sz="1800" dirty="0"/>
              </a:p>
              <a:p>
                <a:pPr marL="0" indent="0">
                  <a:buNone/>
                </a:pPr>
                <a:endParaRPr lang="it-IT" dirty="0"/>
              </a:p>
              <a:p>
                <a:endParaRPr lang="it-IT" dirty="0"/>
              </a:p>
            </p:txBody>
          </p:sp>
        </mc:Choice>
        <mc:Fallback xmlns="">
          <p:sp>
            <p:nvSpPr>
              <p:cNvPr id="3" name="Segnaposto contenuto 2">
                <a:extLst>
                  <a:ext uri="{FF2B5EF4-FFF2-40B4-BE49-F238E27FC236}">
                    <a16:creationId xmlns:a16="http://schemas.microsoft.com/office/drawing/2014/main" id="{1B4DB398-1AB8-9670-F41E-3E7DE52CB2E1}"/>
                  </a:ext>
                </a:extLst>
              </p:cNvPr>
              <p:cNvSpPr>
                <a:spLocks noGrp="1" noRot="1" noChangeAspect="1" noMove="1" noResize="1" noEditPoints="1" noAdjustHandles="1" noChangeArrowheads="1" noChangeShapeType="1" noTextEdit="1"/>
              </p:cNvSpPr>
              <p:nvPr>
                <p:ph idx="1"/>
              </p:nvPr>
            </p:nvSpPr>
            <p:spPr>
              <a:xfrm>
                <a:off x="833552" y="597967"/>
                <a:ext cx="10524896" cy="5914799"/>
              </a:xfrm>
              <a:blipFill>
                <a:blip r:embed="rId2"/>
                <a:stretch>
                  <a:fillRect l="-521"/>
                </a:stretch>
              </a:blipFill>
            </p:spPr>
            <p:txBody>
              <a:bodyPr/>
              <a:lstStyle/>
              <a:p>
                <a:r>
                  <a:rPr lang="it-IT">
                    <a:noFill/>
                  </a:rPr>
                  <a:t> </a:t>
                </a:r>
              </a:p>
            </p:txBody>
          </p:sp>
        </mc:Fallback>
      </mc:AlternateContent>
      <p:sp>
        <p:nvSpPr>
          <p:cNvPr id="5" name="Titolo 4">
            <a:extLst>
              <a:ext uri="{FF2B5EF4-FFF2-40B4-BE49-F238E27FC236}">
                <a16:creationId xmlns:a16="http://schemas.microsoft.com/office/drawing/2014/main" id="{1D52B1FF-6AD3-BBCE-8BDC-2A248CDCC512}"/>
              </a:ext>
            </a:extLst>
          </p:cNvPr>
          <p:cNvSpPr>
            <a:spLocks noGrp="1"/>
          </p:cNvSpPr>
          <p:nvPr>
            <p:ph type="title"/>
          </p:nvPr>
        </p:nvSpPr>
        <p:spPr>
          <a:xfrm>
            <a:off x="1206727" y="-305213"/>
            <a:ext cx="9905998" cy="1478570"/>
          </a:xfrm>
        </p:spPr>
        <p:txBody>
          <a:bodyPr/>
          <a:lstStyle/>
          <a:p>
            <a:r>
              <a:rPr lang="it-IT" dirty="0"/>
              <a:t>JARQUE-BERA AND SHAPIRO WILK TESTS</a:t>
            </a:r>
          </a:p>
        </p:txBody>
      </p:sp>
      <p:pic>
        <p:nvPicPr>
          <p:cNvPr id="8" name="Immagine 7">
            <a:extLst>
              <a:ext uri="{FF2B5EF4-FFF2-40B4-BE49-F238E27FC236}">
                <a16:creationId xmlns:a16="http://schemas.microsoft.com/office/drawing/2014/main" id="{83C1B9C5-661A-11A9-84E9-119F0DC0E4B9}"/>
              </a:ext>
            </a:extLst>
          </p:cNvPr>
          <p:cNvPicPr>
            <a:picLocks noChangeAspect="1"/>
          </p:cNvPicPr>
          <p:nvPr/>
        </p:nvPicPr>
        <p:blipFill>
          <a:blip r:embed="rId3"/>
          <a:stretch>
            <a:fillRect/>
          </a:stretch>
        </p:blipFill>
        <p:spPr>
          <a:xfrm>
            <a:off x="920801" y="3242388"/>
            <a:ext cx="7915290" cy="2094722"/>
          </a:xfrm>
          <a:prstGeom prst="rect">
            <a:avLst/>
          </a:prstGeom>
        </p:spPr>
      </p:pic>
      <p:sp>
        <p:nvSpPr>
          <p:cNvPr id="13" name="CasellaDiTesto 12">
            <a:extLst>
              <a:ext uri="{FF2B5EF4-FFF2-40B4-BE49-F238E27FC236}">
                <a16:creationId xmlns:a16="http://schemas.microsoft.com/office/drawing/2014/main" id="{3FD53E69-B14E-A23E-B7CD-2FC770FCEE03}"/>
              </a:ext>
            </a:extLst>
          </p:cNvPr>
          <p:cNvSpPr txBox="1"/>
          <p:nvPr/>
        </p:nvSpPr>
        <p:spPr>
          <a:xfrm>
            <a:off x="8907626" y="3242388"/>
            <a:ext cx="3284374" cy="1200329"/>
          </a:xfrm>
          <a:prstGeom prst="rect">
            <a:avLst/>
          </a:prstGeom>
          <a:noFill/>
        </p:spPr>
        <p:txBody>
          <a:bodyPr wrap="square" rtlCol="0">
            <a:spAutoFit/>
          </a:bodyPr>
          <a:lstStyle/>
          <a:p>
            <a:r>
              <a:rPr lang="it-IT" dirty="0"/>
              <a:t>I p </a:t>
            </a:r>
            <a:r>
              <a:rPr lang="it-IT" dirty="0" err="1"/>
              <a:t>value</a:t>
            </a:r>
            <a:r>
              <a:rPr lang="it-IT" dirty="0"/>
              <a:t> sono superiori al 5%, quindi possiamo accettare l’ipotesi nulla di normalità distributiva</a:t>
            </a:r>
          </a:p>
        </p:txBody>
      </p:sp>
    </p:spTree>
    <p:extLst>
      <p:ext uri="{BB962C8B-B14F-4D97-AF65-F5344CB8AC3E}">
        <p14:creationId xmlns:p14="http://schemas.microsoft.com/office/powerpoint/2010/main" val="262956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2F6297-5E79-65F5-3134-D4D8DB251E98}"/>
              </a:ext>
            </a:extLst>
          </p:cNvPr>
          <p:cNvSpPr>
            <a:spLocks noGrp="1"/>
          </p:cNvSpPr>
          <p:nvPr>
            <p:ph type="title"/>
          </p:nvPr>
        </p:nvSpPr>
        <p:spPr>
          <a:xfrm>
            <a:off x="1262711" y="-407851"/>
            <a:ext cx="9905998" cy="1478570"/>
          </a:xfrm>
        </p:spPr>
        <p:txBody>
          <a:bodyPr/>
          <a:lstStyle/>
          <a:p>
            <a:r>
              <a:rPr lang="it-IT" dirty="0"/>
              <a:t>BOXPLOT CLASSICO</a:t>
            </a:r>
          </a:p>
        </p:txBody>
      </p:sp>
      <p:pic>
        <p:nvPicPr>
          <p:cNvPr id="5" name="Segnaposto contenuto 4">
            <a:extLst>
              <a:ext uri="{FF2B5EF4-FFF2-40B4-BE49-F238E27FC236}">
                <a16:creationId xmlns:a16="http://schemas.microsoft.com/office/drawing/2014/main" id="{F033794E-93B0-893A-FFE9-57A034A3907D}"/>
              </a:ext>
            </a:extLst>
          </p:cNvPr>
          <p:cNvPicPr>
            <a:picLocks noGrp="1" noChangeAspect="1"/>
          </p:cNvPicPr>
          <p:nvPr>
            <p:ph idx="1"/>
          </p:nvPr>
        </p:nvPicPr>
        <p:blipFill>
          <a:blip r:embed="rId2"/>
          <a:stretch>
            <a:fillRect/>
          </a:stretch>
        </p:blipFill>
        <p:spPr>
          <a:xfrm>
            <a:off x="1402367" y="579081"/>
            <a:ext cx="8823984" cy="6110968"/>
          </a:xfrm>
        </p:spPr>
      </p:pic>
    </p:spTree>
    <p:extLst>
      <p:ext uri="{BB962C8B-B14F-4D97-AF65-F5344CB8AC3E}">
        <p14:creationId xmlns:p14="http://schemas.microsoft.com/office/powerpoint/2010/main" val="214763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950792-753C-876A-BCF2-8CD5F3C35413}"/>
              </a:ext>
            </a:extLst>
          </p:cNvPr>
          <p:cNvSpPr>
            <a:spLocks noGrp="1"/>
          </p:cNvSpPr>
          <p:nvPr>
            <p:ph type="title"/>
          </p:nvPr>
        </p:nvSpPr>
        <p:spPr>
          <a:xfrm>
            <a:off x="1206727" y="-323874"/>
            <a:ext cx="9905998" cy="1478570"/>
          </a:xfrm>
        </p:spPr>
        <p:txBody>
          <a:bodyPr/>
          <a:lstStyle/>
          <a:p>
            <a:r>
              <a:rPr lang="it-IT" dirty="0"/>
              <a:t>BOXPLOT STRATIFICATO</a:t>
            </a:r>
          </a:p>
        </p:txBody>
      </p:sp>
      <p:pic>
        <p:nvPicPr>
          <p:cNvPr id="5" name="Segnaposto contenuto 4">
            <a:extLst>
              <a:ext uri="{FF2B5EF4-FFF2-40B4-BE49-F238E27FC236}">
                <a16:creationId xmlns:a16="http://schemas.microsoft.com/office/drawing/2014/main" id="{FC9C7E49-0BA2-EEA7-8B9D-35CF337E3A4D}"/>
              </a:ext>
            </a:extLst>
          </p:cNvPr>
          <p:cNvPicPr>
            <a:picLocks noGrp="1" noChangeAspect="1"/>
          </p:cNvPicPr>
          <p:nvPr>
            <p:ph idx="1"/>
          </p:nvPr>
        </p:nvPicPr>
        <p:blipFill>
          <a:blip r:embed="rId2"/>
          <a:stretch>
            <a:fillRect/>
          </a:stretch>
        </p:blipFill>
        <p:spPr>
          <a:xfrm>
            <a:off x="1206727" y="672645"/>
            <a:ext cx="10167289" cy="6017403"/>
          </a:xfrm>
        </p:spPr>
      </p:pic>
    </p:spTree>
    <p:extLst>
      <p:ext uri="{BB962C8B-B14F-4D97-AF65-F5344CB8AC3E}">
        <p14:creationId xmlns:p14="http://schemas.microsoft.com/office/powerpoint/2010/main" val="325806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5A532D-EA4C-9E65-1AA9-917DFBB79C3D}"/>
              </a:ext>
            </a:extLst>
          </p:cNvPr>
          <p:cNvSpPr>
            <a:spLocks noGrp="1"/>
          </p:cNvSpPr>
          <p:nvPr>
            <p:ph type="title"/>
          </p:nvPr>
        </p:nvSpPr>
        <p:spPr>
          <a:xfrm>
            <a:off x="1225389" y="-230568"/>
            <a:ext cx="9905998" cy="1478570"/>
          </a:xfrm>
        </p:spPr>
        <p:txBody>
          <a:bodyPr/>
          <a:lstStyle/>
          <a:p>
            <a:r>
              <a:rPr lang="it-IT" dirty="0"/>
              <a:t>COEFFICIENTI DI CORRELAZIONE E CORRPLOT</a:t>
            </a:r>
          </a:p>
        </p:txBody>
      </p:sp>
      <p:sp>
        <p:nvSpPr>
          <p:cNvPr id="3" name="Segnaposto contenuto 2">
            <a:extLst>
              <a:ext uri="{FF2B5EF4-FFF2-40B4-BE49-F238E27FC236}">
                <a16:creationId xmlns:a16="http://schemas.microsoft.com/office/drawing/2014/main" id="{12238F69-D362-BB93-9E24-AE9098B7AF5D}"/>
              </a:ext>
            </a:extLst>
          </p:cNvPr>
          <p:cNvSpPr>
            <a:spLocks noGrp="1"/>
          </p:cNvSpPr>
          <p:nvPr>
            <p:ph idx="1"/>
          </p:nvPr>
        </p:nvSpPr>
        <p:spPr>
          <a:xfrm>
            <a:off x="1225388" y="691275"/>
            <a:ext cx="9905999" cy="3541714"/>
          </a:xfrm>
        </p:spPr>
        <p:txBody>
          <a:bodyPr/>
          <a:lstStyle/>
          <a:p>
            <a:pPr marL="0" indent="0">
              <a:buNone/>
            </a:pPr>
            <a:r>
              <a:rPr lang="it-IT" dirty="0"/>
              <a:t>Adesso, possiamo concentrarci nell’individuare le variabili esplicative che meglio spiegano la nostra variabile target y. Per capirlo, costruiamo tanti coefficienti di correlazione, tante quante sono le possibili </a:t>
            </a:r>
            <a:r>
              <a:rPr lang="it-IT" dirty="0" err="1"/>
              <a:t>covariate</a:t>
            </a:r>
            <a:r>
              <a:rPr lang="it-IT" dirty="0"/>
              <a:t>.</a:t>
            </a:r>
          </a:p>
          <a:p>
            <a:endParaRPr lang="it-IT" dirty="0"/>
          </a:p>
          <a:p>
            <a:endParaRPr lang="it-IT" dirty="0"/>
          </a:p>
        </p:txBody>
      </p:sp>
      <p:pic>
        <p:nvPicPr>
          <p:cNvPr id="5" name="Immagine 4">
            <a:extLst>
              <a:ext uri="{FF2B5EF4-FFF2-40B4-BE49-F238E27FC236}">
                <a16:creationId xmlns:a16="http://schemas.microsoft.com/office/drawing/2014/main" id="{22495384-4404-CD7C-A1F6-615A28C23358}"/>
              </a:ext>
            </a:extLst>
          </p:cNvPr>
          <p:cNvPicPr>
            <a:picLocks noChangeAspect="1"/>
          </p:cNvPicPr>
          <p:nvPr/>
        </p:nvPicPr>
        <p:blipFill>
          <a:blip r:embed="rId2"/>
          <a:stretch>
            <a:fillRect/>
          </a:stretch>
        </p:blipFill>
        <p:spPr>
          <a:xfrm>
            <a:off x="728664" y="2169845"/>
            <a:ext cx="1310754" cy="213378"/>
          </a:xfrm>
          <a:prstGeom prst="rect">
            <a:avLst/>
          </a:prstGeom>
        </p:spPr>
      </p:pic>
      <p:pic>
        <p:nvPicPr>
          <p:cNvPr id="7" name="Immagine 6">
            <a:extLst>
              <a:ext uri="{FF2B5EF4-FFF2-40B4-BE49-F238E27FC236}">
                <a16:creationId xmlns:a16="http://schemas.microsoft.com/office/drawing/2014/main" id="{26B64C5F-FA4B-3CAE-E206-F7BB9A16D7E0}"/>
              </a:ext>
            </a:extLst>
          </p:cNvPr>
          <p:cNvPicPr>
            <a:picLocks noChangeAspect="1"/>
          </p:cNvPicPr>
          <p:nvPr/>
        </p:nvPicPr>
        <p:blipFill>
          <a:blip r:embed="rId3"/>
          <a:stretch>
            <a:fillRect/>
          </a:stretch>
        </p:blipFill>
        <p:spPr>
          <a:xfrm>
            <a:off x="293397" y="2462132"/>
            <a:ext cx="4270413" cy="2226495"/>
          </a:xfrm>
          <a:prstGeom prst="rect">
            <a:avLst/>
          </a:prstGeom>
        </p:spPr>
      </p:pic>
      <p:pic>
        <p:nvPicPr>
          <p:cNvPr id="9" name="Immagine 8">
            <a:extLst>
              <a:ext uri="{FF2B5EF4-FFF2-40B4-BE49-F238E27FC236}">
                <a16:creationId xmlns:a16="http://schemas.microsoft.com/office/drawing/2014/main" id="{FCFA0CA8-B0D7-6F0D-5610-723A30A39B5F}"/>
              </a:ext>
            </a:extLst>
          </p:cNvPr>
          <p:cNvPicPr>
            <a:picLocks noChangeAspect="1"/>
          </p:cNvPicPr>
          <p:nvPr/>
        </p:nvPicPr>
        <p:blipFill>
          <a:blip r:embed="rId4"/>
          <a:stretch>
            <a:fillRect/>
          </a:stretch>
        </p:blipFill>
        <p:spPr>
          <a:xfrm>
            <a:off x="4694199" y="1993591"/>
            <a:ext cx="7369179" cy="4740051"/>
          </a:xfrm>
          <a:prstGeom prst="rect">
            <a:avLst/>
          </a:prstGeom>
        </p:spPr>
      </p:pic>
    </p:spTree>
    <p:extLst>
      <p:ext uri="{BB962C8B-B14F-4D97-AF65-F5344CB8AC3E}">
        <p14:creationId xmlns:p14="http://schemas.microsoft.com/office/powerpoint/2010/main" val="372779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34A9E-1FA0-2882-0F38-A30C000AB7BD}"/>
              </a:ext>
            </a:extLst>
          </p:cNvPr>
          <p:cNvSpPr>
            <a:spLocks noGrp="1"/>
          </p:cNvSpPr>
          <p:nvPr>
            <p:ph type="title"/>
          </p:nvPr>
        </p:nvSpPr>
        <p:spPr>
          <a:xfrm>
            <a:off x="1025014" y="-425038"/>
            <a:ext cx="9905998" cy="1478570"/>
          </a:xfrm>
        </p:spPr>
        <p:txBody>
          <a:bodyPr/>
          <a:lstStyle/>
          <a:p>
            <a:r>
              <a:rPr lang="it-IT" dirty="0"/>
              <a:t>REGRESSIONE LINEARE SEMPLICE</a:t>
            </a:r>
          </a:p>
        </p:txBody>
      </p:sp>
      <p:sp>
        <p:nvSpPr>
          <p:cNvPr id="3" name="Segnaposto contenuto 2">
            <a:extLst>
              <a:ext uri="{FF2B5EF4-FFF2-40B4-BE49-F238E27FC236}">
                <a16:creationId xmlns:a16="http://schemas.microsoft.com/office/drawing/2014/main" id="{415B251C-93F3-A4E8-6157-5C8B8727F8DD}"/>
              </a:ext>
            </a:extLst>
          </p:cNvPr>
          <p:cNvSpPr>
            <a:spLocks noGrp="1"/>
          </p:cNvSpPr>
          <p:nvPr>
            <p:ph idx="1"/>
          </p:nvPr>
        </p:nvSpPr>
        <p:spPr>
          <a:xfrm>
            <a:off x="941038" y="635290"/>
            <a:ext cx="10748866" cy="6157395"/>
          </a:xfrm>
        </p:spPr>
        <p:txBody>
          <a:bodyPr/>
          <a:lstStyle/>
          <a:p>
            <a:pPr marL="0" indent="0">
              <a:buNone/>
            </a:pPr>
            <a:r>
              <a:rPr lang="it-IT" dirty="0"/>
              <a:t>Per eseguire una regressione lineare in Python, bisogna importare due moduli.</a:t>
            </a:r>
          </a:p>
          <a:p>
            <a:pPr marL="0" indent="0">
              <a:buNone/>
            </a:pPr>
            <a:endParaRPr lang="it-IT" dirty="0"/>
          </a:p>
          <a:p>
            <a:pPr marL="0" indent="0">
              <a:buNone/>
            </a:pPr>
            <a:r>
              <a:rPr lang="it-IT" dirty="0"/>
              <a:t>Essi sono </a:t>
            </a:r>
            <a:r>
              <a:rPr lang="it-IT" dirty="0" err="1"/>
              <a:t>spreg</a:t>
            </a:r>
            <a:r>
              <a:rPr lang="it-IT" dirty="0"/>
              <a:t> (da </a:t>
            </a:r>
            <a:r>
              <a:rPr lang="it-IT" dirty="0" err="1"/>
              <a:t>pysal.model</a:t>
            </a:r>
            <a:r>
              <a:rPr lang="it-IT" dirty="0"/>
              <a:t>) e </a:t>
            </a:r>
            <a:r>
              <a:rPr lang="it-IT" dirty="0" err="1"/>
              <a:t>seaborn</a:t>
            </a:r>
            <a:r>
              <a:rPr lang="it-IT" dirty="0"/>
              <a:t>. Cominciamo con un primo modello in cui regrediamo gli stipendi annuali sugli anni lavorativi dei dipendenti e vediamo se fornisce risultati soddisfacenti.</a:t>
            </a:r>
          </a:p>
          <a:p>
            <a:pPr marL="0" indent="0">
              <a:buNone/>
            </a:pPr>
            <a:endParaRPr lang="it-IT" dirty="0"/>
          </a:p>
          <a:p>
            <a:pPr marL="0" indent="0">
              <a:buNone/>
            </a:pPr>
            <a:r>
              <a:rPr lang="it-IT" dirty="0"/>
              <a:t>La procedura è abbastanza semplice. Bisogna creare una lista con i nomi delle variabili indipendenti. Successivamente, nella funzione OLS del modulo </a:t>
            </a:r>
            <a:r>
              <a:rPr lang="it-IT" dirty="0" err="1"/>
              <a:t>spreg</a:t>
            </a:r>
            <a:r>
              <a:rPr lang="it-IT" dirty="0"/>
              <a:t> bisogna inserire 4 opzioni: 1) valori della variabile dipendente, 2) i valori della o delle variabili indipendenti indicizzando il dataset alla lista che abbiamo creato precedentemente, 3) un nome arbitrario da assegnare alla y e infine 4) nomi arbitrari da assegnare alle variabili indipendenti.</a:t>
            </a:r>
          </a:p>
          <a:p>
            <a:endParaRPr lang="it-IT" dirty="0"/>
          </a:p>
        </p:txBody>
      </p:sp>
      <p:pic>
        <p:nvPicPr>
          <p:cNvPr id="5" name="Immagine 4">
            <a:extLst>
              <a:ext uri="{FF2B5EF4-FFF2-40B4-BE49-F238E27FC236}">
                <a16:creationId xmlns:a16="http://schemas.microsoft.com/office/drawing/2014/main" id="{2BACC1A7-E3F8-F4E1-C360-3036D48C605C}"/>
              </a:ext>
            </a:extLst>
          </p:cNvPr>
          <p:cNvPicPr>
            <a:picLocks noChangeAspect="1"/>
          </p:cNvPicPr>
          <p:nvPr/>
        </p:nvPicPr>
        <p:blipFill>
          <a:blip r:embed="rId2"/>
          <a:stretch>
            <a:fillRect/>
          </a:stretch>
        </p:blipFill>
        <p:spPr>
          <a:xfrm>
            <a:off x="1346686" y="1210680"/>
            <a:ext cx="2534848" cy="403516"/>
          </a:xfrm>
          <a:prstGeom prst="rect">
            <a:avLst/>
          </a:prstGeom>
        </p:spPr>
      </p:pic>
      <p:pic>
        <p:nvPicPr>
          <p:cNvPr id="11" name="Immagine 10">
            <a:extLst>
              <a:ext uri="{FF2B5EF4-FFF2-40B4-BE49-F238E27FC236}">
                <a16:creationId xmlns:a16="http://schemas.microsoft.com/office/drawing/2014/main" id="{14D15680-6607-DB3B-8E85-4E40BFFB7C2E}"/>
              </a:ext>
            </a:extLst>
          </p:cNvPr>
          <p:cNvPicPr>
            <a:picLocks noChangeAspect="1"/>
          </p:cNvPicPr>
          <p:nvPr/>
        </p:nvPicPr>
        <p:blipFill>
          <a:blip r:embed="rId3"/>
          <a:stretch>
            <a:fillRect/>
          </a:stretch>
        </p:blipFill>
        <p:spPr>
          <a:xfrm>
            <a:off x="941038" y="3249914"/>
            <a:ext cx="10328955" cy="538315"/>
          </a:xfrm>
          <a:prstGeom prst="rect">
            <a:avLst/>
          </a:prstGeom>
        </p:spPr>
      </p:pic>
    </p:spTree>
    <p:extLst>
      <p:ext uri="{BB962C8B-B14F-4D97-AF65-F5344CB8AC3E}">
        <p14:creationId xmlns:p14="http://schemas.microsoft.com/office/powerpoint/2010/main" val="2580518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0</TotalTime>
  <Words>1737</Words>
  <Application>Microsoft Office PowerPoint</Application>
  <PresentationFormat>Widescreen</PresentationFormat>
  <Paragraphs>75</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Cambria Math</vt:lpstr>
      <vt:lpstr>Trebuchet MS</vt:lpstr>
      <vt:lpstr>Tw Cen MT</vt:lpstr>
      <vt:lpstr>Circuito</vt:lpstr>
      <vt:lpstr>Statistiche descrittive</vt:lpstr>
      <vt:lpstr>Presentazione standard di PowerPoint</vt:lpstr>
      <vt:lpstr>Presentazione standard di PowerPoint</vt:lpstr>
      <vt:lpstr>Presentazione standard di PowerPoint</vt:lpstr>
      <vt:lpstr>JARQUE-BERA AND SHAPIRO WILK TESTS</vt:lpstr>
      <vt:lpstr>BOXPLOT CLASSICO</vt:lpstr>
      <vt:lpstr>BOXPLOT STRATIFICATO</vt:lpstr>
      <vt:lpstr>COEFFICIENTI DI CORRELAZIONE E CORRPLOT</vt:lpstr>
      <vt:lpstr>REGRESSIONE LINEARE SEMPLICE</vt:lpstr>
      <vt:lpstr>Presentazione standard di PowerPoint</vt:lpstr>
      <vt:lpstr>Presentazione standard di PowerPoint</vt:lpstr>
      <vt:lpstr>CREAZIONE DI VARIABILI DUMMY</vt:lpstr>
      <vt:lpstr>Presentazione standard di PowerPoint</vt:lpstr>
      <vt:lpstr>Presentazione standard di PowerPoint</vt:lpstr>
      <vt:lpstr>Differenze tra i modelli stimati</vt:lpstr>
      <vt:lpstr>Tabella DEI VALORI PREVISTI,EMPIRICI E DEI RESIDUI</vt:lpstr>
      <vt:lpstr>VerificA PRIMA assunzione</vt:lpstr>
      <vt:lpstr>Presentazione standard di PowerPoint</vt:lpstr>
      <vt:lpstr>SECONDA E TERZA ASSUNZIONE</vt:lpstr>
      <vt:lpstr>Quarta assunzione: normalita’ distributiva dei residui</vt:lpstr>
      <vt:lpstr>Quinta ipotesi: OMOSCHEDASTICITA’ RESIDUI</vt:lpstr>
      <vt:lpstr>Presentazione standard di PowerPoint</vt:lpstr>
      <vt:lpstr>SESTA IPOTESI: INCORRELAZIONE DEI RESIDUI</vt:lpstr>
      <vt:lpstr>SETTIMA IPOTESI: ASSENZA DI MULTICOLLINEARITA’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ALLE ANALISI STATISTICHE CON PYTHON</dc:title>
  <dc:creator>Emanuele Amoruso</dc:creator>
  <cp:lastModifiedBy>Gennaro Punzo</cp:lastModifiedBy>
  <cp:revision>12</cp:revision>
  <dcterms:created xsi:type="dcterms:W3CDTF">2023-09-26T20:35:31Z</dcterms:created>
  <dcterms:modified xsi:type="dcterms:W3CDTF">2023-12-05T11:33:09Z</dcterms:modified>
</cp:coreProperties>
</file>