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90" r:id="rId2"/>
    <p:sldId id="256" r:id="rId3"/>
    <p:sldId id="257" r:id="rId4"/>
    <p:sldId id="258" r:id="rId5"/>
    <p:sldId id="259" r:id="rId6"/>
    <p:sldId id="260" r:id="rId7"/>
    <p:sldId id="261" r:id="rId8"/>
    <p:sldId id="262" r:id="rId9"/>
    <p:sldId id="285" r:id="rId10"/>
    <p:sldId id="286" r:id="rId11"/>
    <p:sldId id="272" r:id="rId12"/>
    <p:sldId id="273" r:id="rId13"/>
    <p:sldId id="275" r:id="rId14"/>
    <p:sldId id="30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14AAEFF6-631F-464E-AF2C-776541C61A31}" type="datetimeFigureOut">
              <a:rPr lang="it-IT" smtClean="0"/>
              <a:t>05/12/2023</a:t>
            </a:fld>
            <a:endParaRPr lang="it-IT"/>
          </a:p>
        </p:txBody>
      </p:sp>
      <p:sp>
        <p:nvSpPr>
          <p:cNvPr id="5" name="Footer Placeholder 4"/>
          <p:cNvSpPr>
            <a:spLocks noGrp="1"/>
          </p:cNvSpPr>
          <p:nvPr>
            <p:ph type="ftr" sz="quarter" idx="11"/>
          </p:nvPr>
        </p:nvSpPr>
        <p:spPr>
          <a:xfrm>
            <a:off x="1876424" y="5410201"/>
            <a:ext cx="5124886" cy="365125"/>
          </a:xfrm>
        </p:spPr>
        <p:txBody>
          <a:bodyPr/>
          <a:lstStyle/>
          <a:p>
            <a:endParaRPr lang="it-IT"/>
          </a:p>
        </p:txBody>
      </p:sp>
      <p:sp>
        <p:nvSpPr>
          <p:cNvPr id="6" name="Slide Number Placeholder 5"/>
          <p:cNvSpPr>
            <a:spLocks noGrp="1"/>
          </p:cNvSpPr>
          <p:nvPr>
            <p:ph type="sldNum" sz="quarter" idx="12"/>
          </p:nvPr>
        </p:nvSpPr>
        <p:spPr>
          <a:xfrm>
            <a:off x="9896911" y="5410199"/>
            <a:ext cx="771089" cy="365125"/>
          </a:xfrm>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1001167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4AAEFF6-631F-464E-AF2C-776541C61A31}"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301767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4AAEFF6-631F-464E-AF2C-776541C61A31}"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1027956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4AAEFF6-631F-464E-AF2C-776541C61A31}"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8A9CEF-3866-4A04-9913-C9483C9CA5E4}" type="slidenum">
              <a:rPr lang="it-IT" smtClean="0"/>
              <a:t>‹N›</a:t>
            </a:fld>
            <a:endParaRPr lang="it-IT"/>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48668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4AAEFF6-631F-464E-AF2C-776541C61A31}"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60718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14AAEFF6-631F-464E-AF2C-776541C61A31}" type="datetimeFigureOut">
              <a:rPr lang="it-IT" smtClean="0"/>
              <a:t>05/12/2023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330036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14AAEFF6-631F-464E-AF2C-776541C61A31}" type="datetimeFigureOut">
              <a:rPr lang="it-IT" smtClean="0"/>
              <a:t>05/12/2023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688268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4AAEFF6-631F-464E-AF2C-776541C61A31}"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295315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4AAEFF6-631F-464E-AF2C-776541C61A31}"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10476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4AAEFF6-631F-464E-AF2C-776541C61A31}"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4144520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4AAEFF6-631F-464E-AF2C-776541C61A31}" type="datetimeFigureOut">
              <a:rPr lang="it-IT" smtClean="0"/>
              <a:t>05/12/2023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330489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4AAEFF6-631F-464E-AF2C-776541C61A31}"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358070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4AAEFF6-631F-464E-AF2C-776541C61A31}" type="datetimeFigureOut">
              <a:rPr lang="it-IT" smtClean="0"/>
              <a:t>05/12/2023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427806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14AAEFF6-631F-464E-AF2C-776541C61A31}" type="datetimeFigureOut">
              <a:rPr lang="it-IT" smtClean="0"/>
              <a:t>05/12/2023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544853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AAEFF6-631F-464E-AF2C-776541C61A31}" type="datetimeFigureOut">
              <a:rPr lang="it-IT" smtClean="0"/>
              <a:t>05/12/2023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67436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4AAEFF6-631F-464E-AF2C-776541C61A31}"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196314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4AAEFF6-631F-464E-AF2C-776541C61A31}" type="datetimeFigureOut">
              <a:rPr lang="it-IT" smtClean="0"/>
              <a:t>05/12/2023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A8A9CEF-3866-4A04-9913-C9483C9CA5E4}" type="slidenum">
              <a:rPr lang="it-IT" smtClean="0"/>
              <a:t>‹N›</a:t>
            </a:fld>
            <a:endParaRPr lang="it-IT"/>
          </a:p>
        </p:txBody>
      </p:sp>
    </p:spTree>
    <p:extLst>
      <p:ext uri="{BB962C8B-B14F-4D97-AF65-F5344CB8AC3E}">
        <p14:creationId xmlns:p14="http://schemas.microsoft.com/office/powerpoint/2010/main" val="401013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4AAEFF6-631F-464E-AF2C-776541C61A31}" type="datetimeFigureOut">
              <a:rPr lang="it-IT" smtClean="0"/>
              <a:t>05/12/2023</a:t>
            </a:fld>
            <a:endParaRPr lang="it-IT"/>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A8A9CEF-3866-4A04-9913-C9483C9CA5E4}" type="slidenum">
              <a:rPr lang="it-IT" smtClean="0"/>
              <a:t>‹N›</a:t>
            </a:fld>
            <a:endParaRPr lang="it-IT"/>
          </a:p>
        </p:txBody>
      </p:sp>
    </p:spTree>
    <p:extLst>
      <p:ext uri="{BB962C8B-B14F-4D97-AF65-F5344CB8AC3E}">
        <p14:creationId xmlns:p14="http://schemas.microsoft.com/office/powerpoint/2010/main" val="254810889"/>
      </p:ext>
    </p:extLst>
  </p:cSld>
  <p:clrMap bg1="dk1" tx1="lt1" bg2="dk2" tx2="lt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EAEFCE-24C8-811F-25ED-B08379BEF7BB}"/>
              </a:ext>
            </a:extLst>
          </p:cNvPr>
          <p:cNvSpPr>
            <a:spLocks noGrp="1"/>
          </p:cNvSpPr>
          <p:nvPr>
            <p:ph type="title"/>
          </p:nvPr>
        </p:nvSpPr>
        <p:spPr>
          <a:xfrm>
            <a:off x="1057435" y="434652"/>
            <a:ext cx="10325878" cy="3429000"/>
          </a:xfrm>
        </p:spPr>
        <p:txBody>
          <a:bodyPr>
            <a:normAutofit/>
          </a:bodyPr>
          <a:lstStyle/>
          <a:p>
            <a:pPr algn="ctr"/>
            <a:r>
              <a:rPr lang="it-IT" sz="4800" dirty="0"/>
              <a:t>Analisi statistiche con </a:t>
            </a:r>
            <a:r>
              <a:rPr lang="it-IT" sz="4800" dirty="0" err="1"/>
              <a:t>python</a:t>
            </a:r>
            <a:endParaRPr lang="it-IT" sz="4800" dirty="0"/>
          </a:p>
        </p:txBody>
      </p:sp>
      <p:pic>
        <p:nvPicPr>
          <p:cNvPr id="5" name="Immagine 4">
            <a:extLst>
              <a:ext uri="{FF2B5EF4-FFF2-40B4-BE49-F238E27FC236}">
                <a16:creationId xmlns:a16="http://schemas.microsoft.com/office/drawing/2014/main" id="{6B950805-903E-ABF1-0E5C-867CCAB5CEE1}"/>
              </a:ext>
            </a:extLst>
          </p:cNvPr>
          <p:cNvPicPr>
            <a:picLocks noChangeAspect="1"/>
          </p:cNvPicPr>
          <p:nvPr/>
        </p:nvPicPr>
        <p:blipFill>
          <a:blip r:embed="rId2"/>
          <a:stretch>
            <a:fillRect/>
          </a:stretch>
        </p:blipFill>
        <p:spPr>
          <a:xfrm>
            <a:off x="1625759" y="2889121"/>
            <a:ext cx="8791194" cy="1658256"/>
          </a:xfrm>
          <a:prstGeom prst="rect">
            <a:avLst/>
          </a:prstGeom>
        </p:spPr>
      </p:pic>
    </p:spTree>
    <p:extLst>
      <p:ext uri="{BB962C8B-B14F-4D97-AF65-F5344CB8AC3E}">
        <p14:creationId xmlns:p14="http://schemas.microsoft.com/office/powerpoint/2010/main" val="1358570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4A1F30-68E0-24BF-69F7-60D81B7B687D}"/>
              </a:ext>
            </a:extLst>
          </p:cNvPr>
          <p:cNvSpPr>
            <a:spLocks noGrp="1"/>
          </p:cNvSpPr>
          <p:nvPr>
            <p:ph type="title"/>
          </p:nvPr>
        </p:nvSpPr>
        <p:spPr>
          <a:xfrm>
            <a:off x="1415143" y="-355787"/>
            <a:ext cx="9905998" cy="1478570"/>
          </a:xfrm>
        </p:spPr>
        <p:txBody>
          <a:bodyPr/>
          <a:lstStyle/>
          <a:p>
            <a:r>
              <a:rPr lang="it-IT" dirty="0"/>
              <a:t>TRASFORMAZIONE VARIABILI</a:t>
            </a:r>
          </a:p>
        </p:txBody>
      </p:sp>
      <p:sp>
        <p:nvSpPr>
          <p:cNvPr id="3" name="Segnaposto contenuto 2">
            <a:extLst>
              <a:ext uri="{FF2B5EF4-FFF2-40B4-BE49-F238E27FC236}">
                <a16:creationId xmlns:a16="http://schemas.microsoft.com/office/drawing/2014/main" id="{EAB94FAE-1D56-55BE-2142-EF96D3D510E1}"/>
              </a:ext>
            </a:extLst>
          </p:cNvPr>
          <p:cNvSpPr>
            <a:spLocks noGrp="1"/>
          </p:cNvSpPr>
          <p:nvPr>
            <p:ph idx="1"/>
          </p:nvPr>
        </p:nvSpPr>
        <p:spPr>
          <a:xfrm>
            <a:off x="1415142" y="548278"/>
            <a:ext cx="9905999" cy="3541714"/>
          </a:xfrm>
        </p:spPr>
        <p:txBody>
          <a:bodyPr/>
          <a:lstStyle/>
          <a:p>
            <a:pPr marL="0" indent="0">
              <a:buNone/>
            </a:pPr>
            <a:r>
              <a:rPr lang="it-IT" sz="1800" dirty="0"/>
              <a:t>Poiché il numero di variabili di un dataset, potrebbe essere molto elevato, si dovrebbe effettuare una trasformazione congiunta attraverso un ciclo for. In pratica, facciamo scorrere un indice di colonna che chiameremo (i) che consente di indicizzare il dataset alle variabili che devono essere trasformate con il seguente codice: </a:t>
            </a:r>
            <a:r>
              <a:rPr lang="it-IT" sz="1800" b="1" dirty="0" err="1"/>
              <a:t>nome_dataset.nome_variabile.astype</a:t>
            </a:r>
            <a:r>
              <a:rPr lang="it-IT" sz="1800" b="1" dirty="0"/>
              <a:t>(</a:t>
            </a:r>
            <a:r>
              <a:rPr lang="it-IT" sz="1800" b="1" dirty="0" err="1"/>
              <a:t>tipo_variabile</a:t>
            </a:r>
            <a:r>
              <a:rPr lang="it-IT" sz="1800" b="1" dirty="0"/>
              <a:t>)</a:t>
            </a:r>
          </a:p>
          <a:p>
            <a:pPr marL="0" indent="0">
              <a:buNone/>
            </a:pPr>
            <a:endParaRPr lang="it-IT" dirty="0">
              <a:solidFill>
                <a:schemeClr val="tx2"/>
              </a:solidFill>
            </a:endParaRPr>
          </a:p>
        </p:txBody>
      </p:sp>
      <p:pic>
        <p:nvPicPr>
          <p:cNvPr id="7" name="Immagine 6">
            <a:extLst>
              <a:ext uri="{FF2B5EF4-FFF2-40B4-BE49-F238E27FC236}">
                <a16:creationId xmlns:a16="http://schemas.microsoft.com/office/drawing/2014/main" id="{6482BC7E-CE12-C3C8-4FF2-6F442E16EE4C}"/>
              </a:ext>
            </a:extLst>
          </p:cNvPr>
          <p:cNvPicPr>
            <a:picLocks noChangeAspect="1"/>
          </p:cNvPicPr>
          <p:nvPr/>
        </p:nvPicPr>
        <p:blipFill>
          <a:blip r:embed="rId2"/>
          <a:stretch>
            <a:fillRect/>
          </a:stretch>
        </p:blipFill>
        <p:spPr>
          <a:xfrm>
            <a:off x="1415141" y="2155849"/>
            <a:ext cx="3110206" cy="661995"/>
          </a:xfrm>
          <a:prstGeom prst="rect">
            <a:avLst/>
          </a:prstGeom>
        </p:spPr>
      </p:pic>
      <p:sp>
        <p:nvSpPr>
          <p:cNvPr id="8" name="CasellaDiTesto 7">
            <a:extLst>
              <a:ext uri="{FF2B5EF4-FFF2-40B4-BE49-F238E27FC236}">
                <a16:creationId xmlns:a16="http://schemas.microsoft.com/office/drawing/2014/main" id="{89EF8A7E-89C0-CF68-6AF3-C7A05128E617}"/>
              </a:ext>
            </a:extLst>
          </p:cNvPr>
          <p:cNvSpPr txBox="1"/>
          <p:nvPr/>
        </p:nvSpPr>
        <p:spPr>
          <a:xfrm>
            <a:off x="6096000" y="2062405"/>
            <a:ext cx="5131837" cy="4247317"/>
          </a:xfrm>
          <a:prstGeom prst="rect">
            <a:avLst/>
          </a:prstGeom>
          <a:noFill/>
        </p:spPr>
        <p:txBody>
          <a:bodyPr wrap="square" rtlCol="0">
            <a:spAutoFit/>
          </a:bodyPr>
          <a:lstStyle/>
          <a:p>
            <a:r>
              <a:rPr lang="it-IT" dirty="0"/>
              <a:t>Poiché la trasformazione riguarda solo </a:t>
            </a:r>
            <a:r>
              <a:rPr lang="it-IT" b="1" dirty="0"/>
              <a:t>Gender, </a:t>
            </a:r>
            <a:r>
              <a:rPr lang="it-IT" dirty="0"/>
              <a:t>dobbiamo applicare un ciclo for che fa scorrere l’indice i nelle varie colonne del dataset. Esso verifica ad ogni passaggio se la variabile ha il nome (Gender) ed effettua la trasformazione solo nel passaggio in cui l’indice</a:t>
            </a:r>
            <a:r>
              <a:rPr lang="it-IT" b="1" dirty="0"/>
              <a:t> i </a:t>
            </a:r>
            <a:r>
              <a:rPr lang="it-IT" dirty="0"/>
              <a:t>assume la denominazione appena citata. Una regola fondamentale per le operazioni iterative in Python è quella di inserire il blocco di codice dopo un rientro (nella seconda riga dopo il simbolo : ) . Poiché il ciclo for, contiene al suo interno il controllo </a:t>
            </a:r>
            <a:r>
              <a:rPr lang="it-IT" dirty="0" err="1"/>
              <a:t>dell’if</a:t>
            </a:r>
            <a:r>
              <a:rPr lang="it-IT" dirty="0"/>
              <a:t>, le istruzioni da consegnare al software, devono essere specificate nella terza riga quando indicizziamo il dataset </a:t>
            </a:r>
            <a:r>
              <a:rPr lang="it-IT" b="1" dirty="0"/>
              <a:t>data2 </a:t>
            </a:r>
            <a:r>
              <a:rPr lang="it-IT" dirty="0"/>
              <a:t>all’indice i e quindi alla variabile Gender per effettuare la trasformazione.</a:t>
            </a:r>
            <a:endParaRPr lang="it-IT" b="1" dirty="0"/>
          </a:p>
        </p:txBody>
      </p:sp>
      <p:pic>
        <p:nvPicPr>
          <p:cNvPr id="5" name="Immagine 4">
            <a:extLst>
              <a:ext uri="{FF2B5EF4-FFF2-40B4-BE49-F238E27FC236}">
                <a16:creationId xmlns:a16="http://schemas.microsoft.com/office/drawing/2014/main" id="{802B91FE-C3B2-C2FE-50C5-34E90BE502DB}"/>
              </a:ext>
            </a:extLst>
          </p:cNvPr>
          <p:cNvPicPr>
            <a:picLocks noChangeAspect="1"/>
          </p:cNvPicPr>
          <p:nvPr/>
        </p:nvPicPr>
        <p:blipFill>
          <a:blip r:embed="rId3"/>
          <a:stretch>
            <a:fillRect/>
          </a:stretch>
        </p:blipFill>
        <p:spPr>
          <a:xfrm>
            <a:off x="1415141" y="2997444"/>
            <a:ext cx="3782010" cy="3541714"/>
          </a:xfrm>
          <a:prstGeom prst="rect">
            <a:avLst/>
          </a:prstGeom>
        </p:spPr>
      </p:pic>
    </p:spTree>
    <p:extLst>
      <p:ext uri="{BB962C8B-B14F-4D97-AF65-F5344CB8AC3E}">
        <p14:creationId xmlns:p14="http://schemas.microsoft.com/office/powerpoint/2010/main" val="3933932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4F0C13-201F-E5E6-F2DC-080DE79E8014}"/>
              </a:ext>
            </a:extLst>
          </p:cNvPr>
          <p:cNvSpPr>
            <a:spLocks noGrp="1"/>
          </p:cNvSpPr>
          <p:nvPr>
            <p:ph type="title"/>
          </p:nvPr>
        </p:nvSpPr>
        <p:spPr>
          <a:xfrm>
            <a:off x="1317172" y="-379942"/>
            <a:ext cx="9905998" cy="1478570"/>
          </a:xfrm>
        </p:spPr>
        <p:txBody>
          <a:bodyPr/>
          <a:lstStyle/>
          <a:p>
            <a:r>
              <a:rPr lang="it-IT" dirty="0"/>
              <a:t>Filtraggi </a:t>
            </a:r>
          </a:p>
        </p:txBody>
      </p:sp>
      <p:sp>
        <p:nvSpPr>
          <p:cNvPr id="3" name="Segnaposto contenuto 2">
            <a:extLst>
              <a:ext uri="{FF2B5EF4-FFF2-40B4-BE49-F238E27FC236}">
                <a16:creationId xmlns:a16="http://schemas.microsoft.com/office/drawing/2014/main" id="{BCD6843D-54E4-291E-95AD-E09D729CDA52}"/>
              </a:ext>
            </a:extLst>
          </p:cNvPr>
          <p:cNvSpPr>
            <a:spLocks noGrp="1"/>
          </p:cNvSpPr>
          <p:nvPr>
            <p:ph idx="1"/>
          </p:nvPr>
        </p:nvSpPr>
        <p:spPr>
          <a:xfrm>
            <a:off x="1057436" y="618558"/>
            <a:ext cx="9905999" cy="5914799"/>
          </a:xfrm>
        </p:spPr>
        <p:txBody>
          <a:bodyPr/>
          <a:lstStyle/>
          <a:p>
            <a:r>
              <a:rPr lang="it-IT" dirty="0"/>
              <a:t>Una delle operazioni che si eseguono spesso su un dataset prima delle statistiche descrittive è il filtraggio di righe mediante specifiche condizioni sulle variabili nel dataset.</a:t>
            </a:r>
          </a:p>
          <a:p>
            <a:endParaRPr lang="it-IT" dirty="0"/>
          </a:p>
          <a:p>
            <a:endParaRPr lang="it-IT" dirty="0"/>
          </a:p>
        </p:txBody>
      </p:sp>
      <p:pic>
        <p:nvPicPr>
          <p:cNvPr id="5" name="Immagine 4">
            <a:extLst>
              <a:ext uri="{FF2B5EF4-FFF2-40B4-BE49-F238E27FC236}">
                <a16:creationId xmlns:a16="http://schemas.microsoft.com/office/drawing/2014/main" id="{C95385C7-79DF-60F0-5BDD-4D896C64B868}"/>
              </a:ext>
            </a:extLst>
          </p:cNvPr>
          <p:cNvPicPr>
            <a:picLocks noChangeAspect="1"/>
          </p:cNvPicPr>
          <p:nvPr/>
        </p:nvPicPr>
        <p:blipFill>
          <a:blip r:embed="rId2"/>
          <a:stretch>
            <a:fillRect/>
          </a:stretch>
        </p:blipFill>
        <p:spPr>
          <a:xfrm>
            <a:off x="1347845" y="2113457"/>
            <a:ext cx="3507029" cy="943232"/>
          </a:xfrm>
          <a:prstGeom prst="rect">
            <a:avLst/>
          </a:prstGeom>
        </p:spPr>
      </p:pic>
      <p:sp>
        <p:nvSpPr>
          <p:cNvPr id="6" name="Freccia a destra 5">
            <a:extLst>
              <a:ext uri="{FF2B5EF4-FFF2-40B4-BE49-F238E27FC236}">
                <a16:creationId xmlns:a16="http://schemas.microsoft.com/office/drawing/2014/main" id="{912E5E9B-BF7B-C5C5-EDF3-0D0AF9645EBD}"/>
              </a:ext>
            </a:extLst>
          </p:cNvPr>
          <p:cNvSpPr/>
          <p:nvPr/>
        </p:nvSpPr>
        <p:spPr>
          <a:xfrm>
            <a:off x="4992639" y="2447538"/>
            <a:ext cx="2428274" cy="17970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24143F8E-6EF2-3EB9-5E49-87F65BF06108}"/>
              </a:ext>
            </a:extLst>
          </p:cNvPr>
          <p:cNvSpPr txBox="1"/>
          <p:nvPr/>
        </p:nvSpPr>
        <p:spPr>
          <a:xfrm>
            <a:off x="7519679" y="2113457"/>
            <a:ext cx="3573624" cy="923330"/>
          </a:xfrm>
          <a:prstGeom prst="rect">
            <a:avLst/>
          </a:prstGeom>
          <a:noFill/>
        </p:spPr>
        <p:txBody>
          <a:bodyPr wrap="square" rtlCol="0">
            <a:spAutoFit/>
          </a:bodyPr>
          <a:lstStyle/>
          <a:p>
            <a:r>
              <a:rPr lang="it-IT" dirty="0"/>
              <a:t>Unità statistiche che contengono rispettivamente il massimo e il minimo della variabile (</a:t>
            </a:r>
            <a:r>
              <a:rPr lang="it-IT" dirty="0" err="1"/>
              <a:t>Salary</a:t>
            </a:r>
            <a:r>
              <a:rPr lang="it-IT" dirty="0"/>
              <a:t>)</a:t>
            </a:r>
          </a:p>
        </p:txBody>
      </p:sp>
      <p:pic>
        <p:nvPicPr>
          <p:cNvPr id="10" name="Immagine 9">
            <a:extLst>
              <a:ext uri="{FF2B5EF4-FFF2-40B4-BE49-F238E27FC236}">
                <a16:creationId xmlns:a16="http://schemas.microsoft.com/office/drawing/2014/main" id="{3DC1A775-F818-CBE3-71CE-7E13DF26FA40}"/>
              </a:ext>
            </a:extLst>
          </p:cNvPr>
          <p:cNvPicPr>
            <a:picLocks noChangeAspect="1"/>
          </p:cNvPicPr>
          <p:nvPr/>
        </p:nvPicPr>
        <p:blipFill>
          <a:blip r:embed="rId3"/>
          <a:stretch>
            <a:fillRect/>
          </a:stretch>
        </p:blipFill>
        <p:spPr>
          <a:xfrm>
            <a:off x="1366351" y="3262154"/>
            <a:ext cx="2076646" cy="3502539"/>
          </a:xfrm>
          <a:prstGeom prst="rect">
            <a:avLst/>
          </a:prstGeom>
        </p:spPr>
      </p:pic>
      <p:sp>
        <p:nvSpPr>
          <p:cNvPr id="12" name="Freccia a destra 11">
            <a:extLst>
              <a:ext uri="{FF2B5EF4-FFF2-40B4-BE49-F238E27FC236}">
                <a16:creationId xmlns:a16="http://schemas.microsoft.com/office/drawing/2014/main" id="{06C283B7-1F03-AEC8-839D-8CED30857548}"/>
              </a:ext>
            </a:extLst>
          </p:cNvPr>
          <p:cNvSpPr/>
          <p:nvPr/>
        </p:nvSpPr>
        <p:spPr>
          <a:xfrm>
            <a:off x="3593805" y="4879910"/>
            <a:ext cx="3827107" cy="27679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D63388C4-5A22-2CFB-0FA3-8A1CB28CD90F}"/>
              </a:ext>
            </a:extLst>
          </p:cNvPr>
          <p:cNvSpPr txBox="1"/>
          <p:nvPr/>
        </p:nvSpPr>
        <p:spPr>
          <a:xfrm>
            <a:off x="7519679" y="4210236"/>
            <a:ext cx="3573624" cy="1200329"/>
          </a:xfrm>
          <a:prstGeom prst="rect">
            <a:avLst/>
          </a:prstGeom>
          <a:noFill/>
        </p:spPr>
        <p:txBody>
          <a:bodyPr wrap="square" rtlCol="0">
            <a:spAutoFit/>
          </a:bodyPr>
          <a:lstStyle/>
          <a:p>
            <a:r>
              <a:rPr lang="it-IT" dirty="0"/>
              <a:t>Modalità delle variabili riferite alle unità statistiche che sono relative al valore massimo e minimo della variabile (</a:t>
            </a:r>
            <a:r>
              <a:rPr lang="it-IT" dirty="0" err="1"/>
              <a:t>Salary</a:t>
            </a:r>
            <a:r>
              <a:rPr lang="it-IT" dirty="0"/>
              <a:t>)</a:t>
            </a:r>
          </a:p>
        </p:txBody>
      </p:sp>
    </p:spTree>
    <p:extLst>
      <p:ext uri="{BB962C8B-B14F-4D97-AF65-F5344CB8AC3E}">
        <p14:creationId xmlns:p14="http://schemas.microsoft.com/office/powerpoint/2010/main" val="2142753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8CC3B9BF-354E-7F2F-6354-D29DD336282A}"/>
              </a:ext>
            </a:extLst>
          </p:cNvPr>
          <p:cNvPicPr>
            <a:picLocks noChangeAspect="1"/>
          </p:cNvPicPr>
          <p:nvPr/>
        </p:nvPicPr>
        <p:blipFill>
          <a:blip r:embed="rId2"/>
          <a:stretch>
            <a:fillRect/>
          </a:stretch>
        </p:blipFill>
        <p:spPr>
          <a:xfrm>
            <a:off x="1518228" y="1194318"/>
            <a:ext cx="5834295" cy="4063458"/>
          </a:xfrm>
          <a:prstGeom prst="rect">
            <a:avLst/>
          </a:prstGeom>
        </p:spPr>
      </p:pic>
      <p:sp>
        <p:nvSpPr>
          <p:cNvPr id="4" name="CasellaDiTesto 3">
            <a:extLst>
              <a:ext uri="{FF2B5EF4-FFF2-40B4-BE49-F238E27FC236}">
                <a16:creationId xmlns:a16="http://schemas.microsoft.com/office/drawing/2014/main" id="{02407491-86E3-7A90-E0F2-3F3189081A44}"/>
              </a:ext>
            </a:extLst>
          </p:cNvPr>
          <p:cNvSpPr txBox="1"/>
          <p:nvPr/>
        </p:nvSpPr>
        <p:spPr>
          <a:xfrm>
            <a:off x="1415591" y="5271797"/>
            <a:ext cx="9778482" cy="1477328"/>
          </a:xfrm>
          <a:prstGeom prst="rect">
            <a:avLst/>
          </a:prstGeom>
          <a:noFill/>
        </p:spPr>
        <p:txBody>
          <a:bodyPr wrap="square" rtlCol="0">
            <a:spAutoFit/>
          </a:bodyPr>
          <a:lstStyle/>
          <a:p>
            <a:r>
              <a:rPr lang="it-IT" dirty="0"/>
              <a:t>In Filt 1, abbiamo salvato quel sottoinsieme del dataset che soddisfa la condizione per cui lo stipendio annuale sia superiore a 75000, mentre con Filt 2 abbiamo estratto i lavoratori che hanno uno stipendio annuale compreso tra 100000 e 150000. In entrambi i casi, abbiamo fatto sì che Python ci visualizzasse le prime cinque righe con l’opzione head(). Se voglio il numero di righe di ogni sottoinsieme, basta che utilizziamo il comando: filt1.shape[0] e filt2.shape[0]</a:t>
            </a:r>
          </a:p>
        </p:txBody>
      </p:sp>
      <p:pic>
        <p:nvPicPr>
          <p:cNvPr id="6" name="Immagine 5">
            <a:extLst>
              <a:ext uri="{FF2B5EF4-FFF2-40B4-BE49-F238E27FC236}">
                <a16:creationId xmlns:a16="http://schemas.microsoft.com/office/drawing/2014/main" id="{0E69142A-B2CB-0108-B453-4B965A29DA46}"/>
              </a:ext>
            </a:extLst>
          </p:cNvPr>
          <p:cNvPicPr>
            <a:picLocks noChangeAspect="1"/>
          </p:cNvPicPr>
          <p:nvPr/>
        </p:nvPicPr>
        <p:blipFill>
          <a:blip r:embed="rId3"/>
          <a:stretch>
            <a:fillRect/>
          </a:stretch>
        </p:blipFill>
        <p:spPr>
          <a:xfrm>
            <a:off x="7564463" y="1194318"/>
            <a:ext cx="1860898" cy="1184938"/>
          </a:xfrm>
          <a:prstGeom prst="rect">
            <a:avLst/>
          </a:prstGeom>
        </p:spPr>
      </p:pic>
      <p:pic>
        <p:nvPicPr>
          <p:cNvPr id="5" name="Immagine 4">
            <a:extLst>
              <a:ext uri="{FF2B5EF4-FFF2-40B4-BE49-F238E27FC236}">
                <a16:creationId xmlns:a16="http://schemas.microsoft.com/office/drawing/2014/main" id="{79BC130D-F8AC-3DD4-8ABE-25392E7EB209}"/>
              </a:ext>
            </a:extLst>
          </p:cNvPr>
          <p:cNvPicPr>
            <a:picLocks noChangeAspect="1"/>
          </p:cNvPicPr>
          <p:nvPr/>
        </p:nvPicPr>
        <p:blipFill>
          <a:blip r:embed="rId4"/>
          <a:stretch>
            <a:fillRect/>
          </a:stretch>
        </p:blipFill>
        <p:spPr>
          <a:xfrm>
            <a:off x="1518228" y="108875"/>
            <a:ext cx="3747838" cy="531797"/>
          </a:xfrm>
          <a:prstGeom prst="rect">
            <a:avLst/>
          </a:prstGeom>
        </p:spPr>
      </p:pic>
      <p:sp>
        <p:nvSpPr>
          <p:cNvPr id="7" name="CasellaDiTesto 6">
            <a:extLst>
              <a:ext uri="{FF2B5EF4-FFF2-40B4-BE49-F238E27FC236}">
                <a16:creationId xmlns:a16="http://schemas.microsoft.com/office/drawing/2014/main" id="{AF93DB41-F66A-E0A7-0E61-4BFA7413BCA7}"/>
              </a:ext>
            </a:extLst>
          </p:cNvPr>
          <p:cNvSpPr txBox="1"/>
          <p:nvPr/>
        </p:nvSpPr>
        <p:spPr>
          <a:xfrm>
            <a:off x="5439747" y="108875"/>
            <a:ext cx="5346441" cy="646331"/>
          </a:xfrm>
          <a:prstGeom prst="rect">
            <a:avLst/>
          </a:prstGeom>
          <a:noFill/>
        </p:spPr>
        <p:txBody>
          <a:bodyPr wrap="square" rtlCol="0">
            <a:spAutoFit/>
          </a:bodyPr>
          <a:lstStyle/>
          <a:p>
            <a:r>
              <a:rPr lang="it-IT" dirty="0"/>
              <a:t>Sostituzione delle modalità </a:t>
            </a:r>
            <a:r>
              <a:rPr lang="it-IT" dirty="0">
                <a:highlight>
                  <a:srgbClr val="0000FF"/>
                </a:highlight>
              </a:rPr>
              <a:t>1</a:t>
            </a:r>
            <a:r>
              <a:rPr lang="it-IT" dirty="0"/>
              <a:t>,</a:t>
            </a:r>
            <a:r>
              <a:rPr lang="it-IT" dirty="0">
                <a:highlight>
                  <a:srgbClr val="FF00FF"/>
                </a:highlight>
              </a:rPr>
              <a:t>0</a:t>
            </a:r>
            <a:r>
              <a:rPr lang="it-IT" dirty="0"/>
              <a:t> della variabile Gender con </a:t>
            </a:r>
            <a:r>
              <a:rPr lang="it-IT" dirty="0">
                <a:highlight>
                  <a:srgbClr val="0000FF"/>
                </a:highlight>
              </a:rPr>
              <a:t>Maschio</a:t>
            </a:r>
            <a:r>
              <a:rPr lang="it-IT" dirty="0"/>
              <a:t> e </a:t>
            </a:r>
            <a:r>
              <a:rPr lang="it-IT" dirty="0">
                <a:highlight>
                  <a:srgbClr val="FF00FF"/>
                </a:highlight>
              </a:rPr>
              <a:t>Femmina</a:t>
            </a:r>
          </a:p>
        </p:txBody>
      </p:sp>
    </p:spTree>
    <p:extLst>
      <p:ext uri="{BB962C8B-B14F-4D97-AF65-F5344CB8AC3E}">
        <p14:creationId xmlns:p14="http://schemas.microsoft.com/office/powerpoint/2010/main" val="4034157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43BCD4D4-0FCB-418E-9D58-033B2DB4157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useBgFill="1">
        <p:nvSpPr>
          <p:cNvPr id="14" name="Rectangle 9">
            <a:extLst>
              <a:ext uri="{FF2B5EF4-FFF2-40B4-BE49-F238E27FC236}">
                <a16:creationId xmlns:a16="http://schemas.microsoft.com/office/drawing/2014/main" id="{BC3E363D-4793-4E9B-88F5-58007346CF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AA3F2319-3466-4D84-ABE4-77BC773F35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pic>
        <p:nvPicPr>
          <p:cNvPr id="4" name="Immagine 3">
            <a:extLst>
              <a:ext uri="{FF2B5EF4-FFF2-40B4-BE49-F238E27FC236}">
                <a16:creationId xmlns:a16="http://schemas.microsoft.com/office/drawing/2014/main" id="{33C5D602-B8DA-443F-3BB3-925F5C49CEC1}"/>
              </a:ext>
            </a:extLst>
          </p:cNvPr>
          <p:cNvPicPr>
            <a:picLocks noChangeAspect="1"/>
          </p:cNvPicPr>
          <p:nvPr/>
        </p:nvPicPr>
        <p:blipFill>
          <a:blip r:embed="rId4"/>
          <a:stretch>
            <a:fillRect/>
          </a:stretch>
        </p:blipFill>
        <p:spPr>
          <a:xfrm>
            <a:off x="659353" y="-2"/>
            <a:ext cx="5013659" cy="4404051"/>
          </a:xfrm>
          <a:prstGeom prst="rect">
            <a:avLst/>
          </a:prstGeom>
        </p:spPr>
      </p:pic>
      <p:sp>
        <p:nvSpPr>
          <p:cNvPr id="8" name="CasellaDiTesto 7">
            <a:extLst>
              <a:ext uri="{FF2B5EF4-FFF2-40B4-BE49-F238E27FC236}">
                <a16:creationId xmlns:a16="http://schemas.microsoft.com/office/drawing/2014/main" id="{6CCD3614-58D5-8916-9C76-BAFCE7DBF57D}"/>
              </a:ext>
            </a:extLst>
          </p:cNvPr>
          <p:cNvSpPr txBox="1"/>
          <p:nvPr/>
        </p:nvSpPr>
        <p:spPr>
          <a:xfrm>
            <a:off x="659353" y="4528421"/>
            <a:ext cx="11234060" cy="2031325"/>
          </a:xfrm>
          <a:prstGeom prst="rect">
            <a:avLst/>
          </a:prstGeom>
          <a:noFill/>
        </p:spPr>
        <p:txBody>
          <a:bodyPr wrap="square" rtlCol="0">
            <a:spAutoFit/>
          </a:bodyPr>
          <a:lstStyle/>
          <a:p>
            <a:r>
              <a:rPr lang="it-IT" b="1" dirty="0" err="1"/>
              <a:t>Poichè</a:t>
            </a:r>
            <a:r>
              <a:rPr lang="it-IT" b="1" dirty="0"/>
              <a:t> lo stipendio ha un minimo di 42800 e un massimo di 173400, possiamo dedurre che la sua distribuzione è molto variabile e quindi potrebbe essere necessaria una trasformazione logaritmica. Utilizziamo la funzione log del pacchetto (</a:t>
            </a:r>
            <a:r>
              <a:rPr lang="it-IT" b="1" dirty="0" err="1"/>
              <a:t>numpy</a:t>
            </a:r>
            <a:r>
              <a:rPr lang="it-IT" b="1" dirty="0"/>
              <a:t> rinominato </a:t>
            </a:r>
            <a:r>
              <a:rPr lang="it-IT" b="1" dirty="0" err="1"/>
              <a:t>np</a:t>
            </a:r>
            <a:r>
              <a:rPr lang="it-IT" b="1" dirty="0"/>
              <a:t>). </a:t>
            </a:r>
            <a:r>
              <a:rPr lang="it-IT" b="1" dirty="0" err="1"/>
              <a:t>Dopodichè</a:t>
            </a:r>
            <a:r>
              <a:rPr lang="it-IT" b="1" dirty="0"/>
              <a:t>, possiamo inserirla come nuova variabile nel dataset con l’opzione </a:t>
            </a:r>
            <a:r>
              <a:rPr lang="it-IT" b="1" dirty="0" err="1"/>
              <a:t>loc</a:t>
            </a:r>
            <a:r>
              <a:rPr lang="it-IT" b="1" dirty="0"/>
              <a:t>.</a:t>
            </a:r>
          </a:p>
          <a:p>
            <a:endParaRPr lang="it-IT" b="1" dirty="0"/>
          </a:p>
          <a:p>
            <a:r>
              <a:rPr lang="it-IT" b="1" dirty="0"/>
              <a:t>Inoltre con l’opzione </a:t>
            </a:r>
            <a:r>
              <a:rPr lang="it-IT" b="1" dirty="0" err="1"/>
              <a:t>sort_values</a:t>
            </a:r>
            <a:r>
              <a:rPr lang="it-IT" b="1" dirty="0"/>
              <a:t>, possiamo ordinare le unità statistiche del </a:t>
            </a:r>
            <a:r>
              <a:rPr lang="it-IT" b="1" dirty="0" err="1"/>
              <a:t>dataframe</a:t>
            </a:r>
            <a:r>
              <a:rPr lang="it-IT" b="1" dirty="0"/>
              <a:t> mediante i valori di una variabile che in questo caso è sempre (</a:t>
            </a:r>
            <a:r>
              <a:rPr lang="it-IT" b="1" dirty="0" err="1"/>
              <a:t>Salary</a:t>
            </a:r>
            <a:r>
              <a:rPr lang="it-IT" b="1" dirty="0"/>
              <a:t>).</a:t>
            </a:r>
          </a:p>
        </p:txBody>
      </p:sp>
    </p:spTree>
    <p:extLst>
      <p:ext uri="{BB962C8B-B14F-4D97-AF65-F5344CB8AC3E}">
        <p14:creationId xmlns:p14="http://schemas.microsoft.com/office/powerpoint/2010/main" val="3361847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43BCD4D4-0FCB-418E-9D58-033B2DB4157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useBgFill="1">
        <p:nvSpPr>
          <p:cNvPr id="14" name="Rectangle 9">
            <a:extLst>
              <a:ext uri="{FF2B5EF4-FFF2-40B4-BE49-F238E27FC236}">
                <a16:creationId xmlns:a16="http://schemas.microsoft.com/office/drawing/2014/main" id="{BC3E363D-4793-4E9B-88F5-58007346CF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AA3F2319-3466-4D84-ABE4-77BC773F35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pic>
        <p:nvPicPr>
          <p:cNvPr id="9" name="Immagine 8">
            <a:extLst>
              <a:ext uri="{FF2B5EF4-FFF2-40B4-BE49-F238E27FC236}">
                <a16:creationId xmlns:a16="http://schemas.microsoft.com/office/drawing/2014/main" id="{D4DD2B8E-BFD5-4C27-7349-64AA74EF1FBF}"/>
              </a:ext>
            </a:extLst>
          </p:cNvPr>
          <p:cNvPicPr>
            <a:picLocks noChangeAspect="1"/>
          </p:cNvPicPr>
          <p:nvPr/>
        </p:nvPicPr>
        <p:blipFill>
          <a:blip r:embed="rId4"/>
          <a:stretch>
            <a:fillRect/>
          </a:stretch>
        </p:blipFill>
        <p:spPr>
          <a:xfrm>
            <a:off x="117437" y="81656"/>
            <a:ext cx="4547869" cy="4275740"/>
          </a:xfrm>
          <a:prstGeom prst="rect">
            <a:avLst/>
          </a:prstGeom>
        </p:spPr>
      </p:pic>
      <p:sp>
        <p:nvSpPr>
          <p:cNvPr id="11" name="CasellaDiTesto 10">
            <a:extLst>
              <a:ext uri="{FF2B5EF4-FFF2-40B4-BE49-F238E27FC236}">
                <a16:creationId xmlns:a16="http://schemas.microsoft.com/office/drawing/2014/main" id="{8267C2DD-1C5B-8122-27E8-631326558A40}"/>
              </a:ext>
            </a:extLst>
          </p:cNvPr>
          <p:cNvSpPr txBox="1"/>
          <p:nvPr/>
        </p:nvSpPr>
        <p:spPr>
          <a:xfrm>
            <a:off x="961053" y="4844926"/>
            <a:ext cx="10049070" cy="646331"/>
          </a:xfrm>
          <a:prstGeom prst="rect">
            <a:avLst/>
          </a:prstGeom>
          <a:noFill/>
        </p:spPr>
        <p:txBody>
          <a:bodyPr wrap="square" rtlCol="0">
            <a:spAutoFit/>
          </a:bodyPr>
          <a:lstStyle/>
          <a:p>
            <a:r>
              <a:rPr lang="it-IT" dirty="0"/>
              <a:t>Non ci sono valori mancanti nel dataset. Se ci fossero stati, Python ci avrebbe restituito le righe con valori logici uguale a FALSE. Un ulteriore codice per verificare la presenza di valori NA, è data2.isna()</a:t>
            </a:r>
          </a:p>
        </p:txBody>
      </p:sp>
      <p:pic>
        <p:nvPicPr>
          <p:cNvPr id="3" name="Immagine 2">
            <a:extLst>
              <a:ext uri="{FF2B5EF4-FFF2-40B4-BE49-F238E27FC236}">
                <a16:creationId xmlns:a16="http://schemas.microsoft.com/office/drawing/2014/main" id="{9E6212DB-748A-2EFE-AC08-E1A504E55E0E}"/>
              </a:ext>
            </a:extLst>
          </p:cNvPr>
          <p:cNvPicPr>
            <a:picLocks noChangeAspect="1"/>
          </p:cNvPicPr>
          <p:nvPr/>
        </p:nvPicPr>
        <p:blipFill>
          <a:blip r:embed="rId5"/>
          <a:stretch>
            <a:fillRect/>
          </a:stretch>
        </p:blipFill>
        <p:spPr>
          <a:xfrm>
            <a:off x="5505061" y="222407"/>
            <a:ext cx="4198776" cy="1477327"/>
          </a:xfrm>
          <a:prstGeom prst="rect">
            <a:avLst/>
          </a:prstGeom>
        </p:spPr>
      </p:pic>
    </p:spTree>
    <p:extLst>
      <p:ext uri="{BB962C8B-B14F-4D97-AF65-F5344CB8AC3E}">
        <p14:creationId xmlns:p14="http://schemas.microsoft.com/office/powerpoint/2010/main" val="135073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9" name="Picture 2">
            <a:extLst>
              <a:ext uri="{FF2B5EF4-FFF2-40B4-BE49-F238E27FC236}">
                <a16:creationId xmlns:a16="http://schemas.microsoft.com/office/drawing/2014/main" id="{9FBB3149-8289-4060-BB01-ED3047C5314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3BAEF7DA-43C4-4736-B5A3-B48E6125AB2D}"/>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053888" cy="6858001"/>
            <a:chOff x="-14288" y="0"/>
            <a:chExt cx="12053888" cy="6858001"/>
          </a:xfrm>
        </p:grpSpPr>
        <p:grpSp>
          <p:nvGrpSpPr>
            <p:cNvPr id="12" name="Group 11">
              <a:extLst>
                <a:ext uri="{FF2B5EF4-FFF2-40B4-BE49-F238E27FC236}">
                  <a16:creationId xmlns:a16="http://schemas.microsoft.com/office/drawing/2014/main" id="{A909436B-313B-4D27-BD55-E8303EF45102}"/>
                </a:ext>
                <a:ext uri="{C183D7F6-B498-43B3-948B-1728B52AA6E4}">
                  <adec:decorative xmlns=""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4" name="Rectangle 5">
                <a:extLst>
                  <a:ext uri="{FF2B5EF4-FFF2-40B4-BE49-F238E27FC236}">
                    <a16:creationId xmlns:a16="http://schemas.microsoft.com/office/drawing/2014/main" id="{758BC0E2-32D9-41ED-907C-DA3C4A698EF0}"/>
                  </a:ext>
                  <a:ext uri="{C183D7F6-B498-43B3-948B-1728B52AA6E4}">
                    <adec:decorative xmlns=""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txBody>
              <a:bodyPr/>
              <a:lstStyle/>
              <a:p>
                <a:endParaRPr lang="it-IT"/>
              </a:p>
            </p:txBody>
          </p:sp>
          <p:sp>
            <p:nvSpPr>
              <p:cNvPr id="25" name="Freeform 6">
                <a:extLst>
                  <a:ext uri="{FF2B5EF4-FFF2-40B4-BE49-F238E27FC236}">
                    <a16:creationId xmlns:a16="http://schemas.microsoft.com/office/drawing/2014/main" id="{41E486E5-1757-4896-A762-4D0BE33091A5}"/>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26" name="Freeform 7">
                <a:extLst>
                  <a:ext uri="{FF2B5EF4-FFF2-40B4-BE49-F238E27FC236}">
                    <a16:creationId xmlns:a16="http://schemas.microsoft.com/office/drawing/2014/main" id="{5812B4BD-11B4-43E6-B3D0-1F424A9FD834}"/>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27" name="Freeform 8">
                <a:extLst>
                  <a:ext uri="{FF2B5EF4-FFF2-40B4-BE49-F238E27FC236}">
                    <a16:creationId xmlns:a16="http://schemas.microsoft.com/office/drawing/2014/main" id="{6A0E1D38-C2A3-42C9-920D-F40319CE16F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28" name="Freeform 9">
                <a:extLst>
                  <a:ext uri="{FF2B5EF4-FFF2-40B4-BE49-F238E27FC236}">
                    <a16:creationId xmlns:a16="http://schemas.microsoft.com/office/drawing/2014/main" id="{3FAF6AF3-9B01-4BEB-BB6B-08B34851198E}"/>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29" name="Freeform 10">
                <a:extLst>
                  <a:ext uri="{FF2B5EF4-FFF2-40B4-BE49-F238E27FC236}">
                    <a16:creationId xmlns:a16="http://schemas.microsoft.com/office/drawing/2014/main" id="{53F7FADA-61E9-4AAB-BED8-D6FD1BB5455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30" name="Freeform 11">
                <a:extLst>
                  <a:ext uri="{FF2B5EF4-FFF2-40B4-BE49-F238E27FC236}">
                    <a16:creationId xmlns:a16="http://schemas.microsoft.com/office/drawing/2014/main" id="{46419F9F-3EEC-45FF-98BB-4F20D5347EC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31" name="Freeform 12">
                <a:extLst>
                  <a:ext uri="{FF2B5EF4-FFF2-40B4-BE49-F238E27FC236}">
                    <a16:creationId xmlns:a16="http://schemas.microsoft.com/office/drawing/2014/main" id="{1E081BCD-31AF-4E94-966D-497357D2219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32" name="Freeform 13">
                <a:extLst>
                  <a:ext uri="{FF2B5EF4-FFF2-40B4-BE49-F238E27FC236}">
                    <a16:creationId xmlns:a16="http://schemas.microsoft.com/office/drawing/2014/main" id="{5082EAA7-B95F-462F-8307-2C9EC1C35A77}"/>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33" name="Freeform 14">
                <a:extLst>
                  <a:ext uri="{FF2B5EF4-FFF2-40B4-BE49-F238E27FC236}">
                    <a16:creationId xmlns:a16="http://schemas.microsoft.com/office/drawing/2014/main" id="{E9A57125-4B73-448E-B7B7-94380A928DF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34" name="Freeform 15">
                <a:extLst>
                  <a:ext uri="{FF2B5EF4-FFF2-40B4-BE49-F238E27FC236}">
                    <a16:creationId xmlns:a16="http://schemas.microsoft.com/office/drawing/2014/main" id="{7290E834-81F0-42A1-B66B-33D45805739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35" name="Line 16">
                <a:extLst>
                  <a:ext uri="{FF2B5EF4-FFF2-40B4-BE49-F238E27FC236}">
                    <a16:creationId xmlns:a16="http://schemas.microsoft.com/office/drawing/2014/main" id="{C9FA5563-6ED2-4EAC-A8ED-DF71850ACD99}"/>
                  </a:ext>
                  <a:ext uri="{C183D7F6-B498-43B3-948B-1728B52AA6E4}">
                    <adec:decorative xmlns=""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it-IT"/>
              </a:p>
            </p:txBody>
          </p:sp>
          <p:sp>
            <p:nvSpPr>
              <p:cNvPr id="36" name="Freeform 17">
                <a:extLst>
                  <a:ext uri="{FF2B5EF4-FFF2-40B4-BE49-F238E27FC236}">
                    <a16:creationId xmlns:a16="http://schemas.microsoft.com/office/drawing/2014/main" id="{50479572-5CA3-41F4-8BDC-F039335C2C0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37" name="Freeform 18">
                <a:extLst>
                  <a:ext uri="{FF2B5EF4-FFF2-40B4-BE49-F238E27FC236}">
                    <a16:creationId xmlns:a16="http://schemas.microsoft.com/office/drawing/2014/main" id="{4156CB6F-DF65-4A51-A840-7A4177BDF6E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38" name="Freeform 19">
                <a:extLst>
                  <a:ext uri="{FF2B5EF4-FFF2-40B4-BE49-F238E27FC236}">
                    <a16:creationId xmlns:a16="http://schemas.microsoft.com/office/drawing/2014/main" id="{9252974F-88C0-4CAA-A42D-E94E2B7A6D4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39" name="Freeform 20">
                <a:extLst>
                  <a:ext uri="{FF2B5EF4-FFF2-40B4-BE49-F238E27FC236}">
                    <a16:creationId xmlns:a16="http://schemas.microsoft.com/office/drawing/2014/main" id="{DE3974B2-2875-4AFE-A30A-6EE823E5799B}"/>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40" name="Rectangle 21">
                <a:extLst>
                  <a:ext uri="{FF2B5EF4-FFF2-40B4-BE49-F238E27FC236}">
                    <a16:creationId xmlns:a16="http://schemas.microsoft.com/office/drawing/2014/main" id="{948A52FE-E1B0-4297-BBBE-C860B4E3D3F3}"/>
                  </a:ext>
                  <a:ext uri="{C183D7F6-B498-43B3-948B-1728B52AA6E4}">
                    <adec:decorative xmlns=""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txBody>
              <a:bodyPr/>
              <a:lstStyle/>
              <a:p>
                <a:endParaRPr lang="it-IT"/>
              </a:p>
            </p:txBody>
          </p:sp>
          <p:sp>
            <p:nvSpPr>
              <p:cNvPr id="41" name="Freeform 22">
                <a:extLst>
                  <a:ext uri="{FF2B5EF4-FFF2-40B4-BE49-F238E27FC236}">
                    <a16:creationId xmlns:a16="http://schemas.microsoft.com/office/drawing/2014/main" id="{C6E71B5D-6B02-417C-A0CF-4447C55F27E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42" name="Freeform 23">
                <a:extLst>
                  <a:ext uri="{FF2B5EF4-FFF2-40B4-BE49-F238E27FC236}">
                    <a16:creationId xmlns:a16="http://schemas.microsoft.com/office/drawing/2014/main" id="{0FB94710-B373-451B-84A2-947DDB4564EB}"/>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43" name="Freeform 24">
                <a:extLst>
                  <a:ext uri="{FF2B5EF4-FFF2-40B4-BE49-F238E27FC236}">
                    <a16:creationId xmlns:a16="http://schemas.microsoft.com/office/drawing/2014/main" id="{4E47778B-FD55-4A2C-A53F-E548158C897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44" name="Freeform 25">
                <a:extLst>
                  <a:ext uri="{FF2B5EF4-FFF2-40B4-BE49-F238E27FC236}">
                    <a16:creationId xmlns:a16="http://schemas.microsoft.com/office/drawing/2014/main" id="{DA2A4F49-8FC4-4F12-8707-A6CC117E5888}"/>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45" name="Freeform 26">
                <a:extLst>
                  <a:ext uri="{FF2B5EF4-FFF2-40B4-BE49-F238E27FC236}">
                    <a16:creationId xmlns:a16="http://schemas.microsoft.com/office/drawing/2014/main" id="{2293D140-51FA-484D-8464-785D8FD3DD6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46" name="Freeform 27">
                <a:extLst>
                  <a:ext uri="{FF2B5EF4-FFF2-40B4-BE49-F238E27FC236}">
                    <a16:creationId xmlns:a16="http://schemas.microsoft.com/office/drawing/2014/main" id="{AA66B21A-3C7F-426E-9C38-C0D6AEF1300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47" name="Freeform 28">
                <a:extLst>
                  <a:ext uri="{FF2B5EF4-FFF2-40B4-BE49-F238E27FC236}">
                    <a16:creationId xmlns:a16="http://schemas.microsoft.com/office/drawing/2014/main" id="{F22F8B0E-04B8-4D29-9E19-CACDAE6ABD00}"/>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48" name="Freeform 29">
                <a:extLst>
                  <a:ext uri="{FF2B5EF4-FFF2-40B4-BE49-F238E27FC236}">
                    <a16:creationId xmlns:a16="http://schemas.microsoft.com/office/drawing/2014/main" id="{E0D8C2CC-1759-4605-B3C9-DA4B1EF25093}"/>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49" name="Freeform 30">
                <a:extLst>
                  <a:ext uri="{FF2B5EF4-FFF2-40B4-BE49-F238E27FC236}">
                    <a16:creationId xmlns:a16="http://schemas.microsoft.com/office/drawing/2014/main" id="{547A4BC3-AA95-4A78-AC23-65A4CE843B0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50" name="Freeform 31">
                <a:extLst>
                  <a:ext uri="{FF2B5EF4-FFF2-40B4-BE49-F238E27FC236}">
                    <a16:creationId xmlns:a16="http://schemas.microsoft.com/office/drawing/2014/main" id="{93059BC9-C7C3-41F9-8BBA-7BF49FF602B2}"/>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grpSp>
        <p:grpSp>
          <p:nvGrpSpPr>
            <p:cNvPr id="13" name="Group 12">
              <a:extLst>
                <a:ext uri="{FF2B5EF4-FFF2-40B4-BE49-F238E27FC236}">
                  <a16:creationId xmlns:a16="http://schemas.microsoft.com/office/drawing/2014/main" id="{F335FE01-8192-4D2A-93F8-2F680F728C8C}"/>
                </a:ext>
                <a:ext uri="{C183D7F6-B498-43B3-948B-1728B52AA6E4}">
                  <adec:decorative xmlns=""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4" name="Freeform 32">
                <a:extLst>
                  <a:ext uri="{FF2B5EF4-FFF2-40B4-BE49-F238E27FC236}">
                    <a16:creationId xmlns:a16="http://schemas.microsoft.com/office/drawing/2014/main" id="{A150A82A-9896-4D5B-BAA5-0A7ECD0789A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15" name="Freeform 33">
                <a:extLst>
                  <a:ext uri="{FF2B5EF4-FFF2-40B4-BE49-F238E27FC236}">
                    <a16:creationId xmlns:a16="http://schemas.microsoft.com/office/drawing/2014/main" id="{82641EF7-9CDB-40BE-A964-13F866165C3C}"/>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16" name="Freeform 34">
                <a:extLst>
                  <a:ext uri="{FF2B5EF4-FFF2-40B4-BE49-F238E27FC236}">
                    <a16:creationId xmlns:a16="http://schemas.microsoft.com/office/drawing/2014/main" id="{A1D1CF16-B5BD-4021-9BA9-637569FC801F}"/>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17" name="Freeform 35">
                <a:extLst>
                  <a:ext uri="{FF2B5EF4-FFF2-40B4-BE49-F238E27FC236}">
                    <a16:creationId xmlns:a16="http://schemas.microsoft.com/office/drawing/2014/main" id="{FF13F72C-CC27-48A0-AC55-686AB9153E5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18" name="Freeform 36">
                <a:extLst>
                  <a:ext uri="{FF2B5EF4-FFF2-40B4-BE49-F238E27FC236}">
                    <a16:creationId xmlns:a16="http://schemas.microsoft.com/office/drawing/2014/main" id="{0EC3BA8B-33ED-483D-935C-170AD0C4DCF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19" name="Freeform 37">
                <a:extLst>
                  <a:ext uri="{FF2B5EF4-FFF2-40B4-BE49-F238E27FC236}">
                    <a16:creationId xmlns:a16="http://schemas.microsoft.com/office/drawing/2014/main" id="{C4C451E6-48CE-4642-B51D-FE448408724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20" name="Freeform 38">
                <a:extLst>
                  <a:ext uri="{FF2B5EF4-FFF2-40B4-BE49-F238E27FC236}">
                    <a16:creationId xmlns:a16="http://schemas.microsoft.com/office/drawing/2014/main" id="{0F88F098-E44C-4A45-AE2B-595A7B85275D}"/>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21" name="Freeform 39">
                <a:extLst>
                  <a:ext uri="{FF2B5EF4-FFF2-40B4-BE49-F238E27FC236}">
                    <a16:creationId xmlns:a16="http://schemas.microsoft.com/office/drawing/2014/main" id="{5B782B5D-8B67-4CD5-A0B3-8067BBB3286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22" name="Freeform 40">
                <a:extLst>
                  <a:ext uri="{FF2B5EF4-FFF2-40B4-BE49-F238E27FC236}">
                    <a16:creationId xmlns:a16="http://schemas.microsoft.com/office/drawing/2014/main" id="{897A4906-0942-4CD6-840D-0915E0C4D091}"/>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txBody>
              <a:bodyPr/>
              <a:lstStyle/>
              <a:p>
                <a:endParaRPr lang="it-IT"/>
              </a:p>
            </p:txBody>
          </p:sp>
          <p:sp>
            <p:nvSpPr>
              <p:cNvPr id="23" name="Rectangle 41">
                <a:extLst>
                  <a:ext uri="{FF2B5EF4-FFF2-40B4-BE49-F238E27FC236}">
                    <a16:creationId xmlns:a16="http://schemas.microsoft.com/office/drawing/2014/main" id="{D1131789-2DD5-462E-9FC9-E25021F5CFB3}"/>
                  </a:ext>
                  <a:ext uri="{C183D7F6-B498-43B3-948B-1728B52AA6E4}">
                    <adec:decorative xmlns=""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txBody>
              <a:bodyPr/>
              <a:lstStyle/>
              <a:p>
                <a:endParaRPr lang="it-IT"/>
              </a:p>
            </p:txBody>
          </p:sp>
        </p:grpSp>
      </p:grpSp>
      <p:sp>
        <p:nvSpPr>
          <p:cNvPr id="52" name="Rectangle 51">
            <a:extLst>
              <a:ext uri="{FF2B5EF4-FFF2-40B4-BE49-F238E27FC236}">
                <a16:creationId xmlns:a16="http://schemas.microsoft.com/office/drawing/2014/main" id="{6BFC9644-673A-459F-B3C5-9310A4E50E3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a:extLst>
              <a:ext uri="{FF2B5EF4-FFF2-40B4-BE49-F238E27FC236}">
                <a16:creationId xmlns:a16="http://schemas.microsoft.com/office/drawing/2014/main" id="{4ADB9295-9645-4BF2-ADFD-75800B7FAD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55" name="Rectangle 5">
              <a:extLst>
                <a:ext uri="{FF2B5EF4-FFF2-40B4-BE49-F238E27FC236}">
                  <a16:creationId xmlns:a16="http://schemas.microsoft.com/office/drawing/2014/main" id="{95B061E9-E435-4E1B-B160-96584A116691}"/>
                </a:ext>
                <a:ext uri="{C183D7F6-B498-43B3-948B-1728B52AA6E4}">
                  <adec:decorative xmlns=""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it-IT"/>
            </a:p>
          </p:txBody>
        </p:sp>
        <p:sp>
          <p:nvSpPr>
            <p:cNvPr id="56" name="Freeform 6">
              <a:extLst>
                <a:ext uri="{FF2B5EF4-FFF2-40B4-BE49-F238E27FC236}">
                  <a16:creationId xmlns:a16="http://schemas.microsoft.com/office/drawing/2014/main" id="{3CD7972E-7D38-40EE-A80B-E2A848811EDD}"/>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57" name="Freeform 7">
              <a:extLst>
                <a:ext uri="{FF2B5EF4-FFF2-40B4-BE49-F238E27FC236}">
                  <a16:creationId xmlns:a16="http://schemas.microsoft.com/office/drawing/2014/main" id="{524A3B55-746F-419F-8CFF-5F3A4BE14345}"/>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58" name="Freeform 8">
              <a:extLst>
                <a:ext uri="{FF2B5EF4-FFF2-40B4-BE49-F238E27FC236}">
                  <a16:creationId xmlns:a16="http://schemas.microsoft.com/office/drawing/2014/main" id="{9C63219B-AD72-4494-935E-F5C70DB5497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59" name="Freeform 9">
              <a:extLst>
                <a:ext uri="{FF2B5EF4-FFF2-40B4-BE49-F238E27FC236}">
                  <a16:creationId xmlns:a16="http://schemas.microsoft.com/office/drawing/2014/main" id="{15B41FD2-05E2-44E7-8760-09E65D1C6034}"/>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60" name="Freeform 10">
              <a:extLst>
                <a:ext uri="{FF2B5EF4-FFF2-40B4-BE49-F238E27FC236}">
                  <a16:creationId xmlns:a16="http://schemas.microsoft.com/office/drawing/2014/main" id="{FE6D63D0-3347-4EE2-8F65-F1C32168FA2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61" name="Freeform 11">
              <a:extLst>
                <a:ext uri="{FF2B5EF4-FFF2-40B4-BE49-F238E27FC236}">
                  <a16:creationId xmlns:a16="http://schemas.microsoft.com/office/drawing/2014/main" id="{538A46A3-DB16-45D5-B636-03EFE39FE96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62" name="Freeform 12">
              <a:extLst>
                <a:ext uri="{FF2B5EF4-FFF2-40B4-BE49-F238E27FC236}">
                  <a16:creationId xmlns:a16="http://schemas.microsoft.com/office/drawing/2014/main" id="{0B8A2B0E-823F-4BE8-9359-45143BB1248E}"/>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63" name="Freeform 13">
              <a:extLst>
                <a:ext uri="{FF2B5EF4-FFF2-40B4-BE49-F238E27FC236}">
                  <a16:creationId xmlns:a16="http://schemas.microsoft.com/office/drawing/2014/main" id="{44516B3C-A8BE-46FC-B643-3DFEB7F28386}"/>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64" name="Freeform 14">
              <a:extLst>
                <a:ext uri="{FF2B5EF4-FFF2-40B4-BE49-F238E27FC236}">
                  <a16:creationId xmlns:a16="http://schemas.microsoft.com/office/drawing/2014/main" id="{59FD699C-3920-4E57-BE27-165A3F036C2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65" name="Freeform 15">
              <a:extLst>
                <a:ext uri="{FF2B5EF4-FFF2-40B4-BE49-F238E27FC236}">
                  <a16:creationId xmlns:a16="http://schemas.microsoft.com/office/drawing/2014/main" id="{0FB0C02E-3F53-4889-8ADF-80DBC43F693C}"/>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66" name="Line 16">
              <a:extLst>
                <a:ext uri="{FF2B5EF4-FFF2-40B4-BE49-F238E27FC236}">
                  <a16:creationId xmlns:a16="http://schemas.microsoft.com/office/drawing/2014/main" id="{F8A0C89C-946F-4BCD-8A27-BB73E37FE525}"/>
                </a:ext>
                <a:ext uri="{C183D7F6-B498-43B3-948B-1728B52AA6E4}">
                  <adec:decorative xmlns=""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it-IT"/>
            </a:p>
          </p:txBody>
        </p:sp>
        <p:sp>
          <p:nvSpPr>
            <p:cNvPr id="67" name="Freeform 17">
              <a:extLst>
                <a:ext uri="{FF2B5EF4-FFF2-40B4-BE49-F238E27FC236}">
                  <a16:creationId xmlns:a16="http://schemas.microsoft.com/office/drawing/2014/main" id="{70C83EAF-4E92-4849-A240-B257871DC03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68" name="Freeform 18">
              <a:extLst>
                <a:ext uri="{FF2B5EF4-FFF2-40B4-BE49-F238E27FC236}">
                  <a16:creationId xmlns:a16="http://schemas.microsoft.com/office/drawing/2014/main" id="{320FD164-4D7A-469C-B3F4-B926BFACF53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69" name="Freeform 19">
              <a:extLst>
                <a:ext uri="{FF2B5EF4-FFF2-40B4-BE49-F238E27FC236}">
                  <a16:creationId xmlns:a16="http://schemas.microsoft.com/office/drawing/2014/main" id="{F6E14D9A-4E63-48FF-95C5-9E8DDFF86C4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70" name="Freeform 20">
              <a:extLst>
                <a:ext uri="{FF2B5EF4-FFF2-40B4-BE49-F238E27FC236}">
                  <a16:creationId xmlns:a16="http://schemas.microsoft.com/office/drawing/2014/main" id="{F3DCD24F-3CA8-4404-B22C-E4C928995F3B}"/>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71" name="Rectangle 21">
              <a:extLst>
                <a:ext uri="{FF2B5EF4-FFF2-40B4-BE49-F238E27FC236}">
                  <a16:creationId xmlns:a16="http://schemas.microsoft.com/office/drawing/2014/main" id="{8AD2E827-32A3-4BE4-9CC6-8315629177AE}"/>
                </a:ext>
                <a:ext uri="{C183D7F6-B498-43B3-948B-1728B52AA6E4}">
                  <adec:decorative xmlns=""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it-IT"/>
            </a:p>
          </p:txBody>
        </p:sp>
        <p:sp>
          <p:nvSpPr>
            <p:cNvPr id="72" name="Freeform 22">
              <a:extLst>
                <a:ext uri="{FF2B5EF4-FFF2-40B4-BE49-F238E27FC236}">
                  <a16:creationId xmlns:a16="http://schemas.microsoft.com/office/drawing/2014/main" id="{47FB2CCC-1230-494F-B2D1-F05E5B8EDF5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73" name="Freeform 23">
              <a:extLst>
                <a:ext uri="{FF2B5EF4-FFF2-40B4-BE49-F238E27FC236}">
                  <a16:creationId xmlns:a16="http://schemas.microsoft.com/office/drawing/2014/main" id="{A5F44514-9274-47E3-9243-CA9356C166B5}"/>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74" name="Freeform 24">
              <a:extLst>
                <a:ext uri="{FF2B5EF4-FFF2-40B4-BE49-F238E27FC236}">
                  <a16:creationId xmlns:a16="http://schemas.microsoft.com/office/drawing/2014/main" id="{D06192CD-AD86-4DCA-8B53-4ACCA46583A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75" name="Freeform 25">
              <a:extLst>
                <a:ext uri="{FF2B5EF4-FFF2-40B4-BE49-F238E27FC236}">
                  <a16:creationId xmlns:a16="http://schemas.microsoft.com/office/drawing/2014/main" id="{99E9203A-21E4-46D8-981A-4B28CA320A69}"/>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76" name="Freeform 26">
              <a:extLst>
                <a:ext uri="{FF2B5EF4-FFF2-40B4-BE49-F238E27FC236}">
                  <a16:creationId xmlns:a16="http://schemas.microsoft.com/office/drawing/2014/main" id="{32FCE9B6-FB52-4045-8DCC-E5959B9A40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77" name="Freeform 27">
              <a:extLst>
                <a:ext uri="{FF2B5EF4-FFF2-40B4-BE49-F238E27FC236}">
                  <a16:creationId xmlns:a16="http://schemas.microsoft.com/office/drawing/2014/main" id="{E4A7025C-CDE8-429A-BBB9-E7380C96238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78" name="Freeform 28">
              <a:extLst>
                <a:ext uri="{FF2B5EF4-FFF2-40B4-BE49-F238E27FC236}">
                  <a16:creationId xmlns:a16="http://schemas.microsoft.com/office/drawing/2014/main" id="{A4EA0256-5DF5-437A-98A7-B79F3E6BB89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79" name="Freeform 29">
              <a:extLst>
                <a:ext uri="{FF2B5EF4-FFF2-40B4-BE49-F238E27FC236}">
                  <a16:creationId xmlns:a16="http://schemas.microsoft.com/office/drawing/2014/main" id="{90C9433D-9E1C-493B-BEBD-C3081FFA328F}"/>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80" name="Freeform 30">
              <a:extLst>
                <a:ext uri="{FF2B5EF4-FFF2-40B4-BE49-F238E27FC236}">
                  <a16:creationId xmlns:a16="http://schemas.microsoft.com/office/drawing/2014/main" id="{352B39BB-F298-4285-A709-1FBA0CB722C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81" name="Freeform 31">
              <a:extLst>
                <a:ext uri="{FF2B5EF4-FFF2-40B4-BE49-F238E27FC236}">
                  <a16:creationId xmlns:a16="http://schemas.microsoft.com/office/drawing/2014/main" id="{31CAF2A0-CBA0-4E86-AA87-8750EC1AFB2E}"/>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grpSp>
      <p:sp>
        <p:nvSpPr>
          <p:cNvPr id="2" name="Titolo 1">
            <a:extLst>
              <a:ext uri="{FF2B5EF4-FFF2-40B4-BE49-F238E27FC236}">
                <a16:creationId xmlns:a16="http://schemas.microsoft.com/office/drawing/2014/main" id="{23AD7B54-38FB-DEF7-9339-1F8ABC950393}"/>
              </a:ext>
            </a:extLst>
          </p:cNvPr>
          <p:cNvSpPr>
            <a:spLocks noGrp="1"/>
          </p:cNvSpPr>
          <p:nvPr>
            <p:ph type="ctrTitle"/>
          </p:nvPr>
        </p:nvSpPr>
        <p:spPr>
          <a:xfrm>
            <a:off x="1019015" y="1093787"/>
            <a:ext cx="3059969" cy="4697413"/>
          </a:xfrm>
        </p:spPr>
        <p:txBody>
          <a:bodyPr vert="horz" lIns="91440" tIns="45720" rIns="91440" bIns="45720" rtlCol="0" anchor="ctr">
            <a:normAutofit/>
          </a:bodyPr>
          <a:lstStyle/>
          <a:p>
            <a:r>
              <a:rPr lang="en-US" sz="3300"/>
              <a:t>INTRODUZIONE ALLE ANALISI STATISTICHE CON PYTHON</a:t>
            </a:r>
          </a:p>
        </p:txBody>
      </p:sp>
      <p:sp useBgFill="1">
        <p:nvSpPr>
          <p:cNvPr id="83" name="Round Diagonal Corner Rectangle 7">
            <a:extLst>
              <a:ext uri="{FF2B5EF4-FFF2-40B4-BE49-F238E27FC236}">
                <a16:creationId xmlns:a16="http://schemas.microsoft.com/office/drawing/2014/main" id="{7D1C411D-0818-4640-8657-2AF78250C8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CasellaDiTesto 3">
            <a:extLst>
              <a:ext uri="{FF2B5EF4-FFF2-40B4-BE49-F238E27FC236}">
                <a16:creationId xmlns:a16="http://schemas.microsoft.com/office/drawing/2014/main" id="{7501D829-6A3B-A8CF-D7CB-7E06A4C2BE73}"/>
              </a:ext>
            </a:extLst>
          </p:cNvPr>
          <p:cNvSpPr txBox="1"/>
          <p:nvPr/>
        </p:nvSpPr>
        <p:spPr>
          <a:xfrm>
            <a:off x="5215467" y="1093788"/>
            <a:ext cx="5831944" cy="4697413"/>
          </a:xfrm>
          <a:prstGeom prst="rect">
            <a:avLst/>
          </a:prstGeom>
        </p:spPr>
        <p:txBody>
          <a:bodyPr vert="horz" lIns="91440" tIns="45720" rIns="91440" bIns="45720" rtlCol="0">
            <a:normAutofit/>
          </a:bodyPr>
          <a:lstStyle/>
          <a:p>
            <a:pPr indent="-228600" defTabSz="914400">
              <a:lnSpc>
                <a:spcPct val="110000"/>
              </a:lnSpc>
              <a:spcAft>
                <a:spcPts val="600"/>
              </a:spcAft>
              <a:buSzPct val="125000"/>
              <a:buFont typeface="Arial" panose="020B0604020202020204" pitchFamily="34" charset="0"/>
              <a:buChar char="•"/>
            </a:pPr>
            <a:r>
              <a:rPr lang="en-US" b="0" i="0">
                <a:effectLst/>
              </a:rPr>
              <a:t>Python è un linguaggio di programmazione orientato agli oggetti noto per la sua chiarezza, potenza e flessibilità. Si tratta di un linguaggio interpretato, il che significa che un interprete legge ed esegue il codice direttamente, senza compilazione.</a:t>
            </a:r>
          </a:p>
          <a:p>
            <a:pPr indent="-228600" defTabSz="914400">
              <a:lnSpc>
                <a:spcPct val="110000"/>
              </a:lnSpc>
              <a:spcAft>
                <a:spcPts val="600"/>
              </a:spcAft>
              <a:buSzPct val="125000"/>
              <a:buFont typeface="Arial" panose="020B0604020202020204" pitchFamily="34" charset="0"/>
              <a:buChar char="•"/>
            </a:pPr>
            <a:r>
              <a:rPr lang="en-US" b="0" i="0">
                <a:effectLst/>
              </a:rPr>
              <a:t>Creato da Guido van Rossum nel 1989 e rilasciato nel 1991, Python deve il proprio nome al gruppo comico Monty Python, di cui lo sviluppatore era un grande fan. Si tratta di un linguaggio rapido da apprendere, comprendere e usare, con una sintassi pulita e uniforme. La filosofia alla base della creazione di Python infatti si concentra principalmente sulla leggibilità e manutenibilità del codice.</a:t>
            </a:r>
          </a:p>
          <a:p>
            <a:pPr indent="-228600" defTabSz="914400">
              <a:lnSpc>
                <a:spcPct val="110000"/>
              </a:lnSpc>
              <a:spcAft>
                <a:spcPts val="600"/>
              </a:spcAft>
              <a:buSzPct val="125000"/>
              <a:buFont typeface="Arial" panose="020B0604020202020204" pitchFamily="34" charset="0"/>
              <a:buChar char="•"/>
            </a:pPr>
            <a:r>
              <a:rPr lang="en-US" b="0" i="0">
                <a:effectLst/>
              </a:rPr>
              <a:t>Il linguaggio viene utlizzato per tanti scopi diversi tra cui sviluppo di applicazioni nuove e analisi statistiche dei dati.</a:t>
            </a:r>
          </a:p>
        </p:txBody>
      </p:sp>
    </p:spTree>
    <p:extLst>
      <p:ext uri="{BB962C8B-B14F-4D97-AF65-F5344CB8AC3E}">
        <p14:creationId xmlns:p14="http://schemas.microsoft.com/office/powerpoint/2010/main" val="3826184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2E4E997-8672-4FFD-B8EC-9932A8E471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FE6BA9E6-1D9E-4D30-B528-D49FA1342E4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CB83D7AB-4D74-CD0B-3599-28781B721AE8}"/>
              </a:ext>
            </a:extLst>
          </p:cNvPr>
          <p:cNvSpPr>
            <a:spLocks noGrp="1"/>
          </p:cNvSpPr>
          <p:nvPr>
            <p:ph type="title"/>
          </p:nvPr>
        </p:nvSpPr>
        <p:spPr>
          <a:xfrm>
            <a:off x="1230314" y="621183"/>
            <a:ext cx="4459286" cy="1478570"/>
          </a:xfrm>
        </p:spPr>
        <p:txBody>
          <a:bodyPr>
            <a:normAutofit/>
          </a:bodyPr>
          <a:lstStyle/>
          <a:p>
            <a:r>
              <a:rPr lang="it-IT" sz="3200" dirty="0"/>
              <a:t>INSTALLAZIONE SOFTWARE </a:t>
            </a:r>
          </a:p>
        </p:txBody>
      </p:sp>
      <p:sp>
        <p:nvSpPr>
          <p:cNvPr id="3" name="Segnaposto contenuto 2">
            <a:extLst>
              <a:ext uri="{FF2B5EF4-FFF2-40B4-BE49-F238E27FC236}">
                <a16:creationId xmlns:a16="http://schemas.microsoft.com/office/drawing/2014/main" id="{ECE99719-3951-F52A-690E-65822F3E702C}"/>
              </a:ext>
            </a:extLst>
          </p:cNvPr>
          <p:cNvSpPr>
            <a:spLocks noGrp="1"/>
          </p:cNvSpPr>
          <p:nvPr>
            <p:ph idx="1"/>
          </p:nvPr>
        </p:nvSpPr>
        <p:spPr>
          <a:xfrm>
            <a:off x="1141412" y="2249487"/>
            <a:ext cx="4459287" cy="3965046"/>
          </a:xfrm>
        </p:spPr>
        <p:txBody>
          <a:bodyPr>
            <a:normAutofit/>
          </a:bodyPr>
          <a:lstStyle/>
          <a:p>
            <a:r>
              <a:rPr lang="it-IT" sz="2000" dirty="0"/>
              <a:t>Per installare Python, bisogna navigare sul sito ufficiale </a:t>
            </a:r>
            <a:r>
              <a:rPr lang="it-IT" sz="2000" u="sng" dirty="0"/>
              <a:t>http://www.python.org</a:t>
            </a:r>
            <a:r>
              <a:rPr lang="it-IT" sz="2000" dirty="0"/>
              <a:t>. Nella voce “Downloads” del menù, bisogna scegliere la versione adatta al proprio sistema operativo.</a:t>
            </a:r>
          </a:p>
          <a:p>
            <a:endParaRPr lang="it-IT" sz="2000" dirty="0"/>
          </a:p>
        </p:txBody>
      </p:sp>
      <p:pic>
        <p:nvPicPr>
          <p:cNvPr id="5" name="Immagine 4">
            <a:extLst>
              <a:ext uri="{FF2B5EF4-FFF2-40B4-BE49-F238E27FC236}">
                <a16:creationId xmlns:a16="http://schemas.microsoft.com/office/drawing/2014/main" id="{D1427E17-452F-2B38-8C37-137439350ED5}"/>
              </a:ext>
            </a:extLst>
          </p:cNvPr>
          <p:cNvPicPr>
            <a:picLocks noChangeAspect="1"/>
          </p:cNvPicPr>
          <p:nvPr/>
        </p:nvPicPr>
        <p:blipFill>
          <a:blip r:embed="rId4"/>
          <a:stretch>
            <a:fillRect/>
          </a:stretch>
        </p:blipFill>
        <p:spPr>
          <a:xfrm>
            <a:off x="6096000" y="1656876"/>
            <a:ext cx="5456279" cy="35192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grpSp>
        <p:nvGrpSpPr>
          <p:cNvPr id="14" name="Group 13">
            <a:extLst>
              <a:ext uri="{FF2B5EF4-FFF2-40B4-BE49-F238E27FC236}">
                <a16:creationId xmlns:a16="http://schemas.microsoft.com/office/drawing/2014/main" id="{453E4DEE-E996-40F8-8635-0FF43D7348F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5" name="Rectangle 5">
              <a:extLst>
                <a:ext uri="{FF2B5EF4-FFF2-40B4-BE49-F238E27FC236}">
                  <a16:creationId xmlns:a16="http://schemas.microsoft.com/office/drawing/2014/main" id="{08BD1D3E-43CE-49EB-A424-0738950C6424}"/>
                </a:ext>
                <a:ext uri="{C183D7F6-B498-43B3-948B-1728B52AA6E4}">
                  <adec:decorative xmlns=""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it-IT"/>
            </a:p>
          </p:txBody>
        </p:sp>
        <p:sp>
          <p:nvSpPr>
            <p:cNvPr id="16" name="Freeform 6">
              <a:extLst>
                <a:ext uri="{FF2B5EF4-FFF2-40B4-BE49-F238E27FC236}">
                  <a16:creationId xmlns:a16="http://schemas.microsoft.com/office/drawing/2014/main" id="{E9182037-E3FA-489A-95D5-29E4248420D8}"/>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17" name="Freeform 7">
              <a:extLst>
                <a:ext uri="{FF2B5EF4-FFF2-40B4-BE49-F238E27FC236}">
                  <a16:creationId xmlns:a16="http://schemas.microsoft.com/office/drawing/2014/main" id="{E8864E76-AD7F-4BEE-B3F6-A78FA42AEFAC}"/>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18" name="Freeform 8">
              <a:extLst>
                <a:ext uri="{FF2B5EF4-FFF2-40B4-BE49-F238E27FC236}">
                  <a16:creationId xmlns:a16="http://schemas.microsoft.com/office/drawing/2014/main" id="{8AD071B3-046D-4479-91FE-01E9AD7C8AA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19" name="Freeform 9">
              <a:extLst>
                <a:ext uri="{FF2B5EF4-FFF2-40B4-BE49-F238E27FC236}">
                  <a16:creationId xmlns:a16="http://schemas.microsoft.com/office/drawing/2014/main" id="{91D776F5-E902-4A4D-A75D-A46E063C9F38}"/>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20" name="Freeform 10">
              <a:extLst>
                <a:ext uri="{FF2B5EF4-FFF2-40B4-BE49-F238E27FC236}">
                  <a16:creationId xmlns:a16="http://schemas.microsoft.com/office/drawing/2014/main" id="{EBED8F24-A998-4952-AB68-E2074F0746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21" name="Freeform 11">
              <a:extLst>
                <a:ext uri="{FF2B5EF4-FFF2-40B4-BE49-F238E27FC236}">
                  <a16:creationId xmlns:a16="http://schemas.microsoft.com/office/drawing/2014/main" id="{74D7A646-8CDC-49B3-9C44-3EF38DB4264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22" name="Freeform 12">
              <a:extLst>
                <a:ext uri="{FF2B5EF4-FFF2-40B4-BE49-F238E27FC236}">
                  <a16:creationId xmlns:a16="http://schemas.microsoft.com/office/drawing/2014/main" id="{D4E99D14-E4F4-419B-9AAF-8D1CEAB28A2D}"/>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23" name="Freeform 13">
              <a:extLst>
                <a:ext uri="{FF2B5EF4-FFF2-40B4-BE49-F238E27FC236}">
                  <a16:creationId xmlns:a16="http://schemas.microsoft.com/office/drawing/2014/main" id="{377E106C-5445-4A52-9F7E-DA1738744291}"/>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24" name="Freeform 14">
              <a:extLst>
                <a:ext uri="{FF2B5EF4-FFF2-40B4-BE49-F238E27FC236}">
                  <a16:creationId xmlns:a16="http://schemas.microsoft.com/office/drawing/2014/main" id="{752BFE96-D378-4BAE-A64B-F851A34C47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25" name="Freeform 15">
              <a:extLst>
                <a:ext uri="{FF2B5EF4-FFF2-40B4-BE49-F238E27FC236}">
                  <a16:creationId xmlns:a16="http://schemas.microsoft.com/office/drawing/2014/main" id="{B88FFB19-5A5E-4078-B467-9D4ABD21BD9A}"/>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26" name="Line 16">
              <a:extLst>
                <a:ext uri="{FF2B5EF4-FFF2-40B4-BE49-F238E27FC236}">
                  <a16:creationId xmlns:a16="http://schemas.microsoft.com/office/drawing/2014/main" id="{11042975-3D19-4728-BCDA-D3F5CD633EDB}"/>
                </a:ext>
                <a:ext uri="{C183D7F6-B498-43B3-948B-1728B52AA6E4}">
                  <adec:decorative xmlns=""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txBody>
            <a:bodyPr/>
            <a:lstStyle/>
            <a:p>
              <a:endParaRPr lang="it-IT"/>
            </a:p>
          </p:txBody>
        </p:sp>
        <p:sp>
          <p:nvSpPr>
            <p:cNvPr id="27" name="Freeform 17">
              <a:extLst>
                <a:ext uri="{FF2B5EF4-FFF2-40B4-BE49-F238E27FC236}">
                  <a16:creationId xmlns:a16="http://schemas.microsoft.com/office/drawing/2014/main" id="{A28972BD-D2E1-4DCA-A907-2E3B6F60664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28" name="Freeform 18">
              <a:extLst>
                <a:ext uri="{FF2B5EF4-FFF2-40B4-BE49-F238E27FC236}">
                  <a16:creationId xmlns:a16="http://schemas.microsoft.com/office/drawing/2014/main" id="{1C806824-5C2D-4747-B038-69EE4074B36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29" name="Freeform 19">
              <a:extLst>
                <a:ext uri="{FF2B5EF4-FFF2-40B4-BE49-F238E27FC236}">
                  <a16:creationId xmlns:a16="http://schemas.microsoft.com/office/drawing/2014/main" id="{3B33F710-16D7-4F48-BFCA-66C9CA2352C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30" name="Freeform 20">
              <a:extLst>
                <a:ext uri="{FF2B5EF4-FFF2-40B4-BE49-F238E27FC236}">
                  <a16:creationId xmlns:a16="http://schemas.microsoft.com/office/drawing/2014/main" id="{6C8C8ED4-90FA-4E97-AAF0-D5D51E6A935E}"/>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31" name="Rectangle 21">
              <a:extLst>
                <a:ext uri="{FF2B5EF4-FFF2-40B4-BE49-F238E27FC236}">
                  <a16:creationId xmlns:a16="http://schemas.microsoft.com/office/drawing/2014/main" id="{6C5EB9C1-B25F-4172-8A96-5950ECC828FC}"/>
                </a:ext>
                <a:ext uri="{C183D7F6-B498-43B3-948B-1728B52AA6E4}">
                  <adec:decorative xmlns=""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txBody>
            <a:bodyPr/>
            <a:lstStyle/>
            <a:p>
              <a:endParaRPr lang="it-IT"/>
            </a:p>
          </p:txBody>
        </p:sp>
        <p:sp>
          <p:nvSpPr>
            <p:cNvPr id="32" name="Freeform 22">
              <a:extLst>
                <a:ext uri="{FF2B5EF4-FFF2-40B4-BE49-F238E27FC236}">
                  <a16:creationId xmlns:a16="http://schemas.microsoft.com/office/drawing/2014/main" id="{097E6E8A-9373-4655-882B-21715CCE97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33" name="Freeform 23">
              <a:extLst>
                <a:ext uri="{FF2B5EF4-FFF2-40B4-BE49-F238E27FC236}">
                  <a16:creationId xmlns:a16="http://schemas.microsoft.com/office/drawing/2014/main" id="{EB8CC766-1206-4372-ACAF-8230AF4D5421}"/>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34" name="Freeform 24">
              <a:extLst>
                <a:ext uri="{FF2B5EF4-FFF2-40B4-BE49-F238E27FC236}">
                  <a16:creationId xmlns:a16="http://schemas.microsoft.com/office/drawing/2014/main" id="{1C8E2511-2489-47B2-9C19-C410910DD90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35" name="Freeform 25">
              <a:extLst>
                <a:ext uri="{FF2B5EF4-FFF2-40B4-BE49-F238E27FC236}">
                  <a16:creationId xmlns:a16="http://schemas.microsoft.com/office/drawing/2014/main" id="{D7820196-0A47-47EF-832C-A688E8977D60}"/>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36" name="Freeform 26">
              <a:extLst>
                <a:ext uri="{FF2B5EF4-FFF2-40B4-BE49-F238E27FC236}">
                  <a16:creationId xmlns:a16="http://schemas.microsoft.com/office/drawing/2014/main" id="{4982E0BF-34AE-48A3-AD6B-E0F3CD05DB3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37" name="Freeform 27">
              <a:extLst>
                <a:ext uri="{FF2B5EF4-FFF2-40B4-BE49-F238E27FC236}">
                  <a16:creationId xmlns:a16="http://schemas.microsoft.com/office/drawing/2014/main" id="{CD34643B-9DF2-4310-8868-48252C3393F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38" name="Freeform 28">
              <a:extLst>
                <a:ext uri="{FF2B5EF4-FFF2-40B4-BE49-F238E27FC236}">
                  <a16:creationId xmlns:a16="http://schemas.microsoft.com/office/drawing/2014/main" id="{4E020C4E-AF64-44A8-B830-779541D8D549}"/>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39" name="Freeform 29">
              <a:extLst>
                <a:ext uri="{FF2B5EF4-FFF2-40B4-BE49-F238E27FC236}">
                  <a16:creationId xmlns:a16="http://schemas.microsoft.com/office/drawing/2014/main" id="{D97BC3D3-B1B3-4825-9169-BBEF1DBCF055}"/>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40" name="Freeform 30">
              <a:extLst>
                <a:ext uri="{FF2B5EF4-FFF2-40B4-BE49-F238E27FC236}">
                  <a16:creationId xmlns:a16="http://schemas.microsoft.com/office/drawing/2014/main" id="{A750DC4F-1DAF-470E-98C6-6C68DEB9336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sp>
          <p:nvSpPr>
            <p:cNvPr id="41" name="Freeform 31">
              <a:extLst>
                <a:ext uri="{FF2B5EF4-FFF2-40B4-BE49-F238E27FC236}">
                  <a16:creationId xmlns:a16="http://schemas.microsoft.com/office/drawing/2014/main" id="{2F99594A-5BBD-4E10-A818-8BE52B7D952C}"/>
                </a:ext>
                <a:ext uri="{C183D7F6-B498-43B3-948B-1728B52AA6E4}">
                  <adec:decorative xmlns=""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txBody>
            <a:bodyPr/>
            <a:lstStyle/>
            <a:p>
              <a:endParaRPr lang="it-IT"/>
            </a:p>
          </p:txBody>
        </p:sp>
      </p:grpSp>
    </p:spTree>
    <p:extLst>
      <p:ext uri="{BB962C8B-B14F-4D97-AF65-F5344CB8AC3E}">
        <p14:creationId xmlns:p14="http://schemas.microsoft.com/office/powerpoint/2010/main" val="423683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9679E2-8AE4-A275-70E7-7990571A97A2}"/>
              </a:ext>
            </a:extLst>
          </p:cNvPr>
          <p:cNvSpPr>
            <a:spLocks noGrp="1"/>
          </p:cNvSpPr>
          <p:nvPr>
            <p:ph type="title"/>
          </p:nvPr>
        </p:nvSpPr>
        <p:spPr>
          <a:xfrm>
            <a:off x="1404114" y="-113385"/>
            <a:ext cx="9905998" cy="1478570"/>
          </a:xfrm>
        </p:spPr>
        <p:txBody>
          <a:bodyPr>
            <a:normAutofit/>
          </a:bodyPr>
          <a:lstStyle/>
          <a:p>
            <a:r>
              <a:rPr lang="it-IT" dirty="0"/>
              <a:t>AMBIENTI VIRTUALI</a:t>
            </a:r>
            <a:br>
              <a:rPr lang="it-IT" dirty="0"/>
            </a:br>
            <a:endParaRPr lang="it-IT" dirty="0"/>
          </a:p>
        </p:txBody>
      </p:sp>
      <p:pic>
        <p:nvPicPr>
          <p:cNvPr id="7" name="Immagine 6">
            <a:extLst>
              <a:ext uri="{FF2B5EF4-FFF2-40B4-BE49-F238E27FC236}">
                <a16:creationId xmlns:a16="http://schemas.microsoft.com/office/drawing/2014/main" id="{0AB4D34A-F68C-A8B1-19CE-E279FF4788DD}"/>
              </a:ext>
            </a:extLst>
          </p:cNvPr>
          <p:cNvPicPr>
            <a:picLocks noChangeAspect="1"/>
          </p:cNvPicPr>
          <p:nvPr/>
        </p:nvPicPr>
        <p:blipFill>
          <a:blip r:embed="rId3"/>
          <a:stretch>
            <a:fillRect/>
          </a:stretch>
        </p:blipFill>
        <p:spPr>
          <a:xfrm>
            <a:off x="0" y="819765"/>
            <a:ext cx="2808228" cy="2379663"/>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pic>
        <p:nvPicPr>
          <p:cNvPr id="5" name="Immagine 4">
            <a:extLst>
              <a:ext uri="{FF2B5EF4-FFF2-40B4-BE49-F238E27FC236}">
                <a16:creationId xmlns:a16="http://schemas.microsoft.com/office/drawing/2014/main" id="{F6013347-5BCA-A5D0-C8F7-4C7B1B186AA9}"/>
              </a:ext>
            </a:extLst>
          </p:cNvPr>
          <p:cNvPicPr>
            <a:picLocks noChangeAspect="1"/>
          </p:cNvPicPr>
          <p:nvPr/>
        </p:nvPicPr>
        <p:blipFill>
          <a:blip r:embed="rId4"/>
          <a:stretch>
            <a:fillRect/>
          </a:stretch>
        </p:blipFill>
        <p:spPr>
          <a:xfrm>
            <a:off x="0" y="3311395"/>
            <a:ext cx="4989454" cy="2551113"/>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
        <p:nvSpPr>
          <p:cNvPr id="3" name="Segnaposto contenuto 2">
            <a:extLst>
              <a:ext uri="{FF2B5EF4-FFF2-40B4-BE49-F238E27FC236}">
                <a16:creationId xmlns:a16="http://schemas.microsoft.com/office/drawing/2014/main" id="{3013DB2C-AB8C-045D-1B6B-8BBB1AC6973F}"/>
              </a:ext>
            </a:extLst>
          </p:cNvPr>
          <p:cNvSpPr>
            <a:spLocks noGrp="1"/>
          </p:cNvSpPr>
          <p:nvPr>
            <p:ph idx="1"/>
          </p:nvPr>
        </p:nvSpPr>
        <p:spPr>
          <a:xfrm>
            <a:off x="5291979" y="1658143"/>
            <a:ext cx="6012832" cy="3541714"/>
          </a:xfrm>
        </p:spPr>
        <p:txBody>
          <a:bodyPr>
            <a:normAutofit fontScale="92500" lnSpcReduction="20000"/>
          </a:bodyPr>
          <a:lstStyle/>
          <a:p>
            <a:r>
              <a:rPr lang="it-IT" dirty="0"/>
              <a:t>In alternativa è possibile evitare l’installazione di Python, qualora si decidesse di scaricare Anaconda che contiene diversi ambienti virtuali per l’utilizzo di questo linguaggio di programmazione tra cui quelli più utilizzati vi sono: </a:t>
            </a:r>
            <a:r>
              <a:rPr lang="it-IT" b="1" dirty="0" err="1">
                <a:solidFill>
                  <a:srgbClr val="FF0000"/>
                </a:solidFill>
              </a:rPr>
              <a:t>Jupyter</a:t>
            </a:r>
            <a:r>
              <a:rPr lang="it-IT" b="1" dirty="0">
                <a:solidFill>
                  <a:srgbClr val="FF0000"/>
                </a:solidFill>
              </a:rPr>
              <a:t> Notebook</a:t>
            </a:r>
            <a:r>
              <a:rPr lang="it-IT" dirty="0"/>
              <a:t>, </a:t>
            </a:r>
            <a:r>
              <a:rPr lang="it-IT" dirty="0" err="1"/>
              <a:t>Spyder</a:t>
            </a:r>
            <a:r>
              <a:rPr lang="it-IT" dirty="0"/>
              <a:t> e Visual Studio Code. Sono ambienti molto consigliati per programmare perché agevolano il processo di apprendimento ma anche la scrittura del codice, l’utilizzo dei grafici e il salvataggio dei file. </a:t>
            </a:r>
          </a:p>
          <a:p>
            <a:endParaRPr lang="it-IT" dirty="0"/>
          </a:p>
          <a:p>
            <a:endParaRPr lang="it-IT" dirty="0"/>
          </a:p>
        </p:txBody>
      </p:sp>
    </p:spTree>
    <p:extLst>
      <p:ext uri="{BB962C8B-B14F-4D97-AF65-F5344CB8AC3E}">
        <p14:creationId xmlns:p14="http://schemas.microsoft.com/office/powerpoint/2010/main" val="360326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A05F92-0DC9-3D94-0AF3-4F6417C1A3E3}"/>
              </a:ext>
            </a:extLst>
          </p:cNvPr>
          <p:cNvSpPr>
            <a:spLocks noGrp="1"/>
          </p:cNvSpPr>
          <p:nvPr>
            <p:ph type="title"/>
          </p:nvPr>
        </p:nvSpPr>
        <p:spPr>
          <a:xfrm>
            <a:off x="1141413" y="142268"/>
            <a:ext cx="9905998" cy="1478570"/>
          </a:xfrm>
        </p:spPr>
        <p:txBody>
          <a:bodyPr/>
          <a:lstStyle/>
          <a:p>
            <a:r>
              <a:rPr lang="it-IT" dirty="0"/>
              <a:t>1) INSTALLAZIONE PACCHETTI</a:t>
            </a:r>
            <a:br>
              <a:rPr lang="it-IT" dirty="0"/>
            </a:br>
            <a:endParaRPr lang="it-IT" dirty="0"/>
          </a:p>
        </p:txBody>
      </p:sp>
      <p:sp>
        <p:nvSpPr>
          <p:cNvPr id="3" name="Segnaposto contenuto 2">
            <a:extLst>
              <a:ext uri="{FF2B5EF4-FFF2-40B4-BE49-F238E27FC236}">
                <a16:creationId xmlns:a16="http://schemas.microsoft.com/office/drawing/2014/main" id="{D19EAD45-F00E-3187-948D-31040EA9EADE}"/>
              </a:ext>
            </a:extLst>
          </p:cNvPr>
          <p:cNvSpPr>
            <a:spLocks noGrp="1"/>
          </p:cNvSpPr>
          <p:nvPr>
            <p:ph idx="1"/>
          </p:nvPr>
        </p:nvSpPr>
        <p:spPr>
          <a:xfrm>
            <a:off x="1141412" y="1125537"/>
            <a:ext cx="9905999" cy="3541714"/>
          </a:xfrm>
        </p:spPr>
        <p:txBody>
          <a:bodyPr/>
          <a:lstStyle/>
          <a:p>
            <a:r>
              <a:rPr lang="it-IT" dirty="0"/>
              <a:t>Adesso possiamo entrare nel vivo dell’analisi statistica con Python scaricando tutti i moduli che contengono le funzioni necessarie per l’analisi statistica dei dati. La sintassi è abbastanza semplice, </a:t>
            </a:r>
            <a:r>
              <a:rPr lang="it-IT" dirty="0" err="1"/>
              <a:t>poichè</a:t>
            </a:r>
            <a:r>
              <a:rPr lang="it-IT" dirty="0"/>
              <a:t> basta digitare sul prompt di Anaconda o sulla console dell’ambiente virtuale che si utilizza la seguente frase: «</a:t>
            </a:r>
            <a:r>
              <a:rPr lang="it-IT" dirty="0" err="1"/>
              <a:t>pip</a:t>
            </a:r>
            <a:r>
              <a:rPr lang="it-IT" dirty="0"/>
              <a:t> </a:t>
            </a:r>
            <a:r>
              <a:rPr lang="it-IT" dirty="0" err="1"/>
              <a:t>install</a:t>
            </a:r>
            <a:r>
              <a:rPr lang="it-IT" dirty="0"/>
              <a:t> </a:t>
            </a:r>
            <a:r>
              <a:rPr lang="it-IT" dirty="0" err="1"/>
              <a:t>nome_pacchetto</a:t>
            </a:r>
            <a:r>
              <a:rPr lang="it-IT" dirty="0"/>
              <a:t>».</a:t>
            </a:r>
          </a:p>
          <a:p>
            <a:endParaRPr lang="it-IT" dirty="0"/>
          </a:p>
          <a:p>
            <a:endParaRPr lang="it-IT" dirty="0"/>
          </a:p>
          <a:p>
            <a:endParaRPr lang="it-IT" dirty="0"/>
          </a:p>
        </p:txBody>
      </p:sp>
      <p:pic>
        <p:nvPicPr>
          <p:cNvPr id="5" name="Immagine 4">
            <a:extLst>
              <a:ext uri="{FF2B5EF4-FFF2-40B4-BE49-F238E27FC236}">
                <a16:creationId xmlns:a16="http://schemas.microsoft.com/office/drawing/2014/main" id="{E6D587F9-6F83-F124-1EFF-D5B1CA0EB27E}"/>
              </a:ext>
            </a:extLst>
          </p:cNvPr>
          <p:cNvPicPr>
            <a:picLocks noChangeAspect="1"/>
          </p:cNvPicPr>
          <p:nvPr/>
        </p:nvPicPr>
        <p:blipFill>
          <a:blip r:embed="rId2"/>
          <a:stretch>
            <a:fillRect/>
          </a:stretch>
        </p:blipFill>
        <p:spPr>
          <a:xfrm>
            <a:off x="950116" y="3621540"/>
            <a:ext cx="10288589" cy="2110923"/>
          </a:xfrm>
          <a:prstGeom prst="rect">
            <a:avLst/>
          </a:prstGeom>
        </p:spPr>
      </p:pic>
    </p:spTree>
    <p:extLst>
      <p:ext uri="{BB962C8B-B14F-4D97-AF65-F5344CB8AC3E}">
        <p14:creationId xmlns:p14="http://schemas.microsoft.com/office/powerpoint/2010/main" val="51531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05BD77-4B7C-382B-ECFF-01CEAF1634E6}"/>
              </a:ext>
            </a:extLst>
          </p:cNvPr>
          <p:cNvSpPr>
            <a:spLocks noGrp="1"/>
          </p:cNvSpPr>
          <p:nvPr>
            <p:ph type="title"/>
          </p:nvPr>
        </p:nvSpPr>
        <p:spPr>
          <a:xfrm>
            <a:off x="1234719" y="0"/>
            <a:ext cx="9905998" cy="1478570"/>
          </a:xfrm>
        </p:spPr>
        <p:txBody>
          <a:bodyPr/>
          <a:lstStyle/>
          <a:p>
            <a:r>
              <a:rPr lang="it-IT" dirty="0"/>
              <a:t>2) IMPORTAZIONE PACCHETTI</a:t>
            </a:r>
          </a:p>
        </p:txBody>
      </p:sp>
      <p:sp>
        <p:nvSpPr>
          <p:cNvPr id="3" name="Segnaposto contenuto 2">
            <a:extLst>
              <a:ext uri="{FF2B5EF4-FFF2-40B4-BE49-F238E27FC236}">
                <a16:creationId xmlns:a16="http://schemas.microsoft.com/office/drawing/2014/main" id="{38D9629F-568B-7D6C-749E-577C9BA74CBE}"/>
              </a:ext>
            </a:extLst>
          </p:cNvPr>
          <p:cNvSpPr>
            <a:spLocks noGrp="1"/>
          </p:cNvSpPr>
          <p:nvPr>
            <p:ph idx="1"/>
          </p:nvPr>
        </p:nvSpPr>
        <p:spPr>
          <a:xfrm>
            <a:off x="1234719" y="1316425"/>
            <a:ext cx="9905999" cy="5065713"/>
          </a:xfrm>
        </p:spPr>
        <p:txBody>
          <a:bodyPr/>
          <a:lstStyle/>
          <a:p>
            <a:r>
              <a:rPr lang="it-IT" dirty="0"/>
              <a:t>L’importazione dei moduli in Python è possibile effettuarla solo se i pacchetti sono già stati correttamente installati ed è necessaria se si vuole usufruire delle loro funzioni. La sintassi è la seguente: import </a:t>
            </a:r>
            <a:r>
              <a:rPr lang="it-IT" u="sng" dirty="0" err="1"/>
              <a:t>nome_pacchetto</a:t>
            </a:r>
            <a:r>
              <a:rPr lang="it-IT" dirty="0"/>
              <a:t> </a:t>
            </a:r>
            <a:r>
              <a:rPr lang="it-IT" dirty="0" err="1"/>
              <a:t>as</a:t>
            </a:r>
            <a:r>
              <a:rPr lang="it-IT" dirty="0"/>
              <a:t> </a:t>
            </a:r>
            <a:r>
              <a:rPr lang="it-IT" u="sng" dirty="0"/>
              <a:t>alias</a:t>
            </a:r>
          </a:p>
          <a:p>
            <a:r>
              <a:rPr lang="it-IT" dirty="0"/>
              <a:t>Possiamo anche richiamare il pacchetto e assegnare un nome alternativo più breve(alias), in modo tale da essere più agevolati nell’utilizzare le varie funzioni dal momento che ogni volta è necessario inserire prima il nome del modulo seguito dal punto se vogliamo sfruttare i contenuti del modulo. </a:t>
            </a:r>
          </a:p>
          <a:p>
            <a:endParaRPr lang="it-IT" dirty="0"/>
          </a:p>
        </p:txBody>
      </p:sp>
      <p:pic>
        <p:nvPicPr>
          <p:cNvPr id="5" name="Immagine 4">
            <a:extLst>
              <a:ext uri="{FF2B5EF4-FFF2-40B4-BE49-F238E27FC236}">
                <a16:creationId xmlns:a16="http://schemas.microsoft.com/office/drawing/2014/main" id="{451EB461-3A35-BAF3-B03B-763655145241}"/>
              </a:ext>
            </a:extLst>
          </p:cNvPr>
          <p:cNvPicPr>
            <a:picLocks noChangeAspect="1"/>
          </p:cNvPicPr>
          <p:nvPr/>
        </p:nvPicPr>
        <p:blipFill>
          <a:blip r:embed="rId2"/>
          <a:stretch>
            <a:fillRect/>
          </a:stretch>
        </p:blipFill>
        <p:spPr>
          <a:xfrm>
            <a:off x="1618545" y="4755503"/>
            <a:ext cx="3345341" cy="962244"/>
          </a:xfrm>
          <a:prstGeom prst="rect">
            <a:avLst/>
          </a:prstGeom>
        </p:spPr>
      </p:pic>
    </p:spTree>
    <p:extLst>
      <p:ext uri="{BB962C8B-B14F-4D97-AF65-F5344CB8AC3E}">
        <p14:creationId xmlns:p14="http://schemas.microsoft.com/office/powerpoint/2010/main" val="3416358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BE9B1C-5431-4F8E-5C5B-B40819518471}"/>
              </a:ext>
            </a:extLst>
          </p:cNvPr>
          <p:cNvSpPr>
            <a:spLocks noGrp="1"/>
          </p:cNvSpPr>
          <p:nvPr>
            <p:ph type="title"/>
          </p:nvPr>
        </p:nvSpPr>
        <p:spPr>
          <a:xfrm>
            <a:off x="1216058" y="-90608"/>
            <a:ext cx="9905998" cy="1478570"/>
          </a:xfrm>
        </p:spPr>
        <p:txBody>
          <a:bodyPr/>
          <a:lstStyle/>
          <a:p>
            <a:r>
              <a:rPr lang="it-IT" dirty="0"/>
              <a:t>SELEZIONE WORKING DIRECTORY E IMPORTAZIONE DATASET</a:t>
            </a:r>
          </a:p>
        </p:txBody>
      </p:sp>
      <p:sp>
        <p:nvSpPr>
          <p:cNvPr id="3" name="Segnaposto contenuto 2">
            <a:extLst>
              <a:ext uri="{FF2B5EF4-FFF2-40B4-BE49-F238E27FC236}">
                <a16:creationId xmlns:a16="http://schemas.microsoft.com/office/drawing/2014/main" id="{99CF57D3-5E7B-73D2-9D37-94F13CB909D7}"/>
              </a:ext>
            </a:extLst>
          </p:cNvPr>
          <p:cNvSpPr>
            <a:spLocks noGrp="1"/>
          </p:cNvSpPr>
          <p:nvPr>
            <p:ph idx="1"/>
          </p:nvPr>
        </p:nvSpPr>
        <p:spPr>
          <a:xfrm>
            <a:off x="1143000" y="1177533"/>
            <a:ext cx="9905999" cy="3541714"/>
          </a:xfrm>
        </p:spPr>
        <p:txBody>
          <a:bodyPr/>
          <a:lstStyle/>
          <a:p>
            <a:r>
              <a:rPr lang="it-IT" dirty="0"/>
              <a:t>Prima di importare una matrice dei dati, è necessario selezionare la cartella di riferimento da cui il software dovrà importare uno o più file. Per tale scopo, è fondamentale l’installazione del pacchetto «</a:t>
            </a:r>
            <a:r>
              <a:rPr lang="it-IT" dirty="0" err="1"/>
              <a:t>os</a:t>
            </a:r>
            <a:r>
              <a:rPr lang="it-IT" dirty="0"/>
              <a:t>».</a:t>
            </a:r>
          </a:p>
          <a:p>
            <a:r>
              <a:rPr lang="it-IT" dirty="0"/>
              <a:t>Il comando </a:t>
            </a:r>
            <a:r>
              <a:rPr lang="it-IT" dirty="0" err="1"/>
              <a:t>os.getcwd</a:t>
            </a:r>
            <a:r>
              <a:rPr lang="it-IT" dirty="0"/>
              <a:t>() ci permette di visualizzare l’attuale working directory, mentre </a:t>
            </a:r>
            <a:r>
              <a:rPr lang="it-IT" dirty="0" err="1"/>
              <a:t>os.chdir</a:t>
            </a:r>
            <a:r>
              <a:rPr lang="it-IT" dirty="0"/>
              <a:t>() ci consente di cambiarla. </a:t>
            </a:r>
            <a:r>
              <a:rPr lang="it-IT" b="1" dirty="0" err="1">
                <a:highlight>
                  <a:srgbClr val="FF0000"/>
                </a:highlight>
              </a:rPr>
              <a:t>Getcwd</a:t>
            </a:r>
            <a:r>
              <a:rPr lang="it-IT" b="1" dirty="0">
                <a:highlight>
                  <a:srgbClr val="FF0000"/>
                </a:highlight>
              </a:rPr>
              <a:t>: </a:t>
            </a:r>
            <a:r>
              <a:rPr lang="it-IT" b="1" dirty="0" err="1">
                <a:highlight>
                  <a:srgbClr val="FF0000"/>
                </a:highlight>
              </a:rPr>
              <a:t>get</a:t>
            </a:r>
            <a:r>
              <a:rPr lang="it-IT" b="1" dirty="0">
                <a:highlight>
                  <a:srgbClr val="FF0000"/>
                </a:highlight>
              </a:rPr>
              <a:t> working directory</a:t>
            </a:r>
            <a:r>
              <a:rPr lang="it-IT" dirty="0">
                <a:highlight>
                  <a:srgbClr val="FF0000"/>
                </a:highlight>
              </a:rPr>
              <a:t> </a:t>
            </a:r>
            <a:r>
              <a:rPr lang="it-IT" b="1" dirty="0" err="1">
                <a:highlight>
                  <a:srgbClr val="FF0000"/>
                </a:highlight>
              </a:rPr>
              <a:t>chdir</a:t>
            </a:r>
            <a:r>
              <a:rPr lang="it-IT" b="1" dirty="0">
                <a:highlight>
                  <a:srgbClr val="FF0000"/>
                </a:highlight>
              </a:rPr>
              <a:t>: </a:t>
            </a:r>
            <a:r>
              <a:rPr lang="it-IT" b="1" dirty="0" err="1">
                <a:highlight>
                  <a:srgbClr val="FF0000"/>
                </a:highlight>
              </a:rPr>
              <a:t>change</a:t>
            </a:r>
            <a:r>
              <a:rPr lang="it-IT" b="1" dirty="0">
                <a:highlight>
                  <a:srgbClr val="FF0000"/>
                </a:highlight>
              </a:rPr>
              <a:t> directory </a:t>
            </a:r>
          </a:p>
          <a:p>
            <a:endParaRPr lang="it-IT" dirty="0"/>
          </a:p>
        </p:txBody>
      </p:sp>
      <p:pic>
        <p:nvPicPr>
          <p:cNvPr id="5" name="Immagine 4">
            <a:extLst>
              <a:ext uri="{FF2B5EF4-FFF2-40B4-BE49-F238E27FC236}">
                <a16:creationId xmlns:a16="http://schemas.microsoft.com/office/drawing/2014/main" id="{09562A3C-60BA-2FF1-8379-72A42C37F52A}"/>
              </a:ext>
            </a:extLst>
          </p:cNvPr>
          <p:cNvPicPr>
            <a:picLocks noChangeAspect="1"/>
          </p:cNvPicPr>
          <p:nvPr/>
        </p:nvPicPr>
        <p:blipFill>
          <a:blip r:embed="rId2"/>
          <a:stretch>
            <a:fillRect/>
          </a:stretch>
        </p:blipFill>
        <p:spPr>
          <a:xfrm>
            <a:off x="1445753" y="4030908"/>
            <a:ext cx="8927166" cy="2643590"/>
          </a:xfrm>
          <a:prstGeom prst="rect">
            <a:avLst/>
          </a:prstGeom>
        </p:spPr>
      </p:pic>
    </p:spTree>
    <p:extLst>
      <p:ext uri="{BB962C8B-B14F-4D97-AF65-F5344CB8AC3E}">
        <p14:creationId xmlns:p14="http://schemas.microsoft.com/office/powerpoint/2010/main" val="2119824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6F17C0F-34D4-EF26-BC91-DD44EAF3FD72}"/>
              </a:ext>
            </a:extLst>
          </p:cNvPr>
          <p:cNvSpPr>
            <a:spLocks noGrp="1"/>
          </p:cNvSpPr>
          <p:nvPr>
            <p:ph idx="1"/>
          </p:nvPr>
        </p:nvSpPr>
        <p:spPr>
          <a:xfrm>
            <a:off x="1253380" y="242596"/>
            <a:ext cx="9905999" cy="6242180"/>
          </a:xfrm>
        </p:spPr>
        <p:txBody>
          <a:bodyPr/>
          <a:lstStyle/>
          <a:p>
            <a:r>
              <a:rPr lang="it-IT" dirty="0"/>
              <a:t>Procediamo adesso all’importazione del dataset. La procedura è molto semplice: infatti, basta solo scrivere il nome del file seguito dal punto e dalla sua estensione e tutto deve essere racchiuso in una stringa.</a:t>
            </a:r>
          </a:p>
          <a:p>
            <a:r>
              <a:rPr lang="it-IT" dirty="0"/>
              <a:t>Ad esempio, importiamo un file </a:t>
            </a:r>
            <a:r>
              <a:rPr lang="it-IT" dirty="0" err="1"/>
              <a:t>excel</a:t>
            </a:r>
            <a:r>
              <a:rPr lang="it-IT" dirty="0"/>
              <a:t> che ha per unità statistiche i lavoratori e come variabili il salario, il sesso, gli anni di esperienza e gli anni di istruzione. </a:t>
            </a:r>
          </a:p>
          <a:p>
            <a:endParaRPr lang="it-IT" dirty="0"/>
          </a:p>
          <a:p>
            <a:endParaRPr lang="it-IT" dirty="0"/>
          </a:p>
          <a:p>
            <a:endParaRPr lang="it-IT" dirty="0"/>
          </a:p>
          <a:p>
            <a:endParaRPr lang="it-IT" dirty="0"/>
          </a:p>
          <a:p>
            <a:endParaRPr lang="it-IT" dirty="0"/>
          </a:p>
        </p:txBody>
      </p:sp>
      <p:sp>
        <p:nvSpPr>
          <p:cNvPr id="9" name="CasellaDiTesto 8">
            <a:extLst>
              <a:ext uri="{FF2B5EF4-FFF2-40B4-BE49-F238E27FC236}">
                <a16:creationId xmlns:a16="http://schemas.microsoft.com/office/drawing/2014/main" id="{8D2152B7-08C0-B619-775A-D8C6A1AED22B}"/>
              </a:ext>
            </a:extLst>
          </p:cNvPr>
          <p:cNvSpPr txBox="1"/>
          <p:nvPr/>
        </p:nvSpPr>
        <p:spPr>
          <a:xfrm>
            <a:off x="6653487" y="2836707"/>
            <a:ext cx="4058783" cy="1477328"/>
          </a:xfrm>
          <a:prstGeom prst="rect">
            <a:avLst/>
          </a:prstGeom>
          <a:noFill/>
        </p:spPr>
        <p:txBody>
          <a:bodyPr wrap="square" rtlCol="0">
            <a:spAutoFit/>
          </a:bodyPr>
          <a:lstStyle/>
          <a:p>
            <a:r>
              <a:rPr lang="it-IT" dirty="0"/>
              <a:t>con l’opzione </a:t>
            </a:r>
            <a:r>
              <a:rPr lang="it-IT" dirty="0" err="1"/>
              <a:t>shape</a:t>
            </a:r>
            <a:r>
              <a:rPr lang="it-IT" dirty="0"/>
              <a:t> possiamo sapere il numero di righe e colonne. Esso è l’equivalente dell’opzione </a:t>
            </a:r>
            <a:r>
              <a:rPr lang="it-IT" dirty="0" err="1"/>
              <a:t>dim</a:t>
            </a:r>
            <a:r>
              <a:rPr lang="it-IT" dirty="0"/>
              <a:t> in R. con head vengono mostrate le prime cinque righe del dataset.</a:t>
            </a:r>
          </a:p>
        </p:txBody>
      </p:sp>
      <p:pic>
        <p:nvPicPr>
          <p:cNvPr id="4" name="Immagine 3">
            <a:extLst>
              <a:ext uri="{FF2B5EF4-FFF2-40B4-BE49-F238E27FC236}">
                <a16:creationId xmlns:a16="http://schemas.microsoft.com/office/drawing/2014/main" id="{E9B1A901-F754-A3B8-367A-D663AD28CCD6}"/>
              </a:ext>
            </a:extLst>
          </p:cNvPr>
          <p:cNvPicPr>
            <a:picLocks noChangeAspect="1"/>
          </p:cNvPicPr>
          <p:nvPr/>
        </p:nvPicPr>
        <p:blipFill>
          <a:blip r:embed="rId2"/>
          <a:stretch>
            <a:fillRect/>
          </a:stretch>
        </p:blipFill>
        <p:spPr>
          <a:xfrm>
            <a:off x="1514268" y="2631282"/>
            <a:ext cx="4692111" cy="3834833"/>
          </a:xfrm>
          <a:prstGeom prst="rect">
            <a:avLst/>
          </a:prstGeom>
        </p:spPr>
      </p:pic>
    </p:spTree>
    <p:extLst>
      <p:ext uri="{BB962C8B-B14F-4D97-AF65-F5344CB8AC3E}">
        <p14:creationId xmlns:p14="http://schemas.microsoft.com/office/powerpoint/2010/main" val="2399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E638AC-D64E-C549-64E6-143994C820EB}"/>
              </a:ext>
            </a:extLst>
          </p:cNvPr>
          <p:cNvSpPr>
            <a:spLocks noGrp="1"/>
          </p:cNvSpPr>
          <p:nvPr>
            <p:ph type="title"/>
          </p:nvPr>
        </p:nvSpPr>
        <p:spPr>
          <a:xfrm>
            <a:off x="1141413" y="-305213"/>
            <a:ext cx="9905998" cy="1478570"/>
          </a:xfrm>
        </p:spPr>
        <p:txBody>
          <a:bodyPr/>
          <a:lstStyle/>
          <a:p>
            <a:r>
              <a:rPr lang="it-IT" dirty="0"/>
              <a:t>Visualizzare il tipo di variabili del dataset</a:t>
            </a:r>
          </a:p>
        </p:txBody>
      </p:sp>
      <p:sp>
        <p:nvSpPr>
          <p:cNvPr id="7" name="CasellaDiTesto 6">
            <a:extLst>
              <a:ext uri="{FF2B5EF4-FFF2-40B4-BE49-F238E27FC236}">
                <a16:creationId xmlns:a16="http://schemas.microsoft.com/office/drawing/2014/main" id="{88182956-B3F7-6327-A9A3-A90AEB4823C8}"/>
              </a:ext>
            </a:extLst>
          </p:cNvPr>
          <p:cNvSpPr txBox="1"/>
          <p:nvPr/>
        </p:nvSpPr>
        <p:spPr>
          <a:xfrm>
            <a:off x="1343608" y="755780"/>
            <a:ext cx="8696131" cy="923330"/>
          </a:xfrm>
          <a:prstGeom prst="rect">
            <a:avLst/>
          </a:prstGeom>
          <a:noFill/>
        </p:spPr>
        <p:txBody>
          <a:bodyPr wrap="square" rtlCol="0">
            <a:spAutoFit/>
          </a:bodyPr>
          <a:lstStyle/>
          <a:p>
            <a:r>
              <a:rPr lang="it-IT" dirty="0"/>
              <a:t>In </a:t>
            </a:r>
            <a:r>
              <a:rPr lang="it-IT" dirty="0" err="1"/>
              <a:t>python</a:t>
            </a:r>
            <a:r>
              <a:rPr lang="it-IT" dirty="0"/>
              <a:t> c’è una procedura equivalente a quella di R per la visualizzazione del tipo di variabili abbastanza facile da ricordare. R utilizza l’opzione </a:t>
            </a:r>
            <a:r>
              <a:rPr lang="it-IT" dirty="0" err="1"/>
              <a:t>str</a:t>
            </a:r>
            <a:r>
              <a:rPr lang="it-IT" dirty="0"/>
              <a:t>(</a:t>
            </a:r>
            <a:r>
              <a:rPr lang="it-IT" dirty="0" err="1"/>
              <a:t>nome_dataset</a:t>
            </a:r>
            <a:r>
              <a:rPr lang="it-IT" dirty="0"/>
              <a:t>), mentre per Python, è necessaria la seguente sintassi: </a:t>
            </a:r>
            <a:r>
              <a:rPr lang="it-IT" dirty="0">
                <a:solidFill>
                  <a:srgbClr val="FF0000"/>
                </a:solidFill>
              </a:rPr>
              <a:t>nome_dataset</a:t>
            </a:r>
            <a:r>
              <a:rPr lang="it-IT" dirty="0"/>
              <a:t>.info()</a:t>
            </a:r>
          </a:p>
        </p:txBody>
      </p:sp>
      <p:sp>
        <p:nvSpPr>
          <p:cNvPr id="8" name="CasellaDiTesto 7">
            <a:extLst>
              <a:ext uri="{FF2B5EF4-FFF2-40B4-BE49-F238E27FC236}">
                <a16:creationId xmlns:a16="http://schemas.microsoft.com/office/drawing/2014/main" id="{70874A29-13F7-1086-64E3-E70165DEC1B9}"/>
              </a:ext>
            </a:extLst>
          </p:cNvPr>
          <p:cNvSpPr txBox="1"/>
          <p:nvPr/>
        </p:nvSpPr>
        <p:spPr>
          <a:xfrm>
            <a:off x="5691673" y="1993569"/>
            <a:ext cx="5439747" cy="1754326"/>
          </a:xfrm>
          <a:prstGeom prst="rect">
            <a:avLst/>
          </a:prstGeom>
          <a:noFill/>
        </p:spPr>
        <p:txBody>
          <a:bodyPr wrap="square" rtlCol="0">
            <a:spAutoFit/>
          </a:bodyPr>
          <a:lstStyle/>
          <a:p>
            <a:r>
              <a:rPr lang="it-IT" dirty="0"/>
              <a:t>Nello specifico, per il nostro dataset, c’è un inconveniente. Quando abbiamo importato il dataset, tutte le variabili sono state riconosciute come numeriche. Prima di procedere quindi con le statistiche descrittive, è indispensabile effettuare una trasformazione solo per l’unica variabile qualitativa (</a:t>
            </a:r>
            <a:r>
              <a:rPr lang="it-IT" b="1" dirty="0"/>
              <a:t>Gender</a:t>
            </a:r>
            <a:r>
              <a:rPr lang="it-IT" dirty="0"/>
              <a:t>)</a:t>
            </a:r>
          </a:p>
        </p:txBody>
      </p:sp>
      <p:pic>
        <p:nvPicPr>
          <p:cNvPr id="12" name="Segnaposto contenuto 11">
            <a:extLst>
              <a:ext uri="{FF2B5EF4-FFF2-40B4-BE49-F238E27FC236}">
                <a16:creationId xmlns:a16="http://schemas.microsoft.com/office/drawing/2014/main" id="{29AA0DA9-119A-EFA0-A9F7-B84AC9B5ED90}"/>
              </a:ext>
            </a:extLst>
          </p:cNvPr>
          <p:cNvPicPr>
            <a:picLocks noGrp="1" noChangeAspect="1"/>
          </p:cNvPicPr>
          <p:nvPr>
            <p:ph idx="1"/>
          </p:nvPr>
        </p:nvPicPr>
        <p:blipFill>
          <a:blip r:embed="rId2"/>
          <a:stretch>
            <a:fillRect/>
          </a:stretch>
        </p:blipFill>
        <p:spPr>
          <a:xfrm>
            <a:off x="1343607" y="1858845"/>
            <a:ext cx="4133462" cy="3375627"/>
          </a:xfrm>
        </p:spPr>
      </p:pic>
    </p:spTree>
    <p:extLst>
      <p:ext uri="{BB962C8B-B14F-4D97-AF65-F5344CB8AC3E}">
        <p14:creationId xmlns:p14="http://schemas.microsoft.com/office/powerpoint/2010/main" val="1776869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
  <TotalTime>0</TotalTime>
  <Words>1024</Words>
  <Application>Microsoft Office PowerPoint</Application>
  <PresentationFormat>Widescreen</PresentationFormat>
  <Paragraphs>40</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Trebuchet MS</vt:lpstr>
      <vt:lpstr>Tw Cen MT</vt:lpstr>
      <vt:lpstr>Circuito</vt:lpstr>
      <vt:lpstr>Analisi statistiche con python</vt:lpstr>
      <vt:lpstr>INTRODUZIONE ALLE ANALISI STATISTICHE CON PYTHON</vt:lpstr>
      <vt:lpstr>INSTALLAZIONE SOFTWARE </vt:lpstr>
      <vt:lpstr>AMBIENTI VIRTUALI </vt:lpstr>
      <vt:lpstr>1) INSTALLAZIONE PACCHETTI </vt:lpstr>
      <vt:lpstr>2) IMPORTAZIONE PACCHETTI</vt:lpstr>
      <vt:lpstr>SELEZIONE WORKING DIRECTORY E IMPORTAZIONE DATASET</vt:lpstr>
      <vt:lpstr>Presentazione standard di PowerPoint</vt:lpstr>
      <vt:lpstr>Visualizzare il tipo di variabili del dataset</vt:lpstr>
      <vt:lpstr>TRASFORMAZIONE VARIABILI</vt:lpstr>
      <vt:lpstr>Filtraggi </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 ALLE ANALISI STATISTICHE CON PYTHON</dc:title>
  <dc:creator>Emanuele Amoruso</dc:creator>
  <cp:lastModifiedBy>Gennaro Punzo</cp:lastModifiedBy>
  <cp:revision>13</cp:revision>
  <dcterms:created xsi:type="dcterms:W3CDTF">2023-09-26T20:35:31Z</dcterms:created>
  <dcterms:modified xsi:type="dcterms:W3CDTF">2023-12-05T11:33:38Z</dcterms:modified>
</cp:coreProperties>
</file>