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3" r:id="rId4"/>
  </p:sldMasterIdLst>
  <p:notesMasterIdLst>
    <p:notesMasterId r:id="rId30"/>
  </p:notesMasterIdLst>
  <p:handoutMasterIdLst>
    <p:handoutMasterId r:id="rId31"/>
  </p:handoutMasterIdLst>
  <p:sldIdLst>
    <p:sldId id="256" r:id="rId5"/>
    <p:sldId id="357" r:id="rId6"/>
    <p:sldId id="366" r:id="rId7"/>
    <p:sldId id="356" r:id="rId8"/>
    <p:sldId id="360" r:id="rId9"/>
    <p:sldId id="363" r:id="rId10"/>
    <p:sldId id="382" r:id="rId11"/>
    <p:sldId id="361" r:id="rId12"/>
    <p:sldId id="362" r:id="rId13"/>
    <p:sldId id="383" r:id="rId14"/>
    <p:sldId id="384" r:id="rId15"/>
    <p:sldId id="386" r:id="rId16"/>
    <p:sldId id="389" r:id="rId17"/>
    <p:sldId id="385" r:id="rId18"/>
    <p:sldId id="365" r:id="rId19"/>
    <p:sldId id="388" r:id="rId20"/>
    <p:sldId id="387" r:id="rId21"/>
    <p:sldId id="371" r:id="rId22"/>
    <p:sldId id="373" r:id="rId23"/>
    <p:sldId id="370" r:id="rId24"/>
    <p:sldId id="367" r:id="rId25"/>
    <p:sldId id="369" r:id="rId26"/>
    <p:sldId id="334" r:id="rId27"/>
    <p:sldId id="390" r:id="rId28"/>
    <p:sldId id="391" r:id="rId29"/>
  </p:sldIdLst>
  <p:sldSz cx="9144000" cy="6858000" type="screen4x3"/>
  <p:notesSz cx="9802813" cy="667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ndara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1">
          <p15:clr>
            <a:srgbClr val="A4A3A4"/>
          </p15:clr>
        </p15:guide>
        <p15:guide id="2" pos="30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552" y="-120"/>
      </p:cViewPr>
      <p:guideLst>
        <p:guide orient="horz" pos="2101"/>
        <p:guide pos="30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faele Fiume" userId="8be1c797-d0c1-4d33-b03c-b2305a22cb8f" providerId="ADAL" clId="{D8B85798-6589-4F54-BD3A-2311E81F4C4B}"/>
    <pc:docChg chg="modSld sldOrd">
      <pc:chgData name="Raffaele Fiume" userId="8be1c797-d0c1-4d33-b03c-b2305a22cb8f" providerId="ADAL" clId="{D8B85798-6589-4F54-BD3A-2311E81F4C4B}" dt="2022-10-11T07:03:15.203" v="5"/>
      <pc:docMkLst>
        <pc:docMk/>
      </pc:docMkLst>
      <pc:sldChg chg="ord">
        <pc:chgData name="Raffaele Fiume" userId="8be1c797-d0c1-4d33-b03c-b2305a22cb8f" providerId="ADAL" clId="{D8B85798-6589-4F54-BD3A-2311E81F4C4B}" dt="2022-10-11T07:02:50.036" v="1"/>
        <pc:sldMkLst>
          <pc:docMk/>
          <pc:sldMk cId="0" sldId="383"/>
        </pc:sldMkLst>
      </pc:sldChg>
      <pc:sldChg chg="ord">
        <pc:chgData name="Raffaele Fiume" userId="8be1c797-d0c1-4d33-b03c-b2305a22cb8f" providerId="ADAL" clId="{D8B85798-6589-4F54-BD3A-2311E81F4C4B}" dt="2022-10-11T07:03:03.159" v="3"/>
        <pc:sldMkLst>
          <pc:docMk/>
          <pc:sldMk cId="0" sldId="385"/>
        </pc:sldMkLst>
      </pc:sldChg>
      <pc:sldChg chg="ord">
        <pc:chgData name="Raffaele Fiume" userId="8be1c797-d0c1-4d33-b03c-b2305a22cb8f" providerId="ADAL" clId="{D8B85798-6589-4F54-BD3A-2311E81F4C4B}" dt="2022-10-11T07:03:15.203" v="5"/>
        <pc:sldMkLst>
          <pc:docMk/>
          <pc:sldMk cId="0" sldId="3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3EE61CE4-47A3-4E97-9310-14D979D530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743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498475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6513" y="3168650"/>
            <a:ext cx="7189787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98242F73-F8E1-414D-9944-3D5BBB78B5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8923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>
                <a:ea typeface="ＭＳ Ｐゴシック"/>
                <a:cs typeface="ＭＳ Ｐゴシック"/>
              </a:rPr>
              <a:t>Free on www.raffaelefiume.it</a:t>
            </a: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389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4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430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40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45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491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14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51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45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65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45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2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defTabSz="908050"/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327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2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3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4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5" name="Straight Connector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7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8" name="Ova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9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0" name="Ova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1" name="Ova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prof.R.Fiume - Corso di Contabilità e bilancio: Lezione n.1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3E364-8EE4-46E1-B5D3-A5258A475E9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5F90-8A53-4671-AAFE-B27C6B6F8D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DB16C-9321-4CFC-A26E-5604878EFF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9"/>
          <p:cNvSpPr>
            <a:spLocks/>
          </p:cNvSpPr>
          <p:nvPr/>
        </p:nvSpPr>
        <p:spPr bwMode="auto">
          <a:xfrm>
            <a:off x="468313" y="6524625"/>
            <a:ext cx="74882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1200" dirty="0">
                <a:solidFill>
                  <a:schemeClr val="tx2"/>
                </a:solidFill>
                <a:latin typeface="Arial" charset="0"/>
                <a:ea typeface="ＭＳ Ｐゴシック" pitchFamily="-109" charset="-128"/>
                <a:cs typeface="Arial" charset="0"/>
              </a:rPr>
              <a:t>@ Raffaele Fiume 2013 – Distribuzione gratuita su www.raffaelefiume.it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C41BB-6077-4EEF-A0BC-EDB928545D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2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3" name="Rectangle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4" name="Ova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5" name="Ova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6" name="Ova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7" name="Ova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8" name="Ova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9" name="Straight Connector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FD2AD-7B81-4B3E-AEE1-993EA785CD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5FD1-300B-45C9-859E-914B2C29F1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94D0F-3D7F-430E-8073-3DA1B6ECF4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79680-F874-4143-87A3-784A1CA680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0B19-5EB6-4B2F-809A-32A9828C6E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1" name="Ova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D1B9-9E9C-4031-A0B5-FC62E165B6C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6" name="Ova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8" name="Rectangle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3C79E-9633-43FE-B799-6501CC16A5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 sz="1200">
                <a:solidFill>
                  <a:schemeClr val="tx2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 sz="1200">
                <a:solidFill>
                  <a:schemeClr val="tx2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95F509BF-A96C-43DB-B4A6-F36826DC8A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4" r:id="rId4"/>
    <p:sldLayoutId id="2147483803" r:id="rId5"/>
    <p:sldLayoutId id="2147483802" r:id="rId6"/>
    <p:sldLayoutId id="2147483801" r:id="rId7"/>
    <p:sldLayoutId id="2147483808" r:id="rId8"/>
    <p:sldLayoutId id="2147483809" r:id="rId9"/>
    <p:sldLayoutId id="2147483800" r:id="rId10"/>
    <p:sldLayoutId id="2147483799" r:id="rId11"/>
  </p:sldLayoutIdLst>
  <p:transition spd="slow"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/>
          <a:lstStyle/>
          <a:p>
            <a:pPr eaLnBrk="1" hangingPunct="1"/>
            <a:r>
              <a:rPr lang="it-IT" cap="none" dirty="0">
                <a:ea typeface="ＭＳ Ｐゴシック"/>
                <a:cs typeface="ＭＳ Ｐゴシック"/>
              </a:rPr>
              <a:t>ASSESTAMENTO</a:t>
            </a:r>
            <a:br>
              <a:rPr lang="it-IT" cap="none" dirty="0">
                <a:ea typeface="ＭＳ Ｐゴシック"/>
                <a:cs typeface="ＭＳ Ｐゴシック"/>
              </a:rPr>
            </a:br>
            <a:r>
              <a:rPr lang="it-IT" cap="none" dirty="0">
                <a:ea typeface="ＭＳ Ｐゴシック"/>
                <a:cs typeface="ＭＳ Ｐゴシック"/>
              </a:rPr>
              <a:t>ver.1.0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it-IT" dirty="0">
                <a:ea typeface="ＭＳ Ｐゴシック"/>
                <a:cs typeface="ＭＳ Ｐゴシック"/>
              </a:rPr>
              <a:t>Ragioneria generale</a:t>
            </a:r>
          </a:p>
          <a:p>
            <a:pPr eaLnBrk="1" hangingPunct="1"/>
            <a:r>
              <a:rPr lang="it-IT" dirty="0" err="1">
                <a:ea typeface="ＭＳ Ｐゴシック"/>
                <a:cs typeface="ＭＳ Ｐゴシック"/>
              </a:rPr>
              <a:t>a.a</a:t>
            </a:r>
            <a:r>
              <a:rPr lang="it-IT" dirty="0">
                <a:ea typeface="ＭＳ Ｐゴシック"/>
                <a:cs typeface="ＭＳ Ｐゴシック"/>
              </a:rPr>
              <a:t>. 2015/16</a:t>
            </a: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PARTIAMO DALLA CONTABILITA’</a:t>
            </a:r>
          </a:p>
        </p:txBody>
      </p:sp>
      <p:sp>
        <p:nvSpPr>
          <p:cNvPr id="33794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C49AD59F-FBC1-4C32-B6FB-CF5A7BF04700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10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484313"/>
            <a:ext cx="8283575" cy="801687"/>
            <a:chOff x="177" y="1044"/>
            <a:chExt cx="1190" cy="749"/>
          </a:xfrm>
        </p:grpSpPr>
        <p:pic>
          <p:nvPicPr>
            <p:cNvPr id="33811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2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000" b="1">
                  <a:solidFill>
                    <a:srgbClr val="000000"/>
                  </a:solidFill>
                  <a:latin typeface="Century Schoolbook" pitchFamily="18" charset="0"/>
                </a:rPr>
                <a:t>Nella SITUAZIONE CONTABILE sono presenti</a:t>
              </a: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381000" y="2286000"/>
            <a:ext cx="3429000" cy="1143000"/>
            <a:chOff x="177" y="1044"/>
            <a:chExt cx="1190" cy="711"/>
          </a:xfrm>
        </p:grpSpPr>
        <p:pic>
          <p:nvPicPr>
            <p:cNvPr id="3380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0" name="Text Box 7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Costi e Ricavi</a:t>
              </a:r>
            </a:p>
          </p:txBody>
        </p:sp>
      </p:grpSp>
      <p:sp>
        <p:nvSpPr>
          <p:cNvPr id="17" name="Right Arrow 16"/>
          <p:cNvSpPr/>
          <p:nvPr/>
        </p:nvSpPr>
        <p:spPr>
          <a:xfrm>
            <a:off x="4267200" y="2362200"/>
            <a:ext cx="279908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>
                <a:solidFill>
                  <a:srgbClr val="FFFFFF"/>
                </a:solidFill>
                <a:ea typeface="ＭＳ Ｐゴシック" pitchFamily="-109" charset="-128"/>
              </a:rPr>
              <a:t>d</a:t>
            </a: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i competenza</a:t>
            </a:r>
          </a:p>
        </p:txBody>
      </p:sp>
      <p:sp>
        <p:nvSpPr>
          <p:cNvPr id="19" name="Right Arrow 18"/>
          <p:cNvSpPr/>
          <p:nvPr/>
        </p:nvSpPr>
        <p:spPr>
          <a:xfrm rot="5400000">
            <a:off x="830580" y="4274820"/>
            <a:ext cx="251460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1800">
                <a:solidFill>
                  <a:srgbClr val="FFFFFF"/>
                </a:solidFill>
                <a:ea typeface="ＭＳ Ｐゴシック" pitchFamily="-109" charset="-128"/>
              </a:rPr>
              <a:t>non d</a:t>
            </a:r>
            <a:r>
              <a:rPr lang="it-IT" sz="1800">
                <a:solidFill>
                  <a:srgbClr val="FFFFFF"/>
                </a:solidFill>
                <a:ea typeface="ＭＳ Ｐゴシック" pitchFamily="-109" charset="-128"/>
              </a:rPr>
              <a:t>i competenza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39000" y="23622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24000" y="60960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SP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PARTIAMO DALLA CONTABILITA’</a:t>
            </a:r>
          </a:p>
        </p:txBody>
      </p:sp>
      <p:sp>
        <p:nvSpPr>
          <p:cNvPr id="35842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937CAACF-E65F-497A-A335-670D515842DA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11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28600" y="1371600"/>
            <a:ext cx="8283575" cy="801688"/>
            <a:chOff x="177" y="1044"/>
            <a:chExt cx="1190" cy="749"/>
          </a:xfrm>
        </p:grpSpPr>
        <p:pic>
          <p:nvPicPr>
            <p:cNvPr id="3585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0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000" b="1">
                  <a:solidFill>
                    <a:srgbClr val="000000"/>
                  </a:solidFill>
                  <a:latin typeface="Century Schoolbook" pitchFamily="18" charset="0"/>
                </a:rPr>
                <a:t>Nella SITUAZIONE CONTABILE sono presenti</a:t>
              </a: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381000" y="3429000"/>
            <a:ext cx="3429000" cy="1143000"/>
            <a:chOff x="177" y="1044"/>
            <a:chExt cx="1190" cy="711"/>
          </a:xfrm>
        </p:grpSpPr>
        <p:pic>
          <p:nvPicPr>
            <p:cNvPr id="3585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8" name="Text Box 7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Attività, passività</a:t>
              </a:r>
            </a:p>
          </p:txBody>
        </p:sp>
      </p:grpSp>
      <p:sp>
        <p:nvSpPr>
          <p:cNvPr id="17" name="Right Arrow 16"/>
          <p:cNvSpPr/>
          <p:nvPr/>
        </p:nvSpPr>
        <p:spPr>
          <a:xfrm>
            <a:off x="4267200" y="2362200"/>
            <a:ext cx="2799080" cy="32004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>
                <a:solidFill>
                  <a:srgbClr val="FFFFFF"/>
                </a:solidFill>
                <a:ea typeface="ＭＳ Ｐゴシック" pitchFamily="-109" charset="-128"/>
              </a:rPr>
              <a:t>Generano costi e ricavi d</a:t>
            </a: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i competenza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39000" y="35814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24000" y="57912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SP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1592580" y="4732020"/>
            <a:ext cx="99060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it-IT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DALLA SITUAZIONE CONTABILE</a:t>
            </a:r>
          </a:p>
        </p:txBody>
      </p:sp>
      <p:sp>
        <p:nvSpPr>
          <p:cNvPr id="3789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8DAD9112-EBE4-44ED-AA09-38FCF2C4A997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12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916238" y="2781300"/>
            <a:ext cx="2438400" cy="838200"/>
            <a:chOff x="177" y="1044"/>
            <a:chExt cx="1190" cy="711"/>
          </a:xfrm>
        </p:grpSpPr>
        <p:pic>
          <p:nvPicPr>
            <p:cNvPr id="3791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20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COSTI E RICAVI</a:t>
              </a:r>
            </a:p>
          </p:txBody>
        </p:sp>
      </p:grpSp>
      <p:grpSp>
        <p:nvGrpSpPr>
          <p:cNvPr id="37892" name="Rectangle 3"/>
          <p:cNvGrpSpPr>
            <a:grpSpLocks/>
          </p:cNvGrpSpPr>
          <p:nvPr/>
        </p:nvGrpSpPr>
        <p:grpSpPr bwMode="auto">
          <a:xfrm rot="5400000">
            <a:off x="5810250" y="2952750"/>
            <a:ext cx="3743325" cy="1038225"/>
            <a:chOff x="177" y="1044"/>
            <a:chExt cx="1190" cy="711"/>
          </a:xfrm>
        </p:grpSpPr>
        <p:pic>
          <p:nvPicPr>
            <p:cNvPr id="3791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18" name="Text Box 15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1800" b="1" i="1">
                  <a:solidFill>
                    <a:srgbClr val="000000"/>
                  </a:solidFill>
                  <a:latin typeface="Century Schoolbook" pitchFamily="18" charset="0"/>
                </a:rPr>
                <a:t>CONTO ECONOMICO</a:t>
              </a:r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5359400" y="4133850"/>
            <a:ext cx="19050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>
                <a:solidFill>
                  <a:srgbClr val="FFFFFF"/>
                </a:solidFill>
                <a:ea typeface="ＭＳ Ｐゴシック" pitchFamily="-109" charset="-128"/>
              </a:rPr>
              <a:t>c</a:t>
            </a: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omp.</a:t>
            </a:r>
          </a:p>
        </p:txBody>
      </p:sp>
      <p:grpSp>
        <p:nvGrpSpPr>
          <p:cNvPr id="37896" name="Rectangle 3"/>
          <p:cNvGrpSpPr>
            <a:grpSpLocks/>
          </p:cNvGrpSpPr>
          <p:nvPr/>
        </p:nvGrpSpPr>
        <p:grpSpPr bwMode="auto">
          <a:xfrm rot="5400000">
            <a:off x="-1046956" y="2951956"/>
            <a:ext cx="3743325" cy="1039813"/>
            <a:chOff x="177" y="1044"/>
            <a:chExt cx="1190" cy="711"/>
          </a:xfrm>
        </p:grpSpPr>
        <p:pic>
          <p:nvPicPr>
            <p:cNvPr id="37915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16" name="Text Box 15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1800" b="1" i="1">
                  <a:solidFill>
                    <a:srgbClr val="000000"/>
                  </a:solidFill>
                  <a:latin typeface="Century Schoolbook" pitchFamily="18" charset="0"/>
                </a:rPr>
                <a:t>STATO PATRIMONIALE</a:t>
              </a:r>
            </a:p>
          </p:txBody>
        </p:sp>
      </p:grpSp>
      <p:sp>
        <p:nvSpPr>
          <p:cNvPr id="18" name="Left Arrow 17"/>
          <p:cNvSpPr/>
          <p:nvPr/>
        </p:nvSpPr>
        <p:spPr>
          <a:xfrm>
            <a:off x="1328738" y="2752696"/>
            <a:ext cx="1447800" cy="822961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FFFF"/>
                </a:solidFill>
                <a:ea typeface="ＭＳ Ｐゴシック" pitchFamily="-109" charset="-128"/>
              </a:rPr>
              <a:t>N</a:t>
            </a:r>
            <a:r>
              <a:rPr lang="it-IT" sz="1600">
                <a:solidFill>
                  <a:srgbClr val="FFFFFF"/>
                </a:solidFill>
                <a:ea typeface="ＭＳ Ｐゴシック" pitchFamily="-109" charset="-128"/>
              </a:rPr>
              <a:t>on comp.</a:t>
            </a:r>
          </a:p>
        </p:txBody>
      </p:sp>
      <p:grpSp>
        <p:nvGrpSpPr>
          <p:cNvPr id="5" name="Rectangle 3"/>
          <p:cNvGrpSpPr>
            <a:grpSpLocks/>
          </p:cNvGrpSpPr>
          <p:nvPr/>
        </p:nvGrpSpPr>
        <p:grpSpPr bwMode="auto">
          <a:xfrm>
            <a:off x="2916238" y="4076700"/>
            <a:ext cx="2438400" cy="838200"/>
            <a:chOff x="177" y="1044"/>
            <a:chExt cx="1190" cy="711"/>
          </a:xfrm>
        </p:grpSpPr>
        <p:pic>
          <p:nvPicPr>
            <p:cNvPr id="37913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14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ATTIVITA’ E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PASSIVITA’</a:t>
              </a:r>
            </a:p>
          </p:txBody>
        </p:sp>
      </p:grpSp>
      <p:sp>
        <p:nvSpPr>
          <p:cNvPr id="23" name="Left Arrow 22"/>
          <p:cNvSpPr/>
          <p:nvPr/>
        </p:nvSpPr>
        <p:spPr>
          <a:xfrm>
            <a:off x="1325563" y="4051300"/>
            <a:ext cx="144780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it-IT" sz="16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359400" y="2836862"/>
            <a:ext cx="19050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it-IT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9967" name="AutoShape 31"/>
          <p:cNvSpPr>
            <a:spLocks noChangeArrowheads="1"/>
          </p:cNvSpPr>
          <p:nvPr/>
        </p:nvSpPr>
        <p:spPr bwMode="auto">
          <a:xfrm>
            <a:off x="4140200" y="1484313"/>
            <a:ext cx="2665413" cy="8636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it-IT">
                <a:solidFill>
                  <a:schemeClr val="bg1"/>
                </a:solidFill>
                <a:latin typeface="Century Schoolbook" pitchFamily="18" charset="0"/>
              </a:rPr>
              <a:t>Epilogo “naturale”</a:t>
            </a:r>
          </a:p>
        </p:txBody>
      </p:sp>
      <p:sp>
        <p:nvSpPr>
          <p:cNvPr id="39968" name="AutoShape 32"/>
          <p:cNvSpPr>
            <a:spLocks noChangeArrowheads="1"/>
          </p:cNvSpPr>
          <p:nvPr/>
        </p:nvSpPr>
        <p:spPr bwMode="auto">
          <a:xfrm>
            <a:off x="1763713" y="5445125"/>
            <a:ext cx="4679950" cy="8636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it-IT">
                <a:solidFill>
                  <a:schemeClr val="bg1"/>
                </a:solidFill>
                <a:latin typeface="Century Schoolbook" pitchFamily="18" charset="0"/>
              </a:rPr>
              <a:t>Dopo i giudizi sulla competenza</a:t>
            </a:r>
          </a:p>
        </p:txBody>
      </p:sp>
      <p:cxnSp>
        <p:nvCxnSpPr>
          <p:cNvPr id="39969" name="AutoShape 33"/>
          <p:cNvCxnSpPr>
            <a:cxnSpLocks noChangeShapeType="1"/>
            <a:stCxn id="39967" idx="2"/>
          </p:cNvCxnSpPr>
          <p:nvPr/>
        </p:nvCxnSpPr>
        <p:spPr bwMode="auto">
          <a:xfrm flipH="1">
            <a:off x="2051050" y="2347913"/>
            <a:ext cx="3422650" cy="1874837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39970" name="AutoShape 34"/>
          <p:cNvCxnSpPr>
            <a:cxnSpLocks noChangeShapeType="1"/>
            <a:stCxn id="39967" idx="2"/>
          </p:cNvCxnSpPr>
          <p:nvPr/>
        </p:nvCxnSpPr>
        <p:spPr bwMode="auto">
          <a:xfrm>
            <a:off x="5473700" y="2347913"/>
            <a:ext cx="762000" cy="641350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39971" name="AutoShape 35"/>
          <p:cNvCxnSpPr>
            <a:cxnSpLocks noChangeShapeType="1"/>
            <a:endCxn id="39968" idx="0"/>
          </p:cNvCxnSpPr>
          <p:nvPr/>
        </p:nvCxnSpPr>
        <p:spPr bwMode="auto">
          <a:xfrm>
            <a:off x="2155825" y="3370263"/>
            <a:ext cx="1947863" cy="2074862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39972" name="AutoShape 36"/>
          <p:cNvCxnSpPr>
            <a:cxnSpLocks noChangeShapeType="1"/>
            <a:stCxn id="39968" idx="0"/>
          </p:cNvCxnSpPr>
          <p:nvPr/>
        </p:nvCxnSpPr>
        <p:spPr bwMode="auto">
          <a:xfrm flipV="1">
            <a:off x="4103688" y="4591050"/>
            <a:ext cx="2132012" cy="854075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7" grpId="0" animBg="1"/>
      <p:bldP spid="399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SINTETIZZANDO</a:t>
            </a:r>
          </a:p>
        </p:txBody>
      </p:sp>
      <p:sp>
        <p:nvSpPr>
          <p:cNvPr id="46082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924ECF6C-CD42-447C-8410-1A717331EF51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13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484313"/>
            <a:ext cx="8208963" cy="1563687"/>
            <a:chOff x="177" y="1044"/>
            <a:chExt cx="1190" cy="711"/>
          </a:xfrm>
        </p:grpSpPr>
        <p:pic>
          <p:nvPicPr>
            <p:cNvPr id="46090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1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Osservando il 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CONTO ECONOMICO (reddito di esercizio)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1600" b="1" i="1">
                  <a:solidFill>
                    <a:srgbClr val="000000"/>
                  </a:solidFill>
                  <a:latin typeface="Century Schoolbook" pitchFamily="18" charset="0"/>
                </a:rPr>
                <a:t>B</a:t>
              </a: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isogna:</a:t>
              </a: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251520" y="5157192"/>
            <a:ext cx="8353425" cy="1143000"/>
            <a:chOff x="177" y="1044"/>
            <a:chExt cx="1190" cy="711"/>
          </a:xfrm>
        </p:grpSpPr>
        <p:pic>
          <p:nvPicPr>
            <p:cNvPr id="4608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239" y="1044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Sottrarre, eliminare, rinviare </a:t>
              </a:r>
              <a:endParaRPr lang="it-IT" b="1" i="1" dirty="0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Costi e ricavi non di competenza</a:t>
              </a:r>
              <a:endParaRPr lang="it-IT" sz="1800" i="1" dirty="0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1800" i="1" dirty="0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251520" y="2996952"/>
            <a:ext cx="8353425" cy="2057400"/>
            <a:chOff x="177" y="1044"/>
            <a:chExt cx="1190" cy="711"/>
          </a:xfrm>
        </p:grpSpPr>
        <p:pic>
          <p:nvPicPr>
            <p:cNvPr id="4608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87" name="Text Box 9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Aggiungere, integrare:</a:t>
              </a:r>
              <a:endParaRPr lang="it-IT" b="1" i="1" dirty="0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1 </a:t>
              </a:r>
              <a:r>
                <a:rPr lang="en-US" dirty="0">
                  <a:solidFill>
                    <a:srgbClr val="000000"/>
                  </a:solidFill>
                  <a:latin typeface="Century Schoolbook" pitchFamily="18" charset="0"/>
                </a:rPr>
                <a:t>–</a:t>
              </a: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 Componenti generati da attività e passività</a:t>
              </a:r>
            </a:p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2 </a:t>
              </a:r>
              <a:r>
                <a:rPr lang="en-US" dirty="0">
                  <a:solidFill>
                    <a:srgbClr val="000000"/>
                  </a:solidFill>
                  <a:latin typeface="Century Schoolbook" pitchFamily="18" charset="0"/>
                </a:rPr>
                <a:t>– </a:t>
              </a: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Costi e ricavi di competenza ma non registrati in contabilità</a:t>
              </a:r>
            </a:p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1800" i="1" dirty="0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OLTRE LA SITUAZIONE CONTABILE</a:t>
            </a:r>
          </a:p>
        </p:txBody>
      </p:sp>
      <p:sp>
        <p:nvSpPr>
          <p:cNvPr id="4198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205AC445-A172-42C6-AC9F-C538F5DF745D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14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28600" y="1371600"/>
            <a:ext cx="8283575" cy="1219200"/>
            <a:chOff x="177" y="1044"/>
            <a:chExt cx="1190" cy="749"/>
          </a:xfrm>
        </p:grpSpPr>
        <p:pic>
          <p:nvPicPr>
            <p:cNvPr id="4199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998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000" b="1">
                  <a:solidFill>
                    <a:srgbClr val="000000"/>
                  </a:solidFill>
                  <a:latin typeface="Century Schoolbook" pitchFamily="18" charset="0"/>
                </a:rPr>
                <a:t>Alcuni costi e ricavi di competenza NON risultano in contabilità (es.: fitti posticipati)</a:t>
              </a:r>
            </a:p>
          </p:txBody>
        </p:sp>
      </p:grpSp>
      <p:sp>
        <p:nvSpPr>
          <p:cNvPr id="17" name="Right Arrow 16"/>
          <p:cNvSpPr/>
          <p:nvPr/>
        </p:nvSpPr>
        <p:spPr>
          <a:xfrm rot="5400000">
            <a:off x="2715260" y="2313940"/>
            <a:ext cx="2799080" cy="32004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it-IT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57912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CE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867400" y="3581400"/>
            <a:ext cx="2514599" cy="57311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>
                <a:solidFill>
                  <a:srgbClr val="FFFFFF"/>
                </a:solidFill>
                <a:ea typeface="ＭＳ Ｐゴシック" pitchFamily="-109" charset="-128"/>
              </a:rPr>
              <a:t>AGGIUNGERE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STATO PATRIMONIALE E CONTO ECONOMICO</a:t>
            </a:r>
          </a:p>
        </p:txBody>
      </p:sp>
      <p:sp>
        <p:nvSpPr>
          <p:cNvPr id="3993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80AB37B1-9D73-43FD-B669-139C680C49DF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15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152400" y="1524000"/>
            <a:ext cx="4419600" cy="5334000"/>
            <a:chOff x="177" y="1044"/>
            <a:chExt cx="1211" cy="711"/>
          </a:xfrm>
        </p:grpSpPr>
        <p:pic>
          <p:nvPicPr>
            <p:cNvPr id="39943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4" name="Text Box 9"/>
            <p:cNvSpPr txBox="1">
              <a:spLocks noChangeArrowheads="1"/>
            </p:cNvSpPr>
            <p:nvPr/>
          </p:nvSpPr>
          <p:spPr bwMode="auto">
            <a:xfrm>
              <a:off x="219" y="1057"/>
              <a:ext cx="1169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STATO</a:t>
              </a:r>
              <a:b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</a:b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PATRIMONIALE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2800" b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Attività </a:t>
              </a:r>
              <a:r>
                <a:rPr lang="en-US" i="1">
                  <a:solidFill>
                    <a:srgbClr val="000000"/>
                  </a:solidFill>
                  <a:latin typeface="Century Schoolbook" pitchFamily="18" charset="0"/>
                </a:rPr>
                <a:t>–</a:t>
              </a: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 Passività Netto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i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i="1">
                  <a:solidFill>
                    <a:srgbClr val="000000"/>
                  </a:solidFill>
                  <a:latin typeface="Century Schoolbook" pitchFamily="18" charset="0"/>
                </a:rPr>
                <a:t>C</a:t>
              </a: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osti non di competenza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Ricavi non di competenza</a:t>
              </a:r>
              <a:br>
                <a:rPr lang="it-IT" b="1" i="1">
                  <a:solidFill>
                    <a:srgbClr val="000000"/>
                  </a:solidFill>
                  <a:latin typeface="Century Schoolbook" pitchFamily="18" charset="0"/>
                </a:rPr>
              </a:br>
              <a:endParaRPr lang="it-IT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4572000" y="1524000"/>
            <a:ext cx="4419600" cy="5334000"/>
            <a:chOff x="177" y="1044"/>
            <a:chExt cx="1211" cy="711"/>
          </a:xfrm>
        </p:grpSpPr>
        <p:pic>
          <p:nvPicPr>
            <p:cNvPr id="39941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2" name="Text Box 9"/>
            <p:cNvSpPr txBox="1">
              <a:spLocks noChangeArrowheads="1"/>
            </p:cNvSpPr>
            <p:nvPr/>
          </p:nvSpPr>
          <p:spPr bwMode="auto">
            <a:xfrm>
              <a:off x="219" y="1057"/>
              <a:ext cx="1169" cy="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CONTO</a:t>
              </a:r>
              <a:b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</a:b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ECONOMICO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2800" b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Costi e ricavi di competenza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i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Componenti economici generati da Attività e Passività</a:t>
              </a:r>
              <a:br>
                <a:rPr lang="it-IT" b="1" i="1">
                  <a:solidFill>
                    <a:srgbClr val="000000"/>
                  </a:solidFill>
                  <a:latin typeface="Century Schoolbook" pitchFamily="18" charset="0"/>
                </a:rPr>
              </a:br>
              <a:endParaRPr lang="it-IT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STATO PATRIMONIALE E CONTO ECONOMICO</a:t>
            </a:r>
          </a:p>
        </p:txBody>
      </p:sp>
      <p:sp>
        <p:nvSpPr>
          <p:cNvPr id="44034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F8B961D0-E903-4B83-A157-859EE4308BB6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16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152400" y="1524000"/>
            <a:ext cx="4419600" cy="5334000"/>
            <a:chOff x="177" y="1044"/>
            <a:chExt cx="1211" cy="711"/>
          </a:xfrm>
        </p:grpSpPr>
        <p:pic>
          <p:nvPicPr>
            <p:cNvPr id="4403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40" name="Text Box 9"/>
            <p:cNvSpPr txBox="1">
              <a:spLocks noChangeArrowheads="1"/>
            </p:cNvSpPr>
            <p:nvPr/>
          </p:nvSpPr>
          <p:spPr bwMode="auto">
            <a:xfrm>
              <a:off x="219" y="1057"/>
              <a:ext cx="1169" cy="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STATO</a:t>
              </a:r>
              <a:b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</a:b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PATRIMONIALE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2800" b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Attività </a:t>
              </a:r>
              <a:r>
                <a:rPr lang="en-US" i="1">
                  <a:solidFill>
                    <a:srgbClr val="000000"/>
                  </a:solidFill>
                  <a:latin typeface="Century Schoolbook" pitchFamily="18" charset="0"/>
                </a:rPr>
                <a:t>–</a:t>
              </a: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 Passività Netto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i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i="1">
                  <a:solidFill>
                    <a:srgbClr val="000000"/>
                  </a:solidFill>
                  <a:latin typeface="Century Schoolbook" pitchFamily="18" charset="0"/>
                </a:rPr>
                <a:t>C</a:t>
              </a: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osti non di competenza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Ricavi non di competenza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4572000" y="1524000"/>
            <a:ext cx="4419600" cy="5334000"/>
            <a:chOff x="177" y="1044"/>
            <a:chExt cx="1211" cy="711"/>
          </a:xfrm>
        </p:grpSpPr>
        <p:pic>
          <p:nvPicPr>
            <p:cNvPr id="4403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38" name="Text Box 9"/>
            <p:cNvSpPr txBox="1">
              <a:spLocks noChangeArrowheads="1"/>
            </p:cNvSpPr>
            <p:nvPr/>
          </p:nvSpPr>
          <p:spPr bwMode="auto">
            <a:xfrm>
              <a:off x="219" y="1057"/>
              <a:ext cx="11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CONTO</a:t>
              </a:r>
              <a:b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</a:b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ECONOMICO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2800" b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Costi e ricavi di competenza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i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Componenti economici generati da Attività e Passività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b="1" i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Costi e ricavi di competenza aggiunti</a:t>
              </a:r>
              <a:br>
                <a:rPr lang="it-IT" b="1" i="1">
                  <a:solidFill>
                    <a:srgbClr val="000000"/>
                  </a:solidFill>
                  <a:latin typeface="Century Schoolbook" pitchFamily="18" charset="0"/>
                </a:rPr>
              </a:br>
              <a:endParaRPr lang="it-IT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LE SCRITTURE DI ASSESTAMENTO</a:t>
            </a:r>
          </a:p>
        </p:txBody>
      </p:sp>
      <p:sp>
        <p:nvSpPr>
          <p:cNvPr id="4813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802A3BAA-F823-4022-93F5-4A7BEF80D892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17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468313" y="1628775"/>
            <a:ext cx="8208962" cy="1008063"/>
            <a:chOff x="177" y="1044"/>
            <a:chExt cx="1190" cy="711"/>
          </a:xfrm>
        </p:grpSpPr>
        <p:pic>
          <p:nvPicPr>
            <p:cNvPr id="4813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39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Scritture finalizzate ad affermare nei conti le scelte valutative di fine esercizio</a:t>
              </a: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4788024" y="2780928"/>
            <a:ext cx="3743325" cy="2592388"/>
            <a:chOff x="177" y="1044"/>
            <a:chExt cx="1190" cy="711"/>
          </a:xfrm>
        </p:grpSpPr>
        <p:pic>
          <p:nvPicPr>
            <p:cNvPr id="4813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Scritture di rettifica: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Rinviare al futuro ricavi e costi (rettificando il reddito)</a:t>
              </a:r>
              <a:br>
                <a:rPr lang="it-IT" b="1" i="1">
                  <a:solidFill>
                    <a:srgbClr val="000000"/>
                  </a:solidFill>
                  <a:latin typeface="Century Schoolbook" pitchFamily="18" charset="0"/>
                </a:rPr>
              </a:br>
              <a:endParaRPr lang="it-IT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683568" y="2780928"/>
            <a:ext cx="3743325" cy="2663825"/>
            <a:chOff x="177" y="1044"/>
            <a:chExt cx="1190" cy="711"/>
          </a:xfrm>
        </p:grpSpPr>
        <p:pic>
          <p:nvPicPr>
            <p:cNvPr id="4813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35" name="Text Box 15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Scritture di integrazione: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i="1">
                  <a:solidFill>
                    <a:srgbClr val="000000"/>
                  </a:solidFill>
                  <a:latin typeface="Century Schoolbook" pitchFamily="18" charset="0"/>
                </a:rPr>
                <a:t>Aggiungere ricavi e costi (integrando il reddito)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18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LE SCRITTURE DI INTEGRAZIONE</a:t>
            </a:r>
          </a:p>
        </p:txBody>
      </p:sp>
      <p:sp>
        <p:nvSpPr>
          <p:cNvPr id="5529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6949E11F-C037-4911-A923-82350A04B735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18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484313"/>
            <a:ext cx="8208963" cy="1368425"/>
            <a:chOff x="177" y="1044"/>
            <a:chExt cx="1190" cy="711"/>
          </a:xfrm>
        </p:grpSpPr>
        <p:pic>
          <p:nvPicPr>
            <p:cNvPr id="5530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07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Scritture di assestamento finalizzate a registrare nei conti costi e ricavi di competenza</a:t>
              </a: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0" y="2997200"/>
            <a:ext cx="8353425" cy="1584325"/>
            <a:chOff x="177" y="1044"/>
            <a:chExt cx="1190" cy="711"/>
          </a:xfrm>
        </p:grpSpPr>
        <p:pic>
          <p:nvPicPr>
            <p:cNvPr id="5530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05" name="Text Box 9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Integrazione di ricavi:</a:t>
              </a:r>
              <a:endParaRPr lang="it-IT" i="1" dirty="0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ATTIVITA’ </a:t>
              </a:r>
              <a:r>
                <a:rPr lang="it-IT" b="1" i="1" dirty="0">
                  <a:solidFill>
                    <a:srgbClr val="000000"/>
                  </a:solidFill>
                  <a:latin typeface="Century Schoolbook" pitchFamily="18" charset="0"/>
                </a:rPr>
                <a:t>a</a:t>
              </a: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 RICAVO</a:t>
              </a:r>
              <a:endParaRPr lang="it-IT" sz="1800" b="1" i="1" dirty="0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179388" y="4581525"/>
            <a:ext cx="8353425" cy="1439863"/>
            <a:chOff x="177" y="1044"/>
            <a:chExt cx="1190" cy="711"/>
          </a:xfrm>
        </p:grpSpPr>
        <p:pic>
          <p:nvPicPr>
            <p:cNvPr id="5530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03" name="Text Box 12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Integrazione di costi:</a:t>
              </a:r>
            </a:p>
            <a:p>
              <a:pPr marL="457200" indent="-457200"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COSTO </a:t>
              </a:r>
              <a:r>
                <a:rPr lang="it-IT" b="1" i="1" dirty="0">
                  <a:solidFill>
                    <a:srgbClr val="000000"/>
                  </a:solidFill>
                  <a:latin typeface="Century Schoolbook" pitchFamily="18" charset="0"/>
                </a:rPr>
                <a:t>a</a:t>
              </a: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 PASSIVITA’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b="1" cap="none">
                <a:ea typeface="ＭＳ Ｐゴシック"/>
                <a:cs typeface="ＭＳ Ｐゴシック"/>
              </a:rPr>
              <a:t>ALCUNI ESEMPI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it-IT" dirty="0">
                <a:ea typeface="ＭＳ Ｐゴシック"/>
                <a:cs typeface="ＭＳ Ｐゴシック"/>
              </a:rPr>
              <a:t>Ammortamento</a:t>
            </a:r>
          </a:p>
          <a:p>
            <a:pPr eaLnBrk="1" hangingPunct="1"/>
            <a:r>
              <a:rPr lang="it-IT" dirty="0">
                <a:ea typeface="ＭＳ Ｐゴシック"/>
                <a:cs typeface="ＭＳ Ｐゴシック"/>
              </a:rPr>
              <a:t>Consumi di beni consumabili</a:t>
            </a:r>
          </a:p>
          <a:p>
            <a:pPr eaLnBrk="1" hangingPunct="1"/>
            <a:r>
              <a:rPr lang="it-IT" dirty="0">
                <a:ea typeface="ＭＳ Ｐゴシック"/>
                <a:cs typeface="ＭＳ Ｐゴシック"/>
              </a:rPr>
              <a:t>Fitti o interessi percepiti o pagati posticipatamente</a:t>
            </a:r>
          </a:p>
          <a:p>
            <a:pPr eaLnBrk="1" hangingPunct="1"/>
            <a:r>
              <a:rPr lang="it-IT" dirty="0">
                <a:ea typeface="ＭＳ Ｐゴシック"/>
                <a:cs typeface="ＭＳ Ｐゴシック"/>
              </a:rPr>
              <a:t>Costo del lavoro, da corrispondere posticipatamente</a:t>
            </a:r>
          </a:p>
          <a:p>
            <a:pPr eaLnBrk="1" hangingPunct="1"/>
            <a:r>
              <a:rPr lang="it-IT" dirty="0">
                <a:ea typeface="ＭＳ Ｐゴシック"/>
                <a:cs typeface="ＭＳ Ｐゴシック"/>
              </a:rPr>
              <a:t>Fatture da emettere, fatture da ricevere</a:t>
            </a:r>
          </a:p>
          <a:p>
            <a:pPr eaLnBrk="1" hangingPunct="1">
              <a:buFont typeface="Wingdings" pitchFamily="2" charset="2"/>
              <a:buNone/>
            </a:pPr>
            <a:endParaRPr lang="it-IT" i="1" dirty="0">
              <a:ea typeface="ＭＳ Ｐゴシック"/>
              <a:cs typeface="ＭＳ Ｐゴシック"/>
            </a:endParaRPr>
          </a:p>
          <a:p>
            <a:pPr eaLnBrk="1" hangingPunct="1"/>
            <a:endParaRPr lang="it-IT" sz="3600" b="1" i="1" dirty="0">
              <a:ea typeface="ＭＳ Ｐゴシック"/>
              <a:cs typeface="ＭＳ Ｐゴシック"/>
            </a:endParaRPr>
          </a:p>
          <a:p>
            <a:pPr eaLnBrk="1" hangingPunct="1"/>
            <a:endParaRPr lang="it-IT" sz="3600" b="1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>
                <a:ea typeface="ＭＳ Ｐゴシック"/>
                <a:cs typeface="ＭＳ Ｐゴシック"/>
              </a:rPr>
              <a:t>FACCIAMO IL PUNTO 1/3</a:t>
            </a:r>
          </a:p>
        </p:txBody>
      </p:sp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6CAF4441-D723-4A7C-A8A6-0963A2DCBD06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1000" y="1600200"/>
            <a:ext cx="7951241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1.IDENTIFICAZIONE: </a:t>
            </a: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tutti i profili tecnico-giuridici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0" y="5105400"/>
            <a:ext cx="7924800" cy="13485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3. </a:t>
            </a: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VERIFICA:  </a:t>
            </a: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Totale DARE = Totale AVERE</a:t>
            </a:r>
            <a:endParaRPr lang="it-IT" b="1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743200" y="2362200"/>
            <a:ext cx="5573713" cy="2447925"/>
            <a:chOff x="1302" y="1271"/>
            <a:chExt cx="3156" cy="442"/>
          </a:xfrm>
        </p:grpSpPr>
        <p:pic>
          <p:nvPicPr>
            <p:cNvPr id="17421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2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Si sono modificate le Attività?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Si sono modificate le Passività?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Se </a:t>
              </a:r>
              <a:r>
                <a:rPr lang="it-IT">
                  <a:solidFill>
                    <a:srgbClr val="000000"/>
                  </a:solidFill>
                  <a:latin typeface="Lucida Grande CE"/>
                </a:rPr>
                <a:t>Δ</a:t>
              </a:r>
              <a:r>
                <a:rPr lang="it-IT">
                  <a:solidFill>
                    <a:srgbClr val="000000"/>
                  </a:solidFill>
                  <a:latin typeface="Symbol" pitchFamily="18" charset="2"/>
                </a:rPr>
                <a:t> </a:t>
              </a: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A ≠ </a:t>
              </a:r>
              <a:r>
                <a:rPr lang="it-IT">
                  <a:solidFill>
                    <a:srgbClr val="000000"/>
                  </a:solidFill>
                  <a:latin typeface="Lucida Grande"/>
                </a:rPr>
                <a:t>Δ </a:t>
              </a: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P, ci sono costi o ricavi?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 </a:t>
              </a:r>
              <a:r>
                <a:rPr lang="it-IT" sz="2100">
                  <a:solidFill>
                    <a:srgbClr val="000000"/>
                  </a:solidFill>
                  <a:latin typeface="Century Schoolbook" pitchFamily="18" charset="0"/>
                </a:rPr>
                <a:t>Si è modificato direttamente il Netto?</a:t>
              </a:r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81000" y="3200400"/>
            <a:ext cx="2057400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2. ANALISI: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AMMORTAMENTO</a:t>
            </a:r>
          </a:p>
        </p:txBody>
      </p:sp>
      <p:sp>
        <p:nvSpPr>
          <p:cNvPr id="6041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3B1D21D4-B1C6-414F-A05A-2B00E8902519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20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484313"/>
            <a:ext cx="8208963" cy="1008062"/>
            <a:chOff x="177" y="1044"/>
            <a:chExt cx="1190" cy="711"/>
          </a:xfrm>
        </p:grpSpPr>
        <p:pic>
          <p:nvPicPr>
            <p:cNvPr id="6042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7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 u="sng">
                  <a:solidFill>
                    <a:srgbClr val="000000"/>
                  </a:solidFill>
                  <a:latin typeface="Century Schoolbook" pitchFamily="18" charset="0"/>
                </a:rPr>
                <a:t>Ripartizione</a:t>
              </a: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 tra gli esercizi del costo di fattori produttivi ad utilità pluriennale</a:t>
              </a: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250825" y="2492375"/>
            <a:ext cx="8353425" cy="2160588"/>
            <a:chOff x="177" y="1044"/>
            <a:chExt cx="1190" cy="711"/>
          </a:xfrm>
        </p:grpSpPr>
        <p:pic>
          <p:nvPicPr>
            <p:cNvPr id="6042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Ammortamento in conto: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AMMORTAMENTO </a:t>
              </a:r>
              <a:r>
                <a:rPr lang="it-IT" b="1" i="1" dirty="0">
                  <a:solidFill>
                    <a:srgbClr val="000000"/>
                  </a:solidFill>
                  <a:latin typeface="Century Schoolbook" pitchFamily="18" charset="0"/>
                </a:rPr>
                <a:t>a</a:t>
              </a: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 ATTIVITA’</a:t>
              </a: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179388" y="4797425"/>
            <a:ext cx="8353425" cy="1439863"/>
            <a:chOff x="177" y="1044"/>
            <a:chExt cx="1190" cy="711"/>
          </a:xfrm>
        </p:grpSpPr>
        <p:pic>
          <p:nvPicPr>
            <p:cNvPr id="6042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3" name="Text Box 12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Ammortamento fuori conto: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AMMORTAMENTO a </a:t>
              </a:r>
              <a:r>
                <a:rPr lang="it-IT" sz="2000" b="1" dirty="0">
                  <a:solidFill>
                    <a:srgbClr val="000000"/>
                  </a:solidFill>
                  <a:latin typeface="Century Schoolbook" pitchFamily="18" charset="0"/>
                </a:rPr>
                <a:t>FONDO AMMORTAMENTO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LE SCRITTURE DI RETTIFICA</a:t>
            </a:r>
          </a:p>
        </p:txBody>
      </p:sp>
      <p:sp>
        <p:nvSpPr>
          <p:cNvPr id="5017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36A61EA5-A2D3-4009-BDF7-848FDFDF55F7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21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484313"/>
            <a:ext cx="8208963" cy="1008062"/>
            <a:chOff x="177" y="1044"/>
            <a:chExt cx="1190" cy="711"/>
          </a:xfrm>
        </p:grpSpPr>
        <p:pic>
          <p:nvPicPr>
            <p:cNvPr id="5018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7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Scritture di assestamento finalizzate a rinviare costi e ricavi ai futuri esercizi</a:t>
              </a: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179388" y="2492375"/>
            <a:ext cx="8353425" cy="1584325"/>
            <a:chOff x="177" y="1044"/>
            <a:chExt cx="1190" cy="711"/>
          </a:xfrm>
        </p:grpSpPr>
        <p:pic>
          <p:nvPicPr>
            <p:cNvPr id="5018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5" name="Text Box 9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Rettifica e rinvio di ricavi:</a:t>
              </a:r>
              <a:endParaRPr lang="it-IT" i="1" dirty="0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RICAVO </a:t>
              </a:r>
              <a:r>
                <a:rPr lang="it-IT" b="1" i="1" dirty="0">
                  <a:solidFill>
                    <a:srgbClr val="000000"/>
                  </a:solidFill>
                  <a:latin typeface="Century Schoolbook" pitchFamily="18" charset="0"/>
                </a:rPr>
                <a:t>a</a:t>
              </a: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 PASSIVITA’</a:t>
              </a:r>
              <a:endParaRPr lang="it-IT" sz="1800" b="1" i="1" dirty="0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179388" y="4076700"/>
            <a:ext cx="8353425" cy="1439863"/>
            <a:chOff x="177" y="1044"/>
            <a:chExt cx="1190" cy="711"/>
          </a:xfrm>
        </p:grpSpPr>
        <p:pic>
          <p:nvPicPr>
            <p:cNvPr id="5018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3" name="Text Box 15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dirty="0">
                  <a:solidFill>
                    <a:srgbClr val="000000"/>
                  </a:solidFill>
                  <a:latin typeface="Century Schoolbook" pitchFamily="18" charset="0"/>
                </a:rPr>
                <a:t>Rettifica e rinvio di costi:</a:t>
              </a:r>
              <a:endParaRPr lang="it-IT" i="1" dirty="0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b="1" dirty="0">
                  <a:solidFill>
                    <a:srgbClr val="000000"/>
                  </a:solidFill>
                  <a:latin typeface="Century Schoolbook" pitchFamily="18" charset="0"/>
                </a:rPr>
                <a:t>ATTIVITA’ a COSTO</a:t>
              </a:r>
              <a:endParaRPr lang="it-IT" sz="1800" b="1" i="1" dirty="0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b="1" cap="none">
                <a:ea typeface="ＭＳ Ｐゴシック"/>
                <a:cs typeface="ＭＳ Ｐゴシック"/>
              </a:rPr>
              <a:t>ALCUNI ESEMPI</a:t>
            </a:r>
          </a:p>
        </p:txBody>
      </p:sp>
      <p:sp>
        <p:nvSpPr>
          <p:cNvPr id="522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ea typeface="ＭＳ Ｐゴシック"/>
                <a:cs typeface="ＭＳ Ｐゴシック"/>
              </a:rPr>
              <a:t>Fitti o interessi percepiti o pagati anticipatamente</a:t>
            </a:r>
          </a:p>
          <a:p>
            <a:pPr eaLnBrk="1" hangingPunct="1"/>
            <a:r>
              <a:rPr lang="it-IT">
                <a:ea typeface="ＭＳ Ｐゴシック"/>
                <a:cs typeface="ＭＳ Ｐゴシック"/>
              </a:rPr>
              <a:t>Premi di assicurazione corrisposti anticipatamente</a:t>
            </a:r>
          </a:p>
          <a:p>
            <a:pPr eaLnBrk="1" hangingPunct="1"/>
            <a:r>
              <a:rPr lang="it-IT">
                <a:ea typeface="ＭＳ Ｐゴシック"/>
                <a:cs typeface="ＭＳ Ｐゴシック"/>
              </a:rPr>
              <a:t>Ricavi incassati anticipatamente </a:t>
            </a:r>
            <a:r>
              <a:rPr lang="it-IT" i="1">
                <a:ea typeface="ＭＳ Ｐゴシック"/>
                <a:cs typeface="ＭＳ Ｐゴシック"/>
              </a:rPr>
              <a:t>(es. biglietti ferroviari)</a:t>
            </a:r>
          </a:p>
          <a:p>
            <a:pPr eaLnBrk="1" hangingPunct="1"/>
            <a:endParaRPr lang="it-IT" sz="3600" b="1" i="1">
              <a:ea typeface="ＭＳ Ｐゴシック"/>
              <a:cs typeface="ＭＳ Ｐゴシック"/>
            </a:endParaRPr>
          </a:p>
          <a:p>
            <a:pPr eaLnBrk="1" hangingPunct="1"/>
            <a:endParaRPr lang="it-IT" sz="3600" b="1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 spd="slow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cap="none">
                <a:ea typeface="ＭＳ Ｐゴシック"/>
                <a:cs typeface="ＭＳ Ｐゴシック"/>
              </a:rPr>
              <a:t>E ORA….</a:t>
            </a:r>
          </a:p>
        </p:txBody>
      </p:sp>
      <p:sp>
        <p:nvSpPr>
          <p:cNvPr id="146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t-IT" sz="3600" b="1">
              <a:ea typeface="ＭＳ Ｐゴシック"/>
              <a:cs typeface="ＭＳ Ｐゴシック"/>
            </a:endParaRPr>
          </a:p>
          <a:p>
            <a:pPr eaLnBrk="1" hangingPunct="1"/>
            <a:endParaRPr lang="it-IT" sz="3600" b="1">
              <a:ea typeface="ＭＳ Ｐゴシック"/>
              <a:cs typeface="ＭＳ Ｐゴシック"/>
            </a:endParaRPr>
          </a:p>
          <a:p>
            <a:pPr eaLnBrk="1" hangingPunct="1"/>
            <a:endParaRPr lang="it-IT" sz="3600" b="1">
              <a:ea typeface="ＭＳ Ｐゴシック"/>
              <a:cs typeface="ＭＳ Ｐゴシック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it-IT" sz="3600" b="1">
                <a:ea typeface="ＭＳ Ｐゴシック"/>
                <a:cs typeface="ＭＳ Ｐゴシック"/>
              </a:rPr>
              <a:t>ESERCITIAMOCI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IN SINTESI, A FINE ESERCIZIO</a:t>
            </a:r>
          </a:p>
        </p:txBody>
      </p:sp>
      <p:sp>
        <p:nvSpPr>
          <p:cNvPr id="6349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6A975298-2656-4AEA-A4AE-2B08C705F5E2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24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484313"/>
            <a:ext cx="8208963" cy="649287"/>
            <a:chOff x="177" y="1044"/>
            <a:chExt cx="1190" cy="711"/>
          </a:xfrm>
        </p:grpSpPr>
        <p:pic>
          <p:nvPicPr>
            <p:cNvPr id="63501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2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 u="sng">
                  <a:solidFill>
                    <a:srgbClr val="000000"/>
                  </a:solidFill>
                  <a:latin typeface="Century Schoolbook" pitchFamily="18" charset="0"/>
                </a:rPr>
                <a:t>SEQUENZA OPERATIVA</a:t>
              </a: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250825" y="2133600"/>
            <a:ext cx="8208963" cy="1008063"/>
            <a:chOff x="177" y="1044"/>
            <a:chExt cx="1190" cy="711"/>
          </a:xfrm>
        </p:grpSpPr>
        <p:pic>
          <p:nvPicPr>
            <p:cNvPr id="6349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0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1. Verificare la correttezza delle scritture continuative</a:t>
              </a: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250825" y="3141663"/>
            <a:ext cx="8208963" cy="1008062"/>
            <a:chOff x="177" y="1044"/>
            <a:chExt cx="1190" cy="711"/>
          </a:xfrm>
        </p:grpSpPr>
        <p:pic>
          <p:nvPicPr>
            <p:cNvPr id="6349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8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2. Esaminare i conti accesi a costi e ricavi </a:t>
              </a:r>
              <a:b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</a:b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sym typeface="Wingdings" pitchFamily="2" charset="2"/>
                </a:rPr>
                <a:t> SCRITTURE DI RETTIFICA, RINVIO</a:t>
              </a: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5" name="Rectangle 3"/>
          <p:cNvGrpSpPr>
            <a:grpSpLocks/>
          </p:cNvGrpSpPr>
          <p:nvPr/>
        </p:nvGrpSpPr>
        <p:grpSpPr bwMode="auto">
          <a:xfrm>
            <a:off x="250825" y="4292600"/>
            <a:ext cx="8208963" cy="1943100"/>
            <a:chOff x="177" y="1044"/>
            <a:chExt cx="1190" cy="711"/>
          </a:xfrm>
        </p:grpSpPr>
        <p:pic>
          <p:nvPicPr>
            <p:cNvPr id="63495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6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3. Verificare se ci sono altre operazioni in corso che hanno generato costi e ricavi di competenza</a:t>
              </a:r>
              <a:b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</a:b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sym typeface="Wingdings" pitchFamily="2" charset="2"/>
                </a:rPr>
                <a:t> SCRITTURE DI INTEGRAZIONE</a:t>
              </a:r>
              <a:endParaRPr lang="it-IT" b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IN SINTESI, A FINE ESERCIZIO</a:t>
            </a:r>
          </a:p>
        </p:txBody>
      </p:sp>
      <p:sp>
        <p:nvSpPr>
          <p:cNvPr id="6553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3769F238-2241-4C8B-A62E-30ADD3E371CC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25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179388" y="1700213"/>
            <a:ext cx="8208962" cy="2736850"/>
            <a:chOff x="177" y="1044"/>
            <a:chExt cx="1190" cy="711"/>
          </a:xfrm>
        </p:grpSpPr>
        <p:pic>
          <p:nvPicPr>
            <p:cNvPr id="65540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1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4. Esaminare i conti accesi ad attività e passività, per rintracciare costi e ricavi di competenza originati da questi</a:t>
              </a:r>
              <a:b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</a:b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(ammortamenti, etc, etc.)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sym typeface="Wingdings" pitchFamily="2" charset="2"/>
                </a:rPr>
                <a:t> SCRITTURE DI INTEGRAZIONE</a:t>
              </a:r>
              <a:endParaRPr lang="it-IT" b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>
                <a:ea typeface="ＭＳ Ｐゴシック"/>
                <a:cs typeface="ＭＳ Ｐゴシック"/>
              </a:rPr>
              <a:t>FACCIAMO IL PUNTO 2/3</a:t>
            </a:r>
          </a:p>
        </p:txBody>
      </p:sp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E9AE7A34-B7E9-40F5-9E80-5BF108D6AA0F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3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44211" y="1600200"/>
            <a:ext cx="3763421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Abbiamo registrato:</a:t>
            </a:r>
            <a:endParaRPr lang="it-IT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2864" y="2316162"/>
            <a:ext cx="7856064" cy="588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Costituzione impresa e società</a:t>
            </a:r>
            <a:endParaRPr lang="it-IT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2864" y="3036887"/>
            <a:ext cx="7856064" cy="588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Acquisti, con vari regimi IVA</a:t>
            </a:r>
            <a:endParaRPr lang="it-IT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2864" y="3756025"/>
            <a:ext cx="7856064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Locazione</a:t>
            </a:r>
            <a:endParaRPr lang="it-IT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2864" y="4476750"/>
            <a:ext cx="7856064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Lavoro dipendente e lavoro autonomo</a:t>
            </a:r>
            <a:endParaRPr lang="it-IT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864" y="5197475"/>
            <a:ext cx="7856064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Vendite</a:t>
            </a:r>
            <a:endParaRPr lang="it-IT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2864" y="5989637"/>
            <a:ext cx="7856064" cy="588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Liquidazione periodica dell’IVA</a:t>
            </a:r>
            <a:endParaRPr lang="it-IT">
              <a:solidFill>
                <a:srgbClr val="000000"/>
              </a:solidFill>
              <a:ea typeface="ＭＳ Ｐゴシック" pitchFamily="-109" charset="-12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2800" y="74295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2500" cap="none">
                <a:ea typeface="ＭＳ Ｐゴシック" pitchFamily="-109" charset="-128"/>
              </a:rPr>
              <a:t>FACCIAMO IL PUNTO 3/3</a:t>
            </a:r>
            <a:br>
              <a:rPr lang="it-IT" sz="2500" cap="none">
                <a:ea typeface="ＭＳ Ｐゴシック" pitchFamily="-109" charset="-128"/>
              </a:rPr>
            </a:br>
            <a:r>
              <a:rPr lang="it-IT" sz="2500" cap="none">
                <a:ea typeface="ＭＳ Ｐゴシック" pitchFamily="-109" charset="-128"/>
              </a:rPr>
              <a:t>REGOLE DI CONTROLLO o “Teoremi della partita doppia”</a:t>
            </a:r>
          </a:p>
        </p:txBody>
      </p:sp>
      <p:sp>
        <p:nvSpPr>
          <p:cNvPr id="2150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22E1644F-830D-4C26-89EA-3A1F47E00BB2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4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195513" y="1341438"/>
            <a:ext cx="6408737" cy="1727200"/>
            <a:chOff x="1302" y="1271"/>
            <a:chExt cx="3156" cy="442"/>
          </a:xfrm>
        </p:grpSpPr>
        <p:pic>
          <p:nvPicPr>
            <p:cNvPr id="21523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0470" name="Text Box 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it-IT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entury Schoolbook" pitchFamily="18" charset="0"/>
                  <a:ea typeface="ＭＳ Ｐゴシック" pitchFamily="-109" charset="-128"/>
                  <a:cs typeface="+mn-cs"/>
                </a:rPr>
                <a:t>Libro Giornale: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it-IT" sz="2200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  <a:cs typeface="+mn-cs"/>
                </a:rPr>
                <a:t>In ogni istante, il totale degli importi iscritti in dare è uguale al totale degli importi iscritti in avere</a:t>
              </a:r>
            </a:p>
          </p:txBody>
        </p:sp>
      </p:grpSp>
      <p:grpSp>
        <p:nvGrpSpPr>
          <p:cNvPr id="6" name="Rectangle 3"/>
          <p:cNvGrpSpPr>
            <a:grpSpLocks/>
          </p:cNvGrpSpPr>
          <p:nvPr/>
        </p:nvGrpSpPr>
        <p:grpSpPr bwMode="auto">
          <a:xfrm>
            <a:off x="2195513" y="2924175"/>
            <a:ext cx="6408737" cy="1655763"/>
            <a:chOff x="1302" y="1271"/>
            <a:chExt cx="3156" cy="442"/>
          </a:xfrm>
        </p:grpSpPr>
        <p:pic>
          <p:nvPicPr>
            <p:cNvPr id="21521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0482" name="Text Box 18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it-IT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entury Schoolbook" pitchFamily="18" charset="0"/>
                  <a:ea typeface="ＭＳ Ｐゴシック" pitchFamily="-109" charset="-128"/>
                  <a:cs typeface="+mn-cs"/>
                </a:rPr>
                <a:t>Libro Mastro: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it-IT" sz="2200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  <a:cs typeface="+mn-cs"/>
                </a:rPr>
                <a:t>In ogni istante, il totale dei saldi dare è uguale al totale dei saldi avere</a:t>
              </a:r>
            </a:p>
          </p:txBody>
        </p:sp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7807" y="1698003"/>
            <a:ext cx="1752311" cy="9968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800" b="1">
                <a:solidFill>
                  <a:srgbClr val="000000"/>
                </a:solidFill>
                <a:ea typeface="ＭＳ Ｐゴシック" pitchFamily="-109" charset="-128"/>
              </a:rPr>
              <a:t>Prima 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800" b="1">
                <a:solidFill>
                  <a:srgbClr val="000000"/>
                </a:solidFill>
                <a:ea typeface="ＭＳ Ｐゴシック" pitchFamily="-109" charset="-128"/>
              </a:rPr>
              <a:t>Regola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7807" y="3137866"/>
            <a:ext cx="1752311" cy="9968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800" b="1">
                <a:solidFill>
                  <a:srgbClr val="000000"/>
                </a:solidFill>
                <a:ea typeface="ＭＳ Ｐゴシック" pitchFamily="-109" charset="-128"/>
              </a:rPr>
              <a:t>Seconda 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800" b="1">
                <a:solidFill>
                  <a:srgbClr val="000000"/>
                </a:solidFill>
                <a:ea typeface="ＭＳ Ｐゴシック" pitchFamily="-109" charset="-128"/>
              </a:rPr>
              <a:t>Regola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7807" y="5082553"/>
            <a:ext cx="1752311" cy="9968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800" b="1">
                <a:solidFill>
                  <a:srgbClr val="000000"/>
                </a:solidFill>
                <a:ea typeface="ＭＳ Ｐゴシック" pitchFamily="-109" charset="-128"/>
              </a:rPr>
              <a:t>Terza 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800" b="1">
                <a:solidFill>
                  <a:srgbClr val="000000"/>
                </a:solidFill>
                <a:ea typeface="ＭＳ Ｐゴシック" pitchFamily="-109" charset="-128"/>
              </a:rPr>
              <a:t>Regola</a:t>
            </a:r>
          </a:p>
        </p:txBody>
      </p:sp>
      <p:grpSp>
        <p:nvGrpSpPr>
          <p:cNvPr id="7" name="Rectangle 3"/>
          <p:cNvGrpSpPr>
            <a:grpSpLocks/>
          </p:cNvGrpSpPr>
          <p:nvPr/>
        </p:nvGrpSpPr>
        <p:grpSpPr bwMode="auto">
          <a:xfrm>
            <a:off x="2195513" y="4437063"/>
            <a:ext cx="6408737" cy="2420937"/>
            <a:chOff x="1302" y="1271"/>
            <a:chExt cx="3156" cy="442"/>
          </a:xfrm>
        </p:grpSpPr>
        <p:pic>
          <p:nvPicPr>
            <p:cNvPr id="2151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0494" name="Text Box 30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it-IT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entury Schoolbook" pitchFamily="18" charset="0"/>
                  <a:ea typeface="ＭＳ Ｐゴシック" pitchFamily="-109" charset="-128"/>
                  <a:cs typeface="+mn-cs"/>
                </a:rPr>
                <a:t>Bilancio di verifica: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it-IT" sz="2200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  <a:cs typeface="+mn-cs"/>
                </a:rPr>
                <a:t>Se si epilogano tutti i saldi dare nella sezione dare di un conto e tutti i saldi avere nella sezione avere dello stesso conto, questo conto è spento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500" cap="none">
                <a:ea typeface="ＭＳ Ｐゴシック"/>
                <a:cs typeface="ＭＳ Ｐゴシック"/>
              </a:rPr>
              <a:t>IL PROBLEMA “TEMPO” 1/2</a:t>
            </a:r>
          </a:p>
        </p:txBody>
      </p:sp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B1CD08BA-6F47-4BF4-BC3A-051899C6608B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5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341438"/>
            <a:ext cx="8353425" cy="1727200"/>
            <a:chOff x="1302" y="1271"/>
            <a:chExt cx="3156" cy="442"/>
          </a:xfrm>
        </p:grpSpPr>
        <p:pic>
          <p:nvPicPr>
            <p:cNvPr id="2355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0470" name="Text Box 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it-IT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entury Schoolbook" pitchFamily="18" charset="0"/>
                  <a:ea typeface="ＭＳ Ｐゴシック" pitchFamily="-109" charset="-128"/>
                  <a:cs typeface="+mn-cs"/>
                </a:rPr>
                <a:t>Se si attendesse la fine della vita dell’impresa, sarebbe facile determinare patrimonio, reddito, etc.</a:t>
              </a:r>
              <a:endParaRPr lang="it-IT" sz="2200">
                <a:solidFill>
                  <a:srgbClr val="000000"/>
                </a:solidFill>
                <a:latin typeface="Century Schoolbook" pitchFamily="18" charset="0"/>
                <a:ea typeface="ＭＳ Ｐゴシック" pitchFamily="-109" charset="-128"/>
                <a:cs typeface="+mn-cs"/>
              </a:endParaRPr>
            </a:p>
          </p:txBody>
        </p:sp>
      </p:grpSp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395288" y="2997200"/>
            <a:ext cx="7991475" cy="936625"/>
          </a:xfrm>
          <a:prstGeom prst="downArrowCallout">
            <a:avLst>
              <a:gd name="adj1" fmla="val 213305"/>
              <a:gd name="adj2" fmla="val 21330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it-IT"/>
              <a:t>Troppi soggetti non possono attendere</a:t>
            </a:r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395288" y="4005263"/>
            <a:ext cx="7991475" cy="1079500"/>
          </a:xfrm>
          <a:prstGeom prst="downArrowCallout">
            <a:avLst>
              <a:gd name="adj1" fmla="val 185074"/>
              <a:gd name="adj2" fmla="val 185074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it-IT"/>
              <a:t>Bisogna produrre risultati di periodi intermedi</a:t>
            </a:r>
            <a:br>
              <a:rPr lang="it-IT"/>
            </a:br>
            <a:r>
              <a:rPr lang="it-IT"/>
              <a:t>(anno, trimestre, mese)</a:t>
            </a:r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395288" y="5300663"/>
            <a:ext cx="7993062" cy="108108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>
                <a:ea typeface="ＭＳ Ｐゴシック" pitchFamily="-109" charset="-128"/>
                <a:cs typeface="+mn-cs"/>
              </a:rPr>
              <a:t>Problema della </a:t>
            </a:r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-109" charset="-128"/>
                <a:cs typeface="+mn-cs"/>
              </a:rPr>
              <a:t>COMPETENZA:</a:t>
            </a:r>
          </a:p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>
                <a:ea typeface="ＭＳ Ｐゴシック" pitchFamily="-109" charset="-128"/>
                <a:cs typeface="+mn-cs"/>
              </a:rPr>
              <a:t>quali eventi appartengono al periodo?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4" grpId="0" animBg="1"/>
      <p:bldP spid="49177" grpId="0" animBg="1"/>
      <p:bldP spid="49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500" cap="none">
                <a:ea typeface="ＭＳ Ｐゴシック"/>
                <a:cs typeface="ＭＳ Ｐゴシック"/>
              </a:rPr>
              <a:t>IL PROBLEMA “TEMPO” 2/2</a:t>
            </a:r>
          </a:p>
        </p:txBody>
      </p:sp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360C5900-50CF-42C3-97D5-B4C43FF9F00B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6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395288" y="1557338"/>
            <a:ext cx="7993062" cy="108108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 dirty="0">
                <a:ea typeface="ＭＳ Ｐゴシック" pitchFamily="-109" charset="-128"/>
                <a:cs typeface="+mn-cs"/>
              </a:rPr>
              <a:t>Problema della </a:t>
            </a:r>
            <a:r>
              <a:rPr lang="it-IT" sz="2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-109" charset="-128"/>
                <a:cs typeface="+mn-cs"/>
              </a:rPr>
              <a:t>COMPETENZA:</a:t>
            </a:r>
          </a:p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it-IT" dirty="0">
                <a:ea typeface="ＭＳ Ｐゴシック" pitchFamily="-109" charset="-128"/>
                <a:cs typeface="+mn-cs"/>
              </a:rPr>
              <a:t>quali eventi appartengono (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9" charset="-128"/>
                <a:cs typeface="+mn-cs"/>
              </a:rPr>
              <a:t>competono</a:t>
            </a:r>
            <a:r>
              <a:rPr lang="it-IT" dirty="0">
                <a:ea typeface="ＭＳ Ｐゴシック" pitchFamily="-109" charset="-128"/>
                <a:cs typeface="+mn-cs"/>
              </a:rPr>
              <a:t>) al periodo?</a:t>
            </a: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3141663"/>
            <a:ext cx="3743325" cy="1128712"/>
            <a:chOff x="177" y="1044"/>
            <a:chExt cx="1190" cy="711"/>
          </a:xfrm>
        </p:grpSpPr>
        <p:pic>
          <p:nvPicPr>
            <p:cNvPr id="25611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Fitto pagato posticipatamente</a:t>
              </a: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468313" y="4437063"/>
            <a:ext cx="3743325" cy="1128712"/>
            <a:chOff x="177" y="1044"/>
            <a:chExt cx="1190" cy="711"/>
          </a:xfrm>
        </p:grpSpPr>
        <p:pic>
          <p:nvPicPr>
            <p:cNvPr id="2560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0" name="Text Box 15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Ricavo con incasso differito</a:t>
              </a: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4356100" y="3141663"/>
            <a:ext cx="3743325" cy="2016125"/>
            <a:chOff x="177" y="1044"/>
            <a:chExt cx="1190" cy="711"/>
          </a:xfrm>
        </p:grpSpPr>
        <p:pic>
          <p:nvPicPr>
            <p:cNvPr id="2560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8" name="Text Box 18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800" b="1">
                  <a:solidFill>
                    <a:srgbClr val="000000"/>
                  </a:solidFill>
                  <a:latin typeface="Century Schoolbook" pitchFamily="18" charset="0"/>
                </a:rPr>
                <a:t>Premio di assicurazione pagato in anticipo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8" presetClass="path" presetSubtype="0" repeatCount="5000" accel="50000" decel="5000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2.68101E-6 L 0.04392 0.0731 C 0.05034 0.08837 0.05399 0.11127 0.05399 0.13509 C 0.05399 0.16239 0.05034 0.18413 0.04392 0.1994 L 0.0158 0.27273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136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5000" accel="50000" decel="5000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6211E-7 C 0.17257 0.08374 0.34514 0.16771 0.35903 0.19223 C 0.37292 0.21675 0.12657 0.15499 0.08316 0.14735 C 0.03976 0.13972 0.09636 0.14619 0.09896 0.14596 " pathEditMode="relative" ptsTypes="aa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4" presetClass="path" presetSubtype="0" repeatCount="5000" accel="50000" decel="5000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3  C 0.081 -0.06529  0.102 -0.07195  0.124 -0.07195  C 0.149 -0.07195  0.169 -0.06529  0.183 -0.0533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algn="ctr" eaLnBrk="1" hangingPunct="1"/>
            <a:r>
              <a:rPr lang="it-IT" sz="2500" cap="none">
                <a:ea typeface="ＭＳ Ｐゴシック"/>
                <a:cs typeface="ＭＳ Ｐゴシック"/>
              </a:rPr>
              <a:t>PROBLEMA DELLA COMPETENZA</a:t>
            </a:r>
          </a:p>
        </p:txBody>
      </p:sp>
      <p:sp>
        <p:nvSpPr>
          <p:cNvPr id="2765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06925E3F-45F9-49C1-B448-486736AE385C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7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484313"/>
            <a:ext cx="8208963" cy="1487487"/>
            <a:chOff x="177" y="1044"/>
            <a:chExt cx="1190" cy="749"/>
          </a:xfrm>
        </p:grpSpPr>
        <p:pic>
          <p:nvPicPr>
            <p:cNvPr id="2765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0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Nella situazione contabile sono presenti: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Attività </a:t>
              </a:r>
              <a:r>
                <a:rPr lang="en-US" sz="1600" b="1" i="1">
                  <a:solidFill>
                    <a:srgbClr val="000000"/>
                  </a:solidFill>
                  <a:latin typeface="Century Schoolbook" pitchFamily="18" charset="0"/>
                </a:rPr>
                <a:t>–</a:t>
              </a: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 Passività </a:t>
              </a:r>
              <a:r>
                <a:rPr lang="en-US" sz="1600" b="1" i="1">
                  <a:solidFill>
                    <a:srgbClr val="000000"/>
                  </a:solidFill>
                  <a:latin typeface="Century Schoolbook" pitchFamily="18" charset="0"/>
                </a:rPr>
                <a:t>–</a:t>
              </a: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 Netto </a:t>
              </a:r>
              <a:r>
                <a:rPr lang="en-US" sz="1600" b="1" i="1">
                  <a:solidFill>
                    <a:srgbClr val="000000"/>
                  </a:solidFill>
                  <a:latin typeface="Century Schoolbook" pitchFamily="18" charset="0"/>
                </a:rPr>
                <a:t>–</a:t>
              </a: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 Costi </a:t>
              </a:r>
              <a:r>
                <a:rPr lang="en-US" sz="1600" b="1" i="1">
                  <a:solidFill>
                    <a:srgbClr val="000000"/>
                  </a:solidFill>
                  <a:latin typeface="Century Schoolbook" pitchFamily="18" charset="0"/>
                </a:rPr>
                <a:t>–</a:t>
              </a:r>
              <a:r>
                <a:rPr lang="it-IT" sz="1600" b="1" i="1">
                  <a:solidFill>
                    <a:srgbClr val="000000"/>
                  </a:solidFill>
                  <a:latin typeface="Century Schoolbook" pitchFamily="18" charset="0"/>
                </a:rPr>
                <a:t> Ricavi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1600" b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228600" y="2970213"/>
            <a:ext cx="8353425" cy="2211387"/>
            <a:chOff x="177" y="991"/>
            <a:chExt cx="1190" cy="764"/>
          </a:xfrm>
        </p:grpSpPr>
        <p:pic>
          <p:nvPicPr>
            <p:cNvPr id="2765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8" name="Text Box 15"/>
            <p:cNvSpPr txBox="1">
              <a:spLocks noChangeArrowheads="1"/>
            </p:cNvSpPr>
            <p:nvPr/>
          </p:nvSpPr>
          <p:spPr bwMode="auto">
            <a:xfrm>
              <a:off x="220" y="991"/>
              <a:ext cx="1104" cy="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Bisogna distinguere:</a:t>
              </a:r>
              <a:endParaRPr lang="it-IT" b="1" i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AutoNum type="arabicPeriod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Costi e ricavi di competenza </a:t>
              </a:r>
              <a:r>
                <a:rPr lang="en-US">
                  <a:solidFill>
                    <a:srgbClr val="000000"/>
                  </a:solidFill>
                  <a:latin typeface="Century Schoolbook" pitchFamily="18" charset="0"/>
                  <a:sym typeface="Wingdings" pitchFamily="2" charset="2"/>
                </a:rPr>
                <a:t> </a:t>
              </a:r>
              <a:r>
                <a:rPr lang="en-US" sz="1800">
                  <a:solidFill>
                    <a:srgbClr val="000000"/>
                  </a:solidFill>
                  <a:latin typeface="Century Schoolbook" pitchFamily="18" charset="0"/>
                  <a:sym typeface="Wingdings" pitchFamily="2" charset="2"/>
                </a:rPr>
                <a:t>CONTO ECONOMICO</a:t>
              </a:r>
              <a:endParaRPr lang="it-IT" sz="1800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marL="457200" indent="-4572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AutoNum type="arabicPeriod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</a:rPr>
                <a:t>Tutti gli altri valori            </a:t>
              </a:r>
              <a:r>
                <a:rPr lang="en-US">
                  <a:solidFill>
                    <a:srgbClr val="000000"/>
                  </a:solidFill>
                  <a:latin typeface="Century Schoolbook" pitchFamily="18" charset="0"/>
                  <a:sym typeface="Wingdings" pitchFamily="2" charset="2"/>
                </a:rPr>
                <a:t> </a:t>
              </a:r>
              <a:r>
                <a:rPr lang="en-US" sz="1800">
                  <a:solidFill>
                    <a:srgbClr val="000000"/>
                  </a:solidFill>
                  <a:latin typeface="Century Schoolbook" pitchFamily="18" charset="0"/>
                  <a:sym typeface="Wingdings" pitchFamily="2" charset="2"/>
                </a:rPr>
                <a:t>STATO PATRIMONIALE</a:t>
              </a:r>
              <a:endParaRPr lang="it-IT" sz="1800" i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614363" y="5307013"/>
            <a:ext cx="21292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-109" charset="2"/>
              <a:buNone/>
              <a:defRPr/>
            </a:pPr>
            <a:r>
              <a:rPr lang="it-IT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ara" pitchFamily="-109" charset="0"/>
                <a:ea typeface="ＭＳ Ｐゴシック" pitchFamily="-109" charset="-128"/>
                <a:cs typeface="ＭＳ Ｐゴシック" pitchFamily="-109" charset="-128"/>
              </a:rPr>
              <a:t>Come?</a:t>
            </a:r>
          </a:p>
        </p:txBody>
      </p: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3059113" y="5157788"/>
            <a:ext cx="5183187" cy="1487487"/>
            <a:chOff x="177" y="1044"/>
            <a:chExt cx="1190" cy="749"/>
          </a:xfrm>
        </p:grpSpPr>
        <p:pic>
          <p:nvPicPr>
            <p:cNvPr id="27655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" y="1044"/>
              <a:ext cx="119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6" name="Text Box 6"/>
            <p:cNvSpPr txBox="1">
              <a:spLocks noChangeArrowheads="1"/>
            </p:cNvSpPr>
            <p:nvPr/>
          </p:nvSpPr>
          <p:spPr bwMode="auto">
            <a:xfrm>
              <a:off x="219" y="1070"/>
              <a:ext cx="1104" cy="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Serve un modello di ragionamento </a:t>
              </a:r>
              <a:b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</a:b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NON ARBITRARIO</a:t>
              </a:r>
              <a:endParaRPr lang="it-IT" sz="1600" b="1" i="1">
                <a:solidFill>
                  <a:srgbClr val="000000"/>
                </a:solidFill>
                <a:latin typeface="Century Schoolbook" pitchFamily="18" charset="0"/>
              </a:endParaRP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it-IT" sz="1600" b="1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>
                <a:ea typeface="ＭＳ Ｐゴシック"/>
                <a:cs typeface="ＭＳ Ｐゴシック"/>
              </a:rPr>
              <a:t>PRINCIPI DI COMPETENZA</a:t>
            </a:r>
          </a:p>
        </p:txBody>
      </p:sp>
      <p:sp>
        <p:nvSpPr>
          <p:cNvPr id="2969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C5CE04A5-5DD7-42EF-B88B-890156261D07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8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513771" y="1524000"/>
            <a:ext cx="3339022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b="1">
                <a:solidFill>
                  <a:srgbClr val="000000"/>
                </a:solidFill>
                <a:ea typeface="ＭＳ Ｐゴシック" pitchFamily="-109" charset="-128"/>
              </a:rPr>
              <a:t>COMPETENZA</a:t>
            </a:r>
            <a:endParaRPr lang="it-IT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611188" y="2924175"/>
            <a:ext cx="2808287" cy="3384550"/>
            <a:chOff x="1302" y="1271"/>
            <a:chExt cx="3156" cy="442"/>
          </a:xfrm>
        </p:grpSpPr>
        <p:pic>
          <p:nvPicPr>
            <p:cNvPr id="2970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10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100" b="1">
                  <a:solidFill>
                    <a:srgbClr val="000000"/>
                  </a:solidFill>
                  <a:latin typeface="Century Schoolbook" pitchFamily="18" charset="0"/>
                </a:rPr>
                <a:t>c. di cassa o “principio di cassa”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100" i="1">
                  <a:solidFill>
                    <a:srgbClr val="000000"/>
                  </a:solidFill>
                  <a:latin typeface="Century Schoolbook" pitchFamily="18" charset="0"/>
                </a:rPr>
                <a:t>I fenomeni appartengono al periodo in cui si verificano entrate e uscite relative</a:t>
              </a: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5148263" y="2924175"/>
            <a:ext cx="2952750" cy="3384550"/>
            <a:chOff x="1302" y="1271"/>
            <a:chExt cx="3156" cy="442"/>
          </a:xfrm>
        </p:grpSpPr>
        <p:pic>
          <p:nvPicPr>
            <p:cNvPr id="2970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8" name="Text Box 21"/>
            <p:cNvSpPr txBox="1">
              <a:spLocks noChangeArrowheads="1"/>
            </p:cNvSpPr>
            <p:nvPr/>
          </p:nvSpPr>
          <p:spPr bwMode="auto">
            <a:xfrm>
              <a:off x="1344" y="1285"/>
              <a:ext cx="307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100" b="1">
                  <a:solidFill>
                    <a:srgbClr val="000000"/>
                  </a:solidFill>
                  <a:latin typeface="Century Schoolbook" pitchFamily="18" charset="0"/>
                </a:rPr>
                <a:t>Principio di competenza economica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100" i="1">
                  <a:solidFill>
                    <a:srgbClr val="000000"/>
                  </a:solidFill>
                  <a:latin typeface="Century Schoolbook" pitchFamily="18" charset="0"/>
                </a:rPr>
                <a:t>I fenomeni appartengono al periodo a cui si riferiscono sul piano economico/gestionale</a:t>
              </a:r>
            </a:p>
          </p:txBody>
        </p:sp>
      </p:grpSp>
      <p:cxnSp>
        <p:nvCxnSpPr>
          <p:cNvPr id="51219" name="AutoShape 19"/>
          <p:cNvCxnSpPr>
            <a:cxnSpLocks noChangeShapeType="1"/>
          </p:cNvCxnSpPr>
          <p:nvPr/>
        </p:nvCxnSpPr>
        <p:spPr bwMode="auto">
          <a:xfrm flipH="1">
            <a:off x="2016125" y="2112963"/>
            <a:ext cx="2166938" cy="919162"/>
          </a:xfrm>
          <a:prstGeom prst="straightConnector1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51220" name="AutoShape 20"/>
          <p:cNvCxnSpPr>
            <a:cxnSpLocks noChangeShapeType="1"/>
            <a:endCxn id="29708" idx="0"/>
          </p:cNvCxnSpPr>
          <p:nvPr/>
        </p:nvCxnSpPr>
        <p:spPr bwMode="auto">
          <a:xfrm>
            <a:off x="4183063" y="2112963"/>
            <a:ext cx="2443162" cy="919162"/>
          </a:xfrm>
          <a:prstGeom prst="straightConnector1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2700338" y="6165850"/>
            <a:ext cx="5400675" cy="6921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it-IT"/>
              <a:t>Servono dei criteri precisi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400" cap="none">
                <a:ea typeface="ＭＳ Ｐゴシック"/>
                <a:cs typeface="ＭＳ Ｐゴシック"/>
              </a:rPr>
              <a:t>LA COMPETENZA ECONOMICA (primi cenni)</a:t>
            </a:r>
          </a:p>
        </p:txBody>
      </p:sp>
      <p:sp>
        <p:nvSpPr>
          <p:cNvPr id="3174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04243AD0-A24F-4825-9CDD-1881E97BBC98}" type="slidenum">
              <a:rPr lang="it-IT" sz="1400" b="1">
                <a:solidFill>
                  <a:srgbClr val="FFFFFF"/>
                </a:solidFill>
                <a:latin typeface="Arial" charset="0"/>
              </a:rPr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9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50825" y="1557338"/>
            <a:ext cx="1081088" cy="4824412"/>
            <a:chOff x="196" y="983"/>
            <a:chExt cx="5096" cy="453"/>
          </a:xfrm>
        </p:grpSpPr>
        <p:pic>
          <p:nvPicPr>
            <p:cNvPr id="3175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6" y="983"/>
              <a:ext cx="50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7" name="Text Box 6"/>
            <p:cNvSpPr txBox="1">
              <a:spLocks noChangeArrowheads="1"/>
            </p:cNvSpPr>
            <p:nvPr/>
          </p:nvSpPr>
          <p:spPr bwMode="auto">
            <a:xfrm>
              <a:off x="240" y="1008"/>
              <a:ext cx="5009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</a:rPr>
                <a:t>COMPETENZA ECONOMICA</a:t>
              </a:r>
              <a:endParaRPr lang="it-IT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2051050" y="1557338"/>
            <a:ext cx="6265863" cy="2303462"/>
            <a:chOff x="1302" y="1271"/>
            <a:chExt cx="3156" cy="442"/>
          </a:xfrm>
        </p:grpSpPr>
        <p:pic>
          <p:nvPicPr>
            <p:cNvPr id="31754" name="Rectangle 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5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100" b="1">
                  <a:solidFill>
                    <a:srgbClr val="000000"/>
                  </a:solidFill>
                  <a:latin typeface="Century Schoolbook" pitchFamily="18" charset="0"/>
                </a:rPr>
                <a:t>Principio di realizzazione dei ricavi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100" i="1">
                  <a:solidFill>
                    <a:srgbClr val="000000"/>
                  </a:solidFill>
                  <a:latin typeface="Century Schoolbook" pitchFamily="18" charset="0"/>
                </a:rPr>
                <a:t>Un ricavo è di competenza se: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Tx/>
                <a:buChar char="-"/>
              </a:pPr>
              <a:r>
                <a:rPr lang="it-IT" sz="2100" i="1">
                  <a:solidFill>
                    <a:srgbClr val="000000"/>
                  </a:solidFill>
                  <a:latin typeface="Century Schoolbook" pitchFamily="18" charset="0"/>
                </a:rPr>
                <a:t> il processo produttivo è completato;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100" i="1">
                  <a:solidFill>
                    <a:srgbClr val="000000"/>
                  </a:solidFill>
                  <a:latin typeface="Century Schoolbook" pitchFamily="18" charset="0"/>
                </a:rPr>
                <a:t>e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Tx/>
                <a:buChar char="-"/>
              </a:pPr>
              <a:r>
                <a:rPr lang="it-IT" sz="2100" i="1">
                  <a:solidFill>
                    <a:srgbClr val="000000"/>
                  </a:solidFill>
                  <a:latin typeface="Century Schoolbook" pitchFamily="18" charset="0"/>
                </a:rPr>
                <a:t> lo scambio è già avvenuto (sostanzialmente)  </a:t>
              </a:r>
            </a:p>
          </p:txBody>
        </p:sp>
      </p:grpSp>
      <p:cxnSp>
        <p:nvCxnSpPr>
          <p:cNvPr id="33798" name="AutoShape 13"/>
          <p:cNvCxnSpPr>
            <a:cxnSpLocks noChangeShapeType="1"/>
            <a:stCxn id="31757" idx="3"/>
          </p:cNvCxnSpPr>
          <p:nvPr/>
        </p:nvCxnSpPr>
        <p:spPr bwMode="auto">
          <a:xfrm flipV="1">
            <a:off x="1322388" y="2568575"/>
            <a:ext cx="814387" cy="1231900"/>
          </a:xfrm>
          <a:prstGeom prst="straightConnector1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33799" name="AutoShape 14"/>
          <p:cNvCxnSpPr>
            <a:cxnSpLocks noChangeShapeType="1"/>
            <a:stCxn id="31757" idx="3"/>
            <a:endCxn id="31753" idx="1"/>
          </p:cNvCxnSpPr>
          <p:nvPr/>
        </p:nvCxnSpPr>
        <p:spPr bwMode="auto">
          <a:xfrm>
            <a:off x="1322388" y="3800475"/>
            <a:ext cx="814387" cy="1279525"/>
          </a:xfrm>
          <a:prstGeom prst="straightConnector1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</p:cxn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2051050" y="4005263"/>
            <a:ext cx="6265863" cy="2447925"/>
            <a:chOff x="1302" y="1271"/>
            <a:chExt cx="3156" cy="442"/>
          </a:xfrm>
        </p:grpSpPr>
        <p:pic>
          <p:nvPicPr>
            <p:cNvPr id="31752" name="Rectangle 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3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100" b="1">
                  <a:solidFill>
                    <a:srgbClr val="000000"/>
                  </a:solidFill>
                  <a:latin typeface="Century Schoolbook" pitchFamily="18" charset="0"/>
                </a:rPr>
                <a:t>Principio di correlazione (inerenza) dei costi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100" i="1">
                  <a:solidFill>
                    <a:srgbClr val="000000"/>
                  </a:solidFill>
                  <a:latin typeface="Century Schoolbook" pitchFamily="18" charset="0"/>
                </a:rPr>
                <a:t>Un costo è di competenza se:</a:t>
              </a:r>
            </a:p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Tx/>
                <a:buChar char="-"/>
              </a:pPr>
              <a:r>
                <a:rPr lang="it-IT" sz="2100" i="1">
                  <a:solidFill>
                    <a:srgbClr val="000000"/>
                  </a:solidFill>
                  <a:latin typeface="Century Schoolbook" pitchFamily="18" charset="0"/>
                </a:rPr>
                <a:t> è correlato, direttamente o indirettamente, ai ricavi di competenza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85D6C72FD37A44917F490C5273F896" ma:contentTypeVersion="17" ma:contentTypeDescription="Creare un nuovo documento." ma:contentTypeScope="" ma:versionID="c6cdb90455cef580e3cfa43b1d67064b">
  <xsd:schema xmlns:xsd="http://www.w3.org/2001/XMLSchema" xmlns:xs="http://www.w3.org/2001/XMLSchema" xmlns:p="http://schemas.microsoft.com/office/2006/metadata/properties" xmlns:ns2="c756964b-fd00-415b-b501-a51208a2b6b4" xmlns:ns3="d1434c75-3923-464e-a4f5-aa92f072b3b4" targetNamespace="http://schemas.microsoft.com/office/2006/metadata/properties" ma:root="true" ma:fieldsID="4c0056208da59b28faee25b0114874a8" ns2:_="" ns3:_="">
    <xsd:import namespace="c756964b-fd00-415b-b501-a51208a2b6b4"/>
    <xsd:import namespace="d1434c75-3923-464e-a4f5-aa92f072b3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6964b-fd00-415b-b501-a51208a2b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068e9494-ef2c-43cd-b5fe-fbb26bbe6b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4c75-3923-464e-a4f5-aa92f072b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224fe5-fbd9-42b4-bb27-c6dc0649ecc6}" ma:internalName="TaxCatchAll" ma:showField="CatchAllData" ma:web="d1434c75-3923-464e-a4f5-aa92f072b3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56964b-fd00-415b-b501-a51208a2b6b4">
      <Terms xmlns="http://schemas.microsoft.com/office/infopath/2007/PartnerControls"/>
    </lcf76f155ced4ddcb4097134ff3c332f>
    <TaxCatchAll xmlns="d1434c75-3923-464e-a4f5-aa92f072b3b4" xsi:nil="true"/>
  </documentManagement>
</p:properties>
</file>

<file path=customXml/itemProps1.xml><?xml version="1.0" encoding="utf-8"?>
<ds:datastoreItem xmlns:ds="http://schemas.openxmlformats.org/officeDocument/2006/customXml" ds:itemID="{F4403A35-F41D-4B9E-9C17-8B60620D6144}"/>
</file>

<file path=customXml/itemProps2.xml><?xml version="1.0" encoding="utf-8"?>
<ds:datastoreItem xmlns:ds="http://schemas.openxmlformats.org/officeDocument/2006/customXml" ds:itemID="{149DF018-D7D3-4842-9D1B-DB7E91CF91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A4B748-458A-4B00-AB71-60DE99ED19E2}">
  <ds:schemaRefs>
    <ds:schemaRef ds:uri="http://schemas.microsoft.com/office/2006/metadata/properties"/>
    <ds:schemaRef ds:uri="http://schemas.microsoft.com/office/infopath/2007/PartnerControls"/>
    <ds:schemaRef ds:uri="c756964b-fd00-415b-b501-a51208a2b6b4"/>
    <ds:schemaRef ds:uri="d1434c75-3923-464e-a4f5-aa92f072b3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2847</TotalTime>
  <Words>1130</Words>
  <Application>Microsoft Office PowerPoint</Application>
  <PresentationFormat>Presentazione su schermo (4:3)</PresentationFormat>
  <Paragraphs>222</Paragraphs>
  <Slides>25</Slides>
  <Notes>22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5" baseType="lpstr">
      <vt:lpstr>Arial</vt:lpstr>
      <vt:lpstr>Candara</vt:lpstr>
      <vt:lpstr>Century Schoolbook</vt:lpstr>
      <vt:lpstr>Lucida Grande</vt:lpstr>
      <vt:lpstr>Lucida Grande CE</vt:lpstr>
      <vt:lpstr>Symbol</vt:lpstr>
      <vt:lpstr>Times New Roman</vt:lpstr>
      <vt:lpstr>Wingdings</vt:lpstr>
      <vt:lpstr>Wingdings 2</vt:lpstr>
      <vt:lpstr>Oriel</vt:lpstr>
      <vt:lpstr>ASSESTAMENTO ver.1.0</vt:lpstr>
      <vt:lpstr>FACCIAMO IL PUNTO 1/3</vt:lpstr>
      <vt:lpstr>FACCIAMO IL PUNTO 2/3</vt:lpstr>
      <vt:lpstr>FACCIAMO IL PUNTO 3/3 REGOLE DI CONTROLLO o “Teoremi della partita doppia”</vt:lpstr>
      <vt:lpstr>IL PROBLEMA “TEMPO” 1/2</vt:lpstr>
      <vt:lpstr>IL PROBLEMA “TEMPO” 2/2</vt:lpstr>
      <vt:lpstr>PROBLEMA DELLA COMPETENZA</vt:lpstr>
      <vt:lpstr>PRINCIPI DI COMPETENZA</vt:lpstr>
      <vt:lpstr>LA COMPETENZA ECONOMICA (primi cenni)</vt:lpstr>
      <vt:lpstr>PARTIAMO DALLA CONTABILITA’</vt:lpstr>
      <vt:lpstr>PARTIAMO DALLA CONTABILITA’</vt:lpstr>
      <vt:lpstr>DALLA SITUAZIONE CONTABILE</vt:lpstr>
      <vt:lpstr>SINTETIZZANDO</vt:lpstr>
      <vt:lpstr>OLTRE LA SITUAZIONE CONTABILE</vt:lpstr>
      <vt:lpstr>STATO PATRIMONIALE E CONTO ECONOMICO</vt:lpstr>
      <vt:lpstr>STATO PATRIMONIALE E CONTO ECONOMICO</vt:lpstr>
      <vt:lpstr>LE SCRITTURE DI ASSESTAMENTO</vt:lpstr>
      <vt:lpstr>LE SCRITTURE DI INTEGRAZIONE</vt:lpstr>
      <vt:lpstr>ALCUNI ESEMPI</vt:lpstr>
      <vt:lpstr>AMMORTAMENTO</vt:lpstr>
      <vt:lpstr>LE SCRITTURE DI RETTIFICA</vt:lpstr>
      <vt:lpstr>ALCUNI ESEMPI</vt:lpstr>
      <vt:lpstr>E ORA….</vt:lpstr>
      <vt:lpstr>IN SINTESI, A FINE ESERCIZIO</vt:lpstr>
      <vt:lpstr>IN SINTESI, A FINE ESERCIZIO</vt:lpstr>
    </vt:vector>
  </TitlesOfParts>
  <Company>Istituto di Studi Aziendali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Aggregazioni di imprese</dc:title>
  <dc:creator>Raffaele Fiume</dc:creator>
  <cp:lastModifiedBy>Raffaele Fiume</cp:lastModifiedBy>
  <cp:revision>89</cp:revision>
  <cp:lastPrinted>2009-04-22T19:24:48Z</cp:lastPrinted>
  <dcterms:created xsi:type="dcterms:W3CDTF">2009-02-24T16:52:25Z</dcterms:created>
  <dcterms:modified xsi:type="dcterms:W3CDTF">2022-10-11T07:03:20Z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0x0101001F85D6C72FD37A44917F490C5273F896</vt:lpwstr>
  </property>
  <property fmtid="{D5CDD505-2E9C-101B-9397-08002B2CF9AE}" pid="3" name="MediaServiceImageTags">
    <vt:lpwstr/>
  </property>
</Properties>
</file>