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32"/>
  </p:notesMasterIdLst>
  <p:sldIdLst>
    <p:sldId id="412" r:id="rId3"/>
    <p:sldId id="258" r:id="rId4"/>
    <p:sldId id="477" r:id="rId5"/>
    <p:sldId id="343" r:id="rId6"/>
    <p:sldId id="478" r:id="rId7"/>
    <p:sldId id="479" r:id="rId8"/>
    <p:sldId id="480" r:id="rId9"/>
    <p:sldId id="345" r:id="rId10"/>
    <p:sldId id="455" r:id="rId11"/>
    <p:sldId id="346" r:id="rId12"/>
    <p:sldId id="347" r:id="rId13"/>
    <p:sldId id="537" r:id="rId14"/>
    <p:sldId id="466" r:id="rId15"/>
    <p:sldId id="467" r:id="rId16"/>
    <p:sldId id="514" r:id="rId17"/>
    <p:sldId id="327" r:id="rId18"/>
    <p:sldId id="360" r:id="rId19"/>
    <p:sldId id="539" r:id="rId20"/>
    <p:sldId id="361" r:id="rId21"/>
    <p:sldId id="366" r:id="rId22"/>
    <p:sldId id="367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sella" initials="GM" lastIdx="4" clrIdx="0">
    <p:extLst>
      <p:ext uri="{19B8F6BF-5375-455C-9EA6-DF929625EA0E}">
        <p15:presenceInfo xmlns:p15="http://schemas.microsoft.com/office/powerpoint/2012/main" userId="bf1ef239dc58bf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31B94-D55B-49A9-8915-B9CAFE153A26}" v="475" dt="2021-05-09T18:51: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6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Musella" userId="bf1ef239dc58bf5f" providerId="LiveId" clId="{AE231B94-D55B-49A9-8915-B9CAFE153A26}"/>
    <pc:docChg chg="undo custSel addSld modSld sldOrd">
      <pc:chgData name="Gaetano Musella" userId="bf1ef239dc58bf5f" providerId="LiveId" clId="{AE231B94-D55B-49A9-8915-B9CAFE153A26}" dt="2021-05-09T18:51:33.277" v="743" actId="14100"/>
      <pc:docMkLst>
        <pc:docMk/>
      </pc:docMkLst>
      <pc:sldChg chg="addSp delSp modSp mod">
        <pc:chgData name="Gaetano Musella" userId="bf1ef239dc58bf5f" providerId="LiveId" clId="{AE231B94-D55B-49A9-8915-B9CAFE153A26}" dt="2021-05-09T18:35:35.984" v="45" actId="20577"/>
        <pc:sldMkLst>
          <pc:docMk/>
          <pc:sldMk cId="3078583126" sldId="345"/>
        </pc:sldMkLst>
        <pc:spChg chg="mod">
          <ac:chgData name="Gaetano Musella" userId="bf1ef239dc58bf5f" providerId="LiveId" clId="{AE231B94-D55B-49A9-8915-B9CAFE153A26}" dt="2021-05-09T18:35:35.984" v="45" actId="20577"/>
          <ac:spMkLst>
            <pc:docMk/>
            <pc:sldMk cId="3078583126" sldId="345"/>
            <ac:spMk id="4" creationId="{112BB6C2-A8EB-491A-A4AD-2BD0AEA6C9D5}"/>
          </ac:spMkLst>
        </pc:spChg>
        <pc:spChg chg="add del mod">
          <ac:chgData name="Gaetano Musella" userId="bf1ef239dc58bf5f" providerId="LiveId" clId="{AE231B94-D55B-49A9-8915-B9CAFE153A26}" dt="2021-05-09T18:35:31.979" v="43" actId="478"/>
          <ac:spMkLst>
            <pc:docMk/>
            <pc:sldMk cId="3078583126" sldId="345"/>
            <ac:spMk id="7" creationId="{7777144C-959C-476C-925C-B4BB5BCE07B4}"/>
          </ac:spMkLst>
        </pc:spChg>
        <pc:spChg chg="del mod">
          <ac:chgData name="Gaetano Musella" userId="bf1ef239dc58bf5f" providerId="LiveId" clId="{AE231B94-D55B-49A9-8915-B9CAFE153A26}" dt="2021-05-09T18:35:31.388" v="42" actId="478"/>
          <ac:spMkLst>
            <pc:docMk/>
            <pc:sldMk cId="3078583126" sldId="345"/>
            <ac:spMk id="9" creationId="{E4BD24AE-AA90-4D6C-8DF9-646B8DB64901}"/>
          </ac:spMkLst>
        </pc:spChg>
        <pc:spChg chg="del mod">
          <ac:chgData name="Gaetano Musella" userId="bf1ef239dc58bf5f" providerId="LiveId" clId="{AE231B94-D55B-49A9-8915-B9CAFE153A26}" dt="2021-05-09T18:35:32.882" v="44" actId="478"/>
          <ac:spMkLst>
            <pc:docMk/>
            <pc:sldMk cId="3078583126" sldId="345"/>
            <ac:spMk id="10" creationId="{73C01B59-C71F-4D27-8F0B-13E856430CD1}"/>
          </ac:spMkLst>
        </pc:spChg>
        <pc:spChg chg="add del mod">
          <ac:chgData name="Gaetano Musella" userId="bf1ef239dc58bf5f" providerId="LiveId" clId="{AE231B94-D55B-49A9-8915-B9CAFE153A26}" dt="2021-05-09T18:34:03.683" v="31" actId="22"/>
          <ac:spMkLst>
            <pc:docMk/>
            <pc:sldMk cId="3078583126" sldId="345"/>
            <ac:spMk id="11" creationId="{66779DB2-D42E-4A2C-ABD5-736C44FE4C68}"/>
          </ac:spMkLst>
        </pc:spChg>
      </pc:sldChg>
      <pc:sldChg chg="modSp">
        <pc:chgData name="Gaetano Musella" userId="bf1ef239dc58bf5f" providerId="LiveId" clId="{AE231B94-D55B-49A9-8915-B9CAFE153A26}" dt="2021-04-25T18:42:35.710" v="11" actId="20577"/>
        <pc:sldMkLst>
          <pc:docMk/>
          <pc:sldMk cId="3642891229" sldId="446"/>
        </pc:sldMkLst>
        <pc:spChg chg="mod">
          <ac:chgData name="Gaetano Musella" userId="bf1ef239dc58bf5f" providerId="LiveId" clId="{AE231B94-D55B-49A9-8915-B9CAFE153A26}" dt="2021-04-25T18:42:35.710" v="11" actId="20577"/>
          <ac:spMkLst>
            <pc:docMk/>
            <pc:sldMk cId="3642891229" sldId="446"/>
            <ac:spMk id="12" creationId="{7392427D-C18C-4BCF-B744-40915718D09D}"/>
          </ac:spMkLst>
        </pc:spChg>
      </pc:sldChg>
      <pc:sldChg chg="addSp modSp add mod">
        <pc:chgData name="Gaetano Musella" userId="bf1ef239dc58bf5f" providerId="LiveId" clId="{AE231B94-D55B-49A9-8915-B9CAFE153A26}" dt="2021-05-09T18:36:47.760" v="96" actId="1035"/>
        <pc:sldMkLst>
          <pc:docMk/>
          <pc:sldMk cId="1787822974" sldId="455"/>
        </pc:sldMkLst>
        <pc:spChg chg="mod">
          <ac:chgData name="Gaetano Musella" userId="bf1ef239dc58bf5f" providerId="LiveId" clId="{AE231B94-D55B-49A9-8915-B9CAFE153A26}" dt="2021-05-09T18:35:50.221" v="47" actId="6549"/>
          <ac:spMkLst>
            <pc:docMk/>
            <pc:sldMk cId="1787822974" sldId="455"/>
            <ac:spMk id="5" creationId="{E000F37B-6FBC-4112-9EE3-633E48DC4BFF}"/>
          </ac:spMkLst>
        </pc:spChg>
        <pc:spChg chg="mod">
          <ac:chgData name="Gaetano Musella" userId="bf1ef239dc58bf5f" providerId="LiveId" clId="{AE231B94-D55B-49A9-8915-B9CAFE153A26}" dt="2021-05-09T18:36:47.760" v="96" actId="1035"/>
          <ac:spMkLst>
            <pc:docMk/>
            <pc:sldMk cId="1787822974" sldId="455"/>
            <ac:spMk id="9" creationId="{052E4ED5-A59C-4FE8-8EC4-6651358C331E}"/>
          </ac:spMkLst>
        </pc:spChg>
        <pc:spChg chg="mod">
          <ac:chgData name="Gaetano Musella" userId="bf1ef239dc58bf5f" providerId="LiveId" clId="{AE231B94-D55B-49A9-8915-B9CAFE153A26}" dt="2021-05-09T18:36:47.760" v="96" actId="1035"/>
          <ac:spMkLst>
            <pc:docMk/>
            <pc:sldMk cId="1787822974" sldId="455"/>
            <ac:spMk id="10" creationId="{DAA8F0E0-385A-4618-BAED-135E50E5E1FF}"/>
          </ac:spMkLst>
        </pc:spChg>
        <pc:spChg chg="mod">
          <ac:chgData name="Gaetano Musella" userId="bf1ef239dc58bf5f" providerId="LiveId" clId="{AE231B94-D55B-49A9-8915-B9CAFE153A26}" dt="2021-05-09T18:36:47.760" v="96" actId="1035"/>
          <ac:spMkLst>
            <pc:docMk/>
            <pc:sldMk cId="1787822974" sldId="455"/>
            <ac:spMk id="11" creationId="{DB130A90-C404-4935-A04F-90FB1D15FC05}"/>
          </ac:spMkLst>
        </pc:spChg>
        <pc:spChg chg="add mod">
          <ac:chgData name="Gaetano Musella" userId="bf1ef239dc58bf5f" providerId="LiveId" clId="{AE231B94-D55B-49A9-8915-B9CAFE153A26}" dt="2021-05-09T18:36:37.468" v="91" actId="207"/>
          <ac:spMkLst>
            <pc:docMk/>
            <pc:sldMk cId="1787822974" sldId="455"/>
            <ac:spMk id="17" creationId="{6520F48A-D036-4460-9DDE-D7834CB8F5BC}"/>
          </ac:spMkLst>
        </pc:spChg>
      </pc:sldChg>
      <pc:sldChg chg="addSp delSp modSp add mod ord">
        <pc:chgData name="Gaetano Musella" userId="bf1ef239dc58bf5f" providerId="LiveId" clId="{AE231B94-D55B-49A9-8915-B9CAFE153A26}" dt="2021-05-09T18:51:33.277" v="743" actId="14100"/>
        <pc:sldMkLst>
          <pc:docMk/>
          <pc:sldMk cId="3786101608" sldId="537"/>
        </pc:sldMkLst>
        <pc:spChg chg="add mod">
          <ac:chgData name="Gaetano Musella" userId="bf1ef239dc58bf5f" providerId="LiveId" clId="{AE231B94-D55B-49A9-8915-B9CAFE153A26}" dt="2021-05-09T18:50:22.934" v="696" actId="1035"/>
          <ac:spMkLst>
            <pc:docMk/>
            <pc:sldMk cId="3786101608" sldId="537"/>
            <ac:spMk id="2" creationId="{0DBA4A41-8D51-4C39-8EEA-44FE2B247F34}"/>
          </ac:spMkLst>
        </pc:spChg>
        <pc:spChg chg="mod">
          <ac:chgData name="Gaetano Musella" userId="bf1ef239dc58bf5f" providerId="LiveId" clId="{AE231B94-D55B-49A9-8915-B9CAFE153A26}" dt="2021-05-09T18:51:33.277" v="743" actId="14100"/>
          <ac:spMkLst>
            <pc:docMk/>
            <pc:sldMk cId="3786101608" sldId="537"/>
            <ac:spMk id="4" creationId="{112BB6C2-A8EB-491A-A4AD-2BD0AEA6C9D5}"/>
          </ac:spMkLst>
        </pc:spChg>
        <pc:spChg chg="mod">
          <ac:chgData name="Gaetano Musella" userId="bf1ef239dc58bf5f" providerId="LiveId" clId="{AE231B94-D55B-49A9-8915-B9CAFE153A26}" dt="2021-05-09T18:50:22.934" v="696" actId="1035"/>
          <ac:spMkLst>
            <pc:docMk/>
            <pc:sldMk cId="3786101608" sldId="537"/>
            <ac:spMk id="9" creationId="{603DABFB-6DAD-4F06-AA4D-8977902F45D8}"/>
          </ac:spMkLst>
        </pc:spChg>
        <pc:spChg chg="mod">
          <ac:chgData name="Gaetano Musella" userId="bf1ef239dc58bf5f" providerId="LiveId" clId="{AE231B94-D55B-49A9-8915-B9CAFE153A26}" dt="2021-05-09T18:50:22.934" v="696" actId="1035"/>
          <ac:spMkLst>
            <pc:docMk/>
            <pc:sldMk cId="3786101608" sldId="537"/>
            <ac:spMk id="10" creationId="{30642F5C-2545-479D-8136-8C123C2FC1CD}"/>
          </ac:spMkLst>
        </pc:spChg>
        <pc:spChg chg="del">
          <ac:chgData name="Gaetano Musella" userId="bf1ef239dc58bf5f" providerId="LiveId" clId="{AE231B94-D55B-49A9-8915-B9CAFE153A26}" dt="2021-05-09T18:41:16.388" v="303" actId="478"/>
          <ac:spMkLst>
            <pc:docMk/>
            <pc:sldMk cId="3786101608" sldId="537"/>
            <ac:spMk id="11" creationId="{17F3B08B-A23E-4B28-AABF-683B727ABB6F}"/>
          </ac:spMkLst>
        </pc:spChg>
        <pc:spChg chg="add mod">
          <ac:chgData name="Gaetano Musella" userId="bf1ef239dc58bf5f" providerId="LiveId" clId="{AE231B94-D55B-49A9-8915-B9CAFE153A26}" dt="2021-05-09T18:50:22.934" v="696" actId="1035"/>
          <ac:spMkLst>
            <pc:docMk/>
            <pc:sldMk cId="3786101608" sldId="537"/>
            <ac:spMk id="14" creationId="{A682875A-8AFA-4809-9345-3E037FE97FCA}"/>
          </ac:spMkLst>
        </pc:spChg>
        <pc:spChg chg="add mod">
          <ac:chgData name="Gaetano Musella" userId="bf1ef239dc58bf5f" providerId="LiveId" clId="{AE231B94-D55B-49A9-8915-B9CAFE153A26}" dt="2021-05-09T18:50:22.934" v="696" actId="1035"/>
          <ac:spMkLst>
            <pc:docMk/>
            <pc:sldMk cId="3786101608" sldId="537"/>
            <ac:spMk id="15" creationId="{E3B21C76-5C70-4FA2-BE1B-2F9C548A3934}"/>
          </ac:spMkLst>
        </pc:spChg>
        <pc:spChg chg="add mod">
          <ac:chgData name="Gaetano Musella" userId="bf1ef239dc58bf5f" providerId="LiveId" clId="{AE231B94-D55B-49A9-8915-B9CAFE153A26}" dt="2021-05-09T18:51:17.909" v="741" actId="207"/>
          <ac:spMkLst>
            <pc:docMk/>
            <pc:sldMk cId="3786101608" sldId="537"/>
            <ac:spMk id="16" creationId="{8D3D96FA-95CA-43CC-AAB1-F3F08C330124}"/>
          </ac:spMkLst>
        </pc:spChg>
        <pc:spChg chg="add mod">
          <ac:chgData name="Gaetano Musella" userId="bf1ef239dc58bf5f" providerId="LiveId" clId="{AE231B94-D55B-49A9-8915-B9CAFE153A26}" dt="2021-05-09T18:49:37.558" v="662" actId="1076"/>
          <ac:spMkLst>
            <pc:docMk/>
            <pc:sldMk cId="3786101608" sldId="537"/>
            <ac:spMk id="17" creationId="{4E666491-22EB-4A00-AABD-04C584038683}"/>
          </ac:spMkLst>
        </pc:spChg>
        <pc:cxnChg chg="add del mod">
          <ac:chgData name="Gaetano Musella" userId="bf1ef239dc58bf5f" providerId="LiveId" clId="{AE231B94-D55B-49A9-8915-B9CAFE153A26}" dt="2021-05-09T18:40:27.628" v="254" actId="478"/>
          <ac:cxnSpMkLst>
            <pc:docMk/>
            <pc:sldMk cId="3786101608" sldId="537"/>
            <ac:cxnSpMk id="7" creationId="{E330CE63-FEF5-4313-BAC8-4EF8AA5045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D3503-CF4C-444E-BFB5-83539EEDC33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14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2" indent="0" algn="ctr">
              <a:buNone/>
              <a:defRPr sz="2000"/>
            </a:lvl2pPr>
            <a:lvl3pPr marL="914444" indent="0" algn="ctr">
              <a:buNone/>
              <a:defRPr sz="1801"/>
            </a:lvl3pPr>
            <a:lvl4pPr marL="1371670" indent="0" algn="ctr">
              <a:buNone/>
              <a:defRPr sz="1600"/>
            </a:lvl4pPr>
            <a:lvl5pPr marL="1828892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6" indent="0" algn="ctr">
              <a:buNone/>
              <a:defRPr sz="1600"/>
            </a:lvl7pPr>
            <a:lvl8pPr marL="3200562" indent="0" algn="ctr">
              <a:buNone/>
              <a:defRPr sz="1600"/>
            </a:lvl8pPr>
            <a:lvl9pPr marL="3657784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7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3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6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2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5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4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9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4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4" indent="0">
              <a:buNone/>
              <a:defRPr sz="2400"/>
            </a:lvl3pPr>
            <a:lvl4pPr marL="1371670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2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8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0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4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9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8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6">
                <a:lumMod val="60000"/>
                <a:lumOff val="40000"/>
                <a:alpha val="45000"/>
              </a:schemeClr>
            </a:gs>
            <a:gs pos="94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75A8F4-2B29-486E-80A1-EF12F1BE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3342" y="1698172"/>
            <a:ext cx="6948667" cy="1237487"/>
          </a:xfrm>
        </p:spPr>
        <p:txBody>
          <a:bodyPr>
            <a:normAutofit fontScale="90000"/>
          </a:bodyPr>
          <a:lstStyle/>
          <a:p>
            <a:pPr indent="361969"/>
            <a:r>
              <a:rPr lang="it-IT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DATI SPAZIALI PER LE APPLICAZIONI ECONOMOCHE</a:t>
            </a:r>
            <a:endParaRPr lang="it-IT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9512"/>
            <a:ext cx="12192000" cy="53181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Lineare Multipla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253F9C-37A1-40C7-938E-63FF3996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" y="418281"/>
            <a:ext cx="4522516" cy="25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2E7F505-54EB-42FD-B934-50C40D0CFBAE}"/>
              </a:ext>
            </a:extLst>
          </p:cNvPr>
          <p:cNvSpPr/>
          <p:nvPr/>
        </p:nvSpPr>
        <p:spPr>
          <a:xfrm>
            <a:off x="5972176" y="5194398"/>
            <a:ext cx="6219826" cy="157118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44C94F7-9648-4473-8D71-FF35420CBED6}"/>
              </a:ext>
            </a:extLst>
          </p:cNvPr>
          <p:cNvSpPr/>
          <p:nvPr/>
        </p:nvSpPr>
        <p:spPr>
          <a:xfrm>
            <a:off x="0" y="4895859"/>
            <a:ext cx="12192000" cy="104777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4">
            <a:extLst>
              <a:ext uri="{FF2B5EF4-FFF2-40B4-BE49-F238E27FC236}">
                <a16:creationId xmlns:a16="http://schemas.microsoft.com/office/drawing/2014/main" id="{7EC755CA-A009-4B5C-AAC7-2A4B8880C21C}"/>
              </a:ext>
            </a:extLst>
          </p:cNvPr>
          <p:cNvSpPr txBox="1">
            <a:spLocks/>
          </p:cNvSpPr>
          <p:nvPr/>
        </p:nvSpPr>
        <p:spPr>
          <a:xfrm>
            <a:off x="0" y="6316665"/>
            <a:ext cx="12192000" cy="54133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Prof.</a:t>
            </a:r>
            <a:r>
              <a:rPr kumimoji="0" lang="en-GB" sz="2201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Gennaro Punzo</a:t>
            </a:r>
            <a:endParaRPr kumimoji="0" lang="en-GB" sz="220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3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coefficiente di Determinazione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  <a:blipFill>
                <a:blip r:embed="rId2"/>
                <a:stretch>
                  <a:fillRect t="-25287" b="-563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10494" y="702242"/>
                <a:ext cx="11584096" cy="419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Nel caso della regressione lineare multipla il calcolo del coefficiente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potrebbe risultare distorto.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diminuisce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quando si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aggiunge una nuova variabile esplicativa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nel modello, anche se questa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porta alcuna informazione utile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per prevedere o spiegare la variabile dipendente. In altre parole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può crescere se si inseriscono nuove variabili indipendenti anche se, con l’aggiunta delle nuove variabili, l’adattamento ai dati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migliora effettivamente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Si ricorre ad un indice che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tenga conto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anche del numero di variabili indipendenti incluse nel modello e dell’ampiezza del campione: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4" y="702242"/>
                <a:ext cx="11584096" cy="4191212"/>
              </a:xfrm>
              <a:prstGeom prst="rect">
                <a:avLst/>
              </a:prstGeom>
              <a:blipFill>
                <a:blip r:embed="rId4"/>
                <a:stretch>
                  <a:fillRect l="-737" t="-872" r="-789" b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03DABFB-6DAD-4F06-AA4D-8977902F45D8}"/>
                  </a:ext>
                </a:extLst>
              </p:cNvPr>
              <p:cNvSpPr txBox="1"/>
              <p:nvPr/>
            </p:nvSpPr>
            <p:spPr>
              <a:xfrm>
                <a:off x="865379" y="5434177"/>
                <a:ext cx="543081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𝒄𝒐𝒓𝒓𝒆𝒕𝒕𝒐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03DABFB-6DAD-4F06-AA4D-8977902F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79" y="5434177"/>
                <a:ext cx="5430811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0642F5C-2545-479D-8136-8C123C2FC1CD}"/>
              </a:ext>
            </a:extLst>
          </p:cNvPr>
          <p:cNvSpPr/>
          <p:nvPr/>
        </p:nvSpPr>
        <p:spPr>
          <a:xfrm>
            <a:off x="6522865" y="5707618"/>
            <a:ext cx="819150" cy="34363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7F3B08B-A23E-4B28-AABF-683B727ABB6F}"/>
              </a:ext>
            </a:extLst>
          </p:cNvPr>
          <p:cNvSpPr txBox="1">
            <a:spLocks/>
          </p:cNvSpPr>
          <p:nvPr/>
        </p:nvSpPr>
        <p:spPr>
          <a:xfrm>
            <a:off x="7568690" y="5078242"/>
            <a:ext cx="4356923" cy="1643236"/>
          </a:xfrm>
          <a:prstGeom prst="rect">
            <a:avLst/>
          </a:prstGeom>
        </p:spPr>
        <p:txBody>
          <a:bodyPr/>
          <a:lstStyle>
            <a:lvl1pPr marL="228609" indent="-228609" algn="l" defTabSz="91443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27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44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60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78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96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3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9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9" algn="l" defTabSz="91443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numerosità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campionaria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indipendenti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modello</a:t>
            </a:r>
          </a:p>
        </p:txBody>
      </p:sp>
    </p:spTree>
    <p:extLst>
      <p:ext uri="{BB962C8B-B14F-4D97-AF65-F5344CB8AC3E}">
        <p14:creationId xmlns:p14="http://schemas.microsoft.com/office/powerpoint/2010/main" val="189357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coefficiente di Determinazione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  <a:blipFill>
                <a:blip r:embed="rId2"/>
                <a:stretch>
                  <a:fillRect t="-25287" b="-563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10494" y="702242"/>
                <a:ext cx="11584096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rappresenta la quota di variabilità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spiegata da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tutte le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ma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corretta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per 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numero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di variabili indipendenti utilizzate nel modello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penalizza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l’utilizzo eccessivo di variabili indipendenti che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portano informazione rilevante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Assume valore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minori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rispetto al coefficiente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ricorso a questo tipo di indice si rende necessario soprattutto qualora si vogliano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confrontare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modelli di regressione che intendono spiegare la medesima variabile dipendente, impiegando un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numero diverso di variabili esplicative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4" y="702242"/>
                <a:ext cx="11584096" cy="4555093"/>
              </a:xfrm>
              <a:prstGeom prst="rect">
                <a:avLst/>
              </a:prstGeom>
              <a:blipFill>
                <a:blip r:embed="rId4"/>
                <a:stretch>
                  <a:fillRect l="-737" t="-803" r="-789" b="-21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ngolare bidirezionale 11">
            <a:extLst>
              <a:ext uri="{FF2B5EF4-FFF2-40B4-BE49-F238E27FC236}">
                <a16:creationId xmlns:a16="http://schemas.microsoft.com/office/drawing/2014/main" id="{688CFBF8-ED12-4F65-9E91-F8C58FDFCC1A}"/>
              </a:ext>
            </a:extLst>
          </p:cNvPr>
          <p:cNvSpPr/>
          <p:nvPr/>
        </p:nvSpPr>
        <p:spPr>
          <a:xfrm rot="8791100">
            <a:off x="3044990" y="5602524"/>
            <a:ext cx="590062" cy="647149"/>
          </a:xfrm>
          <a:prstGeom prst="leftUp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0054163-4C0D-4390-81E4-F00AAE2B9E8B}"/>
                  </a:ext>
                </a:extLst>
              </p:cNvPr>
              <p:cNvSpPr txBox="1"/>
              <p:nvPr/>
            </p:nvSpPr>
            <p:spPr>
              <a:xfrm>
                <a:off x="383183" y="5613946"/>
                <a:ext cx="2532257" cy="472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𝒄𝒐𝒓𝒓𝒆𝒕𝒕𝒐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0054163-4C0D-4390-81E4-F00AAE2B9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83" y="5613946"/>
                <a:ext cx="2532257" cy="472886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C413BC-E005-451B-9CF0-2B03A4013696}"/>
              </a:ext>
            </a:extLst>
          </p:cNvPr>
          <p:cNvSpPr txBox="1"/>
          <p:nvPr/>
        </p:nvSpPr>
        <p:spPr>
          <a:xfrm>
            <a:off x="3652236" y="5385735"/>
            <a:ext cx="8477505" cy="46166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il modello non ha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nessuna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capacità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interpretativa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 Y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30B8B6-A1DF-4AC7-A2FE-BDBD4BF91BD2}"/>
              </a:ext>
            </a:extLst>
          </p:cNvPr>
          <p:cNvSpPr txBox="1"/>
          <p:nvPr/>
        </p:nvSpPr>
        <p:spPr>
          <a:xfrm>
            <a:off x="3652236" y="6043287"/>
            <a:ext cx="8485341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il modello ha la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massima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capacità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interpretativa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 Y </a:t>
            </a:r>
            <a:endParaRPr lang="it-IT" sz="24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coefficiente di Determinazione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  <a:blipFill>
                <a:blip r:embed="rId2"/>
                <a:stretch>
                  <a:fillRect t="-25287" b="-563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327875" y="633025"/>
                <a:ext cx="11799469" cy="84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ATTENZIONE: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anche se 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assume valori compresi tra 0 e 1, in casi particolari può assumere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valori negativi: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5" y="633025"/>
                <a:ext cx="11799469" cy="842218"/>
              </a:xfrm>
              <a:prstGeom prst="rect">
                <a:avLst/>
              </a:prstGeom>
              <a:blipFill>
                <a:blip r:embed="rId4"/>
                <a:stretch>
                  <a:fillRect l="-724" t="-4348" r="-775" b="-15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03DABFB-6DAD-4F06-AA4D-8977902F45D8}"/>
                  </a:ext>
                </a:extLst>
              </p:cNvPr>
              <p:cNvSpPr txBox="1"/>
              <p:nvPr/>
            </p:nvSpPr>
            <p:spPr>
              <a:xfrm>
                <a:off x="3179790" y="1588955"/>
                <a:ext cx="543081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𝒄𝒐𝒓𝒓𝒆𝒕𝒕𝒐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03DABFB-6DAD-4F06-AA4D-8977902F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90" y="1588955"/>
                <a:ext cx="5430811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0642F5C-2545-479D-8136-8C123C2FC1CD}"/>
              </a:ext>
            </a:extLst>
          </p:cNvPr>
          <p:cNvSpPr/>
          <p:nvPr/>
        </p:nvSpPr>
        <p:spPr>
          <a:xfrm rot="5400000">
            <a:off x="5992516" y="2677040"/>
            <a:ext cx="661052" cy="37606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DBA4A41-8D51-4C39-8EEA-44FE2B247F34}"/>
              </a:ext>
            </a:extLst>
          </p:cNvPr>
          <p:cNvSpPr/>
          <p:nvPr/>
        </p:nvSpPr>
        <p:spPr>
          <a:xfrm>
            <a:off x="6119924" y="1797987"/>
            <a:ext cx="469392" cy="496739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682875A-8AFA-4809-9345-3E037FE97FCA}"/>
              </a:ext>
            </a:extLst>
          </p:cNvPr>
          <p:cNvSpPr/>
          <p:nvPr/>
        </p:nvSpPr>
        <p:spPr>
          <a:xfrm>
            <a:off x="6808033" y="2112805"/>
            <a:ext cx="387094" cy="344339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3B21C76-5C70-4FA2-BE1B-2F9C548A3934}"/>
              </a:ext>
            </a:extLst>
          </p:cNvPr>
          <p:cNvSpPr/>
          <p:nvPr/>
        </p:nvSpPr>
        <p:spPr>
          <a:xfrm>
            <a:off x="7376066" y="2080482"/>
            <a:ext cx="387094" cy="344339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D3D96FA-95CA-43CC-AAB1-F3F08C330124}"/>
                  </a:ext>
                </a:extLst>
              </p:cNvPr>
              <p:cNvSpPr txBox="1"/>
              <p:nvPr/>
            </p:nvSpPr>
            <p:spPr>
              <a:xfrm>
                <a:off x="303952" y="3134446"/>
                <a:ext cx="11584096" cy="269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assume un valore negativo se il modello di regressione presenta: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un cattivo adattamento ai dati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basso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una bassa numerosità campionaria (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piccolo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un eccessivo numero di variabili indipendenti (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grande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Esempio: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D3D96FA-95CA-43CC-AAB1-F3F08C33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52" y="3134446"/>
                <a:ext cx="11584096" cy="2697213"/>
              </a:xfrm>
              <a:prstGeom prst="rect">
                <a:avLst/>
              </a:prstGeom>
              <a:blipFill>
                <a:blip r:embed="rId6"/>
                <a:stretch>
                  <a:fillRect l="-737" t="-1354" r="-789" b="-40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E666491-22EB-4A00-AABD-04C584038683}"/>
                  </a:ext>
                </a:extLst>
              </p:cNvPr>
              <p:cNvSpPr txBox="1"/>
              <p:nvPr/>
            </p:nvSpPr>
            <p:spPr>
              <a:xfrm>
                <a:off x="508869" y="5848934"/>
                <a:ext cx="1152523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𝒄𝒐𝒓𝒓𝒆𝒕𝒕𝒐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𝟎𝟓</m:t>
                              </m:r>
                            </m:e>
                          </m:d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𝟎𝟖𝟗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E666491-22EB-4A00-AABD-04C58403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69" y="5848934"/>
                <a:ext cx="11525233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10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Errore Standard delle Stime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6184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metodo dei minimi quadrati restituisce l’iperpiano che è più vicino ai dati, ovvero con il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minimo errore 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Tuttavia, a meno che tutte le osservazioni non cadano esattamente sul piano di regressione individuato, il piano interpolante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rappresenta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modello perfetto per i dati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L’errore standard delle stime (errore standard del modello)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misura la variabilità dei valori osservati della variabile </a:t>
                </a:r>
                <a14:m>
                  <m:oMath xmlns:m="http://schemas.openxmlformats.org/officeDocument/2006/math">
                    <m:r>
                      <a:rPr lang="it-IT" altLang="it-IT" sz="2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rispetto ai valori stimati di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altLang="it-IT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altLang="it-IT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(concettualmente è simile allo scarto quadratico medio che misura la variabilità di ogni valore di una distribuzione rispetto alla media)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L’errore standard delle stime rappresenta lo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scarto quadratico medio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 dati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attorno al piano di regressione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6184835"/>
              </a:xfrm>
              <a:prstGeom prst="rect">
                <a:avLst/>
              </a:prstGeom>
              <a:blipFill>
                <a:blip r:embed="rId3"/>
                <a:stretch>
                  <a:fillRect l="-840" t="-986" r="-892" b="-15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28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Errore Standard delle Stime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4951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L’errore standard delle stime è rappresentato con il simbolo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YX</m:t>
                        </m:r>
                      </m:sub>
                    </m:sSub>
                  </m:oMath>
                </a14:m>
                <a:r>
                  <a:rPr lang="it-IT" altLang="it-IT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 è definito dalla seguente relazione: 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𝒀𝑿</m:t>
                          </m:r>
                        </m:sub>
                      </m:sSub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𝑺𝑸𝑬</m:t>
                              </m:r>
                            </m:num>
                            <m:den>
                              <m: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8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8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altLang="it-IT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𝑺𝑸𝑬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it-IT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Somma dei quadrati dell’errore (devianza residua)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denominatore abbiamo i gradi di libertà. Essi sono uguali a </a:t>
                </a:r>
                <a14:m>
                  <m:oMath xmlns:m="http://schemas.openxmlformats.org/officeDocument/2006/math">
                    <m:r>
                      <a:rPr lang="it-IT" altLang="it-IT" sz="2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quanto nel modello sono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it-IT" altLang="it-IT" sz="2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parametri da stimare (</a:t>
                </a:r>
                <a:r>
                  <a:rPr lang="el-GR" altLang="it-IT" sz="28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altLang="it-IT" sz="2800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k </a:t>
                </a:r>
                <a:r>
                  <a:rPr lang="it-IT" altLang="it-IT" sz="2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 cui si aggiunge l’intercetta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it-IT" altLang="it-IT" sz="2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4951099"/>
              </a:xfrm>
              <a:prstGeom prst="rect">
                <a:avLst/>
              </a:prstGeom>
              <a:blipFill>
                <a:blip r:embed="rId3"/>
                <a:stretch>
                  <a:fillRect l="-840" t="-1232" r="-892" b="-2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8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Errore Standard delle Stime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6093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15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sola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differenza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𝒀𝑿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nel caso della regressione semplice e nel caso della regressione multipla sta nei gradi di libertà (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Nella regressione semplice il denominatore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corregge la distorsione 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dovuta alla stime di due coefficienti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altLang="it-IT" sz="2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Nella regressione multipla, il denominatore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corregge la distorsione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introdotta dalla stima di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coefficienti (i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coefficienti di inclinazione e l’intercetta)</a:t>
                </a:r>
              </a:p>
              <a:p>
                <a:pPr marL="457215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L’uso al denominatore di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invece di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detto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correzione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i gradi di libertà. </a:t>
                </a:r>
              </a:p>
              <a:p>
                <a:pPr marL="457215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ci fosse un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solo regressore 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altLang="it-IT" sz="2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la stima dell’errore standard del modello sarebbe il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medesimo</a:t>
                </a:r>
                <a:r>
                  <a:rPr lang="it-IT" altLang="it-IT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sia per la regressione semplice che per quella multipla</a:t>
                </a:r>
              </a:p>
              <a:p>
                <a:pPr marL="457215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it-IT" altLang="it-IT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grande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l’effetto della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correzione</a:t>
                </a:r>
                <a:r>
                  <a:rPr lang="it-IT" altLang="it-IT" sz="2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i gradi di libertà è </a:t>
                </a:r>
                <a:r>
                  <a:rPr lang="it-IT" altLang="it-IT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trascurabile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6093976"/>
              </a:xfrm>
              <a:prstGeom prst="rect">
                <a:avLst/>
              </a:prstGeom>
              <a:blipFill>
                <a:blip r:embed="rId3"/>
                <a:stretch>
                  <a:fillRect l="-840" t="-1001" r="-892" b="-16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9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 del Modello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91892"/>
                <a:ext cx="11277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Per verificare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dell’adeguatezza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del modello di regressione multipla è importante valutare se ci sia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relazione lineare significativa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tra la variabile dipendente e l’insieme delle variabili esplicative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Dal momento che siamo in presenza di più di una variabile esplicativa, l’ipotesi nulla e quella alternativa vanno specificate come segue:</a:t>
                </a: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91892"/>
                <a:ext cx="11277600" cy="2308324"/>
              </a:xfrm>
              <a:prstGeom prst="rect">
                <a:avLst/>
              </a:prstGeom>
              <a:blipFill>
                <a:blip r:embed="rId3"/>
                <a:stretch>
                  <a:fillRect l="-757" t="-1847" r="-811" b="-50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27C5D8A2-F44C-4092-8772-1E49E7BC2EFD}"/>
              </a:ext>
            </a:extLst>
          </p:cNvPr>
          <p:cNvSpPr/>
          <p:nvPr/>
        </p:nvSpPr>
        <p:spPr>
          <a:xfrm>
            <a:off x="5270596" y="3467902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/>
              <p:nvPr/>
            </p:nvSpPr>
            <p:spPr>
              <a:xfrm>
                <a:off x="631929" y="3343172"/>
                <a:ext cx="4575795" cy="151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: 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𝑨𝒍𝒎𝒆𝒏𝒐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𝒖𝒏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 i="1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29" y="3343172"/>
                <a:ext cx="4575795" cy="1512337"/>
              </a:xfrm>
              <a:prstGeom prst="rect">
                <a:avLst/>
              </a:prstGeom>
              <a:blipFill>
                <a:blip r:embed="rId4"/>
                <a:stretch>
                  <a:fillRect t="-1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A918505-779D-4F95-9ED5-BA89A3CA76E9}"/>
              </a:ext>
            </a:extLst>
          </p:cNvPr>
          <p:cNvSpPr txBox="1"/>
          <p:nvPr/>
        </p:nvSpPr>
        <p:spPr>
          <a:xfrm>
            <a:off x="6089745" y="32646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Non è presente una relazione lineare tra la variabile dipendente e le variabili esplicative</a:t>
            </a:r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9A9CA689-4283-49F0-B067-12EE603B3312}"/>
              </a:ext>
            </a:extLst>
          </p:cNvPr>
          <p:cNvSpPr/>
          <p:nvPr/>
        </p:nvSpPr>
        <p:spPr>
          <a:xfrm>
            <a:off x="5207724" y="4265801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7745D28-DB87-4421-AA8F-2430B7A30291}"/>
              </a:ext>
            </a:extLst>
          </p:cNvPr>
          <p:cNvSpPr txBox="1"/>
          <p:nvPr/>
        </p:nvSpPr>
        <p:spPr>
          <a:xfrm>
            <a:off x="6026874" y="40413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1800" b="1">
                <a:solidFill>
                  <a:srgbClr val="000066"/>
                </a:solidFill>
                <a:latin typeface="Times New Roman" panose="02020603050405020304" pitchFamily="18" charset="0"/>
              </a:rPr>
              <a:t>È presente una relazione lineare tra la variabile dipendente e almeno una delle variabili indipendenti</a:t>
            </a:r>
            <a:endParaRPr lang="it-IT" sz="1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D1FA599-628C-4F67-9129-88C05A3E0DA4}"/>
              </a:ext>
            </a:extLst>
          </p:cNvPr>
          <p:cNvSpPr txBox="1"/>
          <p:nvPr/>
        </p:nvSpPr>
        <p:spPr>
          <a:xfrm>
            <a:off x="1589593" y="5441279"/>
            <a:ext cx="9069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Tale problema di verifica di ipotesi viene risolto ricorrendo al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test F</a:t>
            </a:r>
          </a:p>
        </p:txBody>
      </p:sp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5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 del Modello: Test F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statistica F è data dal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rapporto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tra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 dei quadrati della regressione (MQR)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la media dei quadrati dell’errore (MQE)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/>
              <p:nvPr/>
            </p:nvSpPr>
            <p:spPr>
              <a:xfrm>
                <a:off x="104155" y="4141085"/>
                <a:ext cx="1165922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numero delle variabili esplicative nel modello di regressione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numerosità campionaria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𝑺𝑻𝑨𝑻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la statistica test F avente una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distribuzione F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con </a:t>
                </a:r>
                <a:r>
                  <a:rPr lang="it-IT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 </a:t>
                </a:r>
                <a:r>
                  <a:rPr lang="it-IT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 – k – 1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gradi di libertà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" y="4141085"/>
                <a:ext cx="11659227" cy="1938992"/>
              </a:xfrm>
              <a:prstGeom prst="rect">
                <a:avLst/>
              </a:prstGeom>
              <a:blipFill>
                <a:blip r:embed="rId3"/>
                <a:stretch>
                  <a:fillRect t="-2516" r="-836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 descr="F sub s t a t = start fraction M S R over M S E end fraction = start fraction start fraction s s r over k end fraction over start fraction S S E over n minus k minus 1 end fraction end fraction.">
                <a:extLst>
                  <a:ext uri="{FF2B5EF4-FFF2-40B4-BE49-F238E27FC236}">
                    <a16:creationId xmlns:a16="http://schemas.microsoft.com/office/drawing/2014/main" id="{6FC15602-1DCA-4D19-9F03-9AD362660054}"/>
                  </a:ext>
                </a:extLst>
              </p:cNvPr>
              <p:cNvSpPr txBox="1"/>
              <p:nvPr/>
            </p:nvSpPr>
            <p:spPr>
              <a:xfrm>
                <a:off x="3288045" y="2127208"/>
                <a:ext cx="5678692" cy="23422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𝑺𝑻𝑨𝑻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𝒀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𝒀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𝑺𝑸𝑹</m:t>
                              </m:r>
                            </m:num>
                            <m:den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𝑺𝑸𝑬</m:t>
                              </m:r>
                            </m:num>
                            <m:den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𝑴𝑸𝑹</m:t>
                          </m:r>
                        </m:num>
                        <m:den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𝑴𝑸𝑬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2" name="Object 7" descr="F sub s t a t = start fraction M S R over M S E end fraction = start fraction start fraction s s r over k end fraction over start fraction S S E over n minus k minus 1 end fraction end fraction.">
                <a:extLst>
                  <a:ext uri="{FF2B5EF4-FFF2-40B4-BE49-F238E27FC236}">
                    <a16:creationId xmlns:a16="http://schemas.microsoft.com/office/drawing/2014/main" id="{6FC15602-1DCA-4D19-9F03-9AD36266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45" y="2127208"/>
                <a:ext cx="5678692" cy="2342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gnaposto numero diapositiva 2">
            <a:extLst>
              <a:ext uri="{FF2B5EF4-FFF2-40B4-BE49-F238E27FC236}">
                <a16:creationId xmlns:a16="http://schemas.microsoft.com/office/drawing/2014/main" id="{4A10B797-8D82-44F4-A085-464BAD2F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182" y="6492875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4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 del Modello: Test F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A918505-779D-4F95-9ED5-BA89A3CA76E9}"/>
              </a:ext>
            </a:extLst>
          </p:cNvPr>
          <p:cNvSpPr txBox="1"/>
          <p:nvPr/>
        </p:nvSpPr>
        <p:spPr>
          <a:xfrm>
            <a:off x="4418380" y="1093541"/>
            <a:ext cx="3347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Regola Decisionale: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97745D28-DB87-4421-AA8F-2430B7A30291}"/>
                  </a:ext>
                </a:extLst>
              </p:cNvPr>
              <p:cNvSpPr txBox="1"/>
              <p:nvPr/>
            </p:nvSpPr>
            <p:spPr>
              <a:xfrm>
                <a:off x="1750577" y="2711215"/>
                <a:ext cx="388159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2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Accetto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200" b="1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𝑺𝑻𝑨𝑻</m:t>
                        </m:r>
                      </m:sub>
                    </m:sSub>
                    <m:r>
                      <a:rPr lang="it-IT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𝒄𝒓𝒊𝒕𝒊𝒄𝒐</m:t>
                        </m:r>
                      </m:sub>
                    </m:sSub>
                  </m:oMath>
                </a14:m>
                <a:endParaRPr lang="it-IT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97745D28-DB87-4421-AA8F-2430B7A30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77" y="2711215"/>
                <a:ext cx="3881597" cy="430887"/>
              </a:xfrm>
              <a:prstGeom prst="rect">
                <a:avLst/>
              </a:prstGeom>
              <a:blipFill>
                <a:blip r:embed="rId3"/>
                <a:stretch>
                  <a:fillRect l="-2041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angolare bidirezionale 14">
            <a:extLst>
              <a:ext uri="{FF2B5EF4-FFF2-40B4-BE49-F238E27FC236}">
                <a16:creationId xmlns:a16="http://schemas.microsoft.com/office/drawing/2014/main" id="{7812B3BF-454D-43C0-ABBB-1BC6252BA027}"/>
              </a:ext>
            </a:extLst>
          </p:cNvPr>
          <p:cNvSpPr/>
          <p:nvPr/>
        </p:nvSpPr>
        <p:spPr>
          <a:xfrm rot="13569014">
            <a:off x="5329406" y="1823993"/>
            <a:ext cx="1037902" cy="1053274"/>
          </a:xfrm>
          <a:prstGeom prst="leftUp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3B9468D-F3A0-458C-97DA-5B939E35E083}"/>
                  </a:ext>
                </a:extLst>
              </p:cNvPr>
              <p:cNvSpPr txBox="1"/>
              <p:nvPr/>
            </p:nvSpPr>
            <p:spPr>
              <a:xfrm>
                <a:off x="6180570" y="2778659"/>
                <a:ext cx="43842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Non Accetto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𝑺𝑻𝑨𝑻</m:t>
                        </m:r>
                      </m:sub>
                    </m:sSub>
                    <m:r>
                      <a:rPr lang="it-IT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𝒄𝒓𝒊𝒕𝒊𝒄𝒐</m:t>
                        </m:r>
                      </m:sub>
                    </m:sSub>
                  </m:oMath>
                </a14:m>
                <a:endParaRPr lang="it-IT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3B9468D-F3A0-458C-97DA-5B939E35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570" y="2778659"/>
                <a:ext cx="4384233" cy="430887"/>
              </a:xfrm>
              <a:prstGeom prst="rect">
                <a:avLst/>
              </a:prstGeom>
              <a:blipFill>
                <a:blip r:embed="rId4"/>
                <a:stretch>
                  <a:fillRect l="-1808"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430AB177-FA4B-4961-BDF9-ED335BC43E3E}"/>
              </a:ext>
            </a:extLst>
          </p:cNvPr>
          <p:cNvSpPr/>
          <p:nvPr/>
        </p:nvSpPr>
        <p:spPr>
          <a:xfrm rot="5400000">
            <a:off x="5462913" y="3621035"/>
            <a:ext cx="784782" cy="44626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759E5FA-E23B-4F53-8AA9-32551C258410}"/>
                  </a:ext>
                </a:extLst>
              </p:cNvPr>
              <p:cNvSpPr txBox="1"/>
              <p:nvPr/>
            </p:nvSpPr>
            <p:spPr>
              <a:xfrm>
                <a:off x="3976455" y="4603237"/>
                <a:ext cx="2407240" cy="203132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t-IT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𝒄𝒓𝒊𝒕𝒊𝒄𝒐</m:t>
                        </m:r>
                      </m:sub>
                    </m:sSub>
                  </m:oMath>
                </a14:m>
                <a:r>
                  <a:rPr lang="it-IT" sz="21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il valore critico sulla coda destra di una distribuzione F con </a:t>
                </a: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1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1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1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gradi di libertà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759E5FA-E23B-4F53-8AA9-32551C258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55" y="4603237"/>
                <a:ext cx="2407240" cy="2031325"/>
              </a:xfrm>
              <a:prstGeom prst="rect">
                <a:avLst/>
              </a:prstGeom>
              <a:blipFill>
                <a:blip r:embed="rId5"/>
                <a:stretch>
                  <a:fillRect l="-2771" t="-1493" r="-2771" b="-5075"/>
                </a:stretch>
              </a:blipFill>
              <a:ln>
                <a:solidFill>
                  <a:srgbClr val="002060"/>
                </a:solidFill>
                <a:prstDash val="sysDot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E1D36DCE-0986-47E1-A806-73430A6A2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405" y="4926501"/>
            <a:ext cx="1519203" cy="1546575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</p:pic>
      <p:sp>
        <p:nvSpPr>
          <p:cNvPr id="27" name="Segnaposto numero diapositiva 2">
            <a:extLst>
              <a:ext uri="{FF2B5EF4-FFF2-40B4-BE49-F238E27FC236}">
                <a16:creationId xmlns:a16="http://schemas.microsoft.com/office/drawing/2014/main" id="{4A10B797-8D82-44F4-A085-464BAD2F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182" y="6492875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0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Tabella ANOVA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91892"/>
                <a:ext cx="1127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Tabella ANOVA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per il test per la verifica della significatività dell’insieme dei coefficienti di regressione nel modello di regressione multipla con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variabili indipendenti:</a:t>
                </a: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91892"/>
                <a:ext cx="11277600" cy="1200329"/>
              </a:xfrm>
              <a:prstGeom prst="rect">
                <a:avLst/>
              </a:prstGeom>
              <a:blipFill>
                <a:blip r:embed="rId3"/>
                <a:stretch>
                  <a:fillRect l="-757" t="-3553" r="-81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gnaposto numero diapositiva 2">
            <a:extLst>
              <a:ext uri="{FF2B5EF4-FFF2-40B4-BE49-F238E27FC236}">
                <a16:creationId xmlns:a16="http://schemas.microsoft.com/office/drawing/2014/main" id="{22DDB973-15D6-4BBC-8D34-3B92398E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B37C4D8-1765-4E68-91F7-8ED05F727336}"/>
                  </a:ext>
                </a:extLst>
              </p:cNvPr>
              <p:cNvSpPr txBox="1"/>
              <p:nvPr/>
            </p:nvSpPr>
            <p:spPr>
              <a:xfrm>
                <a:off x="1781464" y="4919002"/>
                <a:ext cx="4279704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0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Esempio: </a:t>
                </a:r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verifica della significatività dell’insieme dei coefficienti di regressione con un livello di significatività pari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it-IT" sz="20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gradi di libertà.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B37C4D8-1765-4E68-91F7-8ED05F72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64" y="4919002"/>
                <a:ext cx="4279704" cy="1631216"/>
              </a:xfrm>
              <a:prstGeom prst="rect">
                <a:avLst/>
              </a:prstGeom>
              <a:blipFill>
                <a:blip r:embed="rId5"/>
                <a:stretch>
                  <a:fillRect l="-1425" t="-2239" r="-1567" b="-5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D9079C2A-9E1C-4CA4-AAB9-7C2802BBBCB3}"/>
              </a:ext>
            </a:extLst>
          </p:cNvPr>
          <p:cNvSpPr/>
          <p:nvPr/>
        </p:nvSpPr>
        <p:spPr>
          <a:xfrm>
            <a:off x="6921971" y="5443456"/>
            <a:ext cx="819150" cy="3848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C5417E-0767-4F4C-8040-CC941976F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862" y="4762213"/>
            <a:ext cx="2054530" cy="1944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D98EE7-21D1-4406-B168-B9FF9B032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38" y="2078619"/>
            <a:ext cx="10845724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Introduzione: Regressione Lineare Multipla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52450" y="809627"/>
                <a:ext cx="11277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Il modello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regressione lineare multipla 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rappresenta un’estensione del modello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regressione lineare semplice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. </a:t>
                </a: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0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concetto sottostante è quello di esaminare la relazione lineare tra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 variabile dipendente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di tipo quantitativo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) e 2 o più variabili indipendenti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285760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0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Esempio: </a:t>
                </a:r>
              </a:p>
              <a:p>
                <a:pPr marL="742978" lvl="1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Supponiamo di voler analizzare la relazione tra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e 2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742978" lvl="1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Supponiamo che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relazione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sia di tipo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lineare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il modello di regressione con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2 variabili indipendenti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sarà il seguente:</a:t>
                </a:r>
              </a:p>
              <a:p>
                <a:pPr marL="742978" lvl="1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742978" lvl="1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742978" lvl="1" indent="-28576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809627"/>
                <a:ext cx="11277600" cy="5262979"/>
              </a:xfrm>
              <a:prstGeom prst="rect">
                <a:avLst/>
              </a:prstGeom>
              <a:blipFill>
                <a:blip r:embed="rId3"/>
                <a:stretch>
                  <a:fillRect l="-757" t="-927" r="-12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9" descr="y sub i = Beta sub 0 + beta sub 1 X sub start expression 1 i end expression + beta sub 2 x sub start expression 2 i end expression + ellipsis +Beta sub k x sub start expression k i end expression + epsilon sub i. Where beta sub 0 is labeled y intercept and beta sub 1, beta sub 2 and beta sub k are labeled, population slopes and epsilon sub i indicates the random error.">
            <a:extLst>
              <a:ext uri="{FF2B5EF4-FFF2-40B4-BE49-F238E27FC236}">
                <a16:creationId xmlns:a16="http://schemas.microsoft.com/office/drawing/2014/main" id="{BBD4A6BA-5817-4226-B448-BC89E3C48232}"/>
              </a:ext>
            </a:extLst>
          </p:cNvPr>
          <p:cNvGrpSpPr/>
          <p:nvPr/>
        </p:nvGrpSpPr>
        <p:grpSpPr>
          <a:xfrm>
            <a:off x="477007" y="5192420"/>
            <a:ext cx="11714994" cy="1661057"/>
            <a:chOff x="3715658" y="5192420"/>
            <a:chExt cx="7773989" cy="1661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18">
                  <a:extLst>
                    <a:ext uri="{FF2B5EF4-FFF2-40B4-BE49-F238E27FC236}">
                      <a16:creationId xmlns:a16="http://schemas.microsoft.com/office/drawing/2014/main" id="{5E41C312-453A-4DBA-BC9D-9E540C08F005}"/>
                    </a:ext>
                  </a:extLst>
                </p:cNvPr>
                <p:cNvSpPr txBox="1"/>
                <p:nvPr/>
              </p:nvSpPr>
              <p:spPr>
                <a:xfrm>
                  <a:off x="3715658" y="5192420"/>
                  <a:ext cx="7773987" cy="73977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it-IT" sz="2400" b="1"/>
                </a:p>
              </p:txBody>
            </p:sp>
          </mc:Choice>
          <mc:Fallback xmlns="">
            <p:sp>
              <p:nvSpPr>
                <p:cNvPr id="9" name="Object 18">
                  <a:extLst>
                    <a:ext uri="{FF2B5EF4-FFF2-40B4-BE49-F238E27FC236}">
                      <a16:creationId xmlns:a16="http://schemas.microsoft.com/office/drawing/2014/main" id="{5E41C312-453A-4DBA-BC9D-9E540C08F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58" y="5192420"/>
                  <a:ext cx="7773987" cy="739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6">
                  <a:extLst>
                    <a:ext uri="{FF2B5EF4-FFF2-40B4-BE49-F238E27FC236}">
                      <a16:creationId xmlns:a16="http://schemas.microsoft.com/office/drawing/2014/main" id="{0A07F216-7F34-4F31-B79C-1BC1E635C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199" y="5940784"/>
                  <a:ext cx="1219200" cy="397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it-IT" sz="2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sz="2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000" b="1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Intercetta</a:t>
                  </a:r>
                  <a:endParaRPr lang="en-US" altLang="en-US"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6">
                  <a:extLst>
                    <a:ext uri="{FF2B5EF4-FFF2-40B4-BE49-F238E27FC236}">
                      <a16:creationId xmlns:a16="http://schemas.microsoft.com/office/drawing/2014/main" id="{0A07F216-7F34-4F31-B79C-1BC1E635C7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8199" y="5940784"/>
                  <a:ext cx="1219200" cy="397545"/>
                </a:xfrm>
                <a:prstGeom prst="rect">
                  <a:avLst/>
                </a:prstGeom>
                <a:blipFill>
                  <a:blip r:embed="rId5"/>
                  <a:stretch>
                    <a:fillRect t="-9231" b="-261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7421AC33-68DC-4490-ADF6-A31EED064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5525" y="5634284"/>
              <a:ext cx="1178139" cy="4084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7">
                  <a:extLst>
                    <a:ext uri="{FF2B5EF4-FFF2-40B4-BE49-F238E27FC236}">
                      <a16:creationId xmlns:a16="http://schemas.microsoft.com/office/drawing/2014/main" id="{2B684D28-168F-46A7-812A-17326756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5711" y="5994267"/>
                  <a:ext cx="4142061" cy="8592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Inclinazione di </a:t>
                  </a:r>
                  <a14:m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rispetto 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altLang="en-US" sz="2000" b="1" err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tenendo</a:t>
                  </a:r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altLang="en-US" sz="2000" b="1" err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costante</a:t>
                  </a:r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it-IT" sz="2000" b="1">
                    <a:solidFill>
                      <a:schemeClr val="accent6">
                        <a:lumMod val="50000"/>
                      </a:schemeClr>
                    </a:solidFill>
                    <a:latin typeface="+mn-lt"/>
                  </a:endParaRPr>
                </a:p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Inclinazione di </a:t>
                  </a:r>
                  <a14:m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rispetto 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altLang="en-US" sz="2000" b="1" err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tenendo</a:t>
                  </a:r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altLang="en-US" sz="2000" b="1" err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costante</a:t>
                  </a:r>
                  <a:r>
                    <a:rPr lang="en-US" altLang="en-US" sz="2000" b="1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en-US" sz="2000" b="1">
                    <a:solidFill>
                      <a:schemeClr val="accent6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Rectangle 17">
                  <a:extLst>
                    <a:ext uri="{FF2B5EF4-FFF2-40B4-BE49-F238E27FC236}">
                      <a16:creationId xmlns:a16="http://schemas.microsoft.com/office/drawing/2014/main" id="{2B684D28-168F-46A7-812A-173267564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75711" y="5994267"/>
                  <a:ext cx="4142061" cy="859210"/>
                </a:xfrm>
                <a:prstGeom prst="rect">
                  <a:avLst/>
                </a:prstGeom>
                <a:blipFill>
                  <a:blip r:embed="rId6"/>
                  <a:stretch>
                    <a:fillRect t="-3546" b="-12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1A003296-3E0C-49A6-A16D-497CC4074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0917" y="5616313"/>
              <a:ext cx="82742" cy="4453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5AD51725-67AC-4E73-B9E2-EBD6950B2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5707" y="5639896"/>
              <a:ext cx="133969" cy="4084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8">
                  <a:extLst>
                    <a:ext uri="{FF2B5EF4-FFF2-40B4-BE49-F238E27FC236}">
                      <a16:creationId xmlns:a16="http://schemas.microsoft.com/office/drawing/2014/main" id="{FF67522A-62A8-47BD-84C3-4124C2B77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2658" y="5769802"/>
                  <a:ext cx="1616989" cy="7053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3300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000" b="1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Componente</a:t>
                  </a:r>
                  <a:r>
                    <a:rPr lang="en-US" altLang="en-US" sz="2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 b="1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Erratica</a:t>
                  </a:r>
                  <a:endPara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8">
                  <a:extLst>
                    <a:ext uri="{FF2B5EF4-FFF2-40B4-BE49-F238E27FC236}">
                      <a16:creationId xmlns:a16="http://schemas.microsoft.com/office/drawing/2014/main" id="{FF67522A-62A8-47BD-84C3-4124C2B778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72658" y="5769802"/>
                  <a:ext cx="1616989" cy="705321"/>
                </a:xfrm>
                <a:prstGeom prst="rect">
                  <a:avLst/>
                </a:prstGeom>
                <a:blipFill>
                  <a:blip r:embed="rId7"/>
                  <a:stretch>
                    <a:fillRect t="-4310" b="-146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DA58791A-5D34-45B9-B028-F91F85829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3168" y="5611052"/>
              <a:ext cx="819490" cy="321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98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 del Modello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91892"/>
                <a:ext cx="11277600" cy="308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Una volta verificata la presenza di una relazione lineare significativa tra la variabile dipendente e l’insieme delle variabili indipendenti, si procede alla verifica della presenza della relazione lineare tra la variabile dipendente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ed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ognuna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delle 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variabili indipendenti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contributo (marginale) della singola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alla descrizione/previsione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si può verificare attraverso il seguente sistema di ipotesi: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91892"/>
                <a:ext cx="11277600" cy="3081998"/>
              </a:xfrm>
              <a:prstGeom prst="rect">
                <a:avLst/>
              </a:prstGeom>
              <a:blipFill>
                <a:blip r:embed="rId3"/>
                <a:stretch>
                  <a:fillRect l="-757" t="-1383" r="-811" b="-3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27C5D8A2-F44C-4092-8772-1E49E7BC2EFD}"/>
              </a:ext>
            </a:extLst>
          </p:cNvPr>
          <p:cNvSpPr/>
          <p:nvPr/>
        </p:nvSpPr>
        <p:spPr>
          <a:xfrm>
            <a:off x="3319873" y="3868490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/>
              <p:nvPr/>
            </p:nvSpPr>
            <p:spPr>
              <a:xfrm>
                <a:off x="631929" y="3743760"/>
                <a:ext cx="4575795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 i="1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29" y="3743760"/>
                <a:ext cx="4575795" cy="1547347"/>
              </a:xfrm>
              <a:prstGeom prst="rect">
                <a:avLst/>
              </a:prstGeom>
              <a:blipFill>
                <a:blip r:embed="rId4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A918505-779D-4F95-9ED5-BA89A3CA76E9}"/>
                  </a:ext>
                </a:extLst>
              </p:cNvPr>
              <p:cNvSpPr txBox="1"/>
              <p:nvPr/>
            </p:nvSpPr>
            <p:spPr>
              <a:xfrm>
                <a:off x="4504781" y="3665212"/>
                <a:ext cx="6096000" cy="67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18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Non è presente una relazione lineare tra la variabile dipendente e la variabile esplicativa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1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8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A918505-779D-4F95-9ED5-BA89A3C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81" y="3665212"/>
                <a:ext cx="6096000" cy="672620"/>
              </a:xfrm>
              <a:prstGeom prst="rect">
                <a:avLst/>
              </a:prstGeom>
              <a:blipFill>
                <a:blip r:embed="rId5"/>
                <a:stretch>
                  <a:fillRect l="-900" t="-4505" r="-800" b="-90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9A9CA689-4283-49F0-B067-12EE603B3312}"/>
              </a:ext>
            </a:extLst>
          </p:cNvPr>
          <p:cNvSpPr/>
          <p:nvPr/>
        </p:nvSpPr>
        <p:spPr>
          <a:xfrm>
            <a:off x="3309255" y="4666389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97745D28-DB87-4421-AA8F-2430B7A30291}"/>
                  </a:ext>
                </a:extLst>
              </p:cNvPr>
              <p:cNvSpPr txBox="1"/>
              <p:nvPr/>
            </p:nvSpPr>
            <p:spPr>
              <a:xfrm>
                <a:off x="4494163" y="4441962"/>
                <a:ext cx="6096000" cy="67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18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È presente una relazione lineare tra la variabile dipendente e la variabile indipendente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8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97745D28-DB87-4421-AA8F-2430B7A30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63" y="4441962"/>
                <a:ext cx="6096000" cy="672620"/>
              </a:xfrm>
              <a:prstGeom prst="rect">
                <a:avLst/>
              </a:prstGeom>
              <a:blipFill>
                <a:blip r:embed="rId6"/>
                <a:stretch>
                  <a:fillRect l="-800" t="-5455" r="-90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D1FA599-628C-4F67-9129-88C05A3E0DA4}"/>
                  </a:ext>
                </a:extLst>
              </p:cNvPr>
              <p:cNvSpPr txBox="1"/>
              <p:nvPr/>
            </p:nvSpPr>
            <p:spPr>
              <a:xfrm>
                <a:off x="631929" y="5217505"/>
                <a:ext cx="11439830" cy="160467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N.B.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Stiamo testando l’esistenza di una relazione lineare tra la variabile dipendente 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la variabile indipendente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mantenendo costante l’effetto delle altre variabili indipendenti 𝑿.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Pertanto, il test t sulla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significatività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di un coefficiente di regressione equivale al test sul contributo della variabile indipendente corrispondente.</a:t>
                </a: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D1FA599-628C-4F67-9129-88C05A3E0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29" y="5217505"/>
                <a:ext cx="11439830" cy="1604670"/>
              </a:xfrm>
              <a:prstGeom prst="rect">
                <a:avLst/>
              </a:prstGeom>
              <a:blipFill>
                <a:blip r:embed="rId7"/>
                <a:stretch>
                  <a:fillRect l="-799" t="-2642" r="-745" b="-7547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9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 del Modello: Test 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La verifica delle ipotesi sull’inclinazione nel modello di regressione multipla è effettuata attraverso il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test </a:t>
            </a:r>
            <a:r>
              <a:rPr lang="it-IT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  <a:r>
              <a:rPr lang="it-IT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27C5D8A2-F44C-4092-8772-1E49E7BC2EFD}"/>
              </a:ext>
            </a:extLst>
          </p:cNvPr>
          <p:cNvSpPr/>
          <p:nvPr/>
        </p:nvSpPr>
        <p:spPr>
          <a:xfrm>
            <a:off x="666764" y="5690121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/>
              <p:nvPr/>
            </p:nvSpPr>
            <p:spPr>
              <a:xfrm>
                <a:off x="4067911" y="1582131"/>
                <a:ext cx="2147161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269875" lvl="1" indent="-269875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 i="1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E9A5352-FB24-4C4A-9498-27B13ED5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11" y="1582131"/>
                <a:ext cx="2147161" cy="1547347"/>
              </a:xfrm>
              <a:prstGeom prst="rect">
                <a:avLst/>
              </a:prstGeom>
              <a:blipFill>
                <a:blip r:embed="rId4"/>
                <a:stretch>
                  <a:fillRect l="-3683" t="-1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A918505-779D-4F95-9ED5-BA89A3CA76E9}"/>
                  </a:ext>
                </a:extLst>
              </p:cNvPr>
              <p:cNvSpPr txBox="1"/>
              <p:nvPr/>
            </p:nvSpPr>
            <p:spPr>
              <a:xfrm>
                <a:off x="1623217" y="5067460"/>
                <a:ext cx="10482239" cy="1510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Se si accetta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si conclude che, al variare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quando tutte le altre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rimangono immutate,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il valore medio di Y rimane costante </a:t>
                </a:r>
              </a:p>
              <a:p>
                <a:pPr marL="285750" indent="-28575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In altre parole, l’ipotesi nulla afferma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fornisce informazione utile </a:t>
                </a: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per spiegare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al di là di quella fornita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dalle altre variabili esplicative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A918505-779D-4F95-9ED5-BA89A3C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17" y="5067460"/>
                <a:ext cx="10482239" cy="1510542"/>
              </a:xfrm>
              <a:prstGeom prst="rect">
                <a:avLst/>
              </a:prstGeom>
              <a:blipFill>
                <a:blip r:embed="rId5"/>
                <a:stretch>
                  <a:fillRect l="-640" t="-2419" r="-698" b="-7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D1FA599-628C-4F67-9129-88C05A3E0DA4}"/>
                  </a:ext>
                </a:extLst>
              </p:cNvPr>
              <p:cNvSpPr txBox="1"/>
              <p:nvPr/>
            </p:nvSpPr>
            <p:spPr>
              <a:xfrm>
                <a:off x="666764" y="2738667"/>
                <a:ext cx="11096617" cy="1676741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  <a:endParaRPr lang="it-IT" sz="24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inclinazione di 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rispetto alla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tenendo costanti le altre variabili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𝑺𝑻𝑨𝑻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statistica test con distribuzione t di </a:t>
                </a:r>
                <a:r>
                  <a:rPr lang="it-IT" sz="2400" b="1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Student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gradi di libertà</a:t>
                </a: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D1FA599-628C-4F67-9129-88C05A3E0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4" y="2738667"/>
                <a:ext cx="11096617" cy="1676741"/>
              </a:xfrm>
              <a:prstGeom prst="rect">
                <a:avLst/>
              </a:prstGeom>
              <a:blipFill>
                <a:blip r:embed="rId6"/>
                <a:stretch>
                  <a:fillRect l="-824" t="-2909" b="-7636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 descr="t sub S T A T = start fraction b sub j minus 0 over S sub b sub j end fraction">
                <a:extLst>
                  <a:ext uri="{FF2B5EF4-FFF2-40B4-BE49-F238E27FC236}">
                    <a16:creationId xmlns:a16="http://schemas.microsoft.com/office/drawing/2014/main" id="{50DBE08D-8854-4C37-9916-29827CE435DE}"/>
                  </a:ext>
                </a:extLst>
              </p:cNvPr>
              <p:cNvSpPr txBox="1"/>
              <p:nvPr/>
            </p:nvSpPr>
            <p:spPr>
              <a:xfrm>
                <a:off x="6864336" y="1756216"/>
                <a:ext cx="2147161" cy="115737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𝑺𝑻𝑨𝑻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it-IT" sz="2400" b="1"/>
              </a:p>
            </p:txBody>
          </p:sp>
        </mc:Choice>
        <mc:Fallback xmlns="">
          <p:sp>
            <p:nvSpPr>
              <p:cNvPr id="14" name="Object 25" descr="t sub S T A T = start fraction b sub j minus 0 over S sub b sub j end fraction">
                <a:extLst>
                  <a:ext uri="{FF2B5EF4-FFF2-40B4-BE49-F238E27FC236}">
                    <a16:creationId xmlns:a16="http://schemas.microsoft.com/office/drawing/2014/main" id="{50DBE08D-8854-4C37-9916-29827CE4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336" y="1756216"/>
                <a:ext cx="2147161" cy="1157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5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8C6B5F56-4E78-4E3A-9E90-4595A7997192}"/>
                  </a:ext>
                </a:extLst>
              </p:cNvPr>
              <p:cNvSpPr txBox="1"/>
              <p:nvPr/>
            </p:nvSpPr>
            <p:spPr>
              <a:xfrm>
                <a:off x="666765" y="3801643"/>
                <a:ext cx="11096617" cy="2190280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4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coefficiente di regressione per la generica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𝜶</m:t>
                            </m:r>
                          </m:num>
                          <m:den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 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valore critico della t di </a:t>
                </a:r>
                <a:r>
                  <a:rPr kumimoji="0" lang="it-IT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Student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con per un livello di significatività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num>
                      <m:den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– 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– 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gradi di libertà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8C6B5F56-4E78-4E3A-9E90-4595A7997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5" y="3801643"/>
                <a:ext cx="11096617" cy="2190280"/>
              </a:xfrm>
              <a:prstGeom prst="rect">
                <a:avLst/>
              </a:prstGeom>
              <a:blipFill>
                <a:blip r:embed="rId2"/>
                <a:stretch>
                  <a:fillRect l="-824" t="-2228" r="-824" b="-5571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dei Coefficienti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91892"/>
                <a:ext cx="11277600" cy="160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marR="0" lvl="0" indent="-28576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Si può essere interessati a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stimare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uno dei coefficienti di regressione, anziché a valutarne la significatività. Nel caso del modello di regressione multipla, l’intervallo di confidenza per il generico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assume la seguente espressione:</a:t>
                </a: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91892"/>
                <a:ext cx="11277600" cy="1604670"/>
              </a:xfrm>
              <a:prstGeom prst="rect">
                <a:avLst/>
              </a:prstGeom>
              <a:blipFill>
                <a:blip r:embed="rId4"/>
                <a:stretch>
                  <a:fillRect l="-757" t="-2652" r="-811"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9" descr="b sub j plus or minus t sub start fraction alpha over 2 end fraction, S sub b sub  j">
                <a:extLst>
                  <a:ext uri="{FF2B5EF4-FFF2-40B4-BE49-F238E27FC236}">
                    <a16:creationId xmlns:a16="http://schemas.microsoft.com/office/drawing/2014/main" id="{8BC07C15-5F28-4F56-88D0-F8D7F24E73FF}"/>
                  </a:ext>
                </a:extLst>
              </p:cNvPr>
              <p:cNvSpPr txBox="1"/>
              <p:nvPr/>
            </p:nvSpPr>
            <p:spPr>
              <a:xfrm>
                <a:off x="2600674" y="2711834"/>
                <a:ext cx="7711125" cy="717166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Object 29" descr="b sub j plus or minus t sub start fraction alpha over 2 end fraction, S sub b sub  j">
                <a:extLst>
                  <a:ext uri="{FF2B5EF4-FFF2-40B4-BE49-F238E27FC236}">
                    <a16:creationId xmlns:a16="http://schemas.microsoft.com/office/drawing/2014/main" id="{8BC07C15-5F28-4F56-88D0-F8D7F24E7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74" y="2711834"/>
                <a:ext cx="7711125" cy="717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36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5570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modo simile al modello di regressione lineare semplice: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la stima dell’intervallo di confidenza si parte dalla seguente relazione: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deriva dalla standardizzazione dello stimatore dove si sostituiscono le stime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</m:e>
                          <m:sub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𝑺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it-IT" sz="2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it-IT" sz="2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kumimoji="0" lang="it-IT" sz="2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kumimoji="0" lang="it-IT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it-IT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</m:e>
                          <m:sub>
                            <m:r>
                              <a:rPr kumimoji="0" lang="it-IT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𝑺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it-IT" sz="2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it-IT" sz="2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kumimoji="0" lang="it-IT" sz="2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kumimoji="0" lang="it-IT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  <a:endParaRPr kumimoji="0" lang="it-IT" sz="2500" b="1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it-IT" sz="25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errore standard del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endParaRPr kumimoji="0" 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5570820"/>
              </a:xfrm>
              <a:prstGeom prst="rect">
                <a:avLst/>
              </a:prstGeom>
              <a:blipFill>
                <a:blip r:embed="rId3"/>
                <a:stretch>
                  <a:fillRect l="-892" t="-986" r="-892" b="-1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17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4736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Partendo da: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Dopo le opportune sostituzioni avremo: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4736553"/>
              </a:xfrm>
              <a:prstGeom prst="rect">
                <a:avLst/>
              </a:prstGeom>
              <a:blipFill>
                <a:blip r:embed="rId3"/>
                <a:stretch>
                  <a:fillRect l="-840" t="-1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D75A575-5F76-47B2-938D-D9D01A373896}"/>
                  </a:ext>
                </a:extLst>
              </p:cNvPr>
              <p:cNvSpPr txBox="1"/>
              <p:nvPr/>
            </p:nvSpPr>
            <p:spPr>
              <a:xfrm>
                <a:off x="450945" y="5918637"/>
                <a:ext cx="11439831" cy="875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Intervallo di confidenza 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intorno ai 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coefficienti di regressione 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incogniti della popolazione (</a:t>
                </a:r>
                <a:r>
                  <a:rPr kumimoji="0" lang="el-GR" alt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it-IT" altLang="it-IT" sz="24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alt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alt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it-IT" alt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it-IT" alt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it-IT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D75A575-5F76-47B2-938D-D9D01A37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5" y="5918637"/>
                <a:ext cx="11439831" cy="875432"/>
              </a:xfrm>
              <a:prstGeom prst="rect">
                <a:avLst/>
              </a:prstGeom>
              <a:blipFill>
                <a:blip r:embed="rId4"/>
                <a:stretch>
                  <a:fillRect l="-852" t="-4167" r="-746" b="-152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C3816E57-0FA4-4F2E-8926-17B25A1B3016}"/>
              </a:ext>
            </a:extLst>
          </p:cNvPr>
          <p:cNvSpPr/>
          <p:nvPr/>
        </p:nvSpPr>
        <p:spPr>
          <a:xfrm>
            <a:off x="2290355" y="3308288"/>
            <a:ext cx="7994469" cy="62140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CDECB53-9875-47CF-B7E6-A6D2E8CE45F9}"/>
              </a:ext>
            </a:extLst>
          </p:cNvPr>
          <p:cNvSpPr/>
          <p:nvPr/>
        </p:nvSpPr>
        <p:spPr>
          <a:xfrm rot="5400000">
            <a:off x="5552660" y="5215140"/>
            <a:ext cx="819150" cy="58784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A2BD0E9-CA67-400D-809A-BD5E68F055D8}"/>
              </a:ext>
            </a:extLst>
          </p:cNvPr>
          <p:cNvSpPr/>
          <p:nvPr/>
        </p:nvSpPr>
        <p:spPr>
          <a:xfrm>
            <a:off x="2312123" y="4305423"/>
            <a:ext cx="7994469" cy="62140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31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Intervallo di Confidenza per i Coefficienti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3889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Ricordiamo: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l’intervallo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comprende lo zero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allora si potrebbe ritenere che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esiste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una relazione lineare statisticamente significativa tra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altLang="it-IT" sz="2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altLang="it-IT" sz="2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altLang="it-IT" sz="2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nell’universo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lo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zero fosse compreso nell’intervallo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si potrebbe ritenere che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vi è </a:t>
                </a:r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relazione lineare statisticamente significativa tra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altLang="it-IT" sz="2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altLang="it-IT" sz="2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altLang="it-IT" sz="2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nell’universo (verifichiamo attraverso il test d’ipotesi sui coefficienti)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3889142"/>
              </a:xfrm>
              <a:prstGeom prst="rect">
                <a:avLst/>
              </a:prstGeom>
              <a:blipFill>
                <a:blip r:embed="rId3"/>
                <a:stretch>
                  <a:fillRect l="-787" t="-1411" r="-892" b="-2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854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Multipla: Assunzioni del Modello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43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 corretta specificazione del modello di regressione lineare è basata sul rispetto delle seguenti assunzioni: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Legame lineare tra la variabile dipendente e le variabili indipendenti</a:t>
                </a: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componente erratica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𝜺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distribuisce normalmente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 le seguenti caratteristiche:</a:t>
                </a:r>
              </a:p>
              <a:p>
                <a:pPr marL="971550" marR="0" lvl="1" indent="-51435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Media nulla: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𝐄</m:t>
                    </m:r>
                    <m:d>
                      <m:d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Varianza costante (omoschedasticità):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𝐕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𝒂𝒓</m:t>
                    </m:r>
                    <m:d>
                      <m:d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Indipendenza degli errori: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𝑪𝒐𝒓𝒓</m:t>
                        </m:r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∀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…, 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sono osservate senza errore e sono </a:t>
                </a:r>
                <a:r>
                  <a:rPr kumimoji="0" lang="it-IT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incorrelate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tra loro: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𝑪𝒐𝒓𝒓</m:t>
                        </m:r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430526"/>
              </a:xfrm>
              <a:prstGeom prst="rect">
                <a:avLst/>
              </a:prstGeom>
              <a:blipFill>
                <a:blip r:embed="rId3"/>
                <a:stretch>
                  <a:fillRect l="-825" t="-898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32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Violazione delle Ipotesi: Analisi dei Residui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 generale, il metodo di stima dei minimi quadrati risulta piuttosto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robusto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ossia piccole variazioni delle ipotesi del modello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invalidano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l’inferenza o le conclusioni a cui esso conduce</a:t>
            </a:r>
          </a:p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Tuttavia,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violazioni più consistenti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almeno una delle ipotesi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possono comportare serie difficoltà nel processo di stima dei parametri o condurre 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conclusioni fuorvianti</a:t>
            </a:r>
          </a:p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diagnosticare la maggior parte delle violazioni delle ipotesi si ricorre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all’analisi dei residui</a:t>
            </a:r>
          </a:p>
        </p:txBody>
      </p:sp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6" descr="e sub i = left parenthesis Y sub i minus Y sub i hat right parenthesis">
                <a:extLst>
                  <a:ext uri="{FF2B5EF4-FFF2-40B4-BE49-F238E27FC236}">
                    <a16:creationId xmlns:a16="http://schemas.microsoft.com/office/drawing/2014/main" id="{BC29396B-5164-4DF0-B108-45BBC95C2782}"/>
                  </a:ext>
                </a:extLst>
              </p:cNvPr>
              <p:cNvSpPr txBox="1"/>
              <p:nvPr/>
            </p:nvSpPr>
            <p:spPr>
              <a:xfrm>
                <a:off x="1350963" y="5081225"/>
                <a:ext cx="2103437" cy="736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Object 6" descr="e sub i = left parenthesis Y sub i minus Y sub i hat right parenthesis">
                <a:extLst>
                  <a:ext uri="{FF2B5EF4-FFF2-40B4-BE49-F238E27FC236}">
                    <a16:creationId xmlns:a16="http://schemas.microsoft.com/office/drawing/2014/main" id="{BC29396B-5164-4DF0-B108-45BBC95C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63" y="5081225"/>
                <a:ext cx="2103437" cy="736600"/>
              </a:xfrm>
              <a:prstGeom prst="rect">
                <a:avLst/>
              </a:prstGeom>
              <a:blipFill>
                <a:blip r:embed="rId3"/>
                <a:stretch>
                  <a:fillRect t="-3333" r="-315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C4BA9C2-C069-475A-B2B2-89A39A815D64}"/>
              </a:ext>
            </a:extLst>
          </p:cNvPr>
          <p:cNvSpPr/>
          <p:nvPr/>
        </p:nvSpPr>
        <p:spPr>
          <a:xfrm>
            <a:off x="3823416" y="5228596"/>
            <a:ext cx="355154" cy="24552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E1D24082-0FA2-4249-8304-67D26B575ECF}"/>
                  </a:ext>
                </a:extLst>
              </p:cNvPr>
              <p:cNvSpPr txBox="1"/>
              <p:nvPr/>
            </p:nvSpPr>
            <p:spPr>
              <a:xfrm>
                <a:off x="4322886" y="4637088"/>
                <a:ext cx="7602727" cy="171926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</a:t>
                </a:r>
                <a:r>
                  <a:rPr kumimoji="0" 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i-esimo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residuo campionario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definito come la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differenza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tra 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valori osservati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sulla variabile dipendente </a:t>
                </a:r>
                <a:r>
                  <a:rPr kumimoji="0" lang="it-IT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i relativi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valori stimati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attraverso il modello di regressione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</m:e>
                    </m:acc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E1D24082-0FA2-4249-8304-67D26B575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86" y="4637088"/>
                <a:ext cx="7602727" cy="1719265"/>
              </a:xfrm>
              <a:prstGeom prst="rect">
                <a:avLst/>
              </a:prstGeom>
              <a:blipFill>
                <a:blip r:embed="rId4"/>
                <a:stretch>
                  <a:fillRect l="-1203" t="-2837" r="-12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20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marR="0" lvl="0" indent="-2857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Residui nella regressione lineare multipla, il caso con 2 variabili indipendenti:</a:t>
            </a:r>
          </a:p>
        </p:txBody>
      </p:sp>
      <p:sp>
        <p:nvSpPr>
          <p:cNvPr id="42" name="Segnaposto numero diapositiva 2">
            <a:extLst>
              <a:ext uri="{FF2B5EF4-FFF2-40B4-BE49-F238E27FC236}">
                <a16:creationId xmlns:a16="http://schemas.microsoft.com/office/drawing/2014/main" id="{E793C53E-5A9D-4BBA-9988-ED26E05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E1D24082-0FA2-4249-8304-67D26B575ECF}"/>
                  </a:ext>
                </a:extLst>
              </p:cNvPr>
              <p:cNvSpPr txBox="1"/>
              <p:nvPr/>
            </p:nvSpPr>
            <p:spPr>
              <a:xfrm>
                <a:off x="8610601" y="1562282"/>
                <a:ext cx="3315012" cy="171926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Il modello che meglio rappresenta la relazione presente tra le variabili è quello che minimizza la somma degli scarti al quadrato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kumimoji="0" lang="it-I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kumimoji="0" lang="it-IT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E1D24082-0FA2-4249-8304-67D26B575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562282"/>
                <a:ext cx="3315012" cy="1719265"/>
              </a:xfrm>
              <a:prstGeom prst="rect">
                <a:avLst/>
              </a:prstGeom>
              <a:blipFill>
                <a:blip r:embed="rId3"/>
                <a:stretch>
                  <a:fillRect l="-14365" t="-2837" r="-2947" b="-1078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52A420A8-40DA-43AA-A430-12BD415D613F}"/>
              </a:ext>
            </a:extLst>
          </p:cNvPr>
          <p:cNvSpPr/>
          <p:nvPr/>
        </p:nvSpPr>
        <p:spPr>
          <a:xfrm>
            <a:off x="8075809" y="2730228"/>
            <a:ext cx="355154" cy="24552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26C4CF26-7C27-488E-9FB3-BA32337D3106}"/>
                  </a:ext>
                </a:extLst>
              </p:cNvPr>
              <p:cNvSpPr txBox="1"/>
              <p:nvPr/>
            </p:nvSpPr>
            <p:spPr>
              <a:xfrm>
                <a:off x="570969" y="4915972"/>
                <a:ext cx="11525235" cy="171926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Assunzioni sui residui: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componente erratica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𝜺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distribuisce normalmente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 le seguenti caratteristiche:</a:t>
                </a:r>
              </a:p>
              <a:p>
                <a:pPr marL="971550" marR="0" lvl="1" indent="-51435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Media nulla: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𝐄</m:t>
                    </m:r>
                    <m:d>
                      <m:d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Varianza costante (omoschedasticità):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𝐕</m:t>
                    </m:r>
                    <m:d>
                      <m:d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romanL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Indipendenza degli errori: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𝑪𝒐𝒓𝒓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Object 34" descr="left parenthesis negative 48.576, negative 1.374 right parenthesis">
                <a:extLst>
                  <a:ext uri="{FF2B5EF4-FFF2-40B4-BE49-F238E27FC236}">
                    <a16:creationId xmlns:a16="http://schemas.microsoft.com/office/drawing/2014/main" id="{26C4CF26-7C27-488E-9FB3-BA32337D3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69" y="4915972"/>
                <a:ext cx="11525235" cy="1719265"/>
              </a:xfrm>
              <a:prstGeom prst="rect">
                <a:avLst/>
              </a:prstGeom>
              <a:blipFill>
                <a:blip r:embed="rId4"/>
                <a:stretch>
                  <a:fillRect l="-847" t="-2837" b="-20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5FCD1844-17E6-419E-B25E-A9BB95E65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82" y="1165299"/>
            <a:ext cx="791939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Rappresentazioni Grafiche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69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Rappresentazioni grafiche per la verifica delle assunzioni del modello: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Linearità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Diagramma di dispersione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Diagramma di dispersione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Distribuzione normale: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Diagramma di dispersione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Istogramma dei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Box-plot dei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Grafico P-P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Omoschedasticità: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Diagramma di dispersione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Indipendenza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Grafico a linee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696944"/>
              </a:xfrm>
              <a:prstGeom prst="rect">
                <a:avLst/>
              </a:prstGeom>
              <a:blipFill>
                <a:blip r:embed="rId3"/>
                <a:stretch>
                  <a:fillRect l="-715" t="-856" b="-14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97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74447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A differenza di quanto accade nella regressione lineare semplice:</a:t>
            </a: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modello stimato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non è una retta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sul piano cartesiano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I valori osservati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non si possono rappresentare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come punti nel piano cartesiano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La rappresentazione grafica, nel caso di un modello con 2 variabili indipendenti, sarà la seguente: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35C4569-673F-4D0F-A05A-5D57E227FE5E}"/>
              </a:ext>
            </a:extLst>
          </p:cNvPr>
          <p:cNvSpPr/>
          <p:nvPr/>
        </p:nvSpPr>
        <p:spPr>
          <a:xfrm>
            <a:off x="6683378" y="3607852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/>
              <p:nvPr/>
            </p:nvSpPr>
            <p:spPr>
              <a:xfrm>
                <a:off x="7588371" y="2913338"/>
                <a:ext cx="4260413" cy="305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il valore stimato (o predetto)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dell’intercetta</a:t>
                </a:r>
                <a:endPara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rappresentano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campionaria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coefficienti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inclinazione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angolare</a:t>
                </a:r>
                <a:r>
                  <a:rPr lang="en-US" alt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A8FB02-9660-4F28-9BDC-51C2F89C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71" y="2913338"/>
                <a:ext cx="4260413" cy="3056606"/>
              </a:xfrm>
              <a:prstGeom prst="rect">
                <a:avLst/>
              </a:prstGeom>
              <a:blipFill>
                <a:blip r:embed="rId3"/>
                <a:stretch>
                  <a:fillRect l="-2003" t="-1198" r="-2146" b="-37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72EF5F47-52B6-4FCC-B9C1-DBBCA7E9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6" y="3352103"/>
            <a:ext cx="6340390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In generale, il modello di regressione multipla con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variabili indipendenti sarà:</a:t>
                </a:r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61665"/>
              </a:xfrm>
              <a:prstGeom prst="rect">
                <a:avLst/>
              </a:prstGeom>
              <a:blipFill>
                <a:blip r:embed="rId3"/>
                <a:stretch>
                  <a:fillRect l="-825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C0F5D8F-3060-4880-9000-934B3D10C885}"/>
              </a:ext>
            </a:extLst>
          </p:cNvPr>
          <p:cNvSpPr/>
          <p:nvPr/>
        </p:nvSpPr>
        <p:spPr>
          <a:xfrm rot="5400000">
            <a:off x="5438783" y="2434221"/>
            <a:ext cx="819150" cy="63433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8">
                <a:extLst>
                  <a:ext uri="{FF2B5EF4-FFF2-40B4-BE49-F238E27FC236}">
                    <a16:creationId xmlns:a16="http://schemas.microsoft.com/office/drawing/2014/main" id="{B0DF0133-80D9-41A6-9ED4-5F82A0A08EA6}"/>
                  </a:ext>
                </a:extLst>
              </p:cNvPr>
              <p:cNvSpPr txBox="1"/>
              <p:nvPr/>
            </p:nvSpPr>
            <p:spPr>
              <a:xfrm>
                <a:off x="1854926" y="1665892"/>
                <a:ext cx="8806381" cy="739775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𝒌𝒊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sz="2600" b="1" dirty="0"/>
              </a:p>
            </p:txBody>
          </p:sp>
        </mc:Choice>
        <mc:Fallback xmlns="">
          <p:sp>
            <p:nvSpPr>
              <p:cNvPr id="16" name="Object 18">
                <a:extLst>
                  <a:ext uri="{FF2B5EF4-FFF2-40B4-BE49-F238E27FC236}">
                    <a16:creationId xmlns:a16="http://schemas.microsoft.com/office/drawing/2014/main" id="{B0DF0133-80D9-41A6-9ED4-5F82A0A08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26" y="1665892"/>
                <a:ext cx="8806381" cy="739775"/>
              </a:xfrm>
              <a:prstGeom prst="rect">
                <a:avLst/>
              </a:prstGeom>
              <a:blipFill>
                <a:blip r:embed="rId4"/>
                <a:stretch>
                  <a:fillRect l="-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578D4A1-E87E-43E2-82C8-68FFC7B72B53}"/>
                  </a:ext>
                </a:extLst>
              </p:cNvPr>
              <p:cNvSpPr txBox="1"/>
              <p:nvPr/>
            </p:nvSpPr>
            <p:spPr>
              <a:xfrm>
                <a:off x="585910" y="3383601"/>
                <a:ext cx="11339703" cy="2494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2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Dove: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= intercetta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inclinazione di </a:t>
                </a:r>
                <a:r>
                  <a:rPr lang="it-IT" sz="2200" b="1" i="1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tenendo costanti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2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it-IT" sz="2200" b="1" i="0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inclinazione di </a:t>
                </a:r>
                <a:r>
                  <a:rPr lang="it-IT" sz="2200" b="1" i="1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sz="2200" b="1" i="0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tenendo costanti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inclinazione di </a:t>
                </a:r>
                <a:r>
                  <a:rPr lang="it-IT" sz="2200" b="1" i="1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tenendo costanti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it-IT" sz="2200" b="1" i="0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inclinazione di </a:t>
                </a:r>
                <a:r>
                  <a:rPr lang="it-IT" sz="2200" b="1" i="1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sz="2200" b="1" i="0" u="none" strike="noStrike" baseline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tenendo costanti le variabili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errore in corrispondenz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dell’osservazione </a:t>
                </a:r>
                <a:r>
                  <a:rPr lang="it-IT" sz="22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578D4A1-E87E-43E2-82C8-68FFC7B7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3383601"/>
                <a:ext cx="11339703" cy="2494209"/>
              </a:xfrm>
              <a:prstGeom prst="rect">
                <a:avLst/>
              </a:prstGeom>
              <a:blipFill>
                <a:blip r:embed="rId5"/>
                <a:stretch>
                  <a:fillRect l="-699" t="-1711" b="-4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52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3" y="824793"/>
            <a:ext cx="1160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Il modello di regressione lineare multiplo e lo stimatore dei minimi quadrati possono essere rappresentati in modo compatto utilizzando la notazione matriciale. Definiamo la seguente matrice e i seguenti vettori:</a:t>
            </a:r>
            <a:endParaRPr lang="it-IT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8">
                <a:extLst>
                  <a:ext uri="{FF2B5EF4-FFF2-40B4-BE49-F238E27FC236}">
                    <a16:creationId xmlns:a16="http://schemas.microsoft.com/office/drawing/2014/main" id="{B0DF0133-80D9-41A6-9ED4-5F82A0A08EA6}"/>
                  </a:ext>
                </a:extLst>
              </p:cNvPr>
              <p:cNvSpPr txBox="1"/>
              <p:nvPr/>
            </p:nvSpPr>
            <p:spPr>
              <a:xfrm>
                <a:off x="702186" y="2192398"/>
                <a:ext cx="11470709" cy="218163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it-IT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t-IT" sz="2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noBar"/>
                                <m:ctrlPr>
                                  <a:rPr lang="it-IT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f>
                              <m:fPr>
                                <m:type m:val="noBar"/>
                                <m:ctrlPr>
                                  <a:rPr lang="it-IT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6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6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it-IT" sz="26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6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it-IT" sz="26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⋮    ⋮    </m:t>
                              </m:r>
                            </m:e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it-IT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it-IT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noBar"/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f>
                              <m:fPr>
                                <m:type m:val="noBar"/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it-IT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t-IT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noBar"/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f>
                              <m:fPr>
                                <m:type m:val="noBar"/>
                                <m:ctrlPr>
                                  <a:rPr lang="it-IT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it-IT" sz="2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18">
                <a:extLst>
                  <a:ext uri="{FF2B5EF4-FFF2-40B4-BE49-F238E27FC236}">
                    <a16:creationId xmlns:a16="http://schemas.microsoft.com/office/drawing/2014/main" id="{B0DF0133-80D9-41A6-9ED4-5F82A0A08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6" y="2192398"/>
                <a:ext cx="11470709" cy="218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578D4A1-E87E-43E2-82C8-68FFC7B72B53}"/>
                  </a:ext>
                </a:extLst>
              </p:cNvPr>
              <p:cNvSpPr txBox="1"/>
              <p:nvPr/>
            </p:nvSpPr>
            <p:spPr>
              <a:xfrm>
                <a:off x="485781" y="3972856"/>
                <a:ext cx="11601713" cy="2882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Dove: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è il vettore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osservazioni sulla variabile indipendente</a:t>
                </a:r>
                <a:endParaRPr lang="it-IT" sz="22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it-IT" sz="2200" b="1" i="0" u="none" strike="noStrike" baseline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matrice </a:t>
                </a:r>
                <a14:m>
                  <m:oMath xmlns:m="http://schemas.openxmlformats.org/officeDocument/2006/math"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×(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osservazioni sui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regressori (incluso il regressore costante per l’intercetta). Il 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vettore colonna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di dimensioni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la i-esima osservazione sui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regressori, cioè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𝒌𝒊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dove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rappresenta la trasposta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il vettore </a:t>
                </a:r>
                <a14:m>
                  <m:oMath xmlns:m="http://schemas.openxmlformats.org/officeDocument/2006/math">
                    <m:r>
                      <a:rPr lang="it-IT" sz="2200" b="1" i="0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200" b="1" i="1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200" b="1" i="1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200" b="1" i="1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2200" b="1" i="1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)×</m:t>
                    </m:r>
                    <m:r>
                      <a:rPr lang="it-IT" sz="2200" b="1" i="1" u="none" strike="noStrike" baseline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coefficienti ignoti di regressione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i="0" u="none" strike="noStrike" baseline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il vettore </a:t>
                </a:r>
                <a14:m>
                  <m:oMath xmlns:m="http://schemas.openxmlformats.org/officeDocument/2006/math"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it-IT" sz="2200" b="1" i="1" u="none" strike="noStrik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degli </a:t>
                </a:r>
                <a14:m>
                  <m:oMath xmlns:m="http://schemas.openxmlformats.org/officeDocument/2006/math">
                    <m:r>
                      <a:rPr lang="it-IT" sz="2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termini di errore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578D4A1-E87E-43E2-82C8-68FFC7B7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3972856"/>
                <a:ext cx="11601713" cy="2882520"/>
              </a:xfrm>
              <a:prstGeom prst="rect">
                <a:avLst/>
              </a:prstGeom>
              <a:blipFill>
                <a:blip r:embed="rId4"/>
                <a:stretch>
                  <a:fillRect l="-683" t="-1480" r="-683" b="-4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9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Multipla: 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50618"/>
                <a:ext cx="11601714" cy="638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Come nel modello di regressione lineare semplice, lo stimatore dei minimi quadrati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minimizza la somma degli errori al quadrato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it-IT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−⋯−</m:t>
                                  </m:r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it-IT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Lo stimatore dei minimi quadrati si ottiene prendendo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derivata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della somma degli errori al quadrato rispetto a ogni elemento del vettore dei coefficienti, ponendo queste derivate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pari a zero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 risolvendo per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(vettore degli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stimatori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dei minimi quadrati)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derivata della somma degli errori al quadrato rispetto al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𝒆𝒔𝒊𝒎𝒐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coefficiente di regressione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è: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</m:sub>
                          </m:s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50618"/>
                <a:ext cx="11601714" cy="6387774"/>
              </a:xfrm>
              <a:prstGeom prst="rect">
                <a:avLst/>
              </a:prstGeom>
              <a:blipFill>
                <a:blip r:embed="rId3"/>
                <a:stretch>
                  <a:fillRect l="-736" t="-763" r="-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Lineare Multipla: Minimi Quadrati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50618"/>
                <a:ext cx="11601714" cy="619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</m:sub>
                          </m:s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𝒌𝒊</m:t>
                                  </m:r>
                                </m:sub>
                              </m:s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2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Tale derivate vanno risolte per tutti 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coefficienti di regressione. Cioè bisogna risolvere per ogni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(con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ricordando che per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stiamo parlando del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che rappresenta l’intercetta.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Le derivate da risolvere sono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ognuna corrispondente ad un coefficiente di regressione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che combinate portano a un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sistema di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equazioni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. Tale sistema è risolto attraverso lo stimatore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:</a:t>
                </a: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𝑿𝑩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o equivalentemente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𝑿𝑩</m:t>
                    </m:r>
                  </m:oMath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:endParaRPr 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Risolvendo il sistema di equazioni si ottiene lo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stimatore dei minimi quadrati B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in forma matriciale:</a:t>
                </a: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è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matrice inversa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di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50618"/>
                <a:ext cx="11601714" cy="6198107"/>
              </a:xfrm>
              <a:prstGeom prst="rect">
                <a:avLst/>
              </a:prstGeom>
              <a:blipFill>
                <a:blip r:embed="rId3"/>
                <a:stretch>
                  <a:fillRect l="-736" r="-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B26004A7-D0BF-49CD-9A0C-974E87A1F427}"/>
              </a:ext>
            </a:extLst>
          </p:cNvPr>
          <p:cNvSpPr/>
          <p:nvPr/>
        </p:nvSpPr>
        <p:spPr>
          <a:xfrm>
            <a:off x="5129349" y="5486400"/>
            <a:ext cx="2351314" cy="66185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8242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6"/>
                <a:ext cx="12192000" cy="531813"/>
              </a:xfrm>
              <a:blipFill>
                <a:blip r:embed="rId2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76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Anche nel caso della regressione lineare multipla il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consente di valutare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bontà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del modello di regressione stimato.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Nel modello di regressione multipla, dal momento che si è in presenza di più variabili indipendenti, il coefficiente di determinazione rappresenta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quota di variabilità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della Y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spiegata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dalle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variabili indipendenti.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è dato dal rapporto tra la devianza di regressione e la devianza totale della variabile dipendente: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𝑫𝑬𝑽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𝑫𝑬𝑽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𝑫𝑬𝑽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𝑫𝑬𝑽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alt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it-IT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𝑺𝑸𝑹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𝑺𝑸𝑻</m:t>
                          </m:r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𝒔𝒐𝒎𝒎𝒂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𝒅𝒆𝒊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𝒒𝒖𝒂𝒅𝒓𝒂𝒕𝒊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𝒅𝒆𝒍𝒍𝒂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𝒓𝒆𝒈𝒓𝒆𝒔𝒔𝒊𝒐𝒏𝒆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𝒔𝒐𝒎𝒎𝒂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𝒅𝒆𝒊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𝒒𝒖𝒂𝒅𝒓𝒂𝒕𝒊</m:t>
                          </m:r>
                        </m:den>
                      </m:f>
                    </m:oMath>
                  </m:oMathPara>
                </a14:m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765424"/>
              </a:xfrm>
              <a:prstGeom prst="rect">
                <a:avLst/>
              </a:prstGeom>
              <a:blipFill>
                <a:blip r:embed="rId4"/>
                <a:stretch>
                  <a:fillRect l="-715" t="-846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D313A67F-AD26-49F9-8B1F-BE74375BE121}"/>
              </a:ext>
            </a:extLst>
          </p:cNvPr>
          <p:cNvSpPr/>
          <p:nvPr/>
        </p:nvSpPr>
        <p:spPr>
          <a:xfrm>
            <a:off x="5567741" y="4830546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58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6437" b="-5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1019026"/>
                <a:ext cx="11610425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altLang="it-IT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1019026"/>
                <a:ext cx="11610425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AA8F0E0-385A-4618-BAED-135E50E5E1FF}"/>
              </a:ext>
            </a:extLst>
          </p:cNvPr>
          <p:cNvSpPr/>
          <p:nvPr/>
        </p:nvSpPr>
        <p:spPr>
          <a:xfrm rot="2986440">
            <a:off x="7143750" y="1725841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52E4ED5-A59C-4FE8-8EC4-6651358C331E}"/>
              </a:ext>
            </a:extLst>
          </p:cNvPr>
          <p:cNvSpPr/>
          <p:nvPr/>
        </p:nvSpPr>
        <p:spPr>
          <a:xfrm rot="7609474">
            <a:off x="4848227" y="1724012"/>
            <a:ext cx="561235" cy="36803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50B7EF-428F-4250-B29C-5AA71A87E75D}"/>
                  </a:ext>
                </a:extLst>
              </p:cNvPr>
              <p:cNvSpPr txBox="1"/>
              <p:nvPr/>
            </p:nvSpPr>
            <p:spPr>
              <a:xfrm>
                <a:off x="666764" y="2130759"/>
                <a:ext cx="5314935" cy="157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alt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 che il nostro modello non rappresenta correttamente i dati a causa della possibile assenza di relazione lineare tra X e Y</a:t>
                </a:r>
                <a:endParaRPr lang="it-IT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50B7EF-428F-4250-B29C-5AA71A87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4" y="2130759"/>
                <a:ext cx="5314935" cy="1577996"/>
              </a:xfrm>
              <a:prstGeom prst="rect">
                <a:avLst/>
              </a:prstGeom>
              <a:blipFill>
                <a:blip r:embed="rId5"/>
                <a:stretch>
                  <a:fillRect l="-1720" t="-2326" r="-1835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AB24-1E84-46EA-AADB-59DC754FBE77}"/>
                  </a:ext>
                </a:extLst>
              </p:cNvPr>
              <p:cNvSpPr txBox="1"/>
              <p:nvPr/>
            </p:nvSpPr>
            <p:spPr>
              <a:xfrm>
                <a:off x="7229477" y="2130760"/>
                <a:ext cx="4295760" cy="157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alt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 che il modello cattura perfettamente la relazione lineare presente tra </a:t>
                </a:r>
                <a:r>
                  <a:rPr lang="it-IT" altLang="it-IT" sz="2400" b="1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it-IT" alt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e Y</a:t>
                </a:r>
                <a:endParaRPr lang="it-IT" sz="240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AB24-1E84-46EA-AADB-59DC754F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77" y="2130760"/>
                <a:ext cx="4295760" cy="1577996"/>
              </a:xfrm>
              <a:prstGeom prst="rect">
                <a:avLst/>
              </a:prstGeom>
              <a:blipFill>
                <a:blip r:embed="rId6"/>
                <a:stretch>
                  <a:fillRect l="-2270" t="-2326" r="-1986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F4410-0E26-4423-A591-A8E83C3B7281}"/>
                  </a:ext>
                </a:extLst>
              </p:cNvPr>
              <p:cNvSpPr txBox="1"/>
              <p:nvPr/>
            </p:nvSpPr>
            <p:spPr>
              <a:xfrm>
                <a:off x="517589" y="3884415"/>
                <a:ext cx="11543780" cy="849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indent="-342905" algn="just"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possibile verificare come al crescere del  valore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diminuiscono le distanze dei valori osservati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dai valori teorici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cioè dalla retta di regressione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F4410-0E26-4423-A591-A8E83C3B7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9" y="3884415"/>
                <a:ext cx="11543780" cy="849207"/>
              </a:xfrm>
              <a:prstGeom prst="rect">
                <a:avLst/>
              </a:prstGeom>
              <a:blipFill>
                <a:blip r:embed="rId7"/>
                <a:stretch>
                  <a:fillRect l="-739" t="-4286" r="-792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48696875-A76F-4D95-9819-2D900894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77" y="5003251"/>
            <a:ext cx="11210936" cy="155969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520F48A-D036-4460-9DDE-D7834CB8F5BC}"/>
              </a:ext>
            </a:extLst>
          </p:cNvPr>
          <p:cNvSpPr txBox="1"/>
          <p:nvPr/>
        </p:nvSpPr>
        <p:spPr>
          <a:xfrm>
            <a:off x="450945" y="714467"/>
            <a:ext cx="2449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RICORDIAMO: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2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2199</TotalTime>
  <Words>1110</Words>
  <Application>Microsoft Office PowerPoint</Application>
  <PresentationFormat>Widescreen</PresentationFormat>
  <Paragraphs>295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Tema di Office</vt:lpstr>
      <vt:lpstr>1_Tema di Office</vt:lpstr>
      <vt:lpstr>ANALISI DEI DATI SPAZIALI PER LE APPLICAZIONI ECONOMOCHE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dc:creator>Gaetano Musella</dc:creator>
  <cp:lastModifiedBy>Gennaro Punzo</cp:lastModifiedBy>
  <cp:revision>26</cp:revision>
  <dcterms:created xsi:type="dcterms:W3CDTF">2020-12-29T15:10:37Z</dcterms:created>
  <dcterms:modified xsi:type="dcterms:W3CDTF">2022-10-25T11:42:28Z</dcterms:modified>
</cp:coreProperties>
</file>