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0"/>
  </p:notesMasterIdLst>
  <p:sldIdLst>
    <p:sldId id="256" r:id="rId2"/>
    <p:sldId id="258" r:id="rId3"/>
    <p:sldId id="415" r:id="rId4"/>
    <p:sldId id="413" r:id="rId5"/>
    <p:sldId id="414" r:id="rId6"/>
    <p:sldId id="416" r:id="rId7"/>
    <p:sldId id="259" r:id="rId8"/>
    <p:sldId id="417" r:id="rId9"/>
    <p:sldId id="418" r:id="rId10"/>
    <p:sldId id="419" r:id="rId11"/>
    <p:sldId id="420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12" r:id="rId20"/>
    <p:sldId id="429" r:id="rId21"/>
    <p:sldId id="430" r:id="rId22"/>
    <p:sldId id="431" r:id="rId23"/>
    <p:sldId id="432" r:id="rId24"/>
    <p:sldId id="433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452" r:id="rId43"/>
    <p:sldId id="453" r:id="rId44"/>
    <p:sldId id="454" r:id="rId45"/>
    <p:sldId id="455" r:id="rId46"/>
    <p:sldId id="456" r:id="rId47"/>
    <p:sldId id="457" r:id="rId48"/>
    <p:sldId id="458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etano Musella" initials="GM" lastIdx="4" clrIdx="0">
    <p:extLst>
      <p:ext uri="{19B8F6BF-5375-455C-9EA6-DF929625EA0E}">
        <p15:presenceInfo xmlns:p15="http://schemas.microsoft.com/office/powerpoint/2012/main" userId="bf1ef239dc58bf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E699"/>
    <a:srgbClr val="7A3A3A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BD9C3-0A04-4185-8A3E-8A6EA3E3509E}" v="1503" dt="2021-04-08T08:22:03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40"/>
    <p:restoredTop sz="86369" autoAdjust="0"/>
  </p:normalViewPr>
  <p:slideViewPr>
    <p:cSldViewPr snapToGrid="0">
      <p:cViewPr varScale="1">
        <p:scale>
          <a:sx n="69" d="100"/>
          <a:sy n="69" d="100"/>
        </p:scale>
        <p:origin x="56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38982-22E4-4F8B-BB2D-741D089B1310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D3503-CF4C-444E-BFB5-83539EEDC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8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D3503-CF4C-444E-BFB5-83539EEDC33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6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D3503-CF4C-444E-BFB5-83539EEDC33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7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D3503-CF4C-444E-BFB5-83539EEDC33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4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2" indent="0" algn="ctr">
              <a:buNone/>
              <a:defRPr sz="2000"/>
            </a:lvl2pPr>
            <a:lvl3pPr marL="914444" indent="0" algn="ctr">
              <a:buNone/>
              <a:defRPr sz="1801"/>
            </a:lvl3pPr>
            <a:lvl4pPr marL="1371670" indent="0" algn="ctr">
              <a:buNone/>
              <a:defRPr sz="1600"/>
            </a:lvl4pPr>
            <a:lvl5pPr marL="1828892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6" indent="0" algn="ctr">
              <a:buNone/>
              <a:defRPr sz="1600"/>
            </a:lvl7pPr>
            <a:lvl8pPr marL="3200562" indent="0" algn="ctr">
              <a:buNone/>
              <a:defRPr sz="1600"/>
            </a:lvl8pPr>
            <a:lvl9pPr marL="3657784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F517-8DB0-47DA-833D-55A3A7D08B94}" type="datetime1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2CE0-3689-43E4-AA2A-80F95BD9DA48}" type="datetime1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8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BB8D-650F-457D-9B6D-2F2D1259435B}" type="datetime1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7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AD95-2579-4D1D-A498-138392A009C1}" type="datetime1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4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EAB3-2FE0-447C-813E-3A8FAB8A4358}" type="datetime1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3803-C9AA-4681-9B20-D1A4F3680A33}" type="datetime1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8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2" indent="0">
              <a:buNone/>
              <a:defRPr sz="2000" b="1"/>
            </a:lvl2pPr>
            <a:lvl3pPr marL="914444" indent="0">
              <a:buNone/>
              <a:defRPr sz="1801" b="1"/>
            </a:lvl3pPr>
            <a:lvl4pPr marL="1371670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6" indent="0">
              <a:buNone/>
              <a:defRPr sz="1600" b="1"/>
            </a:lvl7pPr>
            <a:lvl8pPr marL="3200562" indent="0">
              <a:buNone/>
              <a:defRPr sz="1600" b="1"/>
            </a:lvl8pPr>
            <a:lvl9pPr marL="365778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2" indent="0">
              <a:buNone/>
              <a:defRPr sz="2000" b="1"/>
            </a:lvl2pPr>
            <a:lvl3pPr marL="914444" indent="0">
              <a:buNone/>
              <a:defRPr sz="1801" b="1"/>
            </a:lvl3pPr>
            <a:lvl4pPr marL="1371670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6" indent="0">
              <a:buNone/>
              <a:defRPr sz="1600" b="1"/>
            </a:lvl7pPr>
            <a:lvl8pPr marL="3200562" indent="0">
              <a:buNone/>
              <a:defRPr sz="1600" b="1"/>
            </a:lvl8pPr>
            <a:lvl9pPr marL="365778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44D-899A-423A-91A1-A23D3F83C216}" type="datetime1">
              <a:rPr lang="en-GB" smtClean="0"/>
              <a:t>24/10/2022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9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C755-E5CA-4DD3-A675-EE48F576A6B4}" type="datetime1">
              <a:rPr lang="en-GB" smtClean="0"/>
              <a:t>24/10/2022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7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DC4E-93CB-4E47-84BC-5CE5387066E3}" type="datetime1">
              <a:rPr lang="en-GB" smtClean="0"/>
              <a:t>24/10/2022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2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4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2" indent="0">
              <a:buNone/>
              <a:defRPr sz="1401"/>
            </a:lvl2pPr>
            <a:lvl3pPr marL="914444" indent="0">
              <a:buNone/>
              <a:defRPr sz="1200"/>
            </a:lvl3pPr>
            <a:lvl4pPr marL="1371670" indent="0">
              <a:buNone/>
              <a:defRPr sz="1001"/>
            </a:lvl4pPr>
            <a:lvl5pPr marL="1828892" indent="0">
              <a:buNone/>
              <a:defRPr sz="1001"/>
            </a:lvl5pPr>
            <a:lvl6pPr marL="2286114" indent="0">
              <a:buNone/>
              <a:defRPr sz="1001"/>
            </a:lvl6pPr>
            <a:lvl7pPr marL="2743336" indent="0">
              <a:buNone/>
              <a:defRPr sz="1001"/>
            </a:lvl7pPr>
            <a:lvl8pPr marL="3200562" indent="0">
              <a:buNone/>
              <a:defRPr sz="1001"/>
            </a:lvl8pPr>
            <a:lvl9pPr marL="3657784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F41-9B21-4123-B682-E517342F2B71}" type="datetime1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0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4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22" indent="0">
              <a:buNone/>
              <a:defRPr sz="2800"/>
            </a:lvl2pPr>
            <a:lvl3pPr marL="914444" indent="0">
              <a:buNone/>
              <a:defRPr sz="2400"/>
            </a:lvl3pPr>
            <a:lvl4pPr marL="1371670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6" indent="0">
              <a:buNone/>
              <a:defRPr sz="2000"/>
            </a:lvl7pPr>
            <a:lvl8pPr marL="3200562" indent="0">
              <a:buNone/>
              <a:defRPr sz="2000"/>
            </a:lvl8pPr>
            <a:lvl9pPr marL="3657784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2" indent="0">
              <a:buNone/>
              <a:defRPr sz="1401"/>
            </a:lvl2pPr>
            <a:lvl3pPr marL="914444" indent="0">
              <a:buNone/>
              <a:defRPr sz="1200"/>
            </a:lvl3pPr>
            <a:lvl4pPr marL="1371670" indent="0">
              <a:buNone/>
              <a:defRPr sz="1001"/>
            </a:lvl4pPr>
            <a:lvl5pPr marL="1828892" indent="0">
              <a:buNone/>
              <a:defRPr sz="1001"/>
            </a:lvl5pPr>
            <a:lvl6pPr marL="2286114" indent="0">
              <a:buNone/>
              <a:defRPr sz="1001"/>
            </a:lvl6pPr>
            <a:lvl7pPr marL="2743336" indent="0">
              <a:buNone/>
              <a:defRPr sz="1001"/>
            </a:lvl7pPr>
            <a:lvl8pPr marL="3200562" indent="0">
              <a:buNone/>
              <a:defRPr sz="1001"/>
            </a:lvl8pPr>
            <a:lvl9pPr marL="3657784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5243-F9DC-4756-831E-D149F18D24B9}" type="datetime1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4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DD54-3B3A-4E26-B913-DA82081C388A}" type="datetime1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6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4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9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8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0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2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44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0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6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2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4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.png"/><Relationship Id="rId7" Type="http://schemas.openxmlformats.org/officeDocument/2006/relationships/image" Target="../media/image13.emf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2.emf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emf"/><Relationship Id="rId1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1.emf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emf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41.png"/><Relationship Id="rId4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6">
                <a:lumMod val="60000"/>
                <a:lumOff val="40000"/>
                <a:alpha val="45000"/>
              </a:schemeClr>
            </a:gs>
            <a:gs pos="94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75A8F4-2B29-486E-80A1-EF12F1BE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842" y="1102427"/>
            <a:ext cx="6948667" cy="1237487"/>
          </a:xfrm>
        </p:spPr>
        <p:txBody>
          <a:bodyPr>
            <a:normAutofit fontScale="90000"/>
          </a:bodyPr>
          <a:lstStyle/>
          <a:p>
            <a:pPr indent="361969"/>
            <a:r>
              <a:rPr lang="it-IT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DATI SPAZIALI PER LE APPLICAZIONI ECONOMICHE </a:t>
            </a:r>
            <a:endParaRPr lang="it-IT" sz="3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09512"/>
            <a:ext cx="12192000" cy="531812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</a:t>
            </a:r>
            <a:r>
              <a:rPr lang="it-IT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Lineare Semplice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2E7F505-54EB-42FD-B934-50C40D0CFBAE}"/>
              </a:ext>
            </a:extLst>
          </p:cNvPr>
          <p:cNvSpPr/>
          <p:nvPr/>
        </p:nvSpPr>
        <p:spPr>
          <a:xfrm>
            <a:off x="5972176" y="5194398"/>
            <a:ext cx="6219826" cy="157118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44C94F7-9648-4473-8D71-FF35420CBED6}"/>
              </a:ext>
            </a:extLst>
          </p:cNvPr>
          <p:cNvSpPr/>
          <p:nvPr/>
        </p:nvSpPr>
        <p:spPr>
          <a:xfrm>
            <a:off x="0" y="4895859"/>
            <a:ext cx="12192000" cy="104777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8" name="Sottotitolo 4">
            <a:extLst>
              <a:ext uri="{FF2B5EF4-FFF2-40B4-BE49-F238E27FC236}">
                <a16:creationId xmlns:a16="http://schemas.microsoft.com/office/drawing/2014/main" id="{7EC755CA-A009-4B5C-AAC7-2A4B8880C21C}"/>
              </a:ext>
            </a:extLst>
          </p:cNvPr>
          <p:cNvSpPr txBox="1">
            <a:spLocks/>
          </p:cNvSpPr>
          <p:nvPr/>
        </p:nvSpPr>
        <p:spPr>
          <a:xfrm>
            <a:off x="0" y="6316665"/>
            <a:ext cx="12192000" cy="54133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1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</a:t>
            </a:r>
            <a:r>
              <a:rPr lang="en-GB" sz="2201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Gennaro Punzo</a:t>
            </a:r>
            <a:endParaRPr lang="en-GB" sz="2201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0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Lineare Semplice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10</a:t>
            </a:fld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57200" y="756979"/>
                <a:ext cx="11630297" cy="6083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Per esplicitare l’equazione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bisogna determinare i due coefficienti di regressione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L’approccio più comunemente utilizzato per stimare i valori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è quello del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metodo dei minimi quadrati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Il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metodo dei minimi quadrati 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consiste nel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minimizzare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somma dei quadrati degli scarti 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tra 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valori osservati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quelli stimati 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dalla retta di regressione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0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endParaRPr lang="it-IT" sz="12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Poiché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allora la precedente relazione può essere scritta come</a:t>
                </a:r>
              </a:p>
              <a:p>
                <a:pPr algn="ctr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it-IT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it-IT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it-IT" sz="22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2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it-IT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it-IT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it-IT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sz="22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56979"/>
                <a:ext cx="11630297" cy="6083076"/>
              </a:xfrm>
              <a:prstGeom prst="rect">
                <a:avLst/>
              </a:prstGeom>
              <a:blipFill>
                <a:blip r:embed="rId3"/>
                <a:stretch>
                  <a:fillRect l="-786" t="-601" r="-7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12C42188-862A-46AA-BF9F-DE49F0C8657D}"/>
              </a:ext>
            </a:extLst>
          </p:cNvPr>
          <p:cNvSpPr/>
          <p:nvPr/>
        </p:nvSpPr>
        <p:spPr>
          <a:xfrm rot="5400000">
            <a:off x="5835223" y="4833738"/>
            <a:ext cx="630964" cy="60469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29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Lineare Semplice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11</a:t>
            </a:fld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2" y="1014078"/>
                <a:ext cx="11584298" cy="433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Partendo dalla relazione:</a:t>
                </a: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Dato che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, avremo:</a:t>
                </a: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m:rPr>
                                  <m:nor/>
                                </m:rPr>
                                <a:rPr lang="it-IT" sz="24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sono le incognite di questa equazione. 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1014078"/>
                <a:ext cx="11584298" cy="4331314"/>
              </a:xfrm>
              <a:prstGeom prst="rect">
                <a:avLst/>
              </a:prstGeom>
              <a:blipFill>
                <a:blip r:embed="rId3"/>
                <a:stretch>
                  <a:fillRect l="-737" t="-1125" b="-2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2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 Quadrati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12</a:t>
            </a:fld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2" y="700568"/>
                <a:ext cx="11584298" cy="407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m:rPr>
                                  <m:nor/>
                                </m:rPr>
                                <a:rPr lang="it-IT" sz="24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somma dei quadrati degli scarti dipende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dal valore attribuito all’intercetta campionaria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e al coefficiente angolare campionario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Il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metodo dei minimi quadrati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ha l’obiettivo di determinare quei valori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che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minimizzano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la somma dei quadrati degli scarti dei valori osservati da quelli stimati dalla retta di regressione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)</a:t>
                </a: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700568"/>
                <a:ext cx="11584298" cy="4071564"/>
              </a:xfrm>
              <a:prstGeom prst="rect">
                <a:avLst/>
              </a:prstGeom>
              <a:blipFill>
                <a:blip r:embed="rId3"/>
                <a:stretch>
                  <a:fillRect l="-737" r="-7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CDE40E1B-4115-4799-8A47-74C98DF90DD8}"/>
              </a:ext>
            </a:extLst>
          </p:cNvPr>
          <p:cNvSpPr/>
          <p:nvPr/>
        </p:nvSpPr>
        <p:spPr>
          <a:xfrm>
            <a:off x="1498898" y="5047070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E5EC7AA-DB35-4283-BFE8-D1649F1876A5}"/>
                  </a:ext>
                </a:extLst>
              </p:cNvPr>
              <p:cNvSpPr txBox="1"/>
              <p:nvPr/>
            </p:nvSpPr>
            <p:spPr>
              <a:xfrm>
                <a:off x="2939696" y="5084487"/>
                <a:ext cx="6096000" cy="479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Come minimizzare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??? </a:t>
                </a:r>
                <a:endParaRPr lang="it-IT" sz="240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E5EC7AA-DB35-4283-BFE8-D1649F187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696" y="5084487"/>
                <a:ext cx="6096000" cy="479683"/>
              </a:xfrm>
              <a:prstGeom prst="rect">
                <a:avLst/>
              </a:prstGeom>
              <a:blipFill>
                <a:blip r:embed="rId4"/>
                <a:stretch>
                  <a:fillRect l="-1500" t="-121519" b="-1873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91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 Quadrati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13</a:t>
            </a:fld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04042" y="3295268"/>
                <a:ext cx="11584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derivando rispetto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ed imponendo le condizioni di minimo, si ha: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42" y="3295268"/>
                <a:ext cx="11584298" cy="461665"/>
              </a:xfrm>
              <a:prstGeom prst="rect">
                <a:avLst/>
              </a:prstGeom>
              <a:blipFill>
                <a:blip r:embed="rId4"/>
                <a:stretch>
                  <a:fillRect l="-842" t="-10667" b="-3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CDE40E1B-4115-4799-8A47-74C98DF90DD8}"/>
              </a:ext>
            </a:extLst>
          </p:cNvPr>
          <p:cNvSpPr/>
          <p:nvPr/>
        </p:nvSpPr>
        <p:spPr>
          <a:xfrm>
            <a:off x="2290763" y="2385557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88220790-9BA7-43EC-A377-631EDD43F962}"/>
                  </a:ext>
                </a:extLst>
              </p:cNvPr>
              <p:cNvSpPr txBox="1"/>
              <p:nvPr/>
            </p:nvSpPr>
            <p:spPr bwMode="auto">
              <a:xfrm>
                <a:off x="2700338" y="787403"/>
                <a:ext cx="5910263" cy="11525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it-IT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it-IT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it-IT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it-IT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p>
                            <m:sSupPr>
                              <m:ctrlPr>
                                <a:rPr lang="it-IT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8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8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sz="2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it-IT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it-IT" sz="2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it-IT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𝐦𝐢𝐧</m:t>
                      </m:r>
                    </m:oMath>
                  </m:oMathPara>
                </a14:m>
                <a:endParaRPr lang="it-IT" sz="2800" b="1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88220790-9BA7-43EC-A377-631EDD43F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338" y="787403"/>
                <a:ext cx="5910263" cy="1152525"/>
              </a:xfrm>
              <a:prstGeom prst="rect">
                <a:avLst/>
              </a:prstGeom>
              <a:blipFill>
                <a:blip r:embed="rId5"/>
                <a:stretch>
                  <a:fillRect b="-89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8">
            <a:extLst>
              <a:ext uri="{FF2B5EF4-FFF2-40B4-BE49-F238E27FC236}">
                <a16:creationId xmlns:a16="http://schemas.microsoft.com/office/drawing/2014/main" id="{71535925-3452-4E20-9992-3A2C9B928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08841"/>
              </p:ext>
            </p:extLst>
          </p:nvPr>
        </p:nvGraphicFramePr>
        <p:xfrm>
          <a:off x="3368675" y="2034262"/>
          <a:ext cx="4573587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6" imgW="1590840" imgH="409727" progId="Equation.3">
                  <p:embed/>
                </p:oleObj>
              </mc:Choice>
              <mc:Fallback>
                <p:oleObj name="Equation" r:id="rId6" imgW="1590840" imgH="409727" progId="Equation.3">
                  <p:embed/>
                  <p:pic>
                    <p:nvPicPr>
                      <p:cNvPr id="14" name="Object 8">
                        <a:extLst>
                          <a:ext uri="{FF2B5EF4-FFF2-40B4-BE49-F238E27FC236}">
                            <a16:creationId xmlns:a16="http://schemas.microsoft.com/office/drawing/2014/main" id="{71535925-3452-4E20-9992-3A2C9B928D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2034262"/>
                        <a:ext cx="4573587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3FB0D553-C83C-4D2C-ACF7-0F5CF8DC0A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131640"/>
              </p:ext>
            </p:extLst>
          </p:nvPr>
        </p:nvGraphicFramePr>
        <p:xfrm>
          <a:off x="3447265" y="4096895"/>
          <a:ext cx="4802188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8" imgW="2028832" imgH="895259" progId="Equation.3">
                  <p:embed/>
                </p:oleObj>
              </mc:Choice>
              <mc:Fallback>
                <p:oleObj name="Equation" r:id="rId8" imgW="2028832" imgH="895259" progId="Equation.3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3FB0D553-C83C-4D2C-ACF7-0F5CF8DC0A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265" y="4096895"/>
                        <a:ext cx="4802188" cy="172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97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 Quadrati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14</a:t>
            </a:fld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2759EEAC-7A17-43D5-B066-75334C5B5C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864401"/>
              </p:ext>
            </p:extLst>
          </p:nvPr>
        </p:nvGraphicFramePr>
        <p:xfrm>
          <a:off x="3338036" y="827279"/>
          <a:ext cx="43672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4" imgW="1819292" imgH="514338" progId="Equation.3">
                  <p:embed/>
                </p:oleObj>
              </mc:Choice>
              <mc:Fallback>
                <p:oleObj name="Equation" r:id="rId4" imgW="1819292" imgH="514338" progId="Equation.3">
                  <p:embed/>
                  <p:pic>
                    <p:nvPicPr>
                      <p:cNvPr id="16" name="Object 10">
                        <a:extLst>
                          <a:ext uri="{FF2B5EF4-FFF2-40B4-BE49-F238E27FC236}">
                            <a16:creationId xmlns:a16="http://schemas.microsoft.com/office/drawing/2014/main" id="{2759EEAC-7A17-43D5-B066-75334C5B5C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036" y="827279"/>
                        <a:ext cx="4367213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22FA1D49-EF58-4F5B-9D0B-EA48761C2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28442"/>
              </p:ext>
            </p:extLst>
          </p:nvPr>
        </p:nvGraphicFramePr>
        <p:xfrm>
          <a:off x="3210741" y="3266214"/>
          <a:ext cx="4391025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6" imgW="1876405" imgH="542765" progId="Equation.3">
                  <p:embed/>
                </p:oleObj>
              </mc:Choice>
              <mc:Fallback>
                <p:oleObj name="Equation" r:id="rId6" imgW="1876405" imgH="542765" progId="Equation.3">
                  <p:embed/>
                  <p:pic>
                    <p:nvPicPr>
                      <p:cNvPr id="17" name="Object 11">
                        <a:extLst>
                          <a:ext uri="{FF2B5EF4-FFF2-40B4-BE49-F238E27FC236}">
                            <a16:creationId xmlns:a16="http://schemas.microsoft.com/office/drawing/2014/main" id="{22FA1D49-EF58-4F5B-9D0B-EA48761C25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0741" y="3266214"/>
                        <a:ext cx="4391025" cy="129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201D23F1-DFE3-46D1-B6B7-95CA5DE2A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266" y="3122449"/>
            <a:ext cx="4799013" cy="1516758"/>
          </a:xfrm>
          <a:prstGeom prst="rect">
            <a:avLst/>
          </a:prstGeom>
          <a:noFill/>
          <a:ln w="25400" cap="rnd" algn="ctr">
            <a:solidFill>
              <a:srgbClr val="8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it-IT" altLang="it-IT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7E25A303-961A-4B56-86CF-2A6FCBB39111}"/>
              </a:ext>
            </a:extLst>
          </p:cNvPr>
          <p:cNvSpPr/>
          <p:nvPr/>
        </p:nvSpPr>
        <p:spPr>
          <a:xfrm rot="5400000">
            <a:off x="4964295" y="2343003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31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 Quadrati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15</a:t>
            </a:fld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graphicFrame>
        <p:nvGraphicFramePr>
          <p:cNvPr id="51" name="Object 9">
            <a:extLst>
              <a:ext uri="{FF2B5EF4-FFF2-40B4-BE49-F238E27FC236}">
                <a16:creationId xmlns:a16="http://schemas.microsoft.com/office/drawing/2014/main" id="{830C27DB-832D-437F-9101-DC6CDCFC9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090656"/>
              </p:ext>
            </p:extLst>
          </p:nvPr>
        </p:nvGraphicFramePr>
        <p:xfrm>
          <a:off x="7162801" y="931274"/>
          <a:ext cx="14478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4" imgW="809793" imgH="219077" progId="Equation.3">
                  <p:embed/>
                </p:oleObj>
              </mc:Choice>
              <mc:Fallback>
                <p:oleObj name="Equation" r:id="rId4" imgW="809793" imgH="219077" progId="Equation.3">
                  <p:embed/>
                  <p:pic>
                    <p:nvPicPr>
                      <p:cNvPr id="51" name="Object 9">
                        <a:extLst>
                          <a:ext uri="{FF2B5EF4-FFF2-40B4-BE49-F238E27FC236}">
                            <a16:creationId xmlns:a16="http://schemas.microsoft.com/office/drawing/2014/main" id="{830C27DB-832D-437F-9101-DC6CDCFC95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931274"/>
                        <a:ext cx="14478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8">
            <a:extLst>
              <a:ext uri="{FF2B5EF4-FFF2-40B4-BE49-F238E27FC236}">
                <a16:creationId xmlns:a16="http://schemas.microsoft.com/office/drawing/2014/main" id="{23BC5A07-8411-4F17-80DB-A2CB92AFA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809960"/>
              </p:ext>
            </p:extLst>
          </p:nvPr>
        </p:nvGraphicFramePr>
        <p:xfrm>
          <a:off x="4498977" y="931273"/>
          <a:ext cx="13684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6" imgW="695189" imgH="219077" progId="Equation.3">
                  <p:embed/>
                </p:oleObj>
              </mc:Choice>
              <mc:Fallback>
                <p:oleObj name="Equation" r:id="rId6" imgW="695189" imgH="219077" progId="Equation.3">
                  <p:embed/>
                  <p:pic>
                    <p:nvPicPr>
                      <p:cNvPr id="52" name="Object 8">
                        <a:extLst>
                          <a:ext uri="{FF2B5EF4-FFF2-40B4-BE49-F238E27FC236}">
                            <a16:creationId xmlns:a16="http://schemas.microsoft.com/office/drawing/2014/main" id="{23BC5A07-8411-4F17-80DB-A2CB92AFA8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7" y="931273"/>
                        <a:ext cx="13684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14">
            <a:extLst>
              <a:ext uri="{FF2B5EF4-FFF2-40B4-BE49-F238E27FC236}">
                <a16:creationId xmlns:a16="http://schemas.microsoft.com/office/drawing/2014/main" id="{7B7670B6-AA00-45B1-BCC0-F2F4B2F9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9" y="859836"/>
            <a:ext cx="1728787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sz="2400">
                <a:solidFill>
                  <a:schemeClr val="tx1"/>
                </a:solidFill>
                <a:latin typeface="Times New Roman" panose="02020603050405020304" pitchFamily="18" charset="0"/>
              </a:rPr>
              <a:t>Ponendo:</a:t>
            </a:r>
          </a:p>
        </p:txBody>
      </p:sp>
      <p:sp>
        <p:nvSpPr>
          <p:cNvPr id="54" name="Text Box 15">
            <a:extLst>
              <a:ext uri="{FF2B5EF4-FFF2-40B4-BE49-F238E27FC236}">
                <a16:creationId xmlns:a16="http://schemas.microsoft.com/office/drawing/2014/main" id="{54ADDA21-3719-474D-9F03-A8B587594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40" y="859837"/>
            <a:ext cx="504825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sz="2400">
                <a:solidFill>
                  <a:schemeClr val="tx1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55" name="Oval 17">
            <a:extLst>
              <a:ext uri="{FF2B5EF4-FFF2-40B4-BE49-F238E27FC236}">
                <a16:creationId xmlns:a16="http://schemas.microsoft.com/office/drawing/2014/main" id="{29E980D1-6EF9-4476-A592-2C36EB9B4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1796461"/>
            <a:ext cx="1008063" cy="649287"/>
          </a:xfrm>
          <a:prstGeom prst="ellipse">
            <a:avLst/>
          </a:prstGeom>
          <a:noFill/>
          <a:ln w="25400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it-IT" altLang="it-IT"/>
          </a:p>
        </p:txBody>
      </p:sp>
      <p:sp>
        <p:nvSpPr>
          <p:cNvPr id="56" name="Oval 18">
            <a:extLst>
              <a:ext uri="{FF2B5EF4-FFF2-40B4-BE49-F238E27FC236}">
                <a16:creationId xmlns:a16="http://schemas.microsoft.com/office/drawing/2014/main" id="{3A92BAA1-71BC-4905-B02B-14D665804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351" y="2444161"/>
            <a:ext cx="1008063" cy="647700"/>
          </a:xfrm>
          <a:prstGeom prst="ellipse">
            <a:avLst/>
          </a:prstGeom>
          <a:noFill/>
          <a:ln w="2540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it-IT" altLang="it-IT"/>
          </a:p>
        </p:txBody>
      </p:sp>
      <p:sp>
        <p:nvSpPr>
          <p:cNvPr id="57" name="Line 19">
            <a:extLst>
              <a:ext uri="{FF2B5EF4-FFF2-40B4-BE49-F238E27FC236}">
                <a16:creationId xmlns:a16="http://schemas.microsoft.com/office/drawing/2014/main" id="{89743350-3DA8-4F09-8059-92DEEBF786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3651" y="1723436"/>
            <a:ext cx="433388" cy="73025"/>
          </a:xfrm>
          <a:prstGeom prst="line">
            <a:avLst/>
          </a:prstGeom>
          <a:noFill/>
          <a:ln w="25400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" name="Line 20">
            <a:extLst>
              <a:ext uri="{FF2B5EF4-FFF2-40B4-BE49-F238E27FC236}">
                <a16:creationId xmlns:a16="http://schemas.microsoft.com/office/drawing/2014/main" id="{1B6C5952-FD3F-4E0A-9AF9-B2C48F243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6" y="3163298"/>
            <a:ext cx="287338" cy="144463"/>
          </a:xfrm>
          <a:prstGeom prst="line">
            <a:avLst/>
          </a:prstGeom>
          <a:noFill/>
          <a:ln w="25400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" name="Oval 21">
            <a:extLst>
              <a:ext uri="{FF2B5EF4-FFF2-40B4-BE49-F238E27FC236}">
                <a16:creationId xmlns:a16="http://schemas.microsoft.com/office/drawing/2014/main" id="{8025948F-BD18-48E1-8729-5CA978B5F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90" y="1867898"/>
            <a:ext cx="1081087" cy="576263"/>
          </a:xfrm>
          <a:prstGeom prst="ellipse">
            <a:avLst/>
          </a:prstGeom>
          <a:noFill/>
          <a:ln w="2540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it-IT" altLang="it-IT"/>
          </a:p>
        </p:txBody>
      </p:sp>
      <p:graphicFrame>
        <p:nvGraphicFramePr>
          <p:cNvPr id="60" name="Object 26">
            <a:extLst>
              <a:ext uri="{FF2B5EF4-FFF2-40B4-BE49-F238E27FC236}">
                <a16:creationId xmlns:a16="http://schemas.microsoft.com/office/drawing/2014/main" id="{4B2364CC-8AF5-45A9-A1C9-8FACC3001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193294"/>
              </p:ext>
            </p:extLst>
          </p:nvPr>
        </p:nvGraphicFramePr>
        <p:xfrm>
          <a:off x="2986089" y="1867898"/>
          <a:ext cx="50895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8" imgW="2028832" imgH="562095" progId="Equation.3">
                  <p:embed/>
                </p:oleObj>
              </mc:Choice>
              <mc:Fallback>
                <p:oleObj name="Equation" r:id="rId8" imgW="2028832" imgH="562095" progId="Equation.3">
                  <p:embed/>
                  <p:pic>
                    <p:nvPicPr>
                      <p:cNvPr id="60" name="Object 26">
                        <a:extLst>
                          <a:ext uri="{FF2B5EF4-FFF2-40B4-BE49-F238E27FC236}">
                            <a16:creationId xmlns:a16="http://schemas.microsoft.com/office/drawing/2014/main" id="{4B2364CC-8AF5-45A9-A1C9-8FACC30010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9" y="1867898"/>
                        <a:ext cx="5089525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28">
            <a:extLst>
              <a:ext uri="{FF2B5EF4-FFF2-40B4-BE49-F238E27FC236}">
                <a16:creationId xmlns:a16="http://schemas.microsoft.com/office/drawing/2014/main" id="{70582838-15B3-44A5-AA8E-3FF4EF7E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9" y="1374187"/>
            <a:ext cx="576262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sz="2200">
                <a:solidFill>
                  <a:srgbClr val="800000"/>
                </a:solidFill>
                <a:latin typeface="Times New Roman" panose="02020603050405020304" pitchFamily="18" charset="0"/>
              </a:rPr>
              <a:t>= 0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A1CB7DB7-723B-4AAA-BEBE-75CC3B32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77" y="1436099"/>
            <a:ext cx="576263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sz="2200">
                <a:solidFill>
                  <a:srgbClr val="800000"/>
                </a:solidFill>
                <a:latin typeface="Times New Roman" panose="02020603050405020304" pitchFamily="18" charset="0"/>
              </a:rPr>
              <a:t>= 0</a:t>
            </a:r>
          </a:p>
        </p:txBody>
      </p:sp>
      <p:sp>
        <p:nvSpPr>
          <p:cNvPr id="63" name="Line 30">
            <a:extLst>
              <a:ext uri="{FF2B5EF4-FFF2-40B4-BE49-F238E27FC236}">
                <a16:creationId xmlns:a16="http://schemas.microsoft.com/office/drawing/2014/main" id="{056B48E5-BA46-4BC3-BAD6-CE2B53FF81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6540" y="1723437"/>
            <a:ext cx="503237" cy="71437"/>
          </a:xfrm>
          <a:prstGeom prst="line">
            <a:avLst/>
          </a:prstGeom>
          <a:noFill/>
          <a:ln w="25400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" name="Text Box 31">
            <a:extLst>
              <a:ext uri="{FF2B5EF4-FFF2-40B4-BE49-F238E27FC236}">
                <a16:creationId xmlns:a16="http://schemas.microsoft.com/office/drawing/2014/main" id="{9F588859-2D77-47CB-A10F-6899FA622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2" y="3020424"/>
            <a:ext cx="576263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sz="2200">
                <a:solidFill>
                  <a:srgbClr val="800000"/>
                </a:solidFill>
                <a:latin typeface="Times New Roman" panose="02020603050405020304" pitchFamily="18" charset="0"/>
              </a:rPr>
              <a:t>= 0</a:t>
            </a:r>
          </a:p>
        </p:txBody>
      </p:sp>
      <p:sp>
        <p:nvSpPr>
          <p:cNvPr id="65" name="Rectangle 12">
            <a:extLst>
              <a:ext uri="{FF2B5EF4-FFF2-40B4-BE49-F238E27FC236}">
                <a16:creationId xmlns:a16="http://schemas.microsoft.com/office/drawing/2014/main" id="{303F91F0-24FC-4C16-8FDF-A6EF8D2B2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9" y="4289740"/>
            <a:ext cx="2103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it-IT" altLang="it-IT" sz="800" b="0">
                <a:latin typeface="Times New Roman" panose="02020603050405020304" pitchFamily="18" charset="0"/>
              </a:rPr>
              <a:t> </a:t>
            </a:r>
            <a:endParaRPr lang="it-IT" altLang="it-IT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Text Box 32">
            <a:extLst>
              <a:ext uri="{FF2B5EF4-FFF2-40B4-BE49-F238E27FC236}">
                <a16:creationId xmlns:a16="http://schemas.microsoft.com/office/drawing/2014/main" id="{06C6BC3F-A734-436F-BDB1-CD0F9B4B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2" y="3760081"/>
            <a:ext cx="1223962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sz="2400">
                <a:solidFill>
                  <a:schemeClr val="tx1"/>
                </a:solidFill>
                <a:latin typeface="Times New Roman" panose="02020603050405020304" pitchFamily="18" charset="0"/>
              </a:rPr>
              <a:t>per cui:</a:t>
            </a:r>
          </a:p>
        </p:txBody>
      </p:sp>
      <p:pic>
        <p:nvPicPr>
          <p:cNvPr id="67" name="Picture 34">
            <a:extLst>
              <a:ext uri="{FF2B5EF4-FFF2-40B4-BE49-F238E27FC236}">
                <a16:creationId xmlns:a16="http://schemas.microsoft.com/office/drawing/2014/main" id="{64E92148-BB1E-4998-9CE6-773BAF68B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9" y="4290306"/>
            <a:ext cx="381635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" name="Object 35">
            <a:extLst>
              <a:ext uri="{FF2B5EF4-FFF2-40B4-BE49-F238E27FC236}">
                <a16:creationId xmlns:a16="http://schemas.microsoft.com/office/drawing/2014/main" id="{CCD4471A-8BE1-4AC9-8F3A-1CDBAA7C92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59490"/>
              </p:ext>
            </p:extLst>
          </p:nvPr>
        </p:nvGraphicFramePr>
        <p:xfrm>
          <a:off x="4687889" y="3839457"/>
          <a:ext cx="8318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11" imgW="409624" imgH="209601" progId="Equation.3">
                  <p:embed/>
                </p:oleObj>
              </mc:Choice>
              <mc:Fallback>
                <p:oleObj name="Equation" r:id="rId11" imgW="409624" imgH="209601" progId="Equation.3">
                  <p:embed/>
                  <p:pic>
                    <p:nvPicPr>
                      <p:cNvPr id="68" name="Object 35">
                        <a:extLst>
                          <a:ext uri="{FF2B5EF4-FFF2-40B4-BE49-F238E27FC236}">
                            <a16:creationId xmlns:a16="http://schemas.microsoft.com/office/drawing/2014/main" id="{CCD4471A-8BE1-4AC9-8F3A-1CDBAA7C92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9" y="3839457"/>
                        <a:ext cx="8318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36">
            <a:extLst>
              <a:ext uri="{FF2B5EF4-FFF2-40B4-BE49-F238E27FC236}">
                <a16:creationId xmlns:a16="http://schemas.microsoft.com/office/drawing/2014/main" id="{BE2174F7-FB82-4048-BF59-15E063487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90" y="3760082"/>
            <a:ext cx="504825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sz="2400">
                <a:solidFill>
                  <a:schemeClr val="tx1"/>
                </a:solidFill>
                <a:latin typeface="Times New Roman" panose="02020603050405020304" pitchFamily="18" charset="0"/>
              </a:rPr>
              <a:t>e</a:t>
            </a:r>
          </a:p>
        </p:txBody>
      </p:sp>
      <p:graphicFrame>
        <p:nvGraphicFramePr>
          <p:cNvPr id="70" name="Object 37">
            <a:extLst>
              <a:ext uri="{FF2B5EF4-FFF2-40B4-BE49-F238E27FC236}">
                <a16:creationId xmlns:a16="http://schemas.microsoft.com/office/drawing/2014/main" id="{6F319DF3-8BD5-4E04-BC77-244F3E9B2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23650"/>
              </p:ext>
            </p:extLst>
          </p:nvPr>
        </p:nvGraphicFramePr>
        <p:xfrm>
          <a:off x="7038977" y="3621969"/>
          <a:ext cx="17113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13" imgW="866906" imgH="504863" progId="Equation.3">
                  <p:embed/>
                </p:oleObj>
              </mc:Choice>
              <mc:Fallback>
                <p:oleObj name="Equation" r:id="rId13" imgW="866906" imgH="504863" progId="Equation.3">
                  <p:embed/>
                  <p:pic>
                    <p:nvPicPr>
                      <p:cNvPr id="70" name="Object 37">
                        <a:extLst>
                          <a:ext uri="{FF2B5EF4-FFF2-40B4-BE49-F238E27FC236}">
                            <a16:creationId xmlns:a16="http://schemas.microsoft.com/office/drawing/2014/main" id="{6F319DF3-8BD5-4E04-BC77-244F3E9B21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7" y="3621969"/>
                        <a:ext cx="171132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39">
            <a:extLst>
              <a:ext uri="{FF2B5EF4-FFF2-40B4-BE49-F238E27FC236}">
                <a16:creationId xmlns:a16="http://schemas.microsoft.com/office/drawing/2014/main" id="{9C828507-9A74-4578-A333-0D9884440E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948478"/>
              </p:ext>
            </p:extLst>
          </p:nvPr>
        </p:nvGraphicFramePr>
        <p:xfrm>
          <a:off x="6991353" y="5406215"/>
          <a:ext cx="22764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15" imgW="1381300" imgH="257359" progId="Equation.3">
                  <p:embed/>
                </p:oleObj>
              </mc:Choice>
              <mc:Fallback>
                <p:oleObj name="Equation" r:id="rId15" imgW="1381300" imgH="257359" progId="Equation.3">
                  <p:embed/>
                  <p:pic>
                    <p:nvPicPr>
                      <p:cNvPr id="71" name="Object 39">
                        <a:extLst>
                          <a:ext uri="{FF2B5EF4-FFF2-40B4-BE49-F238E27FC236}">
                            <a16:creationId xmlns:a16="http://schemas.microsoft.com/office/drawing/2014/main" id="{9C828507-9A74-4578-A333-0D9884440E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3" y="5406215"/>
                        <a:ext cx="22764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Line 41">
            <a:extLst>
              <a:ext uri="{FF2B5EF4-FFF2-40B4-BE49-F238E27FC236}">
                <a16:creationId xmlns:a16="http://schemas.microsoft.com/office/drawing/2014/main" id="{149E7EC5-92FD-4638-8B5F-B13734A6C7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5314" y="4758515"/>
            <a:ext cx="287338" cy="649287"/>
          </a:xfrm>
          <a:prstGeom prst="line">
            <a:avLst/>
          </a:prstGeom>
          <a:noFill/>
          <a:ln w="25400" cap="rnd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3" name="Rectangle 53">
            <a:extLst>
              <a:ext uri="{FF2B5EF4-FFF2-40B4-BE49-F238E27FC236}">
                <a16:creationId xmlns:a16="http://schemas.microsoft.com/office/drawing/2014/main" id="{9796EF48-3E3D-4A8A-AEB7-21639960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889" y="3575269"/>
            <a:ext cx="2089150" cy="1139563"/>
          </a:xfrm>
          <a:prstGeom prst="rect">
            <a:avLst/>
          </a:prstGeom>
          <a:noFill/>
          <a:ln w="25400" cap="rnd" algn="ctr">
            <a:solidFill>
              <a:srgbClr val="00006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it-IT" altLang="it-IT"/>
          </a:p>
        </p:txBody>
      </p:sp>
      <p:sp>
        <p:nvSpPr>
          <p:cNvPr id="29" name="Text Box 56">
            <a:extLst>
              <a:ext uri="{FF2B5EF4-FFF2-40B4-BE49-F238E27FC236}">
                <a16:creationId xmlns:a16="http://schemas.microsoft.com/office/drawing/2014/main" id="{44E098A4-CE1C-440B-8E8B-A5A29BBD0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821" y="3207237"/>
            <a:ext cx="3477180" cy="33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it-IT" altLang="it-IT" sz="2200" dirty="0">
                <a:solidFill>
                  <a:srgbClr val="006600"/>
                </a:solidFill>
                <a:latin typeface="Times New Roman" panose="02020603050405020304" pitchFamily="18" charset="0"/>
              </a:rPr>
              <a:t>coefficiente di regressione</a:t>
            </a:r>
          </a:p>
        </p:txBody>
      </p:sp>
    </p:spTree>
    <p:extLst>
      <p:ext uri="{BB962C8B-B14F-4D97-AF65-F5344CB8AC3E}">
        <p14:creationId xmlns:p14="http://schemas.microsoft.com/office/powerpoint/2010/main" val="56301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 Quadrati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16</a:t>
            </a:fld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graphicFrame>
        <p:nvGraphicFramePr>
          <p:cNvPr id="41" name="Object 38">
            <a:extLst>
              <a:ext uri="{FF2B5EF4-FFF2-40B4-BE49-F238E27FC236}">
                <a16:creationId xmlns:a16="http://schemas.microsoft.com/office/drawing/2014/main" id="{5FEBD7D0-F397-4355-B14E-CA5501DB5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096931"/>
              </p:ext>
            </p:extLst>
          </p:nvPr>
        </p:nvGraphicFramePr>
        <p:xfrm>
          <a:off x="6677435" y="2558117"/>
          <a:ext cx="3954740" cy="737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4" imgW="1247784" imgH="219077" progId="Equation.3">
                  <p:embed/>
                </p:oleObj>
              </mc:Choice>
              <mc:Fallback>
                <p:oleObj name="Equation" r:id="rId4" imgW="1247784" imgH="219077" progId="Equation.3">
                  <p:embed/>
                  <p:pic>
                    <p:nvPicPr>
                      <p:cNvPr id="41" name="Object 38">
                        <a:extLst>
                          <a:ext uri="{FF2B5EF4-FFF2-40B4-BE49-F238E27FC236}">
                            <a16:creationId xmlns:a16="http://schemas.microsoft.com/office/drawing/2014/main" id="{5FEBD7D0-F397-4355-B14E-CA5501DB5D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435" y="2558117"/>
                        <a:ext cx="3954740" cy="7372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0">
            <a:extLst>
              <a:ext uri="{FF2B5EF4-FFF2-40B4-BE49-F238E27FC236}">
                <a16:creationId xmlns:a16="http://schemas.microsoft.com/office/drawing/2014/main" id="{429B4807-0669-4F51-AB58-0E0883883C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732103"/>
              </p:ext>
            </p:extLst>
          </p:nvPr>
        </p:nvGraphicFramePr>
        <p:xfrm>
          <a:off x="1933723" y="2478690"/>
          <a:ext cx="2875198" cy="900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6" imgW="695189" imgH="219077" progId="Equation.3">
                  <p:embed/>
                </p:oleObj>
              </mc:Choice>
              <mc:Fallback>
                <p:oleObj name="Equation" r:id="rId6" imgW="695189" imgH="219077" progId="Equation.3">
                  <p:embed/>
                  <p:pic>
                    <p:nvPicPr>
                      <p:cNvPr id="42" name="Object 40">
                        <a:extLst>
                          <a:ext uri="{FF2B5EF4-FFF2-40B4-BE49-F238E27FC236}">
                            <a16:creationId xmlns:a16="http://schemas.microsoft.com/office/drawing/2014/main" id="{429B4807-0669-4F51-AB58-0E0883883C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723" y="2478690"/>
                        <a:ext cx="2875198" cy="9000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DBA277EE-9A22-4949-81A7-204F417942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189528"/>
              </p:ext>
            </p:extLst>
          </p:nvPr>
        </p:nvGraphicFramePr>
        <p:xfrm>
          <a:off x="1915877" y="3571020"/>
          <a:ext cx="3311076" cy="59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8" imgW="1304897" imgH="219077" progId="Equation.3">
                  <p:embed/>
                </p:oleObj>
              </mc:Choice>
              <mc:Fallback>
                <p:oleObj name="Equation" r:id="rId8" imgW="1304897" imgH="219077" progId="Equation.3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DBA277EE-9A22-4949-81A7-204F417942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877" y="3571020"/>
                        <a:ext cx="3311076" cy="59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4">
            <a:extLst>
              <a:ext uri="{FF2B5EF4-FFF2-40B4-BE49-F238E27FC236}">
                <a16:creationId xmlns:a16="http://schemas.microsoft.com/office/drawing/2014/main" id="{2C36CE72-A302-4636-A7D3-C10F3B3FC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920292"/>
              </p:ext>
            </p:extLst>
          </p:nvPr>
        </p:nvGraphicFramePr>
        <p:xfrm>
          <a:off x="6591708" y="3592780"/>
          <a:ext cx="3989509" cy="75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10" imgW="1247784" imgH="219077" progId="Equation.3">
                  <p:embed/>
                </p:oleObj>
              </mc:Choice>
              <mc:Fallback>
                <p:oleObj name="Equation" r:id="rId10" imgW="1247784" imgH="219077" progId="Equation.3">
                  <p:embed/>
                  <p:pic>
                    <p:nvPicPr>
                      <p:cNvPr id="44" name="Object 44">
                        <a:extLst>
                          <a:ext uri="{FF2B5EF4-FFF2-40B4-BE49-F238E27FC236}">
                            <a16:creationId xmlns:a16="http://schemas.microsoft.com/office/drawing/2014/main" id="{2C36CE72-A302-4636-A7D3-C10F3B3FC4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708" y="3592780"/>
                        <a:ext cx="3989509" cy="756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56">
            <a:extLst>
              <a:ext uri="{FF2B5EF4-FFF2-40B4-BE49-F238E27FC236}">
                <a16:creationId xmlns:a16="http://schemas.microsoft.com/office/drawing/2014/main" id="{2F6D93C0-3B72-402E-9D54-2021F5B02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061" y="4646530"/>
            <a:ext cx="1424471" cy="33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it-IT" altLang="it-IT" sz="2200" dirty="0">
                <a:solidFill>
                  <a:srgbClr val="006600"/>
                </a:solidFill>
                <a:latin typeface="Times New Roman" panose="02020603050405020304" pitchFamily="18" charset="0"/>
              </a:rPr>
              <a:t>Intercetta</a:t>
            </a:r>
          </a:p>
        </p:txBody>
      </p:sp>
      <p:sp>
        <p:nvSpPr>
          <p:cNvPr id="87" name="AutoShape 59">
            <a:extLst>
              <a:ext uri="{FF2B5EF4-FFF2-40B4-BE49-F238E27FC236}">
                <a16:creationId xmlns:a16="http://schemas.microsoft.com/office/drawing/2014/main" id="{283A965B-9EFB-40AE-B188-1ECA103B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700" y="3647015"/>
            <a:ext cx="569025" cy="447860"/>
          </a:xfrm>
          <a:prstGeom prst="rightArrow">
            <a:avLst>
              <a:gd name="adj1" fmla="val 50000"/>
              <a:gd name="adj2" fmla="val 31044"/>
            </a:avLst>
          </a:prstGeom>
          <a:solidFill>
            <a:srgbClr val="CC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it-IT" altLang="it-IT"/>
          </a:p>
        </p:txBody>
      </p:sp>
      <p:sp>
        <p:nvSpPr>
          <p:cNvPr id="18" name="AutoShape 59">
            <a:extLst>
              <a:ext uri="{FF2B5EF4-FFF2-40B4-BE49-F238E27FC236}">
                <a16:creationId xmlns:a16="http://schemas.microsoft.com/office/drawing/2014/main" id="{510FB2EB-09B2-4313-B36E-7DB5AF507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69" y="3123160"/>
            <a:ext cx="569025" cy="447860"/>
          </a:xfrm>
          <a:prstGeom prst="rightArrow">
            <a:avLst>
              <a:gd name="adj1" fmla="val 50000"/>
              <a:gd name="adj2" fmla="val 31044"/>
            </a:avLst>
          </a:prstGeom>
          <a:solidFill>
            <a:srgbClr val="CC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it-IT" altLang="it-IT" dirty="0"/>
          </a:p>
        </p:txBody>
      </p:sp>
      <p:sp>
        <p:nvSpPr>
          <p:cNvPr id="19" name="AutoShape 59">
            <a:extLst>
              <a:ext uri="{FF2B5EF4-FFF2-40B4-BE49-F238E27FC236}">
                <a16:creationId xmlns:a16="http://schemas.microsoft.com/office/drawing/2014/main" id="{A2CA5153-29F1-4E16-9626-BC2B01C51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691" y="2704764"/>
            <a:ext cx="569025" cy="447860"/>
          </a:xfrm>
          <a:prstGeom prst="rightArrow">
            <a:avLst>
              <a:gd name="adj1" fmla="val 50000"/>
              <a:gd name="adj2" fmla="val 31044"/>
            </a:avLst>
          </a:prstGeom>
          <a:solidFill>
            <a:srgbClr val="CC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it-IT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E3C7CDF-5C5E-43C6-B0D2-CE594B513B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0508" y="4277740"/>
            <a:ext cx="1357231" cy="148737"/>
          </a:xfrm>
          <a:prstGeom prst="rect">
            <a:avLst/>
          </a:prstGeom>
        </p:spPr>
      </p:pic>
      <p:sp>
        <p:nvSpPr>
          <p:cNvPr id="20" name="Text Box 56">
            <a:extLst>
              <a:ext uri="{FF2B5EF4-FFF2-40B4-BE49-F238E27FC236}">
                <a16:creationId xmlns:a16="http://schemas.microsoft.com/office/drawing/2014/main" id="{ACB2A68F-93E2-451A-8847-DDA8163AB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5446" y="4576335"/>
            <a:ext cx="1700167" cy="57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it-IT" altLang="it-IT" sz="2200" dirty="0">
                <a:solidFill>
                  <a:srgbClr val="006600"/>
                </a:solidFill>
                <a:latin typeface="Times New Roman" panose="02020603050405020304" pitchFamily="18" charset="0"/>
              </a:rPr>
              <a:t>Coefficiente Angolare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2D5DED2C-F750-4C8D-B929-C9A6B74AA3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59218" y="4350209"/>
            <a:ext cx="740520" cy="81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50">
                <a:extLst>
                  <a:ext uri="{FF2B5EF4-FFF2-40B4-BE49-F238E27FC236}">
                    <a16:creationId xmlns:a16="http://schemas.microsoft.com/office/drawing/2014/main" id="{E13A3108-F97E-4AA5-8E01-0AFAE6280423}"/>
                  </a:ext>
                </a:extLst>
              </p:cNvPr>
              <p:cNvSpPr txBox="1"/>
              <p:nvPr/>
            </p:nvSpPr>
            <p:spPr bwMode="auto">
              <a:xfrm>
                <a:off x="9571386" y="4490259"/>
                <a:ext cx="677863" cy="735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22" name="Object 50">
                <a:extLst>
                  <a:ext uri="{FF2B5EF4-FFF2-40B4-BE49-F238E27FC236}">
                    <a16:creationId xmlns:a16="http://schemas.microsoft.com/office/drawing/2014/main" id="{E13A3108-F97E-4AA5-8E01-0AFAE6280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71386" y="4490259"/>
                <a:ext cx="677863" cy="7350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50">
                <a:extLst>
                  <a:ext uri="{FF2B5EF4-FFF2-40B4-BE49-F238E27FC236}">
                    <a16:creationId xmlns:a16="http://schemas.microsoft.com/office/drawing/2014/main" id="{C54DBE6C-85AE-43DB-8BA2-32219B43729A}"/>
                  </a:ext>
                </a:extLst>
              </p:cNvPr>
              <p:cNvSpPr txBox="1"/>
              <p:nvPr/>
            </p:nvSpPr>
            <p:spPr bwMode="auto">
              <a:xfrm>
                <a:off x="8138595" y="4493940"/>
                <a:ext cx="677863" cy="735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26" name="Object 50">
                <a:extLst>
                  <a:ext uri="{FF2B5EF4-FFF2-40B4-BE49-F238E27FC236}">
                    <a16:creationId xmlns:a16="http://schemas.microsoft.com/office/drawing/2014/main" id="{C54DBE6C-85AE-43DB-8BA2-32219B437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8595" y="4493940"/>
                <a:ext cx="677863" cy="7350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990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 Quadrati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17</a:t>
            </a:fld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sp>
        <p:nvSpPr>
          <p:cNvPr id="18" name="Text Box 7">
            <a:extLst>
              <a:ext uri="{FF2B5EF4-FFF2-40B4-BE49-F238E27FC236}">
                <a16:creationId xmlns:a16="http://schemas.microsoft.com/office/drawing/2014/main" id="{3143BA68-5A2C-4C18-9D2A-61D4618EA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11" y="1113201"/>
            <a:ext cx="61214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288" indent="-268288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  <a:latin typeface="Times New Roman" panose="02020603050405020304" pitchFamily="18" charset="0"/>
              </a:rPr>
              <a:t>IL COEFFICIENTE DI REGRESSIONE (</a:t>
            </a:r>
            <a:r>
              <a:rPr lang="el-GR" altLang="it-IT" sz="2100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altLang="it-IT" sz="2100" baseline="-25000">
                <a:solidFill>
                  <a:srgbClr val="000066"/>
                </a:solidFill>
                <a:latin typeface="Times New Roman" panose="02020603050405020304" pitchFamily="18" charset="0"/>
              </a:rPr>
              <a:t>1</a:t>
            </a:r>
            <a:r>
              <a:rPr lang="it-IT" altLang="it-IT" sz="2100">
                <a:solidFill>
                  <a:srgbClr val="000066"/>
                </a:solidFill>
                <a:latin typeface="Times New Roman" panose="02020603050405020304" pitchFamily="18" charset="0"/>
              </a:rPr>
              <a:t>):</a:t>
            </a:r>
            <a:endParaRPr lang="it-IT" altLang="it-IT" sz="2100" baseline="-250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4">
                <a:extLst>
                  <a:ext uri="{FF2B5EF4-FFF2-40B4-BE49-F238E27FC236}">
                    <a16:creationId xmlns:a16="http://schemas.microsoft.com/office/drawing/2014/main" id="{A91FA01E-90AD-40D6-91A0-D2971D0C476C}"/>
                  </a:ext>
                </a:extLst>
              </p:cNvPr>
              <p:cNvSpPr txBox="1"/>
              <p:nvPr/>
            </p:nvSpPr>
            <p:spPr bwMode="auto">
              <a:xfrm>
                <a:off x="6389688" y="866775"/>
                <a:ext cx="5243512" cy="906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̄"/>
                                      <m:ctrlP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̄"/>
                                      <m:ctrlP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6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6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it-IT" sz="26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̄"/>
                                          <m:ctrlPr>
                                            <a:rPr lang="it-IT" sz="26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6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𝒄𝒐𝒅</m:t>
                          </m:r>
                          <m:d>
                            <m:dPr>
                              <m:ctrlP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</m:d>
                        </m:num>
                        <m:den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𝒅𝒆𝒗</m:t>
                          </m:r>
                          <m:d>
                            <m:dPr>
                              <m:ctrlP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t-IT" sz="2600" b="1" dirty="0"/>
              </a:p>
            </p:txBody>
          </p:sp>
        </mc:Choice>
        <mc:Fallback xmlns="">
          <p:sp>
            <p:nvSpPr>
              <p:cNvPr id="19" name="Object 14">
                <a:extLst>
                  <a:ext uri="{FF2B5EF4-FFF2-40B4-BE49-F238E27FC236}">
                    <a16:creationId xmlns:a16="http://schemas.microsoft.com/office/drawing/2014/main" id="{A91FA01E-90AD-40D6-91A0-D2971D0C4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9688" y="866775"/>
                <a:ext cx="5243512" cy="906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8">
            <a:extLst>
              <a:ext uri="{FF2B5EF4-FFF2-40B4-BE49-F238E27FC236}">
                <a16:creationId xmlns:a16="http://schemas.microsoft.com/office/drawing/2014/main" id="{16617AAE-0981-4C5A-AC46-AB1D4CF9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61" y="2014568"/>
            <a:ext cx="1158498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8775" indent="-358775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Esprime di quanto varia </a:t>
            </a:r>
            <a:r>
              <a:rPr lang="it-IT" altLang="it-IT" sz="2100">
                <a:solidFill>
                  <a:srgbClr val="C00000"/>
                </a:solidFill>
                <a:latin typeface="Times New Roman" panose="02020603050405020304" pitchFamily="18" charset="0"/>
              </a:rPr>
              <a:t>in media </a:t>
            </a:r>
            <a:r>
              <a:rPr lang="it-IT" altLang="it-IT" sz="2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il carattere dipendente (Y) </a:t>
            </a:r>
            <a:r>
              <a:rPr lang="it-IT" altLang="it-IT" sz="2100">
                <a:solidFill>
                  <a:srgbClr val="C00000"/>
                </a:solidFill>
                <a:latin typeface="Times New Roman" panose="02020603050405020304" pitchFamily="18" charset="0"/>
              </a:rPr>
              <a:t>al variare di una unità </a:t>
            </a:r>
            <a:r>
              <a:rPr lang="it-IT" altLang="it-IT" sz="2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del carattere indipendente (X)</a:t>
            </a:r>
            <a:endParaRPr lang="it-IT" altLang="it-IT" sz="2100" baseline="-250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E4C601AB-7705-413D-9B9E-85DCC3FAF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61" y="3008700"/>
            <a:ext cx="115849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8775" indent="-358775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100">
                <a:solidFill>
                  <a:srgbClr val="002060"/>
                </a:solidFill>
                <a:latin typeface="Times New Roman" panose="02020603050405020304" pitchFamily="18" charset="0"/>
              </a:rPr>
              <a:t>È espresso in una </a:t>
            </a:r>
            <a:r>
              <a:rPr lang="it-IT" altLang="it-IT" sz="2100">
                <a:solidFill>
                  <a:srgbClr val="C00000"/>
                </a:solidFill>
                <a:latin typeface="Times New Roman" panose="02020603050405020304" pitchFamily="18" charset="0"/>
              </a:rPr>
              <a:t>unità di misura </a:t>
            </a:r>
            <a:r>
              <a:rPr lang="it-IT" altLang="it-IT" sz="2100">
                <a:solidFill>
                  <a:srgbClr val="002060"/>
                </a:solidFill>
                <a:latin typeface="Times New Roman" panose="02020603050405020304" pitchFamily="18" charset="0"/>
              </a:rPr>
              <a:t>pari al rapporto tra l’unità di misura del carattere Y e quella del carattere X.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Varia tra  </a:t>
            </a:r>
            <a:r>
              <a:rPr lang="it-IT" altLang="it-IT" sz="2100">
                <a:solidFill>
                  <a:srgbClr val="C00000"/>
                </a:solidFill>
                <a:latin typeface="Times New Roman" panose="02020603050405020304" pitchFamily="18" charset="0"/>
              </a:rPr>
              <a:t>– ∞ e + ∞</a:t>
            </a:r>
            <a:r>
              <a:rPr lang="it-IT" altLang="it-IT" sz="21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 In particolare, se: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endParaRPr lang="it-IT" altLang="it-IT" sz="21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CEC14655-336E-4E5C-9D73-F68B52BA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58" y="4341968"/>
            <a:ext cx="10096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96938" indent="-896938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l-GR" altLang="it-IT" sz="21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altLang="it-IT" sz="2100" baseline="-25000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  <a:r>
              <a:rPr lang="it-IT" altLang="it-IT" sz="2100">
                <a:solidFill>
                  <a:srgbClr val="800000"/>
                </a:solidFill>
                <a:latin typeface="Times New Roman" panose="02020603050405020304" pitchFamily="18" charset="0"/>
              </a:rPr>
              <a:t> &gt; 0</a:t>
            </a:r>
            <a:endParaRPr lang="it-IT" altLang="it-IT" sz="2100" baseline="-250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E971A96A-D1CD-4F7A-84F0-30B899A5B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96" y="4270531"/>
            <a:ext cx="4176712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  <a:latin typeface="Times New Roman" panose="02020603050405020304" pitchFamily="18" charset="0"/>
              </a:rPr>
              <a:t>il carattere Y</a:t>
            </a:r>
            <a:r>
              <a:rPr lang="it-IT" altLang="it-IT" sz="21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100">
                <a:solidFill>
                  <a:srgbClr val="006600"/>
                </a:solidFill>
                <a:latin typeface="Times New Roman" panose="02020603050405020304" pitchFamily="18" charset="0"/>
              </a:rPr>
              <a:t>aumenta in media all’aumentare</a:t>
            </a:r>
            <a:r>
              <a:rPr lang="it-IT" altLang="it-IT" sz="210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100">
                <a:solidFill>
                  <a:srgbClr val="000066"/>
                </a:solidFill>
                <a:latin typeface="Times New Roman" panose="02020603050405020304" pitchFamily="18" charset="0"/>
              </a:rPr>
              <a:t>del carattere X</a:t>
            </a:r>
            <a:endParaRPr lang="it-IT" altLang="it-IT" sz="2100" baseline="-250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A54637C9-139A-4F1E-A181-44C625294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58" y="5134131"/>
            <a:ext cx="10096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96938" indent="-896938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l-GR" altLang="it-IT" sz="21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altLang="it-IT" sz="2100" baseline="-25000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  <a:r>
              <a:rPr lang="it-IT" altLang="it-IT" sz="2100">
                <a:solidFill>
                  <a:srgbClr val="800000"/>
                </a:solidFill>
                <a:latin typeface="Times New Roman" panose="02020603050405020304" pitchFamily="18" charset="0"/>
              </a:rPr>
              <a:t> &lt; 0</a:t>
            </a:r>
            <a:endParaRPr lang="it-IT" altLang="it-IT" sz="2100" baseline="-250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6D55450D-F967-4BD5-AE3D-755DD265D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96" y="5062693"/>
            <a:ext cx="4176712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  <a:latin typeface="Times New Roman" panose="02020603050405020304" pitchFamily="18" charset="0"/>
              </a:rPr>
              <a:t>il carattere Y</a:t>
            </a:r>
            <a:r>
              <a:rPr lang="it-IT" altLang="it-IT" sz="21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100">
                <a:solidFill>
                  <a:srgbClr val="006600"/>
                </a:solidFill>
                <a:latin typeface="Times New Roman" panose="02020603050405020304" pitchFamily="18" charset="0"/>
              </a:rPr>
              <a:t>diminuisce in media all’aumentare</a:t>
            </a:r>
            <a:r>
              <a:rPr lang="it-IT" altLang="it-IT" sz="21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100">
                <a:solidFill>
                  <a:srgbClr val="000066"/>
                </a:solidFill>
                <a:latin typeface="Times New Roman" panose="02020603050405020304" pitchFamily="18" charset="0"/>
              </a:rPr>
              <a:t>del carattere X</a:t>
            </a:r>
            <a:endParaRPr lang="it-IT" altLang="it-IT" sz="2100" baseline="-250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CB201CCA-E99E-40F0-BF9D-C0C3F9B90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308" y="5926293"/>
            <a:ext cx="10096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96938" indent="-896938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it-IT" sz="21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altLang="it-IT" sz="2100" baseline="-25000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  <a:r>
              <a:rPr lang="it-IT" altLang="it-IT" sz="2100">
                <a:solidFill>
                  <a:srgbClr val="800000"/>
                </a:solidFill>
                <a:latin typeface="Times New Roman" panose="02020603050405020304" pitchFamily="18" charset="0"/>
              </a:rPr>
              <a:t> = 0</a:t>
            </a:r>
            <a:endParaRPr lang="it-IT" altLang="it-IT" sz="2100" baseline="-250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E37FB304-2284-4D87-B570-6641DBAE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96" y="5854857"/>
            <a:ext cx="4176712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  <a:latin typeface="Times New Roman" panose="02020603050405020304" pitchFamily="18" charset="0"/>
              </a:rPr>
              <a:t>il carattere Y è</a:t>
            </a:r>
            <a:r>
              <a:rPr lang="it-IT" altLang="it-IT" sz="21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100">
                <a:solidFill>
                  <a:srgbClr val="006600"/>
                </a:solidFill>
                <a:latin typeface="Times New Roman" panose="02020603050405020304" pitchFamily="18" charset="0"/>
              </a:rPr>
              <a:t>indipendente in media</a:t>
            </a:r>
            <a:r>
              <a:rPr lang="it-IT" altLang="it-IT" sz="21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100">
                <a:solidFill>
                  <a:srgbClr val="000066"/>
                </a:solidFill>
                <a:latin typeface="Times New Roman" panose="02020603050405020304" pitchFamily="18" charset="0"/>
              </a:rPr>
              <a:t>dal carattere X</a:t>
            </a:r>
            <a:endParaRPr lang="it-IT" altLang="it-IT" sz="2100" baseline="-250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0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 Quadrati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18</a:t>
            </a:fld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sp>
        <p:nvSpPr>
          <p:cNvPr id="18" name="Text Box 7">
            <a:extLst>
              <a:ext uri="{FF2B5EF4-FFF2-40B4-BE49-F238E27FC236}">
                <a16:creationId xmlns:a16="http://schemas.microsoft.com/office/drawing/2014/main" id="{3143BA68-5A2C-4C18-9D2A-61D4618EA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855" y="1691434"/>
            <a:ext cx="3828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8288" indent="-268288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it-IT" altLang="it-IT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L’ INTERCETTA (</a:t>
            </a:r>
            <a:r>
              <a:rPr lang="el-GR" altLang="it-IT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altLang="it-IT" sz="2800" baseline="-25000" dirty="0">
                <a:solidFill>
                  <a:srgbClr val="000066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):</a:t>
            </a:r>
            <a:endParaRPr lang="it-IT" altLang="it-IT" sz="2800" baseline="-25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4">
                <a:extLst>
                  <a:ext uri="{FF2B5EF4-FFF2-40B4-BE49-F238E27FC236}">
                    <a16:creationId xmlns:a16="http://schemas.microsoft.com/office/drawing/2014/main" id="{A91FA01E-90AD-40D6-91A0-D2971D0C476C}"/>
                  </a:ext>
                </a:extLst>
              </p:cNvPr>
              <p:cNvSpPr txBox="1"/>
              <p:nvPr/>
            </p:nvSpPr>
            <p:spPr bwMode="auto">
              <a:xfrm>
                <a:off x="5515633" y="1679404"/>
                <a:ext cx="5243512" cy="906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it-IT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it-IT" sz="3200" b="1" dirty="0"/>
              </a:p>
            </p:txBody>
          </p:sp>
        </mc:Choice>
        <mc:Fallback xmlns="">
          <p:sp>
            <p:nvSpPr>
              <p:cNvPr id="19" name="Object 14">
                <a:extLst>
                  <a:ext uri="{FF2B5EF4-FFF2-40B4-BE49-F238E27FC236}">
                    <a16:creationId xmlns:a16="http://schemas.microsoft.com/office/drawing/2014/main" id="{A91FA01E-90AD-40D6-91A0-D2971D0C4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5633" y="1679404"/>
                <a:ext cx="5243512" cy="906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8">
            <a:extLst>
              <a:ext uri="{FF2B5EF4-FFF2-40B4-BE49-F238E27FC236}">
                <a16:creationId xmlns:a16="http://schemas.microsoft.com/office/drawing/2014/main" id="{16617AAE-0981-4C5A-AC46-AB1D4CF9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98" y="2811637"/>
            <a:ext cx="115849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8775" indent="-358775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Rappresenta il </a:t>
            </a:r>
            <a:r>
              <a:rPr lang="it-IT" altLang="it-IT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valore medio </a:t>
            </a:r>
            <a:r>
              <a:rPr lang="it-IT" altLang="it-IT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stimato di Y quando il valore della variabile X </a:t>
            </a:r>
            <a:r>
              <a:rPr lang="it-IT" altLang="it-IT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è zero</a:t>
            </a:r>
            <a:endParaRPr lang="it-IT" altLang="it-IT" sz="2800" baseline="-25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E4C601AB-7705-413D-9B9E-85DCC3FAF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82" y="4214663"/>
            <a:ext cx="11584984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8775" indent="-358775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Varia tra  </a:t>
            </a:r>
            <a:r>
              <a:rPr lang="it-IT" altLang="it-IT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– ∞ e + ∞</a:t>
            </a:r>
            <a:endParaRPr lang="it-IT" altLang="it-IT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q"/>
            </a:pPr>
            <a:endParaRPr lang="it-IT" altLang="it-IT" sz="21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9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 Quadrati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19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52450" y="809627"/>
                <a:ext cx="112776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Le stime dei coefficienti ottenute con il metodo dei minimi quadrati sono valori numerici funzione del campione osservato. </a:t>
                </a:r>
                <a:endParaRPr lang="it-IT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64" indent="-285764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Come tutte le stime, esse variano al variare di un campione casuale generando la coppia di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stimatori dei minimi quadrati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)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dei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parametri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del modello di regressione lineare semplice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)</a:t>
                </a: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Entrambi gli stimatori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 sono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lineari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perché esprimibili mediante combinazioni lineari della v.c.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 ma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non casuali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perché sono funzione della variabile X (che sono valori deterministici)</a:t>
                </a:r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809627"/>
                <a:ext cx="11277600" cy="3785652"/>
              </a:xfrm>
              <a:prstGeom prst="rect">
                <a:avLst/>
              </a:prstGeom>
              <a:blipFill>
                <a:blip r:embed="rId3"/>
                <a:stretch>
                  <a:fillRect l="-757" t="-1288" r="-811" b="-27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1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Relazione Tra Due Fenomeni: Correlazione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552450" y="809628"/>
            <a:ext cx="1127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La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relazione tra due variabili </a:t>
            </a: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può essere mostrata attraverso un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diagramma a dispersione</a:t>
            </a:r>
          </a:p>
          <a:p>
            <a:pPr marL="285764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64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L'analisi di correlazione 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è utilizzata al fine di misurare la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forza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dell'associazione (relazione lineare) tra due variabili</a:t>
            </a:r>
          </a:p>
          <a:p>
            <a:pPr marL="285764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285764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Limiti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</a:rPr>
              <a:t>dell’analisi di correlazione:</a:t>
            </a:r>
          </a:p>
          <a:p>
            <a:pPr marL="285764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742969" lvl="1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La correlazione riguarda solo la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forza</a:t>
            </a: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della relazione</a:t>
            </a:r>
          </a:p>
          <a:p>
            <a:pPr marL="742969" lvl="1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742969" lvl="1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Nessun effetto causale </a:t>
            </a: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</a:rPr>
              <a:t>è implicito nella correlazione</a:t>
            </a:r>
          </a:p>
          <a:p>
            <a:pPr marL="742969" lvl="1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Teorema di Gauss-Markov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20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52450" y="809627"/>
                <a:ext cx="11277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Sotto le ipotesi classiche del modello di regressione lineare semplice, gli stimatori dei minimi quadrati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) per i parametri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) sono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lineari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non distorti 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ed i più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efficienti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nella classe degli stimatori lineari e non distorti (BLUE)</a:t>
                </a:r>
                <a:endParaRPr lang="it-IT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809627"/>
                <a:ext cx="11277600" cy="1200329"/>
              </a:xfrm>
              <a:prstGeom prst="rect">
                <a:avLst/>
              </a:prstGeom>
              <a:blipFill>
                <a:blip r:embed="rId3"/>
                <a:stretch>
                  <a:fillRect l="-757" t="-4061" r="-811" b="-10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C868CA1-3BA7-4E43-B808-8DBF6E1EA31B}"/>
              </a:ext>
            </a:extLst>
          </p:cNvPr>
          <p:cNvSpPr/>
          <p:nvPr/>
        </p:nvSpPr>
        <p:spPr>
          <a:xfrm rot="5400000">
            <a:off x="4964295" y="2343003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E9DB7DC-28D2-4729-B924-5EA7C3D7FE25}"/>
                  </a:ext>
                </a:extLst>
              </p:cNvPr>
              <p:cNvSpPr txBox="1"/>
              <p:nvPr/>
            </p:nvSpPr>
            <p:spPr>
              <a:xfrm>
                <a:off x="400380" y="3429000"/>
                <a:ext cx="11277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Caratteristiche degli stimatori dei minimi quadrati:</a:t>
                </a: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457206" indent="-457206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Lineari (perché espressi mediante una combinazione lineare della v.c.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)</a:t>
                </a:r>
              </a:p>
              <a:p>
                <a:pPr marL="457206" indent="-457206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Non distorti</a:t>
                </a:r>
              </a:p>
              <a:p>
                <a:pPr marL="457206" indent="-457206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I più efficienti entro la classe di tutti gli stimatori che siano lineari e non distorti (BLUE)</a:t>
                </a:r>
                <a:endParaRPr lang="it-IT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E9DB7DC-28D2-4729-B924-5EA7C3D7F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0" y="3429000"/>
                <a:ext cx="11277600" cy="2308324"/>
              </a:xfrm>
              <a:prstGeom prst="rect">
                <a:avLst/>
              </a:prstGeom>
              <a:blipFill>
                <a:blip r:embed="rId4"/>
                <a:stretch>
                  <a:fillRect l="-757" t="-2116" r="-811" b="-50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235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Proprietà degli Stimatori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21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DB130A90-C404-4935-A04F-90FB1D15F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81" y="756186"/>
            <a:ext cx="8527589" cy="296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457206" indent="-457206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stimatori godono delle seguenti proprietà:</a:t>
            </a:r>
          </a:p>
          <a:p>
            <a:pPr marL="1200165" lvl="1" indent="-457206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Correttezza</a:t>
            </a:r>
          </a:p>
          <a:p>
            <a:pPr marL="1200165" lvl="1" indent="-457206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Efficienza</a:t>
            </a:r>
          </a:p>
          <a:p>
            <a:pPr marL="1200165" lvl="1" indent="-457206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Consistenza</a:t>
            </a:r>
          </a:p>
          <a:p>
            <a:pPr marL="1200165" lvl="1" indent="-457206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Correttezza asintotica</a:t>
            </a:r>
          </a:p>
          <a:p>
            <a:pPr marL="1200165" lvl="1" indent="-457206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it-IT" altLang="it-IT" sz="2600" b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360F05E0-C6A3-424C-A493-EA3986B99D0E}"/>
              </a:ext>
            </a:extLst>
          </p:cNvPr>
          <p:cNvSpPr/>
          <p:nvPr/>
        </p:nvSpPr>
        <p:spPr>
          <a:xfrm>
            <a:off x="5303521" y="2307772"/>
            <a:ext cx="348343" cy="801189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B4008CE-6F30-4046-8FBE-4D1939AF6EC2}"/>
              </a:ext>
            </a:extLst>
          </p:cNvPr>
          <p:cNvSpPr txBox="1"/>
          <p:nvPr/>
        </p:nvSpPr>
        <p:spPr>
          <a:xfrm>
            <a:off x="5829613" y="23852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Proprietà asintotiche, cioè che si verificano al crescere della numerosità campionaria (per </a:t>
            </a:r>
            <a:r>
              <a:rPr lang="it-IT" altLang="it-IT" b="1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altLang="it-IT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∞)</a:t>
            </a:r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Parentesi graffa chiusa 8">
            <a:extLst>
              <a:ext uri="{FF2B5EF4-FFF2-40B4-BE49-F238E27FC236}">
                <a16:creationId xmlns:a16="http://schemas.microsoft.com/office/drawing/2014/main" id="{27BABBB4-3EBF-4F05-861B-F306DFBB029F}"/>
              </a:ext>
            </a:extLst>
          </p:cNvPr>
          <p:cNvSpPr/>
          <p:nvPr/>
        </p:nvSpPr>
        <p:spPr>
          <a:xfrm>
            <a:off x="5303520" y="1292984"/>
            <a:ext cx="348343" cy="801189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B052F8F-EF82-43BF-A2A7-D40A7A5D25D4}"/>
              </a:ext>
            </a:extLst>
          </p:cNvPr>
          <p:cNvSpPr txBox="1"/>
          <p:nvPr/>
        </p:nvSpPr>
        <p:spPr>
          <a:xfrm>
            <a:off x="5829613" y="13035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Proprietà che si verificano per </a:t>
            </a:r>
            <a:r>
              <a:rPr lang="it-IT" altLang="it-IT" b="1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finito</a:t>
            </a:r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4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Correttezza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81" y="756187"/>
                <a:ext cx="11505922" cy="59647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Uno stimatore si definisce corretto (</a:t>
                </a:r>
                <a:r>
                  <a:rPr lang="it-IT" altLang="it-IT" sz="2600" b="1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Unbiased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se il suo valore medio al variare dei campioni è uguale al valore del parametro nell’universo</a:t>
                </a:r>
              </a:p>
              <a:p>
                <a:pPr algn="just" eaLnBrk="1" hangingPunct="1">
                  <a:spcBef>
                    <a:spcPct val="20000"/>
                  </a:spcBef>
                </a:pPr>
                <a:endParaRPr lang="it-IT" altLang="it-IT" sz="2600" b="1" i="1">
                  <a:solidFill>
                    <a:srgbClr val="000066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𝑬</m:t>
                      </m:r>
                      <m:d>
                        <m:d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t-IT" altLang="it-IT" sz="2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distorsione (BIAS) dello stimatore è definita da:</a:t>
                </a:r>
              </a:p>
              <a:p>
                <a:pPr marL="457206" indent="-457206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it-IT" altLang="it-IT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altLang="it-IT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𝐄</m:t>
                      </m:r>
                      <m:d>
                        <m:d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t-IT" altLang="it-IT" sz="2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20000"/>
                  </a:spcBef>
                </a:pPr>
                <a:endParaRPr lang="it-IT" altLang="it-IT" sz="1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Distorsione positiva: </a:t>
                </a:r>
                <a14:m>
                  <m:oMath xmlns:m="http://schemas.openxmlformats.org/officeDocument/2006/math">
                    <m:r>
                      <a:rPr lang="it-IT" altLang="it-IT" sz="26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𝐄</m:t>
                    </m:r>
                    <m:d>
                      <m:dPr>
                        <m:ctrlPr>
                          <a:rPr lang="it-IT" altLang="it-IT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altLang="it-IT" sz="2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altLang="it-IT" sz="2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it-IT" altLang="it-IT" sz="2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it-IT" altLang="it-IT" sz="2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it-IT" altLang="it-IT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it-IT" altLang="it-IT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it-IT" altLang="it-IT" sz="2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Distorsione negativa:</a:t>
                </a:r>
                <a14:m>
                  <m:oMath xmlns:m="http://schemas.openxmlformats.org/officeDocument/2006/math">
                    <m:r>
                      <a:rPr lang="it-IT" altLang="it-IT" sz="2600" b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𝐄</m:t>
                    </m:r>
                    <m:d>
                      <m:dPr>
                        <m:ctrlPr>
                          <a:rPr lang="it-IT" altLang="it-IT" sz="2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altLang="it-IT" sz="26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altLang="it-IT" sz="26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it-IT" altLang="it-IT" sz="26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it-IT" altLang="it-IT" sz="2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it-IT" altLang="it-IT" sz="2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it-IT" altLang="it-IT" sz="2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it-IT" altLang="it-IT" sz="2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correttezza dello stimatore è una proprietà desiderabile perché dimostra la capacità dello stimatore di ottenere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media 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(sulla base dei dati campionari) una stima esatta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81" y="756187"/>
                <a:ext cx="11505922" cy="5964710"/>
              </a:xfrm>
              <a:prstGeom prst="rect">
                <a:avLst/>
              </a:prstGeom>
              <a:blipFill>
                <a:blip r:embed="rId3"/>
                <a:stretch>
                  <a:fillRect l="-848" t="-919" r="-954" b="-16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022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Efficienza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23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81" y="756186"/>
                <a:ext cx="11505922" cy="5752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Considerando due stimatori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sup>
                    </m:sSubSup>
                  </m:oMath>
                </a14:m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𝑰𝑰</m:t>
                        </m:r>
                      </m:sup>
                    </m:sSubSup>
                  </m:oMath>
                </a14:m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il parametro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avremo che lo stimatore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sup>
                    </m:sSubSup>
                  </m:oMath>
                </a14:m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più efficiente di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𝑰𝑰</m:t>
                        </m:r>
                      </m:sup>
                    </m:sSubSup>
                  </m:oMath>
                </a14:m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se:</a:t>
                </a:r>
              </a:p>
              <a:p>
                <a:pPr algn="just" eaLnBrk="1" hangingPunct="1">
                  <a:spcBef>
                    <a:spcPct val="20000"/>
                  </a:spcBef>
                </a:pPr>
                <a:endParaRPr lang="it-IT" altLang="it-IT" sz="2600" b="1" i="1">
                  <a:solidFill>
                    <a:srgbClr val="000066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𝑴𝑺𝑬</m:t>
                      </m:r>
                      <m:d>
                        <m:d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</m:sup>
                          </m:sSubSup>
                        </m:e>
                      </m:d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𝑴𝑺𝑬</m:t>
                      </m:r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𝑰𝑰</m:t>
                          </m:r>
                        </m:sup>
                      </m:sSubSup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it-IT" altLang="it-IT" sz="2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MSE rappresenta il </a:t>
                </a:r>
                <a:r>
                  <a:rPr lang="it-IT" altLang="it-IT" sz="2600" b="1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600" b="1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Square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600" b="1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(Errore Quadratico Medio). Dato lo stimatore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6" indent="-457206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𝑴𝑺𝑬</m:t>
                      </m:r>
                      <m:d>
                        <m:d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it-IT" altLang="it-IT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altLang="it-IT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alt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alt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lang="it-IT" alt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alt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alt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it-IT" alt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𝒗𝒂𝒓</m:t>
                      </m:r>
                      <m:d>
                        <m:d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it-IT" altLang="it-IT" sz="2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lo stimatore </a:t>
                </a:r>
                <a:r>
                  <a:rPr lang="it-IT" altLang="it-IT" sz="2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è distorto</a:t>
                </a:r>
                <a:r>
                  <a:rPr lang="it-IT" alt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altLang="it-IT" sz="2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l’errore quadratico medio </a:t>
                </a:r>
                <a:r>
                  <a:rPr lang="it-IT" alt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dello stimatore </a:t>
                </a:r>
                <a:r>
                  <a:rPr lang="it-IT" altLang="it-IT" sz="2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corrisponde</a:t>
                </a:r>
                <a:r>
                  <a:rPr lang="it-IT" alt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alla sua </a:t>
                </a:r>
                <a:r>
                  <a:rPr lang="it-IT" altLang="it-IT" sz="2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varianza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 stimatore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alt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alt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it-IT" alt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alt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sup>
                    </m:sSubSup>
                  </m:oMath>
                </a14:m>
                <a:r>
                  <a:rPr lang="it-IT" alt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più efficiente dello stimatore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alt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alt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it-IT" alt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alt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𝑰𝑰</m:t>
                        </m:r>
                      </m:sup>
                    </m:sSubSup>
                  </m:oMath>
                </a14:m>
                <a:r>
                  <a:rPr lang="it-IT" alt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 presenta un valore MSE inferiore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L’efficienza rappresenta un’indicazione della vicinanza della stima campionaria al paramento incognito della popolazione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81" y="756186"/>
                <a:ext cx="11505922" cy="5752344"/>
              </a:xfrm>
              <a:prstGeom prst="rect">
                <a:avLst/>
              </a:prstGeom>
              <a:blipFill>
                <a:blip r:embed="rId3"/>
                <a:stretch>
                  <a:fillRect l="-848" t="-530" r="-954" b="-12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102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Proprietà Asintotiche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24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81" y="756187"/>
                <a:ext cx="11505922" cy="53737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ragionevole ritenere che le proprietà di uno stimatore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migliorino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all’aumentare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della numerosità campionaria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600" b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Tale aspettativa di miglioramento è formalizzata attraverso le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proprietà asintotiche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dello stimatore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600" b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Poiché le proprietà asintotiche sono valide al crescere della numerosità campionaria, esse sono rappresentate attraverso la seguente simbologia:       </a:t>
                </a:r>
                <a14:m>
                  <m:oMath xmlns:m="http://schemas.openxmlformats.org/officeDocument/2006/math">
                    <m:r>
                      <a:rPr lang="it-IT" altLang="it-IT" sz="26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it-IT" altLang="it-IT" sz="26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 ∞</m:t>
                    </m:r>
                  </m:oMath>
                </a14:m>
                <a:endParaRPr lang="it-IT" altLang="it-IT" sz="2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600" b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Uno stimatore che possiede proprietà di tipo asintotico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utilizza nella direzione giusta ogni nuovo dato disponibile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nel campione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81" y="756187"/>
                <a:ext cx="11505922" cy="5373779"/>
              </a:xfrm>
              <a:prstGeom prst="rect">
                <a:avLst/>
              </a:prstGeom>
              <a:blipFill>
                <a:blip r:embed="rId3"/>
                <a:stretch>
                  <a:fillRect l="-848" t="-1020" r="-954" b="-19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215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Consistenza (Asintoticamente Non Distorto)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25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81" y="756187"/>
                <a:ext cx="11505922" cy="55839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Uno stimatore è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consistente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(asintoticamente non distorto) se la sua precisione aumenta al crescere della dimensione campionaria (</a:t>
                </a:r>
                <a:r>
                  <a:rPr lang="it-IT" altLang="it-IT" sz="2600" b="1" i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1000" b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altLang="it-IT" sz="26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  <m:d>
                            <m:d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t-IT" altLang="it-IT" sz="2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20000"/>
                  </a:spcBef>
                </a:pPr>
                <a:endParaRPr lang="it-IT" altLang="it-IT" sz="2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t-IT" altLang="it-IT" sz="2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it-IT" altLang="it-IT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it-IT" altLang="it-IT" sz="2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20000"/>
                  </a:spcBef>
                </a:pPr>
                <a:endParaRPr lang="it-IT" altLang="it-IT" sz="10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Uno stimatore consistente è uno stimatore eventualmente distorto, per una dimensione campionaria </a:t>
                </a:r>
                <a:r>
                  <a:rPr lang="it-IT" altLang="it-IT" sz="26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ma la cui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distorsione tende a zero 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crescere di </a:t>
                </a:r>
                <a:r>
                  <a:rPr lang="it-IT" altLang="it-IT" sz="26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600" b="1" i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Abbiamo due tipi di consistenza: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Consistenza in media quadratica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Consistenza in probabilità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81" y="756187"/>
                <a:ext cx="11505922" cy="5583965"/>
              </a:xfrm>
              <a:prstGeom prst="rect">
                <a:avLst/>
              </a:prstGeom>
              <a:blipFill>
                <a:blip r:embed="rId3"/>
                <a:stretch>
                  <a:fillRect l="-848" t="-983" r="-954" b="-18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966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573297"/>
                <a:ext cx="11610425" cy="6298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Uno stimatore è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consistente in media quadratica 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il suo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MSE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altLang="it-IT" sz="2600" b="1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600" b="1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Square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600" b="1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Errore Quadratico Medio)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tende a zero 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crescere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della numerosità campionaria </a:t>
                </a:r>
                <a:r>
                  <a:rPr lang="it-IT" altLang="it-IT" sz="2600" b="1" i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  <a:p>
                <a:pPr algn="just" eaLnBrk="1" hangingPunct="1">
                  <a:spcBef>
                    <a:spcPct val="20000"/>
                  </a:spcBef>
                </a:pPr>
                <a:endParaRPr lang="it-IT" altLang="it-IT" sz="1000" b="1" i="1">
                  <a:solidFill>
                    <a:srgbClr val="C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altLang="it-IT" sz="26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𝑴𝑺𝑬</m:t>
                          </m:r>
                          <m:d>
                            <m:d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t-IT" altLang="it-IT" sz="2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it-IT" altLang="it-IT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alt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alt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lang="it-IT" alt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alt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alt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it-IT" alt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it-IT" altLang="it-IT" sz="2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20000"/>
                  </a:spcBef>
                </a:pPr>
                <a:endParaRPr lang="it-IT" altLang="it-IT" sz="1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Poiché il MSE è funzione della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distorsione e della varianza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lo stimatore sarà consistente in media quadratica se si verificano contemporaneamente le seguenti due condizioni:</a:t>
                </a:r>
                <a:endParaRPr lang="it-IT" altLang="it-IT" sz="2600" b="1" i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indent="0" algn="just" eaLnBrk="1" hangingPunct="1">
                  <a:spcBef>
                    <a:spcPct val="20000"/>
                  </a:spcBef>
                </a:pPr>
                <a:r>
                  <a:rPr lang="it-IT" altLang="it-IT" sz="2600" b="1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               </a:t>
                </a:r>
                <a:r>
                  <a:rPr lang="it-IT" altLang="it-IT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it-IT" altLang="it-IT" sz="2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r>
                      <a:rPr lang="it-IT" altLang="it-IT" sz="2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t-IT" altLang="it-IT" sz="2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𝑽𝒂𝒓</m:t>
                    </m:r>
                    <m:d>
                      <m:dPr>
                        <m:ctrlP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altLang="it-IT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altLang="it-IT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it-IT" altLang="it-IT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it-IT" altLang="it-IT" sz="26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altLang="it-IT" sz="2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it-IT" altLang="it-IT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it-IT" altLang="it-IT" sz="2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r>
                      <a:rPr lang="it-IT" altLang="it-IT" sz="2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it-IT" altLang="it-IT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altLang="it-IT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altLang="it-IT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it-IT" altLang="it-IT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it-IT" altLang="it-IT" sz="26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altLang="it-IT" sz="2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it-IT" altLang="it-IT" sz="2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Quindi, se uno stimatore è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consistente in media quadratica </a:t>
                </a: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sarà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sicuramente</a:t>
                </a: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asintoticamente non distorto </a:t>
                </a: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perché vale in ogni caso la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condizione </a:t>
                </a:r>
                <a:r>
                  <a:rPr lang="it-IT" altLang="it-IT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uno stimatore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non distorto 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 asintoticamente non distorto), allora è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consistente in media quadratica 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la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varianza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dello stimatore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tende a zero 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crescere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della numerosità campionaria</a:t>
                </a:r>
                <a:endParaRPr lang="it-IT" altLang="it-IT" sz="26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573297"/>
                <a:ext cx="11610425" cy="6298840"/>
              </a:xfrm>
              <a:prstGeom prst="rect">
                <a:avLst/>
              </a:prstGeom>
              <a:blipFill>
                <a:blip r:embed="rId2"/>
                <a:stretch>
                  <a:fillRect l="-840" t="-871" r="-892" b="-16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Consistenza in Media Quadratica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26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61723"/>
            <a:ext cx="71500" cy="107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74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Consistenza in Probabilità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27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573298"/>
                <a:ext cx="11610425" cy="617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Uno stimatore è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consistente in probabilità 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fissato un </a:t>
                </a:r>
                <a14:m>
                  <m:oMath xmlns:m="http://schemas.openxmlformats.org/officeDocument/2006/math">
                    <m:r>
                      <a:rPr lang="it-IT" altLang="it-IT" sz="26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𝝐</m:t>
                    </m:r>
                  </m:oMath>
                </a14:m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arbitrariamente piccolo, avremo:</a:t>
                </a:r>
                <a:endParaRPr lang="it-IT" altLang="it-IT" sz="1000" b="1" i="1">
                  <a:solidFill>
                    <a:srgbClr val="C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altLang="it-IT" sz="26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𝑷𝒓</m:t>
                          </m:r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it-IT" alt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𝝐</m:t>
                          </m:r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alt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it-IT" altLang="it-IT" sz="1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20000"/>
                  </a:spcBef>
                </a:pPr>
                <a:endParaRPr lang="it-IT" altLang="it-IT" sz="1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Secondo questa proprietà asintotica utilizzando lo stimatore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altLang="it-IT" sz="26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molto probabile che la stima si discosti molto poco dal reale valore del parametro della popolazione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it-IT" alt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it-IT" altLang="it-IT" sz="2600" b="1" i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000" b="1" i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consistenza in probabilità afferma che al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crescere della numerosità campionaria </a:t>
                </a:r>
                <a:r>
                  <a:rPr lang="it-IT" altLang="it-IT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probabilità </a:t>
                </a: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 la differenza 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it-IT" altLang="it-IT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it-IT" altLang="it-IT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altLang="it-IT" sz="2600" b="1" i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sia inferiore </a:t>
                </a: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un numero arbitrariamente piccolo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altLang="it-IT" sz="26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𝛜</m:t>
                    </m:r>
                  </m:oMath>
                </a14:m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pari ad </a:t>
                </a:r>
                <a:r>
                  <a:rPr lang="it-IT" altLang="it-IT" sz="2600" b="1" i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0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Pertanto diventa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certo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che la differenza in valore assoluto tra i valori assunti dallo stimatore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it-IT" altLang="it-IT" sz="2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il parametro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it-IT" altLang="it-IT" sz="2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altLang="it-IT" sz="26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della popolazione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diventi trascurabile 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crescere della numerosità campionaria </a:t>
                </a:r>
                <a:r>
                  <a:rPr lang="it-IT" altLang="it-IT" sz="26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573298"/>
                <a:ext cx="11610425" cy="6177525"/>
              </a:xfrm>
              <a:prstGeom prst="rect">
                <a:avLst/>
              </a:prstGeom>
              <a:blipFill>
                <a:blip r:embed="rId3"/>
                <a:stretch>
                  <a:fillRect l="-840" t="-888" r="-892" b="-16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575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Correttezza Asintotica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28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4983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circostanze di elevata numerosità campionaria, alcuni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stimatori distorti 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possono stimare il parametro sostanzialmente al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pari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degli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stimatori corretti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600" b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questo caso, il valore atteso di uno stimatore distorto può, al crescere della dimensione campionaria </a:t>
                </a:r>
                <a:r>
                  <a:rPr lang="it-IT" altLang="it-IT" sz="26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tendere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 vero valore del parametro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600" b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Uno stimatore è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asintoticamente corretto </a:t>
                </a:r>
                <a:r>
                  <a:rPr lang="it-IT" altLang="it-IT" sz="26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se: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1000" b="1" i="1">
                  <a:solidFill>
                    <a:srgbClr val="C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altLang="it-IT" sz="26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  <m:sSub>
                            <m:sSub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it-IT" alt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)=</m:t>
                          </m:r>
                          <m:sSub>
                            <m:sSubPr>
                              <m:ctrlP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it-IT" alt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it-IT" altLang="it-IT" sz="1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20000"/>
                  </a:spcBef>
                </a:pPr>
                <a:endParaRPr lang="it-IT" altLang="it-IT" sz="1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Uno stimatore consistente in media quadratica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anche 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asintoticamente corretto</a:t>
                </a:r>
                <a:endParaRPr lang="it-IT" altLang="it-IT" sz="2600" b="1" i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4983352"/>
              </a:xfrm>
              <a:prstGeom prst="rect">
                <a:avLst/>
              </a:prstGeom>
              <a:blipFill>
                <a:blip r:embed="rId3"/>
                <a:stretch>
                  <a:fillRect l="-840" t="-1224" r="-892" b="-22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029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Misure di Variabilità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DB130A90-C404-4935-A04F-90FB1D15F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45" y="686514"/>
            <a:ext cx="1161042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457206" marR="0" lvl="0" indent="-457206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altLang="it-IT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Dopo </a:t>
            </a: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 stimato i coefficienti di regressione con il metodo dei minimi quadrati, è necessario valutare la </a:t>
            </a: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bontà dell’adattamento </a:t>
            </a: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 modello ai dati</a:t>
            </a:r>
          </a:p>
          <a:p>
            <a:pPr marL="457206" marR="0" lvl="0" indent="-457206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altLang="it-IT" sz="2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6" marR="0" lvl="0" indent="-457206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tal fine, si calcolano tre importanti indici di variabilità:</a:t>
            </a:r>
          </a:p>
          <a:p>
            <a:pPr marL="457206" marR="0" lvl="0" indent="-457206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altLang="it-IT" sz="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65" marR="0" lvl="1" indent="-457206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SQT (Somma Totale dei Quadrati)</a:t>
            </a: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rappresenta la Devianza Totale</a:t>
            </a:r>
          </a:p>
          <a:p>
            <a:pPr marL="1200165" marR="0" lvl="1" indent="-457206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altLang="it-IT" sz="2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65" marR="0" lvl="1" indent="-457206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SQR (Somma dei Quadrati della Regressione)</a:t>
            </a: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rappresenta la Devianza di Regressione. È quella parte di variabilità dovuta alla presenza di una relazione tra le variabili X e Y</a:t>
            </a:r>
          </a:p>
          <a:p>
            <a:pPr marL="1200165" marR="0" lvl="1" indent="-457206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altLang="it-IT" sz="2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65" marR="0" lvl="1" indent="-457206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SQE (Somma dei Quadrati dell’Errore)</a:t>
            </a: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rappresenta la Devianza Residua.  È quella parte di variabilità dovuta ad altri fattori che non siano relativi alla relazione tra X e Y ed è la parte erratica del modello</a:t>
            </a:r>
          </a:p>
        </p:txBody>
      </p:sp>
    </p:spTree>
    <p:extLst>
      <p:ext uri="{BB962C8B-B14F-4D97-AF65-F5344CB8AC3E}">
        <p14:creationId xmlns:p14="http://schemas.microsoft.com/office/powerpoint/2010/main" val="181730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Relazione Tra Due Fenomeni: Regressione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3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F8EAA56-504F-40B8-9908-4AB79C12A183}"/>
                  </a:ext>
                </a:extLst>
              </p:cNvPr>
              <p:cNvSpPr txBox="1"/>
              <p:nvPr/>
            </p:nvSpPr>
            <p:spPr>
              <a:xfrm>
                <a:off x="508905" y="774791"/>
                <a:ext cx="11482796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regressione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si riferisce allo studio di una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relazione  funzionale 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tra 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variabile dipendente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(o risposta)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Y 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(per ipotesi affetta da errori) e la/le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variabile/i indipendente/i 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(o esplicativa/e)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X</a:t>
                </a: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L’analisi della regressione consente anche di affrontare il problema della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PREVISIONE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(es.: la previsione del voto dell’esame di statistica a partire dal voto conseguito in matematica)</a:t>
                </a: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v.s. doppia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, data nella forma di serie di </a:t>
                </a:r>
                <a:r>
                  <a:rPr lang="it-IT" sz="2400" b="1" i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n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coppie di valori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), si può tradurre graficamente in un diagramma di dispersione (</a:t>
                </a:r>
                <a:r>
                  <a:rPr lang="it-IT" sz="2400" b="1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scatter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), ossia in una nuvola di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 punti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, ciascuno rappresentativo di una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coppia di valori</a:t>
                </a: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L’analisi del diagramma di dispersione aiuta nella scelta del modello matematico appropriato per spiegare la relazione che lega Y ad X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F8EAA56-504F-40B8-9908-4AB79C12A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05" y="774791"/>
                <a:ext cx="11482796" cy="6001643"/>
              </a:xfrm>
              <a:prstGeom prst="rect">
                <a:avLst/>
              </a:prstGeom>
              <a:blipFill>
                <a:blip r:embed="rId3"/>
                <a:stretch>
                  <a:fillRect l="-690" t="-812" r="-849" b="-13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">
            <a:extLst>
              <a:ext uri="{FF2B5EF4-FFF2-40B4-BE49-F238E27FC236}">
                <a16:creationId xmlns:a16="http://schemas.microsoft.com/office/drawing/2014/main" id="{E26B9151-F450-4423-A9A2-0CA7FE489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734" y="2124934"/>
            <a:ext cx="219496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fr-FR" altLang="it-IT" sz="3000">
                <a:solidFill>
                  <a:srgbClr val="C00000"/>
                </a:solidFill>
                <a:latin typeface="Times New Roman" panose="02020603050405020304" pitchFamily="18" charset="0"/>
              </a:rPr>
              <a:t>Y = </a:t>
            </a:r>
            <a:r>
              <a:rPr lang="fr-FR" altLang="it-IT" sz="3000" i="1">
                <a:solidFill>
                  <a:srgbClr val="C00000"/>
                </a:solidFill>
                <a:latin typeface="Times New Roman" panose="02020603050405020304" pitchFamily="18" charset="0"/>
              </a:rPr>
              <a:t>f </a:t>
            </a:r>
            <a:r>
              <a:rPr lang="fr-FR" altLang="it-IT" sz="3000">
                <a:solidFill>
                  <a:srgbClr val="C00000"/>
                </a:solidFill>
                <a:latin typeface="Times New Roman" panose="02020603050405020304" pitchFamily="18" charset="0"/>
              </a:rPr>
              <a:t>(X) + </a:t>
            </a:r>
            <a:r>
              <a:rPr lang="el-GR" altLang="it-IT" sz="3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</a:p>
        </p:txBody>
      </p:sp>
    </p:spTree>
    <p:extLst>
      <p:ext uri="{BB962C8B-B14F-4D97-AF65-F5344CB8AC3E}">
        <p14:creationId xmlns:p14="http://schemas.microsoft.com/office/powerpoint/2010/main" val="1041591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Misure di Variabilità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DB130A90-C404-4935-A04F-90FB1D15F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45" y="686514"/>
            <a:ext cx="1161042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457206" marR="0" lvl="0" indent="-457206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relazione è la seguente: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9F95B9EA-25AF-40E6-BABE-4B043CD3386F}"/>
                  </a:ext>
                </a:extLst>
              </p:cNvPr>
              <p:cNvSpPr txBox="1"/>
              <p:nvPr/>
            </p:nvSpPr>
            <p:spPr>
              <a:xfrm>
                <a:off x="4362450" y="1333500"/>
                <a:ext cx="330539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𝑺𝑸𝑻</m:t>
                      </m:r>
                      <m:r>
                        <a:rPr kumimoji="0" lang="it-IT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𝑺𝑸𝑹</m:t>
                      </m:r>
                      <m:r>
                        <a:rPr kumimoji="0" lang="it-IT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𝑺𝑸𝑬</m:t>
                      </m:r>
                    </m:oMath>
                  </m:oMathPara>
                </a14:m>
                <a:endParaRPr kumimoji="0" lang="it-IT" sz="3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9F95B9EA-25AF-40E6-BABE-4B043CD33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450" y="1333500"/>
                <a:ext cx="330539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FA4686AC-5388-45E4-9BC5-D7B6141BE871}"/>
              </a:ext>
            </a:extLst>
          </p:cNvPr>
          <p:cNvSpPr/>
          <p:nvPr/>
        </p:nvSpPr>
        <p:spPr>
          <a:xfrm rot="6902356">
            <a:off x="4109067" y="1913564"/>
            <a:ext cx="410893" cy="2068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0" descr="S S T = the sum of left parenthesis Y sub i minus Y bar right parenthesis squared">
                <a:extLst>
                  <a:ext uri="{FF2B5EF4-FFF2-40B4-BE49-F238E27FC236}">
                    <a16:creationId xmlns:a16="http://schemas.microsoft.com/office/drawing/2014/main" id="{CF83C7AA-BEF8-45D6-8451-AE815CF51116}"/>
                  </a:ext>
                </a:extLst>
              </p:cNvPr>
              <p:cNvSpPr txBox="1"/>
              <p:nvPr/>
            </p:nvSpPr>
            <p:spPr>
              <a:xfrm>
                <a:off x="1732749" y="2526512"/>
                <a:ext cx="2772741" cy="1025525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it-IT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𝑺𝑸𝑻</m:t>
                      </m:r>
                      <m:r>
                        <a:rPr kumimoji="0" lang="it-IT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𝒀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it-IT" sz="2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Object 10" descr="S S T = the sum of left parenthesis Y sub i minus Y bar right parenthesis squared">
                <a:extLst>
                  <a:ext uri="{FF2B5EF4-FFF2-40B4-BE49-F238E27FC236}">
                    <a16:creationId xmlns:a16="http://schemas.microsoft.com/office/drawing/2014/main" id="{CF83C7AA-BEF8-45D6-8451-AE815CF51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749" y="2526512"/>
                <a:ext cx="2772741" cy="1025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33C5E283-AC91-4923-8CFB-F4755E36C99C}"/>
              </a:ext>
            </a:extLst>
          </p:cNvPr>
          <p:cNvSpPr/>
          <p:nvPr/>
        </p:nvSpPr>
        <p:spPr>
          <a:xfrm rot="5400000">
            <a:off x="5817718" y="1956065"/>
            <a:ext cx="410893" cy="2068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1" descr="S S R = the sum of left parenthesis Y hat sub i minus Y bar right parenthesis squared">
                <a:extLst>
                  <a:ext uri="{FF2B5EF4-FFF2-40B4-BE49-F238E27FC236}">
                    <a16:creationId xmlns:a16="http://schemas.microsoft.com/office/drawing/2014/main" id="{EBB11FFC-C462-4450-A06D-7A20E32346D1}"/>
                  </a:ext>
                </a:extLst>
              </p:cNvPr>
              <p:cNvSpPr txBox="1"/>
              <p:nvPr/>
            </p:nvSpPr>
            <p:spPr>
              <a:xfrm>
                <a:off x="4858610" y="2521751"/>
                <a:ext cx="2772740" cy="1025525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𝑺𝑸𝑹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𝒀</m:t>
                                  </m:r>
                                </m:e>
                              </m:ba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Object 11" descr="S S R = the sum of left parenthesis Y hat sub i minus Y bar right parenthesis squared">
                <a:extLst>
                  <a:ext uri="{FF2B5EF4-FFF2-40B4-BE49-F238E27FC236}">
                    <a16:creationId xmlns:a16="http://schemas.microsoft.com/office/drawing/2014/main" id="{EBB11FFC-C462-4450-A06D-7A20E3234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610" y="2521751"/>
                <a:ext cx="2772740" cy="1025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28E216B7-9E0D-4C3A-8237-BA6283273071}"/>
              </a:ext>
            </a:extLst>
          </p:cNvPr>
          <p:cNvSpPr/>
          <p:nvPr/>
        </p:nvSpPr>
        <p:spPr>
          <a:xfrm rot="2943000">
            <a:off x="7585976" y="1892924"/>
            <a:ext cx="410893" cy="2068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0" descr="S S T = the sum of left parenthesis Y sub i minus Y bar right parenthesis squared">
                <a:extLst>
                  <a:ext uri="{FF2B5EF4-FFF2-40B4-BE49-F238E27FC236}">
                    <a16:creationId xmlns:a16="http://schemas.microsoft.com/office/drawing/2014/main" id="{C7969E69-D03F-45E2-814C-076DBFF50473}"/>
                  </a:ext>
                </a:extLst>
              </p:cNvPr>
              <p:cNvSpPr txBox="1"/>
              <p:nvPr/>
            </p:nvSpPr>
            <p:spPr>
              <a:xfrm>
                <a:off x="8004184" y="2521750"/>
                <a:ext cx="2772741" cy="1025525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it-IT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𝑺𝑸𝑬</m:t>
                      </m:r>
                      <m:r>
                        <a:rPr kumimoji="0" lang="it-IT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0" lang="it-IT" sz="26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it-IT" sz="26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it-IT" sz="2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Object 10" descr="S S T = the sum of left parenthesis Y sub i minus Y bar right parenthesis squared">
                <a:extLst>
                  <a:ext uri="{FF2B5EF4-FFF2-40B4-BE49-F238E27FC236}">
                    <a16:creationId xmlns:a16="http://schemas.microsoft.com/office/drawing/2014/main" id="{C7969E69-D03F-45E2-814C-076DBFF50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184" y="2521750"/>
                <a:ext cx="2772741" cy="10255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1">
            <a:extLst>
              <a:ext uri="{FF2B5EF4-FFF2-40B4-BE49-F238E27FC236}">
                <a16:creationId xmlns:a16="http://schemas.microsoft.com/office/drawing/2014/main" id="{0C103997-7E31-4191-84F6-D101803C1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5" y="4005994"/>
            <a:ext cx="1763713" cy="115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1077913" indent="-4572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714500" indent="-4572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2351088" indent="-4572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987675" indent="-4572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3444875" indent="-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3902075" indent="-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4359275" indent="-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4816475" indent="-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DEVIANZA TOTALE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(Y)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3FDF3160-D672-49E1-AA67-43115BEFBB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7688" y="3645632"/>
            <a:ext cx="0" cy="360362"/>
          </a:xfrm>
          <a:prstGeom prst="line">
            <a:avLst/>
          </a:prstGeom>
          <a:noFill/>
          <a:ln w="25400" cap="rnd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8B124449-5370-44F5-9351-427C10580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667" y="4005994"/>
            <a:ext cx="2051050" cy="115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1077913" indent="-4572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714500" indent="-4572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2351088" indent="-4572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987675" indent="-4572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3444875" indent="-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3902075" indent="-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4359275" indent="-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4816475" indent="-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DEVIANZA DI REGRESSIONE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(R)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3D0A2893-AE05-481F-9D02-5DE08C6061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07291" y="3645632"/>
            <a:ext cx="0" cy="360362"/>
          </a:xfrm>
          <a:prstGeom prst="line">
            <a:avLst/>
          </a:prstGeom>
          <a:noFill/>
          <a:ln w="25400" cap="rnd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2E922C94-3CA0-46A6-95E8-4C9F9F832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1245" y="4005994"/>
            <a:ext cx="1763712" cy="115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1077913" indent="-4572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714500" indent="-4572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2351088" indent="-4572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987675" indent="-4572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3444875" indent="-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3902075" indent="-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4359275" indent="-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4816475" indent="-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DEVIANZA RESIDUA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(E)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Line 24">
            <a:extLst>
              <a:ext uri="{FF2B5EF4-FFF2-40B4-BE49-F238E27FC236}">
                <a16:creationId xmlns:a16="http://schemas.microsoft.com/office/drawing/2014/main" id="{F03E6427-7B92-43D8-9DFF-33857C7C3A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96745" y="3645632"/>
            <a:ext cx="0" cy="360362"/>
          </a:xfrm>
          <a:prstGeom prst="line">
            <a:avLst/>
          </a:prstGeom>
          <a:noFill/>
          <a:ln w="25400" cap="rnd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9">
                <a:extLst>
                  <a:ext uri="{FF2B5EF4-FFF2-40B4-BE49-F238E27FC236}">
                    <a16:creationId xmlns:a16="http://schemas.microsoft.com/office/drawing/2014/main" id="{A2C9C38A-D31A-4694-B722-4C95586FF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81" y="5088954"/>
                <a:ext cx="11610425" cy="1767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Dove:</a:t>
                </a: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kumimoji="0" lang="it-IT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arPr>
                      <m:e>
                        <m:r>
                          <a:rPr kumimoji="0" lang="it-IT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𝒀</m:t>
                        </m:r>
                      </m:e>
                    </m:bar>
                    <m:r>
                      <a:rPr kumimoji="0" lang="it-IT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altLang="it-IT" sz="22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altLang="it-IT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Valore medio della variabile dipendente </a:t>
                </a:r>
                <a14:m>
                  <m:oMath xmlns:m="http://schemas.openxmlformats.org/officeDocument/2006/math">
                    <m:r>
                      <a:rPr kumimoji="0" lang="it-IT" altLang="it-IT" sz="2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endParaRPr kumimoji="0" lang="it-IT" altLang="it-IT" sz="2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𝒀</m:t>
                        </m:r>
                      </m:e>
                      <m:sub>
                        <m:r>
                          <a:rPr kumimoji="0" lang="it-IT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it-IT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sz="2200" b="1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Valore osservato </a:t>
                </a:r>
                <a:r>
                  <a:rPr kumimoji="0" lang="it-IT" altLang="it-IT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variabile dipendente </a:t>
                </a:r>
                <a14:m>
                  <m:oMath xmlns:m="http://schemas.openxmlformats.org/officeDocument/2006/math">
                    <m:r>
                      <a:rPr kumimoji="0" lang="it-IT" altLang="it-IT" sz="2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kumimoji="0" lang="it-IT" altLang="it-IT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per l’</a:t>
                </a:r>
                <a14:m>
                  <m:oMath xmlns:m="http://schemas.openxmlformats.org/officeDocument/2006/math">
                    <m:r>
                      <a:rPr kumimoji="0" lang="it-IT" altLang="it-IT" sz="2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𝒊</m:t>
                    </m:r>
                    <m:r>
                      <a:rPr kumimoji="0" lang="it-IT" altLang="it-IT" sz="2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altLang="it-IT" sz="2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𝒆𝒔𝒊𝒎𝒂</m:t>
                    </m:r>
                  </m:oMath>
                </a14:m>
                <a:r>
                  <a:rPr kumimoji="0" lang="it-IT" altLang="it-IT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unità</a:t>
                </a: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it-IT" sz="2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it-IT" sz="2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kumimoji="0" lang="it-IT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it-IT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Valore stimato di Y per un dato valore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it-IT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kumimoji="0" lang="it-IT" sz="22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9">
                <a:extLst>
                  <a:ext uri="{FF2B5EF4-FFF2-40B4-BE49-F238E27FC236}">
                    <a16:creationId xmlns:a16="http://schemas.microsoft.com/office/drawing/2014/main" id="{A2C9C38A-D31A-4694-B722-4C95586FF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381" y="5088954"/>
                <a:ext cx="11610425" cy="1767663"/>
              </a:xfrm>
              <a:prstGeom prst="rect">
                <a:avLst/>
              </a:prstGeom>
              <a:blipFill>
                <a:blip r:embed="rId7"/>
                <a:stretch>
                  <a:fillRect l="-840" t="-3103" b="-62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880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Misure di Variabilità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DB130A90-C404-4935-A04F-90FB1D15F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45" y="686514"/>
            <a:ext cx="1161042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457206" marR="0" lvl="0" indent="-457206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Graficamente, la relazione è la seguente:</a:t>
            </a:r>
            <a:endParaRPr kumimoji="0" lang="it-IT" altLang="it-IT" sz="2600" b="1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E2DD9B-5700-4CE3-8F60-8BEA8C452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379831"/>
            <a:ext cx="9906859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59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Misure di Variabilità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DB130A90-C404-4935-A04F-90FB1D15F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45" y="686514"/>
            <a:ext cx="1161042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457206" marR="0" lvl="0" indent="-457206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Graficamente, la relazione è la seguente:</a:t>
            </a:r>
            <a:endParaRPr kumimoji="0" lang="it-IT" altLang="it-IT" sz="2600" b="1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5C848EF-F93C-44E3-BA5B-A5541FD6F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420" y="1336939"/>
            <a:ext cx="8303472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02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Coefficiente di Determinazione Lineare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t-IT" sz="3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  <a:blipFill>
                <a:blip r:embed="rId2"/>
                <a:stretch>
                  <a:fillRect t="-26437" b="-551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5100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Al fine di valutare la 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bontà di adattamento 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del modello di regressione lineare semplice ai dati è possibile definire un indice statistico basato sul rapporto tra la devianza di regressione DEV(R) e la devianza totale DEV(Y)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Tale indice misura la 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proporzione di variabilità 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della Y 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spiegata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dalla relazione con la variabile X all’interno del modello di regressione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Il coefficiente di determinazione lineare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alt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it-IT" alt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kumimoji="0" lang="it-IT" alt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è definito come segue: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+mn-cs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𝑹</m:t>
                        </m:r>
                      </m:e>
                      <m:sup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𝑫𝑬𝑽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𝑹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𝑫𝑬𝑽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𝒀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den>
                    </m:f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𝑫𝑬𝑽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𝑫𝑬𝑽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𝒀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den>
                    </m:f>
                  </m:oMath>
                </a14:m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𝑹</m:t>
                        </m:r>
                      </m:e>
                      <m:sup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kumimoji="0" lang="it-IT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kumimoji="0" lang="it-IT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kumimoji="0" lang="it-IT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it-IT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𝒀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it-IT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𝒀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kumimoji="0" lang="it-IT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kumimoji="0" lang="it-IT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it-IT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𝒀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kumimoji="0" lang="it-IT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kumimoji="0" lang="it-IT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it-IT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kumimoji="0" lang="it-IT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it-IT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𝒀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kumimoji="0" lang="it-IT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kumimoji="0" lang="it-IT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it-IT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kumimoji="0" lang="it-IT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𝒀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5100179"/>
              </a:xfrm>
              <a:prstGeom prst="rect">
                <a:avLst/>
              </a:prstGeom>
              <a:blipFill>
                <a:blip r:embed="rId4"/>
                <a:stretch>
                  <a:fillRect l="-840" t="-1196" r="-8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AA8F0E0-385A-4618-BAED-135E50E5E1FF}"/>
              </a:ext>
            </a:extLst>
          </p:cNvPr>
          <p:cNvSpPr/>
          <p:nvPr/>
        </p:nvSpPr>
        <p:spPr>
          <a:xfrm>
            <a:off x="5286376" y="5108841"/>
            <a:ext cx="561235" cy="36803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824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Coefficiente di Determinazione Lineare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t-IT" sz="3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  <a:blipFill>
                <a:blip r:embed="rId2"/>
                <a:stretch>
                  <a:fillRect t="-26437" b="-551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532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≤</m:t>
                          </m:r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p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it-IT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r>
                        <a:rPr kumimoji="0" lang="it-IT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AA8F0E0-385A-4618-BAED-135E50E5E1FF}"/>
              </a:ext>
            </a:extLst>
          </p:cNvPr>
          <p:cNvSpPr/>
          <p:nvPr/>
        </p:nvSpPr>
        <p:spPr>
          <a:xfrm rot="2986440">
            <a:off x="7143750" y="1393330"/>
            <a:ext cx="561235" cy="36803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052E4ED5-A59C-4FE8-8EC4-6651358C331E}"/>
              </a:ext>
            </a:extLst>
          </p:cNvPr>
          <p:cNvSpPr/>
          <p:nvPr/>
        </p:nvSpPr>
        <p:spPr>
          <a:xfrm rot="7609474">
            <a:off x="4848227" y="1391501"/>
            <a:ext cx="561235" cy="36803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D50B7EF-428F-4250-B29C-5AA71A87E75D}"/>
                  </a:ext>
                </a:extLst>
              </p:cNvPr>
              <p:cNvSpPr txBox="1"/>
              <p:nvPr/>
            </p:nvSpPr>
            <p:spPr>
              <a:xfrm>
                <a:off x="666764" y="2130759"/>
                <a:ext cx="5314935" cy="157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𝑹</m:t>
                        </m:r>
                      </m:e>
                      <m:sup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it-IT" alt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indica che il nostro modello non rappresenta correttamente i dati a causa della possibile assenza di relazione lineare tra X e Y</a:t>
                </a: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D50B7EF-428F-4250-B29C-5AA71A87E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4" y="2130759"/>
                <a:ext cx="5314935" cy="1577996"/>
              </a:xfrm>
              <a:prstGeom prst="rect">
                <a:avLst/>
              </a:prstGeom>
              <a:blipFill>
                <a:blip r:embed="rId5"/>
                <a:stretch>
                  <a:fillRect l="-1720" t="-2326" r="-1835" b="-77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C30EAB24-1E84-46EA-AADB-59DC754FBE77}"/>
                  </a:ext>
                </a:extLst>
              </p:cNvPr>
              <p:cNvSpPr txBox="1"/>
              <p:nvPr/>
            </p:nvSpPr>
            <p:spPr>
              <a:xfrm>
                <a:off x="7229477" y="2130760"/>
                <a:ext cx="4295760" cy="157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𝑹</m:t>
                        </m:r>
                      </m:e>
                      <m:sup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it-IT" alt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indica che il modello cattura perfettamente la relazione lineare presente tra </a:t>
                </a:r>
                <a:r>
                  <a:rPr kumimoji="0" lang="it-IT" altLang="it-IT" sz="2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tra</a:t>
                </a:r>
                <a:r>
                  <a:rPr kumimoji="0" lang="it-IT" alt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e Y</a:t>
                </a: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C30EAB24-1E84-46EA-AADB-59DC754FB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477" y="2130760"/>
                <a:ext cx="4295760" cy="1577996"/>
              </a:xfrm>
              <a:prstGeom prst="rect">
                <a:avLst/>
              </a:prstGeom>
              <a:blipFill>
                <a:blip r:embed="rId6"/>
                <a:stretch>
                  <a:fillRect l="-2270" t="-2326" r="-1986" b="-77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1AF4410-0E26-4423-A591-A8E83C3B7281}"/>
                  </a:ext>
                </a:extLst>
              </p:cNvPr>
              <p:cNvSpPr txBox="1"/>
              <p:nvPr/>
            </p:nvSpPr>
            <p:spPr>
              <a:xfrm>
                <a:off x="517589" y="3884415"/>
                <a:ext cx="11543780" cy="849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5" marR="0" lvl="0" indent="-342905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È possibile verificare come al crescere del  valore di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alt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it-IT" alt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kumimoji="0" lang="it-IT" alt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it-IT" alt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diminuiscono le distanze dei valori osservati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𝒀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it-IT" alt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dai valori teorici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it-IT" alt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), cioè dalla retta di regressione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1AF4410-0E26-4423-A591-A8E83C3B7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9" y="3884415"/>
                <a:ext cx="11543780" cy="849207"/>
              </a:xfrm>
              <a:prstGeom prst="rect">
                <a:avLst/>
              </a:prstGeom>
              <a:blipFill>
                <a:blip r:embed="rId7"/>
                <a:stretch>
                  <a:fillRect l="-739" t="-4286" r="-792" b="-1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48696875-A76F-4D95-9819-2D90089469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677" y="4994015"/>
            <a:ext cx="11210936" cy="155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8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Coefficiente di Determinazione Lineare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t-IT" sz="3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  <a:blipFill>
                <a:blip r:embed="rId2"/>
                <a:stretch>
                  <a:fillRect t="-26437" b="-551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4859" y="2508176"/>
                <a:ext cx="5530755" cy="2373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p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it-IT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Perfetta relazione lineare tra X e Y: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Il 100% della variazione in Y è spiegata dalla variazione in X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4859" y="2508176"/>
                <a:ext cx="5530755" cy="2373470"/>
              </a:xfrm>
              <a:prstGeom prst="rect">
                <a:avLst/>
              </a:prstGeom>
              <a:blipFill>
                <a:blip r:embed="rId4"/>
                <a:stretch>
                  <a:fillRect l="-1985" r="-1985" b="-56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C8DDD1C9-482D-4BDC-9B12-AE2732848C13}"/>
              </a:ext>
            </a:extLst>
          </p:cNvPr>
          <p:cNvSpPr/>
          <p:nvPr/>
        </p:nvSpPr>
        <p:spPr>
          <a:xfrm>
            <a:off x="5194805" y="3510894"/>
            <a:ext cx="561235" cy="36803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FB537DE-64C0-4E4B-B3DC-513C80FAD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357" y="1072282"/>
            <a:ext cx="3103133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2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Coefficiente di Determinazione Lineare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t-IT" sz="3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  <a:blipFill>
                <a:blip r:embed="rId3"/>
                <a:stretch>
                  <a:fillRect t="-26437" b="-551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1994429"/>
                <a:ext cx="5530755" cy="2773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p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it-IT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it-IT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Relazione lineare tra X e Y più debole: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Una parte della variazione in Y è spiegata dalla variazione in X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1" y="1994429"/>
                <a:ext cx="5530755" cy="2773580"/>
              </a:xfrm>
              <a:prstGeom prst="rect">
                <a:avLst/>
              </a:prstGeom>
              <a:blipFill>
                <a:blip r:embed="rId5"/>
                <a:stretch>
                  <a:fillRect l="-1985" r="-1985" b="-48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C8DDD1C9-482D-4BDC-9B12-AE2732848C13}"/>
              </a:ext>
            </a:extLst>
          </p:cNvPr>
          <p:cNvSpPr/>
          <p:nvPr/>
        </p:nvSpPr>
        <p:spPr>
          <a:xfrm>
            <a:off x="5194805" y="3510894"/>
            <a:ext cx="561235" cy="36803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D663441-DB1F-484C-85CA-732CA5C8CB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2921" y="1094850"/>
            <a:ext cx="3194581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37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Coefficiente di Determinazione Lineare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t-IT" sz="3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  <a:blipFill>
                <a:blip r:embed="rId3"/>
                <a:stretch>
                  <a:fillRect t="-26437" b="-551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1994429"/>
                <a:ext cx="5530755" cy="2773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p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it-IT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Assenza di relazione lineare tra X e Y: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 valori della Y non dipendono da quelli della X. La variazione in Y non è spiegata dalla variazione in X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1" y="1994429"/>
                <a:ext cx="5530755" cy="2773580"/>
              </a:xfrm>
              <a:prstGeom prst="rect">
                <a:avLst/>
              </a:prstGeom>
              <a:blipFill>
                <a:blip r:embed="rId5"/>
                <a:stretch>
                  <a:fillRect l="-1985" r="-1985" b="-48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C8DDD1C9-482D-4BDC-9B12-AE2732848C13}"/>
              </a:ext>
            </a:extLst>
          </p:cNvPr>
          <p:cNvSpPr/>
          <p:nvPr/>
        </p:nvSpPr>
        <p:spPr>
          <a:xfrm>
            <a:off x="5194805" y="3510894"/>
            <a:ext cx="561235" cy="36803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F0D8F84-6C23-49FE-8363-EA229F4444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690" y="2352658"/>
            <a:ext cx="2810500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96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Errore Standard delle Stime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61848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Il metodo dei minimi quadrati restituisce la retta interpolante che è più vicina ai dati, ovvero con il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minimo errore 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Tuttavia, a meno che tutte le osservazioni non cadano esattamente sulla retta di regressione individuata, la retta interpolante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non rappresenta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un modello perfetto per i dati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L’errore standard delle stime (errore standard del modello)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misura la variabilità dei valori osservati della variabile </a:t>
                </a: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rispetto ai valori stimati di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it-IT" altLang="it-IT" sz="26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altLang="it-IT" sz="26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</m:acc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(concettualmente è simile allo scarto quadratico medio che misura la variabilità di ogni valore di una distribuzione rispetto alla media)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L’errore standard delle stime rappresenta lo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scarto quadratico medio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dei dati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attorno alla retta di regressione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6184835"/>
              </a:xfrm>
              <a:prstGeom prst="rect">
                <a:avLst/>
              </a:prstGeom>
              <a:blipFill>
                <a:blip r:embed="rId3"/>
                <a:stretch>
                  <a:fillRect l="-840" t="-986" r="-892" b="-15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124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Errore Standard delle Stime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5031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L’errore standard delle stime (o 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errore standard del modello di regressione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è rappresentato con il simbolo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it-IT" sz="2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YX</m:t>
                        </m:r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ed è definito dalla seguente equazione: 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𝒀𝑿</m:t>
                          </m:r>
                        </m:sub>
                      </m:sSub>
                      <m:r>
                        <a:rPr kumimoji="0" lang="it-IT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𝑺𝑸𝑬</m:t>
                              </m:r>
                            </m:num>
                            <m:den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kumimoji="0" lang="it-IT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</m:t>
                                  </m:r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0" lang="it-IT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it-IT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it-IT" altLang="it-IT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Dove:</a:t>
                </a: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𝑺𝑸𝑬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Somma dei quadrati dell’errore</a:t>
                </a: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Al denominatore abbiamo i gradi di libertà. Essi sono uguali a </a:t>
                </a: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𝒏</m:t>
                    </m:r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in quanto nel modello sono due i parametri da stimare (</a:t>
                </a:r>
                <a:r>
                  <a:rPr kumimoji="0" lang="el-GR" altLang="it-IT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β</a:t>
                </a:r>
                <a:r>
                  <a:rPr kumimoji="0" lang="it-IT" altLang="it-IT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0 </a:t>
                </a:r>
                <a:r>
                  <a:rPr kumimoji="0" lang="it-IT" altLang="it-IT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 </a:t>
                </a:r>
                <a:r>
                  <a:rPr kumimoji="0" lang="el-GR" altLang="it-IT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β</a:t>
                </a:r>
                <a:r>
                  <a:rPr kumimoji="0" lang="it-IT" altLang="it-IT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 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5031121"/>
              </a:xfrm>
              <a:prstGeom prst="rect">
                <a:avLst/>
              </a:prstGeom>
              <a:blipFill>
                <a:blip r:embed="rId3"/>
                <a:stretch>
                  <a:fillRect l="-840" t="-1212" r="-892" b="-2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10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 di Relazioni: Diagrammi di Dispersione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4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79279AB-33BB-4355-805F-C0578503A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55" y="1003268"/>
            <a:ext cx="9791025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40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d’Ipotesi per la Significatività dei Coefficienti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1852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Una volta stimato il coefficiente angolare della regressione </a:t>
                </a:r>
                <a:r>
                  <a:rPr kumimoji="0" lang="el-GR" altLang="it-IT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β</a:t>
                </a:r>
                <a:r>
                  <a:rPr kumimoji="0" lang="it-IT" altLang="it-IT" sz="24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è necessario verificare che la relazione lineare tra le variabili </a:t>
                </a: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sia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significativa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Tale verifica si effettua attraverso il seguente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test di ipotesi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1852815"/>
              </a:xfrm>
              <a:prstGeom prst="rect">
                <a:avLst/>
              </a:prstGeom>
              <a:blipFill>
                <a:blip r:embed="rId3"/>
                <a:stretch>
                  <a:fillRect l="-840" t="-3289" r="-892" b="-72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466F4A6-CEEA-46F0-82A6-C2FF9A3A4C9A}"/>
                  </a:ext>
                </a:extLst>
              </p:cNvPr>
              <p:cNvSpPr txBox="1"/>
              <p:nvPr/>
            </p:nvSpPr>
            <p:spPr>
              <a:xfrm>
                <a:off x="753850" y="3067593"/>
                <a:ext cx="2520574" cy="1846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69" marR="0" lvl="1" indent="-285764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742969" marR="0" lvl="1" indent="-285764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742969" marR="0" lvl="1" indent="-285764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742969" marR="0" lvl="1" indent="-285764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≠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it-IT" sz="2400" b="1" i="1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69" marR="0" lvl="1" indent="-285764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466F4A6-CEEA-46F0-82A6-C2FF9A3A4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50" y="3067593"/>
                <a:ext cx="2520574" cy="1846659"/>
              </a:xfrm>
              <a:prstGeom prst="rect">
                <a:avLst/>
              </a:prstGeom>
              <a:blipFill>
                <a:blip r:embed="rId4"/>
                <a:stretch>
                  <a:fillRect t="-13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877D8E21-5E7E-4B75-A5B5-C0529EFC15AA}"/>
              </a:ext>
            </a:extLst>
          </p:cNvPr>
          <p:cNvSpPr/>
          <p:nvPr/>
        </p:nvSpPr>
        <p:spPr>
          <a:xfrm>
            <a:off x="3389541" y="3247205"/>
            <a:ext cx="819150" cy="1974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0E18081-89EF-4A3E-B389-0620541D56EB}"/>
                  </a:ext>
                </a:extLst>
              </p:cNvPr>
              <p:cNvSpPr txBox="1"/>
              <p:nvPr/>
            </p:nvSpPr>
            <p:spPr>
              <a:xfrm>
                <a:off x="4496078" y="2755841"/>
                <a:ext cx="6096000" cy="120032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Non è presente </a:t>
                </a: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una </a:t>
                </a: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relazione lineare </a:t>
                </a: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tra la variabile dipendente</a:t>
                </a:r>
                <a14:m>
                  <m:oMath xmlns:m="http://schemas.openxmlformats.org/officeDocument/2006/math">
                    <m:r>
                      <a:rPr kumimoji="0" lang="it-IT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it-IT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𝒀</m:t>
                    </m:r>
                    <m:r>
                      <a:rPr kumimoji="0" lang="it-IT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e la variabile indipendente </a:t>
                </a:r>
                <a14:m>
                  <m:oMath xmlns:m="http://schemas.openxmlformats.org/officeDocument/2006/math">
                    <m:r>
                      <a:rPr kumimoji="0" lang="it-IT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Un coefficiente angolare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0" lang="it-IT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it-IT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implica che al variare della </a:t>
                </a:r>
                <a14:m>
                  <m:oMath xmlns:m="http://schemas.openxmlformats.org/officeDocument/2006/math">
                    <m:r>
                      <a:rPr kumimoji="0" lang="it-IT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non vi è alcuna </a:t>
                </a: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variazione della </a:t>
                </a:r>
                <a14:m>
                  <m:oMath xmlns:m="http://schemas.openxmlformats.org/officeDocument/2006/math">
                    <m:r>
                      <a:rPr kumimoji="0" lang="it-IT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𝒀</m:t>
                    </m:r>
                  </m:oMath>
                </a14:m>
                <a:endPara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0E18081-89EF-4A3E-B389-0620541D5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078" y="2755841"/>
                <a:ext cx="6096000" cy="1200329"/>
              </a:xfrm>
              <a:prstGeom prst="rect">
                <a:avLst/>
              </a:prstGeom>
              <a:blipFill>
                <a:blip r:embed="rId5"/>
                <a:stretch>
                  <a:fillRect l="-798" t="-2010" r="-699" b="-6533"/>
                </a:stretch>
              </a:blipFill>
              <a:ln>
                <a:solidFill>
                  <a:srgbClr val="002060"/>
                </a:solidFill>
                <a:prstDash val="sys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0ADDA2EC-0250-402C-B4B7-D398F8A1B8C3}"/>
              </a:ext>
            </a:extLst>
          </p:cNvPr>
          <p:cNvSpPr/>
          <p:nvPr/>
        </p:nvSpPr>
        <p:spPr>
          <a:xfrm>
            <a:off x="3414716" y="4297643"/>
            <a:ext cx="819150" cy="1974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1FCE895-2B2B-48AB-865C-D8CA96C833AF}"/>
                  </a:ext>
                </a:extLst>
              </p:cNvPr>
              <p:cNvSpPr txBox="1"/>
              <p:nvPr/>
            </p:nvSpPr>
            <p:spPr>
              <a:xfrm>
                <a:off x="4496076" y="4082408"/>
                <a:ext cx="6096000" cy="120032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È presente </a:t>
                </a: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una</a:t>
                </a: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relazione lineare</a:t>
                </a: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tra la variabile dipendente </a:t>
                </a:r>
                <a14:m>
                  <m:oMath xmlns:m="http://schemas.openxmlformats.org/officeDocument/2006/math">
                    <m:r>
                      <a:rPr kumimoji="0" lang="it-IT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𝒀</m:t>
                    </m:r>
                  </m:oMath>
                </a14:m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e la variabile indipendente </a:t>
                </a:r>
                <a14:m>
                  <m:oMath xmlns:m="http://schemas.openxmlformats.org/officeDocument/2006/math">
                    <m:r>
                      <a:rPr kumimoji="0" lang="it-IT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endPara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Un coefficiente angolare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0" lang="it-IT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it-IT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≠</m:t>
                    </m:r>
                    <m:r>
                      <a:rPr kumimoji="0" lang="it-IT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it-IT" sz="1800" b="1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implica che </a:t>
                </a: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vi è</a:t>
                </a: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una variazione significativa della </a:t>
                </a:r>
                <a14:m>
                  <m:oMath xmlns:m="http://schemas.openxmlformats.org/officeDocument/2006/math">
                    <m:r>
                      <a:rPr kumimoji="0" lang="it-IT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𝒀</m:t>
                    </m:r>
                  </m:oMath>
                </a14:m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al variare della </a:t>
                </a:r>
                <a14:m>
                  <m:oMath xmlns:m="http://schemas.openxmlformats.org/officeDocument/2006/math">
                    <m:r>
                      <a:rPr kumimoji="0" lang="it-IT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endPara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1FCE895-2B2B-48AB-865C-D8CA96C83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076" y="4082408"/>
                <a:ext cx="6096000" cy="1200329"/>
              </a:xfrm>
              <a:prstGeom prst="rect">
                <a:avLst/>
              </a:prstGeom>
              <a:blipFill>
                <a:blip r:embed="rId6"/>
                <a:stretch>
                  <a:fillRect l="-798" t="-2513" r="-699" b="-6533"/>
                </a:stretch>
              </a:blipFill>
              <a:ln>
                <a:solidFill>
                  <a:srgbClr val="002060"/>
                </a:solidFill>
                <a:prstDash val="sys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CC7539C4-0957-4DE0-871C-CB68AF93F293}"/>
                  </a:ext>
                </a:extLst>
              </p:cNvPr>
              <p:cNvSpPr txBox="1"/>
              <p:nvPr/>
            </p:nvSpPr>
            <p:spPr>
              <a:xfrm>
                <a:off x="1522099" y="5802738"/>
                <a:ext cx="9069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Tale problema di verifica di ipotesi viene risolto ricorrendo al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test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𝒕</m:t>
                    </m:r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CC7539C4-0957-4DE0-871C-CB68AF93F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099" y="5802738"/>
                <a:ext cx="9069977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473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d’Ipotesi per la Significatività dei Coefficienti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6134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</a:t>
                </a:r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statistica test </a:t>
                </a:r>
                <a14:m>
                  <m:oMath xmlns:m="http://schemas.openxmlformats.org/officeDocument/2006/math">
                    <m:r>
                      <a:rPr kumimoji="0" lang="it-IT" altLang="it-IT" sz="25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è uguale alla differenza tra il coefficiente angolare campionario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e il suo valore ipotizzato nella popolazione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diviso per l’errore standard del coefficiente angolare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kumimoji="0" lang="it-IT" sz="2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it-IT" sz="2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e>
                        <m:sub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𝑺𝑻𝑨𝑻</m:t>
                          </m:r>
                        </m:sub>
                      </m:sSub>
                      <m:r>
                        <a:rPr kumimoji="0" lang="it-IT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e>
                            <m:sub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Poiché sotto </a:t>
                </a:r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l’ipotesi nulla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it-IT" sz="2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la statistica test diventa: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e>
                        <m:sub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𝑺𝑻𝑨𝑻</m:t>
                          </m:r>
                        </m:sub>
                      </m:sSub>
                      <m:r>
                        <a:rPr kumimoji="0" lang="it-IT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kumimoji="0" lang="it-IT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kumimoji="0" 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Dove:</a:t>
                </a:r>
                <a:endParaRPr kumimoji="0" lang="it-IT" sz="2500" b="1" i="1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it-IT" sz="2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sz="2500" b="1" i="1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inclinazione di </a:t>
                </a:r>
                <a:r>
                  <a:rPr kumimoji="0" lang="it-IT" sz="2500" b="1" i="1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  <a:r>
                  <a:rPr kumimoji="0" 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rispetto alla variabile </a:t>
                </a:r>
                <a:r>
                  <a:rPr kumimoji="0" lang="it-IT" sz="2500" b="1" i="1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endParaRPr kumimoji="0" lang="it-IT" sz="25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kumimoji="0" lang="it-IT" sz="2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it-IT" sz="2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kumimoji="0" lang="it-IT" sz="2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errore standard del coefficiente di regressione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endParaRPr kumimoji="0" lang="it-IT" sz="2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𝑺𝑻𝑨𝑻</m:t>
                        </m:r>
                      </m:sub>
                    </m:sSub>
                    <m:r>
                      <a:rPr kumimoji="0" lang="it-IT" sz="2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statistica test con distribuzione </a:t>
                </a:r>
                <a14:m>
                  <m:oMath xmlns:m="http://schemas.openxmlformats.org/officeDocument/2006/math">
                    <m:r>
                      <a:rPr kumimoji="0" lang="it-IT" sz="25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𝒕</m:t>
                    </m:r>
                  </m:oMath>
                </a14:m>
                <a:r>
                  <a:rPr kumimoji="0" 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di </a:t>
                </a:r>
                <a:r>
                  <a:rPr kumimoji="0" lang="it-IT" sz="25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Student</a:t>
                </a:r>
                <a:r>
                  <a:rPr kumimoji="0" 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con </a:t>
                </a:r>
                <a14:m>
                  <m:oMath xmlns:m="http://schemas.openxmlformats.org/officeDocument/2006/math">
                    <m:r>
                      <a:rPr kumimoji="0" lang="it-IT" sz="25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it-IT" sz="25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– </m:t>
                    </m:r>
                    <m:r>
                      <a:rPr kumimoji="0" lang="it-IT" sz="25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it-IT" sz="25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gradi di libertà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6134628"/>
              </a:xfrm>
              <a:prstGeom prst="rect">
                <a:avLst/>
              </a:prstGeom>
              <a:blipFill>
                <a:blip r:embed="rId3"/>
                <a:stretch>
                  <a:fillRect l="-892" t="-895" r="-787" b="-13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381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d’Ipotesi per la Significatività dei Coefficienti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6290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rappresenta l’errore standard del coefficiente angolare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Esso rappresenta una misura della precisione con cui viene stimato (con i nostri dati campionari) il parametro incognito della popolazione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L’ errore standard del coefficiente è stimato attraverso la seguente relazione: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</m:e>
                        <m:sub>
                          <m:sSub>
                            <m:sSubPr>
                              <m:ctrlP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kumimoji="0" lang="it-IT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</m:t>
                              </m:r>
                            </m:e>
                            <m:sub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𝒚𝒙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𝑫𝑬𝑽</m:t>
                              </m:r>
                              <m:d>
                                <m:dPr>
                                  <m:ctrlP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kumimoji="0" lang="it-IT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</m:t>
                                  </m:r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0" lang="it-IT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it-IT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it-IT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it-IT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it-IT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𝑿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it-IT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it-IT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̄"/>
                                              <m:ctrlPr>
                                                <a:rPr kumimoji="0" lang="it-IT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it-IT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𝑿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Dove:</a:t>
                </a:r>
                <a:endParaRPr kumimoji="0" lang="it-IT" sz="2800" b="1" i="1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kumimoji="0" lang="it-IT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errore standard del coefficiente di regressione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endParaRPr kumimoji="0" lang="it-IT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  <m:sub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𝒚𝒙</m:t>
                        </m:r>
                      </m:sub>
                    </m:sSub>
                    <m:r>
                      <a:rPr kumimoji="0" lang="it-IT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errore standard delle stime (errore standard dell’intero modello)</a:t>
                </a: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6290376"/>
              </a:xfrm>
              <a:prstGeom prst="rect">
                <a:avLst/>
              </a:prstGeom>
              <a:blipFill>
                <a:blip r:embed="rId4"/>
                <a:stretch>
                  <a:fillRect l="-1102" t="-1260" r="-8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10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d’Ipotesi per la Significatività dei Coefficienti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7083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Analogamente a quanto fatto per il coefficiente angolare della regressione </a:t>
                </a:r>
                <a:r>
                  <a:rPr kumimoji="0" lang="el-GR" altLang="it-IT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β</a:t>
                </a:r>
                <a:r>
                  <a:rPr kumimoji="0" lang="it-IT" altLang="it-IT" sz="24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è possibile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verificare la significatività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dell’intercetta </a:t>
                </a:r>
                <a:r>
                  <a:rPr kumimoji="0" lang="el-GR" altLang="it-IT" sz="2800" b="1" i="1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β</a:t>
                </a:r>
                <a:r>
                  <a:rPr kumimoji="0" lang="it-IT" altLang="it-IT" sz="28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0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1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 particolare, tale verifica si effettua:</a:t>
                </a: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Attraverso il seguente test di ipotesi:</a:t>
                </a: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1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742969" marR="0" lvl="1" indent="-285764" algn="ctr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742969" marR="0" lvl="1" indent="-285764" algn="ctr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≠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it-IT" sz="2400" b="1" i="1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69" marR="0" lvl="1" indent="-285764" algn="ctr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800" b="1" i="1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Utilizzando la seguente statistica test t:</a:t>
                </a: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742950" marR="0" lvl="1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e>
                        <m:sub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𝑺𝑻𝑨𝑻</m:t>
                          </m:r>
                        </m:sub>
                      </m:sSub>
                      <m:r>
                        <a:rPr kumimoji="0" lang="it-IT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e>
                            <m:sub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Che sotto l’ipotesi nulla diventa:</a:t>
                </a: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742950" marR="0" lvl="1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e>
                        <m:sub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𝑺𝑻𝑨𝑻</m:t>
                          </m:r>
                        </m:sub>
                      </m:sSub>
                      <m:r>
                        <a:rPr kumimoji="0" lang="it-IT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kumimoji="0" lang="it-IT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7083991"/>
              </a:xfrm>
              <a:prstGeom prst="rect">
                <a:avLst/>
              </a:prstGeom>
              <a:blipFill>
                <a:blip r:embed="rId3"/>
                <a:stretch>
                  <a:fillRect l="-840" t="-861" r="-8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682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d’Ipotesi per la Significatività dei Coefficienti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59397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è l’errore standard dell’intercetta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Esso rappresenta una misura della precisione con cui viene stimato (con i nostri dati campionari) il parametro incognito della popolazione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b>
                    </m:sSub>
                  </m:oMath>
                </a14:m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L’ errore standard dell’intercetta è stimato attraverso la seguente relazione: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</m:e>
                        <m:sub>
                          <m:sSub>
                            <m:sSubPr>
                              <m:ctrlP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b>
                          </m:sSub>
                        </m:sub>
                      </m:sSub>
                      <m:r>
                        <a:rPr kumimoji="0" lang="it-IT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</m:e>
                        <m:sub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𝒚𝒙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den>
                          </m:f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𝑫𝑬𝑽</m:t>
                              </m:r>
                              <m:d>
                                <m:dPr>
                                  <m:ctrlP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𝑿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kumimoji="0" lang="it-IT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</m:t>
                                  </m:r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0" lang="it-IT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it-IT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den>
                          </m:f>
                          <m:r>
                            <a:rPr kumimoji="0" lang="it-IT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0" lang="it-IT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it-IT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it-IT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it-IT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𝑿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it-IT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it-IT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̄"/>
                                              <m:ctrlPr>
                                                <a:rPr kumimoji="0" lang="it-IT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it-IT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𝑿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it-IT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Dove:</a:t>
                </a:r>
                <a:endParaRPr kumimoji="0" lang="it-IT" sz="2800" b="1" i="1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kumimoji="0" lang="it-IT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errore standard del coefficiente di regressione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b>
                    </m:sSub>
                  </m:oMath>
                </a14:m>
                <a:endParaRPr kumimoji="0" lang="it-IT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  <m:sub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𝒚𝒙</m:t>
                        </m:r>
                      </m:sub>
                    </m:sSub>
                    <m:r>
                      <a:rPr kumimoji="0" lang="it-IT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errore standard delle stime (errore standard dell’intero modello)</a:t>
                </a: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5939703"/>
              </a:xfrm>
              <a:prstGeom prst="rect">
                <a:avLst/>
              </a:prstGeom>
              <a:blipFill>
                <a:blip r:embed="rId4"/>
                <a:stretch>
                  <a:fillRect l="-1102" t="-1335" r="-8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741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d’Ipotesi per la Significatività dei Coefficienti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1328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verifica dell’ipotesi di significatività del coefficiente si conclude confrontando il valore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𝑺𝑻𝑨𝑻</m:t>
                        </m:r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(conosciuto anche come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𝑬𝒎𝒑𝒊𝒓𝒊𝒄𝒐</m:t>
                        </m:r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con il valore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𝑪𝒓𝒊𝒕𝒊𝒄𝒐</m:t>
                        </m:r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sulla distribuzione </a:t>
                </a: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𝒕</m:t>
                    </m:r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𝒅𝒊</m:t>
                    </m:r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it-IT" altLang="it-IT" sz="26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𝑺𝒕𝒖𝒅𝒆𝒏𝒕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1328505"/>
              </a:xfrm>
              <a:prstGeom prst="rect">
                <a:avLst/>
              </a:prstGeom>
              <a:blipFill>
                <a:blip r:embed="rId4"/>
                <a:stretch>
                  <a:fillRect l="-840" t="-4587" r="-892" b="-105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uppo 34">
            <a:extLst>
              <a:ext uri="{FF2B5EF4-FFF2-40B4-BE49-F238E27FC236}">
                <a16:creationId xmlns:a16="http://schemas.microsoft.com/office/drawing/2014/main" id="{4B31DCD8-C81A-47B7-BFC5-D89AE4E4A5A4}"/>
              </a:ext>
            </a:extLst>
          </p:cNvPr>
          <p:cNvGrpSpPr/>
          <p:nvPr/>
        </p:nvGrpSpPr>
        <p:grpSpPr>
          <a:xfrm>
            <a:off x="2794730" y="2037789"/>
            <a:ext cx="6602540" cy="4377307"/>
            <a:chOff x="2794730" y="2037788"/>
            <a:chExt cx="6602540" cy="4377307"/>
          </a:xfrm>
        </p:grpSpPr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42947CE0-05C0-4F8C-A4F3-5B7756D4FCC4}"/>
                </a:ext>
              </a:extLst>
            </p:cNvPr>
            <p:cNvGrpSpPr/>
            <p:nvPr/>
          </p:nvGrpSpPr>
          <p:grpSpPr>
            <a:xfrm>
              <a:off x="2794730" y="2037788"/>
              <a:ext cx="6602540" cy="4377307"/>
              <a:chOff x="2794730" y="2037788"/>
              <a:chExt cx="6602540" cy="4377307"/>
            </a:xfrm>
          </p:grpSpPr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646F7509-99F1-4472-AE6A-3DC5EE4B4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4730" y="2037788"/>
                <a:ext cx="6602540" cy="4377307"/>
              </a:xfrm>
              <a:prstGeom prst="rect">
                <a:avLst/>
              </a:prstGeom>
            </p:spPr>
          </p:pic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5CB985D-0D0D-41B4-BB70-9C92DABF080B}"/>
                  </a:ext>
                </a:extLst>
              </p:cNvPr>
              <p:cNvSpPr txBox="1"/>
              <p:nvPr/>
            </p:nvSpPr>
            <p:spPr>
              <a:xfrm>
                <a:off x="8475620" y="4594537"/>
                <a:ext cx="35705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sellaDiTesto 13">
                    <a:extLst>
                      <a:ext uri="{FF2B5EF4-FFF2-40B4-BE49-F238E27FC236}">
                        <a16:creationId xmlns:a16="http://schemas.microsoft.com/office/drawing/2014/main" id="{082338CB-8670-48A8-A1F4-31A463791E34}"/>
                      </a:ext>
                    </a:extLst>
                  </p:cNvPr>
                  <p:cNvSpPr txBox="1"/>
                  <p:nvPr/>
                </p:nvSpPr>
                <p:spPr>
                  <a:xfrm>
                    <a:off x="6998567" y="4594535"/>
                    <a:ext cx="1024207" cy="320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it-IT" sz="12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kumimoji="0" lang="it-IT" sz="12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it-IT" sz="12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kumimoji="0" lang="it-IT" sz="12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12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kumimoji="0" lang="it-IT" sz="12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it-IT" sz="12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; </m:t>
                              </m:r>
                              <m:r>
                                <a:rPr kumimoji="0" lang="it-IT" sz="12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kumimoji="0" lang="it-IT" sz="12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it-IT" sz="12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kumimoji="0" lang="it-IT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CasellaDiTesto 13">
                    <a:extLst>
                      <a:ext uri="{FF2B5EF4-FFF2-40B4-BE49-F238E27FC236}">
                        <a16:creationId xmlns:a16="http://schemas.microsoft.com/office/drawing/2014/main" id="{082338CB-8670-48A8-A1F4-31A463791E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8567" y="4594535"/>
                    <a:ext cx="1024207" cy="320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51923" b="-119231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A6C41CDC-17E8-4C11-9737-EB40A4900BD8}"/>
                      </a:ext>
                    </a:extLst>
                  </p:cNvPr>
                  <p:cNvSpPr txBox="1"/>
                  <p:nvPr/>
                </p:nvSpPr>
                <p:spPr>
                  <a:xfrm>
                    <a:off x="4105622" y="4579916"/>
                    <a:ext cx="1024207" cy="320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it-IT" sz="12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it-IT" sz="12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r>
                                <a:rPr kumimoji="0" lang="it-IT" sz="12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kumimoji="0" lang="it-IT" sz="12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12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kumimoji="0" lang="it-IT" sz="12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it-IT" sz="12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; </m:t>
                              </m:r>
                              <m:r>
                                <a:rPr kumimoji="0" lang="it-IT" sz="12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kumimoji="0" lang="it-IT" sz="12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it-IT" sz="12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kumimoji="0" lang="it-IT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A6C41CDC-17E8-4C11-9737-EB40A4900B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5622" y="4579916"/>
                    <a:ext cx="1024207" cy="320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50943" b="-115094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D2B3AD75-A6C7-495C-983D-D42FEFC5CC07}"/>
                </a:ext>
              </a:extLst>
            </p:cNvPr>
            <p:cNvSpPr/>
            <p:nvPr/>
          </p:nvSpPr>
          <p:spPr>
            <a:xfrm>
              <a:off x="3387634" y="4579738"/>
              <a:ext cx="5886995" cy="44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128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Intervallo di Confidenza per i Coefficienti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5895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L’esistenza di una relazione lineare statisticamente significativa tra la variabile indipendente </a:t>
                </a:r>
                <a14:m>
                  <m:oMath xmlns:m="http://schemas.openxmlformats.org/officeDocument/2006/math">
                    <m:r>
                      <a:rPr kumimoji="0" lang="it-IT" altLang="it-IT" sz="25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e la variabile dipendente </a:t>
                </a:r>
                <a14:m>
                  <m:oMath xmlns:m="http://schemas.openxmlformats.org/officeDocument/2006/math">
                    <m:r>
                      <a:rPr kumimoji="0" lang="it-IT" altLang="it-IT" sz="25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può essere verificata </a:t>
                </a:r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anche attraverso la costruzione di un </a:t>
                </a:r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intervallo di confidenza 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endParaRPr kumimoji="0" lang="it-IT" altLang="it-IT" sz="25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5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 la stima dell’intervallo di confidenza si parte dalla seguente relazione: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𝜶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𝜶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𝜶</m:t>
                      </m:r>
                    </m:oMath>
                  </m:oMathPara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deriva dalla standardizzazione dello stimatore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  <m:sub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dove si sostituisce la stima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e>
                            <m:sub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kumimoji="0" lang="it-IT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~ </m:t>
                      </m:r>
                      <m:sSub>
                        <m:sSub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e>
                        <m:sub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Dove:</a:t>
                </a:r>
                <a:endParaRPr kumimoji="0" lang="it-IT" sz="2500" b="1" i="1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kumimoji="0" lang="it-IT" sz="2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it-IT" sz="2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kumimoji="0" lang="it-IT" sz="2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errore standard del coefficiente di regressione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endParaRPr kumimoji="0" lang="it-IT" sz="2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5895332"/>
              </a:xfrm>
              <a:prstGeom prst="rect">
                <a:avLst/>
              </a:prstGeom>
              <a:blipFill>
                <a:blip r:embed="rId3"/>
                <a:stretch>
                  <a:fillRect l="-892" t="-931" r="-892" b="-9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094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Intervallo di Confidenza per i Coefficienti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30337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Partendo da: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𝜶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𝜶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𝜶</m:t>
                      </m:r>
                    </m:oMath>
                  </m:oMathPara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Dopo le opportune sostituzioni avremo: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𝜶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𝜷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𝜶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𝜶</m:t>
                      </m:r>
                    </m:oMath>
                  </m:oMathPara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3033779"/>
              </a:xfrm>
              <a:prstGeom prst="rect">
                <a:avLst/>
              </a:prstGeom>
              <a:blipFill>
                <a:blip r:embed="rId3"/>
                <a:stretch>
                  <a:fillRect l="-840" t="-18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D75A575-5F76-47B2-938D-D9D01A373896}"/>
              </a:ext>
            </a:extLst>
          </p:cNvPr>
          <p:cNvSpPr txBox="1"/>
          <p:nvPr/>
        </p:nvSpPr>
        <p:spPr>
          <a:xfrm>
            <a:off x="485783" y="5264981"/>
            <a:ext cx="11439831" cy="875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Intervallo di confidenza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intorno al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coefficiente di regressione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incognito della popolazione (</a:t>
            </a:r>
            <a:r>
              <a:rPr kumimoji="0" lang="el-GR" altLang="it-IT" sz="2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it-IT" altLang="it-IT" sz="2400" b="1" i="0" u="none" strike="noStrike" kern="1200" cap="none" spc="0" normalizeH="0" baseline="-25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):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3816E57-0FA4-4F2E-8926-17B25A1B3016}"/>
              </a:ext>
            </a:extLst>
          </p:cNvPr>
          <p:cNvSpPr/>
          <p:nvPr/>
        </p:nvSpPr>
        <p:spPr>
          <a:xfrm>
            <a:off x="2290355" y="3188480"/>
            <a:ext cx="7994469" cy="56491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CDECB53-9875-47CF-B7E6-A6D2E8CE45F9}"/>
              </a:ext>
            </a:extLst>
          </p:cNvPr>
          <p:cNvSpPr/>
          <p:nvPr/>
        </p:nvSpPr>
        <p:spPr>
          <a:xfrm rot="5400000">
            <a:off x="5686426" y="4177596"/>
            <a:ext cx="819150" cy="58784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616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Intervallo di Confidenza per i Coefficienti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3813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Considerazioni sull’intervallo di confidenza per il coefficiente angolare: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Se l’intervallo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non comprende lo zero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allora si potrebbe ritenere che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esiste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una relazione lineare statisticamente significativa tra le variabili </a:t>
                </a: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nell’universo</a:t>
                </a: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Se lo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zero fosse compreso nell’intervallo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si potrebbe ritenere che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non vi è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una relazione lineare statisticamente significativa tra le variabili </a:t>
                </a: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nell’universo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3813352"/>
              </a:xfrm>
              <a:prstGeom prst="rect">
                <a:avLst/>
              </a:prstGeom>
              <a:blipFill>
                <a:blip r:embed="rId3"/>
                <a:stretch>
                  <a:fillRect l="-787" t="-1440" r="-892" b="-32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58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 di Relazioni: Diagrammi di Dispersione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5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72A6ECC-FE0B-4780-929F-92E423B1A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49" y="1103174"/>
            <a:ext cx="11059102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4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Lineare Semplice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6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8EAA56-504F-40B8-9908-4AB79C12A183}"/>
              </a:ext>
            </a:extLst>
          </p:cNvPr>
          <p:cNvSpPr txBox="1"/>
          <p:nvPr/>
        </p:nvSpPr>
        <p:spPr>
          <a:xfrm>
            <a:off x="485782" y="5767912"/>
            <a:ext cx="11482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Il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modello di regressione lineare 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si definisce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semplice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quando considera una sola variabile esplicativa e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multiplo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quando include due o  più variabili esplicative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26B9151-F450-4423-A9A2-0CA7FE489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879" y="715305"/>
            <a:ext cx="219496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fr-FR" altLang="it-IT" sz="3000">
                <a:solidFill>
                  <a:srgbClr val="C00000"/>
                </a:solidFill>
                <a:latin typeface="Times New Roman" panose="02020603050405020304" pitchFamily="18" charset="0"/>
              </a:rPr>
              <a:t>Y = </a:t>
            </a:r>
            <a:r>
              <a:rPr lang="fr-FR" altLang="it-IT" sz="3000" i="1">
                <a:solidFill>
                  <a:srgbClr val="C00000"/>
                </a:solidFill>
                <a:latin typeface="Times New Roman" panose="02020603050405020304" pitchFamily="18" charset="0"/>
              </a:rPr>
              <a:t>f </a:t>
            </a:r>
            <a:r>
              <a:rPr lang="fr-FR" altLang="it-IT" sz="3000">
                <a:solidFill>
                  <a:srgbClr val="C00000"/>
                </a:solidFill>
                <a:latin typeface="Times New Roman" panose="02020603050405020304" pitchFamily="18" charset="0"/>
              </a:rPr>
              <a:t>(X) + </a:t>
            </a:r>
            <a:r>
              <a:rPr lang="el-GR" altLang="it-IT" sz="3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</a:p>
        </p:txBody>
      </p:sp>
      <p:sp>
        <p:nvSpPr>
          <p:cNvPr id="11" name="Line 23">
            <a:extLst>
              <a:ext uri="{FF2B5EF4-FFF2-40B4-BE49-F238E27FC236}">
                <a16:creationId xmlns:a16="http://schemas.microsoft.com/office/drawing/2014/main" id="{6B1DABE4-43FD-4291-B001-19A08331B3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4216" y="1266943"/>
            <a:ext cx="679268" cy="444747"/>
          </a:xfrm>
          <a:prstGeom prst="line">
            <a:avLst/>
          </a:prstGeom>
          <a:noFill/>
          <a:ln w="25400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2" name="Line 24">
            <a:extLst>
              <a:ext uri="{FF2B5EF4-FFF2-40B4-BE49-F238E27FC236}">
                <a16:creationId xmlns:a16="http://schemas.microsoft.com/office/drawing/2014/main" id="{1C1E9D31-3AB0-477B-B657-7373D8C8F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9541" y="1195050"/>
            <a:ext cx="287822" cy="444747"/>
          </a:xfrm>
          <a:prstGeom prst="line">
            <a:avLst/>
          </a:prstGeom>
          <a:noFill/>
          <a:ln w="25400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4" name="Oval 25">
            <a:extLst>
              <a:ext uri="{FF2B5EF4-FFF2-40B4-BE49-F238E27FC236}">
                <a16:creationId xmlns:a16="http://schemas.microsoft.com/office/drawing/2014/main" id="{32A3F466-2E5D-4096-9470-EF16CB9B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127" y="635676"/>
            <a:ext cx="909713" cy="822305"/>
          </a:xfrm>
          <a:prstGeom prst="ellipse">
            <a:avLst/>
          </a:prstGeom>
          <a:noFill/>
          <a:ln w="25400" cap="rnd" algn="ctr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it-IT" altLang="it-IT"/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id="{3D40D7D7-8976-41C3-8F8C-8F3720A47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701" y="626397"/>
            <a:ext cx="431800" cy="822305"/>
          </a:xfrm>
          <a:prstGeom prst="ellipse">
            <a:avLst/>
          </a:prstGeom>
          <a:noFill/>
          <a:ln w="25400" cap="rnd" algn="ctr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it-IT" altLang="it-IT"/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62F053A2-5DA7-4F11-A3B3-1D106CA75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1740292"/>
            <a:ext cx="4911227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altLang="it-IT" sz="2200">
                <a:solidFill>
                  <a:srgbClr val="000066"/>
                </a:solidFill>
                <a:latin typeface="Times New Roman" panose="02020603050405020304" pitchFamily="18" charset="0"/>
              </a:rPr>
              <a:t>COMPONENTE DETERMINISTICA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altLang="it-IT" sz="2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(definisce il contributo della variabile esplicativa X)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A26B2695-B507-4653-AA1B-3CF5DD081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2747" y="1720284"/>
            <a:ext cx="6386052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altLang="it-IT" sz="2200">
                <a:solidFill>
                  <a:srgbClr val="000066"/>
                </a:solidFill>
                <a:latin typeface="Times New Roman" panose="02020603050405020304" pitchFamily="18" charset="0"/>
              </a:rPr>
              <a:t>COMPONENTE STOCASTICA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altLang="it-IT" sz="2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(è una </a:t>
            </a:r>
            <a:r>
              <a:rPr lang="it-IT" altLang="it-IT" sz="2200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</a:t>
            </a:r>
            <a:r>
              <a:rPr lang="it-IT" altLang="it-IT" sz="2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it-IT" altLang="it-IT" sz="2200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</a:t>
            </a:r>
            <a:r>
              <a:rPr lang="it-IT" altLang="it-IT" sz="2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 e riassume gli altri fattori non osservabili in grado di influenzare la relazione tra Y e X)</a:t>
            </a:r>
            <a:endParaRPr lang="it-IT" altLang="it-IT" sz="2200" i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C7150F36-C166-4C72-8C3A-25503ADDD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65" y="3096582"/>
            <a:ext cx="11204392" cy="74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it-IT" altLang="it-IT" sz="2000">
                <a:solidFill>
                  <a:srgbClr val="000066"/>
                </a:solidFill>
                <a:latin typeface="Times New Roman" panose="02020603050405020304" pitchFamily="18" charset="0"/>
              </a:rPr>
              <a:t>SE LA SCELTA CADE SU UNA</a:t>
            </a:r>
            <a:r>
              <a:rPr lang="it-IT" altLang="it-IT" sz="20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000">
                <a:solidFill>
                  <a:srgbClr val="800000"/>
                </a:solidFill>
                <a:latin typeface="Times New Roman" panose="02020603050405020304" pitchFamily="18" charset="0"/>
              </a:rPr>
              <a:t>FUNZIONE L</a:t>
            </a:r>
            <a:r>
              <a:rPr lang="it-IT" altLang="it-IT" sz="2000">
                <a:solidFill>
                  <a:srgbClr val="7A3A3A"/>
                </a:solidFill>
                <a:latin typeface="Times New Roman" panose="02020603050405020304" pitchFamily="18" charset="0"/>
              </a:rPr>
              <a:t>INE</a:t>
            </a:r>
            <a:r>
              <a:rPr lang="it-IT" altLang="it-IT" sz="2000">
                <a:solidFill>
                  <a:srgbClr val="800000"/>
                </a:solidFill>
                <a:latin typeface="Times New Roman" panose="02020603050405020304" pitchFamily="18" charset="0"/>
              </a:rPr>
              <a:t>ARE</a:t>
            </a:r>
            <a:r>
              <a:rPr lang="it-IT" altLang="it-IT" sz="20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000">
                <a:solidFill>
                  <a:srgbClr val="000066"/>
                </a:solidFill>
                <a:latin typeface="Times New Roman" panose="02020603050405020304" pitchFamily="18" charset="0"/>
              </a:rPr>
              <a:t>(DOVE X È LA VARIABILE ANTECEDENTE) SI INDIVIDUA LA</a:t>
            </a:r>
            <a:r>
              <a:rPr lang="it-IT" altLang="it-IT" sz="20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000">
                <a:solidFill>
                  <a:srgbClr val="800000"/>
                </a:solidFill>
                <a:latin typeface="Times New Roman" panose="02020603050405020304" pitchFamily="18" charset="0"/>
              </a:rPr>
              <a:t>RETTA DI REGRESSIONE: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1">
                <a:extLst>
                  <a:ext uri="{FF2B5EF4-FFF2-40B4-BE49-F238E27FC236}">
                    <a16:creationId xmlns:a16="http://schemas.microsoft.com/office/drawing/2014/main" id="{9A7AC265-D1DB-4C4D-A999-F0FFD2E80E45}"/>
                  </a:ext>
                </a:extLst>
              </p:cNvPr>
              <p:cNvSpPr txBox="1"/>
              <p:nvPr/>
            </p:nvSpPr>
            <p:spPr bwMode="auto">
              <a:xfrm>
                <a:off x="4863465" y="4080209"/>
                <a:ext cx="2952750" cy="52445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it-IT" sz="2600" b="1"/>
              </a:p>
            </p:txBody>
          </p:sp>
        </mc:Choice>
        <mc:Fallback xmlns="">
          <p:sp>
            <p:nvSpPr>
              <p:cNvPr id="19" name="Object 11">
                <a:extLst>
                  <a:ext uri="{FF2B5EF4-FFF2-40B4-BE49-F238E27FC236}">
                    <a16:creationId xmlns:a16="http://schemas.microsoft.com/office/drawing/2014/main" id="{9A7AC265-D1DB-4C4D-A999-F0FFD2E80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3465" y="4080209"/>
                <a:ext cx="2952750" cy="524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16">
            <a:extLst>
              <a:ext uri="{FF2B5EF4-FFF2-40B4-BE49-F238E27FC236}">
                <a16:creationId xmlns:a16="http://schemas.microsoft.com/office/drawing/2014/main" id="{2CC32854-2F73-4646-840E-5228F2492F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1827" y="4604660"/>
            <a:ext cx="576263" cy="360363"/>
          </a:xfrm>
          <a:prstGeom prst="line">
            <a:avLst/>
          </a:prstGeom>
          <a:noFill/>
          <a:ln w="25400" cap="rnd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172EE735-8131-4317-B921-B62056AFF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427" y="4965022"/>
            <a:ext cx="2205038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sz="2100">
                <a:solidFill>
                  <a:srgbClr val="800000"/>
                </a:solidFill>
                <a:latin typeface="Times New Roman" panose="02020603050405020304" pitchFamily="18" charset="0"/>
              </a:rPr>
              <a:t>INTERCETTA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5289989E-F53A-4B49-BCDF-4511B27A5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078" y="5036459"/>
            <a:ext cx="3871929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altLang="it-IT" sz="2100">
                <a:solidFill>
                  <a:srgbClr val="800000"/>
                </a:solidFill>
                <a:latin typeface="Times New Roman" panose="02020603050405020304" pitchFamily="18" charset="0"/>
              </a:rPr>
              <a:t>COEFFICIENTE ANGOLARE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EF8366F2-6CF2-4FB9-A582-6E253BF1D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6152" y="4604660"/>
            <a:ext cx="863600" cy="360363"/>
          </a:xfrm>
          <a:prstGeom prst="line">
            <a:avLst/>
          </a:prstGeom>
          <a:noFill/>
          <a:ln w="25400" cap="rnd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CA261300-B434-4808-8DAF-6A4ECD1CC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39" y="3983626"/>
            <a:ext cx="11327039" cy="584775"/>
          </a:xfrm>
          <a:prstGeom prst="rect">
            <a:avLst/>
          </a:prstGeom>
          <a:noFill/>
          <a:ln w="25400" cap="rnd" algn="ctr">
            <a:solidFill>
              <a:srgbClr val="8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146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Lineare Semplice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7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74447"/>
            <a:ext cx="1127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Nella regressione lineare semplice:</a:t>
            </a:r>
          </a:p>
          <a:p>
            <a:pPr marL="285764" indent="-285764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64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Il modello stimato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è una retta 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sul piano cartesiano</a:t>
            </a:r>
          </a:p>
          <a:p>
            <a:pPr marL="285764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</a:rPr>
              <a:t>I valori osservati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si possono rappresentare </a:t>
            </a: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</a:rPr>
              <a:t>come punti nel piano cartesiano</a:t>
            </a:r>
          </a:p>
          <a:p>
            <a:pPr marL="285764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marL="285764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La rappresentazione grafica, nel caso di un modello di regressione lineare semplice, sarà la seguente: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EF73B6D-F05A-4A53-AA83-6019363CA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058" y="3429000"/>
            <a:ext cx="7651143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8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Lineare Semplice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8</a:t>
            </a:fld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74448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Quando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stimiamo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la retta di regressione lineare semplice su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dati campionari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otteniamo la seguente relazione funzionale e rappresentazione grafica: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035C4569-673F-4D0F-A05A-5D57E227FE5E}"/>
              </a:ext>
            </a:extLst>
          </p:cNvPr>
          <p:cNvSpPr/>
          <p:nvPr/>
        </p:nvSpPr>
        <p:spPr>
          <a:xfrm>
            <a:off x="6771443" y="4156701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0A8FB02-9660-4F28-9BDC-51C2F89C7C92}"/>
                  </a:ext>
                </a:extLst>
              </p:cNvPr>
              <p:cNvSpPr txBox="1"/>
              <p:nvPr/>
            </p:nvSpPr>
            <p:spPr>
              <a:xfrm>
                <a:off x="7588372" y="1968525"/>
                <a:ext cx="4260413" cy="4164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acc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è il valore stimato (o predetto) di Y</a:t>
                </a: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it-IT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la </a:t>
                </a:r>
                <a:r>
                  <a:rPr lang="en-US" altLang="en-US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stima</a:t>
                </a:r>
                <a:r>
                  <a:rPr lang="en-US" altLang="en-US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campionaria</a:t>
                </a:r>
                <a:r>
                  <a:rPr lang="en-US" altLang="en-US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dell’intercetta</a:t>
                </a:r>
                <a:endParaRPr lang="en-US" alt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it-IT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rappresenta la 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stima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campionaria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 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coefficiente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inclinazione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coefficiente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angolare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rappresenta la manifestazione campionaria della componente erratica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0A8FB02-9660-4F28-9BDC-51C2F89C7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372" y="1968525"/>
                <a:ext cx="4260413" cy="4164602"/>
              </a:xfrm>
              <a:prstGeom prst="rect">
                <a:avLst/>
              </a:prstGeom>
              <a:blipFill>
                <a:blip r:embed="rId4"/>
                <a:stretch>
                  <a:fillRect l="-2003" t="-878" r="-2146" b="-24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78D156E-C2A0-40AF-A7D9-F8A27F977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04" y="2343976"/>
            <a:ext cx="6921743" cy="294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7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Lineare Semplice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9</a:t>
            </a:fld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74448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indent="-285764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Quando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stimiamo</a:t>
            </a: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la retta di regressione lineare semplice su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dati campionari </a:t>
            </a: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otteniamo la seguente relazione funzionale e rappresentazione grafica: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035C4569-673F-4D0F-A05A-5D57E227FE5E}"/>
              </a:ext>
            </a:extLst>
          </p:cNvPr>
          <p:cNvSpPr/>
          <p:nvPr/>
        </p:nvSpPr>
        <p:spPr>
          <a:xfrm rot="5400000">
            <a:off x="8692178" y="4554592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0A8FB02-9660-4F28-9BDC-51C2F89C7C92}"/>
                  </a:ext>
                </a:extLst>
              </p:cNvPr>
              <p:cNvSpPr txBox="1"/>
              <p:nvPr/>
            </p:nvSpPr>
            <p:spPr>
              <a:xfrm>
                <a:off x="531782" y="4931754"/>
                <a:ext cx="11660218" cy="157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acc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è il valore stimato (o predetto) di Y</a:t>
                </a: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it-IT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la </a:t>
                </a:r>
                <a:r>
                  <a:rPr lang="en-US" altLang="en-US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stima</a:t>
                </a:r>
                <a:r>
                  <a:rPr lang="en-US" altLang="en-US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campionaria</a:t>
                </a:r>
                <a:r>
                  <a:rPr lang="en-US" altLang="en-US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dell’intercetta</a:t>
                </a:r>
                <a:endParaRPr lang="en-US" alt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it-IT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rappresenta la 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stima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campionaria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 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coefficiente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angolare</a:t>
                </a:r>
                <a:endParaRPr lang="en-US" altLang="en-US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rappresenta la manifestazione campionaria della componente erratica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0A8FB02-9660-4F28-9BDC-51C2F89C7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82" y="4931754"/>
                <a:ext cx="11660218" cy="1579278"/>
              </a:xfrm>
              <a:prstGeom prst="rect">
                <a:avLst/>
              </a:prstGeom>
              <a:blipFill>
                <a:blip r:embed="rId4"/>
                <a:stretch>
                  <a:fillRect l="-680" t="-2317" b="-81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FD5CB78-4C2F-44DD-ADBA-9EE3452F2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634" y="1699976"/>
            <a:ext cx="7431668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15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1665</Words>
  <Application>Microsoft Office PowerPoint</Application>
  <PresentationFormat>Widescreen</PresentationFormat>
  <Paragraphs>430</Paragraphs>
  <Slides>48</Slides>
  <Notes>3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Tema di Office</vt:lpstr>
      <vt:lpstr>Equation</vt:lpstr>
      <vt:lpstr>ANALISI DEI DATI SPAZIALI PER LE APPLICAZIONI ECONOMICHE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Inserire Titolo del Corso</dc:title>
  <cp:lastModifiedBy>Gennaro Punzo</cp:lastModifiedBy>
  <cp:revision>22</cp:revision>
  <dcterms:created xsi:type="dcterms:W3CDTF">2020-12-29T15:10:37Z</dcterms:created>
  <dcterms:modified xsi:type="dcterms:W3CDTF">2022-10-24T12:38:30Z</dcterms:modified>
</cp:coreProperties>
</file>