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65" r:id="rId4"/>
    <p:sldId id="259" r:id="rId5"/>
    <p:sldId id="260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cunti" userId="03cf8fb0e9684e0f" providerId="LiveId" clId="{62D8D211-B6C2-4715-BAE6-6E02D104140B}"/>
    <pc:docChg chg="undo custSel modSld">
      <pc:chgData name="antonia cunti" userId="03cf8fb0e9684e0f" providerId="LiveId" clId="{62D8D211-B6C2-4715-BAE6-6E02D104140B}" dt="2023-10-02T10:16:34.708" v="147" actId="122"/>
      <pc:docMkLst>
        <pc:docMk/>
      </pc:docMkLst>
      <pc:sldChg chg="modSp mod">
        <pc:chgData name="antonia cunti" userId="03cf8fb0e9684e0f" providerId="LiveId" clId="{62D8D211-B6C2-4715-BAE6-6E02D104140B}" dt="2023-10-02T10:16:34.708" v="147" actId="122"/>
        <pc:sldMkLst>
          <pc:docMk/>
          <pc:sldMk cId="758823260" sldId="256"/>
        </pc:sldMkLst>
        <pc:spChg chg="mod">
          <ac:chgData name="antonia cunti" userId="03cf8fb0e9684e0f" providerId="LiveId" clId="{62D8D211-B6C2-4715-BAE6-6E02D104140B}" dt="2023-10-02T10:16:34.708" v="147" actId="122"/>
          <ac:spMkLst>
            <pc:docMk/>
            <pc:sldMk cId="758823260" sldId="256"/>
            <ac:spMk id="6" creationId="{81B0ACEB-E0FA-DD58-3299-C19BF1CEC2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5312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7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1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92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1816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3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83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91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27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2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071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016190B-4B23-6E4F-8B0C-14E65ED87602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491D91C-28B4-544B-87C7-207B056FB26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735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B0ACEB-E0FA-DD58-3299-C19BF1CEC225}"/>
              </a:ext>
            </a:extLst>
          </p:cNvPr>
          <p:cNvSpPr txBox="1"/>
          <p:nvPr/>
        </p:nvSpPr>
        <p:spPr>
          <a:xfrm>
            <a:off x="2262963" y="2559953"/>
            <a:ext cx="76660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FOCALLIZZARE IL BENESSERE</a:t>
            </a:r>
            <a:r>
              <a:rPr lang="it-IT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”: UNA RICERCA ESPLORATIVA CON ALCUNI STUDENTI DI SCIENZE MOTORIE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2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02B65-5D34-2656-BDB9-6CEEF5F2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it-IT" dirty="0">
                <a:latin typeface="InfoTextRegular"/>
              </a:rPr>
              <a:t>Premessa metodologica</a:t>
            </a:r>
            <a:br>
              <a:rPr lang="it-IT" dirty="0"/>
            </a:b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ED1AB7D-8697-D5DC-79C7-24D2C9477E8F}"/>
              </a:ext>
            </a:extLst>
          </p:cNvPr>
          <p:cNvSpPr txBox="1"/>
          <p:nvPr/>
        </p:nvSpPr>
        <p:spPr>
          <a:xfrm>
            <a:off x="849237" y="1760702"/>
            <a:ext cx="110273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Di seguito viene proposta una ricerca esplorativa allo scopo di suggerire ulteriori elementi di riflessione circa l’orizzonte culturale in cui la formazione va a innestarsi e i bisogni formativi con cui relazionarsi.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CE7DE5E-5403-4204-6082-029FD838D302}"/>
              </a:ext>
            </a:extLst>
          </p:cNvPr>
          <p:cNvSpPr txBox="1"/>
          <p:nvPr/>
        </p:nvSpPr>
        <p:spPr>
          <a:xfrm>
            <a:off x="1479102" y="4547835"/>
            <a:ext cx="97675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Sul versante pedagogico è importante comprendere cosa stia a significare il concetto di benessere quando questo diventa il fine il mezzo del proprio agire professionale, in particolare attraverso l’organizzazione gli ambienti di apprendimento nell’ambito delle attività motorie sportive. 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8F03F5E7-3379-841C-0DEC-9B403DB748E5}"/>
              </a:ext>
            </a:extLst>
          </p:cNvPr>
          <p:cNvSpPr/>
          <p:nvPr/>
        </p:nvSpPr>
        <p:spPr>
          <a:xfrm>
            <a:off x="2413591" y="3086290"/>
            <a:ext cx="20733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F045E-898C-645E-8A39-18DAB222B5E0}"/>
              </a:ext>
            </a:extLst>
          </p:cNvPr>
          <p:cNvSpPr txBox="1"/>
          <p:nvPr/>
        </p:nvSpPr>
        <p:spPr>
          <a:xfrm>
            <a:off x="2785731" y="3358824"/>
            <a:ext cx="142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BENESSERE</a:t>
            </a:r>
            <a:endParaRPr lang="it-IT" b="1" dirty="0"/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30D44B2E-1814-02DD-A1E6-B0874D3E98AA}"/>
              </a:ext>
            </a:extLst>
          </p:cNvPr>
          <p:cNvSpPr/>
          <p:nvPr/>
        </p:nvSpPr>
        <p:spPr>
          <a:xfrm>
            <a:off x="5011479" y="2811267"/>
            <a:ext cx="485553" cy="1464445"/>
          </a:xfrm>
          <a:prstGeom prst="leftBrace">
            <a:avLst>
              <a:gd name="adj1" fmla="val 43370"/>
              <a:gd name="adj2" fmla="val 51452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029572B-4505-D598-0DC6-A410ED5E111A}"/>
              </a:ext>
            </a:extLst>
          </p:cNvPr>
          <p:cNvSpPr txBox="1"/>
          <p:nvPr/>
        </p:nvSpPr>
        <p:spPr>
          <a:xfrm>
            <a:off x="5583394" y="2934586"/>
            <a:ext cx="2691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sentirsi fisicamente attivi;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vivere più a lungo di altri;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mangiare bene;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avere un bel corpo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97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02B65-5D34-2656-BDB9-6CEEF5F2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1673" y="-5238"/>
            <a:ext cx="6727573" cy="1485900"/>
          </a:xfrm>
        </p:spPr>
        <p:txBody>
          <a:bodyPr>
            <a:normAutofit/>
          </a:bodyPr>
          <a:lstStyle/>
          <a:p>
            <a:br>
              <a:rPr lang="it-IT" dirty="0"/>
            </a:br>
            <a:r>
              <a:rPr lang="it-IT" u="sng" dirty="0"/>
              <a:t>Focus group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FCE33E-3585-64C7-C905-AF662DD1837F}"/>
              </a:ext>
            </a:extLst>
          </p:cNvPr>
          <p:cNvSpPr txBox="1"/>
          <p:nvPr/>
        </p:nvSpPr>
        <p:spPr>
          <a:xfrm>
            <a:off x="1237007" y="1938578"/>
            <a:ext cx="103205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6"/>
              </a:buClr>
              <a:buFont typeface="Wingdings" pitchFamily="2" charset="2"/>
              <a:buChar char="§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una tecnica di rilevazione usata per la ricerca umana e sociale che si basa sulla discussione tra un piccolo gruppo di persone alla presenza di uno o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piu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moderatori, focalizzata su uno specifico argomento che si vuole indagare in </a:t>
            </a:r>
            <a:r>
              <a:rPr lang="it-IT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profondita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DE794ED-48B6-41AA-D4A3-480FC0F9C00F}"/>
              </a:ext>
            </a:extLst>
          </p:cNvPr>
          <p:cNvSpPr txBox="1"/>
          <p:nvPr/>
        </p:nvSpPr>
        <p:spPr>
          <a:xfrm>
            <a:off x="1150794" y="3525753"/>
            <a:ext cx="106619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/>
              </a:buClr>
              <a:buFont typeface="Wingdings" pitchFamily="2" charset="2"/>
              <a:buChar char="§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Chi modera fa ricorso a una griglia di ricerca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piu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̀ o meno strutturata, utilizzando stimoli verbali – come domande, frasi, libere associazioni – oppure grafici – come filmati, immagini, disegni – che siano in grado di sollecitare i rispondenti a una discussione ad alto gradiente di interazione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577E9C7-856E-8C66-3067-E121FFE2F9BC}"/>
              </a:ext>
            </a:extLst>
          </p:cNvPr>
          <p:cNvSpPr txBox="1"/>
          <p:nvPr/>
        </p:nvSpPr>
        <p:spPr>
          <a:xfrm>
            <a:off x="1237007" y="5284378"/>
            <a:ext cx="102366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itchFamily="2" charset="2"/>
              <a:buChar char="§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esistono risposte giuste o sbagliate, la ricchezza del focus group sta nel valore contenuto in ciascuno dei differenti punti di vista espressi dai partecipanti. 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17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02B65-5D34-2656-BDB9-6CEEF5F2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it-IT" dirty="0">
                <a:effectLst/>
                <a:latin typeface="InfoTextRegular"/>
              </a:rPr>
              <a:t>Obiettivi e partecipanti </a:t>
            </a:r>
            <a:br>
              <a:rPr lang="it-IT" dirty="0"/>
            </a:br>
            <a:endParaRPr lang="it-IT" dirty="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614B5F-44C1-2CB5-CD52-5CB832B9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04" y="5493552"/>
            <a:ext cx="10956411" cy="1297173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6"/>
              </a:buClr>
              <a:buNone/>
            </a:pP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1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focus group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è stato condotto in un </a:t>
            </a:r>
            <a:r>
              <a:rPr lang="it-IT" sz="18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setting 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silenzioso e accogliente, pensato e organizzato per stimolare un 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atteg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giamento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positivo e spontaneo dei partecipanti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focus group è stato 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audioregistrato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 il consenso dei partecipanti e successivamente sbobinato e trascritto integralmente parola per parola. 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100" dirty="0"/>
          </a:p>
        </p:txBody>
      </p:sp>
      <p:pic>
        <p:nvPicPr>
          <p:cNvPr id="5" name="Immagine 4" descr="Immagine che contiene testo, schermata, Carattere, documento&#10;&#10;Descrizione generata automaticamente">
            <a:extLst>
              <a:ext uri="{FF2B5EF4-FFF2-40B4-BE49-F238E27FC236}">
                <a16:creationId xmlns:a16="http://schemas.microsoft.com/office/drawing/2014/main" id="{193F5535-8E80-78C0-5CE7-8D8A03299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133" y="1238471"/>
            <a:ext cx="4316820" cy="397542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A78BC58-A23B-AD30-37EC-D621677F325C}"/>
              </a:ext>
            </a:extLst>
          </p:cNvPr>
          <p:cNvSpPr txBox="1"/>
          <p:nvPr/>
        </p:nvSpPr>
        <p:spPr>
          <a:xfrm>
            <a:off x="1169582" y="1637415"/>
            <a:ext cx="4713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6"/>
              </a:buClr>
              <a:buFont typeface="Wingdings" pitchFamily="2" charset="2"/>
              <a:buChar char="§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obiettivo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è stato quello di esplorare le rappresentazioni del benessere 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rilevabile in relazione alle loro narrazioni, in modo da far emergere i differenti punti di vista.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A70990B-2830-02CC-7CFE-84A0469A36EC}"/>
              </a:ext>
            </a:extLst>
          </p:cNvPr>
          <p:cNvSpPr txBox="1"/>
          <p:nvPr/>
        </p:nvSpPr>
        <p:spPr>
          <a:xfrm>
            <a:off x="1169760" y="3078682"/>
            <a:ext cx="471358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/>
              </a:buClr>
              <a:buFont typeface="Wingdings" pitchFamily="2" charset="2"/>
              <a:buChar char="§"/>
            </a:pP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Hanno preso parte alla ricerca </a:t>
            </a:r>
            <a:r>
              <a:rPr lang="it-IT" sz="1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 studenti 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iscritti al terzo anno del corso di laurea in Scienze motorie e sportive (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sams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dell’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Universita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di Foggia di 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eta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compresa tra i 21 e i 27 anni, di cui 6 maschi e 4 femmine. La partecipazione al focus group è stata volontaria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23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AB8C1F-835F-5C80-DD10-DBC030C1E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it-IT" dirty="0">
                <a:effectLst/>
                <a:latin typeface="InfoTextRegular"/>
              </a:rPr>
              <a:t>Analisi dei dati e risultati </a:t>
            </a:r>
            <a:br>
              <a:rPr lang="it-IT" dirty="0"/>
            </a:br>
            <a:endParaRPr lang="it-IT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680DC5-55F4-A3A8-A41E-83226BA55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it-IT" sz="1800" dirty="0">
                <a:solidFill>
                  <a:schemeClr val="tx1"/>
                </a:solidFill>
                <a:effectLst/>
                <a:latin typeface="GaramondPremrPro"/>
              </a:rPr>
              <a:t>La </a:t>
            </a:r>
            <a:r>
              <a:rPr lang="it-IT" sz="1800" b="1" dirty="0">
                <a:solidFill>
                  <a:schemeClr val="tx1"/>
                </a:solidFill>
                <a:effectLst/>
                <a:latin typeface="GaramondPremrPro"/>
              </a:rPr>
              <a:t>rilevazione dei dat</a:t>
            </a:r>
            <a:r>
              <a:rPr lang="it-IT" sz="1800" dirty="0">
                <a:solidFill>
                  <a:schemeClr val="tx1"/>
                </a:solidFill>
                <a:effectLst/>
                <a:latin typeface="GaramondPremrPro"/>
              </a:rPr>
              <a:t>i è stata realizzata in un’unica sessione. Il gruppo di discussione è stato attivato chiedendo ai partecipanti di individuare un’esperienza di lavoro in cui essi pensavano di aver promosso benessere attraverso le </a:t>
            </a:r>
            <a:r>
              <a:rPr lang="it-IT" sz="1800" dirty="0" err="1">
                <a:solidFill>
                  <a:schemeClr val="tx1"/>
                </a:solidFill>
                <a:effectLst/>
                <a:latin typeface="GaramondPremrPro"/>
              </a:rPr>
              <a:t>attivita</a:t>
            </a:r>
            <a:r>
              <a:rPr lang="it-IT" sz="1800" dirty="0">
                <a:solidFill>
                  <a:schemeClr val="tx1"/>
                </a:solidFill>
                <a:effectLst/>
                <a:latin typeface="GaramondPremrPro"/>
              </a:rPr>
              <a:t>̀ motorie e sportive. </a:t>
            </a:r>
          </a:p>
          <a:p>
            <a:pPr marL="0" indent="0">
              <a:buNone/>
            </a:pPr>
            <a:endParaRPr lang="it-IT" sz="1800" dirty="0">
              <a:solidFill>
                <a:schemeClr val="tx1"/>
              </a:solidFill>
              <a:effectLst/>
              <a:latin typeface="GaramondPremrPro"/>
            </a:endParaRPr>
          </a:p>
          <a:p>
            <a:pPr>
              <a:buClr>
                <a:schemeClr val="accent6"/>
              </a:buClr>
            </a:pPr>
            <a:r>
              <a:rPr lang="it-IT" sz="1800" dirty="0">
                <a:solidFill>
                  <a:schemeClr val="tx1"/>
                </a:solidFill>
                <a:effectLst/>
                <a:latin typeface="GaramondPremrPro"/>
              </a:rPr>
              <a:t>In un secondo momento, sono state rivolte domande </a:t>
            </a:r>
            <a:r>
              <a:rPr lang="it-IT" sz="1800" dirty="0" err="1">
                <a:solidFill>
                  <a:schemeClr val="tx1"/>
                </a:solidFill>
                <a:effectLst/>
                <a:latin typeface="GaramondPremrPro"/>
              </a:rPr>
              <a:t>piu</a:t>
            </a:r>
            <a:r>
              <a:rPr lang="it-IT" sz="1800" dirty="0">
                <a:solidFill>
                  <a:schemeClr val="tx1"/>
                </a:solidFill>
                <a:effectLst/>
                <a:latin typeface="GaramondPremrPro"/>
              </a:rPr>
              <a:t>̀ specifiche, allo scopo di indagare meglio i temi oggetto di indagine. </a:t>
            </a:r>
            <a:endParaRPr lang="it-IT" sz="1800" dirty="0">
              <a:solidFill>
                <a:schemeClr val="tx1"/>
              </a:solidFill>
            </a:endParaRPr>
          </a:p>
          <a:p>
            <a:endParaRPr lang="it-IT" sz="1800" dirty="0"/>
          </a:p>
        </p:txBody>
      </p:sp>
      <p:pic>
        <p:nvPicPr>
          <p:cNvPr id="5" name="Immagine 4" descr="Immagine che contiene testo, schermata, Carattere&#10;&#10;Descrizione generata automaticamente">
            <a:extLst>
              <a:ext uri="{FF2B5EF4-FFF2-40B4-BE49-F238E27FC236}">
                <a16:creationId xmlns:a16="http://schemas.microsoft.com/office/drawing/2014/main" id="{F014695B-C4D0-3C51-6841-61EC2CCF8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2866" y="2073348"/>
            <a:ext cx="5597043" cy="321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5807381-FE36-9BB8-0D25-414215D77F88}"/>
              </a:ext>
            </a:extLst>
          </p:cNvPr>
          <p:cNvSpPr txBox="1"/>
          <p:nvPr/>
        </p:nvSpPr>
        <p:spPr>
          <a:xfrm>
            <a:off x="864705" y="322230"/>
            <a:ext cx="6808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effectLst/>
                <a:latin typeface="InfoTextRegular"/>
              </a:rPr>
              <a:t>Alcuni stralci emersi dall’item “Rappresentazioni del benessere”: </a:t>
            </a:r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9F5886-F893-0A3B-70FB-620E238EFC9F}"/>
              </a:ext>
            </a:extLst>
          </p:cNvPr>
          <p:cNvSpPr txBox="1"/>
          <p:nvPr/>
        </p:nvSpPr>
        <p:spPr>
          <a:xfrm>
            <a:off x="1023847" y="1142576"/>
            <a:ext cx="62977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InfoTextRegular"/>
              </a:rPr>
              <a:t>“Tutte le volte che faccio fare il lavoro ad alta </a:t>
            </a:r>
            <a:r>
              <a:rPr lang="it-IT" sz="1800" dirty="0" err="1">
                <a:effectLst/>
                <a:latin typeface="InfoTextRegular"/>
              </a:rPr>
              <a:t>intensita</a:t>
            </a:r>
            <a:r>
              <a:rPr lang="it-IT" sz="1800" dirty="0">
                <a:effectLst/>
                <a:latin typeface="InfoTextRegular"/>
              </a:rPr>
              <a:t>̀, i miei allievi di funzionale sono molto contenti. Più li faccio sudare e </a:t>
            </a:r>
            <a:r>
              <a:rPr lang="it-IT" sz="1800" dirty="0" err="1">
                <a:effectLst/>
                <a:latin typeface="InfoTextRegular"/>
              </a:rPr>
              <a:t>piu</a:t>
            </a:r>
            <a:r>
              <a:rPr lang="it-IT" sz="1800" dirty="0">
                <a:effectLst/>
                <a:latin typeface="InfoTextRegular"/>
              </a:rPr>
              <a:t>̀ sono soddisfatti.” 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A323716-041B-516C-EAE5-FB7566FC99D5}"/>
              </a:ext>
            </a:extLst>
          </p:cNvPr>
          <p:cNvSpPr txBox="1"/>
          <p:nvPr/>
        </p:nvSpPr>
        <p:spPr>
          <a:xfrm>
            <a:off x="1023847" y="2108043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InfoTextRegular"/>
              </a:rPr>
              <a:t>“Quando i ragazzi aumentano il carico o le ripetizioni’’. 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B765C53-6C81-8BBA-AC9C-7AC1917216D7}"/>
              </a:ext>
            </a:extLst>
          </p:cNvPr>
          <p:cNvSpPr txBox="1"/>
          <p:nvPr/>
        </p:nvSpPr>
        <p:spPr>
          <a:xfrm>
            <a:off x="1028701" y="2538007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InfoTextRegular"/>
              </a:rPr>
              <a:t>“ Inizia a fare meno fatica durante la giornata.” </a:t>
            </a:r>
            <a:endParaRPr lang="it-IT" dirty="0"/>
          </a:p>
        </p:txBody>
      </p:sp>
      <p:sp>
        <p:nvSpPr>
          <p:cNvPr id="12" name="Parentesi graffa chiusa 11">
            <a:extLst>
              <a:ext uri="{FF2B5EF4-FFF2-40B4-BE49-F238E27FC236}">
                <a16:creationId xmlns:a16="http://schemas.microsoft.com/office/drawing/2014/main" id="{31C3A559-6BAA-2E2F-86AB-3C5AD683ABA2}"/>
              </a:ext>
            </a:extLst>
          </p:cNvPr>
          <p:cNvSpPr/>
          <p:nvPr/>
        </p:nvSpPr>
        <p:spPr>
          <a:xfrm>
            <a:off x="7591647" y="1142576"/>
            <a:ext cx="595423" cy="1882175"/>
          </a:xfrm>
          <a:prstGeom prst="righ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083BCE2-DD6D-3620-9B47-E6A5CD901615}"/>
              </a:ext>
            </a:extLst>
          </p:cNvPr>
          <p:cNvSpPr txBox="1"/>
          <p:nvPr/>
        </p:nvSpPr>
        <p:spPr>
          <a:xfrm>
            <a:off x="8556551" y="1285264"/>
            <a:ext cx="3292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tipo di risposte fornite dai partecipanti evidenzia come essi abbiano polarizzato l’attenzione sulle componenti del benessere che fanno riferimento alla dimensione fisica del costrutto (</a:t>
            </a:r>
            <a:r>
              <a:rPr lang="it-IT" sz="18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wellness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57EF627-48CF-51BE-11BE-1782C8BD3D27}"/>
              </a:ext>
            </a:extLst>
          </p:cNvPr>
          <p:cNvSpPr txBox="1"/>
          <p:nvPr/>
        </p:nvSpPr>
        <p:spPr>
          <a:xfrm>
            <a:off x="1023847" y="3833249"/>
            <a:ext cx="6649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effectLst/>
                <a:latin typeface="InfoTextRegular"/>
              </a:rPr>
              <a:t>Alcuni stralci emersi dall’item “Narrazione relativa all’esperienza”</a:t>
            </a:r>
            <a:r>
              <a:rPr lang="it-IT" b="1" dirty="0">
                <a:latin typeface="InfoTextRegular"/>
              </a:rPr>
              <a:t>:</a:t>
            </a:r>
            <a:endParaRPr lang="it-IT" b="1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B0B0987-102C-33C4-EB31-8BD2FD7716D8}"/>
              </a:ext>
            </a:extLst>
          </p:cNvPr>
          <p:cNvSpPr txBox="1"/>
          <p:nvPr/>
        </p:nvSpPr>
        <p:spPr>
          <a:xfrm>
            <a:off x="1121389" y="4356491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“C’è poco da modificare”. </a:t>
            </a:r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A695742-9996-1A77-7553-63A857BF047A}"/>
              </a:ext>
            </a:extLst>
          </p:cNvPr>
          <p:cNvSpPr txBox="1"/>
          <p:nvPr/>
        </p:nvSpPr>
        <p:spPr>
          <a:xfrm>
            <a:off x="1121389" y="4686942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“Mi sono comportato come sempre”. 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41A68B0-A8A4-7C55-E0AE-8639E01B0751}"/>
              </a:ext>
            </a:extLst>
          </p:cNvPr>
          <p:cNvSpPr txBox="1"/>
          <p:nvPr/>
        </p:nvSpPr>
        <p:spPr>
          <a:xfrm>
            <a:off x="1121389" y="5056274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“Ho continuato per la mia strada”. 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85A3F20-F4B6-6F96-94F5-70951874F845}"/>
              </a:ext>
            </a:extLst>
          </p:cNvPr>
          <p:cNvSpPr txBox="1"/>
          <p:nvPr/>
        </p:nvSpPr>
        <p:spPr>
          <a:xfrm>
            <a:off x="8556550" y="4660101"/>
            <a:ext cx="32925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partecipanti evidenziano una visione scarsamente modificabile delle </a:t>
            </a:r>
            <a:r>
              <a:rPr lang="it-IT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attivita</a:t>
            </a:r>
            <a:r>
              <a:rPr lang="it-IT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̀ proposte.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arentesi graffa chiusa 23">
            <a:extLst>
              <a:ext uri="{FF2B5EF4-FFF2-40B4-BE49-F238E27FC236}">
                <a16:creationId xmlns:a16="http://schemas.microsoft.com/office/drawing/2014/main" id="{116FBFCC-49B8-0414-8558-896BB96C9C10}"/>
              </a:ext>
            </a:extLst>
          </p:cNvPr>
          <p:cNvSpPr/>
          <p:nvPr/>
        </p:nvSpPr>
        <p:spPr>
          <a:xfrm>
            <a:off x="7836195" y="4356491"/>
            <a:ext cx="544630" cy="1530551"/>
          </a:xfrm>
          <a:prstGeom prst="righ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63AD13C-6B32-D583-7231-17B6C5A11D50}"/>
              </a:ext>
            </a:extLst>
          </p:cNvPr>
          <p:cNvSpPr txBox="1"/>
          <p:nvPr/>
        </p:nvSpPr>
        <p:spPr>
          <a:xfrm>
            <a:off x="1121389" y="5398765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“Organizzo sempre tutto secondo una scaletta precisa”.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348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0DC756A-71CB-5FF3-89D6-F92B5699270D}"/>
              </a:ext>
            </a:extLst>
          </p:cNvPr>
          <p:cNvSpPr txBox="1"/>
          <p:nvPr/>
        </p:nvSpPr>
        <p:spPr>
          <a:xfrm>
            <a:off x="1123122" y="361986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effectLst/>
                <a:latin typeface="InfoTextRegular"/>
              </a:rPr>
              <a:t>Alcuni stralci emersi dall’item “</a:t>
            </a:r>
            <a:r>
              <a:rPr lang="it-IT" sz="1800" b="1" dirty="0" err="1">
                <a:effectLst/>
                <a:latin typeface="InfoTextRegular"/>
              </a:rPr>
              <a:t>Possibilita</a:t>
            </a:r>
            <a:r>
              <a:rPr lang="it-IT" sz="1800" b="1" dirty="0">
                <a:effectLst/>
                <a:latin typeface="InfoTextRegular"/>
              </a:rPr>
              <a:t>̀ di cambiamento”: </a:t>
            </a:r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9C587BC-F4BA-7C03-FB23-27B2B05C8BBB}"/>
              </a:ext>
            </a:extLst>
          </p:cNvPr>
          <p:cNvSpPr txBox="1"/>
          <p:nvPr/>
        </p:nvSpPr>
        <p:spPr>
          <a:xfrm>
            <a:off x="1233144" y="1128179"/>
            <a:ext cx="5390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“Non penso. Il lavoro ad alta </a:t>
            </a:r>
            <a:r>
              <a:rPr lang="it-IT" sz="1800" dirty="0" err="1">
                <a:effectLst/>
                <a:latin typeface="GaramondPremrPro"/>
              </a:rPr>
              <a:t>intensita</a:t>
            </a:r>
            <a:r>
              <a:rPr lang="it-IT" sz="1800" dirty="0">
                <a:effectLst/>
                <a:latin typeface="GaramondPremrPro"/>
              </a:rPr>
              <a:t>̀ prevede precisi tempi di carico e recupero”. 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E9F666D-515C-027C-25ED-9F67832B5C03}"/>
              </a:ext>
            </a:extLst>
          </p:cNvPr>
          <p:cNvSpPr txBox="1"/>
          <p:nvPr/>
        </p:nvSpPr>
        <p:spPr>
          <a:xfrm>
            <a:off x="1233144" y="1959181"/>
            <a:ext cx="6102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“Potrei pensare  di fare diversamente ma la vedo dura”.</a:t>
            </a:r>
          </a:p>
          <a:p>
            <a:r>
              <a:rPr lang="it-IT" sz="1800" dirty="0">
                <a:effectLst/>
                <a:latin typeface="GaramondPremrPro"/>
              </a:rPr>
              <a:t> 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GaramondPremrPro"/>
              </a:rPr>
              <a:t>“Non saprei proprio come rendere la sbarra </a:t>
            </a:r>
            <a:r>
              <a:rPr lang="it-IT" sz="1800" dirty="0" err="1">
                <a:effectLst/>
                <a:latin typeface="GaramondPremrPro"/>
              </a:rPr>
              <a:t>piu</a:t>
            </a:r>
            <a:r>
              <a:rPr lang="it-IT" sz="1800" dirty="0">
                <a:effectLst/>
                <a:latin typeface="GaramondPremrPro"/>
              </a:rPr>
              <a:t>̀ divertente”. </a:t>
            </a:r>
            <a:endParaRPr lang="it-IT" dirty="0"/>
          </a:p>
          <a:p>
            <a:endParaRPr lang="it-IT" dirty="0"/>
          </a:p>
        </p:txBody>
      </p:sp>
      <p:sp>
        <p:nvSpPr>
          <p:cNvPr id="10" name="Parentesi graffa chiusa 9">
            <a:extLst>
              <a:ext uri="{FF2B5EF4-FFF2-40B4-BE49-F238E27FC236}">
                <a16:creationId xmlns:a16="http://schemas.microsoft.com/office/drawing/2014/main" id="{E57DDBF2-DFCB-3A77-0217-DEB7ADFB9F70}"/>
              </a:ext>
            </a:extLst>
          </p:cNvPr>
          <p:cNvSpPr/>
          <p:nvPr/>
        </p:nvSpPr>
        <p:spPr>
          <a:xfrm>
            <a:off x="7506585" y="1193905"/>
            <a:ext cx="544630" cy="1530551"/>
          </a:xfrm>
          <a:prstGeom prst="righ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ADFB5E2-464C-52A4-D42A-4614B54E8A45}"/>
              </a:ext>
            </a:extLst>
          </p:cNvPr>
          <p:cNvSpPr txBox="1"/>
          <p:nvPr/>
        </p:nvSpPr>
        <p:spPr>
          <a:xfrm>
            <a:off x="8308246" y="1431985"/>
            <a:ext cx="3632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GaramondPremrPro"/>
              </a:rPr>
              <a:t>È </a:t>
            </a:r>
            <a:r>
              <a:rPr lang="it-IT" sz="1800" dirty="0">
                <a:effectLst/>
                <a:latin typeface="GaramondPremrPro"/>
              </a:rPr>
              <a:t>interessante notare come i partecipanti abbiano una certa resistenza a pensare altrimenti il loro agire professionale.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E0092FD-A98F-2CF4-C5C0-DE4A1C11F0DF}"/>
              </a:ext>
            </a:extLst>
          </p:cNvPr>
          <p:cNvSpPr txBox="1"/>
          <p:nvPr/>
        </p:nvSpPr>
        <p:spPr>
          <a:xfrm>
            <a:off x="988597" y="3743542"/>
            <a:ext cx="107284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effectLst/>
                <a:latin typeface="GaramondPremrPro"/>
              </a:rPr>
              <a:t>È importante evidenziare</a:t>
            </a:r>
            <a:r>
              <a:rPr lang="it-IT" sz="2000" dirty="0">
                <a:latin typeface="GaramondPremrPro"/>
              </a:rPr>
              <a:t> </a:t>
            </a:r>
            <a:r>
              <a:rPr lang="it-IT" sz="2000" dirty="0">
                <a:effectLst/>
                <a:latin typeface="GaramondPremrPro"/>
              </a:rPr>
              <a:t>che la </a:t>
            </a:r>
            <a:r>
              <a:rPr lang="it-IT" sz="2000" dirty="0" err="1">
                <a:effectLst/>
                <a:latin typeface="GaramondPremrPro"/>
              </a:rPr>
              <a:t>possibilita</a:t>
            </a:r>
            <a:r>
              <a:rPr lang="it-IT" sz="2000" dirty="0">
                <a:effectLst/>
                <a:latin typeface="GaramondPremrPro"/>
              </a:rPr>
              <a:t>̀ di cambiamento è interpretata da alcuni solamente come diversificazione delle </a:t>
            </a:r>
            <a:r>
              <a:rPr lang="it-IT" sz="2000" dirty="0" err="1">
                <a:effectLst/>
                <a:latin typeface="GaramondPremrPro"/>
              </a:rPr>
              <a:t>attivita</a:t>
            </a:r>
            <a:r>
              <a:rPr lang="it-IT" sz="2000" dirty="0">
                <a:effectLst/>
                <a:latin typeface="GaramondPremrPro"/>
              </a:rPr>
              <a:t>̀ proposte, come è desumibile dalla narrazione “Potrei imparare nuove tecniche di </a:t>
            </a:r>
            <a:r>
              <a:rPr lang="it-IT" sz="2000" i="1" dirty="0" err="1">
                <a:effectLst/>
                <a:latin typeface="GaramondPremrPro"/>
              </a:rPr>
              <a:t>mental</a:t>
            </a:r>
            <a:r>
              <a:rPr lang="it-IT" sz="2000" i="1" dirty="0">
                <a:effectLst/>
                <a:latin typeface="GaramondPremrPro"/>
              </a:rPr>
              <a:t> coaching</a:t>
            </a:r>
            <a:r>
              <a:rPr lang="it-IT" sz="2000" dirty="0">
                <a:effectLst/>
                <a:latin typeface="GaramondPremrPro"/>
              </a:rPr>
              <a:t>”. </a:t>
            </a:r>
            <a:endParaRPr lang="it-IT" sz="20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A31227B-4990-DEBB-3BC4-76CC6F9B05EC}"/>
              </a:ext>
            </a:extLst>
          </p:cNvPr>
          <p:cNvSpPr txBox="1"/>
          <p:nvPr/>
        </p:nvSpPr>
        <p:spPr>
          <a:xfrm>
            <a:off x="1065827" y="5455125"/>
            <a:ext cx="101940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>
                <a:latin typeface="GaramondPremrPro"/>
              </a:rPr>
              <a:t>Dunque, siamo </a:t>
            </a:r>
            <a:r>
              <a:rPr lang="it-IT" sz="2000" dirty="0">
                <a:effectLst/>
                <a:latin typeface="GaramondPremrPro"/>
              </a:rPr>
              <a:t>sollecitati ad avviare riflessioni sul versante pedagogico che vadano proprio in direzione di una formazione professionale orientata al </a:t>
            </a:r>
            <a:r>
              <a:rPr lang="it-IT" sz="2000" b="1" dirty="0">
                <a:effectLst/>
                <a:latin typeface="GaramondPremrPro"/>
              </a:rPr>
              <a:t>“</a:t>
            </a:r>
            <a:r>
              <a:rPr lang="it-IT" sz="2000" b="1" dirty="0" err="1">
                <a:effectLst/>
                <a:latin typeface="GaramondPremrPro"/>
              </a:rPr>
              <a:t>benesserci</a:t>
            </a:r>
            <a:r>
              <a:rPr lang="it-IT" sz="2000" b="1" dirty="0">
                <a:effectLst/>
                <a:latin typeface="GaramondPremrPro"/>
              </a:rPr>
              <a:t>”. 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251370253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{FD4BD3ED-D2FA-4749-A5EB-AD0698E792C9}tf10001072</Template>
  <TotalTime>102</TotalTime>
  <Words>708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GaramondPremrPro</vt:lpstr>
      <vt:lpstr>InfoTextRegular</vt:lpstr>
      <vt:lpstr>Wingdings</vt:lpstr>
      <vt:lpstr>Ritaglio</vt:lpstr>
      <vt:lpstr>Presentazione standard di PowerPoint</vt:lpstr>
      <vt:lpstr>Premessa metodologica </vt:lpstr>
      <vt:lpstr> Focus group</vt:lpstr>
      <vt:lpstr>Obiettivi e partecipanti  </vt:lpstr>
      <vt:lpstr>Analisi dei dati e risultati 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Zizza</dc:creator>
  <cp:lastModifiedBy>antonia cunti</cp:lastModifiedBy>
  <cp:revision>2</cp:revision>
  <dcterms:created xsi:type="dcterms:W3CDTF">2023-09-29T10:40:04Z</dcterms:created>
  <dcterms:modified xsi:type="dcterms:W3CDTF">2023-10-02T10:16:36Z</dcterms:modified>
</cp:coreProperties>
</file>