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9"/>
  </p:notesMasterIdLst>
  <p:sldIdLst>
    <p:sldId id="256" r:id="rId2"/>
    <p:sldId id="264" r:id="rId3"/>
    <p:sldId id="258" r:id="rId4"/>
    <p:sldId id="259" r:id="rId5"/>
    <p:sldId id="267" r:id="rId6"/>
    <p:sldId id="266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F43"/>
    <a:srgbClr val="422A30"/>
    <a:srgbClr val="FAE9DD"/>
    <a:srgbClr val="F9E9DC"/>
    <a:srgbClr val="011893"/>
    <a:srgbClr val="FFE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cunti" userId="03cf8fb0e9684e0f" providerId="LiveId" clId="{01329EC1-807F-4F0D-9F42-88BA30B3620F}"/>
    <pc:docChg chg="custSel modSld">
      <pc:chgData name="antonia cunti" userId="03cf8fb0e9684e0f" providerId="LiveId" clId="{01329EC1-807F-4F0D-9F42-88BA30B3620F}" dt="2023-10-02T10:16:24.374" v="94" actId="122"/>
      <pc:docMkLst>
        <pc:docMk/>
      </pc:docMkLst>
      <pc:sldChg chg="modSp mod">
        <pc:chgData name="antonia cunti" userId="03cf8fb0e9684e0f" providerId="LiveId" clId="{01329EC1-807F-4F0D-9F42-88BA30B3620F}" dt="2023-10-02T10:16:24.374" v="94" actId="122"/>
        <pc:sldMkLst>
          <pc:docMk/>
          <pc:sldMk cId="1754290297" sldId="256"/>
        </pc:sldMkLst>
        <pc:spChg chg="mod">
          <ac:chgData name="antonia cunti" userId="03cf8fb0e9684e0f" providerId="LiveId" clId="{01329EC1-807F-4F0D-9F42-88BA30B3620F}" dt="2023-10-02T10:16:24.374" v="94" actId="122"/>
          <ac:spMkLst>
            <pc:docMk/>
            <pc:sldMk cId="1754290297" sldId="256"/>
            <ac:spMk id="6" creationId="{8FA31177-A437-9035-C1C1-AB46A514A9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A761E-E0E4-B54C-9153-550A678F114F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5E9C7-11BB-6E4E-BB4D-D3FEA23C2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88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5E9C7-11BB-6E4E-BB4D-D3FEA23C22F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75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3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39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44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31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93977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88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59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37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88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20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549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EC414EC-EB54-DA40-823C-6A9A0EDB9101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1034F68-8490-C44B-A296-6FE5432FF17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825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A31177-A437-9035-C1C1-AB46A514A9EA}"/>
              </a:ext>
            </a:extLst>
          </p:cNvPr>
          <p:cNvSpPr txBox="1"/>
          <p:nvPr/>
        </p:nvSpPr>
        <p:spPr>
          <a:xfrm>
            <a:off x="1792224" y="2340864"/>
            <a:ext cx="8656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BENESSERE PER «BENESSERCI»: UN’EDUCAZIONE INTERSISTEMICA IN AMBITO MOTORIO E SPORTIVO</a:t>
            </a:r>
          </a:p>
        </p:txBody>
      </p:sp>
    </p:spTree>
    <p:extLst>
      <p:ext uri="{BB962C8B-B14F-4D97-AF65-F5344CB8AC3E}">
        <p14:creationId xmlns:p14="http://schemas.microsoft.com/office/powerpoint/2010/main" val="175429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7B9CE7-83A7-F88B-D89C-F05BC3E1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648" y="149352"/>
            <a:ext cx="9601200" cy="1485900"/>
          </a:xfrm>
        </p:spPr>
        <p:txBody>
          <a:bodyPr>
            <a:noAutofit/>
          </a:bodyPr>
          <a:lstStyle/>
          <a:p>
            <a:r>
              <a:rPr lang="it-IT" sz="3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una crescita professionale del lavoro educativo in ambito motorio e sportivo 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DBCDA9-11B4-0A05-CE5B-601100B88E36}"/>
              </a:ext>
            </a:extLst>
          </p:cNvPr>
          <p:cNvSpPr txBox="1"/>
          <p:nvPr/>
        </p:nvSpPr>
        <p:spPr>
          <a:xfrm>
            <a:off x="896112" y="1964436"/>
            <a:ext cx="10954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 cambiamenti successivi al periodo pandemico hanno sollecitato una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promozione al benessere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ed è auspicabile che una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formazione intersistemica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consenta ai soggetti di divenire cittadini attivi del mondo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5638B2CA-CCD8-D21C-3C85-7D315AE49CE6}"/>
              </a:ext>
            </a:extLst>
          </p:cNvPr>
          <p:cNvCxnSpPr/>
          <p:nvPr/>
        </p:nvCxnSpPr>
        <p:spPr>
          <a:xfrm>
            <a:off x="7205472" y="2840736"/>
            <a:ext cx="0" cy="93878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DEECFAB-2E9A-8362-48F0-8C9F48B24506}"/>
              </a:ext>
            </a:extLst>
          </p:cNvPr>
          <p:cNvSpPr txBox="1"/>
          <p:nvPr/>
        </p:nvSpPr>
        <p:spPr>
          <a:xfrm>
            <a:off x="5241012" y="3782568"/>
            <a:ext cx="483099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fare spazio ad una visione olistica privilegiando l’organizzazione di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setting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attenzione rivolta verso l’esperienza corporea e il processo di costruzione identitaria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AEFDB55-0ABF-E79A-189F-4E0C5C2929D4}"/>
              </a:ext>
            </a:extLst>
          </p:cNvPr>
          <p:cNvSpPr txBox="1"/>
          <p:nvPr/>
        </p:nvSpPr>
        <p:spPr>
          <a:xfrm>
            <a:off x="993648" y="5792307"/>
            <a:ext cx="10882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Si vuole evidenziare che un apprendimento è significativo per l’evoluzione quando chiama in causa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il proprio Sé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5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5E05035-3C4D-9DC5-E3AC-7D2BEF11FD80}"/>
              </a:ext>
            </a:extLst>
          </p:cNvPr>
          <p:cNvSpPr txBox="1"/>
          <p:nvPr/>
        </p:nvSpPr>
        <p:spPr>
          <a:xfrm>
            <a:off x="1085087" y="2631111"/>
            <a:ext cx="10741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La pedagogia si interroga su come la formazione formale possa promuovere processi di conoscenza e consapevolezza dei propri ruoli attraverso la riflessione guidata sulle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pratiche lavorative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7ECD57-6C7C-4CCD-876D-DEEA5A978B87}"/>
              </a:ext>
            </a:extLst>
          </p:cNvPr>
          <p:cNvSpPr txBox="1"/>
          <p:nvPr/>
        </p:nvSpPr>
        <p:spPr>
          <a:xfrm>
            <a:off x="2243327" y="136527"/>
            <a:ext cx="79979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Una delle sfide in ambito formativo è costituita dal rapporto 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CFC36B6-A7F2-CE9C-D8A8-15A4370093EA}"/>
              </a:ext>
            </a:extLst>
          </p:cNvPr>
          <p:cNvSpPr txBox="1"/>
          <p:nvPr/>
        </p:nvSpPr>
        <p:spPr>
          <a:xfrm>
            <a:off x="8827007" y="1631864"/>
            <a:ext cx="21092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pratiche agite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01FF987-A7BA-7165-D6C0-B4D04F7B2187}"/>
              </a:ext>
            </a:extLst>
          </p:cNvPr>
          <p:cNvSpPr txBox="1"/>
          <p:nvPr/>
        </p:nvSpPr>
        <p:spPr>
          <a:xfrm>
            <a:off x="1642874" y="1615625"/>
            <a:ext cx="31516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§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intenzioni dichiarate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ccia bidirezionale orizzontale 13">
            <a:extLst>
              <a:ext uri="{FF2B5EF4-FFF2-40B4-BE49-F238E27FC236}">
                <a16:creationId xmlns:a16="http://schemas.microsoft.com/office/drawing/2014/main" id="{E7F582A5-8864-B091-B3D6-8509A5870D55}"/>
              </a:ext>
            </a:extLst>
          </p:cNvPr>
          <p:cNvSpPr/>
          <p:nvPr/>
        </p:nvSpPr>
        <p:spPr>
          <a:xfrm>
            <a:off x="5230367" y="1654694"/>
            <a:ext cx="1621536" cy="282124"/>
          </a:xfrm>
          <a:prstGeom prst="leftRightArrow">
            <a:avLst/>
          </a:prstGeom>
          <a:solidFill>
            <a:srgbClr val="863F4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9DFD281-6ADF-8078-F4FB-FB90DB8D9A14}"/>
              </a:ext>
            </a:extLst>
          </p:cNvPr>
          <p:cNvSpPr txBox="1"/>
          <p:nvPr/>
        </p:nvSpPr>
        <p:spPr>
          <a:xfrm>
            <a:off x="5266943" y="625232"/>
            <a:ext cx="1560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	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7E0A7BD-01AF-0D98-3515-ECD8DE92CF61}"/>
              </a:ext>
            </a:extLst>
          </p:cNvPr>
          <p:cNvSpPr txBox="1"/>
          <p:nvPr/>
        </p:nvSpPr>
        <p:spPr>
          <a:xfrm>
            <a:off x="1060703" y="4498848"/>
            <a:ext cx="105704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it-IT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soggetto viene così coinvolto nel mondo del lavoro da una prospettiva </a:t>
            </a:r>
            <a:r>
              <a:rPr lang="it-IT" sz="2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piu</a:t>
            </a:r>
            <a:r>
              <a:rPr lang="it-IT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ampia che in passato, in termini di pensieri, azioni, emozioni e relazioni che, senza alcun dubbio, orientano significativamente il modo stesso di immaginare e organizzare il lavoro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09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8E754DF-9771-47BA-6C63-F07A147B7E32}"/>
              </a:ext>
            </a:extLst>
          </p:cNvPr>
          <p:cNvSpPr txBox="1"/>
          <p:nvPr/>
        </p:nvSpPr>
        <p:spPr>
          <a:xfrm>
            <a:off x="963168" y="412742"/>
            <a:ext cx="1103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Nella formazione di insegnanti ma anche di allenatori, le idee di senso comune si rivelano persistenti e costituiscono un filtro nella lettura dei fenomeni educativi e nell’accogliere altre letture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0D5AEA-7354-6EA8-57F6-4EDB27CC28BD}"/>
              </a:ext>
            </a:extLst>
          </p:cNvPr>
          <p:cNvSpPr txBox="1"/>
          <p:nvPr/>
        </p:nvSpPr>
        <p:spPr>
          <a:xfrm>
            <a:off x="4681728" y="1640582"/>
            <a:ext cx="6291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ambito motorio sportivo, ad esempio, può verificarsi che letture che privilegiano dimensioni tecniche di tipo biologico e fisiologico, come peso e altezza, possono prevalere su variabili mentali e personali afferenti alla sfera di desideri e  aspettative</a:t>
            </a:r>
          </a:p>
        </p:txBody>
      </p:sp>
      <p:sp>
        <p:nvSpPr>
          <p:cNvPr id="7" name="Freccia curva 6">
            <a:extLst>
              <a:ext uri="{FF2B5EF4-FFF2-40B4-BE49-F238E27FC236}">
                <a16:creationId xmlns:a16="http://schemas.microsoft.com/office/drawing/2014/main" id="{60759473-1F32-05C1-B8CE-DED13395C51D}"/>
              </a:ext>
            </a:extLst>
          </p:cNvPr>
          <p:cNvSpPr/>
          <p:nvPr/>
        </p:nvSpPr>
        <p:spPr>
          <a:xfrm rot="10800000" flipH="1">
            <a:off x="3169920" y="1320320"/>
            <a:ext cx="829056" cy="1227290"/>
          </a:xfrm>
          <a:prstGeom prst="bentArrow">
            <a:avLst>
              <a:gd name="adj1" fmla="val 14552"/>
              <a:gd name="adj2" fmla="val 23592"/>
              <a:gd name="adj3" fmla="val 33451"/>
              <a:gd name="adj4" fmla="val 43750"/>
            </a:avLst>
          </a:prstGeom>
          <a:solidFill>
            <a:srgbClr val="863F43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BDF2D5-E332-1FCC-9B7F-788CBC87B913}"/>
              </a:ext>
            </a:extLst>
          </p:cNvPr>
          <p:cNvSpPr txBox="1"/>
          <p:nvPr/>
        </p:nvSpPr>
        <p:spPr>
          <a:xfrm>
            <a:off x="858052" y="3735290"/>
            <a:ext cx="11243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 contesti motori e sportivi possono rappresentare un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setting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promozione del benessere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globale nel quale le scelte metodologiche e relazionali determinano la qualità educativa delle azioni che si esprimono al loro interno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2C464C-697B-A75E-B5CF-6F4B1CA618E4}"/>
              </a:ext>
            </a:extLst>
          </p:cNvPr>
          <p:cNvSpPr txBox="1"/>
          <p:nvPr/>
        </p:nvSpPr>
        <p:spPr>
          <a:xfrm>
            <a:off x="858052" y="5217418"/>
            <a:ext cx="107655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Passando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piu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specificamente alle competenze e allo stile educativo auspicato in ambito motorio e sportivo, aspetti centrali sono la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qualita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degli apprendimenti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sollecitati all’interno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setting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educativi predisposti intenzionalmente e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della dimensione della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socialita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5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298A229-152B-B27D-90E5-BC0F98551F2C}"/>
              </a:ext>
            </a:extLst>
          </p:cNvPr>
          <p:cNvSpPr txBox="1"/>
          <p:nvPr/>
        </p:nvSpPr>
        <p:spPr>
          <a:xfrm>
            <a:off x="814169" y="373234"/>
            <a:ext cx="11125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professionisti delle scienze motorie e sportive, così, al pari di altri insegnanti e educatori, possono costituire un </a:t>
            </a:r>
            <a:r>
              <a:rPr lang="it-IT" sz="200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“altro significativo”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che, utilizzando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modalita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di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interazione linguistica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pedagogicamente efficaci, di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 educativa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riflessiva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contribuiscono decisamente all’acquisizione di una piena padronanza sociocomunicativa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27DDCF2-73BB-BBD4-1AD0-852360CDC2C8}"/>
              </a:ext>
            </a:extLst>
          </p:cNvPr>
          <p:cNvSpPr txBox="1"/>
          <p:nvPr/>
        </p:nvSpPr>
        <p:spPr>
          <a:xfrm>
            <a:off x="808073" y="4742572"/>
            <a:ext cx="11283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È importante, allo scopo di un’educazione intersistemica in ambito motorio e sportivo, che decisioni, pensieri ed azioni siano espresse in quanto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00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compartecipazione e la condivisione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ove possibile, delle analisi e dei ragionamenti che preludono alle scelte costituiscono una sicura palestra di comprensione delle dinamiche dei sistemi di relazione sul piano interpersonale e intrapersonale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E7F1756-DE97-F90B-095A-F7CF541C28E0}"/>
              </a:ext>
            </a:extLst>
          </p:cNvPr>
          <p:cNvSpPr txBox="1"/>
          <p:nvPr/>
        </p:nvSpPr>
        <p:spPr>
          <a:xfrm>
            <a:off x="808073" y="2516009"/>
            <a:ext cx="11131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La formazione dei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professionisti delle scienze motorie e sportive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non può non prendere atto dell’attenzione che si sta rivolgendo sui temi di salute e benessere della collettività; essi hanno l’opportunità di realizzare anche nel loro lavoro quella capacità di integrazione intersistemica che costituisce un imperativo formativo 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Cunti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139240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591ABC-9880-9C29-005D-56559EFD6642}"/>
              </a:ext>
            </a:extLst>
          </p:cNvPr>
          <p:cNvSpPr txBox="1"/>
          <p:nvPr/>
        </p:nvSpPr>
        <p:spPr>
          <a:xfrm>
            <a:off x="786387" y="1525301"/>
            <a:ext cx="110337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visione rinnovata delle attività motorie e sportive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si limita a tener conto solamente degli aspetti inerenti il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wellness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ma si allarga a una visione educativa e sociale secondo la prospettiva del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well-being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del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welfare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ccia giù 5">
            <a:extLst>
              <a:ext uri="{FF2B5EF4-FFF2-40B4-BE49-F238E27FC236}">
                <a16:creationId xmlns:a16="http://schemas.microsoft.com/office/drawing/2014/main" id="{A23EE370-22BF-AF59-4EC3-7B1E0BE3B1D2}"/>
              </a:ext>
            </a:extLst>
          </p:cNvPr>
          <p:cNvSpPr/>
          <p:nvPr/>
        </p:nvSpPr>
        <p:spPr>
          <a:xfrm>
            <a:off x="5401054" y="2698957"/>
            <a:ext cx="487680" cy="902143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A648580-C5E9-86A1-5506-B53BC471BB9B}"/>
              </a:ext>
            </a:extLst>
          </p:cNvPr>
          <p:cNvSpPr txBox="1"/>
          <p:nvPr/>
        </p:nvSpPr>
        <p:spPr>
          <a:xfrm>
            <a:off x="894144" y="5729554"/>
            <a:ext cx="11033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Un cambiamento di questo tipo necessita anche di una riforma radicale di ruoli, funzioni e prospettive professionali di chi opera in tale campo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E82B58C-3654-2D82-A496-7F0561534DD9}"/>
              </a:ext>
            </a:extLst>
          </p:cNvPr>
          <p:cNvSpPr txBox="1"/>
          <p:nvPr/>
        </p:nvSpPr>
        <p:spPr>
          <a:xfrm>
            <a:off x="3236846" y="3797050"/>
            <a:ext cx="5303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linea con la prospettiva del </a:t>
            </a:r>
            <a:r>
              <a:rPr lang="it-IT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benesserci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è evidente che una visione complessiva del benessere chiama in causa tutti i contesti in cui l’uomo vive e cresce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D69AAA0-8CA8-C798-AE38-88E3F460766E}"/>
              </a:ext>
            </a:extLst>
          </p:cNvPr>
          <p:cNvSpPr txBox="1"/>
          <p:nvPr/>
        </p:nvSpPr>
        <p:spPr>
          <a:xfrm>
            <a:off x="1294474" y="415818"/>
            <a:ext cx="4369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422A3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Traiettorie evolutive</a:t>
            </a:r>
          </a:p>
        </p:txBody>
      </p:sp>
    </p:spTree>
    <p:extLst>
      <p:ext uri="{BB962C8B-B14F-4D97-AF65-F5344CB8AC3E}">
        <p14:creationId xmlns:p14="http://schemas.microsoft.com/office/powerpoint/2010/main" val="168411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A36496-0DCF-62AD-8594-D4234DFEB555}"/>
              </a:ext>
            </a:extLst>
          </p:cNvPr>
          <p:cNvSpPr txBox="1"/>
          <p:nvPr/>
        </p:nvSpPr>
        <p:spPr>
          <a:xfrm>
            <a:off x="1238250" y="444795"/>
            <a:ext cx="102768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Il recente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D.Lgs.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28 febbraio 2021 ha riconosciuto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figura professionale del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chinesiologo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utile a garantire il corretto svolgimento delle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attivita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motorie e sportive, a tutelare il benessere psicofisico e promuovere corretti stili di vita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EA64DA1-CB94-82E7-121C-CCE01A45B605}"/>
              </a:ext>
            </a:extLst>
          </p:cNvPr>
          <p:cNvSpPr txBox="1"/>
          <p:nvPr/>
        </p:nvSpPr>
        <p:spPr>
          <a:xfrm>
            <a:off x="2817184" y="2734213"/>
            <a:ext cx="7118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ttraverso il riconoscimento della figura professionale del chinesiologo si estenda l’ambito d’intervento dal tradizionale insegnamento dell’educazione fisica al contesto extrascolastico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F4AA614-FFB0-5CD6-1533-A4EFDF24D2A4}"/>
              </a:ext>
            </a:extLst>
          </p:cNvPr>
          <p:cNvSpPr txBox="1"/>
          <p:nvPr/>
        </p:nvSpPr>
        <p:spPr>
          <a:xfrm>
            <a:off x="1150086" y="4746632"/>
            <a:ext cx="102768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L’operare professionalmente in differenti ambiti lavorativi, necessita di quella lettura intersistemica dei contesti che sia in grado di unire piuttosto che di separare, in vista dell’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inscindibilita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tra il mentale e il corporeo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ccia circolare a destra 9">
            <a:extLst>
              <a:ext uri="{FF2B5EF4-FFF2-40B4-BE49-F238E27FC236}">
                <a16:creationId xmlns:a16="http://schemas.microsoft.com/office/drawing/2014/main" id="{FFBCB634-A9D0-8FE1-A76A-7A06A0DEFC25}"/>
              </a:ext>
            </a:extLst>
          </p:cNvPr>
          <p:cNvSpPr/>
          <p:nvPr/>
        </p:nvSpPr>
        <p:spPr>
          <a:xfrm>
            <a:off x="1456661" y="1949383"/>
            <a:ext cx="627321" cy="1130677"/>
          </a:xfrm>
          <a:prstGeom prst="curvedRightArrow">
            <a:avLst>
              <a:gd name="adj1" fmla="val 25000"/>
              <a:gd name="adj2" fmla="val 39329"/>
              <a:gd name="adj3" fmla="val 219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97057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{FD4BD3ED-D2FA-4749-A5EB-AD0698E792C9}tf10001072</Template>
  <TotalTime>762</TotalTime>
  <Words>669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Ritaglio</vt:lpstr>
      <vt:lpstr>Presentazione standard di PowerPoint</vt:lpstr>
      <vt:lpstr>Per una crescita professionale del lavoro educativo in ambito motorio e sportivo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Zizza</dc:creator>
  <cp:lastModifiedBy>antonia cunti</cp:lastModifiedBy>
  <cp:revision>4</cp:revision>
  <dcterms:created xsi:type="dcterms:W3CDTF">2023-09-28T08:24:25Z</dcterms:created>
  <dcterms:modified xsi:type="dcterms:W3CDTF">2023-10-02T10:16:26Z</dcterms:modified>
</cp:coreProperties>
</file>