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E9CD5A-81F3-4741-8896-57E6388E06F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06D8BC-780F-41D1-8534-A9FF0524BEF0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aseline="0" dirty="0"/>
            <a:t>I soggetti entrano in contatto tra loro attraverso il corpo e le sue azioni; per questo motivo, l’</a:t>
          </a:r>
          <a:r>
            <a:rPr lang="it-IT" b="1" baseline="0" dirty="0"/>
            <a:t>EDUCAZIONE</a:t>
          </a:r>
          <a:r>
            <a:rPr lang="it-IT" baseline="0" dirty="0"/>
            <a:t> si compie essenzialmente tramite il corpo ed è anche attraverso di esso che le stesse prospettive culturali si tramandano; in tal senso, potremmo definire l’educazione come un’educazione incorporata, come un processo di </a:t>
          </a:r>
          <a:r>
            <a:rPr lang="it-IT" i="1" baseline="0" dirty="0" err="1"/>
            <a:t>embodiment</a:t>
          </a:r>
          <a:endParaRPr lang="en-US" dirty="0"/>
        </a:p>
      </dgm:t>
    </dgm:pt>
    <dgm:pt modelId="{22C27135-5C03-4D89-AD80-942C2CC3EDB3}" type="parTrans" cxnId="{48240D72-34A5-47C3-8AA4-0AA2D1C596E7}">
      <dgm:prSet/>
      <dgm:spPr/>
      <dgm:t>
        <a:bodyPr/>
        <a:lstStyle/>
        <a:p>
          <a:endParaRPr lang="en-US"/>
        </a:p>
      </dgm:t>
    </dgm:pt>
    <dgm:pt modelId="{BAFDD96E-15A4-4D52-80F3-7978875DE4B9}" type="sibTrans" cxnId="{48240D72-34A5-47C3-8AA4-0AA2D1C596E7}">
      <dgm:prSet/>
      <dgm:spPr/>
      <dgm:t>
        <a:bodyPr/>
        <a:lstStyle/>
        <a:p>
          <a:endParaRPr lang="en-US"/>
        </a:p>
      </dgm:t>
    </dgm:pt>
    <dgm:pt modelId="{ABC08C1B-022D-4808-A1A6-92231F81C201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aseline="0" dirty="0">
              <a:solidFill>
                <a:srgbClr val="C00000"/>
              </a:solidFill>
            </a:rPr>
            <a:t>Cognizione</a:t>
          </a:r>
          <a:r>
            <a:rPr lang="it-IT" baseline="0" dirty="0"/>
            <a:t>, </a:t>
          </a:r>
          <a:r>
            <a:rPr lang="it-IT" baseline="0" dirty="0">
              <a:solidFill>
                <a:srgbClr val="0070C0"/>
              </a:solidFill>
            </a:rPr>
            <a:t>emozione</a:t>
          </a:r>
          <a:r>
            <a:rPr lang="it-IT" baseline="0" dirty="0"/>
            <a:t> e </a:t>
          </a:r>
          <a:r>
            <a:rPr lang="it-IT" baseline="0" dirty="0">
              <a:solidFill>
                <a:srgbClr val="00B050"/>
              </a:solidFill>
            </a:rPr>
            <a:t>movimento</a:t>
          </a:r>
          <a:r>
            <a:rPr lang="it-IT" baseline="0" dirty="0"/>
            <a:t> si danno, in sintesi, come un tutt’uno nel soggetto in formazione, e tener conto della natura della sincronizzazione tra queste dimensioni costituisce una responsabilità educativa</a:t>
          </a:r>
          <a:endParaRPr lang="en-US" dirty="0"/>
        </a:p>
      </dgm:t>
    </dgm:pt>
    <dgm:pt modelId="{3E3EBD77-2F8B-4184-8343-CFB4BA031948}" type="parTrans" cxnId="{44CFBB11-46B5-432A-B1A2-0F523AA28688}">
      <dgm:prSet/>
      <dgm:spPr/>
      <dgm:t>
        <a:bodyPr/>
        <a:lstStyle/>
        <a:p>
          <a:endParaRPr lang="en-US"/>
        </a:p>
      </dgm:t>
    </dgm:pt>
    <dgm:pt modelId="{26EC6520-FBE4-4730-B959-7946C5975FCA}" type="sibTrans" cxnId="{44CFBB11-46B5-432A-B1A2-0F523AA28688}">
      <dgm:prSet/>
      <dgm:spPr/>
      <dgm:t>
        <a:bodyPr/>
        <a:lstStyle/>
        <a:p>
          <a:endParaRPr lang="en-US"/>
        </a:p>
      </dgm:t>
    </dgm:pt>
    <dgm:pt modelId="{8EE76A66-9A14-4309-8217-205AC278FE2A}" type="pres">
      <dgm:prSet presAssocID="{D6E9CD5A-81F3-4741-8896-57E6388E06F8}" presName="root" presStyleCnt="0">
        <dgm:presLayoutVars>
          <dgm:dir/>
          <dgm:resizeHandles val="exact"/>
        </dgm:presLayoutVars>
      </dgm:prSet>
      <dgm:spPr/>
    </dgm:pt>
    <dgm:pt modelId="{A98F0B2F-7205-4CF0-B8AD-3B9109DC566B}" type="pres">
      <dgm:prSet presAssocID="{3606D8BC-780F-41D1-8534-A9FF0524BEF0}" presName="compNode" presStyleCnt="0"/>
      <dgm:spPr/>
    </dgm:pt>
    <dgm:pt modelId="{451B8A9F-B3A2-49A9-84D5-37F2C7BF90E2}" type="pres">
      <dgm:prSet presAssocID="{3606D8BC-780F-41D1-8534-A9FF0524BEF0}" presName="bgRect" presStyleLbl="bgShp" presStyleIdx="0" presStyleCnt="2"/>
      <dgm:spPr/>
    </dgm:pt>
    <dgm:pt modelId="{8BD88055-A5A7-4079-9812-33D0B4B69FBA}" type="pres">
      <dgm:prSet presAssocID="{3606D8BC-780F-41D1-8534-A9FF0524BEF0}" presName="iconRect" presStyleLbl="node1" presStyleIdx="0" presStyleCnt="2" custFlipVert="1" custFlipHor="0" custScaleX="10223" custScaleY="1022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mbolo della rabbia contorno"/>
        </a:ext>
      </dgm:extLst>
    </dgm:pt>
    <dgm:pt modelId="{AA6D1893-2152-4A3F-8AF5-F659461A3FA6}" type="pres">
      <dgm:prSet presAssocID="{3606D8BC-780F-41D1-8534-A9FF0524BEF0}" presName="spaceRect" presStyleCnt="0"/>
      <dgm:spPr/>
    </dgm:pt>
    <dgm:pt modelId="{73DD28AD-314F-4485-BD1B-58BF2C347936}" type="pres">
      <dgm:prSet presAssocID="{3606D8BC-780F-41D1-8534-A9FF0524BEF0}" presName="parTx" presStyleLbl="revTx" presStyleIdx="0" presStyleCnt="2">
        <dgm:presLayoutVars>
          <dgm:chMax val="0"/>
          <dgm:chPref val="0"/>
        </dgm:presLayoutVars>
      </dgm:prSet>
      <dgm:spPr/>
    </dgm:pt>
    <dgm:pt modelId="{BECD5B52-1BE2-4998-9FF8-CA6B1E14473C}" type="pres">
      <dgm:prSet presAssocID="{BAFDD96E-15A4-4D52-80F3-7978875DE4B9}" presName="sibTrans" presStyleCnt="0"/>
      <dgm:spPr/>
    </dgm:pt>
    <dgm:pt modelId="{7F286810-B02E-4082-998F-EB93F2B775EB}" type="pres">
      <dgm:prSet presAssocID="{ABC08C1B-022D-4808-A1A6-92231F81C201}" presName="compNode" presStyleCnt="0"/>
      <dgm:spPr/>
    </dgm:pt>
    <dgm:pt modelId="{3B111DD3-2E01-4FD7-AA02-88DFA9A66684}" type="pres">
      <dgm:prSet presAssocID="{ABC08C1B-022D-4808-A1A6-92231F81C201}" presName="bgRect" presStyleLbl="bgShp" presStyleIdx="1" presStyleCnt="2"/>
      <dgm:spPr/>
    </dgm:pt>
    <dgm:pt modelId="{DBD93881-F2AD-4558-B86B-37610BD27C00}" type="pres">
      <dgm:prSet presAssocID="{ABC08C1B-022D-4808-A1A6-92231F81C201}" presName="iconRect" presStyleLbl="node1" presStyleIdx="1" presStyleCnt="2" custFlipHor="1" custScaleX="10223" custScaleY="10223" custLinFactNeighborX="-1452" custLinFactNeighborY="3299"/>
      <dgm:spPr/>
    </dgm:pt>
    <dgm:pt modelId="{3F649159-245E-4626-ABD1-56D2A6AD09D1}" type="pres">
      <dgm:prSet presAssocID="{ABC08C1B-022D-4808-A1A6-92231F81C201}" presName="spaceRect" presStyleCnt="0"/>
      <dgm:spPr/>
    </dgm:pt>
    <dgm:pt modelId="{33F2BB17-18F5-4877-ADB3-DCE4E33E4251}" type="pres">
      <dgm:prSet presAssocID="{ABC08C1B-022D-4808-A1A6-92231F81C20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5995D02-AE61-4595-8783-D3AC3ECB49FE}" type="presOf" srcId="{ABC08C1B-022D-4808-A1A6-92231F81C201}" destId="{33F2BB17-18F5-4877-ADB3-DCE4E33E4251}" srcOrd="0" destOrd="0" presId="urn:microsoft.com/office/officeart/2018/2/layout/IconVerticalSolidList"/>
    <dgm:cxn modelId="{44CFBB11-46B5-432A-B1A2-0F523AA28688}" srcId="{D6E9CD5A-81F3-4741-8896-57E6388E06F8}" destId="{ABC08C1B-022D-4808-A1A6-92231F81C201}" srcOrd="1" destOrd="0" parTransId="{3E3EBD77-2F8B-4184-8343-CFB4BA031948}" sibTransId="{26EC6520-FBE4-4730-B959-7946C5975FCA}"/>
    <dgm:cxn modelId="{48240D72-34A5-47C3-8AA4-0AA2D1C596E7}" srcId="{D6E9CD5A-81F3-4741-8896-57E6388E06F8}" destId="{3606D8BC-780F-41D1-8534-A9FF0524BEF0}" srcOrd="0" destOrd="0" parTransId="{22C27135-5C03-4D89-AD80-942C2CC3EDB3}" sibTransId="{BAFDD96E-15A4-4D52-80F3-7978875DE4B9}"/>
    <dgm:cxn modelId="{8E60838F-AD6A-40C6-B95C-3948A097D2E5}" type="presOf" srcId="{3606D8BC-780F-41D1-8534-A9FF0524BEF0}" destId="{73DD28AD-314F-4485-BD1B-58BF2C347936}" srcOrd="0" destOrd="0" presId="urn:microsoft.com/office/officeart/2018/2/layout/IconVerticalSolidList"/>
    <dgm:cxn modelId="{70D2CAE6-FAA9-4088-A385-48756763A9E7}" type="presOf" srcId="{D6E9CD5A-81F3-4741-8896-57E6388E06F8}" destId="{8EE76A66-9A14-4309-8217-205AC278FE2A}" srcOrd="0" destOrd="0" presId="urn:microsoft.com/office/officeart/2018/2/layout/IconVerticalSolidList"/>
    <dgm:cxn modelId="{B85E20FB-7DF7-4297-9CBE-F7050EBB4C1E}" type="presParOf" srcId="{8EE76A66-9A14-4309-8217-205AC278FE2A}" destId="{A98F0B2F-7205-4CF0-B8AD-3B9109DC566B}" srcOrd="0" destOrd="0" presId="urn:microsoft.com/office/officeart/2018/2/layout/IconVerticalSolidList"/>
    <dgm:cxn modelId="{5F7EEE13-C95C-4066-AC05-0B94A226032A}" type="presParOf" srcId="{A98F0B2F-7205-4CF0-B8AD-3B9109DC566B}" destId="{451B8A9F-B3A2-49A9-84D5-37F2C7BF90E2}" srcOrd="0" destOrd="0" presId="urn:microsoft.com/office/officeart/2018/2/layout/IconVerticalSolidList"/>
    <dgm:cxn modelId="{F0EC24D3-9689-4BAA-80AD-E2C579B8B9EF}" type="presParOf" srcId="{A98F0B2F-7205-4CF0-B8AD-3B9109DC566B}" destId="{8BD88055-A5A7-4079-9812-33D0B4B69FBA}" srcOrd="1" destOrd="0" presId="urn:microsoft.com/office/officeart/2018/2/layout/IconVerticalSolidList"/>
    <dgm:cxn modelId="{088E33BA-C037-40F9-AE2F-A848102F4AEE}" type="presParOf" srcId="{A98F0B2F-7205-4CF0-B8AD-3B9109DC566B}" destId="{AA6D1893-2152-4A3F-8AF5-F659461A3FA6}" srcOrd="2" destOrd="0" presId="urn:microsoft.com/office/officeart/2018/2/layout/IconVerticalSolidList"/>
    <dgm:cxn modelId="{69927233-C185-4015-9566-9FA0EA74BC11}" type="presParOf" srcId="{A98F0B2F-7205-4CF0-B8AD-3B9109DC566B}" destId="{73DD28AD-314F-4485-BD1B-58BF2C347936}" srcOrd="3" destOrd="0" presId="urn:microsoft.com/office/officeart/2018/2/layout/IconVerticalSolidList"/>
    <dgm:cxn modelId="{DC52D062-B49C-4A62-BFCC-359022598CCE}" type="presParOf" srcId="{8EE76A66-9A14-4309-8217-205AC278FE2A}" destId="{BECD5B52-1BE2-4998-9FF8-CA6B1E14473C}" srcOrd="1" destOrd="0" presId="urn:microsoft.com/office/officeart/2018/2/layout/IconVerticalSolidList"/>
    <dgm:cxn modelId="{A9450E8C-C1FD-46A8-99DE-0A78BB53300F}" type="presParOf" srcId="{8EE76A66-9A14-4309-8217-205AC278FE2A}" destId="{7F286810-B02E-4082-998F-EB93F2B775EB}" srcOrd="2" destOrd="0" presId="urn:microsoft.com/office/officeart/2018/2/layout/IconVerticalSolidList"/>
    <dgm:cxn modelId="{4C3D0AD0-3323-4E4D-A9F4-56C74B53E852}" type="presParOf" srcId="{7F286810-B02E-4082-998F-EB93F2B775EB}" destId="{3B111DD3-2E01-4FD7-AA02-88DFA9A66684}" srcOrd="0" destOrd="0" presId="urn:microsoft.com/office/officeart/2018/2/layout/IconVerticalSolidList"/>
    <dgm:cxn modelId="{955303FA-D1DD-47AE-B1AB-16D60ACC2A01}" type="presParOf" srcId="{7F286810-B02E-4082-998F-EB93F2B775EB}" destId="{DBD93881-F2AD-4558-B86B-37610BD27C00}" srcOrd="1" destOrd="0" presId="urn:microsoft.com/office/officeart/2018/2/layout/IconVerticalSolidList"/>
    <dgm:cxn modelId="{EF4295FA-C3B7-488C-949D-9570ADADDB53}" type="presParOf" srcId="{7F286810-B02E-4082-998F-EB93F2B775EB}" destId="{3F649159-245E-4626-ABD1-56D2A6AD09D1}" srcOrd="2" destOrd="0" presId="urn:microsoft.com/office/officeart/2018/2/layout/IconVerticalSolidList"/>
    <dgm:cxn modelId="{AB1FD828-8FFA-4E1A-82C6-79CD6BE9B54D}" type="presParOf" srcId="{7F286810-B02E-4082-998F-EB93F2B775EB}" destId="{33F2BB17-18F5-4877-ADB3-DCE4E33E425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B8A9F-B3A2-49A9-84D5-37F2C7BF90E2}">
      <dsp:nvSpPr>
        <dsp:cNvPr id="0" name=""/>
        <dsp:cNvSpPr/>
      </dsp:nvSpPr>
      <dsp:spPr>
        <a:xfrm>
          <a:off x="0" y="440463"/>
          <a:ext cx="10646230" cy="8131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88055-A5A7-4079-9812-33D0B4B69FBA}">
      <dsp:nvSpPr>
        <dsp:cNvPr id="0" name=""/>
        <dsp:cNvSpPr/>
      </dsp:nvSpPr>
      <dsp:spPr>
        <a:xfrm flipV="1">
          <a:off x="446740" y="824184"/>
          <a:ext cx="45721" cy="457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D28AD-314F-4485-BD1B-58BF2C347936}">
      <dsp:nvSpPr>
        <dsp:cNvPr id="0" name=""/>
        <dsp:cNvSpPr/>
      </dsp:nvSpPr>
      <dsp:spPr>
        <a:xfrm>
          <a:off x="939203" y="440463"/>
          <a:ext cx="9707026" cy="813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60" tIns="86060" rIns="86060" bIns="8606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baseline="0" dirty="0"/>
            <a:t>I soggetti entrano in contatto tra loro attraverso il corpo e le sue azioni; per questo motivo, l’</a:t>
          </a:r>
          <a:r>
            <a:rPr lang="it-IT" sz="1400" b="1" kern="1200" baseline="0" dirty="0"/>
            <a:t>EDUCAZIONE</a:t>
          </a:r>
          <a:r>
            <a:rPr lang="it-IT" sz="1400" kern="1200" baseline="0" dirty="0"/>
            <a:t> si compie essenzialmente tramite il corpo ed è anche attraverso di esso che le stesse prospettive culturali si tramandano; in tal senso, potremmo definire l’educazione come un’educazione incorporata, come un processo di </a:t>
          </a:r>
          <a:r>
            <a:rPr lang="it-IT" sz="1400" i="1" kern="1200" baseline="0" dirty="0" err="1"/>
            <a:t>embodiment</a:t>
          </a:r>
          <a:endParaRPr lang="en-US" sz="1400" kern="1200" dirty="0"/>
        </a:p>
      </dsp:txBody>
      <dsp:txXfrm>
        <a:off x="939203" y="440463"/>
        <a:ext cx="9707026" cy="813162"/>
      </dsp:txXfrm>
    </dsp:sp>
    <dsp:sp modelId="{3B111DD3-2E01-4FD7-AA02-88DFA9A66684}">
      <dsp:nvSpPr>
        <dsp:cNvPr id="0" name=""/>
        <dsp:cNvSpPr/>
      </dsp:nvSpPr>
      <dsp:spPr>
        <a:xfrm>
          <a:off x="0" y="1456916"/>
          <a:ext cx="10646230" cy="8131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D93881-F2AD-4558-B86B-37610BD27C00}">
      <dsp:nvSpPr>
        <dsp:cNvPr id="0" name=""/>
        <dsp:cNvSpPr/>
      </dsp:nvSpPr>
      <dsp:spPr>
        <a:xfrm flipH="1">
          <a:off x="440247" y="1855392"/>
          <a:ext cx="45721" cy="457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2BB17-18F5-4877-ADB3-DCE4E33E4251}">
      <dsp:nvSpPr>
        <dsp:cNvPr id="0" name=""/>
        <dsp:cNvSpPr/>
      </dsp:nvSpPr>
      <dsp:spPr>
        <a:xfrm>
          <a:off x="939203" y="1456916"/>
          <a:ext cx="9707026" cy="813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60" tIns="86060" rIns="86060" bIns="8606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baseline="0" dirty="0">
              <a:solidFill>
                <a:srgbClr val="C00000"/>
              </a:solidFill>
            </a:rPr>
            <a:t>Cognizione</a:t>
          </a:r>
          <a:r>
            <a:rPr lang="it-IT" sz="1400" kern="1200" baseline="0" dirty="0"/>
            <a:t>, </a:t>
          </a:r>
          <a:r>
            <a:rPr lang="it-IT" sz="1400" kern="1200" baseline="0" dirty="0">
              <a:solidFill>
                <a:srgbClr val="0070C0"/>
              </a:solidFill>
            </a:rPr>
            <a:t>emozione</a:t>
          </a:r>
          <a:r>
            <a:rPr lang="it-IT" sz="1400" kern="1200" baseline="0" dirty="0"/>
            <a:t> e </a:t>
          </a:r>
          <a:r>
            <a:rPr lang="it-IT" sz="1400" kern="1200" baseline="0" dirty="0">
              <a:solidFill>
                <a:srgbClr val="00B050"/>
              </a:solidFill>
            </a:rPr>
            <a:t>movimento</a:t>
          </a:r>
          <a:r>
            <a:rPr lang="it-IT" sz="1400" kern="1200" baseline="0" dirty="0"/>
            <a:t> si danno, in sintesi, come un tutt’uno nel soggetto in formazione, e tener conto della natura della sincronizzazione tra queste dimensioni costituisce una responsabilità educativa</a:t>
          </a:r>
          <a:endParaRPr lang="en-US" sz="1400" kern="1200" dirty="0"/>
        </a:p>
      </dsp:txBody>
      <dsp:txXfrm>
        <a:off x="939203" y="1456916"/>
        <a:ext cx="9707026" cy="813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8409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1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0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1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23467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8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1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7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647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617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60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200" dirty="0">
                <a:solidFill>
                  <a:schemeClr val="bg2"/>
                </a:solidFill>
              </a:rPr>
              <a:t>2. ESPLORARE IL BENESSERE IN PROSPETTIVA PEDAGOGICA: ALLA RICERCA DEL «BENESSERCI»</a:t>
            </a:r>
          </a:p>
        </p:txBody>
      </p:sp>
      <p:pic>
        <p:nvPicPr>
          <p:cNvPr id="4" name="Picture 3" descr="Motivi colorati nel cielo">
            <a:extLst>
              <a:ext uri="{FF2B5EF4-FFF2-40B4-BE49-F238E27FC236}">
                <a16:creationId xmlns:a16="http://schemas.microsoft.com/office/drawing/2014/main" id="{C78BC7AC-143F-90EB-591A-E8AF23C5E1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4" b="10918"/>
          <a:stretch/>
        </p:blipFill>
        <p:spPr>
          <a:xfrm>
            <a:off x="8075980" y="5671740"/>
            <a:ext cx="3369579" cy="430799"/>
          </a:xfrm>
          <a:prstGeom prst="rect">
            <a:avLst/>
          </a:prstGeom>
        </p:spPr>
      </p:pic>
      <p:pic>
        <p:nvPicPr>
          <p:cNvPr id="5" name="Picture 3" descr="Motivi colorati nel cielo">
            <a:extLst>
              <a:ext uri="{FF2B5EF4-FFF2-40B4-BE49-F238E27FC236}">
                <a16:creationId xmlns:a16="http://schemas.microsoft.com/office/drawing/2014/main" id="{0AD6CE03-BBC8-BFEF-2ADA-FADA81A492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4" b="10918"/>
          <a:stretch/>
        </p:blipFill>
        <p:spPr>
          <a:xfrm>
            <a:off x="745928" y="741741"/>
            <a:ext cx="3369579" cy="430799"/>
          </a:xfrm>
          <a:prstGeom prst="rect">
            <a:avLst/>
          </a:prstGeom>
        </p:spPr>
      </p:pic>
      <p:pic>
        <p:nvPicPr>
          <p:cNvPr id="6" name="Picture 3" descr="Motivi colorati nel cielo">
            <a:extLst>
              <a:ext uri="{FF2B5EF4-FFF2-40B4-BE49-F238E27FC236}">
                <a16:creationId xmlns:a16="http://schemas.microsoft.com/office/drawing/2014/main" id="{ADF71A63-C433-8777-5CEA-F6B74814BC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4" b="10918"/>
          <a:stretch/>
        </p:blipFill>
        <p:spPr>
          <a:xfrm rot="5400000">
            <a:off x="-1039962" y="2958428"/>
            <a:ext cx="4002575" cy="430799"/>
          </a:xfrm>
          <a:prstGeom prst="rect">
            <a:avLst/>
          </a:prstGeom>
        </p:spPr>
      </p:pic>
      <p:pic>
        <p:nvPicPr>
          <p:cNvPr id="7" name="Picture 3" descr="Motivi colorati nel cielo">
            <a:extLst>
              <a:ext uri="{FF2B5EF4-FFF2-40B4-BE49-F238E27FC236}">
                <a16:creationId xmlns:a16="http://schemas.microsoft.com/office/drawing/2014/main" id="{79A6DCCC-859A-7A9A-BE08-C3F0C8FD78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4" b="10918"/>
          <a:stretch/>
        </p:blipFill>
        <p:spPr>
          <a:xfrm rot="5400000">
            <a:off x="9232490" y="3458671"/>
            <a:ext cx="3995338" cy="43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7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700" dirty="0">
                <a:solidFill>
                  <a:schemeClr val="accent6">
                    <a:lumMod val="50000"/>
                  </a:schemeClr>
                </a:solidFill>
              </a:rPr>
              <a:t>2.1 Promuovere benessere attraverso le scienze motorie e sportive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3516053"/>
            <a:ext cx="9601200" cy="3326219"/>
          </a:xfrm>
        </p:spPr>
        <p:txBody>
          <a:bodyPr/>
          <a:lstStyle/>
          <a:p>
            <a:r>
              <a:rPr lang="it-IT" dirty="0"/>
              <a:t>chiamano in causa una cura complessiva del Sé che non interessa solamente l’aspetto fisico, bensì tutte quelle dimensioni dell’esistenza umana che possono avere un’influenza, più o meno diretta, sul benessere </a:t>
            </a:r>
            <a:r>
              <a:rPr lang="it-IT" dirty="0" err="1"/>
              <a:t>bio</a:t>
            </a:r>
            <a:r>
              <a:rPr lang="it-IT" dirty="0"/>
              <a:t>-psico-sociale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Le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scienze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bioeducative</a:t>
            </a:r>
            <a:r>
              <a:rPr lang="de-DE" dirty="0"/>
              <a:t> (</a:t>
            </a:r>
            <a:r>
              <a:rPr lang="de-DE" i="1" dirty="0"/>
              <a:t>Frauenfelder, 1983, 2001</a:t>
            </a:r>
            <a:r>
              <a:rPr lang="de-DE" dirty="0"/>
              <a:t>)                     </a:t>
            </a:r>
            <a:r>
              <a:rPr lang="it-IT" dirty="0"/>
              <a:t>mirano alla comprensione ecosistemica di un soggetto che è integrato nell’ambiente in cui vive, tenendo conto delle componenti </a:t>
            </a:r>
            <a:r>
              <a:rPr lang="it-IT" dirty="0">
                <a:solidFill>
                  <a:srgbClr val="FF0000"/>
                </a:solidFill>
              </a:rPr>
              <a:t>cognitive</a:t>
            </a:r>
            <a:r>
              <a:rPr lang="it-IT" dirty="0"/>
              <a:t>, </a:t>
            </a:r>
            <a:r>
              <a:rPr lang="it-IT" dirty="0">
                <a:solidFill>
                  <a:srgbClr val="0070C0"/>
                </a:solidFill>
              </a:rPr>
              <a:t>emozionali</a:t>
            </a:r>
            <a:r>
              <a:rPr lang="it-IT" dirty="0"/>
              <a:t> e </a:t>
            </a:r>
            <a:r>
              <a:rPr lang="it-IT" dirty="0">
                <a:solidFill>
                  <a:srgbClr val="00B050"/>
                </a:solidFill>
              </a:rPr>
              <a:t>corporee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2445488" y="2030153"/>
            <a:ext cx="2498651" cy="606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STAR BENE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6709144" y="2034140"/>
            <a:ext cx="2498651" cy="606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SENTIRSI BENE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7249632" y="5067076"/>
            <a:ext cx="871870" cy="224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4774019" y="2806995"/>
            <a:ext cx="340242" cy="382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6632945" y="2806995"/>
            <a:ext cx="457200" cy="382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17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294"/>
            <a:ext cx="10015870" cy="824023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00B050"/>
                </a:solidFill>
              </a:rPr>
              <a:t>Salute</a:t>
            </a:r>
            <a:r>
              <a:rPr lang="it-IT" sz="2000" dirty="0"/>
              <a:t> come risorsa di vita quotidiana (più che semplicemente l’assenza di malattia), in un’ottica che insiste sulle potenzialità sociali e personali, oltre che sulle capacità fisiche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1509317"/>
            <a:ext cx="4443984" cy="823912"/>
          </a:xfrm>
        </p:spPr>
        <p:txBody>
          <a:bodyPr/>
          <a:lstStyle/>
          <a:p>
            <a:r>
              <a:rPr lang="it-IT" dirty="0"/>
              <a:t>OMS (1948)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71600" y="2560168"/>
            <a:ext cx="4443984" cy="979715"/>
          </a:xfrm>
        </p:spPr>
        <p:txBody>
          <a:bodyPr/>
          <a:lstStyle/>
          <a:p>
            <a:r>
              <a:rPr lang="it-IT" dirty="0"/>
              <a:t>Salute come costrutto di sintesi di dimensioni biologiche, sociali e psicologiche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755515" y="1511018"/>
            <a:ext cx="4443984" cy="823912"/>
          </a:xfrm>
        </p:spPr>
        <p:txBody>
          <a:bodyPr/>
          <a:lstStyle/>
          <a:p>
            <a:r>
              <a:rPr lang="it-IT" dirty="0"/>
              <a:t>OMS (2011)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25014" y="2560168"/>
            <a:ext cx="4990046" cy="1128570"/>
          </a:xfrm>
        </p:spPr>
        <p:txBody>
          <a:bodyPr>
            <a:normAutofit/>
          </a:bodyPr>
          <a:lstStyle/>
          <a:p>
            <a:r>
              <a:rPr lang="it-IT" dirty="0"/>
              <a:t>Nel concetto di salute rientra la capacità di adattamento e di autogestirsi di fronte alle sfide sociali, fisiche ed emotive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3928304" y="4020808"/>
            <a:ext cx="4136065" cy="108452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Al centro c’è il tema della </a:t>
            </a:r>
            <a:r>
              <a:rPr lang="it-IT" b="1" dirty="0"/>
              <a:t>CURA DEL SE’ </a:t>
            </a:r>
            <a:r>
              <a:rPr lang="it-IT" dirty="0"/>
              <a:t>e della </a:t>
            </a:r>
            <a:r>
              <a:rPr lang="it-IT" b="1" dirty="0"/>
              <a:t>COSTRUZIONE DELL’IDENTITA’ CORPOREA</a:t>
            </a:r>
          </a:p>
        </p:txBody>
      </p:sp>
      <p:sp>
        <p:nvSpPr>
          <p:cNvPr id="8" name="Rettangolo 7"/>
          <p:cNvSpPr/>
          <p:nvPr/>
        </p:nvSpPr>
        <p:spPr>
          <a:xfrm>
            <a:off x="1371600" y="5682201"/>
            <a:ext cx="100158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Riconoscere alle attività motorie e sportive un ruolo educativo significa interrogarsi su quale sia l’apporto che esse danno a quest’idea di salute in chiave di benessere, e quali siano le condizioni affinché possa attuarsi</a:t>
            </a:r>
          </a:p>
        </p:txBody>
      </p:sp>
    </p:spTree>
    <p:extLst>
      <p:ext uri="{BB962C8B-B14F-4D97-AF65-F5344CB8AC3E}">
        <p14:creationId xmlns:p14="http://schemas.microsoft.com/office/powerpoint/2010/main" val="171069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DD10638-01ED-87C5-6200-096B666412C6}"/>
              </a:ext>
            </a:extLst>
          </p:cNvPr>
          <p:cNvSpPr txBox="1"/>
          <p:nvPr/>
        </p:nvSpPr>
        <p:spPr>
          <a:xfrm>
            <a:off x="1378627" y="365327"/>
            <a:ext cx="9843116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dirty="0"/>
              <a:t>Le attività motorie e sportive dovrebbero essere la strada per relazionarsi con il proprio modo di essere, per conoscersi e provare a modificarsi, proponendo anche una capacità di lettura critica dei condizionamenti operati dai mediatori culturali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3762C56-DEEE-FB51-D085-3173AC22E8CB}"/>
              </a:ext>
            </a:extLst>
          </p:cNvPr>
          <p:cNvSpPr txBox="1"/>
          <p:nvPr/>
        </p:nvSpPr>
        <p:spPr>
          <a:xfrm>
            <a:off x="3252925" y="1706511"/>
            <a:ext cx="609452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ln>
                  <a:solidFill>
                    <a:srgbClr val="C00000"/>
                  </a:solidFill>
                </a:ln>
              </a:rPr>
              <a:t>FORMAZIONE AUSPICATA</a:t>
            </a:r>
          </a:p>
          <a:p>
            <a:pPr algn="ctr"/>
            <a:r>
              <a:rPr lang="it-IT" sz="1600" dirty="0"/>
              <a:t>frutto di un’educazione al movimento intesa come spazio di scoperta</a:t>
            </a:r>
          </a:p>
          <a:p>
            <a:pPr algn="ctr"/>
            <a:r>
              <a:rPr lang="it-IT" sz="1600" dirty="0"/>
              <a:t>e generativo di sé, di propri modi di essere e di essere con gli</a:t>
            </a:r>
          </a:p>
          <a:p>
            <a:pPr algn="ctr"/>
            <a:r>
              <a:rPr lang="it-IT" sz="1600" dirty="0"/>
              <a:t>altri, in grado di alimentare una qualità esistenziale orientata</a:t>
            </a:r>
          </a:p>
          <a:p>
            <a:pPr algn="ctr"/>
            <a:r>
              <a:rPr lang="it-IT" sz="1600" dirty="0"/>
              <a:t>al benessere complessivo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82E60B9-6DC4-E671-EAD2-DD7E87D39884}"/>
              </a:ext>
            </a:extLst>
          </p:cNvPr>
          <p:cNvSpPr txBox="1"/>
          <p:nvPr/>
        </p:nvSpPr>
        <p:spPr>
          <a:xfrm>
            <a:off x="1378627" y="3954928"/>
            <a:ext cx="9843116" cy="923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Costruire un agire educativo prestando una particolare attenzione a far sì che ciascuno possa stare e sentirsi bene con il proprio corpo, potendo sperimentare una forma di benessere globale a sostegno dei processi di crescita ed emancipativi</a:t>
            </a:r>
          </a:p>
        </p:txBody>
      </p:sp>
      <p:cxnSp>
        <p:nvCxnSpPr>
          <p:cNvPr id="7" name="Connettore curvo 6">
            <a:extLst>
              <a:ext uri="{FF2B5EF4-FFF2-40B4-BE49-F238E27FC236}">
                <a16:creationId xmlns:a16="http://schemas.microsoft.com/office/drawing/2014/main" id="{8E242810-EEBF-7A7F-0739-214958E212AA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14252" y="3235578"/>
            <a:ext cx="707997" cy="544501"/>
          </a:xfrm>
          <a:prstGeom prst="curvedConnector3">
            <a:avLst>
              <a:gd name="adj1" fmla="val 50001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EF53B3E2-9ACC-287C-A79E-0F1074B51CF4}"/>
              </a:ext>
            </a:extLst>
          </p:cNvPr>
          <p:cNvSpPr/>
          <p:nvPr/>
        </p:nvSpPr>
        <p:spPr>
          <a:xfrm>
            <a:off x="2371446" y="5353236"/>
            <a:ext cx="7855630" cy="11748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SFIDA</a:t>
            </a:r>
            <a:r>
              <a:rPr lang="it-IT" dirty="0">
                <a:solidFill>
                  <a:srgbClr val="0070C0"/>
                </a:solidFill>
              </a:rPr>
              <a:t>: rompere la prassi di un’educazione esercitata esclusivamente sul piano dei tecnicismi e tale da non riconoscere i vissuti corporei di cui si alimenta la corporeità (es.: </a:t>
            </a:r>
            <a:r>
              <a:rPr lang="it-IT" i="1" dirty="0">
                <a:solidFill>
                  <a:srgbClr val="0070C0"/>
                </a:solidFill>
              </a:rPr>
              <a:t>valorizzare l’espressione del sé piuttosto che il «corpo organismo» e la sola dimensione dell’efficienza</a:t>
            </a:r>
            <a:r>
              <a:rPr lang="it-IT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04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546939-AF93-9FB9-C6CB-FE35225C9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700" dirty="0">
                <a:solidFill>
                  <a:schemeClr val="accent6">
                    <a:lumMod val="50000"/>
                  </a:schemeClr>
                </a:solidFill>
              </a:rPr>
              <a:t>2.1 Per una qualità educativa dell’apprendimento: tra corporeità ed identità</a:t>
            </a:r>
            <a:endParaRPr lang="it-IT" sz="2700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FC514E07-AC7A-0A4F-63EA-2CB808BDDE90}"/>
              </a:ext>
            </a:extLst>
          </p:cNvPr>
          <p:cNvSpPr/>
          <p:nvPr/>
        </p:nvSpPr>
        <p:spPr>
          <a:xfrm>
            <a:off x="1642368" y="1855433"/>
            <a:ext cx="3552549" cy="118073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Pedagogia del «</a:t>
            </a:r>
            <a:r>
              <a:rPr lang="it-IT" dirty="0" err="1">
                <a:solidFill>
                  <a:srgbClr val="002060"/>
                </a:solidFill>
              </a:rPr>
              <a:t>benesserci</a:t>
            </a:r>
            <a:r>
              <a:rPr lang="it-IT" dirty="0">
                <a:solidFill>
                  <a:srgbClr val="002060"/>
                </a:solidFill>
              </a:rPr>
              <a:t>»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760D75E9-C0FA-C9DB-EE4D-F5747068E34A}"/>
              </a:ext>
            </a:extLst>
          </p:cNvPr>
          <p:cNvSpPr/>
          <p:nvPr/>
        </p:nvSpPr>
        <p:spPr>
          <a:xfrm>
            <a:off x="6997082" y="1855433"/>
            <a:ext cx="3478567" cy="118073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002060"/>
                </a:solidFill>
              </a:rPr>
              <a:t> Dimensione dell’educazione «con» e «attraverso» il corpo e il movimento</a:t>
            </a:r>
          </a:p>
        </p:txBody>
      </p:sp>
      <p:sp>
        <p:nvSpPr>
          <p:cNvPr id="9" name="Freccia bidirezionale orizzontale 8">
            <a:extLst>
              <a:ext uri="{FF2B5EF4-FFF2-40B4-BE49-F238E27FC236}">
                <a16:creationId xmlns:a16="http://schemas.microsoft.com/office/drawing/2014/main" id="{7C660542-73C7-DB31-BFB1-CE7E91AF25E1}"/>
              </a:ext>
            </a:extLst>
          </p:cNvPr>
          <p:cNvSpPr/>
          <p:nvPr/>
        </p:nvSpPr>
        <p:spPr>
          <a:xfrm>
            <a:off x="5647674" y="2232178"/>
            <a:ext cx="852257" cy="371753"/>
          </a:xfrm>
          <a:prstGeom prst="left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 descr="Immagine che contiene testo, cerchio, schermata, diagramma&#10;&#10;Descrizione generata automaticamente">
            <a:extLst>
              <a:ext uri="{FF2B5EF4-FFF2-40B4-BE49-F238E27FC236}">
                <a16:creationId xmlns:a16="http://schemas.microsoft.com/office/drawing/2014/main" id="{5EC62736-2D8F-B3E2-C6C6-C769C3338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941" y="3231395"/>
            <a:ext cx="3052118" cy="2940805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0A1277B6-698E-9492-CC82-BB1BACEEC8A2}"/>
              </a:ext>
            </a:extLst>
          </p:cNvPr>
          <p:cNvSpPr/>
          <p:nvPr/>
        </p:nvSpPr>
        <p:spPr>
          <a:xfrm>
            <a:off x="3324225" y="6367433"/>
            <a:ext cx="5595799" cy="43223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rgbClr val="0070C0"/>
                </a:solidFill>
              </a:rPr>
              <a:t>Prospettiva dell’</a:t>
            </a:r>
            <a:r>
              <a:rPr lang="it-IT" sz="2000" i="1" dirty="0" err="1">
                <a:solidFill>
                  <a:srgbClr val="0070C0"/>
                </a:solidFill>
              </a:rPr>
              <a:t>embodiment</a:t>
            </a:r>
            <a:endParaRPr lang="it-IT" sz="2000" dirty="0">
              <a:solidFill>
                <a:srgbClr val="0070C0"/>
              </a:solidFill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10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D26FA2-EA3B-991F-BAA9-9921F92D5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i="1" dirty="0"/>
              <a:t>«</a:t>
            </a:r>
            <a:r>
              <a:rPr lang="it-IT" sz="2800" i="1" dirty="0">
                <a:solidFill>
                  <a:srgbClr val="C00000"/>
                </a:solidFill>
              </a:rPr>
              <a:t>Il corpo si fa mente e viceversa</a:t>
            </a:r>
            <a:r>
              <a:rPr lang="it-IT" sz="2800" i="1" dirty="0"/>
              <a:t>»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0C128D-1C23-4B65-06E1-858F88E60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660535"/>
            <a:ext cx="4443984" cy="595747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Sensazioni interne ed esterne del nostro corpo, insieme delle percezioni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D583411-96BA-C265-116F-583933177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993571"/>
            <a:ext cx="4321624" cy="1338943"/>
          </a:xfrm>
        </p:spPr>
        <p:txBody>
          <a:bodyPr/>
          <a:lstStyle/>
          <a:p>
            <a:r>
              <a:rPr lang="it-IT" dirty="0"/>
              <a:t>L’esperienza corporea condiziona il lavoro cognitivo di concettualizzazione e di categorizzazione della realtà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3D2BAF3-ECE3-E38C-EA76-603124C0D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44757" y="1445542"/>
            <a:ext cx="4443984" cy="595747"/>
          </a:xfrm>
        </p:spPr>
        <p:txBody>
          <a:bodyPr/>
          <a:lstStyle/>
          <a:p>
            <a:pPr algn="ctr"/>
            <a:r>
              <a:rPr lang="it-IT" sz="2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Formae</a:t>
            </a:r>
            <a:r>
              <a:rPr lang="it-IT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mentis (Gardner, 1983)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3FFFAE5-A406-356E-681B-69A63A832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44757" y="2993572"/>
            <a:ext cx="4175641" cy="1485900"/>
          </a:xfrm>
        </p:spPr>
        <p:txBody>
          <a:bodyPr/>
          <a:lstStyle/>
          <a:p>
            <a:r>
              <a:rPr lang="it-IT" dirty="0"/>
              <a:t>Ampliano, restringono e indirizzano la recettività del corpo, il suo essere sensibile ad alcune o ad altre sollecitazioni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C7DB6BED-5404-FDD4-9BE8-0112E07FAD0E}"/>
              </a:ext>
            </a:extLst>
          </p:cNvPr>
          <p:cNvCxnSpPr>
            <a:cxnSpLocks/>
          </p:cNvCxnSpPr>
          <p:nvPr/>
        </p:nvCxnSpPr>
        <p:spPr>
          <a:xfrm>
            <a:off x="3582706" y="2471057"/>
            <a:ext cx="0" cy="490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B0263CA-D694-8223-6035-EA4B4AEBF228}"/>
              </a:ext>
            </a:extLst>
          </p:cNvPr>
          <p:cNvCxnSpPr>
            <a:cxnSpLocks/>
          </p:cNvCxnSpPr>
          <p:nvPr/>
        </p:nvCxnSpPr>
        <p:spPr>
          <a:xfrm>
            <a:off x="8866749" y="2471057"/>
            <a:ext cx="0" cy="490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Motivi colorati nel cielo">
            <a:extLst>
              <a:ext uri="{FF2B5EF4-FFF2-40B4-BE49-F238E27FC236}">
                <a16:creationId xmlns:a16="http://schemas.microsoft.com/office/drawing/2014/main" id="{7C332161-372F-E927-1ECC-E28D5ED687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10" r="1" b="18235"/>
          <a:stretch/>
        </p:blipFill>
        <p:spPr>
          <a:xfrm>
            <a:off x="4178505" y="5747657"/>
            <a:ext cx="3834989" cy="1110343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67754861-CE9C-62C4-A20A-633BB771EE4B}"/>
              </a:ext>
            </a:extLst>
          </p:cNvPr>
          <p:cNvSpPr/>
          <p:nvPr/>
        </p:nvSpPr>
        <p:spPr>
          <a:xfrm>
            <a:off x="2084613" y="4648200"/>
            <a:ext cx="7815942" cy="783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600" dirty="0">
                <a:solidFill>
                  <a:schemeClr val="accent6"/>
                </a:solidFill>
              </a:rPr>
              <a:t>  </a:t>
            </a:r>
            <a:r>
              <a:rPr lang="it-IT" sz="1600" b="1" dirty="0">
                <a:solidFill>
                  <a:schemeClr val="accent6"/>
                </a:solidFill>
              </a:rPr>
              <a:t>MENTE INACRANATA (</a:t>
            </a:r>
            <a:r>
              <a:rPr lang="it-IT" sz="1600" b="1" dirty="0" err="1">
                <a:solidFill>
                  <a:schemeClr val="accent6"/>
                </a:solidFill>
              </a:rPr>
              <a:t>Damasio</a:t>
            </a:r>
            <a:r>
              <a:rPr lang="it-IT" sz="1600" b="1" dirty="0">
                <a:solidFill>
                  <a:schemeClr val="accent6"/>
                </a:solidFill>
              </a:rPr>
              <a:t>, 1994)                    MENTE ECOLOGICA (Bateson, 1979)</a:t>
            </a:r>
          </a:p>
        </p:txBody>
      </p:sp>
      <p:sp>
        <p:nvSpPr>
          <p:cNvPr id="18" name="Freccia circolare a destra 17">
            <a:extLst>
              <a:ext uri="{FF2B5EF4-FFF2-40B4-BE49-F238E27FC236}">
                <a16:creationId xmlns:a16="http://schemas.microsoft.com/office/drawing/2014/main" id="{BDCA96E9-A901-5432-836E-5BD5AC8B7D29}"/>
              </a:ext>
            </a:extLst>
          </p:cNvPr>
          <p:cNvSpPr/>
          <p:nvPr/>
        </p:nvSpPr>
        <p:spPr>
          <a:xfrm>
            <a:off x="1317172" y="4419615"/>
            <a:ext cx="576943" cy="364208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1" name="Freccia circolare a sinistra 20">
            <a:extLst>
              <a:ext uri="{FF2B5EF4-FFF2-40B4-BE49-F238E27FC236}">
                <a16:creationId xmlns:a16="http://schemas.microsoft.com/office/drawing/2014/main" id="{884B011F-3B15-0415-B9CE-2A18D31E4EA9}"/>
              </a:ext>
            </a:extLst>
          </p:cNvPr>
          <p:cNvSpPr/>
          <p:nvPr/>
        </p:nvSpPr>
        <p:spPr>
          <a:xfrm>
            <a:off x="10145485" y="4446583"/>
            <a:ext cx="555171" cy="364208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Freccia bidirezionale orizzontale 21">
            <a:extLst>
              <a:ext uri="{FF2B5EF4-FFF2-40B4-BE49-F238E27FC236}">
                <a16:creationId xmlns:a16="http://schemas.microsoft.com/office/drawing/2014/main" id="{A7EC7025-1D88-CEA9-F73A-26573EFA4A51}"/>
              </a:ext>
            </a:extLst>
          </p:cNvPr>
          <p:cNvSpPr/>
          <p:nvPr/>
        </p:nvSpPr>
        <p:spPr>
          <a:xfrm>
            <a:off x="5791196" y="4937841"/>
            <a:ext cx="402776" cy="165462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60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egnaposto contenuto 2">
            <a:extLst>
              <a:ext uri="{FF2B5EF4-FFF2-40B4-BE49-F238E27FC236}">
                <a16:creationId xmlns:a16="http://schemas.microsoft.com/office/drawing/2014/main" id="{875A9D7C-6F98-4A64-D33E-64D6003F1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840848"/>
              </p:ext>
            </p:extLst>
          </p:nvPr>
        </p:nvGraphicFramePr>
        <p:xfrm>
          <a:off x="1371599" y="718457"/>
          <a:ext cx="10646230" cy="2710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9D8A06C0-2A48-3085-F61F-5DC29105A5D6}"/>
              </a:ext>
            </a:extLst>
          </p:cNvPr>
          <p:cNvSpPr txBox="1">
            <a:spLocks/>
          </p:cNvSpPr>
          <p:nvPr/>
        </p:nvSpPr>
        <p:spPr>
          <a:xfrm>
            <a:off x="1262741" y="3690257"/>
            <a:ext cx="10646230" cy="2035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APPRENDIMENTO VERSO L’INTERNO</a:t>
            </a:r>
            <a:r>
              <a:rPr lang="it-IT" sz="1800" dirty="0"/>
              <a:t>          insieme di conoscenze, stati d’animo, percezioni di sé, prospettive individuali e aspettative sociali che pongono in primo piano il sentire del corpo verso la possibilità di imparare dall’ambiente sperimentandosi</a:t>
            </a:r>
          </a:p>
          <a:p>
            <a:pPr marL="0" indent="0" algn="just">
              <a:buNone/>
            </a:pPr>
            <a:r>
              <a:rPr lang="it-IT" sz="1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APPRENDIMENTO VERSO L’ESTERNO</a:t>
            </a:r>
            <a:r>
              <a:rPr lang="it-IT" sz="1800" dirty="0"/>
              <a:t>      concerne invece il movimento che va nella direzione opposta, dall’ambiente verso il soggetto, pur non trattandosi di un andirivieni bensì di una circolarità</a:t>
            </a: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E10EADC0-9C02-2308-32B5-D0B71DC123C6}"/>
              </a:ext>
            </a:extLst>
          </p:cNvPr>
          <p:cNvSpPr/>
          <p:nvPr/>
        </p:nvSpPr>
        <p:spPr>
          <a:xfrm>
            <a:off x="4991099" y="3780604"/>
            <a:ext cx="402772" cy="2090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0682EACD-15F5-7540-00B6-92209F904655}"/>
              </a:ext>
            </a:extLst>
          </p:cNvPr>
          <p:cNvSpPr/>
          <p:nvPr/>
        </p:nvSpPr>
        <p:spPr>
          <a:xfrm>
            <a:off x="5099955" y="4708071"/>
            <a:ext cx="402772" cy="2090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A2D2A48-2F28-89BE-6DB1-DA62014F4E43}"/>
              </a:ext>
            </a:extLst>
          </p:cNvPr>
          <p:cNvSpPr/>
          <p:nvPr/>
        </p:nvSpPr>
        <p:spPr>
          <a:xfrm>
            <a:off x="2955470" y="5813517"/>
            <a:ext cx="7260772" cy="8158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 processi di apprendimento non esistono in un vuoto sociale, essendo </a:t>
            </a:r>
            <a:r>
              <a:rPr lang="it-IT" i="1" dirty="0"/>
              <a:t>ambientati</a:t>
            </a:r>
            <a:r>
              <a:rPr lang="it-IT" dirty="0"/>
              <a:t>, </a:t>
            </a:r>
            <a:r>
              <a:rPr lang="it-IT" i="1" dirty="0"/>
              <a:t>contestualizzati</a:t>
            </a:r>
            <a:r>
              <a:rPr lang="it-IT" dirty="0"/>
              <a:t>, </a:t>
            </a:r>
            <a:r>
              <a:rPr lang="it-IT" i="1" dirty="0"/>
              <a:t>situati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822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F7DD9D-228D-4B97-A6AC-6D8FB2042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56ECB25-9DA6-2259-8E7E-10CB8C7A5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it-IT" sz="3400"/>
              <a:t>2.3. Le scienze motorie e sportive in chiave pedagogica:</a:t>
            </a:r>
            <a:br>
              <a:rPr lang="it-IT" sz="3400"/>
            </a:br>
            <a:r>
              <a:rPr lang="it-IT" sz="3400"/>
              <a:t>alla ricerca del “</a:t>
            </a:r>
            <a:r>
              <a:rPr lang="it-IT" sz="3400" err="1"/>
              <a:t>benesserci</a:t>
            </a:r>
            <a:r>
              <a:rPr lang="it-IT" sz="3400"/>
              <a:t>”</a:t>
            </a: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B14E4D3C-DB06-69FF-E6F5-6FF35609E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700" i="1" dirty="0">
                <a:solidFill>
                  <a:srgbClr val="C00000"/>
                </a:solidFill>
              </a:rPr>
              <a:t>Conosciamo il mondo attraverso il corpo, e il corpo attraverso il mondo</a:t>
            </a:r>
          </a:p>
          <a:p>
            <a:pPr marL="0" indent="0">
              <a:buNone/>
            </a:pPr>
            <a:endParaRPr lang="it-IT" sz="1700" dirty="0"/>
          </a:p>
          <a:p>
            <a:r>
              <a:rPr lang="it-IT" sz="1700" dirty="0"/>
              <a:t>Il luogo della corporeità diviene un veicolo di espressione di rapporti con il Sé e con l’altro, e rappresenta, ancor prima, uno spazio di costruzione individuale e sociale e, dunque, di educabilità</a:t>
            </a:r>
          </a:p>
          <a:p>
            <a:endParaRPr lang="it-IT" sz="1700" dirty="0"/>
          </a:p>
          <a:p>
            <a:r>
              <a:rPr lang="it-IT" sz="1700" dirty="0"/>
              <a:t>La percezione di sé e del proprio corpo fa parte del modo in cui si sta al mondo, contribuisce alla costruzione della propria identità personale e del proprio stile di relazione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E37DBE-5576-4E27-97C0-75925347A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E4262C3-5C98-B440-40AF-40C4BDCAA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262" y="0"/>
            <a:ext cx="45797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4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BA75F4A0-FEAF-4F1B-9C48-7688BF9D4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37F80F5-65BB-F378-0982-ACB55F71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469" y="5423537"/>
            <a:ext cx="9867331" cy="868081"/>
          </a:xfrm>
        </p:spPr>
        <p:txBody>
          <a:bodyPr anchor="ctr">
            <a:noAutofit/>
          </a:bodyPr>
          <a:lstStyle/>
          <a:p>
            <a:r>
              <a:rPr lang="it-IT" sz="1600" dirty="0"/>
              <a:t>Perché «</a:t>
            </a:r>
            <a:r>
              <a:rPr lang="it-IT" sz="1600" i="1" dirty="0" err="1">
                <a:solidFill>
                  <a:srgbClr val="C00000"/>
                </a:solidFill>
              </a:rPr>
              <a:t>benesserci</a:t>
            </a:r>
            <a:r>
              <a:rPr lang="it-IT" sz="1600" dirty="0"/>
              <a:t>» ?</a:t>
            </a:r>
            <a:br>
              <a:rPr lang="it-IT" sz="1600" dirty="0"/>
            </a:br>
            <a:br>
              <a:rPr lang="it-IT" sz="1600" dirty="0"/>
            </a:br>
            <a:r>
              <a:rPr lang="it-IT" sz="1600" dirty="0"/>
              <a:t>“essere-nel-mondo” significa “esser-ci” (</a:t>
            </a:r>
            <a:r>
              <a:rPr lang="it-IT" sz="1600" dirty="0" err="1"/>
              <a:t>Dasein</a:t>
            </a:r>
            <a:r>
              <a:rPr lang="it-IT" sz="1600" dirty="0"/>
              <a:t>), il che equivale a considerare l’uomo non solo in quanto presenza fisica, ma in termini di intenzionalità, di corporeità, di “pro-getto” nel senso di “essere gettato” (</a:t>
            </a:r>
            <a:r>
              <a:rPr lang="it-IT" sz="1600" dirty="0" err="1"/>
              <a:t>Geworfenheit</a:t>
            </a:r>
            <a:r>
              <a:rPr lang="it-IT" sz="1600" dirty="0"/>
              <a:t>) nel mondo, sempre calato in una dimensione corporea e temporale tra passato, presente e futuro</a:t>
            </a:r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F1EC79F3-0DE6-47BA-9C5C-039C54F4A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C86C2B07-2A41-4CB1-9C51-F037AF417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DA406588-865C-B175-DAA8-7EFD512A9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123486"/>
            <a:ext cx="9639868" cy="3516753"/>
          </a:xfrm>
        </p:spPr>
        <p:txBody>
          <a:bodyPr anchor="ctr">
            <a:normAutofit/>
          </a:bodyPr>
          <a:lstStyle/>
          <a:p>
            <a:r>
              <a:rPr lang="it-IT" dirty="0"/>
              <a:t>Movimento e sport possono, allora, essere mezzi per relazionarsi con sé stessi, per conoscersi, per amarsi o comunque accettarsi: educare al corpo e al movimento ha, pertanto, un senso, e cioè quello di coltivare interiormente una qualità di relazione con sé stessi e con il mondo che consenta al corpo di potersi esprimere lontano da stereotipi e pregiudizi</a:t>
            </a:r>
          </a:p>
          <a:p>
            <a:r>
              <a:rPr lang="it-IT" dirty="0"/>
              <a:t>Una formazione autentica non separa mente e corpo, pensiero e azione, il conoscere </a:t>
            </a:r>
            <a:r>
              <a:rPr lang="it-IT"/>
              <a:t>dal sentire</a:t>
            </a:r>
            <a:endParaRPr lang="it-IT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F67AAC-C977-4759-A5C8-6BC998F96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Motivi colorati nel cielo">
            <a:extLst>
              <a:ext uri="{FF2B5EF4-FFF2-40B4-BE49-F238E27FC236}">
                <a16:creationId xmlns:a16="http://schemas.microsoft.com/office/drawing/2014/main" id="{CAC3D2A9-C3AE-4AE6-22BE-02F81906CB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4" b="10918"/>
          <a:stretch/>
        </p:blipFill>
        <p:spPr>
          <a:xfrm>
            <a:off x="0" y="6450616"/>
            <a:ext cx="12191998" cy="430799"/>
          </a:xfrm>
          <a:prstGeom prst="rect">
            <a:avLst/>
          </a:prstGeom>
        </p:spPr>
      </p:pic>
      <p:pic>
        <p:nvPicPr>
          <p:cNvPr id="6" name="Picture 3" descr="Motivi colorati nel cielo">
            <a:extLst>
              <a:ext uri="{FF2B5EF4-FFF2-40B4-BE49-F238E27FC236}">
                <a16:creationId xmlns:a16="http://schemas.microsoft.com/office/drawing/2014/main" id="{87546AC9-58B0-9D9D-6555-686391365F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4" b="10918"/>
          <a:stretch/>
        </p:blipFill>
        <p:spPr>
          <a:xfrm>
            <a:off x="404701" y="381420"/>
            <a:ext cx="4408488" cy="430799"/>
          </a:xfrm>
          <a:prstGeom prst="rect">
            <a:avLst/>
          </a:prstGeom>
        </p:spPr>
      </p:pic>
      <p:pic>
        <p:nvPicPr>
          <p:cNvPr id="11" name="Picture 3" descr="Motivi colorati nel cielo">
            <a:extLst>
              <a:ext uri="{FF2B5EF4-FFF2-40B4-BE49-F238E27FC236}">
                <a16:creationId xmlns:a16="http://schemas.microsoft.com/office/drawing/2014/main" id="{FA3A0017-7C68-56DF-9A38-E5463C2BD8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4" b="10918"/>
          <a:stretch/>
        </p:blipFill>
        <p:spPr>
          <a:xfrm>
            <a:off x="7347164" y="4845447"/>
            <a:ext cx="4408488" cy="430799"/>
          </a:xfrm>
          <a:prstGeom prst="rect">
            <a:avLst/>
          </a:prstGeom>
        </p:spPr>
      </p:pic>
      <p:pic>
        <p:nvPicPr>
          <p:cNvPr id="19" name="Picture 3" descr="Motivi colorati nel cielo">
            <a:extLst>
              <a:ext uri="{FF2B5EF4-FFF2-40B4-BE49-F238E27FC236}">
                <a16:creationId xmlns:a16="http://schemas.microsoft.com/office/drawing/2014/main" id="{14868088-0D9C-529D-93AB-14EB9D2C77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4" b="10918"/>
          <a:stretch/>
        </p:blipFill>
        <p:spPr>
          <a:xfrm rot="5400000">
            <a:off x="-126993" y="1343913"/>
            <a:ext cx="1464230" cy="400842"/>
          </a:xfrm>
          <a:prstGeom prst="rect">
            <a:avLst/>
          </a:prstGeom>
        </p:spPr>
      </p:pic>
      <p:pic>
        <p:nvPicPr>
          <p:cNvPr id="20" name="Picture 3" descr="Motivi colorati nel cielo">
            <a:extLst>
              <a:ext uri="{FF2B5EF4-FFF2-40B4-BE49-F238E27FC236}">
                <a16:creationId xmlns:a16="http://schemas.microsoft.com/office/drawing/2014/main" id="{D7447EF9-2A2A-6A79-CB88-E207D7C92E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4" b="10918"/>
          <a:stretch/>
        </p:blipFill>
        <p:spPr>
          <a:xfrm rot="5400000">
            <a:off x="10823116" y="3983614"/>
            <a:ext cx="1464230" cy="40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29336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1788</TotalTime>
  <Words>911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Franklin Gothic Book</vt:lpstr>
      <vt:lpstr>Ritaglio</vt:lpstr>
      <vt:lpstr>2. ESPLORARE IL BENESSERE IN PROSPETTIVA PEDAGOGICA: ALLA RICERCA DEL «BENESSERCI»</vt:lpstr>
      <vt:lpstr>2.1 Promuovere benessere attraverso le scienze motorie e sportive </vt:lpstr>
      <vt:lpstr>Salute come risorsa di vita quotidiana (più che semplicemente l’assenza di malattia), in un’ottica che insiste sulle potenzialità sociali e personali, oltre che sulle capacità fisiche</vt:lpstr>
      <vt:lpstr>Presentazione standard di PowerPoint</vt:lpstr>
      <vt:lpstr>2.1 Per una qualità educativa dell’apprendimento: tra corporeità ed identità</vt:lpstr>
      <vt:lpstr>«Il corpo si fa mente e viceversa»</vt:lpstr>
      <vt:lpstr>Presentazione standard di PowerPoint</vt:lpstr>
      <vt:lpstr>2.3. Le scienze motorie e sportive in chiave pedagogica: alla ricerca del “benesserci”</vt:lpstr>
      <vt:lpstr>Perché «benesserci» ?  “essere-nel-mondo” significa “esser-ci” (Dasein), il che equivale a considerare l’uomo non solo in quanto presenza fisica, ma in termini di intenzionalità, di corporeità, di “pro-getto” nel senso di “essere gettato” (Geworfenheit) nel mondo, sempre calato in una dimensione corporea e temporale tra passato, presente e futuro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ESPLORARE IL BENESSERE IN PROSPETTIVA PEDAGOGICA: ALLA RICERCA DEL «BENESSERCI»</dc:title>
  <dc:creator>csi</dc:creator>
  <cp:lastModifiedBy>antonia cunti</cp:lastModifiedBy>
  <cp:revision>19</cp:revision>
  <dcterms:created xsi:type="dcterms:W3CDTF">2023-09-26T14:18:57Z</dcterms:created>
  <dcterms:modified xsi:type="dcterms:W3CDTF">2023-10-02T08:06:27Z</dcterms:modified>
</cp:coreProperties>
</file>