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5E3508-FC45-4F46-B6DC-0455A3D2813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8C8B798-A583-4E07-A1A0-8E4A49FBA536}" type="pres">
      <dgm:prSet presAssocID="{F55E3508-FC45-4F46-B6DC-0455A3D2813A}" presName="composite" presStyleCnt="0">
        <dgm:presLayoutVars>
          <dgm:chMax val="1"/>
          <dgm:dir/>
          <dgm:resizeHandles val="exact"/>
        </dgm:presLayoutVars>
      </dgm:prSet>
      <dgm:spPr/>
    </dgm:pt>
  </dgm:ptLst>
  <dgm:cxnLst>
    <dgm:cxn modelId="{F6F90615-AF92-42EE-886D-7268FC24F78C}" type="presOf" srcId="{F55E3508-FC45-4F46-B6DC-0455A3D2813A}" destId="{D8C8B798-A583-4E07-A1A0-8E4A49FBA536}" srcOrd="0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4180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425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1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19534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5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2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3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4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171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907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11105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3200" dirty="0"/>
              <a:t>1. </a:t>
            </a:r>
            <a:r>
              <a:rPr lang="en-US" sz="3200" dirty="0"/>
              <a:t>Wellness, well-being e welfare: quale </a:t>
            </a:r>
            <a:r>
              <a:rPr lang="en-US" sz="3200" dirty="0" err="1"/>
              <a:t>benessere</a:t>
            </a:r>
            <a:r>
              <a:rPr lang="en-US" sz="3200" dirty="0"/>
              <a:t>?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973077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8D78A3B7-2FF8-F544-79D6-4532C690F7B1}"/>
              </a:ext>
            </a:extLst>
          </p:cNvPr>
          <p:cNvSpPr/>
          <p:nvPr/>
        </p:nvSpPr>
        <p:spPr>
          <a:xfrm>
            <a:off x="1036320" y="214128"/>
            <a:ext cx="3136669" cy="9330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WELLNESS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C629D330-EC42-6A95-C379-74DBD83E5C3D}"/>
              </a:ext>
            </a:extLst>
          </p:cNvPr>
          <p:cNvSpPr/>
          <p:nvPr/>
        </p:nvSpPr>
        <p:spPr>
          <a:xfrm>
            <a:off x="908858" y="1784465"/>
            <a:ext cx="10584873" cy="4621876"/>
          </a:xfrm>
          <a:prstGeom prst="round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000" dirty="0"/>
              <a:t>Tale termine inizia a diffondersi verso la fine degli anni Cinquanta e l’inizio degli anni Sessanta del Novecento nel Regno Unito e negli Stati Uniti (Armstrong, 2009); le sue radici possano essere fatte risalire agli ideali di salute, moralità e responsabilità del XIX secolo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accent6"/>
                </a:solidFill>
              </a:rPr>
              <a:t>IN ORIGINE</a:t>
            </a:r>
            <a:r>
              <a:rPr lang="it-IT" sz="2000" dirty="0">
                <a:solidFill>
                  <a:schemeClr val="accent6"/>
                </a:solidFill>
                <a:sym typeface="Wingdings" panose="05000000000000000000" pitchFamily="2" charset="2"/>
              </a:rPr>
              <a:t> </a:t>
            </a:r>
            <a:r>
              <a:rPr lang="it-IT" sz="2000" dirty="0"/>
              <a:t>Descrive in senso ampio </a:t>
            </a:r>
            <a:r>
              <a:rPr lang="it-IT" sz="2200" b="1" dirty="0">
                <a:solidFill>
                  <a:schemeClr val="accent5"/>
                </a:solidFill>
              </a:rPr>
              <a:t>uno stile di vita sano al di là della malattia acuta</a:t>
            </a:r>
            <a:r>
              <a:rPr lang="it-IT" sz="2000" dirty="0"/>
              <a:t>.  Tale concetto si basa sull’idea che e la salute fisica degli individui derivi dal raggiungimento di </a:t>
            </a:r>
            <a:r>
              <a:rPr lang="it-IT" sz="2200" b="1" dirty="0">
                <a:solidFill>
                  <a:srgbClr val="FFC000"/>
                </a:solidFill>
              </a:rPr>
              <a:t>uno stato d’animo moralmente virtuoso</a:t>
            </a:r>
            <a:r>
              <a:rPr lang="it-IT" sz="2000" dirty="0"/>
              <a:t>, dandone quindi un’interpretazione religiosa, e non dall’intervento esterno del sapere medico e scientifico (Miller, 2005)</a:t>
            </a:r>
            <a:r>
              <a:rPr lang="it-IT" sz="2000" dirty="0">
                <a:sym typeface="Wingdings" panose="05000000000000000000" pitchFamily="2" charset="2"/>
              </a:rPr>
              <a:t> </a:t>
            </a:r>
            <a:r>
              <a:rPr lang="it-IT" sz="2400" b="1" dirty="0">
                <a:solidFill>
                  <a:schemeClr val="accent5"/>
                </a:solidFill>
                <a:sym typeface="Wingdings" panose="05000000000000000000" pitchFamily="2" charset="2"/>
              </a:rPr>
              <a:t>vita corretta= buona salute</a:t>
            </a:r>
            <a:endParaRPr lang="it-IT" sz="2400" b="1" dirty="0">
              <a:solidFill>
                <a:schemeClr val="accent5"/>
              </a:solidFill>
            </a:endParaRPr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A08D2864-2C3B-D28D-8EDD-CAF531DD616A}"/>
              </a:ext>
            </a:extLst>
          </p:cNvPr>
          <p:cNvSpPr/>
          <p:nvPr/>
        </p:nvSpPr>
        <p:spPr>
          <a:xfrm>
            <a:off x="1828799" y="1147156"/>
            <a:ext cx="598517" cy="56526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162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54F8A5-CE63-2F3E-B125-48984E7E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75211"/>
            <a:ext cx="9601200" cy="882535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it-IT" sz="3200" dirty="0"/>
              <a:t>EVOLUZIONI DEL CONCETTO DI WELLNESS dalla fine degli anni 50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204B44-1BEF-0D04-4D28-1BDBBC688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309" y="1490749"/>
            <a:ext cx="9601200" cy="48532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t-IT" sz="2400" dirty="0">
                <a:solidFill>
                  <a:schemeClr val="accent6"/>
                </a:solidFill>
              </a:rPr>
              <a:t>Wellness </a:t>
            </a:r>
            <a:r>
              <a:rPr lang="it-IT" sz="2400" dirty="0" err="1">
                <a:solidFill>
                  <a:schemeClr val="accent6"/>
                </a:solidFill>
              </a:rPr>
              <a:t>Movement</a:t>
            </a:r>
            <a:r>
              <a:rPr lang="it-IT" sz="2400" dirty="0">
                <a:solidFill>
                  <a:schemeClr val="accent6"/>
                </a:solidFill>
              </a:rPr>
              <a:t> </a:t>
            </a:r>
            <a:r>
              <a:rPr lang="it-IT" dirty="0"/>
              <a:t> (</a:t>
            </a:r>
            <a:r>
              <a:rPr lang="it-IT" dirty="0" err="1"/>
              <a:t>Halbert</a:t>
            </a:r>
            <a:r>
              <a:rPr lang="it-IT" dirty="0"/>
              <a:t> Louis Dunn 1959, 1961): il concetto di benessere si muove lungo un </a:t>
            </a:r>
            <a:r>
              <a:rPr lang="it-IT" dirty="0">
                <a:solidFill>
                  <a:schemeClr val="accent5"/>
                </a:solidFill>
              </a:rPr>
              <a:t>continuum tra l’assenza di malattia, la buona salute e il wellness come ricerca attiva e continua (modello </a:t>
            </a:r>
            <a:r>
              <a:rPr lang="it-IT" dirty="0" err="1">
                <a:solidFill>
                  <a:schemeClr val="accent5"/>
                </a:solidFill>
              </a:rPr>
              <a:t>Illness</a:t>
            </a:r>
            <a:r>
              <a:rPr lang="it-IT" dirty="0">
                <a:solidFill>
                  <a:schemeClr val="accent5"/>
                </a:solidFill>
              </a:rPr>
              <a:t>-Wellness Continuum)</a:t>
            </a:r>
            <a:r>
              <a:rPr lang="it-IT" dirty="0"/>
              <a:t>. Secondo questa prospettiva il </a:t>
            </a:r>
            <a:r>
              <a:rPr lang="it-IT" sz="2200" b="1" dirty="0"/>
              <a:t>wellness è soggettivo</a:t>
            </a:r>
            <a:r>
              <a:rPr lang="it-IT" dirty="0"/>
              <a:t>, basato sulla percezione e l’unicità dell’individuo. Viene introdotto il concetto di </a:t>
            </a:r>
            <a:r>
              <a:rPr lang="it-IT" b="1" dirty="0">
                <a:solidFill>
                  <a:schemeClr val="accent5"/>
                </a:solidFill>
              </a:rPr>
              <a:t>high-</a:t>
            </a:r>
            <a:r>
              <a:rPr lang="it-IT" b="1" dirty="0" err="1">
                <a:solidFill>
                  <a:schemeClr val="accent5"/>
                </a:solidFill>
              </a:rPr>
              <a:t>level</a:t>
            </a:r>
            <a:r>
              <a:rPr lang="it-IT" b="1" dirty="0">
                <a:solidFill>
                  <a:schemeClr val="accent5"/>
                </a:solidFill>
              </a:rPr>
              <a:t> wellness</a:t>
            </a:r>
            <a:r>
              <a:rPr lang="it-IT" dirty="0"/>
              <a:t>, quale condizione di cambiamento in cui l’individuo evolve verso un potenziale di funzionamento più alto (Dunn, 1961)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Nascita di movimenti per il benessere e la salute olistica, grazie al contributo di alcuni studiosi (</a:t>
            </a:r>
            <a:r>
              <a:rPr lang="it-IT" dirty="0" err="1"/>
              <a:t>Ardell</a:t>
            </a:r>
            <a:r>
              <a:rPr lang="it-IT" dirty="0"/>
              <a:t>, 1977; Dunn, 1961; </a:t>
            </a:r>
            <a:r>
              <a:rPr lang="it-IT" dirty="0" err="1"/>
              <a:t>Hettler</a:t>
            </a:r>
            <a:r>
              <a:rPr lang="it-IT" dirty="0"/>
              <a:t>, 1984; Ryan, Travis, 1981) che ne hanno fornito un’interpretazione anche in termini di medicina alternativa secondo cui  la salute il soggetto sono considerati da una prospettiva più complessiva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it-IT" dirty="0"/>
              <a:t>Nel definire il concetto di wellness si identificano </a:t>
            </a:r>
            <a:r>
              <a:rPr lang="it-IT" b="1" dirty="0">
                <a:solidFill>
                  <a:schemeClr val="accent5"/>
                </a:solidFill>
              </a:rPr>
              <a:t>sei dimensioni fondamentali </a:t>
            </a:r>
            <a:r>
              <a:rPr lang="it-IT" dirty="0"/>
              <a:t>(</a:t>
            </a:r>
            <a:r>
              <a:rPr lang="it-IT" dirty="0" err="1"/>
              <a:t>Kirkland</a:t>
            </a:r>
            <a:r>
              <a:rPr lang="it-IT" dirty="0"/>
              <a:t>, 2014), che si riferiscono, in senso ampio, ai </a:t>
            </a:r>
            <a:r>
              <a:rPr lang="it-IT" sz="2200" b="1" dirty="0">
                <a:solidFill>
                  <a:schemeClr val="accent5"/>
                </a:solidFill>
              </a:rPr>
              <a:t>differenti ambiti della vita individuale e sociale</a:t>
            </a:r>
            <a:r>
              <a:rPr lang="it-IT" sz="2200" b="1" dirty="0">
                <a:solidFill>
                  <a:schemeClr val="accent5"/>
                </a:solidFill>
                <a:sym typeface="Wingdings" panose="05000000000000000000" pitchFamily="2" charset="2"/>
              </a:rPr>
              <a:t></a:t>
            </a:r>
            <a:r>
              <a:rPr lang="it-IT" dirty="0"/>
              <a:t> </a:t>
            </a:r>
            <a:r>
              <a:rPr lang="it-IT" dirty="0">
                <a:solidFill>
                  <a:schemeClr val="accent5"/>
                </a:solidFill>
              </a:rPr>
              <a:t>• </a:t>
            </a:r>
            <a:r>
              <a:rPr lang="it-IT" b="1" dirty="0">
                <a:solidFill>
                  <a:schemeClr val="accent5"/>
                </a:solidFill>
              </a:rPr>
              <a:t>Fisica</a:t>
            </a:r>
            <a:r>
              <a:rPr lang="it-IT" dirty="0">
                <a:solidFill>
                  <a:schemeClr val="accent5"/>
                </a:solidFill>
              </a:rPr>
              <a:t>•</a:t>
            </a:r>
            <a:r>
              <a:rPr lang="it-IT" dirty="0"/>
              <a:t> </a:t>
            </a:r>
            <a:r>
              <a:rPr lang="it-IT" b="1" dirty="0">
                <a:solidFill>
                  <a:schemeClr val="accent5"/>
                </a:solidFill>
              </a:rPr>
              <a:t>Mentale</a:t>
            </a:r>
            <a:r>
              <a:rPr lang="it-IT" dirty="0"/>
              <a:t>; </a:t>
            </a:r>
            <a:r>
              <a:rPr lang="it-IT" b="1" dirty="0">
                <a:solidFill>
                  <a:schemeClr val="accent5"/>
                </a:solidFill>
              </a:rPr>
              <a:t>•</a:t>
            </a:r>
            <a:r>
              <a:rPr lang="it-IT" dirty="0"/>
              <a:t> </a:t>
            </a:r>
            <a:r>
              <a:rPr lang="it-IT" b="1" dirty="0">
                <a:solidFill>
                  <a:schemeClr val="accent5"/>
                </a:solidFill>
              </a:rPr>
              <a:t>Emotiva</a:t>
            </a:r>
            <a:r>
              <a:rPr lang="it-IT" dirty="0">
                <a:solidFill>
                  <a:schemeClr val="accent5"/>
                </a:solidFill>
              </a:rPr>
              <a:t>•</a:t>
            </a:r>
            <a:r>
              <a:rPr lang="it-IT" dirty="0"/>
              <a:t> </a:t>
            </a:r>
            <a:r>
              <a:rPr lang="it-IT" b="1" dirty="0">
                <a:solidFill>
                  <a:schemeClr val="accent5"/>
                </a:solidFill>
              </a:rPr>
              <a:t>Spirituale</a:t>
            </a:r>
            <a:r>
              <a:rPr lang="it-IT" dirty="0"/>
              <a:t>; </a:t>
            </a:r>
            <a:r>
              <a:rPr lang="it-IT" dirty="0">
                <a:solidFill>
                  <a:schemeClr val="accent5"/>
                </a:solidFill>
              </a:rPr>
              <a:t>•</a:t>
            </a:r>
            <a:r>
              <a:rPr lang="it-IT" dirty="0"/>
              <a:t> </a:t>
            </a:r>
            <a:r>
              <a:rPr lang="it-IT" b="1" dirty="0">
                <a:solidFill>
                  <a:schemeClr val="accent5"/>
                </a:solidFill>
              </a:rPr>
              <a:t>Sociale• Ambientale</a:t>
            </a:r>
          </a:p>
        </p:txBody>
      </p:sp>
    </p:spTree>
    <p:extLst>
      <p:ext uri="{BB962C8B-B14F-4D97-AF65-F5344CB8AC3E}">
        <p14:creationId xmlns:p14="http://schemas.microsoft.com/office/powerpoint/2010/main" val="2422326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36227B62-7069-D41F-6265-CCCCFBCA9C81}"/>
              </a:ext>
            </a:extLst>
          </p:cNvPr>
          <p:cNvSpPr/>
          <p:nvPr/>
        </p:nvSpPr>
        <p:spPr>
          <a:xfrm>
            <a:off x="1659774" y="1296785"/>
            <a:ext cx="8872451" cy="298149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2400" b="1" dirty="0"/>
              <a:t>WELLNESS come un ottimale benessere </a:t>
            </a:r>
            <a:r>
              <a:rPr lang="it-IT" sz="2400" b="1" dirty="0">
                <a:solidFill>
                  <a:schemeClr val="accent6"/>
                </a:solidFill>
              </a:rPr>
              <a:t>fisico, mentale ed emotivo</a:t>
            </a:r>
            <a:r>
              <a:rPr lang="it-IT" sz="2400" b="1" dirty="0"/>
              <a:t>, uno stile di vita preventivo che riduce, o addirittura elimina, il ricorso ad altri rimedi; in particolare, si sottolineano le responsabilità personali nell’adottare uno stile di vita sano per migliorare la qualità della propria esistenza</a:t>
            </a:r>
            <a:r>
              <a:rPr lang="it-IT" sz="2400" dirty="0"/>
              <a:t> (</a:t>
            </a:r>
            <a:r>
              <a:rPr lang="en-US" sz="2400" dirty="0"/>
              <a:t>School of Public Health </a:t>
            </a:r>
            <a:r>
              <a:rPr lang="en-US" sz="2400" dirty="0" err="1"/>
              <a:t>dell’Università</a:t>
            </a:r>
            <a:r>
              <a:rPr lang="en-US" sz="2400" dirty="0"/>
              <a:t> di Berkeley 1991, California)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81038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8E7592-484F-A572-5721-AAF44CB59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ym typeface="Wingdings" panose="05000000000000000000" pitchFamily="2" charset="2"/>
              </a:rPr>
              <a:t>definito come </a:t>
            </a:r>
            <a:r>
              <a:rPr lang="it-IT" dirty="0"/>
              <a:t>un processo di </a:t>
            </a:r>
            <a:r>
              <a:rPr lang="it-IT" b="1" dirty="0">
                <a:solidFill>
                  <a:schemeClr val="accent6"/>
                </a:solidFill>
              </a:rPr>
              <a:t>adattamento all’ambiente </a:t>
            </a:r>
            <a:r>
              <a:rPr lang="it-IT" dirty="0"/>
              <a:t>che ci accompagna per l’intero ciclo di vita e che per essere raggiunto necessita di azioni apprese attraverso l’educazione (Emory Lawrence Cowen, 1991)</a:t>
            </a:r>
          </a:p>
          <a:p>
            <a:r>
              <a:rPr lang="it-IT" dirty="0"/>
              <a:t>centrali risultano essere le </a:t>
            </a:r>
            <a:r>
              <a:rPr lang="it-IT" b="1" dirty="0">
                <a:solidFill>
                  <a:schemeClr val="accent6"/>
                </a:solidFill>
              </a:rPr>
              <a:t>dimensioni psicologiche favorevoli alla salute mentale</a:t>
            </a:r>
            <a:r>
              <a:rPr lang="it-IT" dirty="0">
                <a:solidFill>
                  <a:schemeClr val="tx1"/>
                </a:solidFill>
              </a:rPr>
              <a:t>, </a:t>
            </a:r>
            <a:r>
              <a:rPr lang="it-IT" dirty="0"/>
              <a:t>intesa come la capacità dell’individuo, del gruppo e dell’ambiente di interagire tra loro in maniera intersistemica, nella prospettiva di uno sviluppo individuale e collettivo in equilibrio ottimale (</a:t>
            </a:r>
            <a:r>
              <a:rPr lang="it-IT" dirty="0" err="1"/>
              <a:t>Epp</a:t>
            </a:r>
            <a:r>
              <a:rPr lang="it-IT" dirty="0"/>
              <a:t>, 1988)</a:t>
            </a:r>
          </a:p>
          <a:p>
            <a:r>
              <a:rPr lang="it-IT" dirty="0"/>
              <a:t>nel benessere sono integrate </a:t>
            </a:r>
            <a:r>
              <a:rPr lang="it-IT" b="1" dirty="0">
                <a:solidFill>
                  <a:schemeClr val="accent6"/>
                </a:solidFill>
              </a:rPr>
              <a:t>la dimensione psicologica con quella sociale e comunitaria</a:t>
            </a:r>
            <a:r>
              <a:rPr lang="it-IT" dirty="0"/>
              <a:t>, nel senso che esso si riferisce alla promozione di una società giusta che sia in grado di offrire ai cittadini adeguate opportunità di crescita e sviluppo (Albee, 1986)</a:t>
            </a:r>
          </a:p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347C8D88-C3C6-4C32-40D9-2C28C2EC6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546" y="205740"/>
            <a:ext cx="4231178" cy="960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WELL-BEING</a:t>
            </a: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DBFC34D0-8D3A-C2A5-FAB0-7A750002DBA4}"/>
              </a:ext>
            </a:extLst>
          </p:cNvPr>
          <p:cNvSpPr/>
          <p:nvPr/>
        </p:nvSpPr>
        <p:spPr>
          <a:xfrm>
            <a:off x="1778922" y="1165860"/>
            <a:ext cx="587434" cy="59643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507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6EB5A681-9A78-F076-90A0-FFFB0284FE49}"/>
              </a:ext>
            </a:extLst>
          </p:cNvPr>
          <p:cNvSpPr/>
          <p:nvPr/>
        </p:nvSpPr>
        <p:spPr>
          <a:xfrm>
            <a:off x="792479" y="213360"/>
            <a:ext cx="10762212" cy="57634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Vengono definiti alcuni modelli di benessere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685D707D-995C-1DEC-85DF-BC734C60A020}"/>
              </a:ext>
            </a:extLst>
          </p:cNvPr>
          <p:cNvSpPr/>
          <p:nvPr/>
        </p:nvSpPr>
        <p:spPr>
          <a:xfrm>
            <a:off x="1299555" y="913014"/>
            <a:ext cx="10354889" cy="169164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200" dirty="0">
                <a:solidFill>
                  <a:schemeClr val="accent6"/>
                </a:solidFill>
              </a:rPr>
              <a:t>Il modello della </a:t>
            </a:r>
            <a:r>
              <a:rPr lang="it-IT" sz="2200" b="1" dirty="0">
                <a:solidFill>
                  <a:schemeClr val="accent6"/>
                </a:solidFill>
              </a:rPr>
              <a:t>Wellness Wheel</a:t>
            </a:r>
            <a:r>
              <a:rPr lang="it-IT" sz="2000" b="1" dirty="0">
                <a:solidFill>
                  <a:schemeClr val="accent6"/>
                </a:solidFill>
              </a:rPr>
              <a:t>: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rintraccia nella spiritualità, nell’autoregolazione, nel lavoro, nell’amore e nell’amicizia i compiti vitali che interagiscono dinamicamente con la famiglia, la comunità, la religione, la formazione, l’istruzione e le politiche governative. Gli aspetti psicologici e spirituali vengono messi al centro della ruota del benessere, mentre la forma fisica e l’alimentazione sono in secondo piano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909C8652-E382-B0F5-6347-0D63BCB79610}"/>
              </a:ext>
            </a:extLst>
          </p:cNvPr>
          <p:cNvSpPr/>
          <p:nvPr/>
        </p:nvSpPr>
        <p:spPr>
          <a:xfrm>
            <a:off x="1269075" y="2828404"/>
            <a:ext cx="10354889" cy="184127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200" b="1" dirty="0">
                <a:solidFill>
                  <a:schemeClr val="accent6"/>
                </a:solidFill>
              </a:rPr>
              <a:t>Il modello del </a:t>
            </a:r>
            <a:r>
              <a:rPr lang="it-IT" sz="2200" b="1" dirty="0" err="1">
                <a:solidFill>
                  <a:schemeClr val="accent6"/>
                </a:solidFill>
              </a:rPr>
              <a:t>Well-Being</a:t>
            </a:r>
            <a:r>
              <a:rPr lang="it-IT" sz="2200" b="1" dirty="0">
                <a:solidFill>
                  <a:schemeClr val="accent6"/>
                </a:solidFill>
              </a:rPr>
              <a:t> Wheel: </a:t>
            </a:r>
            <a:r>
              <a:rPr lang="it-IT" sz="2000" dirty="0">
                <a:solidFill>
                  <a:schemeClr val="tx1"/>
                </a:solidFill>
              </a:rPr>
              <a:t>mette in primo piano </a:t>
            </a:r>
            <a:r>
              <a:rPr lang="it-IT" sz="2000" b="1" dirty="0">
                <a:solidFill>
                  <a:schemeClr val="accent6"/>
                </a:solidFill>
              </a:rPr>
              <a:t>aspetti di valutazione soggettiva del Sé</a:t>
            </a:r>
            <a:r>
              <a:rPr lang="it-IT" sz="2000" dirty="0">
                <a:solidFill>
                  <a:schemeClr val="tx1"/>
                </a:solidFill>
              </a:rPr>
              <a:t> rispetto agli indici statistici che, piuttosto danno una valutazione del benessere secondo un quadro più </a:t>
            </a:r>
            <a:r>
              <a:rPr lang="it-IT" sz="2000" dirty="0" err="1">
                <a:solidFill>
                  <a:schemeClr val="tx1"/>
                </a:solidFill>
              </a:rPr>
              <a:t>bio</a:t>
            </a:r>
            <a:r>
              <a:rPr lang="it-IT" sz="2000" dirty="0">
                <a:solidFill>
                  <a:schemeClr val="tx1"/>
                </a:solidFill>
              </a:rPr>
              <a:t>-fisiologico e sociale (Myers, Sweeney, 2008)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it-IT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 Esempio del </a:t>
            </a:r>
            <a:r>
              <a:rPr lang="it-IT" sz="2000" dirty="0">
                <a:solidFill>
                  <a:srgbClr val="C00000"/>
                </a:solidFill>
              </a:rPr>
              <a:t>Body Mass Index (</a:t>
            </a:r>
            <a:r>
              <a:rPr lang="it-IT" sz="2000" dirty="0" err="1">
                <a:solidFill>
                  <a:srgbClr val="C00000"/>
                </a:solidFill>
              </a:rPr>
              <a:t>bmi</a:t>
            </a:r>
            <a:r>
              <a:rPr lang="it-IT" sz="2000" dirty="0">
                <a:solidFill>
                  <a:srgbClr val="C00000"/>
                </a:solidFill>
              </a:rPr>
              <a:t>)</a:t>
            </a:r>
            <a:r>
              <a:rPr lang="it-IT" sz="2000" dirty="0">
                <a:solidFill>
                  <a:srgbClr val="C00000"/>
                </a:solidFill>
                <a:sym typeface="Wingdings" panose="05000000000000000000" pitchFamily="2" charset="2"/>
              </a:rPr>
              <a:t>: </a:t>
            </a:r>
            <a:r>
              <a:rPr lang="it-IT" sz="2000" dirty="0">
                <a:solidFill>
                  <a:schemeClr val="tx1"/>
                </a:solidFill>
                <a:sym typeface="Wingdings" panose="05000000000000000000" pitchFamily="2" charset="2"/>
              </a:rPr>
              <a:t>tale indicatore </a:t>
            </a:r>
            <a:r>
              <a:rPr lang="it-IT" sz="2000" dirty="0">
                <a:solidFill>
                  <a:schemeClr val="tx1"/>
                </a:solidFill>
              </a:rPr>
              <a:t>seppur indica una condizione di benessere fisico, non è detto che, poi, necessariamente dia gli stessi risultati in termini di </a:t>
            </a:r>
            <a:r>
              <a:rPr lang="it-IT" sz="2000" dirty="0" err="1">
                <a:solidFill>
                  <a:schemeClr val="tx1"/>
                </a:solidFill>
              </a:rPr>
              <a:t>well-being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endParaRPr lang="it-IT" sz="2000" b="1" dirty="0">
              <a:solidFill>
                <a:schemeClr val="tx1"/>
              </a:solidFill>
            </a:endParaRP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08414CC4-4094-7390-FEB5-BFE56ED14846}"/>
              </a:ext>
            </a:extLst>
          </p:cNvPr>
          <p:cNvSpPr/>
          <p:nvPr/>
        </p:nvSpPr>
        <p:spPr>
          <a:xfrm>
            <a:off x="717665" y="962892"/>
            <a:ext cx="509847" cy="443345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7AC7D03B-F3D5-D27C-4F24-47477B834A3F}"/>
              </a:ext>
            </a:extLst>
          </p:cNvPr>
          <p:cNvSpPr/>
          <p:nvPr/>
        </p:nvSpPr>
        <p:spPr>
          <a:xfrm>
            <a:off x="687183" y="2828404"/>
            <a:ext cx="509847" cy="44334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F2785FA8-44F8-0BC1-03E0-3D917E3EC4C9}"/>
              </a:ext>
            </a:extLst>
          </p:cNvPr>
          <p:cNvSpPr/>
          <p:nvPr/>
        </p:nvSpPr>
        <p:spPr>
          <a:xfrm>
            <a:off x="1269074" y="4982094"/>
            <a:ext cx="10354889" cy="1396538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000" b="1" dirty="0"/>
              <a:t>Il focus d’interesse passa dalla promozione della salute fisica (wellness) a quella della salute mentale e relazionale (</a:t>
            </a:r>
            <a:r>
              <a:rPr lang="it-IT" sz="2000" b="1" dirty="0" err="1"/>
              <a:t>well-being</a:t>
            </a:r>
            <a:r>
              <a:rPr lang="it-IT" sz="2000" b="1" dirty="0"/>
              <a:t>): diviene fondamentale occuparsi sia degli aspetti </a:t>
            </a:r>
            <a:r>
              <a:rPr lang="it-IT" sz="2000" b="1" dirty="0" err="1"/>
              <a:t>bio</a:t>
            </a:r>
            <a:r>
              <a:rPr lang="it-IT" sz="2000" b="1" dirty="0"/>
              <a:t>-fisiologici e patologici della persona (il wellness) sia di quelli positivi dell’esistenza umana, come le emozioni piacevoli, le potenzialità, le virtù e le abilità (il </a:t>
            </a:r>
            <a:r>
              <a:rPr lang="it-IT" sz="2000" b="1" dirty="0" err="1"/>
              <a:t>well-being</a:t>
            </a:r>
            <a:r>
              <a:rPr lang="it-IT" sz="20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7556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79024221-74FC-41E2-8CCB-36909693E3B8}"/>
              </a:ext>
            </a:extLst>
          </p:cNvPr>
          <p:cNvSpPr/>
          <p:nvPr/>
        </p:nvSpPr>
        <p:spPr>
          <a:xfrm>
            <a:off x="1267691" y="6052363"/>
            <a:ext cx="10226039" cy="85966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2000" dirty="0"/>
              <a:t>WELLNESS E WELL-BEING SONO DIMENSIONI FORTEMENTE INTERRELATE DA CUI DIPENDONO LA QUALITA’ COMPLESSIVA DELLA VITA DEGLI INDIVIDUI E DELLE COMUNITA’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DF1D230E-7325-4DEB-513F-23C567C4EFD1}"/>
              </a:ext>
            </a:extLst>
          </p:cNvPr>
          <p:cNvSpPr/>
          <p:nvPr/>
        </p:nvSpPr>
        <p:spPr>
          <a:xfrm>
            <a:off x="670561" y="76898"/>
            <a:ext cx="11216640" cy="72597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Le principali differenze tra il wellness e il </a:t>
            </a:r>
            <a:r>
              <a:rPr lang="it-IT" sz="2800" dirty="0" err="1"/>
              <a:t>well-being</a:t>
            </a:r>
            <a:r>
              <a:rPr lang="it-IT" sz="2800" dirty="0"/>
              <a:t> </a:t>
            </a:r>
          </a:p>
          <a:p>
            <a:pPr algn="ctr"/>
            <a:r>
              <a:rPr lang="it-IT" sz="1600" dirty="0"/>
              <a:t>(Adattato da GWS – Global Wellness Institute 2022 p. 45)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54AC8B5C-7151-8531-6FD6-8617809A3CA3}"/>
              </a:ext>
            </a:extLst>
          </p:cNvPr>
          <p:cNvSpPr/>
          <p:nvPr/>
        </p:nvSpPr>
        <p:spPr>
          <a:xfrm>
            <a:off x="1003070" y="854138"/>
            <a:ext cx="5020887" cy="51095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accent6"/>
                </a:solidFill>
              </a:rPr>
              <a:t>WELLNESS (azione)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Si riferisce ad aspetti più prettamente fisici, </a:t>
            </a:r>
            <a:r>
              <a:rPr lang="it-IT" dirty="0" err="1"/>
              <a:t>bio</a:t>
            </a:r>
            <a:r>
              <a:rPr lang="it-IT" dirty="0"/>
              <a:t>-fisiologici e patologici della persona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Si riferisce ad attività e intenzioni per raggiungere lo stato di benessere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Pone l’accento alla dimensione fisica (ad esempio: fitness)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È associato all’assunzione di corrette abitudini e stili di vita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 È utilizzato nell’ambito di attività commerciali pubbliche e private (ad esempio, turismo e mercato del wellness)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 È utilizzato per misurare i profitti aziendali e discuterne le opportunità (ad esempio, wellness economy)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451A3A54-CD52-7EE1-AA4F-CEAAB691FA25}"/>
              </a:ext>
            </a:extLst>
          </p:cNvPr>
          <p:cNvSpPr/>
          <p:nvPr/>
        </p:nvSpPr>
        <p:spPr>
          <a:xfrm>
            <a:off x="6644642" y="886003"/>
            <a:ext cx="4954386" cy="5045826"/>
          </a:xfrm>
          <a:prstGeom prst="roundRect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3">
                    <a:lumMod val="75000"/>
                  </a:schemeClr>
                </a:solidFill>
              </a:rPr>
              <a:t>WELL-BEING (risultato)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Si riferisce alla percezione soggettiva della condizione di benessere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 Pone l’accento sulla dimensione mentale ed emozionale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 È associato al senso di soddisfazione e appagamento individuale e comunitario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 È utilizzato nell’ambito delle politiche governative (ad esempio, indicatori del </a:t>
            </a:r>
            <a:r>
              <a:rPr lang="it-IT" dirty="0" err="1"/>
              <a:t>well-being</a:t>
            </a:r>
            <a:r>
              <a:rPr lang="it-IT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 È utilizzato per misurare le politiche e organizzare gli interventi sociali (ad esempio, welfare)</a:t>
            </a:r>
          </a:p>
        </p:txBody>
      </p:sp>
    </p:spTree>
    <p:extLst>
      <p:ext uri="{BB962C8B-B14F-4D97-AF65-F5344CB8AC3E}">
        <p14:creationId xmlns:p14="http://schemas.microsoft.com/office/powerpoint/2010/main" val="1622823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6F254A-C66E-EB94-88AE-C88F07F37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200" b="1" dirty="0">
                <a:solidFill>
                  <a:schemeClr val="accent6"/>
                </a:solidFill>
              </a:rPr>
              <a:t>dimensione soggettiva (percezione)</a:t>
            </a:r>
            <a:r>
              <a:rPr lang="it-IT" dirty="0"/>
              <a:t>: si riferisce alla valutazione individuale delle proprie condizioni di vita nei termini di soddisfazione personale in relazione a ciò che ci rende più o meno felici </a:t>
            </a:r>
            <a:r>
              <a:rPr lang="it-IT" dirty="0">
                <a:sym typeface="Wingdings" panose="05000000000000000000" pitchFamily="2" charset="2"/>
              </a:rPr>
              <a:t> </a:t>
            </a:r>
            <a:r>
              <a:rPr lang="it-IT" dirty="0"/>
              <a:t>valutazione cognitiva (</a:t>
            </a:r>
            <a:r>
              <a:rPr lang="it-IT" dirty="0" err="1"/>
              <a:t>appraisal</a:t>
            </a:r>
            <a:r>
              <a:rPr lang="it-IT" dirty="0"/>
              <a:t>) che ci consente di raggiungere obiettivi positivi per la nostra vita (</a:t>
            </a:r>
            <a:r>
              <a:rPr lang="it-IT" dirty="0" err="1"/>
              <a:t>Waterman</a:t>
            </a:r>
            <a:r>
              <a:rPr lang="it-IT" dirty="0"/>
              <a:t>, 1993)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200" b="1" dirty="0">
                <a:solidFill>
                  <a:schemeClr val="accent6"/>
                </a:solidFill>
              </a:rPr>
              <a:t>dimensione oggettiva (dati statistici)</a:t>
            </a:r>
            <a:r>
              <a:rPr lang="it-IT" dirty="0"/>
              <a:t>: è connessa in misura maggiore agli aspetti materiali, per lo più socioeconomici, in virtù dei quali è possibile raggiungere o mantenere determinati modelli di qualità della vita (Land, 2014).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DA012EE-68E5-1D10-AEC3-8F335AE33804}"/>
              </a:ext>
            </a:extLst>
          </p:cNvPr>
          <p:cNvSpPr/>
          <p:nvPr/>
        </p:nvSpPr>
        <p:spPr>
          <a:xfrm>
            <a:off x="2353887" y="369225"/>
            <a:ext cx="7636626" cy="11083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Nell’ambito del </a:t>
            </a:r>
            <a:r>
              <a:rPr lang="it-IT" sz="2400" dirty="0" err="1"/>
              <a:t>well-being</a:t>
            </a:r>
            <a:r>
              <a:rPr lang="it-IT" sz="2400" dirty="0"/>
              <a:t> è possibile distinguere due declinazioni fondamentali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F9B6C84-54BC-6CD9-4FCA-68CD4AC57645}"/>
              </a:ext>
            </a:extLst>
          </p:cNvPr>
          <p:cNvSpPr/>
          <p:nvPr/>
        </p:nvSpPr>
        <p:spPr>
          <a:xfrm>
            <a:off x="1324495" y="5027123"/>
            <a:ext cx="10440785" cy="16486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/>
              <a:t>È necessario individuare una politica complessiva del benessere (</a:t>
            </a:r>
            <a:r>
              <a:rPr lang="it-IT" sz="2400" dirty="0" err="1"/>
              <a:t>gws</a:t>
            </a:r>
            <a:r>
              <a:rPr lang="it-IT" sz="2400" dirty="0"/>
              <a:t>, 2022) che sia ricerca attiva di stili di vita che portano a star bene fisicamente e mentalmente, con una maggiore attenzione alla salute mentale e all’equilibrio vita-lavoro adottando una prospettiva </a:t>
            </a:r>
            <a:r>
              <a:rPr lang="it-IT" sz="2400" dirty="0" err="1"/>
              <a:t>bio</a:t>
            </a:r>
            <a:r>
              <a:rPr lang="it-IT" sz="2400" dirty="0"/>
              <a:t>-psico-sociale</a:t>
            </a:r>
          </a:p>
        </p:txBody>
      </p:sp>
    </p:spTree>
    <p:extLst>
      <p:ext uri="{BB962C8B-B14F-4D97-AF65-F5344CB8AC3E}">
        <p14:creationId xmlns:p14="http://schemas.microsoft.com/office/powerpoint/2010/main" val="2236504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3F6BC0-D3B1-FA5A-660A-CD406BE42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insieme delle politiche che sostengono i cittadini proteggendoli dai rischi e li assistono nei bisogni legati alle condizioni di vita e sociali</a:t>
            </a:r>
          </a:p>
          <a:p>
            <a:r>
              <a:rPr lang="it-IT" dirty="0"/>
              <a:t> termine utilizzato per definire l’orientamento dello Stato e/o di istituzioni sociali volto a preservare e promuovere il benessere economico e sociale della popolazione, sulla base dei principi di pari opportunità, equa distribuzione della ricchezza e responsabilità pubblica per i cittadini più fragili (Saraceno, 2013)</a:t>
            </a:r>
          </a:p>
          <a:p>
            <a:r>
              <a:rPr lang="it-IT" dirty="0"/>
              <a:t>come per il wellness e il </a:t>
            </a:r>
            <a:r>
              <a:rPr lang="it-IT" dirty="0" err="1"/>
              <a:t>well-being</a:t>
            </a:r>
            <a:r>
              <a:rPr lang="it-IT" dirty="0"/>
              <a:t>, anche per il welfare è impossibile definire delle azioni tipiche d’intervento alla luce delle continue evoluzioni</a:t>
            </a:r>
          </a:p>
          <a:p>
            <a:r>
              <a:rPr lang="it-IT" dirty="0"/>
              <a:t> Da questa prospettiva, il welfare deve essere interpretato nei termini di un’istituzione integrata in un articolato sistema di interdipendenze con altre istituzioni, </a:t>
            </a:r>
            <a:r>
              <a:rPr lang="it-IT" sz="2200" b="1" dirty="0">
                <a:solidFill>
                  <a:schemeClr val="accent6"/>
                </a:solidFill>
              </a:rPr>
              <a:t>vale a dire come un sistema tra sistemi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AF3C1BBF-D6B0-78E4-CFF2-912349702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13" y="247996"/>
            <a:ext cx="3577244" cy="915785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WELFARE</a:t>
            </a: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CE623F18-337C-E527-78D5-00F482539214}"/>
              </a:ext>
            </a:extLst>
          </p:cNvPr>
          <p:cNvSpPr/>
          <p:nvPr/>
        </p:nvSpPr>
        <p:spPr>
          <a:xfrm>
            <a:off x="1778922" y="1165860"/>
            <a:ext cx="587434" cy="59643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077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8BA180-DFEF-CCBC-6827-C5EE1285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Il “modello a diamante” del welfare di Ferrera (2012)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31FC7E-7C78-0BC0-8F3E-541584042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6866" y="2895601"/>
            <a:ext cx="9601200" cy="3581400"/>
          </a:xfrm>
        </p:spPr>
        <p:txBody>
          <a:bodyPr>
            <a:normAutofit fontScale="70000" lnSpcReduction="20000"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sz="2900" dirty="0"/>
              <a:t>La capacità di promuovere benessere sociale non dipende esclusivamente da scelte di carattere politico, bensì è la risultante di un “modello a diamante” (Ferrera, 2012), </a:t>
            </a:r>
            <a:r>
              <a:rPr lang="it-IT" sz="3100" b="1" dirty="0">
                <a:solidFill>
                  <a:schemeClr val="accent6"/>
                </a:solidFill>
              </a:rPr>
              <a:t>quale esito processuale della co-partecipazione e co-progettazione tra Stato, terzo settore, individui/famiglie e mercato</a:t>
            </a:r>
          </a:p>
        </p:txBody>
      </p:sp>
      <p:sp>
        <p:nvSpPr>
          <p:cNvPr id="4" name="Decisione 3">
            <a:extLst>
              <a:ext uri="{FF2B5EF4-FFF2-40B4-BE49-F238E27FC236}">
                <a16:creationId xmlns:a16="http://schemas.microsoft.com/office/drawing/2014/main" id="{465833D6-A896-11AD-7C23-B9C622294EE4}"/>
              </a:ext>
            </a:extLst>
          </p:cNvPr>
          <p:cNvSpPr/>
          <p:nvPr/>
        </p:nvSpPr>
        <p:spPr>
          <a:xfrm>
            <a:off x="3760124" y="1483820"/>
            <a:ext cx="4824152" cy="3354185"/>
          </a:xfrm>
          <a:prstGeom prst="flowChartDecis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Benessere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AB8D2055-021F-F8A0-CB32-260F7973160C}"/>
              </a:ext>
            </a:extLst>
          </p:cNvPr>
          <p:cNvSpPr/>
          <p:nvPr/>
        </p:nvSpPr>
        <p:spPr>
          <a:xfrm>
            <a:off x="5638798" y="1813043"/>
            <a:ext cx="1163782" cy="53755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stato</a:t>
            </a:r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106C6636-75DD-36F0-8C03-619B2EDF7E63}"/>
              </a:ext>
            </a:extLst>
          </p:cNvPr>
          <p:cNvSpPr/>
          <p:nvPr/>
        </p:nvSpPr>
        <p:spPr>
          <a:xfrm>
            <a:off x="7118466" y="2819399"/>
            <a:ext cx="1263535" cy="68302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Terzo settore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A2BBF64B-D3C2-6F3C-CA40-C2C0AA24457D}"/>
              </a:ext>
            </a:extLst>
          </p:cNvPr>
          <p:cNvSpPr/>
          <p:nvPr/>
        </p:nvSpPr>
        <p:spPr>
          <a:xfrm>
            <a:off x="5411585" y="4076700"/>
            <a:ext cx="1629295" cy="56249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Individuo/famiglie</a:t>
            </a:r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F0E96FC4-331E-8D08-2AC9-6BB1C45292AB}"/>
              </a:ext>
            </a:extLst>
          </p:cNvPr>
          <p:cNvSpPr/>
          <p:nvPr/>
        </p:nvSpPr>
        <p:spPr>
          <a:xfrm>
            <a:off x="3844641" y="2764327"/>
            <a:ext cx="1544780" cy="683029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mercato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7965641B-3144-E553-62A5-EE136BF81F9E}"/>
              </a:ext>
            </a:extLst>
          </p:cNvPr>
          <p:cNvCxnSpPr>
            <a:cxnSpLocks/>
          </p:cNvCxnSpPr>
          <p:nvPr/>
        </p:nvCxnSpPr>
        <p:spPr>
          <a:xfrm flipH="1">
            <a:off x="6220689" y="2387486"/>
            <a:ext cx="5542" cy="51746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71625A9-4629-F64D-8590-A4B8DC15E7C0}"/>
              </a:ext>
            </a:extLst>
          </p:cNvPr>
          <p:cNvCxnSpPr>
            <a:stCxn id="9" idx="0"/>
          </p:cNvCxnSpPr>
          <p:nvPr/>
        </p:nvCxnSpPr>
        <p:spPr>
          <a:xfrm flipH="1" flipV="1">
            <a:off x="6226231" y="3429000"/>
            <a:ext cx="2" cy="6477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8AB6AD3-F566-975E-AA14-55D40996054F}"/>
              </a:ext>
            </a:extLst>
          </p:cNvPr>
          <p:cNvCxnSpPr>
            <a:stCxn id="8" idx="2"/>
          </p:cNvCxnSpPr>
          <p:nvPr/>
        </p:nvCxnSpPr>
        <p:spPr>
          <a:xfrm flipH="1" flipV="1">
            <a:off x="6802580" y="3160913"/>
            <a:ext cx="315886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622195C5-91A9-6962-3A34-1FB86EBC4381}"/>
              </a:ext>
            </a:extLst>
          </p:cNvPr>
          <p:cNvCxnSpPr/>
          <p:nvPr/>
        </p:nvCxnSpPr>
        <p:spPr>
          <a:xfrm>
            <a:off x="5142807" y="3105841"/>
            <a:ext cx="38238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4C908C24-811A-EADC-8812-8D6BA7574555}"/>
              </a:ext>
            </a:extLst>
          </p:cNvPr>
          <p:cNvSpPr/>
          <p:nvPr/>
        </p:nvSpPr>
        <p:spPr>
          <a:xfrm>
            <a:off x="6802580" y="4715396"/>
            <a:ext cx="2593571" cy="2781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/>
              <a:t>Fonte: Ferrera (2012), p. 38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500289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0EB257E-3335-A994-7641-DF7783A61B9C}"/>
              </a:ext>
            </a:extLst>
          </p:cNvPr>
          <p:cNvSpPr/>
          <p:nvPr/>
        </p:nvSpPr>
        <p:spPr>
          <a:xfrm>
            <a:off x="850668" y="155172"/>
            <a:ext cx="10803775" cy="1030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accent6"/>
                </a:solidFill>
              </a:rPr>
              <a:t>WELLNESS, WELL-BEING E WELFARE sono componenti inscindibili del costrutto intersistemico e complesso di BENESSERE 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D8128E0-9CAD-E4FD-FDF5-D472F51D9CF0}"/>
              </a:ext>
            </a:extLst>
          </p:cNvPr>
          <p:cNvSpPr/>
          <p:nvPr/>
        </p:nvSpPr>
        <p:spPr>
          <a:xfrm>
            <a:off x="1981201" y="1424247"/>
            <a:ext cx="9631679" cy="435032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/>
              <a:t>non è possibile dedurre il benessere globale solamente da fatti osservabili, come la ricchezza o la salute, ma bisogna, piuttosto, completare questi dati secondo una prospettiva di </a:t>
            </a:r>
            <a:r>
              <a:rPr lang="it-IT" sz="2000" dirty="0" err="1"/>
              <a:t>sistema</a:t>
            </a:r>
            <a:r>
              <a:rPr lang="it-IT" sz="2000" dirty="0" err="1">
                <a:sym typeface="Wingdings" panose="05000000000000000000" pitchFamily="2" charset="2"/>
              </a:rPr>
              <a:t></a:t>
            </a:r>
            <a:r>
              <a:rPr lang="it-IT" sz="2000" dirty="0" err="1"/>
              <a:t>per</a:t>
            </a:r>
            <a:r>
              <a:rPr lang="it-IT" sz="2000" dirty="0"/>
              <a:t> es. al PIL (Prodotto interno lordo) è opportuno associare l’</a:t>
            </a:r>
            <a:r>
              <a:rPr lang="it-IT" sz="2000" dirty="0" err="1"/>
              <a:t>swb</a:t>
            </a:r>
            <a:r>
              <a:rPr lang="it-IT" sz="2000" dirty="0"/>
              <a:t> (</a:t>
            </a:r>
            <a:r>
              <a:rPr lang="it-IT" sz="2000" dirty="0" err="1"/>
              <a:t>Subjective</a:t>
            </a:r>
            <a:r>
              <a:rPr lang="it-IT" sz="2000" dirty="0"/>
              <a:t> </a:t>
            </a:r>
            <a:r>
              <a:rPr lang="it-IT" sz="2000" dirty="0" err="1"/>
              <a:t>WellBeing</a:t>
            </a:r>
            <a:r>
              <a:rPr lang="it-IT" sz="20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/>
              <a:t>per orientare le politiche di welfare in senso positivo è stato opportuno rintracciare degli indici che siano in grado di misurare il benessere in termini sia oggettivi sia soggettivi</a:t>
            </a:r>
            <a:r>
              <a:rPr lang="it-IT" sz="2000" dirty="0">
                <a:sym typeface="Wingdings" panose="05000000000000000000" pitchFamily="2" charset="2"/>
              </a:rPr>
              <a:t> per es. </a:t>
            </a:r>
            <a:r>
              <a:rPr lang="it-IT" sz="2000" dirty="0"/>
              <a:t>World </a:t>
            </a:r>
            <a:r>
              <a:rPr lang="it-IT" sz="2000" dirty="0" err="1"/>
              <a:t>Happiness</a:t>
            </a:r>
            <a:r>
              <a:rPr lang="it-IT" sz="2000" dirty="0"/>
              <a:t> Report (indagine sullo stato di felicità mondiale), Better Life Index (confronta il livello di benessere materiale e la qualità della vita) e altri;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2000" dirty="0"/>
              <a:t>Dal momento che le politiche di welfare non conducono necessariamente a condizioni di wellness e </a:t>
            </a:r>
            <a:r>
              <a:rPr lang="it-IT" sz="2000" dirty="0" err="1"/>
              <a:t>well-being</a:t>
            </a:r>
            <a:r>
              <a:rPr lang="it-IT" sz="2000" dirty="0"/>
              <a:t>, è necessario delineare dei credibili percorsi d’intervento che siano in grado di tenere insieme le tre componenti per un benessere globale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</p:txBody>
      </p:sp>
      <p:cxnSp>
        <p:nvCxnSpPr>
          <p:cNvPr id="5" name="Connettore curvo 4">
            <a:extLst>
              <a:ext uri="{FF2B5EF4-FFF2-40B4-BE49-F238E27FC236}">
                <a16:creationId xmlns:a16="http://schemas.microsoft.com/office/drawing/2014/main" id="{470A0B99-1BB2-1D70-AB64-257215B34252}"/>
              </a:ext>
            </a:extLst>
          </p:cNvPr>
          <p:cNvCxnSpPr/>
          <p:nvPr/>
        </p:nvCxnSpPr>
        <p:spPr>
          <a:xfrm>
            <a:off x="975360" y="1185949"/>
            <a:ext cx="881149" cy="703811"/>
          </a:xfrm>
          <a:prstGeom prst="curved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ccia in giù 5">
            <a:extLst>
              <a:ext uri="{FF2B5EF4-FFF2-40B4-BE49-F238E27FC236}">
                <a16:creationId xmlns:a16="http://schemas.microsoft.com/office/drawing/2014/main" id="{1956B543-C9D1-7EE1-CCB6-5B47C69C32AA}"/>
              </a:ext>
            </a:extLst>
          </p:cNvPr>
          <p:cNvSpPr/>
          <p:nvPr/>
        </p:nvSpPr>
        <p:spPr>
          <a:xfrm>
            <a:off x="6373092" y="5184372"/>
            <a:ext cx="670560" cy="504306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6E1CC12-29EB-799F-D250-5478C4028B4A}"/>
              </a:ext>
            </a:extLst>
          </p:cNvPr>
          <p:cNvSpPr/>
          <p:nvPr/>
        </p:nvSpPr>
        <p:spPr>
          <a:xfrm>
            <a:off x="1981201" y="5885412"/>
            <a:ext cx="9631679" cy="651162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ruolo che le attività motorie e sportive potrebbero assumere in un discorso educativo che faccia capo a una visione intersistemica di benessere</a:t>
            </a:r>
          </a:p>
        </p:txBody>
      </p:sp>
    </p:spTree>
    <p:extLst>
      <p:ext uri="{BB962C8B-B14F-4D97-AF65-F5344CB8AC3E}">
        <p14:creationId xmlns:p14="http://schemas.microsoft.com/office/powerpoint/2010/main" val="33872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700" dirty="0">
                <a:solidFill>
                  <a:schemeClr val="accent6">
                    <a:lumMod val="50000"/>
                  </a:schemeClr>
                </a:solidFill>
              </a:rPr>
              <a:t>1.1 . La salute è benessere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2183" y="1446415"/>
            <a:ext cx="10674927" cy="47327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b="1" dirty="0">
              <a:solidFill>
                <a:schemeClr val="accent5"/>
              </a:solidFill>
            </a:endParaRPr>
          </a:p>
          <a:p>
            <a:pPr marL="0" indent="0" algn="just">
              <a:buNone/>
            </a:pP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1" name="Rettangolo con angoli arrotondati 10">
            <a:extLst>
              <a:ext uri="{FF2B5EF4-FFF2-40B4-BE49-F238E27FC236}">
                <a16:creationId xmlns:a16="http://schemas.microsoft.com/office/drawing/2014/main" id="{16518DFB-F2F8-5C01-CD12-F45CF53E9073}"/>
              </a:ext>
            </a:extLst>
          </p:cNvPr>
          <p:cNvSpPr/>
          <p:nvPr/>
        </p:nvSpPr>
        <p:spPr>
          <a:xfrm>
            <a:off x="2933699" y="1346663"/>
            <a:ext cx="6477001" cy="695612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/>
                </a:solidFill>
              </a:rPr>
              <a:t>BENESSERE</a:t>
            </a:r>
            <a:endParaRPr lang="it-IT" sz="3200" dirty="0">
              <a:solidFill>
                <a:schemeClr val="accent5"/>
              </a:solidFill>
            </a:endParaRPr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559F8C86-79BF-F25D-402F-161726A472A4}"/>
              </a:ext>
            </a:extLst>
          </p:cNvPr>
          <p:cNvSpPr/>
          <p:nvPr/>
        </p:nvSpPr>
        <p:spPr>
          <a:xfrm>
            <a:off x="5691446" y="2042275"/>
            <a:ext cx="633152" cy="509848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EB0E7069-5650-9C16-F29F-FB3D70AB28B2}"/>
              </a:ext>
            </a:extLst>
          </p:cNvPr>
          <p:cNvSpPr/>
          <p:nvPr/>
        </p:nvSpPr>
        <p:spPr>
          <a:xfrm>
            <a:off x="1175211" y="2651875"/>
            <a:ext cx="10627130" cy="1253950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/>
              <a:t>termine di cui, nel corso degli anni, si è molto spesso abusato, alimentando interpretazioni talvolta banali di un concetto che ha assunto le forme di un costrutto da dover necessariamente comprendere e analizzare per vivere in maniera più positiva</a:t>
            </a:r>
          </a:p>
          <a:p>
            <a:pPr algn="ctr"/>
            <a:endParaRPr lang="it-IT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AC5583F6-BA33-714B-3F04-8BFCE9445330}"/>
              </a:ext>
            </a:extLst>
          </p:cNvPr>
          <p:cNvSpPr/>
          <p:nvPr/>
        </p:nvSpPr>
        <p:spPr>
          <a:xfrm>
            <a:off x="1175211" y="4238623"/>
            <a:ext cx="3120044" cy="1607706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«</a:t>
            </a:r>
            <a:r>
              <a:rPr lang="it-IT" sz="2400" b="1" dirty="0">
                <a:solidFill>
                  <a:srgbClr val="0070C0"/>
                </a:solidFill>
              </a:rPr>
              <a:t>Good Health and </a:t>
            </a:r>
            <a:r>
              <a:rPr lang="it-IT" sz="2400" b="1" dirty="0" err="1">
                <a:solidFill>
                  <a:srgbClr val="0070C0"/>
                </a:solidFill>
              </a:rPr>
              <a:t>Well-Being</a:t>
            </a:r>
            <a:r>
              <a:rPr lang="it-IT" sz="2400" b="1" dirty="0">
                <a:solidFill>
                  <a:srgbClr val="0070C0"/>
                </a:solidFill>
              </a:rPr>
              <a:t>» </a:t>
            </a:r>
            <a:r>
              <a:rPr lang="it-IT" sz="2000" b="1" dirty="0">
                <a:solidFill>
                  <a:schemeClr val="accent5"/>
                </a:solidFill>
              </a:rPr>
              <a:t>dell’ Agenda 2030: </a:t>
            </a:r>
            <a:endParaRPr lang="it-IT" sz="2000" b="1" dirty="0"/>
          </a:p>
        </p:txBody>
      </p:sp>
      <p:sp>
        <p:nvSpPr>
          <p:cNvPr id="15" name="Freccia a destra 14">
            <a:extLst>
              <a:ext uri="{FF2B5EF4-FFF2-40B4-BE49-F238E27FC236}">
                <a16:creationId xmlns:a16="http://schemas.microsoft.com/office/drawing/2014/main" id="{B9BC6978-E11E-088C-D746-6734FB33926C}"/>
              </a:ext>
            </a:extLst>
          </p:cNvPr>
          <p:cNvSpPr/>
          <p:nvPr/>
        </p:nvSpPr>
        <p:spPr>
          <a:xfrm>
            <a:off x="4423063" y="4784492"/>
            <a:ext cx="636617" cy="492066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E85D1F2B-0B90-E790-6B91-EB2DA1C9710E}"/>
              </a:ext>
            </a:extLst>
          </p:cNvPr>
          <p:cNvSpPr/>
          <p:nvPr/>
        </p:nvSpPr>
        <p:spPr>
          <a:xfrm>
            <a:off x="5170516" y="4222865"/>
            <a:ext cx="6035040" cy="2388524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 dirty="0">
              <a:solidFill>
                <a:srgbClr val="FFC000"/>
              </a:solidFill>
            </a:endParaRPr>
          </a:p>
          <a:p>
            <a:pPr algn="just"/>
            <a:r>
              <a:rPr lang="it-IT" sz="2000" dirty="0">
                <a:solidFill>
                  <a:srgbClr val="FFC000"/>
                </a:solidFill>
              </a:rPr>
              <a:t>è il terzo obiettivo dei </a:t>
            </a:r>
            <a:r>
              <a:rPr lang="it-IT" sz="2000" b="1" dirty="0">
                <a:solidFill>
                  <a:srgbClr val="FFC000"/>
                </a:solidFill>
              </a:rPr>
              <a:t>17 </a:t>
            </a:r>
            <a:r>
              <a:rPr lang="it-IT" sz="2400" b="1" dirty="0" err="1">
                <a:solidFill>
                  <a:srgbClr val="0070C0"/>
                </a:solidFill>
              </a:rPr>
              <a:t>Sustainable</a:t>
            </a:r>
            <a:r>
              <a:rPr lang="it-IT" sz="2400" b="1" dirty="0">
                <a:solidFill>
                  <a:srgbClr val="0070C0"/>
                </a:solidFill>
              </a:rPr>
              <a:t> Development Goals </a:t>
            </a:r>
            <a:r>
              <a:rPr lang="it-IT" sz="2000" dirty="0">
                <a:solidFill>
                  <a:srgbClr val="FFC000"/>
                </a:solidFill>
              </a:rPr>
              <a:t>da raggiungere entro il 2030, che riguarda nello specifico </a:t>
            </a:r>
            <a:r>
              <a:rPr lang="it-IT" sz="2000" b="1" dirty="0">
                <a:solidFill>
                  <a:schemeClr val="accent5"/>
                </a:solidFill>
              </a:rPr>
              <a:t>la buona salute e il benessere</a:t>
            </a:r>
            <a:r>
              <a:rPr lang="it-IT" sz="2000" dirty="0">
                <a:solidFill>
                  <a:srgbClr val="FFC000"/>
                </a:solidFill>
              </a:rPr>
              <a:t>, dimensioni essenziali per lo sviluppo planetario e sulle quali è sempre più urgente riflettere in ragione delle loro complessità e interconnessioni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417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71599" y="685294"/>
            <a:ext cx="10238509" cy="1769731"/>
          </a:xfrm>
        </p:spPr>
        <p:txBody>
          <a:bodyPr>
            <a:normAutofit fontScale="90000"/>
          </a:bodyPr>
          <a:lstStyle/>
          <a:p>
            <a:r>
              <a:rPr lang="it-IT" sz="2000" dirty="0">
                <a:solidFill>
                  <a:schemeClr val="accent5"/>
                </a:solidFill>
              </a:rPr>
              <a:t>«</a:t>
            </a:r>
            <a:r>
              <a:rPr lang="it-IT" sz="3100" b="1" dirty="0">
                <a:solidFill>
                  <a:schemeClr val="accent5"/>
                </a:solidFill>
              </a:rPr>
              <a:t>Star bene</a:t>
            </a:r>
            <a:r>
              <a:rPr lang="it-IT" sz="2400" dirty="0">
                <a:solidFill>
                  <a:schemeClr val="accent5"/>
                </a:solidFill>
              </a:rPr>
              <a:t>» è diventata un’esigenza promossa in contesti diversissimi</a:t>
            </a:r>
            <a:r>
              <a:rPr lang="it-IT" sz="1400" dirty="0"/>
              <a:t>: </a:t>
            </a:r>
            <a:br>
              <a:rPr lang="it-IT" sz="1400" dirty="0"/>
            </a:br>
            <a:br>
              <a:rPr lang="it-IT" sz="1400" dirty="0"/>
            </a:br>
            <a:r>
              <a:rPr lang="it-IT" sz="1800" dirty="0"/>
              <a:t>-medicina tradizionale e alternativa (Shapiro, 2010), dall’</a:t>
            </a:r>
            <a:br>
              <a:rPr lang="it-IT" sz="1800" dirty="0"/>
            </a:br>
            <a:r>
              <a:rPr lang="it-IT" sz="1800" dirty="0"/>
              <a:t>-efficienza fisica all’equilibrio psicologico (Sweeney, </a:t>
            </a:r>
            <a:r>
              <a:rPr lang="it-IT" sz="1800" dirty="0" err="1"/>
              <a:t>Witmer</a:t>
            </a:r>
            <a:r>
              <a:rPr lang="it-IT" sz="1800" dirty="0"/>
              <a:t>, 1991)</a:t>
            </a:r>
            <a:br>
              <a:rPr lang="it-IT" sz="1800" dirty="0"/>
            </a:br>
            <a:r>
              <a:rPr lang="it-IT" sz="1800" dirty="0"/>
              <a:t>-sistemi sanitari assistenziali a quelli privatistici (</a:t>
            </a:r>
            <a:r>
              <a:rPr lang="it-IT" sz="1800" dirty="0" err="1"/>
              <a:t>Edington</a:t>
            </a:r>
            <a:r>
              <a:rPr lang="it-IT" sz="1800" dirty="0"/>
              <a:t>, 2009)</a:t>
            </a:r>
            <a:br>
              <a:rPr lang="it-IT" sz="1800" dirty="0"/>
            </a:br>
            <a:r>
              <a:rPr lang="it-IT" sz="1800" dirty="0"/>
              <a:t>-prospettive olistiche e separatiste (Dunn, 1959) </a:t>
            </a:r>
            <a:br>
              <a:rPr lang="it-IT" sz="1800" dirty="0"/>
            </a:br>
            <a:r>
              <a:rPr lang="it-IT" sz="1800" dirty="0"/>
              <a:t>-organizzazioni aziendali (</a:t>
            </a:r>
            <a:r>
              <a:rPr lang="it-IT" sz="1800" dirty="0" err="1"/>
              <a:t>Baicker</a:t>
            </a:r>
            <a:r>
              <a:rPr lang="it-IT" sz="1800" dirty="0"/>
              <a:t>, Cutler, Song, 2010).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DEEE17E3-FC7D-1615-9850-FC3B2120DA4C}"/>
              </a:ext>
            </a:extLst>
          </p:cNvPr>
          <p:cNvSpPr/>
          <p:nvPr/>
        </p:nvSpPr>
        <p:spPr>
          <a:xfrm>
            <a:off x="942107" y="2621280"/>
            <a:ext cx="10019607" cy="907473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accent5">
                    <a:lumMod val="50000"/>
                  </a:schemeClr>
                </a:solidFill>
              </a:rPr>
              <a:t> Di </a:t>
            </a:r>
            <a:r>
              <a:rPr lang="it-IT" sz="3200" b="1" dirty="0">
                <a:solidFill>
                  <a:schemeClr val="accent5">
                    <a:lumMod val="50000"/>
                  </a:schemeClr>
                </a:solidFill>
              </a:rPr>
              <a:t>quale benessere </a:t>
            </a:r>
            <a:r>
              <a:rPr lang="it-IT" sz="2800" dirty="0">
                <a:solidFill>
                  <a:schemeClr val="accent5">
                    <a:lumMod val="50000"/>
                  </a:schemeClr>
                </a:solidFill>
              </a:rPr>
              <a:t>stiamo parlando?...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904C71B8-6798-1039-6B42-68BB2D2F41BA}"/>
              </a:ext>
            </a:extLst>
          </p:cNvPr>
          <p:cNvSpPr/>
          <p:nvPr/>
        </p:nvSpPr>
        <p:spPr>
          <a:xfrm>
            <a:off x="986443" y="3611881"/>
            <a:ext cx="10767753" cy="3162991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nei diversi ambiti scientifici e professionali è possibile rintracciare una molteplicità di definizioni che ne enfatizzano taluni aspetti anziché altri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ancora oggi è difficile fornirne una definizione univoca al termine «benessere» soprattutto quando questo concetto necessita di essere non solo categorizzato ma anche misurato e valutato su quello della ricerca applicata (Miller, 2005)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i cambiamenti che investono il piano epistemologico, sociale, economico e politico rendono la definizione di cosa sia il benessere ancora più complessa e articolata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nel secolo scorso definire la salute era più semplice rispetto a oggi, in quanto tale concetto era essenzialmente calibrato su una </a:t>
            </a:r>
            <a:r>
              <a:rPr lang="it-IT" b="1" dirty="0"/>
              <a:t>definizione in negativo</a:t>
            </a:r>
            <a:r>
              <a:rPr lang="it-IT" dirty="0"/>
              <a:t>: </a:t>
            </a:r>
            <a:r>
              <a:rPr lang="it-IT" sz="2000" b="1" dirty="0">
                <a:solidFill>
                  <a:schemeClr val="accent5"/>
                </a:solidFill>
              </a:rPr>
              <a:t>la salute come assenza di malattia</a:t>
            </a:r>
          </a:p>
        </p:txBody>
      </p:sp>
    </p:spTree>
    <p:extLst>
      <p:ext uri="{BB962C8B-B14F-4D97-AF65-F5344CB8AC3E}">
        <p14:creationId xmlns:p14="http://schemas.microsoft.com/office/powerpoint/2010/main" val="1710698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F509D5-21AF-4371-DAFB-49E787806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13" y="247650"/>
            <a:ext cx="9601200" cy="1485900"/>
          </a:xfrm>
        </p:spPr>
        <p:txBody>
          <a:bodyPr>
            <a:normAutofit/>
          </a:bodyPr>
          <a:lstStyle/>
          <a:p>
            <a:r>
              <a:rPr lang="it-IT" sz="2400" dirty="0"/>
              <a:t>Cambiamento di tale prospettiva a seguito al secondo conflitto mondiale</a:t>
            </a:r>
            <a:r>
              <a:rPr lang="it-IT" sz="2000" dirty="0"/>
              <a:t>: </a:t>
            </a:r>
            <a:r>
              <a:rPr lang="it-IT" sz="1800" dirty="0"/>
              <a:t> la salute in temini di </a:t>
            </a:r>
            <a:r>
              <a:rPr lang="it-IT" sz="2000" dirty="0">
                <a:solidFill>
                  <a:schemeClr val="accent5"/>
                </a:solidFill>
              </a:rPr>
              <a:t>stato di completo benessere fisico, mentale e sociale, e non soltanto come mera assenza di malattie o infermità </a:t>
            </a:r>
            <a:r>
              <a:rPr lang="it-IT" sz="1800" dirty="0"/>
              <a:t>(</a:t>
            </a:r>
            <a:r>
              <a:rPr lang="it-IT" sz="1800" dirty="0" err="1"/>
              <a:t>Vigarello</a:t>
            </a:r>
            <a:r>
              <a:rPr lang="it-IT" sz="1800" dirty="0"/>
              <a:t>, 1993)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EA7BCAC-877E-C5C6-274C-5666C6E92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85700" y="2562258"/>
            <a:ext cx="4081549" cy="256219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2200" b="1" dirty="0">
                <a:solidFill>
                  <a:schemeClr val="accent5"/>
                </a:solidFill>
              </a:rPr>
              <a:t>Salute </a:t>
            </a:r>
            <a:r>
              <a:rPr lang="it-IT" dirty="0"/>
              <a:t>come costrutto multidimensionale strettamente interrelato alla </a:t>
            </a:r>
            <a:r>
              <a:rPr lang="it-IT" sz="2200" b="1" dirty="0">
                <a:solidFill>
                  <a:schemeClr val="accent5"/>
                </a:solidFill>
              </a:rPr>
              <a:t>Quality of Life (</a:t>
            </a:r>
            <a:r>
              <a:rPr lang="it-IT" sz="2200" b="1" dirty="0" err="1">
                <a:solidFill>
                  <a:schemeClr val="accent5"/>
                </a:solidFill>
              </a:rPr>
              <a:t>qol</a:t>
            </a:r>
            <a:r>
              <a:rPr lang="it-IT" sz="2200" b="1" dirty="0">
                <a:solidFill>
                  <a:schemeClr val="accent5"/>
                </a:solidFill>
              </a:rPr>
              <a:t>)</a:t>
            </a:r>
            <a:r>
              <a:rPr lang="it-IT" dirty="0"/>
              <a:t>, il cui scopo è quello di promuovere un’idea globale di benessere che sia in grado di </a:t>
            </a:r>
            <a:r>
              <a:rPr lang="it-IT" sz="2100" b="1" dirty="0"/>
              <a:t>includere la valutazione degli aspetti positivi della vita quotidiana</a:t>
            </a:r>
            <a:r>
              <a:rPr lang="it-IT" dirty="0"/>
              <a:t> e non preveda soltanto l’esclusione di patologie fisiche e/o psichiche (Tomasi, Di Nuovo, 2018).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501D5D7-BE18-22A0-F2FB-8FF03ADF15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3186" y="2637905"/>
            <a:ext cx="4455070" cy="196734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2400" b="1" dirty="0">
                <a:solidFill>
                  <a:schemeClr val="accent5"/>
                </a:solidFill>
              </a:rPr>
              <a:t>La qualità della vita </a:t>
            </a:r>
            <a:r>
              <a:rPr lang="it-IT" dirty="0"/>
              <a:t>è stata definita dalla </a:t>
            </a:r>
            <a:r>
              <a:rPr lang="it-IT" sz="2400" dirty="0">
                <a:solidFill>
                  <a:schemeClr val="accent5"/>
                </a:solidFill>
              </a:rPr>
              <a:t>World Health Organization </a:t>
            </a:r>
            <a:r>
              <a:rPr lang="it-IT" dirty="0"/>
              <a:t>(</a:t>
            </a:r>
            <a:r>
              <a:rPr lang="it-IT" dirty="0" err="1"/>
              <a:t>who</a:t>
            </a:r>
            <a:r>
              <a:rPr lang="it-IT" dirty="0"/>
              <a:t>, 1995) come «la percezione da parte degli individui della posizione che occupano nella propria vita, all’interno della cultura e del sistema di valori in cui vivono, e in relazione ai propri obiettivi, aspettative, parametri di riferimento e interessi»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02859D10-6C4F-25F3-15EE-A2ED621354CE}"/>
              </a:ext>
            </a:extLst>
          </p:cNvPr>
          <p:cNvCxnSpPr>
            <a:cxnSpLocks/>
          </p:cNvCxnSpPr>
          <p:nvPr/>
        </p:nvCxnSpPr>
        <p:spPr>
          <a:xfrm>
            <a:off x="7223759" y="1647132"/>
            <a:ext cx="895005" cy="824519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F728BCD4-3CC1-F522-C614-6819FF4F2994}"/>
              </a:ext>
            </a:extLst>
          </p:cNvPr>
          <p:cNvCxnSpPr>
            <a:cxnSpLocks/>
          </p:cNvCxnSpPr>
          <p:nvPr/>
        </p:nvCxnSpPr>
        <p:spPr>
          <a:xfrm flipH="1">
            <a:off x="3086793" y="1511876"/>
            <a:ext cx="803564" cy="90435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A1E5537A-E27D-CBF1-DD1F-0C19D9276762}"/>
              </a:ext>
            </a:extLst>
          </p:cNvPr>
          <p:cNvSpPr/>
          <p:nvPr/>
        </p:nvSpPr>
        <p:spPr>
          <a:xfrm>
            <a:off x="1166552" y="5124450"/>
            <a:ext cx="10772838" cy="164210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dirty="0"/>
              <a:t>Il discorso sulla salute si è ampliato di molto, sino ad includere il concetto di benessere,  sottolineando l’importanza di fattori prima estromessi, come quelli culturali, psicologici, sociali, religiosi, politici ed educativi                </a:t>
            </a:r>
            <a:r>
              <a:rPr lang="it-IT" sz="2000" b="1" dirty="0">
                <a:solidFill>
                  <a:schemeClr val="accent6"/>
                </a:solidFill>
              </a:rPr>
              <a:t>salute e benessere diventano inscindibili</a:t>
            </a:r>
            <a:r>
              <a:rPr lang="it-IT" dirty="0"/>
              <a:t>, poiché prodotto complessivo di condizioni (fisiologiche, biologiche e sociali) e azioni (individuali, collettive e comunitarie)</a:t>
            </a:r>
          </a:p>
        </p:txBody>
      </p:sp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214AC37A-D736-8268-7018-70BDAF9B8F75}"/>
              </a:ext>
            </a:extLst>
          </p:cNvPr>
          <p:cNvSpPr/>
          <p:nvPr/>
        </p:nvSpPr>
        <p:spPr>
          <a:xfrm>
            <a:off x="2421963" y="5935667"/>
            <a:ext cx="759041" cy="349827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564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3AEFCA-EEB5-AB53-06CE-ACEC08F0A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978" y="289559"/>
            <a:ext cx="11299767" cy="6504709"/>
          </a:xfrm>
        </p:spPr>
        <p:txBody>
          <a:bodyPr>
            <a:normAutofit fontScale="90000"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it-IT" sz="2200" dirty="0"/>
              <a:t>Si coglie così la </a:t>
            </a:r>
            <a:r>
              <a:rPr lang="it-IT" sz="2400" b="1" dirty="0"/>
              <a:t>dimensione positiva del concetto di salute</a:t>
            </a:r>
            <a:r>
              <a:rPr lang="it-IT" sz="2200" dirty="0"/>
              <a:t>, riconoscendo un ruolo cardine all’equilibrio mentale e sociale</a:t>
            </a:r>
            <a:br>
              <a:rPr lang="it-IT" sz="2200" dirty="0"/>
            </a:br>
            <a:br>
              <a:rPr lang="it-IT" sz="2200" dirty="0"/>
            </a:br>
            <a:br>
              <a:rPr lang="it-IT" sz="2200" dirty="0"/>
            </a:br>
            <a:r>
              <a:rPr lang="it-IT" sz="2200" dirty="0"/>
              <a:t>la dicotomia salute/malattia è sostituita dalla visione dello </a:t>
            </a:r>
            <a:r>
              <a:rPr lang="it-IT" sz="2400" b="1" dirty="0">
                <a:solidFill>
                  <a:schemeClr val="accent6"/>
                </a:solidFill>
              </a:rPr>
              <a:t>stato di benessere </a:t>
            </a:r>
            <a:r>
              <a:rPr lang="it-IT" sz="2200" dirty="0"/>
              <a:t>di un individuo o di una popolazione che non si limita alla componente somatica e non è correlata unicamente all’intervento sanitario (Zani, Cicognani, 2000)</a:t>
            </a:r>
            <a:br>
              <a:rPr lang="it-IT" sz="2200" dirty="0"/>
            </a:br>
            <a:br>
              <a:rPr lang="it-IT" sz="2200" dirty="0"/>
            </a:br>
            <a:br>
              <a:rPr lang="it-IT" sz="2200" dirty="0"/>
            </a:br>
            <a:r>
              <a:rPr lang="it-IT" sz="2200" dirty="0"/>
              <a:t>a una visione statica di salute ne è subentrata una decisamente più </a:t>
            </a:r>
            <a:r>
              <a:rPr lang="it-IT" sz="2400" b="1" dirty="0">
                <a:solidFill>
                  <a:schemeClr val="accent6"/>
                </a:solidFill>
              </a:rPr>
              <a:t>dinamica e processuale</a:t>
            </a:r>
            <a:r>
              <a:rPr lang="it-IT" sz="2200" b="1" dirty="0">
                <a:solidFill>
                  <a:schemeClr val="accent6"/>
                </a:solidFill>
              </a:rPr>
              <a:t> </a:t>
            </a:r>
            <a:r>
              <a:rPr lang="it-IT" sz="2200" dirty="0">
                <a:solidFill>
                  <a:schemeClr val="accent6"/>
                </a:solidFill>
              </a:rPr>
              <a:t>       </a:t>
            </a:r>
            <a:br>
              <a:rPr lang="it-IT" sz="2200" dirty="0">
                <a:solidFill>
                  <a:schemeClr val="accent6"/>
                </a:solidFill>
              </a:rPr>
            </a:br>
            <a:br>
              <a:rPr lang="it-IT" sz="2200" dirty="0">
                <a:solidFill>
                  <a:schemeClr val="accent6"/>
                </a:solidFill>
              </a:rPr>
            </a:br>
            <a:r>
              <a:rPr lang="it-IT" sz="2200" dirty="0">
                <a:solidFill>
                  <a:schemeClr val="accent6"/>
                </a:solidFill>
              </a:rPr>
              <a:t>capacità del soggetto di adattarsi e autogestirsi nel corso del tempo (Huber et al., 2011) vivendo in  una condizione di benessere a tutto tondo, quale frutto delle capacità di adattamento all’ambiente attraverso lo sviluppo delle risorse personali</a:t>
            </a:r>
            <a:br>
              <a:rPr lang="it-IT" sz="2200" dirty="0"/>
            </a:br>
            <a:br>
              <a:rPr lang="it-IT" sz="2400" b="1" dirty="0"/>
            </a:br>
            <a:br>
              <a:rPr lang="it-IT" sz="2400" b="1" dirty="0"/>
            </a:br>
            <a:br>
              <a:rPr lang="it-IT" sz="2400" b="1" dirty="0"/>
            </a:br>
            <a:r>
              <a:rPr lang="it-IT" sz="2400" b="1" dirty="0">
                <a:solidFill>
                  <a:schemeClr val="accent6"/>
                </a:solidFill>
              </a:rPr>
              <a:t>dalla promozione della salute alla promozione del benessere </a:t>
            </a:r>
            <a:r>
              <a:rPr lang="it-IT" sz="2400" b="1" dirty="0"/>
              <a:t>: </a:t>
            </a:r>
            <a:r>
              <a:rPr lang="it-IT" sz="2200" dirty="0"/>
              <a:t>favorire, attraverso l’educazione, l’apprendimento di conoscenze e competenze utili ad agire proattivamente nell’ambiente per migliorare i livelli di benessere individuale e comunitario, anche sollecitando a modificare abitudini e stili di vita nei contesti formali, non formali e informali dell’apprendimento              </a:t>
            </a:r>
            <a:br>
              <a:rPr lang="it-IT" sz="2200" dirty="0"/>
            </a:br>
            <a:endParaRPr lang="it-IT" sz="2200" dirty="0"/>
          </a:p>
        </p:txBody>
      </p:sp>
      <p:sp>
        <p:nvSpPr>
          <p:cNvPr id="7" name="Callout: freccia in giù 6">
            <a:extLst>
              <a:ext uri="{FF2B5EF4-FFF2-40B4-BE49-F238E27FC236}">
                <a16:creationId xmlns:a16="http://schemas.microsoft.com/office/drawing/2014/main" id="{AA79F95F-A855-D0C4-AB75-40801FD90408}"/>
              </a:ext>
            </a:extLst>
          </p:cNvPr>
          <p:cNvSpPr/>
          <p:nvPr/>
        </p:nvSpPr>
        <p:spPr>
          <a:xfrm>
            <a:off x="5353395" y="1065414"/>
            <a:ext cx="1978429" cy="465513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llout: freccia in giù 8">
            <a:extLst>
              <a:ext uri="{FF2B5EF4-FFF2-40B4-BE49-F238E27FC236}">
                <a16:creationId xmlns:a16="http://schemas.microsoft.com/office/drawing/2014/main" id="{1B45D0D2-2339-3E6F-5E64-F345F0375773}"/>
              </a:ext>
            </a:extLst>
          </p:cNvPr>
          <p:cNvSpPr/>
          <p:nvPr/>
        </p:nvSpPr>
        <p:spPr>
          <a:xfrm>
            <a:off x="5353395" y="2417619"/>
            <a:ext cx="1978429" cy="465513"/>
          </a:xfrm>
          <a:prstGeom prst="downArrowCallo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>
            <a:extLst>
              <a:ext uri="{FF2B5EF4-FFF2-40B4-BE49-F238E27FC236}">
                <a16:creationId xmlns:a16="http://schemas.microsoft.com/office/drawing/2014/main" id="{3405F517-86EE-6FE4-9D96-66D1E2A5C06E}"/>
              </a:ext>
            </a:extLst>
          </p:cNvPr>
          <p:cNvSpPr/>
          <p:nvPr/>
        </p:nvSpPr>
        <p:spPr>
          <a:xfrm flipV="1">
            <a:off x="659476" y="3345178"/>
            <a:ext cx="515390" cy="393469"/>
          </a:xfrm>
          <a:prstGeom prst="rightArrow">
            <a:avLst>
              <a:gd name="adj1" fmla="val 50000"/>
              <a:gd name="adj2" fmla="val 60843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>
            <a:extLst>
              <a:ext uri="{FF2B5EF4-FFF2-40B4-BE49-F238E27FC236}">
                <a16:creationId xmlns:a16="http://schemas.microsoft.com/office/drawing/2014/main" id="{323D9A9F-C765-1195-B1A7-37983611C292}"/>
              </a:ext>
            </a:extLst>
          </p:cNvPr>
          <p:cNvSpPr/>
          <p:nvPr/>
        </p:nvSpPr>
        <p:spPr>
          <a:xfrm>
            <a:off x="5992089" y="4346171"/>
            <a:ext cx="767544" cy="64285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66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70988B-6801-4C73-A345-E36974B11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700" dirty="0"/>
              <a:t>1.2. Promuovere benessere per guadagnare salute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0017035-2053-DAEF-6D0B-8F65C21BFDA5}"/>
              </a:ext>
            </a:extLst>
          </p:cNvPr>
          <p:cNvSpPr/>
          <p:nvPr/>
        </p:nvSpPr>
        <p:spPr>
          <a:xfrm>
            <a:off x="1091738" y="1121179"/>
            <a:ext cx="10623666" cy="148590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2000" dirty="0"/>
              <a:t>Se, da un lato, la salute è la </a:t>
            </a:r>
            <a:r>
              <a:rPr lang="it-IT" sz="2000" b="1" dirty="0"/>
              <a:t>meta</a:t>
            </a:r>
            <a:r>
              <a:rPr lang="it-IT" sz="2000" dirty="0"/>
              <a:t> da raggiungere, il benessere rappresenta la strada per poterla continuamente conquistare </a:t>
            </a:r>
            <a:r>
              <a:rPr lang="it-IT" sz="2000" dirty="0">
                <a:sym typeface="Wingdings" panose="05000000000000000000" pitchFamily="2" charset="2"/>
              </a:rPr>
              <a:t></a:t>
            </a:r>
            <a:r>
              <a:rPr lang="it-IT" sz="2000" dirty="0"/>
              <a:t> </a:t>
            </a:r>
            <a:r>
              <a:rPr lang="it-IT" sz="2000" dirty="0">
                <a:solidFill>
                  <a:schemeClr val="accent6"/>
                </a:solidFill>
              </a:rPr>
              <a:t>attraverso la promozione di risorse personali e stili di vita orientati a un benessere globale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2A596E6-88BF-DC36-5CFC-F7B90FC09BC3}"/>
              </a:ext>
            </a:extLst>
          </p:cNvPr>
          <p:cNvSpPr/>
          <p:nvPr/>
        </p:nvSpPr>
        <p:spPr>
          <a:xfrm>
            <a:off x="1091738" y="2677564"/>
            <a:ext cx="10623666" cy="1296785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dirty="0"/>
              <a:t>F</a:t>
            </a:r>
            <a:r>
              <a:rPr lang="it-IT" sz="1800" dirty="0"/>
              <a:t>ar leva sulle </a:t>
            </a:r>
            <a:r>
              <a:rPr lang="it-IT" sz="2000" b="1" dirty="0">
                <a:solidFill>
                  <a:schemeClr val="accent6"/>
                </a:solidFill>
              </a:rPr>
              <a:t>componenti trasformative dei processi di apprendimento </a:t>
            </a:r>
            <a:r>
              <a:rPr lang="it-IT" sz="1800" dirty="0"/>
              <a:t>che sono in grado di promuovere benessere anche ne</a:t>
            </a:r>
            <a:r>
              <a:rPr lang="it-IT" dirty="0"/>
              <a:t>i contesti di formazione formale </a:t>
            </a:r>
            <a:r>
              <a:rPr lang="it-IT" sz="1800" dirty="0"/>
              <a:t>(</a:t>
            </a:r>
            <a:r>
              <a:rPr lang="it-IT" sz="1800" dirty="0" err="1"/>
              <a:t>Mezirow</a:t>
            </a:r>
            <a:r>
              <a:rPr lang="it-IT" sz="1800" dirty="0"/>
              <a:t>, 1991) </a:t>
            </a:r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5135D1A-E205-2348-E763-E66D798F6603}"/>
              </a:ext>
            </a:extLst>
          </p:cNvPr>
          <p:cNvSpPr/>
          <p:nvPr/>
        </p:nvSpPr>
        <p:spPr>
          <a:xfrm>
            <a:off x="1091738" y="4044834"/>
            <a:ext cx="10623666" cy="1382423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dirty="0"/>
              <a:t>Via per raggiungere la salute </a:t>
            </a:r>
            <a:r>
              <a:rPr lang="it-IT" sz="2400" dirty="0">
                <a:sym typeface="Wingdings" panose="05000000000000000000" pitchFamily="2" charset="2"/>
              </a:rPr>
              <a:t> </a:t>
            </a:r>
            <a:r>
              <a:rPr lang="it-IT" sz="2200" b="1" dirty="0">
                <a:solidFill>
                  <a:schemeClr val="accent6"/>
                </a:solidFill>
              </a:rPr>
              <a:t>educazione globale al benessere</a:t>
            </a:r>
            <a:r>
              <a:rPr lang="it-IT" sz="2200" b="1" dirty="0">
                <a:solidFill>
                  <a:schemeClr val="tx1"/>
                </a:solidFill>
              </a:rPr>
              <a:t>:</a:t>
            </a:r>
            <a:r>
              <a:rPr lang="it-IT" sz="2400" dirty="0"/>
              <a:t> </a:t>
            </a:r>
            <a:r>
              <a:rPr lang="it-IT" dirty="0"/>
              <a:t>sviluppo di scelte e comportamenti riguardo il benessere che facciano capo a cause prevalentemente interne </a:t>
            </a:r>
            <a:r>
              <a:rPr lang="it-IT" b="1" dirty="0"/>
              <a:t>(locus of control interno)</a:t>
            </a:r>
            <a:endParaRPr lang="it-IT" b="1" dirty="0">
              <a:solidFill>
                <a:schemeClr val="accent6"/>
              </a:solidFill>
            </a:endParaRP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DC94A12C-B37D-B0E3-A944-A1B9B261F632}"/>
              </a:ext>
            </a:extLst>
          </p:cNvPr>
          <p:cNvSpPr/>
          <p:nvPr/>
        </p:nvSpPr>
        <p:spPr>
          <a:xfrm>
            <a:off x="1091738" y="5583381"/>
            <a:ext cx="10623666" cy="1296785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dirty="0"/>
              <a:t>Il benessere </a:t>
            </a:r>
            <a:r>
              <a:rPr lang="it-IT" sz="2000" b="1" dirty="0"/>
              <a:t>non coincide </a:t>
            </a:r>
            <a:r>
              <a:rPr lang="it-IT" dirty="0"/>
              <a:t>con la capacità fisiologica di un organismo di sopravvivere per un determinato periodo di tempo bensì ha a che fare con il </a:t>
            </a:r>
            <a:r>
              <a:rPr lang="it-IT" sz="2000" b="1" dirty="0">
                <a:solidFill>
                  <a:schemeClr val="accent6"/>
                </a:solidFill>
              </a:rPr>
              <a:t>rendere la nostra esistenza qualitativamente valida secondo una prospettiva </a:t>
            </a:r>
            <a:r>
              <a:rPr lang="it-IT" sz="2000" b="1" dirty="0" err="1">
                <a:solidFill>
                  <a:schemeClr val="accent6"/>
                </a:solidFill>
              </a:rPr>
              <a:t>biopsico</a:t>
            </a:r>
            <a:r>
              <a:rPr lang="it-IT" sz="2000" b="1" dirty="0">
                <a:solidFill>
                  <a:schemeClr val="accent6"/>
                </a:solidFill>
              </a:rPr>
              <a:t>-sociale della salute </a:t>
            </a:r>
            <a:r>
              <a:rPr lang="it-IT" dirty="0"/>
              <a:t>(</a:t>
            </a:r>
            <a:r>
              <a:rPr lang="it-IT" dirty="0" err="1"/>
              <a:t>Laicardi</a:t>
            </a:r>
            <a:r>
              <a:rPr lang="it-IT" dirty="0"/>
              <a:t>, Piperno 1980) </a:t>
            </a:r>
          </a:p>
        </p:txBody>
      </p:sp>
    </p:spTree>
    <p:extLst>
      <p:ext uri="{BB962C8B-B14F-4D97-AF65-F5344CB8AC3E}">
        <p14:creationId xmlns:p14="http://schemas.microsoft.com/office/powerpoint/2010/main" val="159743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104C5E-160A-26DD-FC96-AEBD36D8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/>
              <a:t>È necessario guardare al benessere in </a:t>
            </a:r>
            <a:r>
              <a:rPr lang="it-IT" sz="2200" dirty="0">
                <a:solidFill>
                  <a:schemeClr val="accent6"/>
                </a:solidFill>
              </a:rPr>
              <a:t>un’ottica sistemica</a:t>
            </a:r>
            <a:r>
              <a:rPr lang="it-IT" sz="2000" dirty="0"/>
              <a:t>, identificando la serie di componenti </a:t>
            </a:r>
            <a:r>
              <a:rPr lang="it-IT" sz="2000" b="1" u="sng" dirty="0"/>
              <a:t>biologiche, psicologiche e relazionali </a:t>
            </a:r>
            <a:r>
              <a:rPr lang="it-IT" sz="2000" dirty="0"/>
              <a:t>che compongono </a:t>
            </a:r>
            <a:r>
              <a:rPr lang="it-IT" sz="2000" dirty="0">
                <a:solidFill>
                  <a:schemeClr val="accent6"/>
                </a:solidFill>
              </a:rPr>
              <a:t>il «sistema benessere»</a:t>
            </a:r>
            <a:r>
              <a:rPr lang="it-IT" sz="2000" dirty="0">
                <a:solidFill>
                  <a:schemeClr val="accent6"/>
                </a:solidFill>
                <a:sym typeface="Wingdings" panose="05000000000000000000" pitchFamily="2" charset="2"/>
              </a:rPr>
              <a:t> </a:t>
            </a:r>
            <a:r>
              <a:rPr lang="it-IT" sz="2400" b="1" dirty="0">
                <a:solidFill>
                  <a:schemeClr val="accent6"/>
                </a:solidFill>
                <a:sym typeface="Wingdings" panose="05000000000000000000" pitchFamily="2" charset="2"/>
              </a:rPr>
              <a:t>visione complessa del «sentirsi bene»</a:t>
            </a:r>
            <a:endParaRPr lang="it-IT" sz="2400" b="1" dirty="0">
              <a:solidFill>
                <a:schemeClr val="accent6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74D149-A0D3-8F2C-EEBC-A6A152409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Indirizzare il lavoro educativo sulla </a:t>
            </a:r>
            <a:r>
              <a:rPr lang="it-IT" dirty="0">
                <a:solidFill>
                  <a:schemeClr val="accent6"/>
                </a:solidFill>
              </a:rPr>
              <a:t>promozione di risorse personali </a:t>
            </a:r>
            <a:r>
              <a:rPr lang="it-IT" dirty="0"/>
              <a:t>che mettano il soggetto nelle condizioni di riconoscere e cogliere le variabili positive che gli si presentano nel corso della vita, sviluppando la consapevolezza di poter essere protagonisti attivi del proprio benessere  (</a:t>
            </a:r>
            <a:r>
              <a:rPr lang="it-IT" dirty="0" err="1"/>
              <a:t>Peterkin</a:t>
            </a:r>
            <a:r>
              <a:rPr lang="it-IT" dirty="0"/>
              <a:t>, 2012)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84FDC391-D516-3263-4911-2C829AA11AB5}"/>
              </a:ext>
            </a:extLst>
          </p:cNvPr>
          <p:cNvSpPr/>
          <p:nvPr/>
        </p:nvSpPr>
        <p:spPr>
          <a:xfrm>
            <a:off x="5606935" y="1662544"/>
            <a:ext cx="565265" cy="53755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DBA45EFA-7337-C440-493E-BDA916166A41}"/>
              </a:ext>
            </a:extLst>
          </p:cNvPr>
          <p:cNvSpPr/>
          <p:nvPr/>
        </p:nvSpPr>
        <p:spPr>
          <a:xfrm>
            <a:off x="2654530" y="4076700"/>
            <a:ext cx="7941426" cy="154062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/>
              <a:t>Per educare al benessere in una prospettiva intersistemica è necessario considerare le </a:t>
            </a:r>
            <a:r>
              <a:rPr lang="it-IT" sz="2000" b="1" dirty="0">
                <a:solidFill>
                  <a:schemeClr val="accent6"/>
                </a:solidFill>
              </a:rPr>
              <a:t>interazioni</a:t>
            </a:r>
            <a:r>
              <a:rPr lang="it-IT" sz="2000" b="1" dirty="0"/>
              <a:t> </a:t>
            </a:r>
            <a:r>
              <a:rPr lang="it-IT" sz="2000" dirty="0"/>
              <a:t>che si stabiliscono all’interno del sistema-benessere in vista di un autentico </a:t>
            </a:r>
            <a:r>
              <a:rPr lang="it-IT" sz="2000" dirty="0">
                <a:solidFill>
                  <a:schemeClr val="accent6"/>
                </a:solidFill>
              </a:rPr>
              <a:t>equilibrio </a:t>
            </a:r>
            <a:r>
              <a:rPr lang="it-IT" sz="2000" dirty="0" err="1">
                <a:solidFill>
                  <a:schemeClr val="accent6"/>
                </a:solidFill>
              </a:rPr>
              <a:t>bio</a:t>
            </a:r>
            <a:r>
              <a:rPr lang="it-IT" sz="2000" dirty="0">
                <a:solidFill>
                  <a:schemeClr val="accent6"/>
                </a:solidFill>
              </a:rPr>
              <a:t>-psico-sociale</a:t>
            </a:r>
            <a:r>
              <a:rPr lang="it-IT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52533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D3B767-F106-F713-A769-EDB7C01A0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1.3. Wellness, </a:t>
            </a:r>
            <a:r>
              <a:rPr lang="it-IT" sz="2800" dirty="0" err="1"/>
              <a:t>well-being</a:t>
            </a:r>
            <a:r>
              <a:rPr lang="it-IT" sz="2800" dirty="0"/>
              <a:t> e welfare: una questione terminologica?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D33435E-001B-1A78-DBA5-1941EF958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619105"/>
          </a:xfrm>
        </p:spPr>
        <p:txBody>
          <a:bodyPr/>
          <a:lstStyle/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E2708B3C-11A0-9C29-8228-FC69C897F315}"/>
              </a:ext>
            </a:extLst>
          </p:cNvPr>
          <p:cNvSpPr/>
          <p:nvPr/>
        </p:nvSpPr>
        <p:spPr>
          <a:xfrm>
            <a:off x="1596044" y="1638992"/>
            <a:ext cx="9224356" cy="647007"/>
          </a:xfrm>
          <a:prstGeom prst="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/>
              <a:t>Riflessioni sul concetto di benessere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BAAD0C5-83A8-5DA3-B947-55ACB5403E8A}"/>
              </a:ext>
            </a:extLst>
          </p:cNvPr>
          <p:cNvSpPr/>
          <p:nvPr/>
        </p:nvSpPr>
        <p:spPr>
          <a:xfrm>
            <a:off x="1371600" y="5148349"/>
            <a:ext cx="63731" cy="14962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14DC445A-7EE7-7ABF-85DA-21C0ABE22DB1}"/>
              </a:ext>
            </a:extLst>
          </p:cNvPr>
          <p:cNvSpPr/>
          <p:nvPr/>
        </p:nvSpPr>
        <p:spPr>
          <a:xfrm>
            <a:off x="1435331" y="3631971"/>
            <a:ext cx="4433454" cy="3273134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it-IT" sz="2000" dirty="0"/>
              <a:t>pensiero filosofico di Aristotele, che considerò l</a:t>
            </a:r>
            <a:r>
              <a:rPr lang="it-IT" sz="2000" dirty="0">
                <a:solidFill>
                  <a:srgbClr val="FF0000"/>
                </a:solidFill>
              </a:rPr>
              <a:t>’</a:t>
            </a:r>
            <a:r>
              <a:rPr lang="it-IT" sz="2000" b="1" dirty="0" err="1">
                <a:solidFill>
                  <a:srgbClr val="FF0000"/>
                </a:solidFill>
              </a:rPr>
              <a:t>eudaimonia</a:t>
            </a:r>
            <a:r>
              <a:rPr lang="it-IT" sz="2000" b="1" dirty="0"/>
              <a:t> </a:t>
            </a:r>
            <a:r>
              <a:rPr lang="it-IT" sz="2000" dirty="0"/>
              <a:t> (</a:t>
            </a:r>
            <a:r>
              <a:rPr lang="it-IT" sz="2000" dirty="0" err="1"/>
              <a:t>εὐδ</a:t>
            </a:r>
            <a:r>
              <a:rPr lang="it-IT" sz="2000" dirty="0"/>
              <a:t>αιμονία) il fine ultimo al quale ogni essere umano avrebbe dovuto tendere, in quanto“buono spirito guida” in grado di condurre ad una vita ben vissuta attraverso il raggiungimento della perfezione morale e delle virtù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06E1BC1D-377C-2FBF-D0CD-162AFF3A69DC}"/>
              </a:ext>
            </a:extLst>
          </p:cNvPr>
          <p:cNvSpPr/>
          <p:nvPr/>
        </p:nvSpPr>
        <p:spPr>
          <a:xfrm>
            <a:off x="7043651" y="3631972"/>
            <a:ext cx="4433454" cy="32260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it-IT" sz="2000" dirty="0"/>
              <a:t>anche se il dibattito contemporaneo ancora rintraccia nel concetto di </a:t>
            </a:r>
            <a:r>
              <a:rPr lang="it-IT" sz="2000" b="1" dirty="0">
                <a:solidFill>
                  <a:schemeClr val="accent6"/>
                </a:solidFill>
              </a:rPr>
              <a:t>“vita buona”</a:t>
            </a:r>
            <a:r>
              <a:rPr lang="it-IT" sz="2000" b="1" dirty="0"/>
              <a:t> </a:t>
            </a:r>
            <a:r>
              <a:rPr lang="it-IT" sz="2000" dirty="0"/>
              <a:t>una delle caratteristiche che determinano il benessere, è comunque difficile individuarne una definizione che sia comprensiva delle differenti possibili declinazioni, anche in virtù della </a:t>
            </a:r>
            <a:r>
              <a:rPr lang="it-IT" sz="2000" b="1" dirty="0">
                <a:solidFill>
                  <a:srgbClr val="0070C0"/>
                </a:solidFill>
              </a:rPr>
              <a:t>definizione </a:t>
            </a:r>
            <a:r>
              <a:rPr lang="it-IT" sz="2000" b="1" dirty="0" err="1">
                <a:solidFill>
                  <a:srgbClr val="0070C0"/>
                </a:solidFill>
              </a:rPr>
              <a:t>soggetiva</a:t>
            </a:r>
            <a:r>
              <a:rPr lang="it-IT" sz="2000" dirty="0">
                <a:solidFill>
                  <a:schemeClr val="accent6"/>
                </a:solidFill>
              </a:rPr>
              <a:t> </a:t>
            </a:r>
            <a:r>
              <a:rPr lang="it-IT" sz="2000" dirty="0">
                <a:solidFill>
                  <a:schemeClr val="bg1"/>
                </a:solidFill>
              </a:rPr>
              <a:t>che ne dà </a:t>
            </a:r>
            <a:r>
              <a:rPr lang="it-IT" sz="2000" dirty="0"/>
              <a:t>ciascun individuo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C91B9EE3-D5FB-340F-C35E-1C7C183763E3}"/>
              </a:ext>
            </a:extLst>
          </p:cNvPr>
          <p:cNvSpPr/>
          <p:nvPr/>
        </p:nvSpPr>
        <p:spPr>
          <a:xfrm>
            <a:off x="1651461" y="3071552"/>
            <a:ext cx="3857105" cy="3948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accent6"/>
                </a:solidFill>
              </a:rPr>
              <a:t>LE ORIGINI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A1E7A665-FD2E-16B2-CCE9-3E3143C46E42}"/>
              </a:ext>
            </a:extLst>
          </p:cNvPr>
          <p:cNvSpPr/>
          <p:nvPr/>
        </p:nvSpPr>
        <p:spPr>
          <a:xfrm>
            <a:off x="7259783" y="3059778"/>
            <a:ext cx="3713018" cy="394855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rgbClr val="0070C0"/>
                </a:solidFill>
              </a:rPr>
              <a:t>LA CONTEMPORANEITA</a:t>
            </a:r>
            <a:r>
              <a:rPr lang="it-IT" dirty="0"/>
              <a:t>’</a:t>
            </a:r>
          </a:p>
        </p:txBody>
      </p:sp>
      <p:sp>
        <p:nvSpPr>
          <p:cNvPr id="18" name="Freccia in giù 17">
            <a:extLst>
              <a:ext uri="{FF2B5EF4-FFF2-40B4-BE49-F238E27FC236}">
                <a16:creationId xmlns:a16="http://schemas.microsoft.com/office/drawing/2014/main" id="{30D74586-68C5-3B8A-C3E5-F6380DBFD6EA}"/>
              </a:ext>
            </a:extLst>
          </p:cNvPr>
          <p:cNvSpPr/>
          <p:nvPr/>
        </p:nvSpPr>
        <p:spPr>
          <a:xfrm>
            <a:off x="3430385" y="2292583"/>
            <a:ext cx="698270" cy="666401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>
            <a:extLst>
              <a:ext uri="{FF2B5EF4-FFF2-40B4-BE49-F238E27FC236}">
                <a16:creationId xmlns:a16="http://schemas.microsoft.com/office/drawing/2014/main" id="{86E03C22-3455-A8F3-2678-47211A5A6A19}"/>
              </a:ext>
            </a:extLst>
          </p:cNvPr>
          <p:cNvSpPr/>
          <p:nvPr/>
        </p:nvSpPr>
        <p:spPr>
          <a:xfrm>
            <a:off x="7872153" y="2279078"/>
            <a:ext cx="698270" cy="666401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9446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26979CDD-949A-A888-7E7D-908F85B26F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8186473"/>
              </p:ext>
            </p:extLst>
          </p:nvPr>
        </p:nvGraphicFramePr>
        <p:xfrm>
          <a:off x="757380" y="231985"/>
          <a:ext cx="1058117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94EEA97C-F61D-89E1-A31E-B1C8BD29BDDF}"/>
              </a:ext>
            </a:extLst>
          </p:cNvPr>
          <p:cNvSpPr/>
          <p:nvPr/>
        </p:nvSpPr>
        <p:spPr>
          <a:xfrm>
            <a:off x="1169324" y="171796"/>
            <a:ext cx="9853352" cy="125799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</a:rPr>
              <a:t>Per meglio definire il concetto di benessere prendiamo a prestito dalla </a:t>
            </a:r>
            <a:r>
              <a:rPr lang="it-IT" sz="2000" b="1" dirty="0">
                <a:solidFill>
                  <a:schemeClr val="tx1"/>
                </a:solidFill>
              </a:rPr>
              <a:t>letteratura anglofona</a:t>
            </a:r>
            <a:r>
              <a:rPr lang="it-IT" sz="2000" dirty="0">
                <a:solidFill>
                  <a:schemeClr val="tx1"/>
                </a:solidFill>
              </a:rPr>
              <a:t> tre termini che, pur rimandando al concetto di benessere, assumono</a:t>
            </a:r>
            <a:r>
              <a:rPr lang="it-IT" sz="2000" dirty="0">
                <a:solidFill>
                  <a:schemeClr val="accent5"/>
                </a:solidFill>
              </a:rPr>
              <a:t> </a:t>
            </a:r>
            <a:r>
              <a:rPr lang="it-IT" sz="2400" b="1" dirty="0">
                <a:solidFill>
                  <a:schemeClr val="accent5"/>
                </a:solidFill>
              </a:rPr>
              <a:t>declinazioni di significato specifiche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F3490A2-C692-3E48-5545-48D6F0F655CF}"/>
              </a:ext>
            </a:extLst>
          </p:cNvPr>
          <p:cNvSpPr/>
          <p:nvPr/>
        </p:nvSpPr>
        <p:spPr>
          <a:xfrm>
            <a:off x="1507374" y="1632834"/>
            <a:ext cx="2959331" cy="40178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WELLNESS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74CE73A-F006-B887-DC69-53B4CFEE0F82}"/>
              </a:ext>
            </a:extLst>
          </p:cNvPr>
          <p:cNvSpPr/>
          <p:nvPr/>
        </p:nvSpPr>
        <p:spPr>
          <a:xfrm>
            <a:off x="4666210" y="1642532"/>
            <a:ext cx="2959331" cy="401781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WELL-BEING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797355D-E8B4-FC9D-EC50-933920977EEB}"/>
              </a:ext>
            </a:extLst>
          </p:cNvPr>
          <p:cNvSpPr/>
          <p:nvPr/>
        </p:nvSpPr>
        <p:spPr>
          <a:xfrm>
            <a:off x="7825046" y="1642532"/>
            <a:ext cx="2959331" cy="4017818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/>
              <a:t>WELFARE</a:t>
            </a:r>
          </a:p>
        </p:txBody>
      </p:sp>
    </p:spTree>
    <p:extLst>
      <p:ext uri="{BB962C8B-B14F-4D97-AF65-F5344CB8AC3E}">
        <p14:creationId xmlns:p14="http://schemas.microsoft.com/office/powerpoint/2010/main" val="2849466692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Ritaglio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Ritaglio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itagli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723</TotalTime>
  <Words>2585</Words>
  <Application>Microsoft Office PowerPoint</Application>
  <PresentationFormat>Widescreen</PresentationFormat>
  <Paragraphs>106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Franklin Gothic Book</vt:lpstr>
      <vt:lpstr>Wingdings</vt:lpstr>
      <vt:lpstr>Ritaglio</vt:lpstr>
      <vt:lpstr>1. Wellness, well-being e welfare: quale benessere?</vt:lpstr>
      <vt:lpstr>1.1 . La salute è benessere </vt:lpstr>
      <vt:lpstr>«Star bene» è diventata un’esigenza promossa in contesti diversissimi:   -medicina tradizionale e alternativa (Shapiro, 2010), dall’ -efficienza fisica all’equilibrio psicologico (Sweeney, Witmer, 1991) -sistemi sanitari assistenziali a quelli privatistici (Edington, 2009) -prospettive olistiche e separatiste (Dunn, 1959)  -organizzazioni aziendali (Baicker, Cutler, Song, 2010).</vt:lpstr>
      <vt:lpstr>Cambiamento di tale prospettiva a seguito al secondo conflitto mondiale:  la salute in temini di stato di completo benessere fisico, mentale e sociale, e non soltanto come mera assenza di malattie o infermità (Vigarello, 1993)</vt:lpstr>
      <vt:lpstr>Si coglie così la dimensione positiva del concetto di salute, riconoscendo un ruolo cardine all’equilibrio mentale e sociale   la dicotomia salute/malattia è sostituita dalla visione dello stato di benessere di un individuo o di una popolazione che non si limita alla componente somatica e non è correlata unicamente all’intervento sanitario (Zani, Cicognani, 2000)   a una visione statica di salute ne è subentrata una decisamente più dinamica e processuale          capacità del soggetto di adattarsi e autogestirsi nel corso del tempo (Huber et al., 2011) vivendo in  una condizione di benessere a tutto tondo, quale frutto delle capacità di adattamento all’ambiente attraverso lo sviluppo delle risorse personali    dalla promozione della salute alla promozione del benessere : favorire, attraverso l’educazione, l’apprendimento di conoscenze e competenze utili ad agire proattivamente nell’ambiente per migliorare i livelli di benessere individuale e comunitario, anche sollecitando a modificare abitudini e stili di vita nei contesti formali, non formali e informali dell’apprendimento               </vt:lpstr>
      <vt:lpstr>1.2. Promuovere benessere per guadagnare salute</vt:lpstr>
      <vt:lpstr>È necessario guardare al benessere in un’ottica sistemica, identificando la serie di componenti biologiche, psicologiche e relazionali che compongono il «sistema benessere» visione complessa del «sentirsi bene»</vt:lpstr>
      <vt:lpstr>1.3. Wellness, well-being e welfare: una questione terminologica?</vt:lpstr>
      <vt:lpstr>Presentazione standard di PowerPoint</vt:lpstr>
      <vt:lpstr>Presentazione standard di PowerPoint</vt:lpstr>
      <vt:lpstr>EVOLUZIONI DEL CONCETTO DI WELLNESS dalla fine degli anni 50</vt:lpstr>
      <vt:lpstr>Presentazione standard di PowerPoint</vt:lpstr>
      <vt:lpstr>WELL-BEING</vt:lpstr>
      <vt:lpstr>Presentazione standard di PowerPoint</vt:lpstr>
      <vt:lpstr>Presentazione standard di PowerPoint</vt:lpstr>
      <vt:lpstr>Presentazione standard di PowerPoint</vt:lpstr>
      <vt:lpstr>WELFARE</vt:lpstr>
      <vt:lpstr>Il “modello a diamante” del welfare di Ferrera (2012)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ESPLORARE IL BENESSERE IN PROSPETTIVA PEDAGOGICA: ALLA RICERCA DEL «BENESSERCI»</dc:title>
  <dc:creator>csi</dc:creator>
  <cp:lastModifiedBy>ada dinacci</cp:lastModifiedBy>
  <cp:revision>65</cp:revision>
  <dcterms:created xsi:type="dcterms:W3CDTF">2023-09-26T14:18:57Z</dcterms:created>
  <dcterms:modified xsi:type="dcterms:W3CDTF">2023-10-02T08:34:05Z</dcterms:modified>
</cp:coreProperties>
</file>