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FD41A3-8D99-0426-35BD-CE82FE7611E1}" v="15" dt="2020-11-12T17:22:55.410"/>
    <p1510:client id="{481614DC-64F9-844E-8DC7-A80C388E4F18}" v="6" dt="2020-11-05T18:46:19.229"/>
    <p1510:client id="{7ED81FE8-E027-60D8-6065-A3A173F0E89D}" v="1572" dt="2020-11-05T10:22:08.273"/>
    <p1510:client id="{AA3F7AB9-E990-068B-73A3-C2EF31EDD77D}" v="3957" dt="2020-11-05T18:44:10.866"/>
    <p1510:client id="{E52E05E9-548D-89CB-6321-5224EEA2AA34}" v="5868" dt="2020-11-12T17:15:25.842"/>
    <p1510:client id="{EAB36680-7A6C-482D-B744-6426FB3E01F2}" v="8347" dt="2020-11-04T19:43:31.1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114" d="100"/>
          <a:sy n="114" d="100"/>
        </p:scale>
        <p:origin x="8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4451" y="1020679"/>
            <a:ext cx="11712742" cy="468071"/>
          </a:xfrm>
        </p:spPr>
        <p:txBody>
          <a:bodyPr vert="horz" lIns="91440" tIns="45720" rIns="91440" bIns="45720" rtlCol="0" anchor="b">
            <a:noAutofit/>
          </a:bodyPr>
          <a:lstStyle/>
          <a:p>
            <a:r>
              <a:rPr lang="en-US" sz="1600" dirty="0">
                <a:solidFill>
                  <a:schemeClr val="tx1"/>
                </a:solidFill>
              </a:rPr>
              <a:t>La </a:t>
            </a:r>
            <a:r>
              <a:rPr lang="en-US" sz="1600" dirty="0">
                <a:solidFill>
                  <a:srgbClr val="FF0000"/>
                </a:solidFill>
              </a:rPr>
              <a:t>FORMAZIONE FORMALE </a:t>
            </a:r>
            <a:r>
              <a:rPr lang="en-US" sz="1600" dirty="0">
                <a:solidFill>
                  <a:schemeClr val="tx1"/>
                </a:solidFill>
              </a:rPr>
              <a:t>è in una </a:t>
            </a:r>
            <a:r>
              <a:rPr lang="en-US" sz="1600" dirty="0" err="1">
                <a:solidFill>
                  <a:schemeClr val="tx1"/>
                </a:solidFill>
              </a:rPr>
              <a:t>condizione</a:t>
            </a:r>
            <a:r>
              <a:rPr lang="en-US" sz="1600" dirty="0">
                <a:solidFill>
                  <a:schemeClr val="tx1"/>
                </a:solidFill>
              </a:rPr>
              <a:t> di </a:t>
            </a:r>
            <a:r>
              <a:rPr lang="en-US" sz="1600" dirty="0" err="1">
                <a:solidFill>
                  <a:schemeClr val="tx1"/>
                </a:solidFill>
              </a:rPr>
              <a:t>grande</a:t>
            </a:r>
            <a:r>
              <a:rPr lang="en-US" sz="1600" dirty="0">
                <a:solidFill>
                  <a:schemeClr val="tx1"/>
                </a:solidFill>
              </a:rPr>
              <a:t> </a:t>
            </a:r>
            <a:r>
              <a:rPr lang="en-US" sz="1600" dirty="0" err="1">
                <a:solidFill>
                  <a:schemeClr val="tx1"/>
                </a:solidFill>
              </a:rPr>
              <a:t>criticità</a:t>
            </a:r>
            <a:r>
              <a:rPr lang="en-US" sz="1600" dirty="0">
                <a:solidFill>
                  <a:schemeClr val="tx1"/>
                </a:solidFill>
              </a:rPr>
              <a:t>, le cause </a:t>
            </a:r>
            <a:r>
              <a:rPr lang="en-US" sz="1600" dirty="0" err="1">
                <a:solidFill>
                  <a:schemeClr val="tx1"/>
                </a:solidFill>
              </a:rPr>
              <a:t>principali</a:t>
            </a:r>
            <a:r>
              <a:rPr lang="en-US" sz="1600" dirty="0">
                <a:solidFill>
                  <a:schemeClr val="tx1"/>
                </a:solidFill>
              </a:rPr>
              <a:t> </a:t>
            </a:r>
            <a:r>
              <a:rPr lang="en-US" sz="1600" dirty="0" err="1">
                <a:solidFill>
                  <a:schemeClr val="tx1"/>
                </a:solidFill>
              </a:rPr>
              <a:t>sono</a:t>
            </a:r>
            <a:r>
              <a:rPr lang="en-US" sz="1600" dirty="0">
                <a:solidFill>
                  <a:schemeClr val="tx1"/>
                </a:solidFill>
              </a:rPr>
              <a:t> </a:t>
            </a:r>
            <a:r>
              <a:rPr lang="en-US" sz="1600" dirty="0" err="1">
                <a:solidFill>
                  <a:schemeClr val="tx1"/>
                </a:solidFill>
              </a:rPr>
              <a:t>insoddisfazione</a:t>
            </a:r>
            <a:r>
              <a:rPr lang="en-US" sz="1600" dirty="0">
                <a:solidFill>
                  <a:schemeClr val="tx1"/>
                </a:solidFill>
              </a:rPr>
              <a:t> e </a:t>
            </a:r>
            <a:r>
              <a:rPr lang="en-US" sz="1600" dirty="0" err="1">
                <a:solidFill>
                  <a:schemeClr val="tx1"/>
                </a:solidFill>
              </a:rPr>
              <a:t>demotivazione</a:t>
            </a:r>
            <a:r>
              <a:rPr lang="en-US" sz="1600" dirty="0">
                <a:solidFill>
                  <a:schemeClr val="tx1"/>
                </a:solidFill>
              </a:rPr>
              <a:t> </a:t>
            </a:r>
            <a:r>
              <a:rPr lang="en-US" sz="1600" dirty="0" err="1">
                <a:solidFill>
                  <a:schemeClr val="tx1"/>
                </a:solidFill>
              </a:rPr>
              <a:t>allo</a:t>
            </a:r>
            <a:r>
              <a:rPr lang="en-US" sz="1600" dirty="0">
                <a:solidFill>
                  <a:schemeClr val="tx1"/>
                </a:solidFill>
              </a:rPr>
              <a:t> studio.</a:t>
            </a:r>
          </a:p>
        </p:txBody>
      </p:sp>
      <p:sp>
        <p:nvSpPr>
          <p:cNvPr id="5" name="CasellaDiTesto 4">
            <a:extLst>
              <a:ext uri="{FF2B5EF4-FFF2-40B4-BE49-F238E27FC236}">
                <a16:creationId xmlns:a16="http://schemas.microsoft.com/office/drawing/2014/main" id="{FB200773-2B0F-4BA4-BF38-7EAAECD5A593}"/>
              </a:ext>
            </a:extLst>
          </p:cNvPr>
          <p:cNvSpPr txBox="1"/>
          <p:nvPr/>
        </p:nvSpPr>
        <p:spPr>
          <a:xfrm>
            <a:off x="495802" y="2089986"/>
            <a:ext cx="11786936"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 Scuola ed università dovrebbero facilitare la costruzione di soggettività grazie a strumenti offerti dalla cultura e dai saperi disciplinari.</a:t>
            </a:r>
            <a:br>
              <a:rPr lang="it-IT" sz="1600" dirty="0"/>
            </a:br>
            <a:endParaRPr lang="it-IT" sz="1600" dirty="0"/>
          </a:p>
          <a:p>
            <a:br>
              <a:rPr lang="it-IT" sz="1600" dirty="0"/>
            </a:br>
            <a:r>
              <a:rPr lang="it-IT" sz="1600" dirty="0"/>
              <a:t>Il sistema della formazione è venuto meno al suo compito perché </a:t>
            </a:r>
          </a:p>
        </p:txBody>
      </p:sp>
      <p:sp>
        <p:nvSpPr>
          <p:cNvPr id="6" name="CasellaDiTesto 5">
            <a:extLst>
              <a:ext uri="{FF2B5EF4-FFF2-40B4-BE49-F238E27FC236}">
                <a16:creationId xmlns:a16="http://schemas.microsoft.com/office/drawing/2014/main" id="{9F1791CF-3A76-4572-8E44-06D49D61E625}"/>
              </a:ext>
            </a:extLst>
          </p:cNvPr>
          <p:cNvSpPr txBox="1"/>
          <p:nvPr/>
        </p:nvSpPr>
        <p:spPr>
          <a:xfrm>
            <a:off x="7095624" y="3004886"/>
            <a:ext cx="4938963"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 Vengono riviste teorie e pratiche didattiche socialmente e scientificamente superate, tralasciando innovazione e sperimentazione;</a:t>
            </a:r>
          </a:p>
          <a:p>
            <a:endParaRPr lang="it-IT" sz="1600" dirty="0"/>
          </a:p>
          <a:p>
            <a:r>
              <a:rPr lang="it-IT" sz="1600" dirty="0"/>
              <a:t>• Le nostre classi politiche riservano scarsa importanza alla formazione, all'istruzione, alla ricerca ed all'innovazione.</a:t>
            </a:r>
          </a:p>
        </p:txBody>
      </p:sp>
      <p:sp>
        <p:nvSpPr>
          <p:cNvPr id="7" name="CasellaDiTesto 6">
            <a:extLst>
              <a:ext uri="{FF2B5EF4-FFF2-40B4-BE49-F238E27FC236}">
                <a16:creationId xmlns:a16="http://schemas.microsoft.com/office/drawing/2014/main" id="{3F0518D5-B0B6-4013-85D4-5EA4AFB99CA9}"/>
              </a:ext>
            </a:extLst>
          </p:cNvPr>
          <p:cNvSpPr txBox="1"/>
          <p:nvPr/>
        </p:nvSpPr>
        <p:spPr>
          <a:xfrm>
            <a:off x="1673894" y="5513973"/>
            <a:ext cx="10162672"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necessità è quella di riformare il senso dell'apprendere, che dev'essere alimentato dal piacere per l'indagine, per la ricerca e dal piacere di imparare per comprendere meglio noi stessi ed il mondo che circonda</a:t>
            </a:r>
          </a:p>
        </p:txBody>
      </p:sp>
      <p:sp>
        <p:nvSpPr>
          <p:cNvPr id="8" name="CasellaDiTesto 7">
            <a:extLst>
              <a:ext uri="{FF2B5EF4-FFF2-40B4-BE49-F238E27FC236}">
                <a16:creationId xmlns:a16="http://schemas.microsoft.com/office/drawing/2014/main" id="{069E9F73-DCFD-4E39-B832-F766649F6281}"/>
              </a:ext>
            </a:extLst>
          </p:cNvPr>
          <p:cNvSpPr txBox="1"/>
          <p:nvPr/>
        </p:nvSpPr>
        <p:spPr>
          <a:xfrm>
            <a:off x="4182979" y="112294"/>
            <a:ext cx="52798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b="1" dirty="0"/>
              <a:t>UNA PICCOLA INTRODUZIONE</a:t>
            </a:r>
          </a:p>
        </p:txBody>
      </p:sp>
    </p:spTree>
    <p:extLst>
      <p:ext uri="{BB962C8B-B14F-4D97-AF65-F5344CB8AC3E}">
        <p14:creationId xmlns:p14="http://schemas.microsoft.com/office/powerpoint/2010/main" val="362262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915A9CC-15A2-458F-9251-6D94BDAA7C8F}"/>
              </a:ext>
            </a:extLst>
          </p:cNvPr>
          <p:cNvSpPr txBox="1"/>
          <p:nvPr/>
        </p:nvSpPr>
        <p:spPr>
          <a:xfrm>
            <a:off x="3902242" y="202532"/>
            <a:ext cx="374583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b="1" dirty="0">
                <a:ea typeface="+mn-lt"/>
                <a:cs typeface="+mn-lt"/>
              </a:rPr>
              <a:t>SOGGETTI, SAPERI, CONTESTI</a:t>
            </a:r>
            <a:endParaRPr lang="it-IT" dirty="0"/>
          </a:p>
        </p:txBody>
      </p:sp>
      <p:sp>
        <p:nvSpPr>
          <p:cNvPr id="3" name="CasellaDiTesto 2">
            <a:extLst>
              <a:ext uri="{FF2B5EF4-FFF2-40B4-BE49-F238E27FC236}">
                <a16:creationId xmlns:a16="http://schemas.microsoft.com/office/drawing/2014/main" id="{D8C61877-D972-4458-A934-3A4825F46AC1}"/>
              </a:ext>
            </a:extLst>
          </p:cNvPr>
          <p:cNvSpPr txBox="1"/>
          <p:nvPr/>
        </p:nvSpPr>
        <p:spPr>
          <a:xfrm>
            <a:off x="1616242" y="1004637"/>
            <a:ext cx="1057375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La formazione insegnata incrementa le possibilità di autodeterminare il proprio futuro, costruire un proprio progetto di vita e sviluppare i propri percorsi formativi azionando la volontà e la capacità di fare.</a:t>
            </a:r>
            <a:endParaRPr lang="it-IT" sz="1600" dirty="0"/>
          </a:p>
        </p:txBody>
      </p:sp>
      <p:sp>
        <p:nvSpPr>
          <p:cNvPr id="4" name="CasellaDiTesto 3">
            <a:extLst>
              <a:ext uri="{FF2B5EF4-FFF2-40B4-BE49-F238E27FC236}">
                <a16:creationId xmlns:a16="http://schemas.microsoft.com/office/drawing/2014/main" id="{F9BCEFB0-229D-4F61-B932-711631FD08A3}"/>
              </a:ext>
            </a:extLst>
          </p:cNvPr>
          <p:cNvSpPr txBox="1"/>
          <p:nvPr/>
        </p:nvSpPr>
        <p:spPr>
          <a:xfrm>
            <a:off x="774032" y="2277979"/>
            <a:ext cx="1154630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In opposizione alla formazione concentrata sull'acquisizione di determinate competenze c'è l'opzione che privilegia i risultati comportamentali e valoriali; </a:t>
            </a:r>
            <a:br>
              <a:rPr lang="it-IT" sz="1600" dirty="0"/>
            </a:br>
            <a:r>
              <a:rPr lang="it-IT" sz="1600" dirty="0"/>
              <a:t>Un'eccessiva focalizzazione sulla seconda modalità non favorisce lo sviluppo delle capacità.</a:t>
            </a:r>
          </a:p>
        </p:txBody>
      </p:sp>
      <p:sp>
        <p:nvSpPr>
          <p:cNvPr id="5" name="CasellaDiTesto 4">
            <a:extLst>
              <a:ext uri="{FF2B5EF4-FFF2-40B4-BE49-F238E27FC236}">
                <a16:creationId xmlns:a16="http://schemas.microsoft.com/office/drawing/2014/main" id="{A4686AB6-F498-4D05-A7C2-CD95C3C9F31A}"/>
              </a:ext>
            </a:extLst>
          </p:cNvPr>
          <p:cNvSpPr txBox="1"/>
          <p:nvPr/>
        </p:nvSpPr>
        <p:spPr>
          <a:xfrm>
            <a:off x="1618749" y="4035090"/>
            <a:ext cx="1153627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didattica costruttivistica valorizza le interazioni nei contesti e la creazione dell'agire formativo e didattico.</a:t>
            </a:r>
          </a:p>
        </p:txBody>
      </p:sp>
      <p:sp>
        <p:nvSpPr>
          <p:cNvPr id="6" name="CasellaDiTesto 5">
            <a:extLst>
              <a:ext uri="{FF2B5EF4-FFF2-40B4-BE49-F238E27FC236}">
                <a16:creationId xmlns:a16="http://schemas.microsoft.com/office/drawing/2014/main" id="{43D5D011-EEF1-46C0-A9DB-B7FFBAF0A2A9}"/>
              </a:ext>
            </a:extLst>
          </p:cNvPr>
          <p:cNvSpPr txBox="1"/>
          <p:nvPr/>
        </p:nvSpPr>
        <p:spPr>
          <a:xfrm>
            <a:off x="1160045" y="5621755"/>
            <a:ext cx="1165659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Il rischio della formazione degli insegnanti è che il cambiamento del ruolo del docente porti ad una frammentazione delle competenze.</a:t>
            </a:r>
          </a:p>
        </p:txBody>
      </p:sp>
    </p:spTree>
    <p:extLst>
      <p:ext uri="{BB962C8B-B14F-4D97-AF65-F5344CB8AC3E}">
        <p14:creationId xmlns:p14="http://schemas.microsoft.com/office/powerpoint/2010/main" val="1599205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654D81B-FB83-480C-9F81-A2DCE063B2B4}"/>
              </a:ext>
            </a:extLst>
          </p:cNvPr>
          <p:cNvSpPr txBox="1"/>
          <p:nvPr/>
        </p:nvSpPr>
        <p:spPr>
          <a:xfrm>
            <a:off x="1756612" y="4764506"/>
            <a:ext cx="10082462"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Per quanto concerne il contesto scolastico vanno esaminati il "dentro" ed il "fuori", ovvero il rapporto tra scuola e territorio, la cultura della scuola e la qualità dell'organizzazione.</a:t>
            </a:r>
          </a:p>
        </p:txBody>
      </p:sp>
      <p:sp>
        <p:nvSpPr>
          <p:cNvPr id="3" name="CasellaDiTesto 2">
            <a:extLst>
              <a:ext uri="{FF2B5EF4-FFF2-40B4-BE49-F238E27FC236}">
                <a16:creationId xmlns:a16="http://schemas.microsoft.com/office/drawing/2014/main" id="{06653910-2365-4685-A602-E7F628965450}"/>
              </a:ext>
            </a:extLst>
          </p:cNvPr>
          <p:cNvSpPr txBox="1"/>
          <p:nvPr/>
        </p:nvSpPr>
        <p:spPr>
          <a:xfrm>
            <a:off x="2458453" y="5977690"/>
            <a:ext cx="783656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scuola va intesa come sistema, che ha una propria </a:t>
            </a:r>
            <a:r>
              <a:rPr lang="it-IT" sz="1600" i="1" dirty="0"/>
              <a:t>mission </a:t>
            </a:r>
            <a:r>
              <a:rPr lang="it-IT" sz="1600" dirty="0"/>
              <a:t>formativa.</a:t>
            </a:r>
          </a:p>
        </p:txBody>
      </p:sp>
      <p:sp>
        <p:nvSpPr>
          <p:cNvPr id="4" name="CasellaDiTesto 3">
            <a:extLst>
              <a:ext uri="{FF2B5EF4-FFF2-40B4-BE49-F238E27FC236}">
                <a16:creationId xmlns:a16="http://schemas.microsoft.com/office/drawing/2014/main" id="{1FDFDC37-00C7-4C2F-8AD1-D285A5C4A139}"/>
              </a:ext>
            </a:extLst>
          </p:cNvPr>
          <p:cNvSpPr txBox="1"/>
          <p:nvPr/>
        </p:nvSpPr>
        <p:spPr>
          <a:xfrm>
            <a:off x="1756610" y="212558"/>
            <a:ext cx="706454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400" b="1" dirty="0">
                <a:solidFill>
                  <a:srgbClr val="FF0000"/>
                </a:solidFill>
                <a:ea typeface="+mn-lt"/>
                <a:cs typeface="+mn-lt"/>
              </a:rPr>
              <a:t>VARIABILI DELLA RELAZIONE EDUCATIVA</a:t>
            </a:r>
            <a:r>
              <a:rPr lang="it-IT" dirty="0">
                <a:ea typeface="+mn-lt"/>
                <a:cs typeface="+mn-lt"/>
              </a:rPr>
              <a:t> </a:t>
            </a:r>
            <a:r>
              <a:rPr lang="it-IT" sz="1600" dirty="0">
                <a:ea typeface="+mn-lt"/>
                <a:cs typeface="+mn-lt"/>
              </a:rPr>
              <a:t>(non sono oggetto di valutazione)</a:t>
            </a:r>
          </a:p>
          <a:p>
            <a:pPr algn="l"/>
            <a:endParaRPr lang="it-IT" dirty="0"/>
          </a:p>
        </p:txBody>
      </p:sp>
      <p:sp>
        <p:nvSpPr>
          <p:cNvPr id="5" name="CasellaDiTesto 4">
            <a:extLst>
              <a:ext uri="{FF2B5EF4-FFF2-40B4-BE49-F238E27FC236}">
                <a16:creationId xmlns:a16="http://schemas.microsoft.com/office/drawing/2014/main" id="{2EE6A5B5-33DA-4C3D-BED1-6656ABD4F8FF}"/>
              </a:ext>
            </a:extLst>
          </p:cNvPr>
          <p:cNvSpPr txBox="1"/>
          <p:nvPr/>
        </p:nvSpPr>
        <p:spPr>
          <a:xfrm>
            <a:off x="1756611" y="663742"/>
            <a:ext cx="591151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ea typeface="+mn-lt"/>
                <a:cs typeface="+mn-lt"/>
              </a:rPr>
              <a:t>• </a:t>
            </a:r>
            <a:r>
              <a:rPr lang="it-IT" sz="1600" dirty="0">
                <a:ea typeface="+mn-lt"/>
                <a:cs typeface="+mn-lt"/>
              </a:rPr>
              <a:t>Modi di essere e di comportarsi degli studenti;</a:t>
            </a:r>
            <a:br>
              <a:rPr lang="it-IT" dirty="0">
                <a:ea typeface="+mn-lt"/>
                <a:cs typeface="+mn-lt"/>
              </a:rPr>
            </a:br>
            <a:r>
              <a:rPr lang="it-IT" dirty="0">
                <a:ea typeface="+mn-lt"/>
                <a:cs typeface="+mn-lt"/>
              </a:rPr>
              <a:t>• </a:t>
            </a:r>
            <a:r>
              <a:rPr lang="it-IT" sz="1600" dirty="0">
                <a:ea typeface="+mn-lt"/>
                <a:cs typeface="+mn-lt"/>
              </a:rPr>
              <a:t>Esperienze familiari ed ambientali;</a:t>
            </a:r>
            <a:br>
              <a:rPr lang="it-IT" dirty="0">
                <a:ea typeface="+mn-lt"/>
                <a:cs typeface="+mn-lt"/>
              </a:rPr>
            </a:br>
            <a:r>
              <a:rPr lang="it-IT" dirty="0">
                <a:ea typeface="+mn-lt"/>
                <a:cs typeface="+mn-lt"/>
              </a:rPr>
              <a:t>• </a:t>
            </a:r>
            <a:r>
              <a:rPr lang="it-IT" sz="1600" dirty="0">
                <a:ea typeface="+mn-lt"/>
                <a:cs typeface="+mn-lt"/>
              </a:rPr>
              <a:t>Esperienze scolastiche ed extrascolastiche pregresse.</a:t>
            </a:r>
            <a:endParaRPr lang="it-IT" sz="1600" dirty="0"/>
          </a:p>
        </p:txBody>
      </p:sp>
      <p:sp>
        <p:nvSpPr>
          <p:cNvPr id="6" name="CasellaDiTesto 5">
            <a:extLst>
              <a:ext uri="{FF2B5EF4-FFF2-40B4-BE49-F238E27FC236}">
                <a16:creationId xmlns:a16="http://schemas.microsoft.com/office/drawing/2014/main" id="{2275A40C-5F18-4D1E-A03A-EE698979F35D}"/>
              </a:ext>
            </a:extLst>
          </p:cNvPr>
          <p:cNvSpPr txBox="1"/>
          <p:nvPr/>
        </p:nvSpPr>
        <p:spPr>
          <a:xfrm>
            <a:off x="2699085" y="1937084"/>
            <a:ext cx="318435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400" b="1" dirty="0">
                <a:solidFill>
                  <a:srgbClr val="FF0000"/>
                </a:solidFill>
                <a:ea typeface="+mn-lt"/>
                <a:cs typeface="+mn-lt"/>
              </a:rPr>
              <a:t>VARIABILI RELATIVE AI DOCENTI</a:t>
            </a:r>
            <a:endParaRPr lang="it-IT" sz="1400">
              <a:ea typeface="+mn-lt"/>
              <a:cs typeface="+mn-lt"/>
            </a:endParaRPr>
          </a:p>
          <a:p>
            <a:pPr algn="l"/>
            <a:endParaRPr lang="it-IT" dirty="0"/>
          </a:p>
        </p:txBody>
      </p:sp>
      <p:sp>
        <p:nvSpPr>
          <p:cNvPr id="7" name="CasellaDiTesto 6">
            <a:extLst>
              <a:ext uri="{FF2B5EF4-FFF2-40B4-BE49-F238E27FC236}">
                <a16:creationId xmlns:a16="http://schemas.microsoft.com/office/drawing/2014/main" id="{6C777E4D-C14D-4AD2-8049-2013ABED6507}"/>
              </a:ext>
            </a:extLst>
          </p:cNvPr>
          <p:cNvSpPr txBox="1"/>
          <p:nvPr/>
        </p:nvSpPr>
        <p:spPr>
          <a:xfrm>
            <a:off x="2699084" y="2528636"/>
            <a:ext cx="7064542"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ea typeface="+mn-lt"/>
                <a:cs typeface="+mn-lt"/>
              </a:rPr>
              <a:t>• </a:t>
            </a:r>
            <a:r>
              <a:rPr lang="it-IT" sz="1600" dirty="0">
                <a:ea typeface="+mn-lt"/>
                <a:cs typeface="+mn-lt"/>
              </a:rPr>
              <a:t>Esperienza professionale e scolastica;</a:t>
            </a:r>
            <a:br>
              <a:rPr lang="it-IT" dirty="0">
                <a:ea typeface="+mn-lt"/>
                <a:cs typeface="+mn-lt"/>
              </a:rPr>
            </a:br>
            <a:r>
              <a:rPr lang="it-IT" dirty="0">
                <a:ea typeface="+mn-lt"/>
                <a:cs typeface="+mn-lt"/>
              </a:rPr>
              <a:t>• </a:t>
            </a:r>
            <a:r>
              <a:rPr lang="it-IT" sz="1600" dirty="0">
                <a:ea typeface="+mn-lt"/>
                <a:cs typeface="+mn-lt"/>
              </a:rPr>
              <a:t>Esperienza come educatore;</a:t>
            </a:r>
          </a:p>
          <a:p>
            <a:r>
              <a:rPr lang="it-IT" dirty="0">
                <a:ea typeface="+mn-lt"/>
                <a:cs typeface="+mn-lt"/>
              </a:rPr>
              <a:t>• </a:t>
            </a:r>
            <a:r>
              <a:rPr lang="it-IT" sz="1600" dirty="0">
                <a:ea typeface="+mn-lt"/>
                <a:cs typeface="+mn-lt"/>
              </a:rPr>
              <a:t>Approccio alla cultura, ai saperi, alla formazione, alla scuola;</a:t>
            </a:r>
            <a:br>
              <a:rPr lang="it-IT" dirty="0">
                <a:ea typeface="+mn-lt"/>
                <a:cs typeface="+mn-lt"/>
              </a:rPr>
            </a:br>
            <a:r>
              <a:rPr lang="it-IT" dirty="0">
                <a:ea typeface="+mn-lt"/>
                <a:cs typeface="+mn-lt"/>
              </a:rPr>
              <a:t>• </a:t>
            </a:r>
            <a:r>
              <a:rPr lang="it-IT" sz="1600" dirty="0">
                <a:ea typeface="+mn-lt"/>
                <a:cs typeface="+mn-lt"/>
              </a:rPr>
              <a:t>Motivazioni alla professione docente;</a:t>
            </a:r>
            <a:br>
              <a:rPr lang="it-IT" dirty="0">
                <a:ea typeface="+mn-lt"/>
                <a:cs typeface="+mn-lt"/>
              </a:rPr>
            </a:br>
            <a:r>
              <a:rPr lang="it-IT" dirty="0">
                <a:ea typeface="+mn-lt"/>
                <a:cs typeface="+mn-lt"/>
              </a:rPr>
              <a:t>• </a:t>
            </a:r>
            <a:r>
              <a:rPr lang="it-IT" sz="1600" dirty="0">
                <a:ea typeface="+mn-lt"/>
                <a:cs typeface="+mn-lt"/>
              </a:rPr>
              <a:t>Sapere professionale;</a:t>
            </a:r>
            <a:br>
              <a:rPr lang="it-IT" dirty="0">
                <a:ea typeface="+mn-lt"/>
                <a:cs typeface="+mn-lt"/>
              </a:rPr>
            </a:br>
            <a:r>
              <a:rPr lang="it-IT" dirty="0">
                <a:ea typeface="+mn-lt"/>
                <a:cs typeface="+mn-lt"/>
              </a:rPr>
              <a:t>• </a:t>
            </a:r>
            <a:r>
              <a:rPr lang="it-IT" sz="1600" dirty="0">
                <a:ea typeface="+mn-lt"/>
                <a:cs typeface="+mn-lt"/>
              </a:rPr>
              <a:t>Sapere personale.</a:t>
            </a:r>
            <a:endParaRPr lang="it-IT" sz="1600" dirty="0"/>
          </a:p>
        </p:txBody>
      </p:sp>
    </p:spTree>
    <p:extLst>
      <p:ext uri="{BB962C8B-B14F-4D97-AF65-F5344CB8AC3E}">
        <p14:creationId xmlns:p14="http://schemas.microsoft.com/office/powerpoint/2010/main" val="1668274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363BF68-9187-48C6-AFB3-5C38E0147021}"/>
              </a:ext>
            </a:extLst>
          </p:cNvPr>
          <p:cNvSpPr txBox="1"/>
          <p:nvPr/>
        </p:nvSpPr>
        <p:spPr>
          <a:xfrm>
            <a:off x="4594058" y="142374"/>
            <a:ext cx="30038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b="1" dirty="0"/>
              <a:t>RELAZIONE EDUCATIVA</a:t>
            </a:r>
          </a:p>
        </p:txBody>
      </p:sp>
      <p:sp>
        <p:nvSpPr>
          <p:cNvPr id="3" name="CasellaDiTesto 2">
            <a:extLst>
              <a:ext uri="{FF2B5EF4-FFF2-40B4-BE49-F238E27FC236}">
                <a16:creationId xmlns:a16="http://schemas.microsoft.com/office/drawing/2014/main" id="{FA410A97-AE35-499E-9B0A-4F786D76582E}"/>
              </a:ext>
            </a:extLst>
          </p:cNvPr>
          <p:cNvSpPr txBox="1"/>
          <p:nvPr/>
        </p:nvSpPr>
        <p:spPr>
          <a:xfrm>
            <a:off x="1656347" y="804111"/>
            <a:ext cx="739069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Per la costruzione di una pratica professionale sono necessarie:</a:t>
            </a:r>
          </a:p>
        </p:txBody>
      </p:sp>
      <p:sp>
        <p:nvSpPr>
          <p:cNvPr id="4" name="CasellaDiTesto 3">
            <a:extLst>
              <a:ext uri="{FF2B5EF4-FFF2-40B4-BE49-F238E27FC236}">
                <a16:creationId xmlns:a16="http://schemas.microsoft.com/office/drawing/2014/main" id="{90C7DE21-465B-49EA-ABF3-4910B6981811}"/>
              </a:ext>
            </a:extLst>
          </p:cNvPr>
          <p:cNvSpPr txBox="1"/>
          <p:nvPr/>
        </p:nvSpPr>
        <p:spPr>
          <a:xfrm>
            <a:off x="1658854" y="1186437"/>
            <a:ext cx="3780629" cy="1415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t>• </a:t>
            </a:r>
            <a:r>
              <a:rPr lang="it-IT" sz="1600" b="1" dirty="0"/>
              <a:t>Competenze dichiarative</a:t>
            </a:r>
          </a:p>
          <a:p>
            <a:endParaRPr lang="it-IT" sz="1600" b="1" dirty="0"/>
          </a:p>
          <a:p>
            <a:r>
              <a:rPr lang="it-IT" dirty="0"/>
              <a:t>• </a:t>
            </a:r>
            <a:r>
              <a:rPr lang="it-IT" sz="1600" b="1" dirty="0"/>
              <a:t>Competenze procedurali</a:t>
            </a:r>
          </a:p>
          <a:p>
            <a:endParaRPr lang="it-IT" sz="1600" b="1" dirty="0"/>
          </a:p>
          <a:p>
            <a:r>
              <a:rPr lang="it-IT" dirty="0"/>
              <a:t>• </a:t>
            </a:r>
            <a:r>
              <a:rPr lang="it-IT" sz="1600" b="1" dirty="0"/>
              <a:t>Molteplici capacità</a:t>
            </a:r>
          </a:p>
        </p:txBody>
      </p:sp>
      <p:sp>
        <p:nvSpPr>
          <p:cNvPr id="5" name="CasellaDiTesto 4">
            <a:extLst>
              <a:ext uri="{FF2B5EF4-FFF2-40B4-BE49-F238E27FC236}">
                <a16:creationId xmlns:a16="http://schemas.microsoft.com/office/drawing/2014/main" id="{A10EB911-C0DD-400A-8101-27F13F06F0CC}"/>
              </a:ext>
            </a:extLst>
          </p:cNvPr>
          <p:cNvSpPr txBox="1"/>
          <p:nvPr/>
        </p:nvSpPr>
        <p:spPr>
          <a:xfrm>
            <a:off x="6883301" y="1099297"/>
            <a:ext cx="3535278" cy="28007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Oggetti/contenuti dei saperi/materie</a:t>
            </a:r>
          </a:p>
          <a:p>
            <a:endParaRPr lang="it-IT" sz="1600" dirty="0"/>
          </a:p>
          <a:p>
            <a:r>
              <a:rPr lang="it-IT" sz="1600" dirty="0"/>
              <a:t>Metodologie, strategie e procedure</a:t>
            </a:r>
          </a:p>
          <a:p>
            <a:endParaRPr lang="it-IT" sz="1600" dirty="0"/>
          </a:p>
          <a:p>
            <a:r>
              <a:rPr lang="it-IT" sz="1600" dirty="0"/>
              <a:t>Saper individuare percorsi formativi alternativi e diversificati; uso efficace di risorse e tempi; impiego di regole e procedure organizzative; flessibilità</a:t>
            </a:r>
          </a:p>
        </p:txBody>
      </p:sp>
      <p:sp>
        <p:nvSpPr>
          <p:cNvPr id="6" name="Freccia a destra 5">
            <a:extLst>
              <a:ext uri="{FF2B5EF4-FFF2-40B4-BE49-F238E27FC236}">
                <a16:creationId xmlns:a16="http://schemas.microsoft.com/office/drawing/2014/main" id="{DDE3867F-4104-45A1-8A06-05DB5DFAA7A4}"/>
              </a:ext>
            </a:extLst>
          </p:cNvPr>
          <p:cNvSpPr/>
          <p:nvPr/>
        </p:nvSpPr>
        <p:spPr>
          <a:xfrm>
            <a:off x="5205595" y="1330488"/>
            <a:ext cx="772025" cy="1604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id="{553C251E-8588-44E6-929A-644B0D48D744}"/>
              </a:ext>
            </a:extLst>
          </p:cNvPr>
          <p:cNvSpPr/>
          <p:nvPr/>
        </p:nvSpPr>
        <p:spPr>
          <a:xfrm>
            <a:off x="5205744" y="1808358"/>
            <a:ext cx="772025" cy="1604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a:extLst>
              <a:ext uri="{FF2B5EF4-FFF2-40B4-BE49-F238E27FC236}">
                <a16:creationId xmlns:a16="http://schemas.microsoft.com/office/drawing/2014/main" id="{EDDCC5C2-7F1A-4E16-A8E3-94746447C3B5}"/>
              </a:ext>
            </a:extLst>
          </p:cNvPr>
          <p:cNvSpPr/>
          <p:nvPr/>
        </p:nvSpPr>
        <p:spPr>
          <a:xfrm>
            <a:off x="5200583" y="2351697"/>
            <a:ext cx="772025" cy="150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E2D0C4A6-4253-4F63-A671-43AD7427320E}"/>
              </a:ext>
            </a:extLst>
          </p:cNvPr>
          <p:cNvSpPr txBox="1"/>
          <p:nvPr/>
        </p:nvSpPr>
        <p:spPr>
          <a:xfrm>
            <a:off x="1655464" y="3941463"/>
            <a:ext cx="999222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Gli adulti (i formatori in primis) devono stabilire con i giovani relazioni che coinvolge diverse dimensioni, da quella cognitiva, a quella motivazionale, a quella affettiva.</a:t>
            </a:r>
          </a:p>
        </p:txBody>
      </p:sp>
      <p:sp>
        <p:nvSpPr>
          <p:cNvPr id="10" name="CasellaDiTesto 9">
            <a:extLst>
              <a:ext uri="{FF2B5EF4-FFF2-40B4-BE49-F238E27FC236}">
                <a16:creationId xmlns:a16="http://schemas.microsoft.com/office/drawing/2014/main" id="{92879A2B-5891-4D9F-AAA6-2DF30E0FFCD7}"/>
              </a:ext>
            </a:extLst>
          </p:cNvPr>
          <p:cNvSpPr txBox="1"/>
          <p:nvPr/>
        </p:nvSpPr>
        <p:spPr>
          <a:xfrm>
            <a:off x="1282278" y="4603937"/>
            <a:ext cx="10613857"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Nessuna soluzione per la formazione dei docenti può considerarsi esaustiva; egli deve possedere competenze a carattere generale e competenze inerenti alla disciplina.</a:t>
            </a:r>
            <a:br>
              <a:rPr lang="it-IT" sz="1600" dirty="0"/>
            </a:br>
            <a:r>
              <a:rPr lang="it-IT" sz="1600" dirty="0"/>
              <a:t>Lo sviluppo professionale dei formatori è legato alla dimensione personale, a quella contestuale ed a quella delle conoscenze e delle abilità.</a:t>
            </a:r>
          </a:p>
        </p:txBody>
      </p:sp>
      <p:sp>
        <p:nvSpPr>
          <p:cNvPr id="11" name="CasellaDiTesto 10">
            <a:extLst>
              <a:ext uri="{FF2B5EF4-FFF2-40B4-BE49-F238E27FC236}">
                <a16:creationId xmlns:a16="http://schemas.microsoft.com/office/drawing/2014/main" id="{6374DF35-4C31-4964-AAB3-40C584366F40}"/>
              </a:ext>
            </a:extLst>
          </p:cNvPr>
          <p:cNvSpPr txBox="1"/>
          <p:nvPr/>
        </p:nvSpPr>
        <p:spPr>
          <a:xfrm>
            <a:off x="1281245" y="5775983"/>
            <a:ext cx="10964778"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Il soggetto competente è colui in grado di esercitare un controllo costante sulla teoria e sulla prassi, lasciandosi guidare da entrambe.</a:t>
            </a:r>
            <a:br>
              <a:rPr lang="it-IT" sz="1600" dirty="0"/>
            </a:br>
            <a:r>
              <a:rPr lang="it-IT" sz="1600" dirty="0"/>
              <a:t>Le modalità trasmissive delle discipline vedono le conoscenze come un bene da reperire all'occorrenze e non un bene che si possiede per sempre.</a:t>
            </a:r>
          </a:p>
        </p:txBody>
      </p:sp>
    </p:spTree>
    <p:extLst>
      <p:ext uri="{BB962C8B-B14F-4D97-AF65-F5344CB8AC3E}">
        <p14:creationId xmlns:p14="http://schemas.microsoft.com/office/powerpoint/2010/main" val="748154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4D84E62-6701-441F-91C8-333E933674A1}"/>
              </a:ext>
            </a:extLst>
          </p:cNvPr>
          <p:cNvSpPr txBox="1"/>
          <p:nvPr/>
        </p:nvSpPr>
        <p:spPr>
          <a:xfrm>
            <a:off x="1676401" y="252663"/>
            <a:ext cx="1041333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Spesso quando i docenti si trovano ad affrontare delle difficoltà, non avendo già vissuto situazioni similari ed avendo brevi tempi per ragionare, adottano erroneamente comportamenti semplificati, volti ad ottenere il consenso piuttosto che modificare il contesto.</a:t>
            </a:r>
          </a:p>
        </p:txBody>
      </p:sp>
      <p:sp>
        <p:nvSpPr>
          <p:cNvPr id="4" name="CasellaDiTesto 3">
            <a:extLst>
              <a:ext uri="{FF2B5EF4-FFF2-40B4-BE49-F238E27FC236}">
                <a16:creationId xmlns:a16="http://schemas.microsoft.com/office/drawing/2014/main" id="{D99E3873-2136-4F22-8817-8CEF09E06D70}"/>
              </a:ext>
            </a:extLst>
          </p:cNvPr>
          <p:cNvSpPr txBox="1"/>
          <p:nvPr/>
        </p:nvSpPr>
        <p:spPr>
          <a:xfrm>
            <a:off x="909388" y="1390650"/>
            <a:ext cx="1128562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Per incrementare l'efficacia sul lavoro sono necessari processi di trasformazione delle conoscenze.</a:t>
            </a:r>
            <a:br>
              <a:rPr lang="it-IT" sz="1600" dirty="0"/>
            </a:br>
            <a:r>
              <a:rPr lang="it-IT" sz="1600" dirty="0"/>
              <a:t>In contesto professionale i soggetti trovano riscontri del sapere formale acquisito e ne producono di nuovo; la docenza sembra aver trascurato questa dimensione del "fare".</a:t>
            </a:r>
          </a:p>
        </p:txBody>
      </p:sp>
      <p:sp>
        <p:nvSpPr>
          <p:cNvPr id="5" name="CasellaDiTesto 4">
            <a:extLst>
              <a:ext uri="{FF2B5EF4-FFF2-40B4-BE49-F238E27FC236}">
                <a16:creationId xmlns:a16="http://schemas.microsoft.com/office/drawing/2014/main" id="{29AC0DE6-BA5B-4EDE-8E72-77E05B50D805}"/>
              </a:ext>
            </a:extLst>
          </p:cNvPr>
          <p:cNvSpPr txBox="1"/>
          <p:nvPr/>
        </p:nvSpPr>
        <p:spPr>
          <a:xfrm>
            <a:off x="911894" y="2661781"/>
            <a:ext cx="1127559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C'è difficolta nell'uso di processi innovativi nei contesti della formazione, soprattutto scolastica.</a:t>
            </a:r>
          </a:p>
        </p:txBody>
      </p:sp>
      <p:sp>
        <p:nvSpPr>
          <p:cNvPr id="6" name="Freccia in giù 5">
            <a:extLst>
              <a:ext uri="{FF2B5EF4-FFF2-40B4-BE49-F238E27FC236}">
                <a16:creationId xmlns:a16="http://schemas.microsoft.com/office/drawing/2014/main" id="{1D674CEA-C7ED-4B3F-8747-6466F297BECF}"/>
              </a:ext>
            </a:extLst>
          </p:cNvPr>
          <p:cNvSpPr/>
          <p:nvPr/>
        </p:nvSpPr>
        <p:spPr>
          <a:xfrm>
            <a:off x="4690629" y="2187822"/>
            <a:ext cx="130343" cy="411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1681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7EFDFF4-082E-4DCB-B85D-375289C9E336}"/>
              </a:ext>
            </a:extLst>
          </p:cNvPr>
          <p:cNvSpPr txBox="1"/>
          <p:nvPr/>
        </p:nvSpPr>
        <p:spPr>
          <a:xfrm>
            <a:off x="1566110" y="764005"/>
            <a:ext cx="10393278" cy="11387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 • L'orientamento formativo è un insieme di contenuti correlati tra loro che comprendono alcune delle più decisive acquisizioni scientifiche e culturali che interrogano i processi di formazione e di istruzione.</a:t>
            </a:r>
          </a:p>
          <a:p>
            <a:endParaRPr lang="it-IT" dirty="0"/>
          </a:p>
          <a:p>
            <a:endParaRPr lang="it-IT" dirty="0"/>
          </a:p>
        </p:txBody>
      </p:sp>
      <p:sp>
        <p:nvSpPr>
          <p:cNvPr id="3" name="CasellaDiTesto 2">
            <a:extLst>
              <a:ext uri="{FF2B5EF4-FFF2-40B4-BE49-F238E27FC236}">
                <a16:creationId xmlns:a16="http://schemas.microsoft.com/office/drawing/2014/main" id="{E7BCAD3D-D7C3-4863-B058-8E15A2AF471E}"/>
              </a:ext>
            </a:extLst>
          </p:cNvPr>
          <p:cNvSpPr txBox="1"/>
          <p:nvPr/>
        </p:nvSpPr>
        <p:spPr>
          <a:xfrm>
            <a:off x="676274" y="1498433"/>
            <a:ext cx="1133575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La pedagogia è tesa ad identificare gli spazi di educabilità entro cui le persone possano promuovere il proprio cambiamento ed agire quello degli ambienti in cui vivono.</a:t>
            </a:r>
            <a:endParaRPr lang="en-US" sz="1600" dirty="0">
              <a:ea typeface="+mn-lt"/>
              <a:cs typeface="+mn-lt"/>
            </a:endParaRPr>
          </a:p>
          <a:p>
            <a:endParaRPr lang="it-IT" sz="1600" dirty="0">
              <a:ea typeface="+mn-lt"/>
              <a:cs typeface="+mn-lt"/>
            </a:endParaRPr>
          </a:p>
          <a:p>
            <a:r>
              <a:rPr lang="it-IT" sz="1600" dirty="0">
                <a:ea typeface="+mn-lt"/>
                <a:cs typeface="+mn-lt"/>
              </a:rPr>
              <a:t>Il legame tra dimensione sociale ed educativa richiede alla pedagogia di </a:t>
            </a:r>
            <a:r>
              <a:rPr lang="it-IT" sz="1600" dirty="0" err="1">
                <a:ea typeface="+mn-lt"/>
                <a:cs typeface="+mn-lt"/>
              </a:rPr>
              <a:t>ri</a:t>
            </a:r>
            <a:r>
              <a:rPr lang="it-IT" sz="1600" dirty="0">
                <a:ea typeface="+mn-lt"/>
                <a:cs typeface="+mn-lt"/>
              </a:rPr>
              <a:t>-definire costantemente ricerca ed interventi educativi.</a:t>
            </a:r>
            <a:endParaRPr lang="it-IT" sz="1600" dirty="0"/>
          </a:p>
        </p:txBody>
      </p:sp>
      <p:sp>
        <p:nvSpPr>
          <p:cNvPr id="4" name="CasellaDiTesto 3">
            <a:extLst>
              <a:ext uri="{FF2B5EF4-FFF2-40B4-BE49-F238E27FC236}">
                <a16:creationId xmlns:a16="http://schemas.microsoft.com/office/drawing/2014/main" id="{7125C869-3C4C-43B5-A1EA-6EF926F4D5FB}"/>
              </a:ext>
            </a:extLst>
          </p:cNvPr>
          <p:cNvSpPr txBox="1"/>
          <p:nvPr/>
        </p:nvSpPr>
        <p:spPr>
          <a:xfrm>
            <a:off x="558466" y="2944728"/>
            <a:ext cx="1140593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a:t>
            </a:r>
            <a:r>
              <a:rPr lang="it-IT" sz="1600" b="1" dirty="0"/>
              <a:t> </a:t>
            </a:r>
            <a:r>
              <a:rPr lang="it-IT" sz="1600" u="sng" dirty="0"/>
              <a:t>mancanza di tragitti lineari e valori</a:t>
            </a:r>
            <a:r>
              <a:rPr lang="it-IT" sz="1600" dirty="0">
                <a:solidFill>
                  <a:srgbClr val="FF0000"/>
                </a:solidFill>
              </a:rPr>
              <a:t> </a:t>
            </a:r>
            <a:r>
              <a:rPr lang="it-IT" sz="1600" dirty="0"/>
              <a:t>porta l'individuo in una dimensione di pluralità che determina un raggio più ampio di opportunità, ma viene posto anche di fronte all'obbligo di scelta con la mancanza di guide e strumenti idonei.</a:t>
            </a:r>
          </a:p>
        </p:txBody>
      </p:sp>
      <p:cxnSp>
        <p:nvCxnSpPr>
          <p:cNvPr id="5" name="Connettore 2 4">
            <a:extLst>
              <a:ext uri="{FF2B5EF4-FFF2-40B4-BE49-F238E27FC236}">
                <a16:creationId xmlns:a16="http://schemas.microsoft.com/office/drawing/2014/main" id="{8781B2D6-9D32-4289-B694-903181EB6BD2}"/>
              </a:ext>
            </a:extLst>
          </p:cNvPr>
          <p:cNvCxnSpPr/>
          <p:nvPr/>
        </p:nvCxnSpPr>
        <p:spPr>
          <a:xfrm flipH="1">
            <a:off x="12616615" y="1896478"/>
            <a:ext cx="58151" cy="22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Freccia in giù 7">
            <a:extLst>
              <a:ext uri="{FF2B5EF4-FFF2-40B4-BE49-F238E27FC236}">
                <a16:creationId xmlns:a16="http://schemas.microsoft.com/office/drawing/2014/main" id="{17B84158-EED6-47AF-B124-1EEDDFF67160}"/>
              </a:ext>
            </a:extLst>
          </p:cNvPr>
          <p:cNvSpPr/>
          <p:nvPr/>
        </p:nvSpPr>
        <p:spPr>
          <a:xfrm>
            <a:off x="5768459" y="3486231"/>
            <a:ext cx="140369" cy="3408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F65C0F78-FA9D-4119-8399-10F816FEAC09}"/>
              </a:ext>
            </a:extLst>
          </p:cNvPr>
          <p:cNvSpPr txBox="1"/>
          <p:nvPr/>
        </p:nvSpPr>
        <p:spPr>
          <a:xfrm>
            <a:off x="2897104" y="3829552"/>
            <a:ext cx="7355305"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RISCHIO: non riuscire a trovare la strada, non riuscire a decidere.</a:t>
            </a:r>
          </a:p>
        </p:txBody>
      </p:sp>
      <p:sp>
        <p:nvSpPr>
          <p:cNvPr id="10" name="CasellaDiTesto 9">
            <a:extLst>
              <a:ext uri="{FF2B5EF4-FFF2-40B4-BE49-F238E27FC236}">
                <a16:creationId xmlns:a16="http://schemas.microsoft.com/office/drawing/2014/main" id="{2F75711B-EF1E-4ECB-85C1-2250A14875FF}"/>
              </a:ext>
            </a:extLst>
          </p:cNvPr>
          <p:cNvSpPr txBox="1"/>
          <p:nvPr/>
        </p:nvSpPr>
        <p:spPr>
          <a:xfrm>
            <a:off x="1415716" y="4363453"/>
            <a:ext cx="1077427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L'orientamento formativo non ha lo scopo di introdurre nuovi contenuti, bensì di modificare assetti concettuali, organizzativi e pratici.</a:t>
            </a:r>
          </a:p>
        </p:txBody>
      </p:sp>
      <p:sp>
        <p:nvSpPr>
          <p:cNvPr id="11" name="CasellaDiTesto 10">
            <a:extLst>
              <a:ext uri="{FF2B5EF4-FFF2-40B4-BE49-F238E27FC236}">
                <a16:creationId xmlns:a16="http://schemas.microsoft.com/office/drawing/2014/main" id="{A549442C-71DE-465C-8DFA-607CBA8E785B}"/>
              </a:ext>
            </a:extLst>
          </p:cNvPr>
          <p:cNvSpPr txBox="1"/>
          <p:nvPr/>
        </p:nvSpPr>
        <p:spPr>
          <a:xfrm>
            <a:off x="2478506" y="92242"/>
            <a:ext cx="8197515"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b="1" dirty="0"/>
              <a:t>ORIENTAMENTO E FORMAZIONE DELL'IDENTITA' CULTURALE</a:t>
            </a:r>
          </a:p>
        </p:txBody>
      </p:sp>
      <p:sp>
        <p:nvSpPr>
          <p:cNvPr id="15" name="CasellaDiTesto 14">
            <a:extLst>
              <a:ext uri="{FF2B5EF4-FFF2-40B4-BE49-F238E27FC236}">
                <a16:creationId xmlns:a16="http://schemas.microsoft.com/office/drawing/2014/main" id="{0365D811-D0E4-42FA-9C7D-736C61E8B42A}"/>
              </a:ext>
            </a:extLst>
          </p:cNvPr>
          <p:cNvSpPr txBox="1"/>
          <p:nvPr/>
        </p:nvSpPr>
        <p:spPr>
          <a:xfrm>
            <a:off x="1232735" y="5183104"/>
            <a:ext cx="1114525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ea typeface="+mn-lt"/>
                <a:cs typeface="+mn-lt"/>
              </a:rPr>
              <a:t>•</a:t>
            </a:r>
            <a:r>
              <a:rPr lang="it-IT" sz="1600" dirty="0">
                <a:ea typeface="+mn-lt"/>
                <a:cs typeface="+mn-lt"/>
              </a:rPr>
              <a:t> I giudizi di idoneità/non idoneità ratificavano e restituivano ai soggetti scelte che erano già praticamente acquisite, escludendo ogni forma di protagonismo degli educandi.</a:t>
            </a:r>
          </a:p>
        </p:txBody>
      </p:sp>
      <p:sp>
        <p:nvSpPr>
          <p:cNvPr id="16" name="CasellaDiTesto 15">
            <a:extLst>
              <a:ext uri="{FF2B5EF4-FFF2-40B4-BE49-F238E27FC236}">
                <a16:creationId xmlns:a16="http://schemas.microsoft.com/office/drawing/2014/main" id="{753D289A-BEC1-42E4-BA8C-8296759C67BE}"/>
              </a:ext>
            </a:extLst>
          </p:cNvPr>
          <p:cNvSpPr txBox="1"/>
          <p:nvPr/>
        </p:nvSpPr>
        <p:spPr>
          <a:xfrm>
            <a:off x="1786690" y="6037848"/>
            <a:ext cx="1053364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La </a:t>
            </a:r>
            <a:r>
              <a:rPr lang="it-IT" sz="1600" u="sng" dirty="0">
                <a:ea typeface="+mn-lt"/>
                <a:cs typeface="+mn-lt"/>
              </a:rPr>
              <a:t>scuola trasmissiva e selettiva</a:t>
            </a:r>
            <a:r>
              <a:rPr lang="it-IT" sz="1600" dirty="0">
                <a:ea typeface="+mn-lt"/>
                <a:cs typeface="+mn-lt"/>
              </a:rPr>
              <a:t> è fortemente orientante poiché realizza una piena corrispondenza tra modello socio-culturale e modello pedagogico-didattico.</a:t>
            </a:r>
            <a:endParaRPr lang="it-IT" sz="1600" dirty="0"/>
          </a:p>
        </p:txBody>
      </p:sp>
    </p:spTree>
    <p:extLst>
      <p:ext uri="{BB962C8B-B14F-4D97-AF65-F5344CB8AC3E}">
        <p14:creationId xmlns:p14="http://schemas.microsoft.com/office/powerpoint/2010/main" val="1376926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1560037-0AF2-4F88-8E76-F91AA70DDD6C}"/>
              </a:ext>
            </a:extLst>
          </p:cNvPr>
          <p:cNvSpPr txBox="1"/>
          <p:nvPr/>
        </p:nvSpPr>
        <p:spPr>
          <a:xfrm>
            <a:off x="1676400" y="182479"/>
            <a:ext cx="104233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it-IT" dirty="0"/>
          </a:p>
        </p:txBody>
      </p:sp>
      <p:sp>
        <p:nvSpPr>
          <p:cNvPr id="3" name="CasellaDiTesto 2">
            <a:extLst>
              <a:ext uri="{FF2B5EF4-FFF2-40B4-BE49-F238E27FC236}">
                <a16:creationId xmlns:a16="http://schemas.microsoft.com/office/drawing/2014/main" id="{01BCD85A-57F1-40DE-B2CD-564E04CD2DC8}"/>
              </a:ext>
            </a:extLst>
          </p:cNvPr>
          <p:cNvSpPr txBox="1"/>
          <p:nvPr/>
        </p:nvSpPr>
        <p:spPr>
          <a:xfrm>
            <a:off x="1678907" y="977064"/>
            <a:ext cx="104233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it-IT" dirty="0"/>
          </a:p>
        </p:txBody>
      </p:sp>
      <p:sp>
        <p:nvSpPr>
          <p:cNvPr id="4" name="CasellaDiTesto 3">
            <a:extLst>
              <a:ext uri="{FF2B5EF4-FFF2-40B4-BE49-F238E27FC236}">
                <a16:creationId xmlns:a16="http://schemas.microsoft.com/office/drawing/2014/main" id="{DAC511BC-DA8F-469A-8598-9DEBDA5831AA}"/>
              </a:ext>
            </a:extLst>
          </p:cNvPr>
          <p:cNvSpPr txBox="1"/>
          <p:nvPr/>
        </p:nvSpPr>
        <p:spPr>
          <a:xfrm>
            <a:off x="1681413" y="37097"/>
            <a:ext cx="10393279" cy="187743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t>•</a:t>
            </a:r>
            <a:r>
              <a:rPr lang="it-IT" sz="1600" dirty="0"/>
              <a:t> La condizione odierna dei sistemi d'istruzione evidenzia un distacco tra l'ampiezza dei saperi ed una qualità della didattica idonea a consentire apprendimenti in grado di sostenere processi di crescita contrassegnati da autonomia e consapevolezza; entrambe necessarie ad affrontare situazioni problematiche professionali o esistenziali.</a:t>
            </a:r>
          </a:p>
          <a:p>
            <a:endParaRPr lang="it-IT" sz="1600" dirty="0"/>
          </a:p>
          <a:p>
            <a:r>
              <a:rPr lang="it-IT" sz="1600" dirty="0"/>
              <a:t>Bisogna operare affinché il soggetto sia in grado di compiere scelte e di orientare l'azione in un senso o nell'altro (il sapere metodologico rappresenta un vantaggio).</a:t>
            </a:r>
          </a:p>
        </p:txBody>
      </p:sp>
      <p:sp>
        <p:nvSpPr>
          <p:cNvPr id="5" name="CasellaDiTesto 4">
            <a:extLst>
              <a:ext uri="{FF2B5EF4-FFF2-40B4-BE49-F238E27FC236}">
                <a16:creationId xmlns:a16="http://schemas.microsoft.com/office/drawing/2014/main" id="{1508A765-1808-4168-8BF1-5B13CE8A4193}"/>
              </a:ext>
            </a:extLst>
          </p:cNvPr>
          <p:cNvSpPr txBox="1"/>
          <p:nvPr/>
        </p:nvSpPr>
        <p:spPr>
          <a:xfrm>
            <a:off x="390526" y="2074946"/>
            <a:ext cx="1196740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b="1" dirty="0"/>
              <a:t>Decisionalità e costruzione di ambienti di apprendimento e d'insegnamento costituiscono l'una la condizione per l'altra</a:t>
            </a:r>
          </a:p>
        </p:txBody>
      </p:sp>
      <p:sp>
        <p:nvSpPr>
          <p:cNvPr id="6" name="CasellaDiTesto 5">
            <a:extLst>
              <a:ext uri="{FF2B5EF4-FFF2-40B4-BE49-F238E27FC236}">
                <a16:creationId xmlns:a16="http://schemas.microsoft.com/office/drawing/2014/main" id="{57ABD3E6-9A42-4986-BBE8-9B336AE9F458}"/>
              </a:ext>
            </a:extLst>
          </p:cNvPr>
          <p:cNvSpPr txBox="1"/>
          <p:nvPr/>
        </p:nvSpPr>
        <p:spPr>
          <a:xfrm>
            <a:off x="563478" y="2628901"/>
            <a:ext cx="11756857"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Nel corso degli ultimi decenni le pratiche di orientamento hanno alternato un interesse inerente alle dimensioni psicologiche del soggetto ad uno inerente al terreno delle conoscenze.</a:t>
            </a:r>
          </a:p>
          <a:p>
            <a:endParaRPr lang="it-IT" sz="1600" dirty="0"/>
          </a:p>
          <a:p>
            <a:r>
              <a:rPr lang="it-IT" sz="1600" dirty="0"/>
              <a:t>            Il cambiamento più importante riguarda il crescente protagonismo del soggetto </a:t>
            </a:r>
          </a:p>
        </p:txBody>
      </p:sp>
      <p:sp>
        <p:nvSpPr>
          <p:cNvPr id="7" name="Freccia a destra 6">
            <a:extLst>
              <a:ext uri="{FF2B5EF4-FFF2-40B4-BE49-F238E27FC236}">
                <a16:creationId xmlns:a16="http://schemas.microsoft.com/office/drawing/2014/main" id="{D21AD1C6-411C-4B49-B153-BDD524F72949}"/>
              </a:ext>
            </a:extLst>
          </p:cNvPr>
          <p:cNvSpPr/>
          <p:nvPr/>
        </p:nvSpPr>
        <p:spPr>
          <a:xfrm>
            <a:off x="9399250" y="3429820"/>
            <a:ext cx="491288" cy="1203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C5D43099-10C5-45A8-8807-AB26491CBF26}"/>
              </a:ext>
            </a:extLst>
          </p:cNvPr>
          <p:cNvSpPr txBox="1"/>
          <p:nvPr/>
        </p:nvSpPr>
        <p:spPr>
          <a:xfrm>
            <a:off x="9973176" y="3325729"/>
            <a:ext cx="274320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b="1" dirty="0">
                <a:solidFill>
                  <a:srgbClr val="FF0000"/>
                </a:solidFill>
              </a:rPr>
              <a:t>Orientamento attivo</a:t>
            </a:r>
          </a:p>
        </p:txBody>
      </p:sp>
      <p:sp>
        <p:nvSpPr>
          <p:cNvPr id="9" name="CasellaDiTesto 8">
            <a:extLst>
              <a:ext uri="{FF2B5EF4-FFF2-40B4-BE49-F238E27FC236}">
                <a16:creationId xmlns:a16="http://schemas.microsoft.com/office/drawing/2014/main" id="{082AB6D9-2C75-486F-B641-6EF008304A92}"/>
              </a:ext>
            </a:extLst>
          </p:cNvPr>
          <p:cNvSpPr txBox="1"/>
          <p:nvPr/>
        </p:nvSpPr>
        <p:spPr>
          <a:xfrm>
            <a:off x="1816769" y="3822032"/>
            <a:ext cx="618222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Il </a:t>
            </a:r>
            <a:r>
              <a:rPr lang="it-IT" sz="1600" u="sng" dirty="0">
                <a:ea typeface="+mn-lt"/>
                <a:cs typeface="+mn-lt"/>
              </a:rPr>
              <a:t>processo pedagogico</a:t>
            </a:r>
            <a:r>
              <a:rPr lang="it-IT" sz="1600" dirty="0">
                <a:ea typeface="+mn-lt"/>
                <a:cs typeface="+mn-lt"/>
              </a:rPr>
              <a:t> comprende tre componenti:</a:t>
            </a:r>
            <a:endParaRPr lang="it-IT" sz="1600" dirty="0"/>
          </a:p>
        </p:txBody>
      </p:sp>
      <p:sp>
        <p:nvSpPr>
          <p:cNvPr id="10" name="CasellaDiTesto 9">
            <a:extLst>
              <a:ext uri="{FF2B5EF4-FFF2-40B4-BE49-F238E27FC236}">
                <a16:creationId xmlns:a16="http://schemas.microsoft.com/office/drawing/2014/main" id="{EA71E36D-724C-4623-97C3-7D44960B20E6}"/>
              </a:ext>
            </a:extLst>
          </p:cNvPr>
          <p:cNvSpPr txBox="1"/>
          <p:nvPr/>
        </p:nvSpPr>
        <p:spPr>
          <a:xfrm>
            <a:off x="7120691" y="3822031"/>
            <a:ext cx="506930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ea typeface="+mn-lt"/>
                <a:cs typeface="+mn-lt"/>
              </a:rPr>
              <a:t>  •</a:t>
            </a:r>
            <a:r>
              <a:rPr lang="it-IT" sz="1600" dirty="0">
                <a:ea typeface="+mn-lt"/>
                <a:cs typeface="+mn-lt"/>
              </a:rPr>
              <a:t>psicologiche •sociologiche </a:t>
            </a:r>
            <a:r>
              <a:rPr lang="it-IT" dirty="0">
                <a:ea typeface="+mn-lt"/>
                <a:cs typeface="+mn-lt"/>
              </a:rPr>
              <a:t>•</a:t>
            </a:r>
            <a:r>
              <a:rPr lang="it-IT" sz="1600" dirty="0">
                <a:ea typeface="+mn-lt"/>
                <a:cs typeface="+mn-lt"/>
              </a:rPr>
              <a:t>antropologiche</a:t>
            </a:r>
            <a:endParaRPr lang="it-IT" sz="1600" dirty="0"/>
          </a:p>
        </p:txBody>
      </p:sp>
      <p:sp>
        <p:nvSpPr>
          <p:cNvPr id="12" name="CasellaDiTesto 11">
            <a:extLst>
              <a:ext uri="{FF2B5EF4-FFF2-40B4-BE49-F238E27FC236}">
                <a16:creationId xmlns:a16="http://schemas.microsoft.com/office/drawing/2014/main" id="{C442F2C3-039C-4744-B513-C4A75DC7A0C8}"/>
              </a:ext>
            </a:extLst>
          </p:cNvPr>
          <p:cNvSpPr txBox="1"/>
          <p:nvPr/>
        </p:nvSpPr>
        <p:spPr>
          <a:xfrm>
            <a:off x="1358064" y="4446169"/>
            <a:ext cx="1117533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ea typeface="+mn-lt"/>
                <a:cs typeface="+mn-lt"/>
              </a:rPr>
              <a:t>• </a:t>
            </a:r>
            <a:r>
              <a:rPr lang="it-IT" sz="1600" dirty="0">
                <a:ea typeface="+mn-lt"/>
                <a:cs typeface="+mn-lt"/>
              </a:rPr>
              <a:t>Il valore della formazione va ben oltre quello di acquisire ed elaborare le conoscenze, è anche fonte principale di costruzione di identità personale e sociale.</a:t>
            </a:r>
            <a:endParaRPr lang="it-IT" sz="1600" dirty="0"/>
          </a:p>
        </p:txBody>
      </p:sp>
      <p:sp>
        <p:nvSpPr>
          <p:cNvPr id="13" name="CasellaDiTesto 12">
            <a:extLst>
              <a:ext uri="{FF2B5EF4-FFF2-40B4-BE49-F238E27FC236}">
                <a16:creationId xmlns:a16="http://schemas.microsoft.com/office/drawing/2014/main" id="{C42151B3-FB97-42ED-BCC5-DF2CF23E1433}"/>
              </a:ext>
            </a:extLst>
          </p:cNvPr>
          <p:cNvSpPr txBox="1"/>
          <p:nvPr/>
        </p:nvSpPr>
        <p:spPr>
          <a:xfrm>
            <a:off x="1185111" y="5205664"/>
            <a:ext cx="1100488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ea typeface="+mn-lt"/>
                <a:cs typeface="+mn-lt"/>
              </a:rPr>
              <a:t>•</a:t>
            </a:r>
            <a:r>
              <a:rPr lang="it-IT" sz="1600" dirty="0">
                <a:ea typeface="+mn-lt"/>
                <a:cs typeface="+mn-lt"/>
              </a:rPr>
              <a:t> I luoghi di istruzione, i setting educativi sono responsabili non tanto del sapere appreso, ma soprattutto delle forme d'apprendimento (concezione/percezione di sé).</a:t>
            </a:r>
            <a:endParaRPr lang="it-IT" sz="1600" dirty="0"/>
          </a:p>
        </p:txBody>
      </p:sp>
      <p:sp>
        <p:nvSpPr>
          <p:cNvPr id="14" name="CasellaDiTesto 13">
            <a:extLst>
              <a:ext uri="{FF2B5EF4-FFF2-40B4-BE49-F238E27FC236}">
                <a16:creationId xmlns:a16="http://schemas.microsoft.com/office/drawing/2014/main" id="{37DCCE56-5B4A-42F1-802B-F1F94C5AE811}"/>
              </a:ext>
            </a:extLst>
          </p:cNvPr>
          <p:cNvSpPr txBox="1"/>
          <p:nvPr/>
        </p:nvSpPr>
        <p:spPr>
          <a:xfrm>
            <a:off x="1475873" y="6118058"/>
            <a:ext cx="103872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it-IT" sz="1600" dirty="0">
                <a:ea typeface="+mn-lt"/>
                <a:cs typeface="+mn-lt"/>
              </a:rPr>
              <a:t>RISCHI</a:t>
            </a:r>
            <a:endParaRPr lang="it-IT" sz="1600" dirty="0"/>
          </a:p>
        </p:txBody>
      </p:sp>
      <p:sp>
        <p:nvSpPr>
          <p:cNvPr id="15" name="CasellaDiTesto 14">
            <a:extLst>
              <a:ext uri="{FF2B5EF4-FFF2-40B4-BE49-F238E27FC236}">
                <a16:creationId xmlns:a16="http://schemas.microsoft.com/office/drawing/2014/main" id="{2DB139FF-1D21-487C-964A-1981D69E4E6E}"/>
              </a:ext>
            </a:extLst>
          </p:cNvPr>
          <p:cNvSpPr txBox="1"/>
          <p:nvPr/>
        </p:nvSpPr>
        <p:spPr>
          <a:xfrm>
            <a:off x="2478505" y="6118057"/>
            <a:ext cx="691414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•Creare spazi separati per accogliere azioni di didattica innovativa</a:t>
            </a:r>
            <a:endParaRPr lang="en-US" sz="1600">
              <a:ea typeface="+mn-lt"/>
              <a:cs typeface="+mn-lt"/>
            </a:endParaRPr>
          </a:p>
          <a:p>
            <a:r>
              <a:rPr lang="it-IT" sz="1600" dirty="0">
                <a:ea typeface="+mn-lt"/>
                <a:cs typeface="+mn-lt"/>
              </a:rPr>
              <a:t>•Separazione tra curricolare ed extracurricolare</a:t>
            </a:r>
            <a:endParaRPr lang="it-IT" sz="1600" dirty="0"/>
          </a:p>
        </p:txBody>
      </p:sp>
    </p:spTree>
    <p:extLst>
      <p:ext uri="{BB962C8B-B14F-4D97-AF65-F5344CB8AC3E}">
        <p14:creationId xmlns:p14="http://schemas.microsoft.com/office/powerpoint/2010/main" val="735779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B55C864-6D4F-4470-8213-14085C18D5BB}"/>
              </a:ext>
            </a:extLst>
          </p:cNvPr>
          <p:cNvSpPr txBox="1"/>
          <p:nvPr/>
        </p:nvSpPr>
        <p:spPr>
          <a:xfrm>
            <a:off x="1606217" y="222584"/>
            <a:ext cx="1048351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t>  </a:t>
            </a:r>
          </a:p>
        </p:txBody>
      </p:sp>
      <p:sp>
        <p:nvSpPr>
          <p:cNvPr id="3" name="CasellaDiTesto 2">
            <a:extLst>
              <a:ext uri="{FF2B5EF4-FFF2-40B4-BE49-F238E27FC236}">
                <a16:creationId xmlns:a16="http://schemas.microsoft.com/office/drawing/2014/main" id="{B0ACCF0D-AB7B-43C8-BA69-091C014EACF4}"/>
              </a:ext>
            </a:extLst>
          </p:cNvPr>
          <p:cNvSpPr txBox="1"/>
          <p:nvPr/>
        </p:nvSpPr>
        <p:spPr>
          <a:xfrm>
            <a:off x="8175959" y="22509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it-IT" dirty="0"/>
          </a:p>
        </p:txBody>
      </p:sp>
      <p:sp>
        <p:nvSpPr>
          <p:cNvPr id="6" name="CasellaDiTesto 5">
            <a:extLst>
              <a:ext uri="{FF2B5EF4-FFF2-40B4-BE49-F238E27FC236}">
                <a16:creationId xmlns:a16="http://schemas.microsoft.com/office/drawing/2014/main" id="{423D331F-F57A-4D5D-8ABC-522B628A30AA}"/>
              </a:ext>
            </a:extLst>
          </p:cNvPr>
          <p:cNvSpPr txBox="1"/>
          <p:nvPr/>
        </p:nvSpPr>
        <p:spPr>
          <a:xfrm>
            <a:off x="553453" y="3060032"/>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it-IT" dirty="0"/>
          </a:p>
        </p:txBody>
      </p:sp>
      <p:sp>
        <p:nvSpPr>
          <p:cNvPr id="9" name="CasellaDiTesto 8">
            <a:extLst>
              <a:ext uri="{FF2B5EF4-FFF2-40B4-BE49-F238E27FC236}">
                <a16:creationId xmlns:a16="http://schemas.microsoft.com/office/drawing/2014/main" id="{85B67A85-EBD9-46D9-9AB1-DF1D333B454D}"/>
              </a:ext>
            </a:extLst>
          </p:cNvPr>
          <p:cNvSpPr txBox="1"/>
          <p:nvPr/>
        </p:nvSpPr>
        <p:spPr>
          <a:xfrm>
            <a:off x="2167689" y="453190"/>
            <a:ext cx="923022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t>Costruire una </a:t>
            </a:r>
            <a:r>
              <a:rPr lang="it-IT" i="1" dirty="0"/>
              <a:t>"strategia di formazione libera e della liberazione individuale"</a:t>
            </a:r>
            <a:r>
              <a:rPr lang="it-IT" dirty="0"/>
              <a:t> [Freire; 1973]</a:t>
            </a:r>
          </a:p>
        </p:txBody>
      </p:sp>
      <p:sp>
        <p:nvSpPr>
          <p:cNvPr id="10" name="CasellaDiTesto 9">
            <a:extLst>
              <a:ext uri="{FF2B5EF4-FFF2-40B4-BE49-F238E27FC236}">
                <a16:creationId xmlns:a16="http://schemas.microsoft.com/office/drawing/2014/main" id="{522F4608-EEFB-4077-A19B-FE7A15A0DBD9}"/>
              </a:ext>
            </a:extLst>
          </p:cNvPr>
          <p:cNvSpPr txBox="1"/>
          <p:nvPr/>
        </p:nvSpPr>
        <p:spPr>
          <a:xfrm>
            <a:off x="1608722" y="1297905"/>
            <a:ext cx="1059380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moltiplicazione dei determinismi ed abolizione del determinismo portano non alla rinuncia dell'autoritarismo della guida, ma alla rinuncia della guida in sé.</a:t>
            </a:r>
          </a:p>
        </p:txBody>
      </p:sp>
      <p:sp>
        <p:nvSpPr>
          <p:cNvPr id="11" name="Freccia in giù 10">
            <a:extLst>
              <a:ext uri="{FF2B5EF4-FFF2-40B4-BE49-F238E27FC236}">
                <a16:creationId xmlns:a16="http://schemas.microsoft.com/office/drawing/2014/main" id="{5D39D295-48B9-462F-8388-2C8E089ABEC7}"/>
              </a:ext>
            </a:extLst>
          </p:cNvPr>
          <p:cNvSpPr/>
          <p:nvPr/>
        </p:nvSpPr>
        <p:spPr>
          <a:xfrm>
            <a:off x="6029143" y="1982281"/>
            <a:ext cx="130344" cy="4511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988C251F-2B75-4826-A101-9AC4D768A991}"/>
              </a:ext>
            </a:extLst>
          </p:cNvPr>
          <p:cNvSpPr txBox="1"/>
          <p:nvPr/>
        </p:nvSpPr>
        <p:spPr>
          <a:xfrm>
            <a:off x="2014789" y="2475998"/>
            <a:ext cx="8568489"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Creare le condizioni per un apprendimento guidato anche nella forma autoguidato/insegnato.</a:t>
            </a:r>
          </a:p>
          <a:p>
            <a:endParaRPr lang="it-IT" dirty="0"/>
          </a:p>
        </p:txBody>
      </p:sp>
      <p:sp>
        <p:nvSpPr>
          <p:cNvPr id="14" name="CasellaDiTesto 13">
            <a:extLst>
              <a:ext uri="{FF2B5EF4-FFF2-40B4-BE49-F238E27FC236}">
                <a16:creationId xmlns:a16="http://schemas.microsoft.com/office/drawing/2014/main" id="{DC6E84A2-6F3E-41B3-9EB6-33FE1530D198}"/>
              </a:ext>
            </a:extLst>
          </p:cNvPr>
          <p:cNvSpPr txBox="1"/>
          <p:nvPr/>
        </p:nvSpPr>
        <p:spPr>
          <a:xfrm>
            <a:off x="2017294" y="4122821"/>
            <a:ext cx="990198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t>• </a:t>
            </a:r>
            <a:r>
              <a:rPr lang="it-IT" sz="1600" dirty="0"/>
              <a:t>La formazione guidata è una possibilità di riscatto, al cospetto di luoghi e di agenti che esercitano la loro influenza in direzione di quanto già avvenuto.</a:t>
            </a:r>
          </a:p>
        </p:txBody>
      </p:sp>
      <p:sp>
        <p:nvSpPr>
          <p:cNvPr id="15" name="CasellaDiTesto 14">
            <a:extLst>
              <a:ext uri="{FF2B5EF4-FFF2-40B4-BE49-F238E27FC236}">
                <a16:creationId xmlns:a16="http://schemas.microsoft.com/office/drawing/2014/main" id="{4A43AE73-5C45-4738-9E54-B17BA5A6F6DC}"/>
              </a:ext>
            </a:extLst>
          </p:cNvPr>
          <p:cNvSpPr txBox="1"/>
          <p:nvPr/>
        </p:nvSpPr>
        <p:spPr>
          <a:xfrm>
            <a:off x="1365583" y="5115427"/>
            <a:ext cx="962125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ea typeface="+mn-lt"/>
                <a:cs typeface="+mn-lt"/>
              </a:rPr>
              <a:t>•</a:t>
            </a:r>
            <a:r>
              <a:rPr lang="it-IT" sz="1600" dirty="0">
                <a:ea typeface="+mn-lt"/>
                <a:cs typeface="+mn-lt"/>
              </a:rPr>
              <a:t> L'orientamento didattico si compie nel quotidiano, esso riguarda le conoscenze ed esperienze del sé per trovare la strada.</a:t>
            </a:r>
            <a:endParaRPr lang="it-IT" sz="1600" dirty="0"/>
          </a:p>
        </p:txBody>
      </p:sp>
      <p:sp>
        <p:nvSpPr>
          <p:cNvPr id="16" name="CasellaDiTesto 15">
            <a:extLst>
              <a:ext uri="{FF2B5EF4-FFF2-40B4-BE49-F238E27FC236}">
                <a16:creationId xmlns:a16="http://schemas.microsoft.com/office/drawing/2014/main" id="{19BF36D7-B94F-4F15-B95D-6396E5864015}"/>
              </a:ext>
            </a:extLst>
          </p:cNvPr>
          <p:cNvSpPr txBox="1"/>
          <p:nvPr/>
        </p:nvSpPr>
        <p:spPr>
          <a:xfrm>
            <a:off x="1205164" y="5315953"/>
            <a:ext cx="1059380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it-IT" sz="1600" dirty="0"/>
          </a:p>
        </p:txBody>
      </p:sp>
    </p:spTree>
    <p:extLst>
      <p:ext uri="{BB962C8B-B14F-4D97-AF65-F5344CB8AC3E}">
        <p14:creationId xmlns:p14="http://schemas.microsoft.com/office/powerpoint/2010/main" val="4140371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2D913A4-FE2A-4485-9873-17D79A0EA352}"/>
              </a:ext>
            </a:extLst>
          </p:cNvPr>
          <p:cNvSpPr txBox="1"/>
          <p:nvPr/>
        </p:nvSpPr>
        <p:spPr>
          <a:xfrm>
            <a:off x="1683919" y="1533525"/>
            <a:ext cx="1045343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I contesti </a:t>
            </a:r>
            <a:r>
              <a:rPr lang="it-IT" sz="1600" dirty="0">
                <a:solidFill>
                  <a:srgbClr val="FF0000"/>
                </a:solidFill>
              </a:rPr>
              <a:t>socio-professionali</a:t>
            </a:r>
            <a:r>
              <a:rPr lang="it-IT" sz="1600" dirty="0"/>
              <a:t> implicano un approccio alle conoscenze che ne valorizzi la dimensione metodologica e contestuale; richiedono competenze flessibili, trasversali ed inerenti alla velocità di lettura delle situazioni ed all'analisi ed alla risoluzione dei problemi.</a:t>
            </a:r>
          </a:p>
        </p:txBody>
      </p:sp>
      <p:sp>
        <p:nvSpPr>
          <p:cNvPr id="6" name="CasellaDiTesto 5">
            <a:extLst>
              <a:ext uri="{FF2B5EF4-FFF2-40B4-BE49-F238E27FC236}">
                <a16:creationId xmlns:a16="http://schemas.microsoft.com/office/drawing/2014/main" id="{3A072B97-810D-4937-A1EF-785EFDE78C32}"/>
              </a:ext>
            </a:extLst>
          </p:cNvPr>
          <p:cNvSpPr txBox="1"/>
          <p:nvPr/>
        </p:nvSpPr>
        <p:spPr>
          <a:xfrm>
            <a:off x="533399" y="2879559"/>
            <a:ext cx="6001751"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Intrinseca al costrutto di competenza è l'</a:t>
            </a:r>
            <a:r>
              <a:rPr lang="it-IT" sz="1600" u="sng" dirty="0"/>
              <a:t>azione congiunta</a:t>
            </a:r>
          </a:p>
        </p:txBody>
      </p:sp>
      <p:sp>
        <p:nvSpPr>
          <p:cNvPr id="7" name="Freccia a destra 6">
            <a:extLst>
              <a:ext uri="{FF2B5EF4-FFF2-40B4-BE49-F238E27FC236}">
                <a16:creationId xmlns:a16="http://schemas.microsoft.com/office/drawing/2014/main" id="{51D8D089-E693-44E0-B5EC-52C316D93496}"/>
              </a:ext>
            </a:extLst>
          </p:cNvPr>
          <p:cNvSpPr/>
          <p:nvPr/>
        </p:nvSpPr>
        <p:spPr>
          <a:xfrm>
            <a:off x="6672090" y="2968611"/>
            <a:ext cx="260685" cy="1704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EC15DCD1-F3F2-497D-9CD0-8DA2C3A686AA}"/>
              </a:ext>
            </a:extLst>
          </p:cNvPr>
          <p:cNvSpPr txBox="1"/>
          <p:nvPr/>
        </p:nvSpPr>
        <p:spPr>
          <a:xfrm>
            <a:off x="7246018" y="2884572"/>
            <a:ext cx="539014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Saldatura tra variabili individuali e situazionali</a:t>
            </a:r>
          </a:p>
        </p:txBody>
      </p:sp>
      <p:sp>
        <p:nvSpPr>
          <p:cNvPr id="9" name="CasellaDiTesto 8">
            <a:extLst>
              <a:ext uri="{FF2B5EF4-FFF2-40B4-BE49-F238E27FC236}">
                <a16:creationId xmlns:a16="http://schemas.microsoft.com/office/drawing/2014/main" id="{935C49AA-A416-434F-A525-F9C075384D06}"/>
              </a:ext>
            </a:extLst>
          </p:cNvPr>
          <p:cNvSpPr txBox="1"/>
          <p:nvPr/>
        </p:nvSpPr>
        <p:spPr>
          <a:xfrm>
            <a:off x="3147762" y="4040105"/>
            <a:ext cx="637272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b="1" dirty="0"/>
              <a:t>Identità personale e professionale sono strettamente connesse</a:t>
            </a:r>
          </a:p>
        </p:txBody>
      </p:sp>
      <p:sp>
        <p:nvSpPr>
          <p:cNvPr id="10" name="CasellaDiTesto 9">
            <a:extLst>
              <a:ext uri="{FF2B5EF4-FFF2-40B4-BE49-F238E27FC236}">
                <a16:creationId xmlns:a16="http://schemas.microsoft.com/office/drawing/2014/main" id="{C218F8E8-DEF8-4788-9247-7EEC78B63697}"/>
              </a:ext>
            </a:extLst>
          </p:cNvPr>
          <p:cNvSpPr txBox="1"/>
          <p:nvPr/>
        </p:nvSpPr>
        <p:spPr>
          <a:xfrm>
            <a:off x="1425742" y="4684296"/>
            <a:ext cx="10984831"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Il "sentirsi competente" implica una valorizzazione delle proprie risorse e del loro uso in specifiche situazioni; il soggetto competente è in grado di cogliere ed esaltare le possibilità.</a:t>
            </a:r>
          </a:p>
        </p:txBody>
      </p:sp>
      <p:sp>
        <p:nvSpPr>
          <p:cNvPr id="11" name="CasellaDiTesto 10">
            <a:extLst>
              <a:ext uri="{FF2B5EF4-FFF2-40B4-BE49-F238E27FC236}">
                <a16:creationId xmlns:a16="http://schemas.microsoft.com/office/drawing/2014/main" id="{72C35FC1-28DC-46FE-A033-6B414161032F}"/>
              </a:ext>
            </a:extLst>
          </p:cNvPr>
          <p:cNvSpPr txBox="1"/>
          <p:nvPr/>
        </p:nvSpPr>
        <p:spPr>
          <a:xfrm>
            <a:off x="1799222" y="5559092"/>
            <a:ext cx="9380621"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L'istruzione non mira alla replicazione delle conoscenze, ma alla capacità di usarle in specifici contesti.</a:t>
            </a:r>
          </a:p>
        </p:txBody>
      </p:sp>
      <p:sp>
        <p:nvSpPr>
          <p:cNvPr id="12" name="CasellaDiTesto 11">
            <a:extLst>
              <a:ext uri="{FF2B5EF4-FFF2-40B4-BE49-F238E27FC236}">
                <a16:creationId xmlns:a16="http://schemas.microsoft.com/office/drawing/2014/main" id="{0429A93D-D463-431A-8092-B514D0848DD9}"/>
              </a:ext>
            </a:extLst>
          </p:cNvPr>
          <p:cNvSpPr txBox="1"/>
          <p:nvPr/>
        </p:nvSpPr>
        <p:spPr>
          <a:xfrm>
            <a:off x="3771899" y="152399"/>
            <a:ext cx="487880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b="1" dirty="0"/>
              <a:t>ORIENTAMENTO, SAPERI, COMPETENZE</a:t>
            </a:r>
          </a:p>
        </p:txBody>
      </p:sp>
      <p:sp>
        <p:nvSpPr>
          <p:cNvPr id="16" name="CasellaDiTesto 15">
            <a:extLst>
              <a:ext uri="{FF2B5EF4-FFF2-40B4-BE49-F238E27FC236}">
                <a16:creationId xmlns:a16="http://schemas.microsoft.com/office/drawing/2014/main" id="{1CB1C3B0-B210-4E4D-BC0F-642247DA4CE6}"/>
              </a:ext>
            </a:extLst>
          </p:cNvPr>
          <p:cNvSpPr txBox="1"/>
          <p:nvPr/>
        </p:nvSpPr>
        <p:spPr>
          <a:xfrm>
            <a:off x="1686427" y="753978"/>
            <a:ext cx="105537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Privilegiare le competenze rispetto alle conoscenze incontra ostacoli inerenti ai contesti socio-professionali ed inerenti ai modi di concepire la scuola e l'università</a:t>
            </a:r>
            <a:endParaRPr lang="it-IT" dirty="0"/>
          </a:p>
        </p:txBody>
      </p:sp>
    </p:spTree>
    <p:extLst>
      <p:ext uri="{BB962C8B-B14F-4D97-AF65-F5344CB8AC3E}">
        <p14:creationId xmlns:p14="http://schemas.microsoft.com/office/powerpoint/2010/main" val="1524871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3195796-B71A-4A98-8B1B-5E6B8BA2F419}"/>
              </a:ext>
            </a:extLst>
          </p:cNvPr>
          <p:cNvSpPr txBox="1"/>
          <p:nvPr/>
        </p:nvSpPr>
        <p:spPr>
          <a:xfrm>
            <a:off x="1686426" y="673769"/>
            <a:ext cx="1044340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L'</a:t>
            </a:r>
            <a:r>
              <a:rPr lang="it-IT" sz="1600" dirty="0">
                <a:solidFill>
                  <a:srgbClr val="FF0000"/>
                </a:solidFill>
                <a:ea typeface="+mn-lt"/>
                <a:cs typeface="+mn-lt"/>
              </a:rPr>
              <a:t>agire competente</a:t>
            </a:r>
            <a:r>
              <a:rPr lang="it-IT" sz="1600" dirty="0">
                <a:ea typeface="+mn-lt"/>
                <a:cs typeface="+mn-lt"/>
              </a:rPr>
              <a:t> non è una serie di performance precostituite, ma la capacità di costruirne di nuove ed orientare le risorse disponibili.</a:t>
            </a:r>
            <a:endParaRPr lang="it-IT" sz="1600" dirty="0"/>
          </a:p>
        </p:txBody>
      </p:sp>
      <p:sp>
        <p:nvSpPr>
          <p:cNvPr id="3" name="Freccia in giù 2">
            <a:extLst>
              <a:ext uri="{FF2B5EF4-FFF2-40B4-BE49-F238E27FC236}">
                <a16:creationId xmlns:a16="http://schemas.microsoft.com/office/drawing/2014/main" id="{5DBD6380-7895-4F29-AF98-AB454D9706DC}"/>
              </a:ext>
            </a:extLst>
          </p:cNvPr>
          <p:cNvSpPr/>
          <p:nvPr/>
        </p:nvSpPr>
        <p:spPr>
          <a:xfrm>
            <a:off x="6094314" y="1465929"/>
            <a:ext cx="180475" cy="7419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a:extLst>
              <a:ext uri="{FF2B5EF4-FFF2-40B4-BE49-F238E27FC236}">
                <a16:creationId xmlns:a16="http://schemas.microsoft.com/office/drawing/2014/main" id="{D7065707-2DB8-4153-AE47-74E36BA0B7E7}"/>
              </a:ext>
            </a:extLst>
          </p:cNvPr>
          <p:cNvSpPr txBox="1"/>
          <p:nvPr/>
        </p:nvSpPr>
        <p:spPr>
          <a:xfrm>
            <a:off x="2478506" y="2408321"/>
            <a:ext cx="10443409"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•Bisogna operare a livello delle potenzialità che si rivelano sul campo e che sono </a:t>
            </a:r>
            <a:r>
              <a:rPr lang="it-IT" sz="1600" dirty="0" err="1">
                <a:ea typeface="+mn-lt"/>
                <a:cs typeface="+mn-lt"/>
              </a:rPr>
              <a:t>sucettibili</a:t>
            </a:r>
            <a:r>
              <a:rPr lang="it-IT" sz="1600" dirty="0">
                <a:ea typeface="+mn-lt"/>
                <a:cs typeface="+mn-lt"/>
              </a:rPr>
              <a:t> a maturazione.</a:t>
            </a:r>
            <a:endParaRPr lang="en-US" sz="1600">
              <a:ea typeface="+mn-lt"/>
              <a:cs typeface="+mn-lt"/>
            </a:endParaRPr>
          </a:p>
          <a:p>
            <a:endParaRPr lang="it-IT" sz="1600" dirty="0">
              <a:ea typeface="+mn-lt"/>
              <a:cs typeface="+mn-lt"/>
            </a:endParaRPr>
          </a:p>
          <a:p>
            <a:r>
              <a:rPr lang="it-IT" sz="1600" dirty="0">
                <a:ea typeface="+mn-lt"/>
                <a:cs typeface="+mn-lt"/>
              </a:rPr>
              <a:t>•Al formatore si chiede di padroneggiare competenze di metodo per consentire ai soggetti per realizzare percorsi di contemperamento tra i propri desideri e la loro realizzabilità.</a:t>
            </a:r>
            <a:endParaRPr lang="it-IT" sz="1600" dirty="0"/>
          </a:p>
        </p:txBody>
      </p:sp>
      <p:sp>
        <p:nvSpPr>
          <p:cNvPr id="5" name="CasellaDiTesto 4">
            <a:extLst>
              <a:ext uri="{FF2B5EF4-FFF2-40B4-BE49-F238E27FC236}">
                <a16:creationId xmlns:a16="http://schemas.microsoft.com/office/drawing/2014/main" id="{575014D3-F761-4E30-AFED-F7911BCE5D06}"/>
              </a:ext>
            </a:extLst>
          </p:cNvPr>
          <p:cNvSpPr txBox="1"/>
          <p:nvPr/>
        </p:nvSpPr>
        <p:spPr>
          <a:xfrm>
            <a:off x="1315453" y="4955005"/>
            <a:ext cx="975159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La formazione del soggetto passa attraverso acquisizione, metabolizzazione ed uso di conoscenze scientifiche ai fini di mantenere attivi i processi di auto-orientamento</a:t>
            </a:r>
            <a:endParaRPr lang="it-IT" sz="1600" dirty="0"/>
          </a:p>
        </p:txBody>
      </p:sp>
    </p:spTree>
    <p:extLst>
      <p:ext uri="{BB962C8B-B14F-4D97-AF65-F5344CB8AC3E}">
        <p14:creationId xmlns:p14="http://schemas.microsoft.com/office/powerpoint/2010/main" val="1782225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B3DF309-0D9B-46E0-9676-175EE6EA0688}"/>
              </a:ext>
            </a:extLst>
          </p:cNvPr>
          <p:cNvSpPr txBox="1"/>
          <p:nvPr/>
        </p:nvSpPr>
        <p:spPr>
          <a:xfrm>
            <a:off x="1656347" y="1064795"/>
            <a:ext cx="1037322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a:t>
            </a:r>
            <a:r>
              <a:rPr lang="it-IT" sz="1600" u="sng" dirty="0"/>
              <a:t>scommessa scientifica e pedagogica</a:t>
            </a:r>
            <a:r>
              <a:rPr lang="it-IT" sz="1600" dirty="0"/>
              <a:t> è quella di riuscire le emergenze trovando una soluzione si immediata, ma anche cambiando i modi di pensare e praticare la formazione.</a:t>
            </a:r>
          </a:p>
        </p:txBody>
      </p:sp>
      <p:sp>
        <p:nvSpPr>
          <p:cNvPr id="3" name="CasellaDiTesto 2">
            <a:extLst>
              <a:ext uri="{FF2B5EF4-FFF2-40B4-BE49-F238E27FC236}">
                <a16:creationId xmlns:a16="http://schemas.microsoft.com/office/drawing/2014/main" id="{E8F91177-3B28-4E1F-9F4B-924920E9E429}"/>
              </a:ext>
            </a:extLst>
          </p:cNvPr>
          <p:cNvSpPr txBox="1"/>
          <p:nvPr/>
        </p:nvSpPr>
        <p:spPr>
          <a:xfrm>
            <a:off x="1265322" y="2047373"/>
            <a:ext cx="1056372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Un'emergenza degli ultimi decenni è rappresentata dalla scarsa qualità dei risultati della formazione rispetto all'innalzamento dei livelli d'istruzione, in quanto si è rimasti ancorati ad un modello trasmissivo ed una concezione </a:t>
            </a:r>
            <a:r>
              <a:rPr lang="it-IT" sz="1600" i="1" dirty="0"/>
              <a:t>"naturalistica"</a:t>
            </a:r>
            <a:r>
              <a:rPr lang="it-IT" sz="1600" dirty="0"/>
              <a:t> dei processi formativi.</a:t>
            </a:r>
          </a:p>
        </p:txBody>
      </p:sp>
      <p:sp>
        <p:nvSpPr>
          <p:cNvPr id="4" name="CasellaDiTesto 3">
            <a:extLst>
              <a:ext uri="{FF2B5EF4-FFF2-40B4-BE49-F238E27FC236}">
                <a16:creationId xmlns:a16="http://schemas.microsoft.com/office/drawing/2014/main" id="{AFE55D8A-1AE2-41C2-B6A1-E5576135444A}"/>
              </a:ext>
            </a:extLst>
          </p:cNvPr>
          <p:cNvSpPr txBox="1"/>
          <p:nvPr/>
        </p:nvSpPr>
        <p:spPr>
          <a:xfrm>
            <a:off x="1736558" y="3882190"/>
            <a:ext cx="10353173"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 La formazione guidata dovrebbe promuovere il cambiamento e non lasciare che condizioni preesistenti biologiche e sociali facciano il loro corso.</a:t>
            </a:r>
          </a:p>
        </p:txBody>
      </p:sp>
      <p:sp>
        <p:nvSpPr>
          <p:cNvPr id="5" name="CasellaDiTesto 4">
            <a:extLst>
              <a:ext uri="{FF2B5EF4-FFF2-40B4-BE49-F238E27FC236}">
                <a16:creationId xmlns:a16="http://schemas.microsoft.com/office/drawing/2014/main" id="{6B166130-14AD-40B4-ADA3-2DE419D2530A}"/>
              </a:ext>
            </a:extLst>
          </p:cNvPr>
          <p:cNvSpPr txBox="1"/>
          <p:nvPr/>
        </p:nvSpPr>
        <p:spPr>
          <a:xfrm>
            <a:off x="1656347" y="5215689"/>
            <a:ext cx="1066398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t>L'intenzionalità pedagogica dovrebbe essere volta a far sì che ciascun individuo possa conquistare al massimo grado una condizione di benessere culturale.</a:t>
            </a:r>
          </a:p>
        </p:txBody>
      </p:sp>
      <p:sp>
        <p:nvSpPr>
          <p:cNvPr id="6" name="CasellaDiTesto 5">
            <a:extLst>
              <a:ext uri="{FF2B5EF4-FFF2-40B4-BE49-F238E27FC236}">
                <a16:creationId xmlns:a16="http://schemas.microsoft.com/office/drawing/2014/main" id="{8CB9EE9D-C96C-480D-9195-423BCDDE7439}"/>
              </a:ext>
            </a:extLst>
          </p:cNvPr>
          <p:cNvSpPr txBox="1"/>
          <p:nvPr/>
        </p:nvSpPr>
        <p:spPr>
          <a:xfrm>
            <a:off x="2598822" y="182478"/>
            <a:ext cx="103531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b="1" dirty="0"/>
              <a:t>LA FORMAZIONE COME SCOMMESSA DI "LIBERAZIONE DAI DESTINI"</a:t>
            </a:r>
          </a:p>
        </p:txBody>
      </p:sp>
    </p:spTree>
    <p:extLst>
      <p:ext uri="{BB962C8B-B14F-4D97-AF65-F5344CB8AC3E}">
        <p14:creationId xmlns:p14="http://schemas.microsoft.com/office/powerpoint/2010/main" val="1119416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E8BC028-2085-48A8-BF5F-43D820F763D2}"/>
              </a:ext>
            </a:extLst>
          </p:cNvPr>
          <p:cNvSpPr txBox="1"/>
          <p:nvPr/>
        </p:nvSpPr>
        <p:spPr>
          <a:xfrm>
            <a:off x="4383505" y="172452"/>
            <a:ext cx="389622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b="1" dirty="0"/>
              <a:t>ORIENTARSI CON I SAPERI</a:t>
            </a:r>
          </a:p>
        </p:txBody>
      </p:sp>
      <p:sp>
        <p:nvSpPr>
          <p:cNvPr id="3" name="CasellaDiTesto 2">
            <a:extLst>
              <a:ext uri="{FF2B5EF4-FFF2-40B4-BE49-F238E27FC236}">
                <a16:creationId xmlns:a16="http://schemas.microsoft.com/office/drawing/2014/main" id="{70BF510A-BFBB-488E-9091-9D0A1A0B73A5}"/>
              </a:ext>
            </a:extLst>
          </p:cNvPr>
          <p:cNvSpPr txBox="1"/>
          <p:nvPr/>
        </p:nvSpPr>
        <p:spPr>
          <a:xfrm>
            <a:off x="1716506" y="764005"/>
            <a:ext cx="1034314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Un approccio costruttivista alla formazione insegnata porta all'</a:t>
            </a:r>
            <a:r>
              <a:rPr lang="it-IT" sz="1600" u="sng" dirty="0"/>
              <a:t>interscambio tra i soggetti dell'apprendimento.</a:t>
            </a:r>
          </a:p>
        </p:txBody>
      </p:sp>
      <p:sp>
        <p:nvSpPr>
          <p:cNvPr id="5" name="CasellaDiTesto 4">
            <a:extLst>
              <a:ext uri="{FF2B5EF4-FFF2-40B4-BE49-F238E27FC236}">
                <a16:creationId xmlns:a16="http://schemas.microsoft.com/office/drawing/2014/main" id="{1D4EBF18-C96D-41FB-A1CB-487278862A52}"/>
              </a:ext>
            </a:extLst>
          </p:cNvPr>
          <p:cNvSpPr txBox="1"/>
          <p:nvPr/>
        </p:nvSpPr>
        <p:spPr>
          <a:xfrm>
            <a:off x="776539" y="1719012"/>
            <a:ext cx="10714121"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L'idea di </a:t>
            </a:r>
            <a:r>
              <a:rPr lang="it-IT" sz="1600" i="1" dirty="0">
                <a:solidFill>
                  <a:srgbClr val="FF0000"/>
                </a:solidFill>
              </a:rPr>
              <a:t>scuola critica</a:t>
            </a:r>
            <a:r>
              <a:rPr lang="it-IT" sz="1600" dirty="0"/>
              <a:t> degli anni Settanta è trasmette il messaggio che lo "star bene" a scuola è frutto di co-adattamento, </a:t>
            </a:r>
            <a:r>
              <a:rPr lang="it-IT" sz="1600" dirty="0" err="1"/>
              <a:t>com</a:t>
            </a:r>
            <a:r>
              <a:rPr lang="it-IT" sz="1600" dirty="0"/>
              <a:t>-partecipazione, co-agire e del mettersi in gioco.</a:t>
            </a:r>
          </a:p>
        </p:txBody>
      </p:sp>
      <p:sp>
        <p:nvSpPr>
          <p:cNvPr id="6" name="CasellaDiTesto 5">
            <a:extLst>
              <a:ext uri="{FF2B5EF4-FFF2-40B4-BE49-F238E27FC236}">
                <a16:creationId xmlns:a16="http://schemas.microsoft.com/office/drawing/2014/main" id="{CA94D72C-A7FA-4017-8AFB-6581578E7AE7}"/>
              </a:ext>
            </a:extLst>
          </p:cNvPr>
          <p:cNvSpPr txBox="1"/>
          <p:nvPr/>
        </p:nvSpPr>
        <p:spPr>
          <a:xfrm>
            <a:off x="2473492" y="3024940"/>
            <a:ext cx="890938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Nei processi di formazione insegnata sono fondamentali i seguenti concetti: </a:t>
            </a:r>
            <a:endParaRPr lang="it-IT" dirty="0"/>
          </a:p>
        </p:txBody>
      </p:sp>
      <p:sp>
        <p:nvSpPr>
          <p:cNvPr id="7" name="CasellaDiTesto 6">
            <a:extLst>
              <a:ext uri="{FF2B5EF4-FFF2-40B4-BE49-F238E27FC236}">
                <a16:creationId xmlns:a16="http://schemas.microsoft.com/office/drawing/2014/main" id="{641D9C8F-2407-414D-9180-4BD7D7BBA761}"/>
              </a:ext>
            </a:extLst>
          </p:cNvPr>
          <p:cNvSpPr txBox="1"/>
          <p:nvPr/>
        </p:nvSpPr>
        <p:spPr>
          <a:xfrm>
            <a:off x="2475999" y="3659104"/>
            <a:ext cx="1051359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 Intenzionalità dell'apprendere (e dell'insegnare).</a:t>
            </a:r>
          </a:p>
          <a:p>
            <a:r>
              <a:rPr lang="it-IT" sz="1600" dirty="0"/>
              <a:t>• Negoziazione di forme e contenuti.</a:t>
            </a:r>
          </a:p>
          <a:p>
            <a:r>
              <a:rPr lang="it-IT" sz="1600" dirty="0"/>
              <a:t>• Responsabilità.</a:t>
            </a:r>
          </a:p>
        </p:txBody>
      </p:sp>
      <p:sp>
        <p:nvSpPr>
          <p:cNvPr id="8" name="CasellaDiTesto 7">
            <a:extLst>
              <a:ext uri="{FF2B5EF4-FFF2-40B4-BE49-F238E27FC236}">
                <a16:creationId xmlns:a16="http://schemas.microsoft.com/office/drawing/2014/main" id="{0F2DCB39-061B-4059-A4CF-098A1CED5F2E}"/>
              </a:ext>
            </a:extLst>
          </p:cNvPr>
          <p:cNvSpPr txBox="1"/>
          <p:nvPr/>
        </p:nvSpPr>
        <p:spPr>
          <a:xfrm>
            <a:off x="1716505" y="5135479"/>
            <a:ext cx="1034314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t>Troppo spesso ci si dimentica che il soggetto che apprende sta decidendo il proprio rapporto con la cultura e la formazione</a:t>
            </a:r>
          </a:p>
        </p:txBody>
      </p:sp>
    </p:spTree>
    <p:extLst>
      <p:ext uri="{BB962C8B-B14F-4D97-AF65-F5344CB8AC3E}">
        <p14:creationId xmlns:p14="http://schemas.microsoft.com/office/powerpoint/2010/main" val="1715865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0ABFB6C-4EC1-4CDE-9ADE-E59059A8751F}"/>
              </a:ext>
            </a:extLst>
          </p:cNvPr>
          <p:cNvSpPr txBox="1"/>
          <p:nvPr/>
        </p:nvSpPr>
        <p:spPr>
          <a:xfrm>
            <a:off x="4303295" y="152400"/>
            <a:ext cx="39669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b="1" dirty="0"/>
              <a:t>STRUMENTALITA' RIFLESSIVE</a:t>
            </a:r>
            <a:r>
              <a:rPr lang="it-IT" dirty="0"/>
              <a:t> </a:t>
            </a:r>
          </a:p>
        </p:txBody>
      </p:sp>
      <p:sp>
        <p:nvSpPr>
          <p:cNvPr id="3" name="CasellaDiTesto 2">
            <a:extLst>
              <a:ext uri="{FF2B5EF4-FFF2-40B4-BE49-F238E27FC236}">
                <a16:creationId xmlns:a16="http://schemas.microsoft.com/office/drawing/2014/main" id="{B78D2F9B-CA70-4E66-AA4A-0133A7597702}"/>
              </a:ext>
            </a:extLst>
          </p:cNvPr>
          <p:cNvSpPr txBox="1"/>
          <p:nvPr/>
        </p:nvSpPr>
        <p:spPr>
          <a:xfrm>
            <a:off x="656222" y="1287881"/>
            <a:ext cx="238225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metacognizione</a:t>
            </a:r>
          </a:p>
        </p:txBody>
      </p:sp>
      <p:sp>
        <p:nvSpPr>
          <p:cNvPr id="4" name="CasellaDiTesto 3">
            <a:extLst>
              <a:ext uri="{FF2B5EF4-FFF2-40B4-BE49-F238E27FC236}">
                <a16:creationId xmlns:a16="http://schemas.microsoft.com/office/drawing/2014/main" id="{E66ED2F8-6919-4FF9-8BEC-65B94C33973E}"/>
              </a:ext>
            </a:extLst>
          </p:cNvPr>
          <p:cNvSpPr txBox="1"/>
          <p:nvPr/>
        </p:nvSpPr>
        <p:spPr>
          <a:xfrm>
            <a:off x="1701467" y="738939"/>
            <a:ext cx="778643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Lo sviluppo di un sapere sul proprio conoscere è alla base dell'</a:t>
            </a:r>
            <a:r>
              <a:rPr lang="it-IT" sz="1600" b="1" dirty="0">
                <a:solidFill>
                  <a:srgbClr val="FF0000"/>
                </a:solidFill>
              </a:rPr>
              <a:t>autoefficacia</a:t>
            </a:r>
          </a:p>
        </p:txBody>
      </p:sp>
      <p:sp>
        <p:nvSpPr>
          <p:cNvPr id="5" name="CasellaDiTesto 4">
            <a:extLst>
              <a:ext uri="{FF2B5EF4-FFF2-40B4-BE49-F238E27FC236}">
                <a16:creationId xmlns:a16="http://schemas.microsoft.com/office/drawing/2014/main" id="{F38CBB08-6605-4EF7-9397-B5EBBD95498A}"/>
              </a:ext>
            </a:extLst>
          </p:cNvPr>
          <p:cNvSpPr txBox="1"/>
          <p:nvPr/>
        </p:nvSpPr>
        <p:spPr>
          <a:xfrm>
            <a:off x="2786814" y="1292893"/>
            <a:ext cx="898959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ea typeface="+mn-lt"/>
                <a:cs typeface="+mn-lt"/>
              </a:rPr>
              <a:t>• In una prima fase, ha riguardato soprattutto il metodo di studio (apprendere in modo significativo ed agire un'intenzionalità formativa).</a:t>
            </a:r>
          </a:p>
          <a:p>
            <a:r>
              <a:rPr lang="it-IT" sz="1600" dirty="0"/>
              <a:t>• Permette alla didattica di realizzare il lavoro di messa a confronto tra interpretazione ed intervento.</a:t>
            </a:r>
          </a:p>
          <a:p>
            <a:r>
              <a:rPr lang="it-IT" sz="1600" dirty="0"/>
              <a:t>• Costituisce un ambito di lavoro metodologico che realizza la didattica come costruzione e come scienza attraverso l'ipotesi, il progetto, la realizzazione e la verifica.</a:t>
            </a:r>
          </a:p>
        </p:txBody>
      </p:sp>
      <p:sp>
        <p:nvSpPr>
          <p:cNvPr id="6" name="CasellaDiTesto 5">
            <a:extLst>
              <a:ext uri="{FF2B5EF4-FFF2-40B4-BE49-F238E27FC236}">
                <a16:creationId xmlns:a16="http://schemas.microsoft.com/office/drawing/2014/main" id="{15E2A5DA-4F26-4121-8DEA-51E82D7D90A8}"/>
              </a:ext>
            </a:extLst>
          </p:cNvPr>
          <p:cNvSpPr txBox="1"/>
          <p:nvPr/>
        </p:nvSpPr>
        <p:spPr>
          <a:xfrm>
            <a:off x="2719137" y="3521243"/>
            <a:ext cx="976162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formazione deve richiamare un sapere che consenta ai soggetti di "farlo proprio".</a:t>
            </a:r>
          </a:p>
        </p:txBody>
      </p:sp>
      <p:sp>
        <p:nvSpPr>
          <p:cNvPr id="7" name="Freccia in giù 6">
            <a:extLst>
              <a:ext uri="{FF2B5EF4-FFF2-40B4-BE49-F238E27FC236}">
                <a16:creationId xmlns:a16="http://schemas.microsoft.com/office/drawing/2014/main" id="{3F42F3A6-118C-4C85-B617-7B42878E80B5}"/>
              </a:ext>
            </a:extLst>
          </p:cNvPr>
          <p:cNvSpPr/>
          <p:nvPr/>
        </p:nvSpPr>
        <p:spPr>
          <a:xfrm>
            <a:off x="6878873" y="3924882"/>
            <a:ext cx="180474" cy="3308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30653FA3-50E9-411E-84A3-2C7177CF1372}"/>
              </a:ext>
            </a:extLst>
          </p:cNvPr>
          <p:cNvSpPr txBox="1"/>
          <p:nvPr/>
        </p:nvSpPr>
        <p:spPr>
          <a:xfrm>
            <a:off x="2784308" y="4258176"/>
            <a:ext cx="982177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Se nei saperi si riconoscono le soggettività, i soggetti possono riconoscersi nei saperi.</a:t>
            </a:r>
          </a:p>
        </p:txBody>
      </p:sp>
      <p:sp>
        <p:nvSpPr>
          <p:cNvPr id="9" name="CasellaDiTesto 8">
            <a:extLst>
              <a:ext uri="{FF2B5EF4-FFF2-40B4-BE49-F238E27FC236}">
                <a16:creationId xmlns:a16="http://schemas.microsoft.com/office/drawing/2014/main" id="{576AE236-4917-4290-AE6A-4FB5CD391874}"/>
              </a:ext>
            </a:extLst>
          </p:cNvPr>
          <p:cNvSpPr txBox="1"/>
          <p:nvPr/>
        </p:nvSpPr>
        <p:spPr>
          <a:xfrm>
            <a:off x="1282867" y="5333499"/>
            <a:ext cx="1063391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1600" dirty="0"/>
              <a:t>La didattica ha l'obiettivo di facilitare l'acquisizione di un sé formativo, incline a "posizionare" informazioni e conoscenze rispetto ai propri saperi, ai propri obiettivi ed ai contesti d'utilizzo.</a:t>
            </a:r>
          </a:p>
        </p:txBody>
      </p:sp>
    </p:spTree>
    <p:extLst>
      <p:ext uri="{BB962C8B-B14F-4D97-AF65-F5344CB8AC3E}">
        <p14:creationId xmlns:p14="http://schemas.microsoft.com/office/powerpoint/2010/main" val="96461694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TotalTime>
  <Words>1774</Words>
  <Application>Microsoft Office PowerPoint</Application>
  <PresentationFormat>Widescreen</PresentationFormat>
  <Paragraphs>104</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Century Gothic</vt:lpstr>
      <vt:lpstr>Wingdings 3</vt:lpstr>
      <vt:lpstr>Wisp</vt:lpstr>
      <vt:lpstr>La FORMAZIONE FORMALE è in una condizione di grande criticità, le cause principali sono insoddisfazione e demotivazione allo studio.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Antonella</dc:creator>
  <cp:lastModifiedBy>Antonia Cunti</cp:lastModifiedBy>
  <cp:revision>2488</cp:revision>
  <dcterms:created xsi:type="dcterms:W3CDTF">2020-11-04T16:58:49Z</dcterms:created>
  <dcterms:modified xsi:type="dcterms:W3CDTF">2022-11-12T10:31:07Z</dcterms:modified>
</cp:coreProperties>
</file>