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59" r:id="rId4"/>
    <p:sldId id="260" r:id="rId5"/>
    <p:sldId id="262" r:id="rId6"/>
    <p:sldId id="263" r:id="rId7"/>
    <p:sldId id="273" r:id="rId8"/>
    <p:sldId id="274" r:id="rId9"/>
    <p:sldId id="275" r:id="rId10"/>
    <p:sldId id="276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A58"/>
    <a:srgbClr val="2E3C5D"/>
    <a:srgbClr val="3078B5"/>
    <a:srgbClr val="F49B29"/>
    <a:srgbClr val="BAD124"/>
    <a:srgbClr val="FEF756"/>
    <a:srgbClr val="67D652"/>
    <a:srgbClr val="93D637"/>
    <a:srgbClr val="AACC1F"/>
    <a:srgbClr val="FED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9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athworks.com/matlabcentral/mlc-downloads/downloads/73efda90-ddd4-4b83-97b8-f0815e76a02e/1be27cf0-6f40-4eed-8adf-eec5ddd79d2a/packages/zip" TargetMode="External"/><Relationship Id="rId2" Type="http://schemas.openxmlformats.org/officeDocument/2006/relationships/hyperlink" Target="https://it.mathworks.com/videos/understanding-control-systems--part-4--simulating-disturbance-re-1480629735127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athworks.com/matlabcentral/mlc-downloads/downloads/df798a4c-8dc6-4e55-a253-e2e69a6ccde7/643d8703-95e3-4cb9-96b6-0f6d51f1df11/packages/zip" TargetMode="External"/><Relationship Id="rId2" Type="http://schemas.openxmlformats.org/officeDocument/2006/relationships/hyperlink" Target="https://it.mathworks.com/videos/understanding-control-systems--part-5--simulating-robustness-to--1481654824778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LMW6l303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athworks.com/videos/understanding-control-systems-part-1-open-loop-control-systems-123419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athworks.com/videos/understanding-control-systems-part-2-feedback-control-systems-12350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athworks.com/videos/understanding-control-systems-part-3-components-of-a-feedback-control-system-123645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50" y="2317626"/>
            <a:ext cx="9424950" cy="566738"/>
          </a:xfrm>
        </p:spPr>
        <p:txBody>
          <a:bodyPr/>
          <a:lstStyle/>
          <a:p>
            <a:r>
              <a:rPr lang="en-GB" dirty="0"/>
              <a:t>Introduction to Automation &amp; Control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</a:t>
            </a:r>
            <a:r>
              <a:rPr lang="it-GB"/>
              <a:t>MEIM 202</a:t>
            </a:r>
            <a:r>
              <a:rPr lang="it-IT" dirty="0"/>
              <a:t>2</a:t>
            </a:r>
            <a:r>
              <a:rPr lang="it-GB"/>
              <a:t>-202</a:t>
            </a:r>
            <a:r>
              <a:rPr lang="it-IT" dirty="0"/>
              <a:t>3</a:t>
            </a:r>
            <a:endParaRPr lang="it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GB" dirty="0"/>
              <a:t>A cura del prof</a:t>
            </a:r>
            <a:r>
              <a:rPr lang="it-GB"/>
              <a:t>. </a:t>
            </a:r>
            <a:r>
              <a:rPr lang="it-IT" dirty="0"/>
              <a:t>Marco Ariola</a:t>
            </a:r>
            <a:endParaRPr lang="it-GB" dirty="0"/>
          </a:p>
          <a:p>
            <a:r>
              <a:rPr lang="it-GB" dirty="0"/>
              <a:t>Prof</a:t>
            </a:r>
            <a:r>
              <a:rPr lang="it-GB"/>
              <a:t>. </a:t>
            </a:r>
            <a:r>
              <a:rPr lang="it-IT" dirty="0"/>
              <a:t>d</a:t>
            </a:r>
            <a:r>
              <a:rPr lang="it-GB"/>
              <a:t>i </a:t>
            </a:r>
            <a:r>
              <a:rPr lang="it-IT" dirty="0"/>
              <a:t>Automatica</a:t>
            </a:r>
            <a:r>
              <a:rPr lang="it-GB"/>
              <a:t> </a:t>
            </a:r>
            <a:r>
              <a:rPr lang="it-GB" dirty="0"/>
              <a:t>all’Università degli Studi di Napoli Parthenope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42539FED-1230-6424-2B5B-60B45D06DD33}"/>
              </a:ext>
            </a:extLst>
          </p:cNvPr>
          <p:cNvSpPr txBox="1">
            <a:spLocks/>
          </p:cNvSpPr>
          <p:nvPr/>
        </p:nvSpPr>
        <p:spPr>
          <a:xfrm>
            <a:off x="709650" y="2916341"/>
            <a:ext cx="9424950" cy="566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2C3A58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Oct 5</a:t>
            </a:r>
            <a:r>
              <a:rPr lang="en-GB" sz="1800" baseline="30000" dirty="0"/>
              <a:t>th</a:t>
            </a:r>
            <a:r>
              <a:rPr lang="en-GB" sz="180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829207" cy="464602"/>
          </a:xfrm>
        </p:spPr>
        <p:txBody>
          <a:bodyPr/>
          <a:lstStyle/>
          <a:p>
            <a:r>
              <a:rPr lang="it-IT" b="0" dirty="0" err="1"/>
              <a:t>Simulating</a:t>
            </a:r>
            <a:r>
              <a:rPr lang="it-IT" b="0" dirty="0"/>
              <a:t> </a:t>
            </a:r>
            <a:r>
              <a:rPr lang="it-IT" b="0" dirty="0" err="1"/>
              <a:t>Disturbance</a:t>
            </a:r>
            <a:r>
              <a:rPr lang="it-IT" b="0" dirty="0"/>
              <a:t> </a:t>
            </a:r>
            <a:r>
              <a:rPr lang="it-IT" b="0" dirty="0" err="1"/>
              <a:t>Rejection</a:t>
            </a:r>
            <a:r>
              <a:rPr lang="it-IT" b="0" dirty="0"/>
              <a:t> in </a:t>
            </a:r>
            <a:r>
              <a:rPr lang="it-IT" b="0" dirty="0" err="1"/>
              <a:t>Simulink</a:t>
            </a:r>
            <a:br>
              <a:rPr lang="it-IT" b="0" dirty="0"/>
            </a:br>
            <a:br>
              <a:rPr lang="it-IT" dirty="0"/>
            </a:br>
            <a:endParaRPr lang="it-IT" b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Hands-on session: </a:t>
            </a:r>
            <a:r>
              <a:rPr lang="en-GB" sz="2000" dirty="0">
                <a:hlinkClick r:id="rId3"/>
              </a:rPr>
              <a:t>download the software</a:t>
            </a:r>
            <a:r>
              <a:rPr lang="en-GB" sz="2000" dirty="0"/>
              <a:t> and use Simulink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3389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829207" cy="464602"/>
          </a:xfrm>
        </p:spPr>
        <p:txBody>
          <a:bodyPr/>
          <a:lstStyle/>
          <a:p>
            <a:r>
              <a:rPr lang="it-IT" b="0" dirty="0" err="1"/>
              <a:t>Simulating</a:t>
            </a:r>
            <a:r>
              <a:rPr lang="it-IT" b="0" dirty="0"/>
              <a:t> </a:t>
            </a:r>
            <a:r>
              <a:rPr lang="it-IT" b="0" dirty="0" err="1"/>
              <a:t>Robustness</a:t>
            </a:r>
            <a:r>
              <a:rPr lang="it-IT" b="0" dirty="0"/>
              <a:t> to System </a:t>
            </a:r>
            <a:r>
              <a:rPr lang="it-IT" b="0" dirty="0" err="1"/>
              <a:t>Variations</a:t>
            </a:r>
            <a:r>
              <a:rPr lang="it-IT" b="0" dirty="0"/>
              <a:t> in </a:t>
            </a:r>
            <a:r>
              <a:rPr lang="it-IT" b="0" dirty="0" err="1"/>
              <a:t>Simulink</a:t>
            </a:r>
            <a:br>
              <a:rPr lang="it-IT" b="0" dirty="0"/>
            </a:br>
            <a:br>
              <a:rPr lang="it-IT" b="0" dirty="0"/>
            </a:br>
            <a:br>
              <a:rPr lang="it-IT" dirty="0"/>
            </a:br>
            <a:endParaRPr lang="it-IT" b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601536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273404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Hands-on session: </a:t>
            </a:r>
            <a:r>
              <a:rPr lang="en-GB" sz="2000" dirty="0">
                <a:hlinkClick r:id="rId3"/>
              </a:rPr>
              <a:t>download the software</a:t>
            </a:r>
            <a:r>
              <a:rPr lang="en-GB" sz="2000" dirty="0"/>
              <a:t> and use Simulink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421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698579" cy="464602"/>
          </a:xfrm>
        </p:spPr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applications</a:t>
            </a:r>
            <a:r>
              <a:rPr lang="it-IT" dirty="0"/>
              <a:t> of feedback control (1/3)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9"/>
            <a:ext cx="11188437" cy="3976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2184400" indent="-2184400"/>
            <a:r>
              <a:rPr lang="en-GB" sz="2000" i="1" u="sng" dirty="0"/>
              <a:t>Ecological</a:t>
            </a:r>
            <a:r>
              <a:rPr lang="en-GB" sz="2000" dirty="0"/>
              <a:t>	Wildlife and forest growth management (reference = population)</a:t>
            </a:r>
          </a:p>
          <a:p>
            <a:pPr marL="2184400" indent="-2184400"/>
            <a:r>
              <a:rPr lang="en-GB" sz="2000" dirty="0"/>
              <a:t>	Control of plant chemical wastes via monitoring lakes and rivers</a:t>
            </a:r>
          </a:p>
          <a:p>
            <a:pPr marL="2184400" indent="-2184400"/>
            <a:r>
              <a:rPr lang="en-GB" sz="2000" dirty="0"/>
              <a:t>	Air pollution abatement (reference = chemical concentrations)</a:t>
            </a:r>
          </a:p>
          <a:p>
            <a:pPr marL="2184400" indent="-2184400"/>
            <a:r>
              <a:rPr lang="en-GB" sz="2000" dirty="0"/>
              <a:t>	Water control and distribution</a:t>
            </a:r>
          </a:p>
          <a:p>
            <a:pPr marL="2184400" indent="-2184400"/>
            <a:r>
              <a:rPr lang="en-GB" sz="2000" dirty="0"/>
              <a:t>	Flood control via dams and reservoirs (reference=water flow rate)</a:t>
            </a:r>
          </a:p>
          <a:p>
            <a:pPr marL="2184400" indent="-2184400"/>
            <a:endParaRPr lang="en-GB" sz="2000" dirty="0"/>
          </a:p>
          <a:p>
            <a:pPr marL="2184400" indent="-2184400"/>
            <a:r>
              <a:rPr lang="en-GB" sz="2000" i="1" u="sng" dirty="0"/>
              <a:t>Medical</a:t>
            </a:r>
            <a:r>
              <a:rPr lang="en-GB" sz="2000" dirty="0"/>
              <a:t> 	Medical instrumentation for monitoring and control (reference =dosage)</a:t>
            </a:r>
          </a:p>
          <a:p>
            <a:pPr marL="2184400" indent="-2184400"/>
            <a:r>
              <a:rPr lang="en-GB" sz="2000" dirty="0"/>
              <a:t>	Artificial limbs (prosthesis; reference = limb position)</a:t>
            </a:r>
          </a:p>
          <a:p>
            <a:pPr marL="2184400" indent="-2184400"/>
            <a:r>
              <a:rPr lang="en-GB" sz="2000" dirty="0"/>
              <a:t>	Artificial pancreas (reference = glucose level)</a:t>
            </a:r>
          </a:p>
          <a:p>
            <a:pPr marL="1743075" indent="-1743075"/>
            <a:endParaRPr lang="en-GB" sz="2000" dirty="0"/>
          </a:p>
          <a:p>
            <a:pPr marL="2184400" indent="-2184400"/>
            <a:r>
              <a:rPr lang="en-GB" sz="2000" i="1" u="sng" dirty="0"/>
              <a:t>Home appliances</a:t>
            </a:r>
            <a:r>
              <a:rPr lang="en-GB" sz="2000" dirty="0"/>
              <a:t>	Home heating, refrigeration, and air conditioning via thermostatic control</a:t>
            </a:r>
          </a:p>
          <a:p>
            <a:pPr marL="2184400" indent="-2184400"/>
            <a:r>
              <a:rPr lang="en-GB" sz="2000" dirty="0"/>
              <a:t>	Humidity controllers; temperature control of ovens (references = desired temperature, humidity)</a:t>
            </a:r>
          </a:p>
          <a:p>
            <a:pPr marL="1743075" indent="-1743075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applications</a:t>
            </a:r>
            <a:r>
              <a:rPr lang="it-IT" dirty="0"/>
              <a:t> of feedback control (2/3)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9"/>
            <a:ext cx="11188437" cy="3976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2184400" indent="-2184400"/>
            <a:r>
              <a:rPr lang="en-GB" sz="2000" i="1" u="sng" dirty="0"/>
              <a:t>Power/energy</a:t>
            </a:r>
            <a:r>
              <a:rPr lang="en-GB" sz="2000" i="1" dirty="0"/>
              <a:t> 	</a:t>
            </a:r>
            <a:r>
              <a:rPr lang="en-GB" sz="2000" dirty="0"/>
              <a:t>Power system control and planning</a:t>
            </a:r>
          </a:p>
          <a:p>
            <a:pPr marL="2184400" indent="-2184400"/>
            <a:r>
              <a:rPr lang="en-GB" sz="2000" dirty="0"/>
              <a:t>	Feedback instrumentation in oil recovery</a:t>
            </a:r>
          </a:p>
          <a:p>
            <a:pPr marL="2184400" indent="-2184400"/>
            <a:r>
              <a:rPr lang="en-GB" sz="2000" dirty="0"/>
              <a:t>	Optimal control of windmill blade and solar panel surfaces</a:t>
            </a:r>
          </a:p>
          <a:p>
            <a:pPr marL="2184400" indent="-2184400"/>
            <a:r>
              <a:rPr lang="en-GB" sz="2000" dirty="0"/>
              <a:t>	Optimal power distribution via power factor control</a:t>
            </a:r>
          </a:p>
          <a:p>
            <a:pPr marL="2184400" indent="-2184400"/>
            <a:r>
              <a:rPr lang="en-GB" sz="2000" dirty="0"/>
              <a:t>	Power electronics for dc-dc conversion, battery chargers, motor controls (references = power level, optimization criteria)</a:t>
            </a:r>
          </a:p>
          <a:p>
            <a:pPr marL="2184400" indent="-2184400"/>
            <a:endParaRPr lang="en-GB" sz="2000" dirty="0"/>
          </a:p>
          <a:p>
            <a:pPr marL="2184400" indent="-2184400"/>
            <a:r>
              <a:rPr lang="en-GB" sz="2000" i="1" u="sng" dirty="0"/>
              <a:t>Transportation</a:t>
            </a:r>
            <a:r>
              <a:rPr lang="en-GB" sz="2000" dirty="0"/>
              <a:t>	Control of roadway vehicle traffic flows using sensors</a:t>
            </a:r>
          </a:p>
          <a:p>
            <a:pPr marL="2184400" indent="-2184400"/>
            <a:r>
              <a:rPr lang="en-GB" sz="2000" dirty="0"/>
              <a:t>	Automatic speed control devices on automobiles</a:t>
            </a:r>
          </a:p>
          <a:p>
            <a:pPr marL="2184400" indent="-2184400"/>
            <a:r>
              <a:rPr lang="en-GB" sz="2000" dirty="0"/>
              <a:t>	Propulsion control in rail transit systems</a:t>
            </a:r>
          </a:p>
          <a:p>
            <a:pPr marL="2184400" indent="-2184400"/>
            <a:r>
              <a:rPr lang="en-GB" sz="2000" dirty="0"/>
              <a:t>	Building elevators and escalators (references = vehicle flow rate, speed, position and speed together)</a:t>
            </a:r>
          </a:p>
        </p:txBody>
      </p:sp>
    </p:spTree>
    <p:extLst>
      <p:ext uri="{BB962C8B-B14F-4D97-AF65-F5344CB8AC3E}">
        <p14:creationId xmlns:p14="http://schemas.microsoft.com/office/powerpoint/2010/main" val="174034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applications</a:t>
            </a:r>
            <a:r>
              <a:rPr lang="it-IT" dirty="0"/>
              <a:t> of feedback control (3/3)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9"/>
            <a:ext cx="11188437" cy="3976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2184400" indent="-2184400"/>
            <a:r>
              <a:rPr lang="en-GB" sz="2000" i="1" u="sng" dirty="0"/>
              <a:t>Manufacturing</a:t>
            </a:r>
            <a:r>
              <a:rPr lang="en-GB" sz="2000" dirty="0"/>
              <a:t> 	Sensor-equipped robots for cutting, drilling die casting, forging,</a:t>
            </a:r>
          </a:p>
          <a:p>
            <a:pPr marL="2184400" indent="-2184400"/>
            <a:r>
              <a:rPr lang="en-GB" sz="2000" dirty="0"/>
              <a:t>	welding, packaging, and assembling</a:t>
            </a:r>
          </a:p>
          <a:p>
            <a:pPr marL="2184400" indent="-2184400"/>
            <a:r>
              <a:rPr lang="en-GB" sz="2000" dirty="0"/>
              <a:t>	Chemical process control</a:t>
            </a:r>
          </a:p>
          <a:p>
            <a:pPr marL="2184400" indent="-2184400"/>
            <a:r>
              <a:rPr lang="en-GB" sz="2000" dirty="0"/>
              <a:t>	Tension control windup processes in textile mills (references = position–speed profiles).</a:t>
            </a:r>
          </a:p>
          <a:p>
            <a:pPr marL="2184400" indent="-2184400"/>
            <a:endParaRPr lang="en-GB" sz="2000" i="1" u="sng" dirty="0"/>
          </a:p>
          <a:p>
            <a:pPr marL="2184400" indent="-2184400"/>
            <a:r>
              <a:rPr lang="en-GB" sz="2000" i="1" u="sng" dirty="0"/>
              <a:t>Aerospace and</a:t>
            </a:r>
          </a:p>
          <a:p>
            <a:pPr marL="2184400" indent="-2184400"/>
            <a:r>
              <a:rPr lang="en-GB" sz="2000" i="1" u="sng" dirty="0"/>
              <a:t>Military</a:t>
            </a:r>
            <a:r>
              <a:rPr lang="en-GB" sz="2000" dirty="0"/>
              <a:t>	Missile guidance and control</a:t>
            </a:r>
          </a:p>
          <a:p>
            <a:pPr marL="2184400" indent="-2184400"/>
            <a:r>
              <a:rPr lang="en-GB" sz="2000" dirty="0"/>
              <a:t>	Automatic piloting</a:t>
            </a:r>
          </a:p>
          <a:p>
            <a:pPr marL="2184400" indent="-2184400"/>
            <a:r>
              <a:rPr lang="en-GB" sz="2000" dirty="0"/>
              <a:t>	Spacecraft control</a:t>
            </a:r>
          </a:p>
          <a:p>
            <a:pPr marL="2184400" indent="-2184400"/>
            <a:r>
              <a:rPr lang="en-GB" sz="2000" dirty="0"/>
              <a:t>	Tracking systems</a:t>
            </a:r>
          </a:p>
          <a:p>
            <a:pPr marL="2184400" indent="-2184400"/>
            <a:r>
              <a:rPr lang="en-GB" sz="2000" dirty="0"/>
              <a:t>	Nuclear submarine navigation and control</a:t>
            </a:r>
          </a:p>
          <a:p>
            <a:pPr marL="2184400" indent="-2184400"/>
            <a:r>
              <a:rPr lang="en-GB" sz="2000" dirty="0"/>
              <a:t>	</a:t>
            </a:r>
            <a:r>
              <a:rPr lang="en-GB" sz="2000" dirty="0" err="1"/>
              <a:t>Firecontrol</a:t>
            </a:r>
            <a:r>
              <a:rPr lang="en-GB" sz="2000" dirty="0"/>
              <a:t> systems (references = position and attitude).</a:t>
            </a:r>
          </a:p>
        </p:txBody>
      </p:sp>
    </p:spTree>
    <p:extLst>
      <p:ext uri="{BB962C8B-B14F-4D97-AF65-F5344CB8AC3E}">
        <p14:creationId xmlns:p14="http://schemas.microsoft.com/office/powerpoint/2010/main" val="382166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255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Consider the system designed to maintain the temperature of your house/apartment.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can draw a </a:t>
            </a:r>
            <a:r>
              <a:rPr lang="en-GB" sz="2000" dirty="0">
                <a:solidFill>
                  <a:srgbClr val="FF0000"/>
                </a:solidFill>
              </a:rPr>
              <a:t>block diagram</a:t>
            </a:r>
            <a:r>
              <a:rPr lang="en-GB" sz="2000" dirty="0"/>
              <a:t>, which identifies the major components of the system, and omits unnecessary details. It also highlights the information/energy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310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810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Central component = process or plant, one of whose variables we want to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Plant =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Variable = Temperature</a:t>
            </a:r>
          </a:p>
        </p:txBody>
      </p:sp>
    </p:spTree>
    <p:extLst>
      <p:ext uri="{BB962C8B-B14F-4D97-AF65-F5344CB8AC3E}">
        <p14:creationId xmlns:p14="http://schemas.microsoft.com/office/powerpoint/2010/main" val="390118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810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Disturbance = some system input that we do not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Disturbance = Heat loss</a:t>
            </a:r>
          </a:p>
        </p:txBody>
      </p:sp>
    </p:spTree>
    <p:extLst>
      <p:ext uri="{BB962C8B-B14F-4D97-AF65-F5344CB8AC3E}">
        <p14:creationId xmlns:p14="http://schemas.microsoft.com/office/powerpoint/2010/main" val="345138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810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Actuator = device that influences controlled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Actuator = Furnace</a:t>
            </a:r>
          </a:p>
        </p:txBody>
      </p:sp>
    </p:spTree>
    <p:extLst>
      <p:ext uri="{BB962C8B-B14F-4D97-AF65-F5344CB8AC3E}">
        <p14:creationId xmlns:p14="http://schemas.microsoft.com/office/powerpoint/2010/main" val="267545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086857"/>
            <a:ext cx="10961914" cy="2474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Reference sensor measures desired system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Output sensor measures actual system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Compensator or controller = device that computes the control effort to apply to the actuator, based on sensor readings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Thermostat combines the last three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899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932121" cy="464602"/>
          </a:xfrm>
        </p:spPr>
        <p:txBody>
          <a:bodyPr/>
          <a:lstStyle/>
          <a:p>
            <a:r>
              <a:rPr lang="it-IT" dirty="0"/>
              <a:t>Organization of the </a:t>
            </a:r>
            <a:r>
              <a:rPr lang="it-IT" dirty="0" err="1"/>
              <a:t>course</a:t>
            </a:r>
            <a:endParaRPr lang="it-GB" dirty="0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A56017D2-9DF4-631F-39C5-A161D0BC8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2141"/>
              </p:ext>
            </p:extLst>
          </p:nvPr>
        </p:nvGraphicFramePr>
        <p:xfrm>
          <a:off x="315685" y="2601686"/>
          <a:ext cx="11517085" cy="2270670"/>
        </p:xfrm>
        <a:graphic>
          <a:graphicData uri="http://schemas.openxmlformats.org/drawingml/2006/table">
            <a:tbl>
              <a:tblPr/>
              <a:tblGrid>
                <a:gridCol w="611603">
                  <a:extLst>
                    <a:ext uri="{9D8B030D-6E8A-4147-A177-3AD203B41FA5}">
                      <a16:colId xmlns:a16="http://schemas.microsoft.com/office/drawing/2014/main" val="1003146153"/>
                    </a:ext>
                  </a:extLst>
                </a:gridCol>
                <a:gridCol w="3643775">
                  <a:extLst>
                    <a:ext uri="{9D8B030D-6E8A-4147-A177-3AD203B41FA5}">
                      <a16:colId xmlns:a16="http://schemas.microsoft.com/office/drawing/2014/main" val="1631938470"/>
                    </a:ext>
                  </a:extLst>
                </a:gridCol>
                <a:gridCol w="7261707">
                  <a:extLst>
                    <a:ext uri="{9D8B030D-6E8A-4147-A177-3AD203B41FA5}">
                      <a16:colId xmlns:a16="http://schemas.microsoft.com/office/drawing/2014/main" val="4190219489"/>
                    </a:ext>
                  </a:extLst>
                </a:gridCol>
              </a:tblGrid>
              <a:tr h="2872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the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lesson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54109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 to Automation &amp; Control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the control &amp;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domain of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043143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 to  Robotics 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From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classical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industrial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service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that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455742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 Automation - The IEC 611131-3 standard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PLC programming: Programming Organization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Ladder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Diagram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Strcutured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Text,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Sequentila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034014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 Automation - SCADA and Human Machine Interface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SCADA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Archtecture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fucntionalities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Design of Human Machine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(HMI) 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14435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 Automation - applications for siderurgic environment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Presentation of 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world case studies of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control in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siderurgic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field.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Hands-on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session with PLC and/or SCADA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98169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 Automation - applications for shipbuilding environment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Presentation of 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world case studies of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control in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shipbuilding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field.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Hands-on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session with PLC and/or SCADA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52734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Robotics: Tools for programming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Introdcution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robot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systems and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presentation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case studies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70249"/>
                  </a:ext>
                </a:extLst>
              </a:tr>
              <a:tr h="23253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Robotics: Design of  control systems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the design of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control systems with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programming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caase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studies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593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02/11/23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Wrap-up lesson: summary of the main concepts and examples</a:t>
                      </a: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lesson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various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concepts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that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been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introduced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the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2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6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A more abstract </a:t>
            </a:r>
            <a:r>
              <a:rPr lang="it-IT" dirty="0" err="1"/>
              <a:t>block</a:t>
            </a:r>
            <a:r>
              <a:rPr lang="it-IT" dirty="0"/>
              <a:t> </a:t>
            </a:r>
            <a:r>
              <a:rPr lang="it-IT" dirty="0" err="1"/>
              <a:t>diagram</a:t>
            </a:r>
            <a:endParaRPr lang="it-IT" dirty="0"/>
          </a:p>
        </p:txBody>
      </p:sp>
      <p:pic>
        <p:nvPicPr>
          <p:cNvPr id="7" name="Immagine 6" descr="Immagine che contiene testo, dispositivo, calibro, orologio&#10;&#10;Descrizione generata automaticamente">
            <a:extLst>
              <a:ext uri="{FF2B5EF4-FFF2-40B4-BE49-F238E27FC236}">
                <a16:creationId xmlns:a16="http://schemas.microsoft.com/office/drawing/2014/main" id="{71C87A04-9372-EDEC-C004-05241933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89" y="2594687"/>
            <a:ext cx="10502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62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Exercise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CE57E36-5456-7909-B742-7F13FE68067C}"/>
              </a:ext>
            </a:extLst>
          </p:cNvPr>
          <p:cNvSpPr txBox="1">
            <a:spLocks/>
          </p:cNvSpPr>
          <p:nvPr/>
        </p:nvSpPr>
        <p:spPr>
          <a:xfrm>
            <a:off x="566057" y="2086857"/>
            <a:ext cx="10961914" cy="287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Imagine you want to control the level of a fluid in a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variable you want to control is the level of the fluid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actuator is the pump which delivers fluid to the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Describe a possible open-loop control scheme for this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Describe a possible closed-loop control scheme for this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3736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To sum up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CE57E36-5456-7909-B742-7F13FE68067C}"/>
              </a:ext>
            </a:extLst>
          </p:cNvPr>
          <p:cNvSpPr txBox="1">
            <a:spLocks/>
          </p:cNvSpPr>
          <p:nvPr/>
        </p:nvSpPr>
        <p:spPr>
          <a:xfrm>
            <a:off x="566057" y="2086857"/>
            <a:ext cx="10961914" cy="287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is the difference between open-loop and closed-loop control?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is required for open-loop control to work well? What are the problems with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are the advantages of closed-loop control?</a:t>
            </a:r>
          </a:p>
        </p:txBody>
      </p:sp>
    </p:spTree>
    <p:extLst>
      <p:ext uri="{BB962C8B-B14F-4D97-AF65-F5344CB8AC3E}">
        <p14:creationId xmlns:p14="http://schemas.microsoft.com/office/powerpoint/2010/main" val="2898923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32DAE03-0387-4642-ADBA-70E440F19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Thanks for the </a:t>
            </a:r>
            <a:r>
              <a:rPr lang="it-IT" dirty="0" err="1"/>
              <a:t>attention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4D0998-23CE-A241-8F7C-5282C99D9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</a:t>
            </a:r>
            <a:r>
              <a:rPr lang="it-GB"/>
              <a:t>MEIM 202</a:t>
            </a:r>
            <a:r>
              <a:rPr lang="it-IT" dirty="0"/>
              <a:t>2</a:t>
            </a:r>
            <a:r>
              <a:rPr lang="it-GB"/>
              <a:t>-202</a:t>
            </a:r>
            <a:r>
              <a:rPr lang="it-IT" dirty="0"/>
              <a:t>3</a:t>
            </a:r>
            <a:endParaRPr lang="it-GB" dirty="0"/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13681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072149" cy="464602"/>
          </a:xfrm>
        </p:spPr>
        <p:txBody>
          <a:bodyPr/>
          <a:lstStyle/>
          <a:p>
            <a:r>
              <a:rPr lang="it-IT" dirty="0" err="1"/>
              <a:t>Let’s</a:t>
            </a:r>
            <a:r>
              <a:rPr lang="it-IT" dirty="0"/>
              <a:t> start with a video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WHAT IS AUTOMATION?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Take rational </a:t>
            </a:r>
            <a:r>
              <a:rPr lang="en-GB" sz="2000" dirty="0">
                <a:solidFill>
                  <a:srgbClr val="FF0000"/>
                </a:solidFill>
              </a:rPr>
              <a:t>decisions</a:t>
            </a:r>
            <a:r>
              <a:rPr lang="en-GB" sz="2000" dirty="0"/>
              <a:t> in a </a:t>
            </a:r>
            <a:r>
              <a:rPr lang="en-GB" sz="2000" dirty="0">
                <a:solidFill>
                  <a:srgbClr val="FF0000"/>
                </a:solidFill>
              </a:rPr>
              <a:t>complex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FF0000"/>
                </a:solidFill>
              </a:rPr>
              <a:t>evolving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FF0000"/>
                </a:solidFill>
              </a:rPr>
              <a:t>partially unknown </a:t>
            </a:r>
            <a:r>
              <a:rPr lang="en-GB" sz="2000" dirty="0"/>
              <a:t>world, basing on </a:t>
            </a:r>
            <a:r>
              <a:rPr lang="en-GB" sz="2000" dirty="0">
                <a:solidFill>
                  <a:srgbClr val="FF0000"/>
                </a:solidFill>
              </a:rPr>
              <a:t>available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Automation gives the tools to make something </a:t>
            </a:r>
            <a:r>
              <a:rPr lang="en-GB" sz="2000" dirty="0">
                <a:solidFill>
                  <a:srgbClr val="FF0000"/>
                </a:solidFill>
              </a:rPr>
              <a:t>accomplish a task automatically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Three fundamental ingredients: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Measurement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Actuation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222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507579" cy="464602"/>
          </a:xfrm>
        </p:spPr>
        <p:txBody>
          <a:bodyPr/>
          <a:lstStyle/>
          <a:p>
            <a:r>
              <a:rPr lang="en-GB" dirty="0"/>
              <a:t>What is control?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043314"/>
            <a:ext cx="11188437" cy="443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Control-system engineers often face this question (or, “What is it that you do, anyway?”) when trying to explain their professional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Loosely speaking, control is the process of getting “something” to do what you want it to do (or “not do,” as the case may be)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“something” can be almost anything. Some obvious examples: aircraft, spacecraft, cars, machines, robots, radars, telescopes,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Some less obvious examples: energy systems, the economy, biological systems, the human body…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Control is the process of causing a </a:t>
            </a:r>
            <a:r>
              <a:rPr lang="en-GB" sz="2000" dirty="0">
                <a:solidFill>
                  <a:srgbClr val="FF0000"/>
                </a:solidFill>
              </a:rPr>
              <a:t>system variable</a:t>
            </a:r>
            <a:r>
              <a:rPr lang="en-GB" sz="2000" dirty="0"/>
              <a:t> to conform to some desired value, called a </a:t>
            </a:r>
            <a:r>
              <a:rPr lang="en-GB" sz="2000" dirty="0">
                <a:solidFill>
                  <a:srgbClr val="FF0000"/>
                </a:solidFill>
              </a:rPr>
              <a:t>reference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instance, for a climate-control system, variable = temperature</a:t>
            </a:r>
          </a:p>
        </p:txBody>
      </p:sp>
    </p:spTree>
    <p:extLst>
      <p:ext uri="{BB962C8B-B14F-4D97-AF65-F5344CB8AC3E}">
        <p14:creationId xmlns:p14="http://schemas.microsoft.com/office/powerpoint/2010/main" val="30186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9566464" cy="464602"/>
          </a:xfrm>
        </p:spPr>
        <p:txBody>
          <a:bodyPr/>
          <a:lstStyle/>
          <a:p>
            <a:r>
              <a:rPr lang="en-GB" dirty="0"/>
              <a:t>Open-loop vs closed-loop control (1/2)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8"/>
            <a:ext cx="11188437" cy="443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Fundamentally, there are two types of control loops: open-loop control, and closed-loop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open-loop control, the control action from the controller is independent of the "process output" (or "controlled process variable").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good example of this is a central heating boiler controlled only by a timer, so that heat is applied for a constant time, regardless of the temperature of the building.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this case, the control action is switching the boiler off and on. The process output is building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182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9697093" cy="464602"/>
          </a:xfrm>
        </p:spPr>
        <p:txBody>
          <a:bodyPr/>
          <a:lstStyle/>
          <a:p>
            <a:r>
              <a:rPr lang="en-GB" dirty="0"/>
              <a:t>Open-loop vs closed-loop control (2/2)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8"/>
            <a:ext cx="11188437" cy="443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closed-loop control, the control action from the controller is dependent on the process output.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the case of the boiler analogy, this would include a temperature sensor to monitor the building temperature, and thereby feed a signal back to the controller to ensure it maintains the building at the temperature set on the thermostat.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closed-loop controller, therefore, has a feedback loop that ensures the controller exerts a control action to give a process output equal to the "reference input" or "set point". For this reason, closed-loop control is also called feedback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072149" cy="464602"/>
          </a:xfrm>
        </p:spPr>
        <p:txBody>
          <a:bodyPr/>
          <a:lstStyle/>
          <a:p>
            <a:r>
              <a:rPr lang="it-IT" dirty="0"/>
              <a:t>Open-loop control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000" dirty="0"/>
              <a:t>Open-loop control is easy and works pretty well </a:t>
            </a:r>
            <a:r>
              <a:rPr lang="en-GB" sz="2000" dirty="0">
                <a:solidFill>
                  <a:srgbClr val="FF0000"/>
                </a:solidFill>
              </a:rPr>
              <a:t>but 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the model changes </a:t>
            </a:r>
            <a:r>
              <a:rPr lang="en-GB" sz="1600" b="0" dirty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external disturbances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r>
              <a:rPr lang="en-GB" sz="2000" dirty="0"/>
              <a:t>then the performance are very poor</a:t>
            </a:r>
          </a:p>
        </p:txBody>
      </p:sp>
    </p:spTree>
    <p:extLst>
      <p:ext uri="{BB962C8B-B14F-4D97-AF65-F5344CB8AC3E}">
        <p14:creationId xmlns:p14="http://schemas.microsoft.com/office/powerpoint/2010/main" val="194052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072149" cy="464602"/>
          </a:xfrm>
        </p:spPr>
        <p:txBody>
          <a:bodyPr/>
          <a:lstStyle/>
          <a:p>
            <a:r>
              <a:rPr lang="it-IT" dirty="0" err="1"/>
              <a:t>Closed</a:t>
            </a:r>
            <a:r>
              <a:rPr lang="it-IT" dirty="0"/>
              <a:t>-loop control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000" dirty="0"/>
              <a:t>Closed-loop control make it possible to tackle both</a:t>
            </a: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model changes </a:t>
            </a:r>
            <a:r>
              <a:rPr lang="en-GB" sz="1600" b="0" dirty="0"/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external disturbances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BUT</a:t>
            </a:r>
            <a:r>
              <a:rPr lang="en-GB" sz="2000" dirty="0"/>
              <a:t> a more complex architecture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829207" cy="464602"/>
          </a:xfrm>
        </p:spPr>
        <p:txBody>
          <a:bodyPr/>
          <a:lstStyle/>
          <a:p>
            <a:r>
              <a:rPr lang="it-IT" b="0" dirty="0"/>
              <a:t>Components of a Feedback Control System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Actuator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Sensor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82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1686</TotalTime>
  <Words>1329</Words>
  <Application>Microsoft Macintosh PowerPoint</Application>
  <PresentationFormat>Widescreen</PresentationFormat>
  <Paragraphs>190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Avenir Black</vt:lpstr>
      <vt:lpstr>Avenir Book</vt:lpstr>
      <vt:lpstr>Calibri</vt:lpstr>
      <vt:lpstr>Tema di Office</vt:lpstr>
      <vt:lpstr>Presentazione standard di PowerPoint</vt:lpstr>
      <vt:lpstr>Organization of the course</vt:lpstr>
      <vt:lpstr>Let’s start with a video</vt:lpstr>
      <vt:lpstr>What is control?</vt:lpstr>
      <vt:lpstr>Open-loop vs closed-loop control (1/2)</vt:lpstr>
      <vt:lpstr>Open-loop vs closed-loop control (2/2)</vt:lpstr>
      <vt:lpstr>Open-loop control</vt:lpstr>
      <vt:lpstr>Closed-loop control</vt:lpstr>
      <vt:lpstr>Components of a Feedback Control System</vt:lpstr>
      <vt:lpstr>Simulating Disturbance Rejection in Simulink  </vt:lpstr>
      <vt:lpstr>Simulating Robustness to System Variations in Simulink   </vt:lpstr>
      <vt:lpstr>Some applications of feedback control (1/3)</vt:lpstr>
      <vt:lpstr>Some applications of feedback control (2/3)</vt:lpstr>
      <vt:lpstr>Some applications of feedback control (3/3)</vt:lpstr>
      <vt:lpstr>Example of a feedback control system</vt:lpstr>
      <vt:lpstr>Example of a feedback control system</vt:lpstr>
      <vt:lpstr>Example of a feedback control system</vt:lpstr>
      <vt:lpstr>Example of a feedback control system</vt:lpstr>
      <vt:lpstr>Example of a feedback control system</vt:lpstr>
      <vt:lpstr>A more abstract block diagram</vt:lpstr>
      <vt:lpstr>Exercise</vt:lpstr>
      <vt:lpstr>To sum up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Marco Ariola</cp:lastModifiedBy>
  <cp:revision>24</cp:revision>
  <dcterms:created xsi:type="dcterms:W3CDTF">2021-11-23T11:10:02Z</dcterms:created>
  <dcterms:modified xsi:type="dcterms:W3CDTF">2023-10-04T17:26:11Z</dcterms:modified>
</cp:coreProperties>
</file>