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8" r:id="rId3"/>
    <p:sldId id="371" r:id="rId4"/>
    <p:sldId id="372" r:id="rId5"/>
    <p:sldId id="373" r:id="rId6"/>
    <p:sldId id="374" r:id="rId7"/>
    <p:sldId id="375" r:id="rId8"/>
    <p:sldId id="376" r:id="rId9"/>
    <p:sldId id="369" r:id="rId10"/>
    <p:sldId id="370" r:id="rId11"/>
    <p:sldId id="378" r:id="rId12"/>
    <p:sldId id="379" r:id="rId13"/>
    <p:sldId id="377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6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A4ECF-A28F-A640-830E-12E967B98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23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2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9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14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28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0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1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03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009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3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08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68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2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386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11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439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8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2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3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5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1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66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8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2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1AAF-6548-47B2-B1C0-D2CBD9605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B5CEBEB-3F88-3949-AAB7-09E1E6B75389}"/>
              </a:ext>
            </a:extLst>
          </p:cNvPr>
          <p:cNvSpPr txBox="1"/>
          <p:nvPr userDrawn="1"/>
        </p:nvSpPr>
        <p:spPr>
          <a:xfrm>
            <a:off x="3949027" y="6504751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0" y="1316913"/>
            <a:ext cx="10950237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 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49" y="2158965"/>
            <a:ext cx="5339967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2743200"/>
            <a:ext cx="5339966" cy="3498574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  <p:sp>
        <p:nvSpPr>
          <p:cNvPr id="12" name="Segnaposto testo 24">
            <a:extLst>
              <a:ext uri="{FF2B5EF4-FFF2-40B4-BE49-F238E27FC236}">
                <a16:creationId xmlns:a16="http://schemas.microsoft.com/office/drawing/2014/main" id="{C336FDFF-530A-E240-B805-8E3F53D6B8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7520" y="2145713"/>
            <a:ext cx="5339967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13" name="Segnaposto testo 27">
            <a:extLst>
              <a:ext uri="{FF2B5EF4-FFF2-40B4-BE49-F238E27FC236}">
                <a16:creationId xmlns:a16="http://schemas.microsoft.com/office/drawing/2014/main" id="{ABC68557-673C-6047-B5A9-A72E305AF1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7521" y="2729948"/>
            <a:ext cx="5339966" cy="3498574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434FB25-357E-944C-9F91-8F71DAE76F97}"/>
              </a:ext>
            </a:extLst>
          </p:cNvPr>
          <p:cNvSpPr txBox="1"/>
          <p:nvPr userDrawn="1"/>
        </p:nvSpPr>
        <p:spPr>
          <a:xfrm>
            <a:off x="3949027" y="6504751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5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0" y="1316913"/>
            <a:ext cx="10950237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 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49" y="1979421"/>
            <a:ext cx="10950237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2583442"/>
            <a:ext cx="10950236" cy="3386226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42613C-59CC-F640-96C7-BC96D7D813E4}"/>
              </a:ext>
            </a:extLst>
          </p:cNvPr>
          <p:cNvSpPr txBox="1"/>
          <p:nvPr userDrawn="1"/>
        </p:nvSpPr>
        <p:spPr>
          <a:xfrm>
            <a:off x="3949027" y="6504751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8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28366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35400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0" y="1316913"/>
            <a:ext cx="10950237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 inserire titolo</a:t>
            </a:r>
            <a:endParaRPr lang="it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6B7644-F6D4-0449-AC5A-63FCD93E3B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248" y="2194336"/>
            <a:ext cx="10950237" cy="4153710"/>
          </a:xfrm>
          <a:prstGeom prst="rect">
            <a:avLst/>
          </a:prstGeom>
        </p:spPr>
        <p:txBody>
          <a:bodyPr/>
          <a:lstStyle>
            <a:lvl1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1pPr>
            <a:lvl2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2pPr>
            <a:lvl3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3pPr>
            <a:lvl4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4pPr>
            <a:lvl5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C3FB8DD5-75ED-9E49-AA5A-09EA50CDE737}"/>
              </a:ext>
            </a:extLst>
          </p:cNvPr>
          <p:cNvCxnSpPr/>
          <p:nvPr userDrawn="1"/>
        </p:nvCxnSpPr>
        <p:spPr>
          <a:xfrm flipV="1">
            <a:off x="0" y="915369"/>
            <a:ext cx="12192000" cy="76648"/>
          </a:xfrm>
          <a:prstGeom prst="line">
            <a:avLst/>
          </a:prstGeom>
          <a:ln>
            <a:solidFill>
              <a:srgbClr val="2C3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1E6E4E-7ECA-D143-B6C6-54516BC42231}"/>
              </a:ext>
            </a:extLst>
          </p:cNvPr>
          <p:cNvSpPr txBox="1"/>
          <p:nvPr userDrawn="1"/>
        </p:nvSpPr>
        <p:spPr>
          <a:xfrm>
            <a:off x="3949027" y="6504751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579545-ED02-9C4E-8A69-56054F921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53EAFD3-A9A8-0743-B713-7CA6F736C72B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828205-34EF-6744-B5FD-5F40D2485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0BCE8D-070C-E849-B2EE-B53B3E5B4E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7B5F04C0-440F-BD4C-BF7B-3C51E3E16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9526"/>
            <a:ext cx="10515600" cy="5890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000" b="1" i="0" kern="1200" dirty="0">
                <a:solidFill>
                  <a:srgbClr val="2C3A58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2E166-5415-CA48-8251-56FF9E9E26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2780"/>
            <a:ext cx="10515600" cy="3991968"/>
          </a:xfrm>
          <a:prstGeom prst="rect">
            <a:avLst/>
          </a:prstGeom>
        </p:spPr>
        <p:txBody>
          <a:bodyPr/>
          <a:lstStyle>
            <a:lvl1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1pPr>
            <a:lvl2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2pPr>
            <a:lvl3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3pPr>
            <a:lvl4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4pPr>
            <a:lvl5pPr>
              <a:buClr>
                <a:srgbClr val="106FC6"/>
              </a:buClr>
              <a:defRPr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84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Mariacarla Staffa   -   Corso di Informatica A.A. 2019-2020                                            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3" r:id="rId3"/>
    <p:sldLayoutId id="2147483672" r:id="rId4"/>
    <p:sldLayoutId id="2147483674" r:id="rId5"/>
    <p:sldLayoutId id="2147483656" r:id="rId6"/>
    <p:sldLayoutId id="2147483671" r:id="rId7"/>
    <p:sldLayoutId id="214748365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49" y="2317626"/>
            <a:ext cx="10672405" cy="1323438"/>
          </a:xfrm>
        </p:spPr>
        <p:txBody>
          <a:bodyPr/>
          <a:lstStyle/>
          <a:p>
            <a:r>
              <a:rPr lang="it-IT" dirty="0" err="1">
                <a:solidFill>
                  <a:schemeClr val="accent1"/>
                </a:solidFill>
              </a:rPr>
              <a:t>Graphical</a:t>
            </a:r>
            <a:r>
              <a:rPr lang="it-IT" dirty="0">
                <a:solidFill>
                  <a:schemeClr val="accent1"/>
                </a:solidFill>
              </a:rPr>
              <a:t> models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/>
              <a:t>Lession</a:t>
            </a:r>
            <a:r>
              <a:rPr lang="it-IT" dirty="0"/>
              <a:t> 2</a:t>
            </a:r>
            <a:endParaRPr lang="it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Lesson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</a:t>
            </a:r>
            <a:r>
              <a:rPr lang="it-GB" dirty="0"/>
              <a:t>prof</a:t>
            </a:r>
            <a:r>
              <a:rPr lang="it-GB"/>
              <a:t>. </a:t>
            </a:r>
            <a:r>
              <a:rPr lang="it-IT" dirty="0"/>
              <a:t>Angelo Ciaramella</a:t>
            </a:r>
            <a:endParaRPr lang="it-GB" dirty="0"/>
          </a:p>
          <a:p>
            <a:r>
              <a:rPr lang="it-GB" dirty="0"/>
              <a:t>Prof</a:t>
            </a:r>
            <a:r>
              <a:rPr lang="it-GB"/>
              <a:t>. </a:t>
            </a:r>
            <a:r>
              <a:rPr lang="it-IT" dirty="0"/>
              <a:t>of Machine Learning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M.Sc</a:t>
            </a:r>
            <a:r>
              <a:rPr lang="it-IT" dirty="0"/>
              <a:t>. Applied Computer Science of</a:t>
            </a:r>
            <a:r>
              <a:rPr lang="it-GB" dirty="0"/>
              <a:t> </a:t>
            </a:r>
            <a:r>
              <a:rPr lang="it-IT" dirty="0"/>
              <a:t>University Parthenope of </a:t>
            </a:r>
            <a:r>
              <a:rPr lang="it-IT" dirty="0" err="1"/>
              <a:t>Naples</a:t>
            </a:r>
            <a:r>
              <a:rPr lang="it-IT" dirty="0"/>
              <a:t> 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Probabilistic GMs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5FC226B-5F53-75B7-050D-36E06D1B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37" y="1818912"/>
            <a:ext cx="2968747" cy="415291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7FA7275-FD4D-C31A-374D-46543ECE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441" y="3768851"/>
            <a:ext cx="6852015" cy="50405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C20E615-CD08-04D5-616B-6D070F66D62F}"/>
              </a:ext>
            </a:extLst>
          </p:cNvPr>
          <p:cNvSpPr txBox="1"/>
          <p:nvPr/>
        </p:nvSpPr>
        <p:spPr>
          <a:xfrm>
            <a:off x="5362954" y="5787156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Example</a:t>
            </a:r>
            <a:r>
              <a:rPr lang="it-IT" dirty="0">
                <a:solidFill>
                  <a:srgbClr val="0000FF"/>
                </a:solidFill>
              </a:rPr>
              <a:t> of PGM</a:t>
            </a:r>
          </a:p>
        </p:txBody>
      </p:sp>
    </p:spTree>
    <p:extLst>
      <p:ext uri="{BB962C8B-B14F-4D97-AF65-F5344CB8AC3E}">
        <p14:creationId xmlns:p14="http://schemas.microsoft.com/office/powerpoint/2010/main" val="91900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Classification example</a:t>
            </a: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557248" y="2065106"/>
            <a:ext cx="10950237" cy="428294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Making </a:t>
            </a:r>
            <a:r>
              <a:rPr lang="it-IT" dirty="0" err="1">
                <a:solidFill>
                  <a:srgbClr val="0000FF"/>
                </a:solidFill>
              </a:rPr>
              <a:t>decision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X-ray</a:t>
            </a:r>
            <a:r>
              <a:rPr lang="it-IT" dirty="0"/>
              <a:t> image </a:t>
            </a:r>
            <a:r>
              <a:rPr lang="it-IT" dirty="0">
                <a:solidFill>
                  <a:srgbClr val="0000FF"/>
                </a:solidFill>
              </a:rPr>
              <a:t>x</a:t>
            </a: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P</a:t>
            </a:r>
            <a:r>
              <a:rPr lang="it-IT" dirty="0">
                <a:solidFill>
                  <a:srgbClr val="0000FF"/>
                </a:solidFill>
              </a:rPr>
              <a:t>(y)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cancer</a:t>
            </a:r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P</a:t>
            </a:r>
            <a:r>
              <a:rPr lang="it-IT" dirty="0">
                <a:solidFill>
                  <a:srgbClr val="0000FF"/>
                </a:solidFill>
              </a:rPr>
              <a:t>(y = 1 | x ) </a:t>
            </a:r>
            <a:r>
              <a:rPr lang="it-IT" dirty="0" err="1">
                <a:solidFill>
                  <a:srgbClr val="0000FF"/>
                </a:solidFill>
              </a:rPr>
              <a:t>probablity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and </a:t>
            </a:r>
            <a:r>
              <a:rPr lang="it-IT" dirty="0" err="1">
                <a:solidFill>
                  <a:srgbClr val="0000FF"/>
                </a:solidFill>
              </a:rPr>
              <a:t>P</a:t>
            </a:r>
            <a:r>
              <a:rPr lang="it-IT" dirty="0">
                <a:solidFill>
                  <a:srgbClr val="0000FF"/>
                </a:solidFill>
              </a:rPr>
              <a:t>(y = -1 | x ) </a:t>
            </a:r>
            <a:r>
              <a:rPr lang="it-IT" dirty="0" err="1">
                <a:solidFill>
                  <a:srgbClr val="0000FF"/>
                </a:solidFill>
              </a:rPr>
              <a:t>probablity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after </a:t>
            </a:r>
            <a:r>
              <a:rPr lang="it-IT" dirty="0" err="1"/>
              <a:t>oberving</a:t>
            </a:r>
            <a:r>
              <a:rPr lang="it-IT" dirty="0"/>
              <a:t> information of X-ray </a:t>
            </a:r>
          </a:p>
          <a:p>
            <a:pPr lvl="2"/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Generative vs Discriminative Models</a:t>
            </a: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557248" y="2065106"/>
            <a:ext cx="10950237" cy="4282940"/>
          </a:xfrm>
        </p:spPr>
        <p:txBody>
          <a:bodyPr>
            <a:normAutofit/>
          </a:bodyPr>
          <a:lstStyle/>
          <a:p>
            <a:r>
              <a:rPr lang="en-US" altLang="it-IT" dirty="0">
                <a:solidFill>
                  <a:srgbClr val="0000FF"/>
                </a:solidFill>
              </a:rPr>
              <a:t>Generative models</a:t>
            </a:r>
          </a:p>
          <a:p>
            <a:pPr lvl="1"/>
            <a:r>
              <a:rPr lang="en-US" altLang="it-IT" dirty="0"/>
              <a:t>Assume some functional form for P( X | Y ), P(Y)</a:t>
            </a:r>
          </a:p>
          <a:p>
            <a:pPr lvl="1"/>
            <a:r>
              <a:rPr lang="en-US" altLang="it-IT" dirty="0"/>
              <a:t>Estimate parameters of P(X | Y), P(Y) directly from </a:t>
            </a:r>
            <a:r>
              <a:rPr lang="en-US" altLang="it-IT" dirty="0">
                <a:solidFill>
                  <a:srgbClr val="3502FF"/>
                </a:solidFill>
              </a:rPr>
              <a:t>training data</a:t>
            </a:r>
          </a:p>
          <a:p>
            <a:pPr lvl="1"/>
            <a:r>
              <a:rPr lang="en-US" altLang="it-IT" dirty="0"/>
              <a:t>Use Bayes rule to calculate P(Y | X = x)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en-US" altLang="it-IT" dirty="0">
                <a:solidFill>
                  <a:srgbClr val="0000FF"/>
                </a:solidFill>
              </a:rPr>
              <a:t>Discriminative models</a:t>
            </a:r>
          </a:p>
          <a:p>
            <a:pPr lvl="1"/>
            <a:r>
              <a:rPr lang="en-US" altLang="it-IT" dirty="0"/>
              <a:t>Directly assume some functional form for P(Y|X)</a:t>
            </a:r>
          </a:p>
          <a:p>
            <a:pPr lvl="1"/>
            <a:r>
              <a:rPr lang="en-US" altLang="it-IT" dirty="0"/>
              <a:t>Estimate parameters of P(Y|X) directly from </a:t>
            </a:r>
            <a:r>
              <a:rPr lang="en-US" altLang="it-IT" dirty="0">
                <a:solidFill>
                  <a:srgbClr val="3502FF"/>
                </a:solidFill>
              </a:rPr>
              <a:t>training data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5DF90-0766-02B6-786A-58E66A8D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64" y="3749630"/>
            <a:ext cx="3097784" cy="6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Classification example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C3D0E50-8741-5364-2894-B594641F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2" y="2193423"/>
            <a:ext cx="9613735" cy="37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0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Generative Models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DE37E2D-6403-8574-C9FE-5427FDA5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2" y="3981326"/>
            <a:ext cx="2735134" cy="255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0768922-FD03-3C13-A1A5-C1C2595D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35" y="2180018"/>
            <a:ext cx="1801503" cy="30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F6D7C7-2E1F-553D-E85D-23F4EE3E6BAE}"/>
              </a:ext>
            </a:extLst>
          </p:cNvPr>
          <p:cNvCxnSpPr>
            <a:cxnSpLocks/>
          </p:cNvCxnSpPr>
          <p:nvPr/>
        </p:nvCxnSpPr>
        <p:spPr>
          <a:xfrm>
            <a:off x="2324077" y="4488203"/>
            <a:ext cx="2594627" cy="1715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B73AA938-2146-F968-3882-F97BA874565F}"/>
              </a:ext>
            </a:extLst>
          </p:cNvPr>
          <p:cNvCxnSpPr>
            <a:cxnSpLocks/>
          </p:cNvCxnSpPr>
          <p:nvPr/>
        </p:nvCxnSpPr>
        <p:spPr>
          <a:xfrm>
            <a:off x="3142801" y="2681348"/>
            <a:ext cx="2163643" cy="3573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3849FB84-9DD4-BF7E-E2F5-9095FFBFB469}"/>
              </a:ext>
            </a:extLst>
          </p:cNvPr>
          <p:cNvCxnSpPr>
            <a:cxnSpLocks/>
          </p:cNvCxnSpPr>
          <p:nvPr/>
        </p:nvCxnSpPr>
        <p:spPr>
          <a:xfrm>
            <a:off x="2316772" y="3618992"/>
            <a:ext cx="2790797" cy="2635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23">
            <a:extLst>
              <a:ext uri="{FF2B5EF4-FFF2-40B4-BE49-F238E27FC236}">
                <a16:creationId xmlns:a16="http://schemas.microsoft.com/office/drawing/2014/main" id="{31D4948A-D667-6D40-9D61-270257BA6A0C}"/>
              </a:ext>
            </a:extLst>
          </p:cNvPr>
          <p:cNvCxnSpPr>
            <a:cxnSpLocks/>
          </p:cNvCxnSpPr>
          <p:nvPr/>
        </p:nvCxnSpPr>
        <p:spPr>
          <a:xfrm>
            <a:off x="2201435" y="2534951"/>
            <a:ext cx="3105009" cy="3719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0208181B-7617-31B8-E3B9-20688EF6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15" y="2179650"/>
            <a:ext cx="2127749" cy="301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35">
            <a:extLst>
              <a:ext uri="{FF2B5EF4-FFF2-40B4-BE49-F238E27FC236}">
                <a16:creationId xmlns:a16="http://schemas.microsoft.com/office/drawing/2014/main" id="{15C3B045-25F2-276C-1BD3-367AFE0CD457}"/>
              </a:ext>
            </a:extLst>
          </p:cNvPr>
          <p:cNvCxnSpPr>
            <a:cxnSpLocks/>
          </p:cNvCxnSpPr>
          <p:nvPr/>
        </p:nvCxnSpPr>
        <p:spPr>
          <a:xfrm>
            <a:off x="3305905" y="3628061"/>
            <a:ext cx="1975249" cy="2626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39">
            <a:extLst>
              <a:ext uri="{FF2B5EF4-FFF2-40B4-BE49-F238E27FC236}">
                <a16:creationId xmlns:a16="http://schemas.microsoft.com/office/drawing/2014/main" id="{C56BD8F5-53FE-DD95-6A6F-BC77F8C9D1DD}"/>
              </a:ext>
            </a:extLst>
          </p:cNvPr>
          <p:cNvCxnSpPr>
            <a:cxnSpLocks/>
          </p:cNvCxnSpPr>
          <p:nvPr/>
        </p:nvCxnSpPr>
        <p:spPr>
          <a:xfrm flipH="1">
            <a:off x="6585173" y="2688844"/>
            <a:ext cx="1532384" cy="35653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42">
            <a:extLst>
              <a:ext uri="{FF2B5EF4-FFF2-40B4-BE49-F238E27FC236}">
                <a16:creationId xmlns:a16="http://schemas.microsoft.com/office/drawing/2014/main" id="{1AA1A957-206C-44EC-A48A-BBA38DD9D17D}"/>
              </a:ext>
            </a:extLst>
          </p:cNvPr>
          <p:cNvCxnSpPr>
            <a:cxnSpLocks/>
          </p:cNvCxnSpPr>
          <p:nvPr/>
        </p:nvCxnSpPr>
        <p:spPr>
          <a:xfrm flipH="1">
            <a:off x="6359136" y="2681348"/>
            <a:ext cx="2967454" cy="3572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44">
            <a:extLst>
              <a:ext uri="{FF2B5EF4-FFF2-40B4-BE49-F238E27FC236}">
                <a16:creationId xmlns:a16="http://schemas.microsoft.com/office/drawing/2014/main" id="{4BFEC35E-C20E-6164-86AB-5D831523EB02}"/>
              </a:ext>
            </a:extLst>
          </p:cNvPr>
          <p:cNvCxnSpPr>
            <a:cxnSpLocks/>
          </p:cNvCxnSpPr>
          <p:nvPr/>
        </p:nvCxnSpPr>
        <p:spPr>
          <a:xfrm flipH="1">
            <a:off x="6500380" y="3684847"/>
            <a:ext cx="1649346" cy="2536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47">
            <a:extLst>
              <a:ext uri="{FF2B5EF4-FFF2-40B4-BE49-F238E27FC236}">
                <a16:creationId xmlns:a16="http://schemas.microsoft.com/office/drawing/2014/main" id="{705DB948-C1A7-066D-F2DC-0950D6E6B511}"/>
              </a:ext>
            </a:extLst>
          </p:cNvPr>
          <p:cNvCxnSpPr>
            <a:cxnSpLocks/>
          </p:cNvCxnSpPr>
          <p:nvPr/>
        </p:nvCxnSpPr>
        <p:spPr>
          <a:xfrm flipH="1">
            <a:off x="6071639" y="4609274"/>
            <a:ext cx="2518650" cy="1612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49">
            <a:extLst>
              <a:ext uri="{FF2B5EF4-FFF2-40B4-BE49-F238E27FC236}">
                <a16:creationId xmlns:a16="http://schemas.microsoft.com/office/drawing/2014/main" id="{468E3508-3A18-BD40-6BEF-83BED25E5420}"/>
              </a:ext>
            </a:extLst>
          </p:cNvPr>
          <p:cNvCxnSpPr>
            <a:cxnSpLocks/>
          </p:cNvCxnSpPr>
          <p:nvPr/>
        </p:nvCxnSpPr>
        <p:spPr>
          <a:xfrm flipH="1">
            <a:off x="6527435" y="4580837"/>
            <a:ext cx="1502873" cy="1640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52">
            <a:extLst>
              <a:ext uri="{FF2B5EF4-FFF2-40B4-BE49-F238E27FC236}">
                <a16:creationId xmlns:a16="http://schemas.microsoft.com/office/drawing/2014/main" id="{1AA68A5B-8BF9-934A-0275-409B4B9E179A}"/>
              </a:ext>
            </a:extLst>
          </p:cNvPr>
          <p:cNvCxnSpPr>
            <a:cxnSpLocks/>
          </p:cNvCxnSpPr>
          <p:nvPr/>
        </p:nvCxnSpPr>
        <p:spPr>
          <a:xfrm flipH="1">
            <a:off x="6413303" y="3499902"/>
            <a:ext cx="2641209" cy="2728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55">
            <a:extLst>
              <a:ext uri="{FF2B5EF4-FFF2-40B4-BE49-F238E27FC236}">
                <a16:creationId xmlns:a16="http://schemas.microsoft.com/office/drawing/2014/main" id="{56572732-89E2-90BD-072E-9941E0D5F003}"/>
              </a:ext>
            </a:extLst>
          </p:cNvPr>
          <p:cNvCxnSpPr>
            <a:cxnSpLocks/>
          </p:cNvCxnSpPr>
          <p:nvPr/>
        </p:nvCxnSpPr>
        <p:spPr>
          <a:xfrm flipH="1">
            <a:off x="5763138" y="4711890"/>
            <a:ext cx="3616607" cy="1523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58">
            <a:extLst>
              <a:ext uri="{FF2B5EF4-FFF2-40B4-BE49-F238E27FC236}">
                <a16:creationId xmlns:a16="http://schemas.microsoft.com/office/drawing/2014/main" id="{1B3AFCC2-89B1-AB9A-88C1-B09527D5DA42}"/>
              </a:ext>
            </a:extLst>
          </p:cNvPr>
          <p:cNvSpPr txBox="1"/>
          <p:nvPr/>
        </p:nvSpPr>
        <p:spPr>
          <a:xfrm>
            <a:off x="4659129" y="2134639"/>
            <a:ext cx="1701800" cy="14843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8399" tIns="49199" rIns="98399" bIns="49199">
            <a:spAutoFit/>
          </a:bodyPr>
          <a:lstStyle/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Color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Size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Texture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Weight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0CFBB715-8CCD-CC5A-1B0C-455204353FFE}"/>
              </a:ext>
            </a:extLst>
          </p:cNvPr>
          <p:cNvCxnSpPr>
            <a:cxnSpLocks/>
          </p:cNvCxnSpPr>
          <p:nvPr/>
        </p:nvCxnSpPr>
        <p:spPr>
          <a:xfrm>
            <a:off x="3436197" y="4767278"/>
            <a:ext cx="2353661" cy="1486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6" name="Picture 5">
            <a:extLst>
              <a:ext uri="{FF2B5EF4-FFF2-40B4-BE49-F238E27FC236}">
                <a16:creationId xmlns:a16="http://schemas.microsoft.com/office/drawing/2014/main" id="{1D3BD3DD-1AED-6B9D-A4B8-9213520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3" y="5736754"/>
            <a:ext cx="2957578" cy="81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0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Discriminative Models</a:t>
            </a:r>
          </a:p>
        </p:txBody>
      </p:sp>
      <p:sp>
        <p:nvSpPr>
          <p:cNvPr id="26" name="TextBox 58">
            <a:extLst>
              <a:ext uri="{FF2B5EF4-FFF2-40B4-BE49-F238E27FC236}">
                <a16:creationId xmlns:a16="http://schemas.microsoft.com/office/drawing/2014/main" id="{F26EFC91-6E68-5D44-9A6D-6F9933CC92B9}"/>
              </a:ext>
            </a:extLst>
          </p:cNvPr>
          <p:cNvSpPr txBox="1"/>
          <p:nvPr/>
        </p:nvSpPr>
        <p:spPr>
          <a:xfrm>
            <a:off x="4655190" y="4314984"/>
            <a:ext cx="1495425" cy="1776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>
            <a:spAutoFit/>
          </a:bodyPr>
          <a:lstStyle/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Color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Size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Texture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Weight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96306BB-B233-62D7-098B-A2C0C1AD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964311"/>
            <a:ext cx="3495191" cy="276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9B609A9F-6E92-9F3F-72FB-79523E7F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52" y="4090213"/>
            <a:ext cx="20002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4">
            <a:extLst>
              <a:ext uri="{FF2B5EF4-FFF2-40B4-BE49-F238E27FC236}">
                <a16:creationId xmlns:a16="http://schemas.microsoft.com/office/drawing/2014/main" id="{AF62025F-B686-0EC8-F04F-31433958E756}"/>
              </a:ext>
            </a:extLst>
          </p:cNvPr>
          <p:cNvCxnSpPr>
            <a:cxnSpLocks/>
          </p:cNvCxnSpPr>
          <p:nvPr/>
        </p:nvCxnSpPr>
        <p:spPr>
          <a:xfrm flipH="1" flipV="1">
            <a:off x="10029327" y="3484834"/>
            <a:ext cx="30193" cy="117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Picture 4">
            <a:extLst>
              <a:ext uri="{FF2B5EF4-FFF2-40B4-BE49-F238E27FC236}">
                <a16:creationId xmlns:a16="http://schemas.microsoft.com/office/drawing/2014/main" id="{F748B3A1-009F-5148-E220-CA103CF9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25" y="4086591"/>
            <a:ext cx="2692539" cy="1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Arrow Connector 28">
            <a:extLst>
              <a:ext uri="{FF2B5EF4-FFF2-40B4-BE49-F238E27FC236}">
                <a16:creationId xmlns:a16="http://schemas.microsoft.com/office/drawing/2014/main" id="{06652EC4-3ADD-73CF-1FC0-3E4173A45978}"/>
              </a:ext>
            </a:extLst>
          </p:cNvPr>
          <p:cNvCxnSpPr>
            <a:cxnSpLocks/>
          </p:cNvCxnSpPr>
          <p:nvPr/>
        </p:nvCxnSpPr>
        <p:spPr>
          <a:xfrm flipV="1">
            <a:off x="7906449" y="3429000"/>
            <a:ext cx="487743" cy="1038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" name="Picture 6">
            <a:extLst>
              <a:ext uri="{FF2B5EF4-FFF2-40B4-BE49-F238E27FC236}">
                <a16:creationId xmlns:a16="http://schemas.microsoft.com/office/drawing/2014/main" id="{DD195CC4-8768-CDC5-5180-3E951AD7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9" y="3174811"/>
            <a:ext cx="4283016" cy="10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FA8F746-CDAF-993D-F2F0-E2F3C2C3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3" y="2068322"/>
            <a:ext cx="413226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AB5C431-6F12-1540-41A9-5C561DD855F2}"/>
              </a:ext>
            </a:extLst>
          </p:cNvPr>
          <p:cNvSpPr txBox="1"/>
          <p:nvPr/>
        </p:nvSpPr>
        <p:spPr>
          <a:xfrm>
            <a:off x="550286" y="4712621"/>
            <a:ext cx="19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61522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Discriminative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BA0704-FC26-0CBC-AE8C-1E607806DF19}"/>
                  </a:ext>
                </a:extLst>
              </p:cNvPr>
              <p:cNvSpPr txBox="1"/>
              <p:nvPr/>
            </p:nvSpPr>
            <p:spPr>
              <a:xfrm>
                <a:off x="10257546" y="1149786"/>
                <a:ext cx="1852551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 . . ., </m:t>
                      </m:r>
                      <m:sSub>
                        <m:sSubPr>
                          <m:ctrlP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000" b="0" i="0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1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2000" b="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BA0704-FC26-0CBC-AE8C-1E607806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546" y="1149786"/>
                <a:ext cx="1852551" cy="1384995"/>
              </a:xfrm>
              <a:prstGeom prst="rect">
                <a:avLst/>
              </a:prstGeom>
              <a:blipFill>
                <a:blip r:embed="rId3"/>
                <a:stretch>
                  <a:fillRect l="-3401" r="-5442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75FA6ECD-FBDA-D9CF-E07D-A588E409D218}"/>
              </a:ext>
            </a:extLst>
          </p:cNvPr>
          <p:cNvSpPr/>
          <p:nvPr/>
        </p:nvSpPr>
        <p:spPr>
          <a:xfrm>
            <a:off x="3934737" y="3455710"/>
            <a:ext cx="4318660" cy="171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Discriminative Probabilistic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4651062-33A1-09E3-E05A-028BD4B3313F}"/>
                  </a:ext>
                </a:extLst>
              </p:cNvPr>
              <p:cNvSpPr txBox="1"/>
              <p:nvPr/>
            </p:nvSpPr>
            <p:spPr>
              <a:xfrm>
                <a:off x="3419841" y="221040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4651062-33A1-09E3-E05A-028BD4B33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41" y="2210409"/>
                <a:ext cx="1852551" cy="461665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ccia destra 4">
            <a:extLst>
              <a:ext uri="{FF2B5EF4-FFF2-40B4-BE49-F238E27FC236}">
                <a16:creationId xmlns:a16="http://schemas.microsoft.com/office/drawing/2014/main" id="{C90AAF19-1E5C-6439-5A7F-C2A894C8E7D4}"/>
              </a:ext>
            </a:extLst>
          </p:cNvPr>
          <p:cNvSpPr/>
          <p:nvPr/>
        </p:nvSpPr>
        <p:spPr>
          <a:xfrm rot="16200000">
            <a:off x="4068015" y="2821554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EC64285-562E-03BF-7799-81AE168492AC}"/>
                  </a:ext>
                </a:extLst>
              </p:cNvPr>
              <p:cNvSpPr txBox="1"/>
              <p:nvPr/>
            </p:nvSpPr>
            <p:spPr>
              <a:xfrm>
                <a:off x="4625062" y="221040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EC64285-562E-03BF-7799-81AE1684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062" y="2210409"/>
                <a:ext cx="1852551" cy="461665"/>
              </a:xfrm>
              <a:prstGeom prst="rect">
                <a:avLst/>
              </a:prstGeom>
              <a:blipFill>
                <a:blip r:embed="rId5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destra 6">
            <a:extLst>
              <a:ext uri="{FF2B5EF4-FFF2-40B4-BE49-F238E27FC236}">
                <a16:creationId xmlns:a16="http://schemas.microsoft.com/office/drawing/2014/main" id="{0F6A4F3A-B051-C2F2-DD77-72EE6C70125A}"/>
              </a:ext>
            </a:extLst>
          </p:cNvPr>
          <p:cNvSpPr/>
          <p:nvPr/>
        </p:nvSpPr>
        <p:spPr>
          <a:xfrm rot="16200000">
            <a:off x="5273236" y="2821554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110C78E-6A59-2EC4-470A-6757E1C06050}"/>
                  </a:ext>
                </a:extLst>
              </p:cNvPr>
              <p:cNvSpPr txBox="1"/>
              <p:nvPr/>
            </p:nvSpPr>
            <p:spPr>
              <a:xfrm>
                <a:off x="7199454" y="221040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110C78E-6A59-2EC4-470A-6757E1C0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454" y="2210409"/>
                <a:ext cx="1852551" cy="461665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destra 8">
            <a:extLst>
              <a:ext uri="{FF2B5EF4-FFF2-40B4-BE49-F238E27FC236}">
                <a16:creationId xmlns:a16="http://schemas.microsoft.com/office/drawing/2014/main" id="{2F9EE8BC-AA66-DC50-7B87-6401642CE963}"/>
              </a:ext>
            </a:extLst>
          </p:cNvPr>
          <p:cNvSpPr/>
          <p:nvPr/>
        </p:nvSpPr>
        <p:spPr>
          <a:xfrm rot="16200000">
            <a:off x="7847628" y="2821554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AC74EA-590C-2E94-D7EB-B32FBB47CBFC}"/>
              </a:ext>
            </a:extLst>
          </p:cNvPr>
          <p:cNvSpPr txBox="1"/>
          <p:nvPr/>
        </p:nvSpPr>
        <p:spPr>
          <a:xfrm>
            <a:off x="6565220" y="2484651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5FF7C9C0-373D-0A40-4122-F491F4C60BFF}"/>
              </a:ext>
            </a:extLst>
          </p:cNvPr>
          <p:cNvSpPr/>
          <p:nvPr/>
        </p:nvSpPr>
        <p:spPr>
          <a:xfrm rot="16200000">
            <a:off x="4068015" y="5308892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F3DDD6E2-8850-2289-A094-F591588D7F6F}"/>
              </a:ext>
            </a:extLst>
          </p:cNvPr>
          <p:cNvSpPr/>
          <p:nvPr/>
        </p:nvSpPr>
        <p:spPr>
          <a:xfrm rot="16200000">
            <a:off x="5273236" y="5308892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9D86C5F7-6779-678B-DB59-144C775DF36D}"/>
              </a:ext>
            </a:extLst>
          </p:cNvPr>
          <p:cNvSpPr/>
          <p:nvPr/>
        </p:nvSpPr>
        <p:spPr>
          <a:xfrm rot="16200000">
            <a:off x="7847628" y="5308892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9B4B84-D615-F964-21B2-4C72286F6FF3}"/>
                  </a:ext>
                </a:extLst>
              </p:cNvPr>
              <p:cNvSpPr txBox="1"/>
              <p:nvPr/>
            </p:nvSpPr>
            <p:spPr>
              <a:xfrm>
                <a:off x="3501861" y="5718560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9B4B84-D615-F964-21B2-4C72286F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61" y="5718560"/>
                <a:ext cx="1852551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7DF3988-8E55-4AC9-B95D-A3BF1A203614}"/>
                  </a:ext>
                </a:extLst>
              </p:cNvPr>
              <p:cNvSpPr txBox="1"/>
              <p:nvPr/>
            </p:nvSpPr>
            <p:spPr>
              <a:xfrm>
                <a:off x="4666072" y="571855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7DF3988-8E55-4AC9-B95D-A3BF1A203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072" y="5718559"/>
                <a:ext cx="185255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23CD9A4-57BF-0BB4-35D3-817CFDB01BE2}"/>
                  </a:ext>
                </a:extLst>
              </p:cNvPr>
              <p:cNvSpPr txBox="1"/>
              <p:nvPr/>
            </p:nvSpPr>
            <p:spPr>
              <a:xfrm>
                <a:off x="7281474" y="5718560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23CD9A4-57BF-0BB4-35D3-817CFDB0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74" y="5718560"/>
                <a:ext cx="1852551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C19FCB9-00B2-0B32-32D2-1A1DE175EF5B}"/>
                  </a:ext>
                </a:extLst>
              </p:cNvPr>
              <p:cNvSpPr txBox="1"/>
              <p:nvPr/>
            </p:nvSpPr>
            <p:spPr>
              <a:xfrm>
                <a:off x="918987" y="5008034"/>
                <a:ext cx="26753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C19FCB9-00B2-0B32-32D2-1A1DE175E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7" y="5008034"/>
                <a:ext cx="2675333" cy="461665"/>
              </a:xfrm>
              <a:prstGeom prst="rect">
                <a:avLst/>
              </a:prstGeom>
              <a:blipFill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DC86AE-DE81-AFAE-38B7-42C6BB9C8310}"/>
              </a:ext>
            </a:extLst>
          </p:cNvPr>
          <p:cNvSpPr txBox="1"/>
          <p:nvPr/>
        </p:nvSpPr>
        <p:spPr>
          <a:xfrm>
            <a:off x="6565220" y="5136795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89857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Discriminative Models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5FA6ECD-FBDA-D9CF-E07D-A588E409D218}"/>
              </a:ext>
            </a:extLst>
          </p:cNvPr>
          <p:cNvSpPr/>
          <p:nvPr/>
        </p:nvSpPr>
        <p:spPr>
          <a:xfrm>
            <a:off x="954360" y="3304090"/>
            <a:ext cx="2845743" cy="134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Generative Probabilistic for Class 1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C90AAF19-1E5C-6439-5A7F-C2A894C8E7D4}"/>
              </a:ext>
            </a:extLst>
          </p:cNvPr>
          <p:cNvSpPr/>
          <p:nvPr/>
        </p:nvSpPr>
        <p:spPr>
          <a:xfrm rot="16200000">
            <a:off x="2068525" y="2785347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5FF7C9C0-373D-0A40-4122-F491F4C60BFF}"/>
              </a:ext>
            </a:extLst>
          </p:cNvPr>
          <p:cNvSpPr/>
          <p:nvPr/>
        </p:nvSpPr>
        <p:spPr>
          <a:xfrm rot="16200000">
            <a:off x="935277" y="4789415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F3DDD6E2-8850-2289-A094-F591588D7F6F}"/>
              </a:ext>
            </a:extLst>
          </p:cNvPr>
          <p:cNvSpPr/>
          <p:nvPr/>
        </p:nvSpPr>
        <p:spPr>
          <a:xfrm rot="16200000">
            <a:off x="1612854" y="4800891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9D86C5F7-6779-678B-DB59-144C775DF36D}"/>
              </a:ext>
            </a:extLst>
          </p:cNvPr>
          <p:cNvSpPr/>
          <p:nvPr/>
        </p:nvSpPr>
        <p:spPr>
          <a:xfrm rot="16200000">
            <a:off x="3346172" y="4800891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9B4B84-D615-F964-21B2-4C72286F6FF3}"/>
                  </a:ext>
                </a:extLst>
              </p:cNvPr>
              <p:cNvSpPr txBox="1"/>
              <p:nvPr/>
            </p:nvSpPr>
            <p:spPr>
              <a:xfrm>
                <a:off x="348213" y="521568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39B4B84-D615-F964-21B2-4C72286F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3" y="5215689"/>
                <a:ext cx="185255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7DF3988-8E55-4AC9-B95D-A3BF1A203614}"/>
                  </a:ext>
                </a:extLst>
              </p:cNvPr>
              <p:cNvSpPr txBox="1"/>
              <p:nvPr/>
            </p:nvSpPr>
            <p:spPr>
              <a:xfrm>
                <a:off x="1005690" y="5210558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7DF3988-8E55-4AC9-B95D-A3BF1A203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90" y="5210558"/>
                <a:ext cx="185255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23CD9A4-57BF-0BB4-35D3-817CFDB01BE2}"/>
                  </a:ext>
                </a:extLst>
              </p:cNvPr>
              <p:cNvSpPr txBox="1"/>
              <p:nvPr/>
            </p:nvSpPr>
            <p:spPr>
              <a:xfrm>
                <a:off x="2780018" y="521055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23CD9A4-57BF-0BB4-35D3-817CFDB0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18" y="5210559"/>
                <a:ext cx="1852551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FC55C98-FF06-542C-1ADC-8FA15F77602D}"/>
              </a:ext>
            </a:extLst>
          </p:cNvPr>
          <p:cNvSpPr txBox="1"/>
          <p:nvPr/>
        </p:nvSpPr>
        <p:spPr>
          <a:xfrm>
            <a:off x="2352121" y="4512356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8DC5344-00FF-7536-A654-8EE2298B2F53}"/>
                  </a:ext>
                </a:extLst>
              </p:cNvPr>
              <p:cNvSpPr txBox="1"/>
              <p:nvPr/>
            </p:nvSpPr>
            <p:spPr>
              <a:xfrm>
                <a:off x="1417813" y="2175573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8DC5344-00FF-7536-A654-8EE2298B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13" y="2175573"/>
                <a:ext cx="1852551" cy="461665"/>
              </a:xfrm>
              <a:prstGeom prst="rect">
                <a:avLst/>
              </a:prstGeom>
              <a:blipFill>
                <a:blip r:embed="rId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>
            <a:extLst>
              <a:ext uri="{FF2B5EF4-FFF2-40B4-BE49-F238E27FC236}">
                <a16:creationId xmlns:a16="http://schemas.microsoft.com/office/drawing/2014/main" id="{B5C19BF3-82FA-C7A1-67E3-C24E0F829D12}"/>
              </a:ext>
            </a:extLst>
          </p:cNvPr>
          <p:cNvSpPr/>
          <p:nvPr/>
        </p:nvSpPr>
        <p:spPr>
          <a:xfrm>
            <a:off x="4093443" y="3304090"/>
            <a:ext cx="2845743" cy="134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Generative Probabilistic for Class 2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E2FF8C72-E8E5-CAB4-A9E8-A8539EBB3E3A}"/>
              </a:ext>
            </a:extLst>
          </p:cNvPr>
          <p:cNvSpPr/>
          <p:nvPr/>
        </p:nvSpPr>
        <p:spPr>
          <a:xfrm rot="16200000">
            <a:off x="5207608" y="2785347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137B92FE-35D9-EFD8-8C41-231BE473C704}"/>
              </a:ext>
            </a:extLst>
          </p:cNvPr>
          <p:cNvSpPr/>
          <p:nvPr/>
        </p:nvSpPr>
        <p:spPr>
          <a:xfrm rot="16200000">
            <a:off x="4074360" y="4789415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AB277162-00E1-4279-4A1D-30D230829D98}"/>
              </a:ext>
            </a:extLst>
          </p:cNvPr>
          <p:cNvSpPr/>
          <p:nvPr/>
        </p:nvSpPr>
        <p:spPr>
          <a:xfrm rot="16200000">
            <a:off x="4751937" y="4800891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destra 23">
            <a:extLst>
              <a:ext uri="{FF2B5EF4-FFF2-40B4-BE49-F238E27FC236}">
                <a16:creationId xmlns:a16="http://schemas.microsoft.com/office/drawing/2014/main" id="{89A6D352-E183-6A37-CEE8-AA395DC8461A}"/>
              </a:ext>
            </a:extLst>
          </p:cNvPr>
          <p:cNvSpPr/>
          <p:nvPr/>
        </p:nvSpPr>
        <p:spPr>
          <a:xfrm rot="16200000">
            <a:off x="6485255" y="4800891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949B4ED-EF81-BB05-12F1-373F41A56D65}"/>
                  </a:ext>
                </a:extLst>
              </p:cNvPr>
              <p:cNvSpPr txBox="1"/>
              <p:nvPr/>
            </p:nvSpPr>
            <p:spPr>
              <a:xfrm>
                <a:off x="3487296" y="521568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949B4ED-EF81-BB05-12F1-373F41A56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96" y="5215689"/>
                <a:ext cx="185255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3CCA554-894B-A046-A6DD-6D5E95A8E10C}"/>
                  </a:ext>
                </a:extLst>
              </p:cNvPr>
              <p:cNvSpPr txBox="1"/>
              <p:nvPr/>
            </p:nvSpPr>
            <p:spPr>
              <a:xfrm>
                <a:off x="4144773" y="5210558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3CCA554-894B-A046-A6DD-6D5E95A8E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773" y="5210558"/>
                <a:ext cx="185255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6974675-4C25-761E-C504-88C7C602D1E6}"/>
                  </a:ext>
                </a:extLst>
              </p:cNvPr>
              <p:cNvSpPr txBox="1"/>
              <p:nvPr/>
            </p:nvSpPr>
            <p:spPr>
              <a:xfrm>
                <a:off x="5919101" y="5210559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6974675-4C25-761E-C504-88C7C602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01" y="5210559"/>
                <a:ext cx="1852551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A88A9D-E1FA-047C-884E-4C85C561AF6D}"/>
              </a:ext>
            </a:extLst>
          </p:cNvPr>
          <p:cNvSpPr txBox="1"/>
          <p:nvPr/>
        </p:nvSpPr>
        <p:spPr>
          <a:xfrm>
            <a:off x="5491204" y="4512356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FBF45D-9299-BFCD-5740-3CF0513F0E50}"/>
              </a:ext>
            </a:extLst>
          </p:cNvPr>
          <p:cNvSpPr/>
          <p:nvPr/>
        </p:nvSpPr>
        <p:spPr>
          <a:xfrm>
            <a:off x="9024935" y="3267883"/>
            <a:ext cx="2845743" cy="134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Generative Probabilistic for Class L</a:t>
            </a:r>
          </a:p>
        </p:txBody>
      </p:sp>
      <p:sp>
        <p:nvSpPr>
          <p:cNvPr id="31" name="Freccia destra 30">
            <a:extLst>
              <a:ext uri="{FF2B5EF4-FFF2-40B4-BE49-F238E27FC236}">
                <a16:creationId xmlns:a16="http://schemas.microsoft.com/office/drawing/2014/main" id="{079E9F41-7125-4E48-98FE-886F7B4D9960}"/>
              </a:ext>
            </a:extLst>
          </p:cNvPr>
          <p:cNvSpPr/>
          <p:nvPr/>
        </p:nvSpPr>
        <p:spPr>
          <a:xfrm rot="16200000">
            <a:off x="10139100" y="2749140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ccia destra 31">
            <a:extLst>
              <a:ext uri="{FF2B5EF4-FFF2-40B4-BE49-F238E27FC236}">
                <a16:creationId xmlns:a16="http://schemas.microsoft.com/office/drawing/2014/main" id="{0F48ADE0-31D0-E23F-2E9B-19633CE938C4}"/>
              </a:ext>
            </a:extLst>
          </p:cNvPr>
          <p:cNvSpPr/>
          <p:nvPr/>
        </p:nvSpPr>
        <p:spPr>
          <a:xfrm rot="16200000">
            <a:off x="9005852" y="4753208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destra 32">
            <a:extLst>
              <a:ext uri="{FF2B5EF4-FFF2-40B4-BE49-F238E27FC236}">
                <a16:creationId xmlns:a16="http://schemas.microsoft.com/office/drawing/2014/main" id="{C4C333A5-8D49-0F7B-A907-7692AE19E7EB}"/>
              </a:ext>
            </a:extLst>
          </p:cNvPr>
          <p:cNvSpPr/>
          <p:nvPr/>
        </p:nvSpPr>
        <p:spPr>
          <a:xfrm rot="16200000">
            <a:off x="9683429" y="4764684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ccia destra 33">
            <a:extLst>
              <a:ext uri="{FF2B5EF4-FFF2-40B4-BE49-F238E27FC236}">
                <a16:creationId xmlns:a16="http://schemas.microsoft.com/office/drawing/2014/main" id="{627E2EF1-002F-3AD4-F6F4-602CCF177156}"/>
              </a:ext>
            </a:extLst>
          </p:cNvPr>
          <p:cNvSpPr/>
          <p:nvPr/>
        </p:nvSpPr>
        <p:spPr>
          <a:xfrm rot="16200000">
            <a:off x="11416747" y="4764684"/>
            <a:ext cx="556205" cy="40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5FCA599-C42E-C085-C0D0-39B5F70F5037}"/>
                  </a:ext>
                </a:extLst>
              </p:cNvPr>
              <p:cNvSpPr txBox="1"/>
              <p:nvPr/>
            </p:nvSpPr>
            <p:spPr>
              <a:xfrm>
                <a:off x="8418788" y="5179482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5FCA599-C42E-C085-C0D0-39B5F70F5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88" y="5179482"/>
                <a:ext cx="1852551" cy="461665"/>
              </a:xfrm>
              <a:prstGeom prst="rect">
                <a:avLst/>
              </a:prstGeom>
              <a:blipFill>
                <a:blip r:embed="rId9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E7E0F564-75D1-23DA-8BBC-ECC390466A09}"/>
                  </a:ext>
                </a:extLst>
              </p:cNvPr>
              <p:cNvSpPr txBox="1"/>
              <p:nvPr/>
            </p:nvSpPr>
            <p:spPr>
              <a:xfrm>
                <a:off x="9076265" y="5174351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E7E0F564-75D1-23DA-8BBC-ECC39046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65" y="5174351"/>
                <a:ext cx="185255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0D925A3-5C8E-84B8-36D7-20C462186B46}"/>
                  </a:ext>
                </a:extLst>
              </p:cNvPr>
              <p:cNvSpPr txBox="1"/>
              <p:nvPr/>
            </p:nvSpPr>
            <p:spPr>
              <a:xfrm>
                <a:off x="10850593" y="5174352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0D925A3-5C8E-84B8-36D7-20C462186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593" y="5174352"/>
                <a:ext cx="1852551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A98CAC-964F-32FE-45AC-AC2D2A099DF3}"/>
              </a:ext>
            </a:extLst>
          </p:cNvPr>
          <p:cNvSpPr txBox="1"/>
          <p:nvPr/>
        </p:nvSpPr>
        <p:spPr>
          <a:xfrm>
            <a:off x="10422696" y="4476149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D8AD494-7B13-5D26-BD99-ABA4CC3F506E}"/>
              </a:ext>
            </a:extLst>
          </p:cNvPr>
          <p:cNvSpPr txBox="1"/>
          <p:nvPr/>
        </p:nvSpPr>
        <p:spPr>
          <a:xfrm>
            <a:off x="7563327" y="3267883"/>
            <a:ext cx="1117614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spc="1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. 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8D3F08E0-98FD-1DA9-29FE-6795FD9C304B}"/>
                  </a:ext>
                </a:extLst>
              </p:cNvPr>
              <p:cNvSpPr txBox="1"/>
              <p:nvPr/>
            </p:nvSpPr>
            <p:spPr>
              <a:xfrm>
                <a:off x="4590038" y="2174202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8D3F08E0-98FD-1DA9-29FE-6795FD9C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38" y="2174202"/>
                <a:ext cx="1852551" cy="46166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EE98557-B413-5247-A05F-42041E871A70}"/>
                  </a:ext>
                </a:extLst>
              </p:cNvPr>
              <p:cNvSpPr txBox="1"/>
              <p:nvPr/>
            </p:nvSpPr>
            <p:spPr>
              <a:xfrm>
                <a:off x="9521530" y="2174201"/>
                <a:ext cx="185255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sz="2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it-IT" sz="2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it-IT" sz="2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2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EE98557-B413-5247-A05F-42041E87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30" y="2174201"/>
                <a:ext cx="1852551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Bayes classifier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4FE417F-52B0-CFF0-5FAA-0C96BD74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2" y="2926235"/>
            <a:ext cx="67818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63308EC-469D-B849-2EA2-C56E3009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242" y="437403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chemeClr val="hlink"/>
                </a:solidFill>
              </a:rPr>
              <a:t>Normalization Constant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C714EDA-9F20-5817-8796-8DB8CB90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842" y="2621435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rgbClr val="0000FF"/>
                </a:solidFill>
              </a:rPr>
              <a:t>Likelihood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2F33A49-962B-3B87-32FD-96579C0C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242" y="262143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rgbClr val="800080"/>
                </a:solidFill>
              </a:rPr>
              <a:t>Prior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3149CE02-EB9A-F0A7-D7D1-4997A2D59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4842" y="2926235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7746F1B7-1488-5646-DE88-986F27E96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242" y="292623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00F11A3-1AD0-E1BD-BC22-B40852F14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242" y="422163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5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Maximum A Posterior rule (MAP)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/>
              <p:nvPr/>
            </p:nvSpPr>
            <p:spPr>
              <a:xfrm>
                <a:off x="1454952" y="2292956"/>
                <a:ext cx="842531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𝑿</m:t>
                          </m:r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it-IT" sz="4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4000" b="1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4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52" y="2292956"/>
                <a:ext cx="8425318" cy="923330"/>
              </a:xfrm>
              <a:prstGeom prst="rect">
                <a:avLst/>
              </a:prstGeom>
              <a:blipFill>
                <a:blip r:embed="rId3"/>
                <a:stretch>
                  <a:fillRect l="-301" r="-90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0F1BE3B-8B8D-96E7-DBA7-A46F79D47EAC}"/>
                  </a:ext>
                </a:extLst>
              </p:cNvPr>
              <p:cNvSpPr txBox="1"/>
              <p:nvPr/>
            </p:nvSpPr>
            <p:spPr>
              <a:xfrm>
                <a:off x="1357970" y="3429000"/>
                <a:ext cx="842531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sSup>
                        <m:sSup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sz="4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0F1BE3B-8B8D-96E7-DBA7-A46F79D4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70" y="3429000"/>
                <a:ext cx="842531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14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557248" y="2065106"/>
            <a:ext cx="10950237" cy="42829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Probabilistic graphical models (PGMs)</a:t>
            </a:r>
          </a:p>
          <a:p>
            <a:pPr lvl="1"/>
            <a:r>
              <a:rPr lang="it-IT" dirty="0" err="1"/>
              <a:t>simple</a:t>
            </a:r>
            <a:r>
              <a:rPr lang="it-IT" dirty="0"/>
              <a:t> way to </a:t>
            </a:r>
            <a:r>
              <a:rPr lang="it-IT" dirty="0" err="1"/>
              <a:t>visualize</a:t>
            </a:r>
            <a:r>
              <a:rPr lang="it-IT" dirty="0"/>
              <a:t> the </a:t>
            </a:r>
            <a:r>
              <a:rPr lang="it-IT" dirty="0" err="1">
                <a:solidFill>
                  <a:srgbClr val="3502FF"/>
                </a:solidFill>
              </a:rPr>
              <a:t>structure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of a </a:t>
            </a:r>
            <a:r>
              <a:rPr lang="it-IT" dirty="0" err="1">
                <a:solidFill>
                  <a:srgbClr val="0000FF"/>
                </a:solidFill>
              </a:rPr>
              <a:t>probabilistic</a:t>
            </a:r>
            <a:r>
              <a:rPr lang="it-IT" dirty="0">
                <a:solidFill>
                  <a:srgbClr val="0000FF"/>
                </a:solidFill>
              </a:rPr>
              <a:t> model</a:t>
            </a:r>
          </a:p>
          <a:p>
            <a:pPr lvl="1"/>
            <a:endParaRPr lang="it-IT" dirty="0"/>
          </a:p>
          <a:p>
            <a:pPr lvl="1"/>
            <a:r>
              <a:rPr lang="it-IT" dirty="0" err="1"/>
              <a:t>properties</a:t>
            </a:r>
            <a:r>
              <a:rPr lang="it-IT" dirty="0"/>
              <a:t> of the model,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conditional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independence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properties</a:t>
            </a:r>
            <a:r>
              <a:rPr lang="it-IT" dirty="0"/>
              <a:t>, can be </a:t>
            </a:r>
            <a:r>
              <a:rPr lang="it-IT" dirty="0" err="1"/>
              <a:t>obtained</a:t>
            </a:r>
            <a:r>
              <a:rPr lang="it-IT" dirty="0"/>
              <a:t> by </a:t>
            </a:r>
            <a:r>
              <a:rPr lang="it-IT" dirty="0" err="1"/>
              <a:t>inspection</a:t>
            </a:r>
            <a:r>
              <a:rPr lang="it-IT" dirty="0"/>
              <a:t> of the </a:t>
            </a:r>
            <a:r>
              <a:rPr lang="it-IT" dirty="0" err="1"/>
              <a:t>graph</a:t>
            </a:r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Complex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computations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>
                <a:solidFill>
                  <a:srgbClr val="0000FF"/>
                </a:solidFill>
              </a:rPr>
              <a:t>graphical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manipulations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Main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approaches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Bayesian</a:t>
            </a:r>
            <a:r>
              <a:rPr lang="it-IT" dirty="0">
                <a:solidFill>
                  <a:srgbClr val="0000FF"/>
                </a:solidFill>
              </a:rPr>
              <a:t> networks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Markov random fields 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Factor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graph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0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Bayes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/>
              <p:nvPr/>
            </p:nvSpPr>
            <p:spPr>
              <a:xfrm>
                <a:off x="1454952" y="2292956"/>
                <a:ext cx="8425318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e>
                          <m: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1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4000" b="0" i="0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)=</m:t>
                      </m:r>
                    </m:oMath>
                  </m:oMathPara>
                </a14:m>
                <a:endParaRPr lang="it-IT" sz="4000" i="1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1" i="1" spc="1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it-IT" sz="4000" b="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4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52" y="2292956"/>
                <a:ext cx="8425318" cy="1846659"/>
              </a:xfrm>
              <a:prstGeom prst="rect">
                <a:avLst/>
              </a:prstGeom>
              <a:blipFill>
                <a:blip r:embed="rId3"/>
                <a:stretch>
                  <a:fillRect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9DD521B9-5BB6-7ED3-5935-645FEEFC5425}"/>
              </a:ext>
            </a:extLst>
          </p:cNvPr>
          <p:cNvSpPr/>
          <p:nvPr/>
        </p:nvSpPr>
        <p:spPr>
          <a:xfrm>
            <a:off x="2628144" y="5079422"/>
            <a:ext cx="5756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Difficulty for learning the joint probability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Naïve Bayes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/>
              <p:nvPr/>
            </p:nvSpPr>
            <p:spPr>
              <a:xfrm>
                <a:off x="1819709" y="1948571"/>
                <a:ext cx="8425318" cy="4458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1" i="1" spc="1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it-IT" sz="400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it-IT" sz="4000" b="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it-IT" sz="4000" i="1" spc="1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,…, 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,…, 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4000" b="0" i="1" spc="10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 …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it-IT" sz="4000" b="0" i="1" spc="10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| 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4000" b="0" i="1" spc="10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4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it-IT" sz="4000" b="0" i="0" spc="100" dirty="0">
                  <a:latin typeface="Cambria Math" panose="02040503050406030204" pitchFamily="18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C8189AC-63E7-598E-A6FE-03B790E3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09" y="1948571"/>
                <a:ext cx="8425318" cy="4458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FCDF628B-BD19-09F3-81BD-99D4F1CEC0DE}"/>
              </a:ext>
            </a:extLst>
          </p:cNvPr>
          <p:cNvSpPr/>
          <p:nvPr/>
        </p:nvSpPr>
        <p:spPr>
          <a:xfrm>
            <a:off x="2556295" y="5945819"/>
            <a:ext cx="8155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accent1"/>
                </a:solidFill>
                <a:latin typeface="Tahoma" panose="020B0604030504040204" pitchFamily="34" charset="0"/>
              </a:rPr>
              <a:t>all input attributes are conditionally independent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Naïve Bayes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9BA6C-EC4F-3D4B-F7DD-395C2565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3" y="2196166"/>
            <a:ext cx="27955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B1B6B85-FD87-7A80-3A27-359EEAB0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81" y="5076486"/>
            <a:ext cx="71310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78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Example Naïve Bayes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4E4E75-2946-4A5D-72CD-DE54704E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9214"/>
            <a:ext cx="5940343" cy="48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4F6A3EBE-9AD6-8018-B799-E5C483940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70530"/>
              </p:ext>
            </p:extLst>
          </p:nvPr>
        </p:nvGraphicFramePr>
        <p:xfrm>
          <a:off x="374527" y="2835009"/>
          <a:ext cx="5651476" cy="192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599800" imgH="24866600" progId="Equation.3">
                  <p:embed/>
                </p:oleObj>
              </mc:Choice>
              <mc:Fallback>
                <p:oleObj name="Equation" r:id="rId4" imgW="74599800" imgH="24866600" progId="Equation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17EE44C6-CFEB-D043-B9BD-176F684CC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27" y="2835009"/>
                        <a:ext cx="5651476" cy="192699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1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Example Naïve Bayes </a:t>
            </a:r>
          </a:p>
        </p:txBody>
      </p:sp>
      <p:graphicFrame>
        <p:nvGraphicFramePr>
          <p:cNvPr id="2" name="Group 128">
            <a:extLst>
              <a:ext uri="{FF2B5EF4-FFF2-40B4-BE49-F238E27FC236}">
                <a16:creationId xmlns:a16="http://schemas.microsoft.com/office/drawing/2014/main" id="{E4508C9C-163D-DE01-CB6E-CD9302EB6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44179"/>
              </p:ext>
            </p:extLst>
          </p:nvPr>
        </p:nvGraphicFramePr>
        <p:xfrm>
          <a:off x="1994464" y="2088621"/>
          <a:ext cx="3702050" cy="1763711"/>
        </p:xfrm>
        <a:graphic>
          <a:graphicData uri="http://schemas.openxmlformats.org/drawingml/2006/table">
            <a:tbl>
              <a:tblPr/>
              <a:tblGrid>
                <a:gridCol w="127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01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Outlook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Sunny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Overcast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0/5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Rain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Group 74">
            <a:extLst>
              <a:ext uri="{FF2B5EF4-FFF2-40B4-BE49-F238E27FC236}">
                <a16:creationId xmlns:a16="http://schemas.microsoft.com/office/drawing/2014/main" id="{66027F4E-9639-B95B-C541-3E1C405C8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54200"/>
              </p:ext>
            </p:extLst>
          </p:nvPr>
        </p:nvGraphicFramePr>
        <p:xfrm>
          <a:off x="5852089" y="2088621"/>
          <a:ext cx="4600576" cy="2030483"/>
        </p:xfrm>
        <a:graphic>
          <a:graphicData uri="http://schemas.openxmlformats.org/drawingml/2006/table">
            <a:tbl>
              <a:tblPr/>
              <a:tblGrid>
                <a:gridCol w="168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23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Temperature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Hot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Mild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Cool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132">
            <a:extLst>
              <a:ext uri="{FF2B5EF4-FFF2-40B4-BE49-F238E27FC236}">
                <a16:creationId xmlns:a16="http://schemas.microsoft.com/office/drawing/2014/main" id="{73CAAE89-4B7B-288A-5D03-19814CC99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79971"/>
              </p:ext>
            </p:extLst>
          </p:nvPr>
        </p:nvGraphicFramePr>
        <p:xfrm>
          <a:off x="2070664" y="4120621"/>
          <a:ext cx="3989388" cy="1598871"/>
        </p:xfrm>
        <a:graphic>
          <a:graphicData uri="http://schemas.openxmlformats.org/drawingml/2006/table">
            <a:tbl>
              <a:tblPr/>
              <a:tblGrid>
                <a:gridCol w="152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39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Humidity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Play=N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High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4/5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Normal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Group 137">
            <a:extLst>
              <a:ext uri="{FF2B5EF4-FFF2-40B4-BE49-F238E27FC236}">
                <a16:creationId xmlns:a16="http://schemas.microsoft.com/office/drawing/2014/main" id="{3C93EA53-9D5C-262F-FBC5-EB8101AD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92695"/>
              </p:ext>
            </p:extLst>
          </p:nvPr>
        </p:nvGraphicFramePr>
        <p:xfrm>
          <a:off x="6337864" y="4274608"/>
          <a:ext cx="3544888" cy="1360501"/>
        </p:xfrm>
        <a:graphic>
          <a:graphicData uri="http://schemas.openxmlformats.org/drawingml/2006/table">
            <a:tbl>
              <a:tblPr/>
              <a:tblGrid>
                <a:gridCol w="123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37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Wind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Strong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Weak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119">
            <a:extLst>
              <a:ext uri="{FF2B5EF4-FFF2-40B4-BE49-F238E27FC236}">
                <a16:creationId xmlns:a16="http://schemas.microsoft.com/office/drawing/2014/main" id="{DA189151-AA7F-D13A-07CB-A724D4F5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14" y="5925608"/>
            <a:ext cx="2498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300" i="1">
                <a:latin typeface="Palatino Linotype" panose="02040502050505030304" pitchFamily="18" charset="0"/>
              </a:rPr>
              <a:t>P</a:t>
            </a:r>
            <a:r>
              <a:rPr lang="en-GB" altLang="it-IT" sz="2300">
                <a:latin typeface="Palatino Linotype" panose="02040502050505030304" pitchFamily="18" charset="0"/>
              </a:rPr>
              <a:t>(Play</a:t>
            </a:r>
            <a:r>
              <a:rPr lang="en-GB" altLang="it-IT" sz="2300" i="1">
                <a:latin typeface="Palatino Linotype" panose="02040502050505030304" pitchFamily="18" charset="0"/>
              </a:rPr>
              <a:t>=Yes) = </a:t>
            </a:r>
            <a:r>
              <a:rPr lang="en-GB" altLang="it-IT" sz="2300">
                <a:latin typeface="Palatino Linotype" panose="02040502050505030304" pitchFamily="18" charset="0"/>
              </a:rPr>
              <a:t>9/14</a:t>
            </a:r>
          </a:p>
        </p:txBody>
      </p:sp>
      <p:sp>
        <p:nvSpPr>
          <p:cNvPr id="7" name="Text Box 120">
            <a:extLst>
              <a:ext uri="{FF2B5EF4-FFF2-40B4-BE49-F238E27FC236}">
                <a16:creationId xmlns:a16="http://schemas.microsoft.com/office/drawing/2014/main" id="{86B3F045-419B-1C2C-954D-48BDD554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789" y="5925608"/>
            <a:ext cx="2463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300" i="1">
                <a:latin typeface="Palatino Linotype" panose="02040502050505030304" pitchFamily="18" charset="0"/>
              </a:rPr>
              <a:t>P</a:t>
            </a:r>
            <a:r>
              <a:rPr lang="en-GB" altLang="it-IT" sz="2300">
                <a:latin typeface="Palatino Linotype" panose="02040502050505030304" pitchFamily="18" charset="0"/>
              </a:rPr>
              <a:t>(Play</a:t>
            </a:r>
            <a:r>
              <a:rPr lang="en-GB" altLang="it-IT" sz="2300" i="1">
                <a:latin typeface="Palatino Linotype" panose="02040502050505030304" pitchFamily="18" charset="0"/>
              </a:rPr>
              <a:t>=No) = </a:t>
            </a:r>
            <a:r>
              <a:rPr lang="en-GB" altLang="it-IT" sz="2300">
                <a:latin typeface="Palatino Linotype" panose="02040502050505030304" pitchFamily="18" charset="0"/>
              </a:rPr>
              <a:t>5/14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399A46-570B-25BC-EF30-152DD2377948}"/>
              </a:ext>
            </a:extLst>
          </p:cNvPr>
          <p:cNvSpPr/>
          <p:nvPr/>
        </p:nvSpPr>
        <p:spPr>
          <a:xfrm>
            <a:off x="9064667" y="1315396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Learning phase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5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Example Naïve Bayes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399A46-570B-25BC-EF30-152DD2377948}"/>
              </a:ext>
            </a:extLst>
          </p:cNvPr>
          <p:cNvSpPr/>
          <p:nvPr/>
        </p:nvSpPr>
        <p:spPr>
          <a:xfrm>
            <a:off x="9064667" y="1315396"/>
            <a:ext cx="163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Test phase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1A93181-96B0-2D25-CB9F-64DED04A7B64}"/>
              </a:ext>
            </a:extLst>
          </p:cNvPr>
          <p:cNvSpPr/>
          <p:nvPr/>
        </p:nvSpPr>
        <p:spPr>
          <a:xfrm>
            <a:off x="901164" y="2358645"/>
            <a:ext cx="1023874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it-IT" sz="2400" b="1" dirty="0">
                <a:latin typeface="Palatino Linotype" panose="02040502050505030304" pitchFamily="18" charset="0"/>
              </a:rPr>
              <a:t>x</a:t>
            </a:r>
            <a:r>
              <a:rPr lang="en-US" altLang="it-IT" sz="2400" dirty="0">
                <a:latin typeface="Palatino Linotype" panose="02040502050505030304" pitchFamily="18" charset="0"/>
              </a:rPr>
              <a:t>’=(Outlook=</a:t>
            </a:r>
            <a:r>
              <a:rPr lang="en-US" altLang="it-IT" sz="2400" i="1" dirty="0">
                <a:latin typeface="Palatino Linotype" panose="02040502050505030304" pitchFamily="18" charset="0"/>
              </a:rPr>
              <a:t>Sunny, </a:t>
            </a:r>
            <a:r>
              <a:rPr lang="en-US" altLang="it-IT" sz="2400" dirty="0">
                <a:latin typeface="Palatino Linotype" panose="02040502050505030304" pitchFamily="18" charset="0"/>
              </a:rPr>
              <a:t>Temperature=</a:t>
            </a:r>
            <a:r>
              <a:rPr lang="en-US" altLang="it-IT" sz="2400" i="1" dirty="0">
                <a:latin typeface="Palatino Linotype" panose="02040502050505030304" pitchFamily="18" charset="0"/>
              </a:rPr>
              <a:t>Cool, </a:t>
            </a:r>
            <a:r>
              <a:rPr lang="en-US" altLang="it-IT" sz="2400" dirty="0">
                <a:latin typeface="Palatino Linotype" panose="02040502050505030304" pitchFamily="18" charset="0"/>
              </a:rPr>
              <a:t>Humidity</a:t>
            </a:r>
            <a:r>
              <a:rPr lang="en-US" altLang="it-IT" sz="2400" i="1" dirty="0">
                <a:latin typeface="Palatino Linotype" panose="02040502050505030304" pitchFamily="18" charset="0"/>
              </a:rPr>
              <a:t>=High, </a:t>
            </a:r>
            <a:r>
              <a:rPr lang="en-US" altLang="it-IT" sz="2400" dirty="0">
                <a:latin typeface="Palatino Linotype" panose="02040502050505030304" pitchFamily="18" charset="0"/>
              </a:rPr>
              <a:t>Wind=</a:t>
            </a:r>
            <a:r>
              <a:rPr lang="en-US" altLang="it-IT" sz="2400" i="1" dirty="0">
                <a:latin typeface="Palatino Linotype" panose="02040502050505030304" pitchFamily="18" charset="0"/>
              </a:rPr>
              <a:t>Strong</a:t>
            </a:r>
            <a:r>
              <a:rPr lang="en-US" altLang="it-IT" sz="2400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6F2249D-A13F-B551-30C9-A0DE70FFAE57}"/>
              </a:ext>
            </a:extLst>
          </p:cNvPr>
          <p:cNvSpPr/>
          <p:nvPr/>
        </p:nvSpPr>
        <p:spPr>
          <a:xfrm>
            <a:off x="5107466" y="1904476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New </a:t>
            </a:r>
            <a:r>
              <a:rPr lang="en-US" altLang="it-IT" sz="2400" dirty="0" err="1">
                <a:solidFill>
                  <a:srgbClr val="0000FF"/>
                </a:solidFill>
                <a:latin typeface="Tahoma" panose="020B0604030504040204" pitchFamily="34" charset="0"/>
              </a:rPr>
              <a:t>istance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1" name="Text Box 91">
            <a:extLst>
              <a:ext uri="{FF2B5EF4-FFF2-40B4-BE49-F238E27FC236}">
                <a16:creationId xmlns:a16="http://schemas.microsoft.com/office/drawing/2014/main" id="{DC63F054-6F84-A75C-ADD0-B1421938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962" y="3691714"/>
            <a:ext cx="4582859" cy="20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P(Outlook=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S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unny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No</a:t>
            </a:r>
            <a:r>
              <a:rPr lang="en-GB" altLang="it-IT" sz="2000" dirty="0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P(Temperature=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=No</a:t>
            </a:r>
            <a:r>
              <a:rPr lang="en-GB" altLang="it-IT" sz="2000" dirty="0">
                <a:latin typeface="Palatino Linotype" panose="02040502050505030304" pitchFamily="18" charset="0"/>
              </a:rPr>
              <a:t>) = 1/5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Huminity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No</a:t>
            </a:r>
            <a:r>
              <a:rPr lang="en-GB" altLang="it-IT" sz="2000" dirty="0">
                <a:latin typeface="Palatino Linotype" panose="02040502050505030304" pitchFamily="18" charset="0"/>
              </a:rPr>
              <a:t>) = 4/5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P(Wind=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No</a:t>
            </a:r>
            <a:r>
              <a:rPr lang="en-GB" altLang="it-IT" sz="2000" dirty="0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P(Play=</a:t>
            </a:r>
            <a:r>
              <a:rPr lang="en-GB" altLang="it-IT" sz="2000" i="1" dirty="0">
                <a:latin typeface="Palatino Linotype" panose="02040502050505030304" pitchFamily="18" charset="0"/>
              </a:rPr>
              <a:t>No</a:t>
            </a:r>
            <a:r>
              <a:rPr lang="en-GB" altLang="it-IT" sz="2000" dirty="0">
                <a:latin typeface="Palatino Linotype" panose="02040502050505030304" pitchFamily="18" charset="0"/>
              </a:rPr>
              <a:t>) = 5/14</a:t>
            </a:r>
          </a:p>
        </p:txBody>
      </p:sp>
      <p:sp>
        <p:nvSpPr>
          <p:cNvPr id="12" name="Text Box 93">
            <a:extLst>
              <a:ext uri="{FF2B5EF4-FFF2-40B4-BE49-F238E27FC236}">
                <a16:creationId xmlns:a16="http://schemas.microsoft.com/office/drawing/2014/main" id="{F54CA1DE-DFBE-E058-C62C-6DA12F90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64" y="3691714"/>
            <a:ext cx="4248765" cy="20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P(Outlook=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000" dirty="0">
                <a:latin typeface="Palatino Linotype" panose="02040502050505030304" pitchFamily="18" charset="0"/>
              </a:rPr>
              <a:t>) = 2/9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P(Temperature=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0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Huminity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0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P(Wind=</a:t>
            </a:r>
            <a:r>
              <a:rPr lang="en-GB" altLang="it-IT" sz="20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20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2000" dirty="0">
                <a:latin typeface="Palatino Linotype" panose="02040502050505030304" pitchFamily="18" charset="0"/>
              </a:rPr>
              <a:t>=</a:t>
            </a:r>
            <a:r>
              <a:rPr lang="en-GB" altLang="it-IT" sz="20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0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2000" dirty="0">
                <a:latin typeface="Palatino Linotype" panose="02040502050505030304" pitchFamily="18" charset="0"/>
              </a:rPr>
              <a:t>P(Play=</a:t>
            </a:r>
            <a:r>
              <a:rPr lang="en-GB" altLang="it-IT" sz="20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000" dirty="0">
                <a:latin typeface="Palatino Linotype" panose="02040502050505030304" pitchFamily="18" charset="0"/>
              </a:rPr>
              <a:t>) = 9/14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1E3D8B8-2325-60E5-24FC-AF23CBFC4C15}"/>
              </a:ext>
            </a:extLst>
          </p:cNvPr>
          <p:cNvSpPr/>
          <p:nvPr/>
        </p:nvSpPr>
        <p:spPr>
          <a:xfrm>
            <a:off x="5123445" y="3006713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Look up table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5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Example Naïve Bayes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9399A46-570B-25BC-EF30-152DD2377948}"/>
              </a:ext>
            </a:extLst>
          </p:cNvPr>
          <p:cNvSpPr/>
          <p:nvPr/>
        </p:nvSpPr>
        <p:spPr>
          <a:xfrm>
            <a:off x="9064667" y="1315396"/>
            <a:ext cx="163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Test phase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1A93181-96B0-2D25-CB9F-64DED04A7B64}"/>
              </a:ext>
            </a:extLst>
          </p:cNvPr>
          <p:cNvSpPr/>
          <p:nvPr/>
        </p:nvSpPr>
        <p:spPr>
          <a:xfrm>
            <a:off x="368135" y="3004268"/>
            <a:ext cx="11329059" cy="241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2400" i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it-IT" sz="2400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400" b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’): </a:t>
            </a:r>
            <a:r>
              <a:rPr lang="en-GB" altLang="it-IT" sz="2400" dirty="0">
                <a:latin typeface="Palatino Linotype" panose="02040502050505030304" pitchFamily="18" charset="0"/>
              </a:rPr>
              <a:t>[P(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|Y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es</a:t>
            </a:r>
            <a:r>
              <a:rPr lang="en-GB" altLang="it-IT" sz="2400" dirty="0">
                <a:latin typeface="Palatino Linotype" panose="02040502050505030304" pitchFamily="18" charset="0"/>
              </a:rPr>
              <a:t>)P(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Yes</a:t>
            </a:r>
            <a:r>
              <a:rPr lang="en-GB" altLang="it-IT" sz="2400" dirty="0">
                <a:latin typeface="Palatino Linotype" panose="02040502050505030304" pitchFamily="18" charset="0"/>
              </a:rPr>
              <a:t>)P(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|Y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es</a:t>
            </a:r>
            <a:r>
              <a:rPr lang="en-GB" altLang="it-IT" sz="2400" dirty="0">
                <a:latin typeface="Palatino Linotype" panose="02040502050505030304" pitchFamily="18" charset="0"/>
              </a:rPr>
              <a:t>)P(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Yes</a:t>
            </a:r>
            <a:r>
              <a:rPr lang="en-GB" altLang="it-IT" sz="2400" dirty="0">
                <a:latin typeface="Palatino Linotype" panose="02040502050505030304" pitchFamily="18" charset="0"/>
              </a:rPr>
              <a:t>)]P(Play=</a:t>
            </a:r>
            <a:r>
              <a:rPr lang="en-GB" altLang="it-IT" sz="2400" i="1" dirty="0">
                <a:latin typeface="Palatino Linotype" panose="02040502050505030304" pitchFamily="18" charset="0"/>
              </a:rPr>
              <a:t>Yes</a:t>
            </a:r>
            <a:r>
              <a:rPr lang="en-GB" altLang="it-IT" sz="2400" dirty="0">
                <a:latin typeface="Palatino Linotype" panose="02040502050505030304" pitchFamily="18" charset="0"/>
              </a:rPr>
              <a:t>) = 0.0053</a:t>
            </a:r>
          </a:p>
          <a:p>
            <a:endParaRPr lang="en-GB" altLang="it-IT" sz="2400" dirty="0">
              <a:latin typeface="Palatino Linotype" panose="02040502050505030304" pitchFamily="18" charset="0"/>
            </a:endParaRPr>
          </a:p>
          <a:p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2400" i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2400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400" b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’): </a:t>
            </a:r>
            <a:r>
              <a:rPr lang="en-GB" altLang="it-IT" sz="2400" dirty="0">
                <a:latin typeface="Palatino Linotype" panose="02040502050505030304" pitchFamily="18" charset="0"/>
              </a:rPr>
              <a:t>[P(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|N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o</a:t>
            </a:r>
            <a:r>
              <a:rPr lang="en-GB" altLang="it-IT" sz="2400" dirty="0">
                <a:latin typeface="Palatino Linotype" panose="02040502050505030304" pitchFamily="18" charset="0"/>
              </a:rPr>
              <a:t>) 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|N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o</a:t>
            </a:r>
            <a:r>
              <a:rPr lang="en-GB" altLang="it-IT" sz="2400" dirty="0">
                <a:latin typeface="Palatino Linotype" panose="02040502050505030304" pitchFamily="18" charset="0"/>
              </a:rPr>
              <a:t>)P(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No</a:t>
            </a:r>
            <a:r>
              <a:rPr lang="en-GB" altLang="it-IT" sz="2400" dirty="0">
                <a:latin typeface="Palatino Linotype" panose="02040502050505030304" pitchFamily="18" charset="0"/>
              </a:rPr>
              <a:t>)P(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2400" dirty="0" err="1">
                <a:latin typeface="Palatino Linotype" panose="02040502050505030304" pitchFamily="18" charset="0"/>
              </a:rPr>
              <a:t>|</a:t>
            </a:r>
            <a:r>
              <a:rPr lang="en-GB" altLang="it-IT" sz="2400" i="1" dirty="0" err="1">
                <a:latin typeface="Palatino Linotype" panose="02040502050505030304" pitchFamily="18" charset="0"/>
              </a:rPr>
              <a:t>No</a:t>
            </a:r>
            <a:r>
              <a:rPr lang="en-GB" altLang="it-IT" sz="2400" dirty="0">
                <a:latin typeface="Palatino Linotype" panose="02040502050505030304" pitchFamily="18" charset="0"/>
              </a:rPr>
              <a:t>)]P(Play=</a:t>
            </a:r>
            <a:r>
              <a:rPr lang="en-GB" altLang="it-IT" sz="2400" i="1" dirty="0">
                <a:latin typeface="Palatino Linotype" panose="02040502050505030304" pitchFamily="18" charset="0"/>
              </a:rPr>
              <a:t>No</a:t>
            </a:r>
            <a:r>
              <a:rPr lang="en-GB" altLang="it-IT" sz="2400" dirty="0">
                <a:latin typeface="Palatino Linotype" panose="02040502050505030304" pitchFamily="18" charset="0"/>
              </a:rPr>
              <a:t>) = 0.0206</a:t>
            </a:r>
          </a:p>
          <a:p>
            <a:pPr>
              <a:lnSpc>
                <a:spcPct val="50000"/>
              </a:lnSpc>
            </a:pPr>
            <a:endParaRPr lang="en-GB" altLang="it-IT" sz="2400" dirty="0">
              <a:latin typeface="Palatino Linotype" panose="02040502050505030304" pitchFamily="18" charset="0"/>
            </a:endParaRPr>
          </a:p>
          <a:p>
            <a:pPr>
              <a:lnSpc>
                <a:spcPct val="130000"/>
              </a:lnSpc>
            </a:pPr>
            <a:endParaRPr lang="en-GB" altLang="it-IT" sz="24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30000"/>
              </a:lnSpc>
            </a:pP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                              Given the fact</a:t>
            </a:r>
            <a:r>
              <a:rPr lang="en-GB" altLang="it-IT" sz="2400" b="1" dirty="0">
                <a:solidFill>
                  <a:srgbClr val="3502FF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2400" i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it-IT" sz="2400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400" b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’) &lt; P(</a:t>
            </a:r>
            <a:r>
              <a:rPr lang="en-GB" altLang="it-IT" sz="2400" i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2400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400" b="1" dirty="0" err="1">
                <a:solidFill>
                  <a:srgbClr val="3502FF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’), we label </a:t>
            </a:r>
            <a:r>
              <a:rPr lang="en-GB" altLang="it-IT" sz="2400" b="1" dirty="0">
                <a:solidFill>
                  <a:srgbClr val="3502FF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’ to be “</a:t>
            </a:r>
            <a:r>
              <a:rPr lang="en-GB" altLang="it-IT" sz="2400" i="1" dirty="0">
                <a:solidFill>
                  <a:srgbClr val="3502FF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2400" dirty="0">
                <a:solidFill>
                  <a:srgbClr val="3502FF"/>
                </a:solidFill>
                <a:latin typeface="Palatino Linotype" panose="02040502050505030304" pitchFamily="18" charset="0"/>
              </a:rPr>
              <a:t>”  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6F2249D-A13F-B551-30C9-A0DE70FFAE57}"/>
              </a:ext>
            </a:extLst>
          </p:cNvPr>
          <p:cNvSpPr/>
          <p:nvPr/>
        </p:nvSpPr>
        <p:spPr>
          <a:xfrm>
            <a:off x="5338908" y="2542603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MAP rule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92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Continuous inputs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6F2249D-A13F-B551-30C9-A0DE70FFAE57}"/>
              </a:ext>
            </a:extLst>
          </p:cNvPr>
          <p:cNvSpPr/>
          <p:nvPr/>
        </p:nvSpPr>
        <p:spPr>
          <a:xfrm>
            <a:off x="4648014" y="2162059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>
                <a:solidFill>
                  <a:srgbClr val="0000FF"/>
                </a:solidFill>
                <a:latin typeface="Tahoma" panose="020B0604030504040204" pitchFamily="34" charset="0"/>
              </a:rPr>
              <a:t>Normal distribution</a:t>
            </a:r>
            <a:endParaRPr lang="en-GB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A17053C1-6CA1-1123-0954-557C3C5FF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595712"/>
              </p:ext>
            </p:extLst>
          </p:nvPr>
        </p:nvGraphicFramePr>
        <p:xfrm>
          <a:off x="1220226" y="3004268"/>
          <a:ext cx="9999932" cy="21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398600" imgH="19304000" progId="Equation.3">
                  <p:embed/>
                </p:oleObj>
              </mc:Choice>
              <mc:Fallback>
                <p:oleObj name="Equation" r:id="rId3" imgW="90398600" imgH="19304000" progId="Equation.3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0E537E95-32EB-2645-83DA-8B98569A6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226" y="3004268"/>
                        <a:ext cx="9999932" cy="216247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0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Probability Theory</a:t>
            </a:r>
          </a:p>
        </p:txBody>
      </p:sp>
      <p:sp>
        <p:nvSpPr>
          <p:cNvPr id="12291" name="Content Placeholder 9"/>
          <p:cNvSpPr>
            <a:spLocks noGrp="1"/>
          </p:cNvSpPr>
          <p:nvPr>
            <p:ph idx="1"/>
          </p:nvPr>
        </p:nvSpPr>
        <p:spPr>
          <a:xfrm>
            <a:off x="557248" y="2065106"/>
            <a:ext cx="10950237" cy="42829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A key concept in the field of pattern recognition is that of uncertainty</a:t>
            </a:r>
          </a:p>
          <a:p>
            <a:pPr lvl="1">
              <a:defRPr/>
            </a:pPr>
            <a:r>
              <a:rPr lang="en-US" dirty="0"/>
              <a:t>noise on measurements </a:t>
            </a:r>
          </a:p>
          <a:p>
            <a:pPr lvl="1">
              <a:defRPr/>
            </a:pPr>
            <a:r>
              <a:rPr lang="en-US" dirty="0"/>
              <a:t>finite size of data sets</a:t>
            </a:r>
          </a:p>
          <a:p>
            <a:pPr lvl="1">
              <a:defRPr/>
            </a:pPr>
            <a:endParaRPr lang="en-US" dirty="0">
              <a:solidFill>
                <a:srgbClr val="3502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3502FF"/>
                </a:solidFill>
              </a:rPr>
              <a:t>Probability theory </a:t>
            </a:r>
          </a:p>
          <a:p>
            <a:pPr lvl="1">
              <a:defRPr/>
            </a:pPr>
            <a:r>
              <a:rPr lang="en-US" dirty="0"/>
              <a:t>provides a consistent framework for the quantification and manipulation of uncertainty </a:t>
            </a:r>
          </a:p>
          <a:p>
            <a:pPr lvl="1">
              <a:defRPr/>
            </a:pPr>
            <a:r>
              <a:rPr lang="en-US" dirty="0"/>
              <a:t>forms one of the central foundations for pattern recognition</a:t>
            </a:r>
          </a:p>
          <a:p>
            <a:pPr>
              <a:defRPr/>
            </a:pPr>
            <a:endParaRPr lang="en-US" dirty="0"/>
          </a:p>
          <a:p>
            <a:pPr lvl="2"/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Probability Theory</a:t>
            </a:r>
          </a:p>
        </p:txBody>
      </p:sp>
      <p:pic>
        <p:nvPicPr>
          <p:cNvPr id="6" name="Content Placeholder 8" descr="Figure1.10.jpg">
            <a:extLst>
              <a:ext uri="{FF2B5EF4-FFF2-40B4-BE49-F238E27FC236}">
                <a16:creationId xmlns:a16="http://schemas.microsoft.com/office/drawing/2014/main" id="{7925E2AA-90A4-E6F5-8C87-4BFDA0855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2" y="2187071"/>
            <a:ext cx="5120068" cy="33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1C9467-146D-9DDB-6E04-0E78FB4ABF4B}"/>
              </a:ext>
            </a:extLst>
          </p:cNvPr>
          <p:cNvSpPr txBox="1"/>
          <p:nvPr/>
        </p:nvSpPr>
        <p:spPr>
          <a:xfrm>
            <a:off x="1424368" y="5761977"/>
            <a:ext cx="613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random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variables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and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8A0E23-DFFB-332D-673D-D37700789D30}"/>
              </a:ext>
            </a:extLst>
          </p:cNvPr>
          <p:cNvSpPr txBox="1"/>
          <p:nvPr/>
        </p:nvSpPr>
        <p:spPr>
          <a:xfrm>
            <a:off x="5648896" y="2187071"/>
            <a:ext cx="6131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can take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any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of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values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baseline="-25000" dirty="0">
                <a:solidFill>
                  <a:srgbClr val="3502FF"/>
                </a:solidFill>
                <a:effectLst/>
                <a:latin typeface="Helvetica" pitchFamily="2" charset="0"/>
              </a:rPr>
              <a:t>i</a:t>
            </a:r>
            <a:r>
              <a:rPr lang="it-IT" dirty="0">
                <a:solidFill>
                  <a:srgbClr val="3502FF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where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141314"/>
                </a:solidFill>
                <a:effectLst/>
                <a:latin typeface="Helvetica" pitchFamily="2" charset="0"/>
              </a:rPr>
              <a:t>i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= 1, . . . , </a:t>
            </a:r>
            <a:r>
              <a:rPr lang="it-IT" i="1" dirty="0">
                <a:solidFill>
                  <a:srgbClr val="141314"/>
                </a:solidFill>
                <a:effectLst/>
                <a:latin typeface="Helvetica" pitchFamily="2" charset="0"/>
              </a:rPr>
              <a:t>M</a:t>
            </a:r>
            <a:endParaRPr lang="it-IT" i="1" dirty="0">
              <a:solidFill>
                <a:srgbClr val="141314"/>
              </a:solidFill>
              <a:latin typeface="Helvetica" pitchFamily="2" charset="0"/>
            </a:endParaRPr>
          </a:p>
          <a:p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can take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values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i="1" baseline="-25000" dirty="0" err="1">
                <a:solidFill>
                  <a:srgbClr val="3502FF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141314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where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141314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= 1, . . . , </a:t>
            </a:r>
            <a:r>
              <a:rPr lang="it-IT" i="1" dirty="0">
                <a:solidFill>
                  <a:srgbClr val="141314"/>
                </a:solidFill>
                <a:effectLst/>
                <a:latin typeface="Helvetica" pitchFamily="2" charset="0"/>
              </a:rPr>
              <a:t>L</a:t>
            </a:r>
            <a:endParaRPr lang="it-IT" dirty="0">
              <a:solidFill>
                <a:srgbClr val="141314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5046B8-6AD0-589F-1EB8-D282A82DFD3A}"/>
              </a:ext>
            </a:extLst>
          </p:cNvPr>
          <p:cNvSpPr txBox="1"/>
          <p:nvPr/>
        </p:nvSpPr>
        <p:spPr>
          <a:xfrm>
            <a:off x="5735574" y="3515957"/>
            <a:ext cx="61310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N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trials in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which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sample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both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of the</a:t>
            </a:r>
          </a:p>
          <a:p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variables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and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, and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let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such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trials in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which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=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i="1" baseline="-25000" dirty="0">
                <a:solidFill>
                  <a:srgbClr val="3502FF"/>
                </a:solidFill>
                <a:effectLst/>
                <a:latin typeface="Helvetica" pitchFamily="2" charset="0"/>
              </a:rPr>
              <a:t>i</a:t>
            </a:r>
            <a:r>
              <a:rPr lang="it-IT" dirty="0">
                <a:solidFill>
                  <a:srgbClr val="3502FF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and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=</a:t>
            </a:r>
            <a:r>
              <a:rPr lang="it-IT" i="1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i="1" baseline="-25000" dirty="0" err="1">
                <a:solidFill>
                  <a:srgbClr val="3502FF"/>
                </a:solidFill>
                <a:effectLst/>
                <a:latin typeface="Helvetica" pitchFamily="2" charset="0"/>
              </a:rPr>
              <a:t>j</a:t>
            </a:r>
            <a:r>
              <a:rPr lang="it-IT" i="1" baseline="-25000" dirty="0">
                <a:solidFill>
                  <a:srgbClr val="3502FF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be </a:t>
            </a:r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n</a:t>
            </a:r>
            <a:r>
              <a:rPr lang="it-IT" i="1" baseline="-25000" dirty="0" err="1">
                <a:solidFill>
                  <a:srgbClr val="3502FF"/>
                </a:solidFill>
                <a:effectLst/>
                <a:latin typeface="Helvetica" pitchFamily="2" charset="0"/>
              </a:rPr>
              <a:t>ij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endParaRPr lang="it-IT" dirty="0">
              <a:solidFill>
                <a:srgbClr val="141314"/>
              </a:solidFill>
              <a:latin typeface="Helvetica" pitchFamily="2" charset="0"/>
            </a:endParaRPr>
          </a:p>
          <a:p>
            <a:endParaRPr lang="it-IT" dirty="0">
              <a:solidFill>
                <a:srgbClr val="141314"/>
              </a:solidFill>
              <a:effectLst/>
              <a:latin typeface="Helvetica" pitchFamily="2" charset="0"/>
            </a:endParaRPr>
          </a:p>
          <a:p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Let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of trials in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which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takes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value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x</a:t>
            </a:r>
            <a:r>
              <a:rPr lang="it-IT" i="1" baseline="-25000" dirty="0">
                <a:solidFill>
                  <a:srgbClr val="3502FF"/>
                </a:solidFill>
                <a:effectLst/>
                <a:latin typeface="Helvetica" pitchFamily="2" charset="0"/>
              </a:rPr>
              <a:t>i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(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irrespective</a:t>
            </a:r>
            <a:r>
              <a:rPr lang="it-IT" dirty="0">
                <a:solidFill>
                  <a:srgbClr val="141314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of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value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that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takes) be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denoted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by 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c</a:t>
            </a:r>
            <a:r>
              <a:rPr lang="it-IT" i="1" baseline="-25000" dirty="0">
                <a:solidFill>
                  <a:srgbClr val="3502FF"/>
                </a:solidFill>
                <a:effectLst/>
                <a:latin typeface="Helvetica" pitchFamily="2" charset="0"/>
              </a:rPr>
              <a:t>i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Let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of trials in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which</a:t>
            </a:r>
            <a:r>
              <a:rPr lang="it-IT" i="1" dirty="0">
                <a:solidFill>
                  <a:srgbClr val="3502FF"/>
                </a:solidFill>
                <a:effectLst/>
                <a:latin typeface="Helvetica" pitchFamily="2" charset="0"/>
              </a:rPr>
              <a:t> Y 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takes the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value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y</a:t>
            </a:r>
            <a:r>
              <a:rPr lang="it-IT" i="1" baseline="-25000" dirty="0" err="1">
                <a:solidFill>
                  <a:srgbClr val="3502FF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be </a:t>
            </a:r>
            <a:r>
              <a:rPr lang="it-IT" dirty="0" err="1">
                <a:solidFill>
                  <a:srgbClr val="141314"/>
                </a:solidFill>
                <a:effectLst/>
                <a:latin typeface="Helvetica" pitchFamily="2" charset="0"/>
              </a:rPr>
              <a:t>denoted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by </a:t>
            </a:r>
            <a:r>
              <a:rPr lang="it-IT" i="1" dirty="0" err="1">
                <a:solidFill>
                  <a:srgbClr val="3502FF"/>
                </a:solidFill>
                <a:effectLst/>
                <a:latin typeface="Helvetica" pitchFamily="2" charset="0"/>
              </a:rPr>
              <a:t>r</a:t>
            </a:r>
            <a:r>
              <a:rPr lang="it-IT" i="1" baseline="-25000" dirty="0" err="1">
                <a:solidFill>
                  <a:srgbClr val="3502FF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141314"/>
                </a:solidFill>
                <a:effectLst/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19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Probability Theory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7E3D8A1-2C7E-82A2-604D-8543C95A16FB}"/>
              </a:ext>
            </a:extLst>
          </p:cNvPr>
          <p:cNvSpPr txBox="1">
            <a:spLocks/>
          </p:cNvSpPr>
          <p:nvPr/>
        </p:nvSpPr>
        <p:spPr bwMode="auto">
          <a:xfrm>
            <a:off x="6544056" y="1597819"/>
            <a:ext cx="4038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502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Marginal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502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Conditional Probability</a:t>
            </a:r>
          </a:p>
        </p:txBody>
      </p:sp>
      <p:pic>
        <p:nvPicPr>
          <p:cNvPr id="9" name="Picture 12" descr="TP_tmp.emf">
            <a:extLst>
              <a:ext uri="{FF2B5EF4-FFF2-40B4-BE49-F238E27FC236}">
                <a16:creationId xmlns:a16="http://schemas.microsoft.com/office/drawing/2014/main" id="{28C3475A-9FF2-FED8-562D-151B150EB1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9" y="5541087"/>
            <a:ext cx="27511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P_tmp.emf">
            <a:extLst>
              <a:ext uri="{FF2B5EF4-FFF2-40B4-BE49-F238E27FC236}">
                <a16:creationId xmlns:a16="http://schemas.microsoft.com/office/drawing/2014/main" id="{BEAEABF2-A15E-16EB-50E4-380FFF11EF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7" y="2682399"/>
            <a:ext cx="18335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TP_tmp.emf">
            <a:extLst>
              <a:ext uri="{FF2B5EF4-FFF2-40B4-BE49-F238E27FC236}">
                <a16:creationId xmlns:a16="http://schemas.microsoft.com/office/drawing/2014/main" id="{AD298B03-D63E-438E-68B0-52F3826DD5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01" y="5006099"/>
            <a:ext cx="26987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A5275CA9-D2FE-DB39-02CF-92AB97F3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612" y="5076486"/>
            <a:ext cx="403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502FF"/>
                </a:solidFill>
                <a:cs typeface="Arial" panose="020B0604020202020204" pitchFamily="34" charset="0"/>
              </a:rPr>
              <a:t>Joint Probability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it-IT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5" name="Content Placeholder 8" descr="Figure1.10.jpg">
            <a:extLst>
              <a:ext uri="{FF2B5EF4-FFF2-40B4-BE49-F238E27FC236}">
                <a16:creationId xmlns:a16="http://schemas.microsoft.com/office/drawing/2014/main" id="{7D518DA3-A572-BBC3-24B3-54D826A72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" y="2073187"/>
            <a:ext cx="4265612" cy="27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0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Probability Theory</a:t>
            </a:r>
          </a:p>
        </p:txBody>
      </p:sp>
      <p:pic>
        <p:nvPicPr>
          <p:cNvPr id="19" name="Content Placeholder 8" descr="Figure1.10.jpg">
            <a:extLst>
              <a:ext uri="{FF2B5EF4-FFF2-40B4-BE49-F238E27FC236}">
                <a16:creationId xmlns:a16="http://schemas.microsoft.com/office/drawing/2014/main" id="{C6168939-E386-33DA-BBBE-2D72E64BF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99" y="2029608"/>
            <a:ext cx="38338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1EDDE2DC-9CD1-A68C-57B0-DE1F9D12A3AE}"/>
              </a:ext>
            </a:extLst>
          </p:cNvPr>
          <p:cNvSpPr txBox="1">
            <a:spLocks/>
          </p:cNvSpPr>
          <p:nvPr/>
        </p:nvSpPr>
        <p:spPr bwMode="auto">
          <a:xfrm>
            <a:off x="5510911" y="2639208"/>
            <a:ext cx="350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502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 Rule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64FA1E0-A008-63B5-DC54-C049BA6C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111" y="4772808"/>
            <a:ext cx="403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solidFill>
                  <a:srgbClr val="3502FF"/>
                </a:solidFill>
                <a:cs typeface="Arial" panose="020B0604020202020204" pitchFamily="34" charset="0"/>
              </a:rPr>
              <a:t>Product Rule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it-IT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11" descr="TP_tmp.emf">
            <a:extLst>
              <a:ext uri="{FF2B5EF4-FFF2-40B4-BE49-F238E27FC236}">
                <a16:creationId xmlns:a16="http://schemas.microsoft.com/office/drawing/2014/main" id="{3E689A60-B9A5-F050-BD92-338A484E12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24" y="5349071"/>
            <a:ext cx="5808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TP_tmp.emf">
            <a:extLst>
              <a:ext uri="{FF2B5EF4-FFF2-40B4-BE49-F238E27FC236}">
                <a16:creationId xmlns:a16="http://schemas.microsoft.com/office/drawing/2014/main" id="{CB22336D-406C-AB04-1DA7-FDE79761C4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49" y="3113871"/>
            <a:ext cx="31623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5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Probability Theory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D69D533-33ED-C855-609B-C67538342EF3}"/>
              </a:ext>
            </a:extLst>
          </p:cNvPr>
          <p:cNvSpPr txBox="1">
            <a:spLocks/>
          </p:cNvSpPr>
          <p:nvPr/>
        </p:nvSpPr>
        <p:spPr bwMode="auto">
          <a:xfrm>
            <a:off x="2042160" y="2136648"/>
            <a:ext cx="662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14400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502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 Rule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it-I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502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Rule</a:t>
            </a:r>
          </a:p>
        </p:txBody>
      </p:sp>
      <p:pic>
        <p:nvPicPr>
          <p:cNvPr id="9" name="Picture 8" descr="TP_tmp.emf">
            <a:extLst>
              <a:ext uri="{FF2B5EF4-FFF2-40B4-BE49-F238E27FC236}">
                <a16:creationId xmlns:a16="http://schemas.microsoft.com/office/drawing/2014/main" id="{B83A0105-96ED-03A6-9E03-1FE228DE4F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23" y="2746248"/>
            <a:ext cx="21923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P_tmp.emf">
            <a:extLst>
              <a:ext uri="{FF2B5EF4-FFF2-40B4-BE49-F238E27FC236}">
                <a16:creationId xmlns:a16="http://schemas.microsoft.com/office/drawing/2014/main" id="{D615B870-816C-98C0-2B4B-168A89B1F9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10" y="3822573"/>
            <a:ext cx="25987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76F446C-65DB-0932-CC4C-EDB7C3142A67}"/>
              </a:ext>
            </a:extLst>
          </p:cNvPr>
          <p:cNvSpPr/>
          <p:nvPr/>
        </p:nvSpPr>
        <p:spPr>
          <a:xfrm>
            <a:off x="1965960" y="2212848"/>
            <a:ext cx="6172200" cy="2438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1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76F446C-65DB-0932-CC4C-EDB7C3142A67}"/>
              </a:ext>
            </a:extLst>
          </p:cNvPr>
          <p:cNvSpPr/>
          <p:nvPr/>
        </p:nvSpPr>
        <p:spPr>
          <a:xfrm>
            <a:off x="1965960" y="2212848"/>
            <a:ext cx="6172200" cy="2438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14961B3-7C1D-B15E-EAD4-B622128AB9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3" y="2977896"/>
            <a:ext cx="3690231" cy="902208"/>
          </a:xfrm>
          <a:prstGeom prst="rect">
            <a:avLst/>
          </a:prstGeom>
          <a:gradFill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" name="Picture 12" descr="TP_tmp.png">
            <a:extLst>
              <a:ext uri="{FF2B5EF4-FFF2-40B4-BE49-F238E27FC236}">
                <a16:creationId xmlns:a16="http://schemas.microsoft.com/office/drawing/2014/main" id="{C23094E1-B26E-D073-DAF6-9E0303E82C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86" y="4191572"/>
            <a:ext cx="26431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635AABFB-C4FA-5ED6-AA7E-60EB661D5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137" y="4748784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it-IT" sz="2400" dirty="0">
                <a:solidFill>
                  <a:srgbClr val="3502FF"/>
                </a:solidFill>
              </a:rPr>
              <a:t>posterior </a:t>
            </a:r>
            <a:r>
              <a:rPr lang="en-GB" altLang="it-IT" sz="2400" dirty="0">
                <a:solidFill>
                  <a:srgbClr val="3502FF"/>
                </a:solidFill>
                <a:sym typeface="Symbol" pitchFamily="2" charset="2"/>
              </a:rPr>
              <a:t> likelihood × prior</a:t>
            </a:r>
            <a:endParaRPr lang="en-GB" altLang="it-IT" sz="2400" dirty="0">
              <a:solidFill>
                <a:srgbClr val="3502FF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8EC9CD-AE6B-6387-BBAB-1536D681A4D7}"/>
              </a:ext>
            </a:extLst>
          </p:cNvPr>
          <p:cNvSpPr txBox="1"/>
          <p:nvPr/>
        </p:nvSpPr>
        <p:spPr>
          <a:xfrm>
            <a:off x="8649533" y="479509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normalization factor</a:t>
            </a:r>
          </a:p>
        </p:txBody>
      </p:sp>
    </p:spTree>
    <p:extLst>
      <p:ext uri="{BB962C8B-B14F-4D97-AF65-F5344CB8AC3E}">
        <p14:creationId xmlns:p14="http://schemas.microsoft.com/office/powerpoint/2010/main" val="174428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PGMs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296B77-8F65-2227-7ED4-91030FA0A2EB}"/>
              </a:ext>
            </a:extLst>
          </p:cNvPr>
          <p:cNvSpPr txBox="1"/>
          <p:nvPr/>
        </p:nvSpPr>
        <p:spPr>
          <a:xfrm>
            <a:off x="6777965" y="2257973"/>
            <a:ext cx="19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joint distribution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DE64FF-946C-F7C1-BA34-A86D64F7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15" y="1621513"/>
            <a:ext cx="3098123" cy="6433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B4CA81-F749-BC75-C3DE-0D016F6B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396085"/>
            <a:ext cx="2516868" cy="23869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C400ED-7782-F733-AB0D-B59FBC57D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10" y="4783050"/>
            <a:ext cx="3522695" cy="4594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EB96E07-28CE-0317-BCDA-42949020E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292" y="3858805"/>
            <a:ext cx="711200" cy="355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3E535F-6859-6064-4F0A-681DE3AFC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2087039"/>
            <a:ext cx="381000" cy="355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8A9FE67-2421-FBD1-3E3E-E07323F09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992" y="3587370"/>
            <a:ext cx="6947916" cy="6433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FD3630-5CB3-FF8A-11B0-C63D2C82F098}"/>
              </a:ext>
            </a:extLst>
          </p:cNvPr>
          <p:cNvSpPr txBox="1"/>
          <p:nvPr/>
        </p:nvSpPr>
        <p:spPr>
          <a:xfrm>
            <a:off x="7948010" y="42484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k-</a:t>
            </a:r>
            <a:r>
              <a:rPr lang="it-IT" dirty="0" err="1">
                <a:solidFill>
                  <a:srgbClr val="0000FF"/>
                </a:solidFill>
              </a:rPr>
              <a:t>variables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06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, Y=y_j) = \frac{n_{ij}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8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) = \frac{c_i}{N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30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=y_j|X=x_i) = \frac{n_{ij}}{c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39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=x_i,Y=y_j) &amp;=&amp; \frac{n_{ij}}{N} = \frac{n_{ij}}{c_i} \cdot&#10;    \frac{c_i}{N} \\&#10;    &amp;=&amp; p(Y=y_j|X=x_i) p(X=x_i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84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p(X=x_i) = \frac{c_{i}}{N} = \frac{1}{N} \sum_{j=1}^{L} n_{ij}} \\ &#10; &amp; = &amp; \sum_{j=1}^L p(X=x_i, Y=y_j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84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,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34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,Y) = p(Y|X) p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3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|X) = \frac{p(X|Y)p(Y)}{p(X)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02"/>
  <p:tag name="PICTUREFILESIZE" val="49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|Y) p(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4"/>
  <p:tag name="PICTUREFILESIZE" val="401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1010</Words>
  <Application>Microsoft Macintosh PowerPoint</Application>
  <PresentationFormat>Widescreen</PresentationFormat>
  <Paragraphs>239</Paragraphs>
  <Slides>27</Slides>
  <Notes>27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9" baseType="lpstr">
      <vt:lpstr>Arial</vt:lpstr>
      <vt:lpstr>Avenir Black</vt:lpstr>
      <vt:lpstr>Avenir Book</vt:lpstr>
      <vt:lpstr>Avenir Light</vt:lpstr>
      <vt:lpstr>Calibri</vt:lpstr>
      <vt:lpstr>Calibri Light</vt:lpstr>
      <vt:lpstr>Cambria Math</vt:lpstr>
      <vt:lpstr>Helvetica</vt:lpstr>
      <vt:lpstr>Palatino Linotype</vt:lpstr>
      <vt:lpstr>Tahoma</vt:lpstr>
      <vt:lpstr>Tema di Office</vt:lpstr>
      <vt:lpstr>Equation</vt:lpstr>
      <vt:lpstr>Presentazione standard di PowerPoint</vt:lpstr>
      <vt:lpstr>Introduction</vt:lpstr>
      <vt:lpstr>Probability Theory</vt:lpstr>
      <vt:lpstr>Probability Theory</vt:lpstr>
      <vt:lpstr>Probability Theory</vt:lpstr>
      <vt:lpstr>Probability Theory</vt:lpstr>
      <vt:lpstr>Probability Theory</vt:lpstr>
      <vt:lpstr>Bayes’ theorem</vt:lpstr>
      <vt:lpstr>PGMs</vt:lpstr>
      <vt:lpstr>Probabilistic GMs</vt:lpstr>
      <vt:lpstr>Classification example</vt:lpstr>
      <vt:lpstr>Generative vs Discriminative Models</vt:lpstr>
      <vt:lpstr>Classification example</vt:lpstr>
      <vt:lpstr>Generative Models</vt:lpstr>
      <vt:lpstr>Discriminative Models</vt:lpstr>
      <vt:lpstr>Discriminative Models</vt:lpstr>
      <vt:lpstr>Discriminative Models</vt:lpstr>
      <vt:lpstr>Bayes classifier</vt:lpstr>
      <vt:lpstr>Maximum A Posterior rule (MAP)</vt:lpstr>
      <vt:lpstr>Bayes classification</vt:lpstr>
      <vt:lpstr>Naïve Bayes </vt:lpstr>
      <vt:lpstr>Naïve Bayes </vt:lpstr>
      <vt:lpstr>Example Naïve Bayes </vt:lpstr>
      <vt:lpstr>Example Naïve Bayes </vt:lpstr>
      <vt:lpstr>Example Naïve Bayes </vt:lpstr>
      <vt:lpstr>Example Naïve Bayes </vt:lpstr>
      <vt:lpstr>Continuous inputs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Angelo Ciaramella</cp:lastModifiedBy>
  <cp:revision>13</cp:revision>
  <dcterms:modified xsi:type="dcterms:W3CDTF">2022-08-29T09:51:50Z</dcterms:modified>
</cp:coreProperties>
</file>