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91" r:id="rId4"/>
    <p:sldId id="293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93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Mutua Potenza e Mutua Energia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Ortogonalità</a:t>
            </a:r>
          </a:p>
          <a:p>
            <a:pPr defTabSz="914400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1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 Potenza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A2A741B3-D929-E945-A590-DB1744810B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835630"/>
                <a:ext cx="7991475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 definisce mutua potenza tra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y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la quantità: </a:t>
                </a:r>
              </a:p>
            </p:txBody>
          </p:sp>
        </mc:Choice>
        <mc:Fallback xmlns="">
          <p:sp>
            <p:nvSpPr>
              <p:cNvPr id="4" name="Text Box 4">
                <a:extLst>
                  <a:ext uri="{FF2B5EF4-FFF2-40B4-BE49-F238E27FC236}">
                    <a16:creationId xmlns:a16="http://schemas.microsoft.com/office/drawing/2014/main" id="{A2A741B3-D929-E945-A590-DB1744810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835630"/>
                <a:ext cx="7991475" cy="435825"/>
              </a:xfrm>
              <a:prstGeom prst="rect">
                <a:avLst/>
              </a:prstGeom>
              <a:blipFill>
                <a:blip r:embed="rId2"/>
                <a:stretch>
                  <a:fillRect l="-1109" t="-13889" b="-30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9">
            <a:extLst>
              <a:ext uri="{FF2B5EF4-FFF2-40B4-BE49-F238E27FC236}">
                <a16:creationId xmlns:a16="http://schemas.microsoft.com/office/drawing/2014/main" id="{FBEAD7BA-627E-DA41-AB29-FD1B1AA6B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2" y="3744726"/>
            <a:ext cx="7991475" cy="435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Due segnali la cui mutua Potenza è nulla si dicono ortogonali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0">
                <a:extLst>
                  <a:ext uri="{FF2B5EF4-FFF2-40B4-BE49-F238E27FC236}">
                    <a16:creationId xmlns:a16="http://schemas.microsoft.com/office/drawing/2014/main" id="{CF1F25A6-2CA4-F646-A3B7-6238BDE846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3309095"/>
                <a:ext cx="8849512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dove * indica il complesso coniugato. Se i segnali sono reali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=</a:t>
                </a:r>
                <a:r>
                  <a:rPr lang="it-IT" sz="2400" dirty="0">
                    <a:ea typeface="Cambria Math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𝑌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 Box 10">
                <a:extLst>
                  <a:ext uri="{FF2B5EF4-FFF2-40B4-BE49-F238E27FC236}">
                    <a16:creationId xmlns:a16="http://schemas.microsoft.com/office/drawing/2014/main" id="{CF1F25A6-2CA4-F646-A3B7-6238BDE84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3309095"/>
                <a:ext cx="8849512" cy="435825"/>
              </a:xfrm>
              <a:prstGeom prst="rect">
                <a:avLst/>
              </a:prstGeom>
              <a:blipFill>
                <a:blip r:embed="rId3"/>
                <a:stretch>
                  <a:fillRect l="-1003" t="-17143" r="-143" b="-3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6A31E046-9F19-1E43-B478-65946CA6F1F1}"/>
                  </a:ext>
                </a:extLst>
              </p:cNvPr>
              <p:cNvSpPr/>
              <p:nvPr/>
            </p:nvSpPr>
            <p:spPr>
              <a:xfrm>
                <a:off x="2336638" y="1269391"/>
                <a:ext cx="4256293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it-IT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𝑦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6A31E046-9F19-1E43-B478-65946CA6F1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638" y="1269391"/>
                <a:ext cx="4256293" cy="832344"/>
              </a:xfrm>
              <a:prstGeom prst="rect">
                <a:avLst/>
              </a:prstGeom>
              <a:blipFill>
                <a:blip r:embed="rId4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C0A88BFD-0A68-5843-9794-02CC90AA91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749" y="2042990"/>
                <a:ext cx="7991475" cy="435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 definisce mutua potenza tra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y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altLang="it-IT" sz="2400" dirty="0">
                        <a:latin typeface="Cambria Math" panose="02040503050406030204" pitchFamily="18" charset="0"/>
                        <a:ea typeface="Cambria Math" charset="0"/>
                        <a:cs typeface="Calibri" charset="0"/>
                      </a:rPr>
                      <m:t>x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la quantità: </a:t>
                </a:r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C0A88BFD-0A68-5843-9794-02CC90AA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749" y="2042990"/>
                <a:ext cx="7991475" cy="435825"/>
              </a:xfrm>
              <a:prstGeom prst="rect">
                <a:avLst/>
              </a:prstGeom>
              <a:blipFill>
                <a:blip r:embed="rId5"/>
                <a:stretch>
                  <a:fillRect l="-1111" t="-11111" b="-30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D1BBA39-0472-D845-BD39-C581405756A6}"/>
                  </a:ext>
                </a:extLst>
              </p:cNvPr>
              <p:cNvSpPr/>
              <p:nvPr/>
            </p:nvSpPr>
            <p:spPr>
              <a:xfrm>
                <a:off x="2384403" y="2476751"/>
                <a:ext cx="4158511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𝑦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it-IT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ED1BBA39-0472-D845-BD39-C58140575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03" y="2476751"/>
                <a:ext cx="4158511" cy="832344"/>
              </a:xfrm>
              <a:prstGeom prst="rect">
                <a:avLst/>
              </a:prstGeom>
              <a:blipFill>
                <a:blip r:embed="rId6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64C395AC-2361-4E46-887C-DAC061C9EB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84" y="4293096"/>
                <a:ext cx="8849512" cy="2412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Sia 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𝑧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𝑦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. </m:t>
                    </m:r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La Potenza di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𝑧</m:t>
                    </m:r>
                    <m:d>
                      <m:d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è: 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𝑍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𝑋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+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𝑌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</m:t>
                          </m:r>
                        </m:sub>
                      </m:sSub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𝑌𝑋</m:t>
                          </m:r>
                        </m:sub>
                      </m:sSub>
                    </m:oMath>
                  </m:oMathPara>
                </a14:m>
                <a:endParaRPr lang="it-IT" sz="2400" dirty="0">
                  <a:latin typeface="Calibri" charset="0"/>
                  <a:ea typeface="Cambria Math" charset="0"/>
                  <a:cs typeface="Cambria Math" charset="0"/>
                </a:endParaRPr>
              </a:p>
              <a:p>
                <a:pPr algn="ctr" hangingPunct="1"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𝑍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𝑋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+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𝑌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</a:rPr>
                          <m:t>𝑃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𝑋𝑌</m:t>
                        </m:r>
                      </m:sub>
                    </m:sSub>
                  </m:oMath>
                </a14:m>
                <a:r>
                  <a:rPr lang="it-IT" sz="2400" dirty="0">
                    <a:latin typeface="Calibri" charset="0"/>
                    <a:ea typeface="Cambria Math" charset="0"/>
                    <a:cs typeface="Cambria Math" charset="0"/>
                  </a:rPr>
                  <a:t> (se reali) </a:t>
                </a:r>
                <a14:m>
                  <m:oMath xmlns:m="http://schemas.openxmlformats.org/officeDocument/2006/math">
                    <m:r>
                      <a:rPr lang="it-IT" sz="2400" b="0" i="0" smtClean="0">
                        <a:latin typeface="Cambria Math" panose="02040503050406030204" pitchFamily="18" charset="0"/>
                        <a:ea typeface="Cambria Math" charset="0"/>
                      </a:rPr>
                      <m:t>   </m:t>
                    </m:r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𝑍</m:t>
                            </m:r>
                          </m:sub>
                        </m:sSub>
                        <m:r>
                          <a:rPr lang="it-IT" sz="24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𝑋</m:t>
                            </m:r>
                          </m:sub>
                        </m:sSub>
                        <m:sSub>
                          <m:sSub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+</m:t>
                            </m:r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  <m:t>𝑌</m:t>
                            </m:r>
                          </m:sub>
                        </m:sSub>
                      </m:e>
                      <m:sub/>
                    </m:sSub>
                  </m:oMath>
                </a14:m>
                <a:r>
                  <a:rPr lang="it-IT" sz="2400" dirty="0">
                    <a:latin typeface="Calibri" charset="0"/>
                    <a:ea typeface="Cambria Math" charset="0"/>
                    <a:cs typeface="Cambria Math" charset="0"/>
                  </a:rPr>
                  <a:t> (se ortogonali)</a:t>
                </a:r>
              </a:p>
              <a:p>
                <a:pPr algn="ctr" hangingPunct="1">
                  <a:spcBef>
                    <a:spcPct val="50000"/>
                  </a:spcBef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      Stesso discorso per la mutua Energia</a:t>
                </a:r>
              </a:p>
              <a:p>
                <a:pPr algn="ctr" hangingPunct="1">
                  <a:spcBef>
                    <a:spcPct val="50000"/>
                  </a:spcBef>
                  <a:buNone/>
                </a:pPr>
                <a:endParaRPr lang="it-IT" sz="2400" dirty="0">
                  <a:latin typeface="Calibri" charset="0"/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64C395AC-2361-4E46-887C-DAC061C9E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984" y="4293096"/>
                <a:ext cx="8849512" cy="2412520"/>
              </a:xfrm>
              <a:prstGeom prst="rect">
                <a:avLst/>
              </a:prstGeom>
              <a:blipFill>
                <a:blip r:embed="rId7"/>
                <a:stretch>
                  <a:fillRect l="-1003" t="-20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6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138</Words>
  <Application>Microsoft Macintosh PowerPoint</Application>
  <PresentationFormat>Presentazione su schermo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Mutua Potenza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105</cp:revision>
  <cp:lastPrinted>1601-01-01T00:00:00Z</cp:lastPrinted>
  <dcterms:created xsi:type="dcterms:W3CDTF">2014-02-26T18:00:47Z</dcterms:created>
  <dcterms:modified xsi:type="dcterms:W3CDTF">2023-12-04T09:23:54Z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