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7"/>
  </p:notesMasterIdLst>
  <p:sldIdLst>
    <p:sldId id="256" r:id="rId3"/>
    <p:sldId id="261" r:id="rId4"/>
    <p:sldId id="282" r:id="rId5"/>
    <p:sldId id="284" r:id="rId6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871B8"/>
    <a:srgbClr val="673366"/>
    <a:srgbClr val="DE9910"/>
    <a:srgbClr val="873AC0"/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2"/>
    <p:restoredTop sz="94861"/>
  </p:normalViewPr>
  <p:slideViewPr>
    <p:cSldViewPr>
      <p:cViewPr varScale="1">
        <p:scale>
          <a:sx n="107" d="100"/>
          <a:sy n="107" d="100"/>
        </p:scale>
        <p:origin x="1696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fld id="{089D49CB-1A7B-2942-9D94-2375D39183A5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939664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/>
            <a:fld id="{B0FD1181-A2A7-5141-9FEF-2687CF961A24}" type="slidenum">
              <a:rPr lang="it-IT" altLang="en-US">
                <a:solidFill>
                  <a:srgbClr val="000000"/>
                </a:solidFill>
                <a:latin typeface="Times New Roman" charset="0"/>
              </a:rPr>
              <a:pPr eaLnBrk="1"/>
              <a:t>1</a:t>
            </a:fld>
            <a:endParaRPr lang="it-IT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43486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idx="10"/>
          </p:nvPr>
        </p:nvSpPr>
        <p:spPr>
          <a:xfrm>
            <a:off x="381000" y="6235700"/>
            <a:ext cx="2587625" cy="3619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A8D99A-B3EF-A84C-8117-B30EEF2CD899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30429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73366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6F6A34-10BB-8347-BFBE-4AC8B407C733}" type="slidenum">
              <a:rPr lang="it-IT" altLang="en-US"/>
              <a:pPr/>
              <a:t>‹N›</a:t>
            </a:fld>
            <a:endParaRPr lang="it-IT" altLang="en-US"/>
          </a:p>
        </p:txBody>
      </p:sp>
      <p:cxnSp>
        <p:nvCxnSpPr>
          <p:cNvPr id="5" name="Connettore 1 4"/>
          <p:cNvCxnSpPr/>
          <p:nvPr userDrawn="1"/>
        </p:nvCxnSpPr>
        <p:spPr bwMode="auto">
          <a:xfrm>
            <a:off x="440531" y="777876"/>
            <a:ext cx="7553325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B871B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5443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282575" y="228600"/>
            <a:ext cx="4235450" cy="6345238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71750"/>
            <a:ext cx="40132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 titolo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3733800"/>
            <a:ext cx="4011613" cy="238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il </a:t>
            </a:r>
            <a:r>
              <a:rPr lang="en-GB" altLang="en-US" dirty="0" err="1"/>
              <a:t>formato</a:t>
            </a:r>
            <a:r>
              <a:rPr lang="en-GB" altLang="en-US" dirty="0"/>
              <a:t> del testo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Quinto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048000" y="6235700"/>
            <a:ext cx="1347788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fld id="{D0EF2B96-1032-6741-8435-198DBA52B34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5450" y="174625"/>
            <a:ext cx="412750" cy="823913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54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6802438" y="228600"/>
            <a:ext cx="2057400" cy="203835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4624388" y="4533900"/>
            <a:ext cx="2057400" cy="2038350"/>
          </a:xfrm>
          <a:prstGeom prst="rect">
            <a:avLst/>
          </a:prstGeom>
          <a:solidFill>
            <a:srgbClr val="9999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hf sldNum="0" hdr="0" dt="0"/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8215313" y="260648"/>
            <a:ext cx="641350" cy="16002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0531" y="303722"/>
            <a:ext cx="7553325" cy="474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del </a:t>
            </a:r>
            <a:r>
              <a:rPr lang="en-GB" altLang="en-US" dirty="0" err="1"/>
              <a:t>titolo</a:t>
            </a:r>
            <a:endParaRPr lang="en-GB" alt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0531" y="1176337"/>
            <a:ext cx="7553325" cy="414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Quinto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FontTx/>
              <a:buNone/>
              <a:defRPr sz="1400">
                <a:solidFill>
                  <a:srgbClr val="FFFFFF"/>
                </a:solidFill>
                <a:latin typeface="Times New Roman" charset="0"/>
              </a:defRPr>
            </a:lvl1pPr>
          </a:lstStyle>
          <a:p>
            <a:fld id="{6DC62007-F568-C543-B416-20283069F03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23838" y="228600"/>
            <a:ext cx="260350" cy="549275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36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8067675" y="260648"/>
            <a:ext cx="90488" cy="16002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" name="Rectangle 1"/>
          <p:cNvSpPr>
            <a:spLocks noChangeArrowheads="1"/>
          </p:cNvSpPr>
          <p:nvPr userDrawn="1"/>
        </p:nvSpPr>
        <p:spPr bwMode="auto">
          <a:xfrm>
            <a:off x="330250" y="6237312"/>
            <a:ext cx="641350" cy="4953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182612" y="6237312"/>
            <a:ext cx="90488" cy="4953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38" y="6186648"/>
            <a:ext cx="1782888" cy="588216"/>
          </a:xfrm>
          <a:prstGeom prst="rect">
            <a:avLst/>
          </a:prstGeom>
        </p:spPr>
      </p:pic>
      <p:sp>
        <p:nvSpPr>
          <p:cNvPr id="13" name="Rectangle 2"/>
          <p:cNvSpPr txBox="1">
            <a:spLocks noChangeArrowheads="1"/>
          </p:cNvSpPr>
          <p:nvPr userDrawn="1"/>
        </p:nvSpPr>
        <p:spPr bwMode="auto">
          <a:xfrm>
            <a:off x="6358245" y="6275877"/>
            <a:ext cx="2629496" cy="40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6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2pPr>
            <a:lvl3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3pPr>
            <a:lvl4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4pPr>
            <a:lvl5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G.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Ferraioli</a:t>
            </a:r>
            <a:r>
              <a:rPr lang="en-GB" altLang="en-US" sz="1400" kern="0" dirty="0">
                <a:solidFill>
                  <a:srgbClr val="673366"/>
                </a:solidFill>
              </a:rPr>
              <a:t> - SNAMO  </a:t>
            </a:r>
          </a:p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Teoria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dei</a:t>
            </a:r>
            <a:r>
              <a:rPr lang="en-GB" altLang="en-US" sz="1400" kern="0" dirty="0">
                <a:solidFill>
                  <a:srgbClr val="673366"/>
                </a:solidFill>
              </a:rPr>
              <a:t>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Segnali</a:t>
            </a:r>
            <a:r>
              <a:rPr lang="en-GB" altLang="en-US" sz="1400" kern="0" dirty="0">
                <a:solidFill>
                  <a:srgbClr val="673366"/>
                </a:solidFill>
              </a:rPr>
              <a:t> 23/24</a:t>
            </a:r>
          </a:p>
        </p:txBody>
      </p:sp>
      <p:pic>
        <p:nvPicPr>
          <p:cNvPr id="3" name="Elemento grafico 2">
            <a:extLst>
              <a:ext uri="{FF2B5EF4-FFF2-40B4-BE49-F238E27FC236}">
                <a16:creationId xmlns:a16="http://schemas.microsoft.com/office/drawing/2014/main" id="{3FFF7C07-CD49-F773-3210-E79DF78551F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55676" y="6185485"/>
            <a:ext cx="3456380" cy="58321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6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4.jp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image" Target="../media/image6.gif"/><Relationship Id="rId4" Type="http://schemas.openxmlformats.org/officeDocument/2006/relationships/image" Target="../media/image5.jpg"/><Relationship Id="rId9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381000" y="5877272"/>
            <a:ext cx="4014788" cy="90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  <a:buFontTx/>
              <a:buNone/>
            </a:pPr>
            <a:endParaRPr lang="it-IT" altLang="en-US" sz="1600" dirty="0">
              <a:solidFill>
                <a:srgbClr val="FFFFFF"/>
              </a:solidFill>
              <a:latin typeface="Rockwell" charset="0"/>
            </a:endParaRPr>
          </a:p>
        </p:txBody>
      </p:sp>
      <p:sp>
        <p:nvSpPr>
          <p:cNvPr id="10" name="Titolo 1"/>
          <p:cNvSpPr txBox="1">
            <a:spLocks/>
          </p:cNvSpPr>
          <p:nvPr/>
        </p:nvSpPr>
        <p:spPr>
          <a:xfrm>
            <a:off x="380554" y="2571750"/>
            <a:ext cx="4016633" cy="11620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6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lnSpc>
                <a:spcPct val="100000"/>
              </a:lnSpc>
              <a:spcAft>
                <a:spcPts val="0"/>
              </a:spcAft>
              <a:buClrTx/>
              <a:buSzTx/>
            </a:pP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Teoria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dei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Segnali</a:t>
            </a:r>
            <a:endParaRPr lang="en-US" dirty="0">
              <a:solidFill>
                <a:sysClr val="window" lastClr="FFFFFF"/>
              </a:solidFill>
              <a:latin typeface="Rockwell"/>
              <a:ea typeface=""/>
            </a:endParaRPr>
          </a:p>
        </p:txBody>
      </p:sp>
      <p:sp>
        <p:nvSpPr>
          <p:cNvPr id="11" name="Segnaposto testo 2"/>
          <p:cNvSpPr txBox="1">
            <a:spLocks/>
          </p:cNvSpPr>
          <p:nvPr/>
        </p:nvSpPr>
        <p:spPr>
          <a:xfrm>
            <a:off x="381094" y="3916957"/>
            <a:ext cx="4015304" cy="2392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>
                <a:solidFill>
                  <a:sysClr val="window" lastClr="FFFFFF"/>
                </a:solidFill>
                <a:ea typeface=""/>
              </a:rPr>
              <a:t>Corso di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Laurea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: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Scienze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Aeronautiche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e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Meteo-Oceanografiche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Anno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Accademico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2023/2024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Crediti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9 CFU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Docente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Giampaolo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Ferraioli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</p:txBody>
      </p:sp>
      <p:pic>
        <p:nvPicPr>
          <p:cNvPr id="2" name="Immagine 1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11" t="40039" r="27814" b="14541"/>
          <a:stretch/>
        </p:blipFill>
        <p:spPr>
          <a:xfrm>
            <a:off x="4551388" y="620688"/>
            <a:ext cx="2180852" cy="141753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248" y="2686163"/>
            <a:ext cx="2052000" cy="1411375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396" y="2686163"/>
            <a:ext cx="2110580" cy="1224136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511222"/>
            <a:ext cx="1671464" cy="551455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286" y="5444514"/>
            <a:ext cx="678691" cy="678691"/>
          </a:xfrm>
          <a:prstGeom prst="rect">
            <a:avLst/>
          </a:prstGeom>
        </p:spPr>
      </p:pic>
      <p:pic>
        <p:nvPicPr>
          <p:cNvPr id="7" name="Elemento grafico 6">
            <a:extLst>
              <a:ext uri="{FF2B5EF4-FFF2-40B4-BE49-F238E27FC236}">
                <a16:creationId xmlns:a16="http://schemas.microsoft.com/office/drawing/2014/main" id="{2723292A-D555-1312-9439-38D9AC62C607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 l="26726" t="-1" b="-5521"/>
          <a:stretch/>
        </p:blipFill>
        <p:spPr>
          <a:xfrm>
            <a:off x="6823248" y="6062677"/>
            <a:ext cx="2182568" cy="530351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15446" y="1124744"/>
            <a:ext cx="8204200" cy="974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Media Temporale</a:t>
            </a:r>
          </a:p>
          <a:p>
            <a:pPr defTabSz="914400" eaLnBrk="1" hangingPunct="1">
              <a:lnSpc>
                <a:spcPct val="120000"/>
              </a:lnSpc>
              <a:buFontTx/>
              <a:buChar char="•"/>
            </a:pPr>
            <a:endParaRPr lang="it-IT" altLang="it-IT" sz="2400" dirty="0">
              <a:solidFill>
                <a:srgbClr val="333399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Sommario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323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251520" y="1268760"/>
            <a:ext cx="7991475" cy="43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La media temporale di un segnale è definita come: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264317" y="2559946"/>
            <a:ext cx="8713788" cy="43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Se un segnale ha area finita, la sua media temporale è nulla.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Media </a:t>
            </a:r>
            <a:r>
              <a:rPr lang="en-US" dirty="0" err="1"/>
              <a:t>Temporale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ttangolo 8">
                <a:extLst>
                  <a:ext uri="{FF2B5EF4-FFF2-40B4-BE49-F238E27FC236}">
                    <a16:creationId xmlns:a16="http://schemas.microsoft.com/office/drawing/2014/main" id="{5B8EFF5C-0343-D649-90CD-5718542E286D}"/>
                  </a:ext>
                </a:extLst>
              </p:cNvPr>
              <p:cNvSpPr/>
              <p:nvPr/>
            </p:nvSpPr>
            <p:spPr>
              <a:xfrm>
                <a:off x="1987051" y="1727602"/>
                <a:ext cx="4115037" cy="8323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&lt;</m:t>
                      </m:r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𝑥</m:t>
                      </m:r>
                      <m:d>
                        <m:dPr>
                          <m:ctrlP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  <m:t>𝑡</m:t>
                          </m:r>
                        </m:e>
                      </m:d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&gt;</m:t>
                      </m:r>
                      <m:r>
                        <a:rPr lang="it-IT" sz="2400" i="1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func>
                        <m:funcPr>
                          <m:ctrlPr>
                            <a:rPr lang="is-I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is-IS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is-IS" sz="2400" i="0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  <m:t>𝑍</m:t>
                              </m:r>
                              <m:r>
                                <a:rPr lang="is-IS" sz="240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→∞</m:t>
                              </m:r>
                            </m:lim>
                          </m:limLow>
                          <m:f>
                            <m:fPr>
                              <m:ctrlPr>
                                <a:rPr lang="bg-BG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fPr>
                            <m:num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2</m:t>
                              </m:r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  <m:t>𝑍</m:t>
                              </m:r>
                            </m:den>
                          </m:f>
                        </m:fName>
                        <m:e>
                          <m:nary>
                            <m:naryPr>
                              <m:ctrlP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−</m:t>
                              </m:r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𝑧</m:t>
                              </m:r>
                            </m:sub>
                            <m:sup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𝑧</m:t>
                              </m:r>
                            </m:sup>
                            <m:e>
                              <m:r>
                                <a:rPr lang="it-IT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  <m:t>𝑥</m:t>
                              </m:r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  <m:t>(</m:t>
                              </m:r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  <m:t>𝑡</m:t>
                              </m:r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  <m:t>)</m:t>
                              </m:r>
                            </m:e>
                          </m:nary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𝑑𝑡</m:t>
                          </m:r>
                        </m:e>
                      </m:func>
                    </m:oMath>
                  </m:oMathPara>
                </a14:m>
                <a:endParaRPr lang="it-IT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9" name="Rettangolo 8">
                <a:extLst>
                  <a:ext uri="{FF2B5EF4-FFF2-40B4-BE49-F238E27FC236}">
                    <a16:creationId xmlns:a16="http://schemas.microsoft.com/office/drawing/2014/main" id="{5B8EFF5C-0343-D649-90CD-5718542E28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7051" y="1727602"/>
                <a:ext cx="4115037" cy="832344"/>
              </a:xfrm>
              <a:prstGeom prst="rect">
                <a:avLst/>
              </a:prstGeom>
              <a:blipFill>
                <a:blip r:embed="rId2"/>
                <a:stretch>
                  <a:fillRect t="-183582" b="-261194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 Box 4">
            <a:extLst>
              <a:ext uri="{FF2B5EF4-FFF2-40B4-BE49-F238E27FC236}">
                <a16:creationId xmlns:a16="http://schemas.microsoft.com/office/drawing/2014/main" id="{69AA11A6-9501-CC4B-BB73-D95B562717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490" y="3025407"/>
            <a:ext cx="8713788" cy="779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Nel caso di Segnali periodici è possibile calcolare la media temporale nel seguente modo: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ttangolo 10">
                <a:extLst>
                  <a:ext uri="{FF2B5EF4-FFF2-40B4-BE49-F238E27FC236}">
                    <a16:creationId xmlns:a16="http://schemas.microsoft.com/office/drawing/2014/main" id="{FD5FF3C6-47F3-3F45-8322-B09781AB0CBC}"/>
                  </a:ext>
                </a:extLst>
              </p:cNvPr>
              <p:cNvSpPr/>
              <p:nvPr/>
            </p:nvSpPr>
            <p:spPr>
              <a:xfrm>
                <a:off x="2779140" y="3365673"/>
                <a:ext cx="3437992" cy="9373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&lt;</m:t>
                      </m:r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𝑥</m:t>
                      </m:r>
                      <m:d>
                        <m:dPr>
                          <m:ctrlP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  <m:t>𝑡</m:t>
                          </m:r>
                        </m:e>
                      </m:d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&gt;</m:t>
                      </m:r>
                      <m:r>
                        <a:rPr lang="it-IT" sz="2400" i="1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func>
                        <m:funcPr>
                          <m:ctrlPr>
                            <a:rPr lang="is-I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funcPr>
                        <m:fName>
                          <m:f>
                            <m:fPr>
                              <m:ctrlPr>
                                <a:rPr lang="bg-BG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fPr>
                            <m:num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it-IT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it-IT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</a:rPr>
                                    <m:t>0</m:t>
                                  </m:r>
                                </m:sub>
                              </m:sSub>
                            </m:den>
                          </m:f>
                        </m:fName>
                        <m:e>
                          <m:nary>
                            <m:naryPr>
                              <m:ctrlP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</m:ctrlPr>
                            </m:naryPr>
                            <m:sub>
                              <m:sSub>
                                <m:sSubPr>
                                  <m:ctrlPr>
                                    <a:rPr lang="it-I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it-I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</a:rPr>
                                    <m:t>0</m:t>
                                  </m:r>
                                </m:sub>
                              </m:sSub>
                            </m:sub>
                            <m:sup/>
                            <m:e>
                              <m: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  <m:t>𝑥</m:t>
                              </m:r>
                              <m:d>
                                <m:dPr>
                                  <m:ctrlPr>
                                    <a:rPr lang="it-I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  <m:t>𝑑𝑡</m:t>
                              </m:r>
                            </m:e>
                          </m:nary>
                        </m:e>
                      </m:func>
                    </m:oMath>
                  </m:oMathPara>
                </a14:m>
                <a:endParaRPr lang="it-IT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1" name="Rettangolo 10">
                <a:extLst>
                  <a:ext uri="{FF2B5EF4-FFF2-40B4-BE49-F238E27FC236}">
                    <a16:creationId xmlns:a16="http://schemas.microsoft.com/office/drawing/2014/main" id="{FD5FF3C6-47F3-3F45-8322-B09781AB0CB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9140" y="3365673"/>
                <a:ext cx="3437992" cy="937372"/>
              </a:xfrm>
              <a:prstGeom prst="rect">
                <a:avLst/>
              </a:prstGeom>
              <a:blipFill>
                <a:blip r:embed="rId3"/>
                <a:stretch>
                  <a:fillRect t="-157333" b="-22933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9237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/>
      <p:bldP spid="2049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ext Box 10"/>
          <p:cNvSpPr txBox="1">
            <a:spLocks noChangeArrowheads="1"/>
          </p:cNvSpPr>
          <p:nvPr/>
        </p:nvSpPr>
        <p:spPr bwMode="auto">
          <a:xfrm>
            <a:off x="440531" y="908720"/>
            <a:ext cx="8713788" cy="4661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i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Esempio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Calcolare l</a:t>
            </a:r>
            <a:r>
              <a:rPr lang="ja-JP" altLang="it-IT" sz="2400" dirty="0">
                <a:latin typeface="Calibri" charset="0"/>
                <a:ea typeface="Calibri" charset="0"/>
                <a:cs typeface="Calibri" charset="0"/>
              </a:rPr>
              <a:t>’</a:t>
            </a:r>
            <a:r>
              <a:rPr lang="it-IT" altLang="ja-JP" sz="2400" dirty="0">
                <a:latin typeface="Calibri" charset="0"/>
                <a:ea typeface="Calibri" charset="0"/>
                <a:cs typeface="Calibri" charset="0"/>
              </a:rPr>
              <a:t>area e la media temporale dei seguenti segnali: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Finestra rettangolare</a:t>
            </a:r>
          </a:p>
          <a:p>
            <a:pPr hangingPunct="1">
              <a:spcBef>
                <a:spcPct val="50000"/>
              </a:spcBef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Finestra </a:t>
            </a: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traingolare</a:t>
            </a:r>
            <a:endParaRPr lang="it-IT" altLang="it-IT" sz="2400" dirty="0">
              <a:latin typeface="Calibri" charset="0"/>
              <a:ea typeface="Calibri" charset="0"/>
              <a:cs typeface="Calibri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Esponenziale </a:t>
            </a:r>
            <a:r>
              <a:rPr lang="it-IT" altLang="it-IT" sz="2400" dirty="0" err="1">
                <a:latin typeface="Calibri" charset="0"/>
                <a:ea typeface="Calibri" charset="0"/>
                <a:cs typeface="Calibri" charset="0"/>
              </a:rPr>
              <a:t>monolatero</a:t>
            </a:r>
            <a:endParaRPr lang="it-IT" altLang="it-IT" sz="2400" dirty="0">
              <a:latin typeface="Calibri" charset="0"/>
              <a:ea typeface="Calibri" charset="0"/>
              <a:cs typeface="Calibri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Segnale costante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Gradino unitario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Fasore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Coseno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Area e Media </a:t>
            </a:r>
            <a:r>
              <a:rPr lang="en-US" dirty="0" err="1"/>
              <a:t>Temporale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828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Times New Roman"/>
        <a:ea typeface="ＭＳ Ｐゴシック"/>
        <a:cs typeface=""/>
      </a:majorFont>
      <a:minorFont>
        <a:latin typeface="Rockwel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834</TotalTime>
  <Words>108</Words>
  <Application>Microsoft Macintosh PowerPoint</Application>
  <PresentationFormat>Presentazione su schermo (4:3)</PresentationFormat>
  <Paragraphs>25</Paragraphs>
  <Slides>4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4</vt:i4>
      </vt:variant>
    </vt:vector>
  </HeadingPairs>
  <TitlesOfParts>
    <vt:vector size="12" baseType="lpstr">
      <vt:lpstr>Arial</vt:lpstr>
      <vt:lpstr>Calibri</vt:lpstr>
      <vt:lpstr>Cambria Math</vt:lpstr>
      <vt:lpstr>Rockwell</vt:lpstr>
      <vt:lpstr>Times New Roman</vt:lpstr>
      <vt:lpstr>Wingdings</vt:lpstr>
      <vt:lpstr>Tema di Office</vt:lpstr>
      <vt:lpstr>1_Tema di Office</vt:lpstr>
      <vt:lpstr>Presentazione standard di PowerPoint</vt:lpstr>
      <vt:lpstr>Sommario</vt:lpstr>
      <vt:lpstr>Media Temporale</vt:lpstr>
      <vt:lpstr>Area e Media Temporale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</dc:creator>
  <cp:lastModifiedBy>Giampaolo Ferraioli</cp:lastModifiedBy>
  <cp:revision>102</cp:revision>
  <cp:lastPrinted>1601-01-01T00:00:00Z</cp:lastPrinted>
  <dcterms:created xsi:type="dcterms:W3CDTF">2014-02-26T18:00:47Z</dcterms:created>
  <dcterms:modified xsi:type="dcterms:W3CDTF">2023-10-04T11:04:20Z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Presentazione su schermo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