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1"/>
  </p:notesMasterIdLst>
  <p:sldIdLst>
    <p:sldId id="256" r:id="rId3"/>
    <p:sldId id="345" r:id="rId4"/>
    <p:sldId id="346" r:id="rId5"/>
    <p:sldId id="347" r:id="rId6"/>
    <p:sldId id="353" r:id="rId7"/>
    <p:sldId id="354" r:id="rId8"/>
    <p:sldId id="348" r:id="rId9"/>
    <p:sldId id="349" r:id="rId10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/>
    <p:restoredTop sz="94830"/>
  </p:normalViewPr>
  <p:slideViewPr>
    <p:cSldViewPr>
      <p:cViewPr varScale="1">
        <p:scale>
          <a:sx n="117" d="100"/>
          <a:sy n="117" d="100"/>
        </p:scale>
        <p:origin x="184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ED8ADD4-4F5A-4AB0-A08E-6D39D5E9D903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26126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523168-CF4B-42EE-B6F6-F61ED482068D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7566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0FCD6E-F072-8D4D-8081-1E1AE5EE6D7E}" type="slidenum">
              <a:rPr lang="it-IT" altLang="it-IT"/>
              <a:pPr/>
              <a:t>5</a:t>
            </a:fld>
            <a:endParaRPr lang="it-IT" altLang="it-IT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</p:spPr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38281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0DA9AF-3799-416A-A560-6F29E13DB02A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52328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D8EBC85-9922-4F4C-9274-F4D9C0E9304D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0034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7329CE-2AB8-44B5-8242-19DA91DC29A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7478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980728"/>
            <a:ext cx="8204200" cy="150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CDF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Esercizi</a:t>
            </a:r>
          </a:p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3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390525" y="4484688"/>
            <a:ext cx="8264525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Definiamo la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funzione di distribuzione cumulativa,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 o più sinteticamente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CDF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, la funzione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):</a:t>
            </a:r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2870200" y="5964238"/>
          <a:ext cx="29924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97200" imgH="368300" progId="Equation.3">
                  <p:embed/>
                </p:oleObj>
              </mc:Choice>
              <mc:Fallback>
                <p:oleObj name="Equation" r:id="rId3" imgW="2997200" imgH="368300" progId="Equation.3">
                  <p:embed/>
                  <p:pic>
                    <p:nvPicPr>
                      <p:cNvPr id="798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200" y="5964238"/>
                        <a:ext cx="29924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8" name="Object 6"/>
          <p:cNvGraphicFramePr>
            <a:graphicFrameLocks noChangeAspect="1"/>
          </p:cNvGraphicFramePr>
          <p:nvPr/>
        </p:nvGraphicFramePr>
        <p:xfrm>
          <a:off x="2659063" y="3797300"/>
          <a:ext cx="337185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65500" imgH="355600" progId="Equation.3">
                  <p:embed/>
                </p:oleObj>
              </mc:Choice>
              <mc:Fallback>
                <p:oleObj name="Equation" r:id="rId5" imgW="3365500" imgH="355600" progId="Equation.3">
                  <p:embed/>
                  <p:pic>
                    <p:nvPicPr>
                      <p:cNvPr id="798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063" y="3797300"/>
                        <a:ext cx="337185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38150" y="1092200"/>
            <a:ext cx="8510588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Introduciamo ora alcuni eventi particolari definiti utilizzando la variabile aleatoria. In particolare introduciamo l’evento:</a:t>
            </a:r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3190875" y="2268538"/>
          <a:ext cx="267176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679700" imgH="355600" progId="Equation.3">
                  <p:embed/>
                </p:oleObj>
              </mc:Choice>
              <mc:Fallback>
                <p:oleObj name="Equation" r:id="rId7" imgW="2679700" imgH="355600" progId="Equation.3">
                  <p:embed/>
                  <p:pic>
                    <p:nvPicPr>
                      <p:cNvPr id="51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5" y="2268538"/>
                        <a:ext cx="2671763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430213" y="2889250"/>
            <a:ext cx="6796087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che in maniera pi</a:t>
            </a:r>
            <a:r>
              <a:rPr lang="en-US" altLang="it-IT" sz="2400">
                <a:latin typeface="Calibri" charset="0"/>
                <a:ea typeface="Calibri" charset="0"/>
                <a:cs typeface="Calibri" charset="0"/>
              </a:rPr>
              <a:t>ù sintetica indichiamo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: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di </a:t>
            </a:r>
            <a:r>
              <a:rPr lang="en-US" dirty="0" err="1"/>
              <a:t>Distribuzione</a:t>
            </a:r>
            <a:r>
              <a:rPr lang="en-US" dirty="0"/>
              <a:t> </a:t>
            </a:r>
            <a:r>
              <a:rPr lang="en-US" dirty="0" err="1"/>
              <a:t>Cumulativa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5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17538" y="977900"/>
            <a:ext cx="8283575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CDF è una funzione reale di variabile reale. Il viceversa, ovviamente, non è sempre vero.</a:t>
            </a:r>
            <a:endParaRPr lang="it-IT" altLang="it-IT" sz="2400" u="sng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714375" y="2062163"/>
          <a:ext cx="199707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06600" imgH="381000" progId="Equation.3">
                  <p:embed/>
                </p:oleObj>
              </mc:Choice>
              <mc:Fallback>
                <p:oleObj name="Equation" r:id="rId3" imgW="2006600" imgH="381000" progId="Equation.3">
                  <p:embed/>
                  <p:pic>
                    <p:nvPicPr>
                      <p:cNvPr id="819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062163"/>
                        <a:ext cx="1997075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663575" y="2746375"/>
          <a:ext cx="465296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660900" imgH="482600" progId="Equation.3">
                  <p:embed/>
                </p:oleObj>
              </mc:Choice>
              <mc:Fallback>
                <p:oleObj name="Equation" r:id="rId5" imgW="4660900" imgH="482600" progId="Equation.3">
                  <p:embed/>
                  <p:pic>
                    <p:nvPicPr>
                      <p:cNvPr id="819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746375"/>
                        <a:ext cx="4652963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5" name="Object 5"/>
          <p:cNvGraphicFramePr>
            <a:graphicFrameLocks noChangeAspect="1"/>
          </p:cNvGraphicFramePr>
          <p:nvPr/>
        </p:nvGraphicFramePr>
        <p:xfrm>
          <a:off x="2743200" y="3933056"/>
          <a:ext cx="3659188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670300" imgH="368300" progId="Equation.3">
                  <p:embed/>
                </p:oleObj>
              </mc:Choice>
              <mc:Fallback>
                <p:oleObj name="Equation" r:id="rId7" imgW="3670300" imgH="368300" progId="Equation.3">
                  <p:embed/>
                  <p:pic>
                    <p:nvPicPr>
                      <p:cNvPr id="819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933056"/>
                        <a:ext cx="3659188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612775" y="3460750"/>
            <a:ext cx="7413625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3)  La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) è una funzione non decrescente di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x</a:t>
            </a:r>
            <a:endParaRPr lang="it-IT" altLang="it-IT" sz="2400" i="1" u="sng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>
            <a:off x="900113" y="6055221"/>
            <a:ext cx="7253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 flipV="1">
            <a:off x="2479675" y="4470896"/>
            <a:ext cx="0" cy="1873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1931" name="Rectangle 11"/>
          <p:cNvSpPr>
            <a:spLocks noChangeArrowheads="1"/>
          </p:cNvSpPr>
          <p:nvPr/>
        </p:nvSpPr>
        <p:spPr bwMode="auto">
          <a:xfrm>
            <a:off x="1597025" y="4293096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/>
              <a:t>F</a:t>
            </a:r>
            <a:r>
              <a:rPr lang="it-IT" altLang="it-IT" sz="2400" i="1" baseline="-25000"/>
              <a:t>X</a:t>
            </a:r>
            <a:r>
              <a:rPr lang="it-IT" altLang="it-IT" sz="2400"/>
              <a:t>(</a:t>
            </a:r>
            <a:r>
              <a:rPr lang="it-IT" altLang="it-IT" sz="2400" i="1"/>
              <a:t>x</a:t>
            </a:r>
            <a:r>
              <a:rPr lang="it-IT" altLang="it-IT" sz="2400"/>
              <a:t>)</a:t>
            </a:r>
          </a:p>
        </p:txBody>
      </p:sp>
      <p:sp>
        <p:nvSpPr>
          <p:cNvPr id="81932" name="Rectangle 12"/>
          <p:cNvSpPr>
            <a:spLocks noChangeArrowheads="1"/>
          </p:cNvSpPr>
          <p:nvPr/>
        </p:nvSpPr>
        <p:spPr bwMode="auto">
          <a:xfrm>
            <a:off x="8153400" y="5918696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/>
              <a:t>x</a:t>
            </a:r>
            <a:endParaRPr lang="it-IT" altLang="it-IT" sz="2400"/>
          </a:p>
        </p:txBody>
      </p:sp>
      <p:sp>
        <p:nvSpPr>
          <p:cNvPr id="81933" name="Freeform 13"/>
          <p:cNvSpPr>
            <a:spLocks/>
          </p:cNvSpPr>
          <p:nvPr/>
        </p:nvSpPr>
        <p:spPr bwMode="auto">
          <a:xfrm>
            <a:off x="1028700" y="5042396"/>
            <a:ext cx="7048500" cy="965200"/>
          </a:xfrm>
          <a:custGeom>
            <a:avLst/>
            <a:gdLst>
              <a:gd name="T0" fmla="*/ 0 w 4784"/>
              <a:gd name="T1" fmla="*/ 2147483647 h 2128"/>
              <a:gd name="T2" fmla="*/ 2147483647 w 4784"/>
              <a:gd name="T3" fmla="*/ 2147483647 h 2128"/>
              <a:gd name="T4" fmla="*/ 2147483647 w 4784"/>
              <a:gd name="T5" fmla="*/ 2147483647 h 2128"/>
              <a:gd name="T6" fmla="*/ 2147483647 w 4784"/>
              <a:gd name="T7" fmla="*/ 2147483647 h 2128"/>
              <a:gd name="T8" fmla="*/ 2147483647 w 4784"/>
              <a:gd name="T9" fmla="*/ 2147483647 h 2128"/>
              <a:gd name="T10" fmla="*/ 2147483647 w 4784"/>
              <a:gd name="T11" fmla="*/ 2147483647 h 2128"/>
              <a:gd name="T12" fmla="*/ 2147483647 w 4784"/>
              <a:gd name="T13" fmla="*/ 2147483647 h 2128"/>
              <a:gd name="T14" fmla="*/ 2147483647 w 4784"/>
              <a:gd name="T15" fmla="*/ 2147483647 h 2128"/>
              <a:gd name="T16" fmla="*/ 2147483647 w 4784"/>
              <a:gd name="T17" fmla="*/ 2147483647 h 2128"/>
              <a:gd name="T18" fmla="*/ 2147483647 w 4784"/>
              <a:gd name="T19" fmla="*/ 2147483647 h 2128"/>
              <a:gd name="T20" fmla="*/ 2147483647 w 4784"/>
              <a:gd name="T21" fmla="*/ 2147483647 h 2128"/>
              <a:gd name="T22" fmla="*/ 2147483647 w 4784"/>
              <a:gd name="T23" fmla="*/ 2147483647 h 2128"/>
              <a:gd name="T24" fmla="*/ 2147483647 w 4784"/>
              <a:gd name="T25" fmla="*/ 2147483647 h 2128"/>
              <a:gd name="T26" fmla="*/ 2147483647 w 4784"/>
              <a:gd name="T27" fmla="*/ 2147483647 h 2128"/>
              <a:gd name="T28" fmla="*/ 2147483647 w 4784"/>
              <a:gd name="T29" fmla="*/ 2147483647 h 2128"/>
              <a:gd name="T30" fmla="*/ 2147483647 w 4784"/>
              <a:gd name="T31" fmla="*/ 2147483647 h 2128"/>
              <a:gd name="T32" fmla="*/ 2147483647 w 4784"/>
              <a:gd name="T33" fmla="*/ 2147483647 h 2128"/>
              <a:gd name="T34" fmla="*/ 2147483647 w 4784"/>
              <a:gd name="T35" fmla="*/ 2147483647 h 2128"/>
              <a:gd name="T36" fmla="*/ 2147483647 w 4784"/>
              <a:gd name="T37" fmla="*/ 2147483647 h 2128"/>
              <a:gd name="T38" fmla="*/ 2147483647 w 4784"/>
              <a:gd name="T39" fmla="*/ 2147483647 h 2128"/>
              <a:gd name="T40" fmla="*/ 2147483647 w 4784"/>
              <a:gd name="T41" fmla="*/ 2147483647 h 2128"/>
              <a:gd name="T42" fmla="*/ 2147483647 w 4784"/>
              <a:gd name="T43" fmla="*/ 2147483647 h 2128"/>
              <a:gd name="T44" fmla="*/ 2147483647 w 4784"/>
              <a:gd name="T45" fmla="*/ 2147483647 h 2128"/>
              <a:gd name="T46" fmla="*/ 2147483647 w 4784"/>
              <a:gd name="T47" fmla="*/ 2147483647 h 2128"/>
              <a:gd name="T48" fmla="*/ 2147483647 w 4784"/>
              <a:gd name="T49" fmla="*/ 2147483647 h 2128"/>
              <a:gd name="T50" fmla="*/ 2147483647 w 4784"/>
              <a:gd name="T51" fmla="*/ 2147483647 h 2128"/>
              <a:gd name="T52" fmla="*/ 2147483647 w 4784"/>
              <a:gd name="T53" fmla="*/ 2147483647 h 2128"/>
              <a:gd name="T54" fmla="*/ 2147483647 w 4784"/>
              <a:gd name="T55" fmla="*/ 2147483647 h 2128"/>
              <a:gd name="T56" fmla="*/ 2147483647 w 4784"/>
              <a:gd name="T57" fmla="*/ 2147483647 h 2128"/>
              <a:gd name="T58" fmla="*/ 2147483647 w 4784"/>
              <a:gd name="T59" fmla="*/ 2147483647 h 2128"/>
              <a:gd name="T60" fmla="*/ 2147483647 w 4784"/>
              <a:gd name="T61" fmla="*/ 2147483647 h 2128"/>
              <a:gd name="T62" fmla="*/ 2147483647 w 4784"/>
              <a:gd name="T63" fmla="*/ 0 h 2128"/>
              <a:gd name="T64" fmla="*/ 2147483647 w 4784"/>
              <a:gd name="T65" fmla="*/ 0 h 21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784" h="2128">
                <a:moveTo>
                  <a:pt x="0" y="2128"/>
                </a:moveTo>
                <a:cubicBezTo>
                  <a:pt x="120" y="2101"/>
                  <a:pt x="242" y="2075"/>
                  <a:pt x="360" y="2040"/>
                </a:cubicBezTo>
                <a:cubicBezTo>
                  <a:pt x="376" y="2035"/>
                  <a:pt x="393" y="2032"/>
                  <a:pt x="408" y="2024"/>
                </a:cubicBezTo>
                <a:cubicBezTo>
                  <a:pt x="419" y="2019"/>
                  <a:pt x="429" y="2012"/>
                  <a:pt x="440" y="2008"/>
                </a:cubicBezTo>
                <a:cubicBezTo>
                  <a:pt x="542" y="1974"/>
                  <a:pt x="648" y="1946"/>
                  <a:pt x="752" y="1920"/>
                </a:cubicBezTo>
                <a:cubicBezTo>
                  <a:pt x="801" y="1908"/>
                  <a:pt x="840" y="1876"/>
                  <a:pt x="888" y="1864"/>
                </a:cubicBezTo>
                <a:cubicBezTo>
                  <a:pt x="929" y="1836"/>
                  <a:pt x="980" y="1824"/>
                  <a:pt x="1024" y="1800"/>
                </a:cubicBezTo>
                <a:cubicBezTo>
                  <a:pt x="1108" y="1753"/>
                  <a:pt x="1185" y="1680"/>
                  <a:pt x="1280" y="1656"/>
                </a:cubicBezTo>
                <a:cubicBezTo>
                  <a:pt x="1346" y="1612"/>
                  <a:pt x="1419" y="1576"/>
                  <a:pt x="1488" y="1536"/>
                </a:cubicBezTo>
                <a:cubicBezTo>
                  <a:pt x="1534" y="1510"/>
                  <a:pt x="1577" y="1472"/>
                  <a:pt x="1624" y="1448"/>
                </a:cubicBezTo>
                <a:cubicBezTo>
                  <a:pt x="1646" y="1437"/>
                  <a:pt x="1700" y="1414"/>
                  <a:pt x="1712" y="1408"/>
                </a:cubicBezTo>
                <a:cubicBezTo>
                  <a:pt x="1760" y="1384"/>
                  <a:pt x="1805" y="1343"/>
                  <a:pt x="1848" y="1312"/>
                </a:cubicBezTo>
                <a:cubicBezTo>
                  <a:pt x="1974" y="1222"/>
                  <a:pt x="2133" y="1133"/>
                  <a:pt x="2272" y="1064"/>
                </a:cubicBezTo>
                <a:cubicBezTo>
                  <a:pt x="2282" y="1059"/>
                  <a:pt x="2287" y="1047"/>
                  <a:pt x="2296" y="1040"/>
                </a:cubicBezTo>
                <a:cubicBezTo>
                  <a:pt x="2351" y="1001"/>
                  <a:pt x="2307" y="1046"/>
                  <a:pt x="2352" y="1008"/>
                </a:cubicBezTo>
                <a:cubicBezTo>
                  <a:pt x="2361" y="1001"/>
                  <a:pt x="2366" y="990"/>
                  <a:pt x="2376" y="984"/>
                </a:cubicBezTo>
                <a:cubicBezTo>
                  <a:pt x="2428" y="951"/>
                  <a:pt x="2491" y="934"/>
                  <a:pt x="2544" y="904"/>
                </a:cubicBezTo>
                <a:cubicBezTo>
                  <a:pt x="2608" y="868"/>
                  <a:pt x="2670" y="833"/>
                  <a:pt x="2736" y="800"/>
                </a:cubicBezTo>
                <a:cubicBezTo>
                  <a:pt x="2798" y="769"/>
                  <a:pt x="2844" y="713"/>
                  <a:pt x="2912" y="696"/>
                </a:cubicBezTo>
                <a:cubicBezTo>
                  <a:pt x="2969" y="658"/>
                  <a:pt x="2941" y="669"/>
                  <a:pt x="2992" y="656"/>
                </a:cubicBezTo>
                <a:cubicBezTo>
                  <a:pt x="3044" y="621"/>
                  <a:pt x="3105" y="598"/>
                  <a:pt x="3160" y="568"/>
                </a:cubicBezTo>
                <a:cubicBezTo>
                  <a:pt x="3199" y="546"/>
                  <a:pt x="3243" y="521"/>
                  <a:pt x="3280" y="496"/>
                </a:cubicBezTo>
                <a:cubicBezTo>
                  <a:pt x="3296" y="485"/>
                  <a:pt x="3310" y="470"/>
                  <a:pt x="3328" y="464"/>
                </a:cubicBezTo>
                <a:cubicBezTo>
                  <a:pt x="3370" y="450"/>
                  <a:pt x="3408" y="428"/>
                  <a:pt x="3448" y="408"/>
                </a:cubicBezTo>
                <a:cubicBezTo>
                  <a:pt x="3471" y="397"/>
                  <a:pt x="3499" y="398"/>
                  <a:pt x="3520" y="384"/>
                </a:cubicBezTo>
                <a:cubicBezTo>
                  <a:pt x="3544" y="368"/>
                  <a:pt x="3573" y="354"/>
                  <a:pt x="3600" y="344"/>
                </a:cubicBezTo>
                <a:cubicBezTo>
                  <a:pt x="3632" y="332"/>
                  <a:pt x="3675" y="331"/>
                  <a:pt x="3704" y="312"/>
                </a:cubicBezTo>
                <a:cubicBezTo>
                  <a:pt x="3796" y="251"/>
                  <a:pt x="3896" y="219"/>
                  <a:pt x="4000" y="184"/>
                </a:cubicBezTo>
                <a:cubicBezTo>
                  <a:pt x="4048" y="168"/>
                  <a:pt x="4083" y="147"/>
                  <a:pt x="4136" y="136"/>
                </a:cubicBezTo>
                <a:cubicBezTo>
                  <a:pt x="4273" y="109"/>
                  <a:pt x="4408" y="66"/>
                  <a:pt x="4544" y="32"/>
                </a:cubicBezTo>
                <a:cubicBezTo>
                  <a:pt x="4613" y="15"/>
                  <a:pt x="4565" y="26"/>
                  <a:pt x="4688" y="8"/>
                </a:cubicBezTo>
                <a:cubicBezTo>
                  <a:pt x="4707" y="5"/>
                  <a:pt x="4744" y="0"/>
                  <a:pt x="4744" y="0"/>
                </a:cubicBezTo>
                <a:cubicBezTo>
                  <a:pt x="4774" y="10"/>
                  <a:pt x="4760" y="12"/>
                  <a:pt x="4784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2479675" y="5004296"/>
            <a:ext cx="55975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1935" name="Rectangle 15"/>
          <p:cNvSpPr>
            <a:spLocks noChangeArrowheads="1"/>
          </p:cNvSpPr>
          <p:nvPr/>
        </p:nvSpPr>
        <p:spPr bwMode="auto">
          <a:xfrm>
            <a:off x="2078038" y="4780459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1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di </a:t>
            </a:r>
            <a:r>
              <a:rPr lang="en-US" dirty="0" err="1"/>
              <a:t>Distribuzione</a:t>
            </a:r>
            <a:r>
              <a:rPr lang="en-US" dirty="0"/>
              <a:t> </a:t>
            </a:r>
            <a:r>
              <a:rPr lang="en-US" dirty="0" err="1"/>
              <a:t>Cumulativa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96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8" grpId="0"/>
      <p:bldP spid="81929" grpId="0" animBg="1"/>
      <p:bldP spid="81930" grpId="0" animBg="1"/>
      <p:bldP spid="81931" grpId="0"/>
      <p:bldP spid="81932" grpId="0"/>
      <p:bldP spid="81933" grpId="0" animBg="1"/>
      <p:bldP spid="81934" grpId="0" animBg="1"/>
      <p:bldP spid="819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533400" y="1021557"/>
          <a:ext cx="56737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663880" imgH="380880" progId="Equation.3">
                  <p:embed/>
                </p:oleObj>
              </mc:Choice>
              <mc:Fallback>
                <p:oleObj name="Equation" r:id="rId3" imgW="5663880" imgH="380880" progId="Equation.3">
                  <p:embed/>
                  <p:pic>
                    <p:nvPicPr>
                      <p:cNvPr id="860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021557"/>
                        <a:ext cx="56737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541338" y="1646238"/>
          <a:ext cx="4672012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673520" imgH="368280" progId="Equation.3">
                  <p:embed/>
                </p:oleObj>
              </mc:Choice>
              <mc:Fallback>
                <p:oleObj name="Equation" r:id="rId5" imgW="4673520" imgH="368280" progId="Equation.3">
                  <p:embed/>
                  <p:pic>
                    <p:nvPicPr>
                      <p:cNvPr id="8601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1646238"/>
                        <a:ext cx="4672012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6"/>
          <p:cNvGraphicFramePr>
            <a:graphicFrameLocks noChangeAspect="1"/>
          </p:cNvGraphicFramePr>
          <p:nvPr/>
        </p:nvGraphicFramePr>
        <p:xfrm>
          <a:off x="2563018" y="2759862"/>
          <a:ext cx="4278313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279680" imgH="368280" progId="Equation.3">
                  <p:embed/>
                </p:oleObj>
              </mc:Choice>
              <mc:Fallback>
                <p:oleObj name="Equation" r:id="rId7" imgW="4279680" imgH="368280" progId="Equation.3">
                  <p:embed/>
                  <p:pic>
                    <p:nvPicPr>
                      <p:cNvPr id="860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018" y="2759862"/>
                        <a:ext cx="4278313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436850" y="2215669"/>
            <a:ext cx="8131175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Per dimostrare la 6) basta vedere che:</a:t>
            </a:r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>
            <a:off x="858838" y="3636982"/>
            <a:ext cx="767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>
            <a:off x="3525838" y="3611582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6413501" y="3603645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>
            <a:off x="858838" y="3644920"/>
            <a:ext cx="2667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>
            <a:off x="3525838" y="3641745"/>
            <a:ext cx="2887663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9" name="Rectangle 13"/>
          <p:cNvSpPr>
            <a:spLocks noChangeArrowheads="1"/>
          </p:cNvSpPr>
          <p:nvPr/>
        </p:nvSpPr>
        <p:spPr bwMode="auto">
          <a:xfrm>
            <a:off x="8348663" y="3683020"/>
            <a:ext cx="317716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 i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endParaRPr lang="it-IT" altLang="it-IT" sz="240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3365501" y="3121045"/>
            <a:ext cx="421910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 i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baseline="-25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1</a:t>
            </a:r>
          </a:p>
        </p:txBody>
      </p:sp>
      <p:sp>
        <p:nvSpPr>
          <p:cNvPr id="86031" name="Rectangle 15"/>
          <p:cNvSpPr>
            <a:spLocks noChangeArrowheads="1"/>
          </p:cNvSpPr>
          <p:nvPr/>
        </p:nvSpPr>
        <p:spPr bwMode="auto">
          <a:xfrm>
            <a:off x="6213476" y="3136920"/>
            <a:ext cx="421910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 i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baseline="-25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2</a:t>
            </a:r>
          </a:p>
        </p:txBody>
      </p:sp>
      <p:sp>
        <p:nvSpPr>
          <p:cNvPr id="86034" name="Line 18"/>
          <p:cNvSpPr>
            <a:spLocks noChangeShapeType="1"/>
          </p:cNvSpPr>
          <p:nvPr/>
        </p:nvSpPr>
        <p:spPr bwMode="auto">
          <a:xfrm>
            <a:off x="858838" y="4118845"/>
            <a:ext cx="5559425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86036" name="Object 20"/>
          <p:cNvGraphicFramePr>
            <a:graphicFrameLocks noChangeAspect="1"/>
          </p:cNvGraphicFramePr>
          <p:nvPr/>
        </p:nvGraphicFramePr>
        <p:xfrm>
          <a:off x="1580355" y="4532586"/>
          <a:ext cx="5421313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422680" imgH="1295280" progId="Equation.3">
                  <p:embed/>
                </p:oleObj>
              </mc:Choice>
              <mc:Fallback>
                <p:oleObj name="Equation" r:id="rId9" imgW="5422680" imgH="1295280" progId="Equation.3">
                  <p:embed/>
                  <p:pic>
                    <p:nvPicPr>
                      <p:cNvPr id="8603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0355" y="4532586"/>
                        <a:ext cx="5421313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itolo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673366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kern="0"/>
              <a:t>Funzione di Distribuzione Cumulativa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8040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4" grpId="0" animBg="1"/>
      <p:bldP spid="86025" grpId="0" animBg="1"/>
      <p:bldP spid="86026" grpId="0" animBg="1"/>
      <p:bldP spid="86027" grpId="0" animBg="1"/>
      <p:bldP spid="86028" grpId="0" animBg="1"/>
      <p:bldP spid="86030" grpId="0"/>
      <p:bldP spid="86031" grpId="0"/>
      <p:bldP spid="860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40531" y="764704"/>
            <a:ext cx="8147050" cy="1835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Le variabili aleatorie (v.a.) si classificano in base alle relative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v.a.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discreta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se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 è costante a tratti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v.a.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continua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se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 è continua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Classificazione</a:t>
            </a:r>
            <a:r>
              <a:rPr lang="en-US" dirty="0"/>
              <a:t> di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variabile</a:t>
            </a:r>
            <a:r>
              <a:rPr lang="en-US" dirty="0"/>
              <a:t> </a:t>
            </a:r>
            <a:r>
              <a:rPr lang="en-US" dirty="0" err="1"/>
              <a:t>aleatoria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40531" y="3356992"/>
            <a:ext cx="8147050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Esempio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: Calcolare la CDF per l’esperimento lancio di un dado, su cui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è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stata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definita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la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seguente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v.a.</a:t>
            </a:r>
            <a:endParaRPr lang="en-US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301751" y="4161037"/>
            <a:ext cx="2678112" cy="144303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92311" y="4538315"/>
            <a:ext cx="595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400" i="1"/>
              <a:t>S</a:t>
            </a:r>
            <a:endParaRPr lang="it-IT" altLang="it-IT" sz="2400" i="1" dirty="0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1643063" y="4299446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998663" y="4293096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2370138" y="4293096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2725738" y="4299446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3079750" y="4293096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3441700" y="4293096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360488" y="4520654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 i="1"/>
              <a:t>f</a:t>
            </a:r>
            <a:r>
              <a:rPr lang="en-US" altLang="it-IT" sz="2000" baseline="-25000"/>
              <a:t>1</a:t>
            </a:r>
            <a:endParaRPr lang="it-IT" altLang="it-IT" sz="2000" baseline="-25000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720850" y="4512717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 i="1"/>
              <a:t>f</a:t>
            </a:r>
            <a:r>
              <a:rPr lang="en-US" altLang="it-IT" sz="2000" baseline="-25000"/>
              <a:t>2</a:t>
            </a:r>
            <a:endParaRPr lang="it-IT" altLang="it-IT" sz="2000" baseline="-25000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2089150" y="4517479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 i="1" dirty="0"/>
              <a:t>f</a:t>
            </a:r>
            <a:r>
              <a:rPr lang="en-US" altLang="it-IT" sz="2000" baseline="-25000" dirty="0"/>
              <a:t>3</a:t>
            </a:r>
            <a:endParaRPr lang="it-IT" altLang="it-IT" sz="2000" baseline="-25000" dirty="0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2449513" y="4517479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 i="1"/>
              <a:t>f</a:t>
            </a:r>
            <a:r>
              <a:rPr lang="en-US" altLang="it-IT" sz="2000" baseline="-25000"/>
              <a:t>4</a:t>
            </a:r>
            <a:endParaRPr lang="it-IT" altLang="it-IT" sz="2000" baseline="-25000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2813050" y="4530179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 i="1"/>
              <a:t>f</a:t>
            </a:r>
            <a:r>
              <a:rPr lang="en-US" altLang="it-IT" sz="2000" baseline="-25000"/>
              <a:t>5</a:t>
            </a:r>
            <a:endParaRPr lang="it-IT" altLang="it-IT" sz="2000" baseline="-25000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173413" y="4530179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 i="1"/>
              <a:t>f</a:t>
            </a:r>
            <a:r>
              <a:rPr lang="en-US" altLang="it-IT" sz="2000" baseline="-25000"/>
              <a:t>6</a:t>
            </a:r>
            <a:endParaRPr lang="it-IT" altLang="it-IT" sz="2000" baseline="-25000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1500188" y="6297811"/>
            <a:ext cx="6665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308056" y="5886649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400" i="1"/>
              <a:t>x</a:t>
            </a:r>
            <a:endParaRPr lang="it-IT" altLang="it-IT" sz="2400" i="1" dirty="0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805113" y="6343849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/>
              <a:t>1</a:t>
            </a:r>
            <a:endParaRPr lang="it-IT" altLang="it-IT" sz="2000" baseline="-25000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3521075" y="6335911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/>
              <a:t>2</a:t>
            </a:r>
            <a:endParaRPr lang="it-IT" altLang="it-IT" sz="2000" baseline="-25000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4244975" y="6348611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/>
              <a:t>3</a:t>
            </a:r>
            <a:endParaRPr lang="it-IT" altLang="it-IT" sz="2000" baseline="-25000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4960938" y="6353374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/>
              <a:t>4</a:t>
            </a:r>
            <a:endParaRPr lang="it-IT" altLang="it-IT" sz="2000" baseline="-25000"/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5680075" y="6348611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/>
              <a:t>5</a:t>
            </a:r>
            <a:endParaRPr lang="it-IT" altLang="it-IT" sz="2000" baseline="-25000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396038" y="6353374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/>
              <a:t>6</a:t>
            </a:r>
            <a:endParaRPr lang="it-IT" altLang="it-IT" sz="2000" baseline="-25000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1663697" y="4421683"/>
            <a:ext cx="1423991" cy="1876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2073275" y="4348659"/>
            <a:ext cx="1738313" cy="1949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2412998" y="4381996"/>
            <a:ext cx="2144715" cy="19158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2822575" y="4381996"/>
            <a:ext cx="2473325" cy="19158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3124198" y="4348659"/>
            <a:ext cx="2870201" cy="1949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3482974" y="4381996"/>
            <a:ext cx="3222625" cy="19205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35" name="Object 33"/>
          <p:cNvGraphicFramePr>
            <a:graphicFrameLocks noChangeAspect="1"/>
          </p:cNvGraphicFramePr>
          <p:nvPr/>
        </p:nvGraphicFramePr>
        <p:xfrm>
          <a:off x="5994399" y="4382542"/>
          <a:ext cx="230505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11400" imgH="546100" progId="Equation.3">
                  <p:embed/>
                </p:oleObj>
              </mc:Choice>
              <mc:Fallback>
                <p:oleObj name="Equation" r:id="rId3" imgW="2311400" imgH="546100" progId="Equation.3">
                  <p:embed/>
                  <p:pic>
                    <p:nvPicPr>
                      <p:cNvPr id="35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399" y="4382542"/>
                        <a:ext cx="2305050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3979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535236" y="5960640"/>
            <a:ext cx="7253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 flipV="1">
            <a:off x="1314698" y="960015"/>
            <a:ext cx="0" cy="5289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038473" y="5960640"/>
            <a:ext cx="433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0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535236" y="5960640"/>
            <a:ext cx="15113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V="1">
            <a:off x="2046536" y="581776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2046536" y="5220865"/>
            <a:ext cx="720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2043361" y="5220865"/>
            <a:ext cx="0" cy="73183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759323" y="4501728"/>
            <a:ext cx="7191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3478461" y="3788940"/>
            <a:ext cx="720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4202361" y="3061865"/>
            <a:ext cx="720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4923086" y="2345903"/>
            <a:ext cx="7191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830636" y="5960640"/>
            <a:ext cx="288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1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478336" y="5960640"/>
            <a:ext cx="361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2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199061" y="5960640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3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919786" y="5960640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4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638923" y="5960640"/>
            <a:ext cx="361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5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359648" y="5960640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6</a:t>
            </a: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5646986" y="1645815"/>
            <a:ext cx="21415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H="1">
            <a:off x="1298823" y="522245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 flipH="1">
            <a:off x="1324223" y="4503315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H="1">
            <a:off x="1319461" y="3785765"/>
            <a:ext cx="2159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 flipH="1">
            <a:off x="1327398" y="1642640"/>
            <a:ext cx="43195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H="1">
            <a:off x="1324223" y="3068215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 flipH="1">
            <a:off x="1319461" y="2347490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12314" name="Object 26"/>
          <p:cNvGraphicFramePr>
            <a:graphicFrameLocks noChangeAspect="1"/>
          </p:cNvGraphicFramePr>
          <p:nvPr/>
        </p:nvGraphicFramePr>
        <p:xfrm>
          <a:off x="395536" y="794915"/>
          <a:ext cx="76358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34449" imgH="317225" progId="Equation.3">
                  <p:embed/>
                </p:oleObj>
              </mc:Choice>
              <mc:Fallback>
                <p:oleObj name="Equation" r:id="rId3" imgW="634449" imgH="317225" progId="Equation.3">
                  <p:embed/>
                  <p:pic>
                    <p:nvPicPr>
                      <p:cNvPr id="1231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794915"/>
                        <a:ext cx="763587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5" name="Object 27"/>
          <p:cNvGraphicFramePr>
            <a:graphicFrameLocks noChangeAspect="1"/>
          </p:cNvGraphicFramePr>
          <p:nvPr/>
        </p:nvGraphicFramePr>
        <p:xfrm>
          <a:off x="7664698" y="6116215"/>
          <a:ext cx="24765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7646" imgH="190335" progId="Equation.3">
                  <p:embed/>
                </p:oleObj>
              </mc:Choice>
              <mc:Fallback>
                <p:oleObj name="Equation" r:id="rId5" imgW="177646" imgH="190335" progId="Equation.3">
                  <p:embed/>
                  <p:pic>
                    <p:nvPicPr>
                      <p:cNvPr id="1231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4698" y="6116215"/>
                        <a:ext cx="24765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36" name="Text Box 28"/>
          <p:cNvSpPr txBox="1">
            <a:spLocks noChangeArrowheads="1"/>
          </p:cNvSpPr>
          <p:nvPr/>
        </p:nvSpPr>
        <p:spPr bwMode="auto">
          <a:xfrm>
            <a:off x="5575548" y="3190453"/>
            <a:ext cx="208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Arial" charset="0"/>
              </a:rPr>
              <a:t>v.a. discreta</a:t>
            </a:r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 flipV="1">
            <a:off x="2759323" y="4503315"/>
            <a:ext cx="0" cy="73183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 flipV="1">
            <a:off x="3478461" y="3785765"/>
            <a:ext cx="0" cy="73183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 flipV="1">
            <a:off x="4203948" y="3053928"/>
            <a:ext cx="0" cy="73183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 flipV="1">
            <a:off x="4919911" y="2347490"/>
            <a:ext cx="0" cy="73183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 flipV="1">
            <a:off x="5623173" y="1615653"/>
            <a:ext cx="0" cy="73183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535236" y="1447378"/>
            <a:ext cx="738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latin typeface="Arial" charset="0"/>
              </a:rPr>
              <a:t>1</a:t>
            </a:r>
            <a:endParaRPr lang="it-IT" altLang="it-IT" sz="2000">
              <a:latin typeface="Arial" charset="0"/>
            </a:endParaRP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535236" y="2150640"/>
            <a:ext cx="74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latin typeface="Arial" charset="0"/>
              </a:rPr>
              <a:t>5/6</a:t>
            </a:r>
            <a:endParaRPr lang="it-IT" altLang="it-IT" sz="2000">
              <a:latin typeface="Arial" charset="0"/>
            </a:endParaRP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514598" y="2866603"/>
            <a:ext cx="74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latin typeface="Arial" charset="0"/>
              </a:rPr>
              <a:t>4/6</a:t>
            </a:r>
            <a:endParaRPr lang="it-IT" altLang="it-IT" sz="2000">
              <a:latin typeface="Arial" charset="0"/>
            </a:endParaRP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517773" y="3587328"/>
            <a:ext cx="74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latin typeface="Arial" charset="0"/>
              </a:rPr>
              <a:t>3/6</a:t>
            </a:r>
            <a:endParaRPr lang="it-IT" altLang="it-IT" sz="2000">
              <a:latin typeface="Arial" charset="0"/>
            </a:endParaRP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522536" y="4303290"/>
            <a:ext cx="74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latin typeface="Arial" charset="0"/>
              </a:rPr>
              <a:t>2/6</a:t>
            </a:r>
            <a:endParaRPr lang="it-IT" altLang="it-IT" sz="2000">
              <a:latin typeface="Arial" charset="0"/>
            </a:endParaRP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527298" y="5022428"/>
            <a:ext cx="74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latin typeface="Arial" charset="0"/>
              </a:rPr>
              <a:t>1/6</a:t>
            </a:r>
            <a:endParaRPr lang="it-IT" altLang="it-IT" sz="2000">
              <a:latin typeface="Arial" charset="0"/>
            </a:endParaRPr>
          </a:p>
        </p:txBody>
      </p:sp>
      <p:graphicFrame>
        <p:nvGraphicFramePr>
          <p:cNvPr id="94251" name="Object 43"/>
          <p:cNvGraphicFramePr>
            <a:graphicFrameLocks noChangeAspect="1"/>
          </p:cNvGraphicFramePr>
          <p:nvPr/>
        </p:nvGraphicFramePr>
        <p:xfrm>
          <a:off x="3559423" y="4263603"/>
          <a:ext cx="5027613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041900" imgH="1524000" progId="Equation.3">
                  <p:embed/>
                </p:oleObj>
              </mc:Choice>
              <mc:Fallback>
                <p:oleObj name="Equation" r:id="rId7" imgW="5041900" imgH="1524000" progId="Equation.3">
                  <p:embed/>
                  <p:pic>
                    <p:nvPicPr>
                      <p:cNvPr id="94251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9423" y="4263603"/>
                        <a:ext cx="5027613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itolo 4"/>
          <p:cNvSpPr txBox="1">
            <a:spLocks/>
          </p:cNvSpPr>
          <p:nvPr/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673366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kern="0"/>
              <a:t>Funzione di Distribuzione Cumulativa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6940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12775" y="1042988"/>
            <a:ext cx="7281862" cy="112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Calcolare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CDF della variabile aleatoria associata all’istante in cui il treno arriva in stazione nell’intervallo temporale (0,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396875" y="2960688"/>
          <a:ext cx="2962275" cy="200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59100" imgH="2006600" progId="Equation.3">
                  <p:embed/>
                </p:oleObj>
              </mc:Choice>
              <mc:Fallback>
                <p:oleObj name="Equation" r:id="rId3" imgW="2959100" imgH="2006600" progId="Equation.3">
                  <p:embed/>
                  <p:pic>
                    <p:nvPicPr>
                      <p:cNvPr id="133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2960688"/>
                        <a:ext cx="2962275" cy="200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2633663" y="5702300"/>
          <a:ext cx="1485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85255" imgH="355446" progId="Equation.3">
                  <p:embed/>
                </p:oleObj>
              </mc:Choice>
              <mc:Fallback>
                <p:oleObj name="Equation" r:id="rId5" imgW="1485255" imgH="355446" progId="Equation.3">
                  <p:embed/>
                  <p:pic>
                    <p:nvPicPr>
                      <p:cNvPr id="133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663" y="5702300"/>
                        <a:ext cx="14859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900613" y="5600700"/>
            <a:ext cx="2376487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v.a.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uniforme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043363" y="4400550"/>
            <a:ext cx="4818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5260975" y="2312988"/>
            <a:ext cx="0" cy="2374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134225" y="3105150"/>
            <a:ext cx="16557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V="1">
            <a:off x="5260975" y="3105150"/>
            <a:ext cx="1873250" cy="1295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5260975" y="3105150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7134225" y="310515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900613" y="447198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0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845300" y="4471988"/>
            <a:ext cx="59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/>
              <a:t>T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900613" y="296068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1</a:t>
            </a:r>
          </a:p>
        </p:txBody>
      </p:sp>
      <p:graphicFrame>
        <p:nvGraphicFramePr>
          <p:cNvPr id="13327" name="Object 15"/>
          <p:cNvGraphicFramePr>
            <a:graphicFrameLocks noChangeAspect="1"/>
          </p:cNvGraphicFramePr>
          <p:nvPr/>
        </p:nvGraphicFramePr>
        <p:xfrm>
          <a:off x="4119563" y="2319338"/>
          <a:ext cx="7556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49300" imgH="368300" progId="Equation.3">
                  <p:embed/>
                </p:oleObj>
              </mc:Choice>
              <mc:Fallback>
                <p:oleObj name="Equation" r:id="rId7" imgW="749300" imgH="368300" progId="Equation.3">
                  <p:embed/>
                  <p:pic>
                    <p:nvPicPr>
                      <p:cNvPr id="1332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563" y="2319338"/>
                        <a:ext cx="75565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8" name="Object 16"/>
          <p:cNvGraphicFramePr>
            <a:graphicFrameLocks noChangeAspect="1"/>
          </p:cNvGraphicFramePr>
          <p:nvPr/>
        </p:nvGraphicFramePr>
        <p:xfrm>
          <a:off x="8501063" y="4471988"/>
          <a:ext cx="247650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77646" imgH="190335" progId="Equation.3">
                  <p:embed/>
                </p:oleObj>
              </mc:Choice>
              <mc:Fallback>
                <p:oleObj name="Equation" r:id="rId9" imgW="177646" imgH="190335" progId="Equation.3">
                  <p:embed/>
                  <p:pic>
                    <p:nvPicPr>
                      <p:cNvPr id="1332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1063" y="4471988"/>
                        <a:ext cx="247650" cy="26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6845300" y="2320925"/>
            <a:ext cx="2016125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v.a. continua</a:t>
            </a: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4043363" y="4400550"/>
            <a:ext cx="121761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di </a:t>
            </a:r>
            <a:r>
              <a:rPr lang="en-US" dirty="0" err="1"/>
              <a:t>Distribuzione</a:t>
            </a:r>
            <a:r>
              <a:rPr lang="en-US" dirty="0"/>
              <a:t> </a:t>
            </a:r>
            <a:r>
              <a:rPr lang="en-US" dirty="0" err="1"/>
              <a:t>Cumulativa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8535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287</Words>
  <Application>Microsoft Macintosh PowerPoint</Application>
  <PresentationFormat>Presentazione su schermo (4:3)</PresentationFormat>
  <Paragraphs>72</Paragraphs>
  <Slides>8</Slides>
  <Notes>7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6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Equation</vt:lpstr>
      <vt:lpstr>Presentazione standard di PowerPoint</vt:lpstr>
      <vt:lpstr>Sommario</vt:lpstr>
      <vt:lpstr>Funzione di Distribuzione Cumulativa</vt:lpstr>
      <vt:lpstr>Funzione di Distribuzione Cumulativa</vt:lpstr>
      <vt:lpstr>Funzione di Distribuzione Cumulativa</vt:lpstr>
      <vt:lpstr>Classificazione di una variabile aleatoria</vt:lpstr>
      <vt:lpstr>Presentazione standard di PowerPoint</vt:lpstr>
      <vt:lpstr>Funzione di Distribuzione Cumulativa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114</cp:revision>
  <cp:lastPrinted>1601-01-01T00:00:00Z</cp:lastPrinted>
  <dcterms:created xsi:type="dcterms:W3CDTF">2014-02-26T18:00:47Z</dcterms:created>
  <dcterms:modified xsi:type="dcterms:W3CDTF">2023-12-19T09:19:31Z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