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341" r:id="rId4"/>
    <p:sldId id="342" r:id="rId5"/>
    <p:sldId id="343" r:id="rId6"/>
    <p:sldId id="344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311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156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15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Variabile Aleatoria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PMF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73175"/>
            <a:ext cx="84359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discorso sulla probabilità può essere semplificato introducendo la nozione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(v.a.)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16050" y="2614613"/>
            <a:ext cx="2305050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863975" y="405447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21100" y="2398713"/>
            <a:ext cx="50323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55913" y="2614613"/>
          <a:ext cx="2381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619" imgH="317087" progId="Equation.3">
                  <p:embed/>
                </p:oleObj>
              </mc:Choice>
              <mc:Fallback>
                <p:oleObj name="Equation" r:id="rId3" imgW="215619" imgH="317087" progId="Equation.3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614613"/>
                        <a:ext cx="2381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63750" y="3190875"/>
          <a:ext cx="266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317225" progId="Equation.3">
                  <p:embed/>
                </p:oleObj>
              </mc:Choice>
              <mc:Fallback>
                <p:oleObj name="Equation" r:id="rId5" imgW="241091" imgH="317225" progId="Equation.3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190875"/>
                        <a:ext cx="266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04" name="AutoShape 8"/>
          <p:cNvCxnSpPr>
            <a:cxnSpLocks noChangeShapeType="1"/>
            <a:stCxn id="4099" idx="3"/>
            <a:endCxn id="4099" idx="3"/>
          </p:cNvCxnSpPr>
          <p:nvPr/>
        </p:nvCxnSpPr>
        <p:spPr bwMode="auto">
          <a:xfrm>
            <a:off x="3721100" y="3263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144838" y="2830513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68" imgH="152268" progId="Equation.3">
                  <p:embed/>
                </p:oleObj>
              </mc:Choice>
              <mc:Fallback>
                <p:oleObj name="Equation" r:id="rId7" imgW="152268" imgH="152268" progId="Equation.3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830513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136775" y="3551238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152268" progId="Equation.3">
                  <p:embed/>
                </p:oleObj>
              </mc:Choice>
              <mc:Fallback>
                <p:oleObj name="Equation" r:id="rId9" imgW="152268" imgH="152268" progId="Equation.3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3551238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2208213" y="3622675"/>
            <a:ext cx="27368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3216275" y="2903538"/>
            <a:ext cx="31686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3863975" y="3551238"/>
          <a:ext cx="7127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419" imgH="317362" progId="Equation.3">
                  <p:embed/>
                </p:oleObj>
              </mc:Choice>
              <mc:Fallback>
                <p:oleObj name="Equation" r:id="rId10" imgW="647419" imgH="317362" progId="Equation.3">
                  <p:embed/>
                  <p:pic>
                    <p:nvPicPr>
                      <p:cNvPr id="737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551238"/>
                        <a:ext cx="7127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4584700" y="3119438"/>
          <a:ext cx="684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2030" imgH="317362" progId="Equation.3">
                  <p:embed/>
                </p:oleObj>
              </mc:Choice>
              <mc:Fallback>
                <p:oleObj name="Equation" r:id="rId12" imgW="622030" imgH="317362" progId="Equation.3">
                  <p:embed/>
                  <p:pic>
                    <p:nvPicPr>
                      <p:cNvPr id="737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3119438"/>
                        <a:ext cx="6842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3" name="Object 15"/>
          <p:cNvGraphicFramePr>
            <a:graphicFrameLocks noChangeAspect="1"/>
          </p:cNvGraphicFramePr>
          <p:nvPr/>
        </p:nvGraphicFramePr>
        <p:xfrm>
          <a:off x="7896225" y="4127500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195" imgH="241195" progId="Equation.3">
                  <p:embed/>
                </p:oleObj>
              </mc:Choice>
              <mc:Fallback>
                <p:oleObj name="Equation" r:id="rId14" imgW="241195" imgH="241195" progId="Equation.3">
                  <p:embed/>
                  <p:pic>
                    <p:nvPicPr>
                      <p:cNvPr id="737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4127500"/>
                        <a:ext cx="2667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23850" y="4800600"/>
            <a:ext cx="83629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legge di corrispondenza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tra lo spazio dei campioni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un numero reale.</a:t>
            </a:r>
          </a:p>
        </p:txBody>
      </p:sp>
      <p:graphicFrame>
        <p:nvGraphicFramePr>
          <p:cNvPr id="73745" name="Object 17"/>
          <p:cNvGraphicFramePr>
            <a:graphicFrameLocks noChangeAspect="1"/>
          </p:cNvGraphicFramePr>
          <p:nvPr/>
        </p:nvGraphicFramePr>
        <p:xfrm>
          <a:off x="2838450" y="5951538"/>
          <a:ext cx="31527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162300" imgH="368300" progId="Equation.3">
                  <p:embed/>
                </p:oleObj>
              </mc:Choice>
              <mc:Fallback>
                <p:oleObj name="Equation" r:id="rId16" imgW="3162300" imgH="368300" progId="Equation.3">
                  <p:embed/>
                  <p:pic>
                    <p:nvPicPr>
                      <p:cNvPr id="737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951538"/>
                        <a:ext cx="31527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4626769" y="404092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endParaRPr lang="it-IT" altLang="it-IT" sz="2400" baseline="-25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5991225" y="405447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endParaRPr lang="it-IT" altLang="it-IT" sz="2400" baseline="-25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9" grpId="0" animBg="1"/>
      <p:bldP spid="73740" grpId="0" animBg="1"/>
      <p:bldP spid="73744" grpId="0"/>
      <p:bldP spid="73748" grpId="0"/>
      <p:bldP spid="73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Massa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7814468" cy="146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Nell’ipotesi che la variabile aleatoria sia di tipo discreto (ad esempio, quella associata all’esperimento lancio di un dado), può essere conveniente introdurre la funzione densità di massa (</a:t>
            </a:r>
            <a:r>
              <a:rPr lang="it-IT" alt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pmf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), definita nel seguente modo:</a:t>
            </a: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101181" y="2481034"/>
          <a:ext cx="2395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00120" imgH="368280" progId="Equation.3">
                  <p:embed/>
                </p:oleObj>
              </mc:Choice>
              <mc:Fallback>
                <p:oleObj name="Equation" r:id="rId3" imgW="2400120" imgH="368280" progId="Equation.3">
                  <p:embed/>
                  <p:pic>
                    <p:nvPicPr>
                      <p:cNvPr id="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2481034"/>
                        <a:ext cx="2395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79387" y="2955280"/>
            <a:ext cx="8748712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 supponiamo che la variabile aleatoria possa assumere solo i valori discreti indicati da </a:t>
            </a:r>
            <a:r>
              <a:rPr lang="it-IT" alt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allora:</a:t>
            </a: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2843808" y="3813083"/>
          <a:ext cx="30543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60360" imgH="863280" progId="Equation.3">
                  <p:embed/>
                </p:oleObj>
              </mc:Choice>
              <mc:Fallback>
                <p:oleObj name="Equation" r:id="rId5" imgW="3060360" imgH="863280" progId="Equation.3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13083"/>
                        <a:ext cx="305435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/>
          <p:cNvGraphicFramePr>
            <a:graphicFrameLocks noChangeAspect="1"/>
          </p:cNvGraphicFramePr>
          <p:nvPr/>
        </p:nvGraphicFramePr>
        <p:xfrm>
          <a:off x="2080220" y="4741279"/>
          <a:ext cx="47402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736880" imgH="952200" progId="Equation.3">
                  <p:embed/>
                </p:oleObj>
              </mc:Choice>
              <mc:Fallback>
                <p:oleObj name="Equation" r:id="rId7" imgW="4736880" imgH="952200" progId="Equation.3">
                  <p:embed/>
                  <p:pic>
                    <p:nvPicPr>
                      <p:cNvPr id="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220" y="4741279"/>
                        <a:ext cx="474027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6"/>
          <p:cNvGraphicFramePr>
            <a:graphicFrameLocks noChangeAspect="1"/>
          </p:cNvGraphicFramePr>
          <p:nvPr/>
        </p:nvGraphicFramePr>
        <p:xfrm>
          <a:off x="2873970" y="5528679"/>
          <a:ext cx="30241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22560" imgH="939600" progId="Equation.3">
                  <p:embed/>
                </p:oleObj>
              </mc:Choice>
              <mc:Fallback>
                <p:oleObj name="Equation" r:id="rId9" imgW="3022560" imgH="939600" progId="Equation.3">
                  <p:embed/>
                  <p:pic>
                    <p:nvPicPr>
                      <p:cNvPr id="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970" y="5528679"/>
                        <a:ext cx="30241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8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Massa</a:t>
            </a: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2413124" y="4873465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7702" y="933660"/>
            <a:ext cx="7632700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 esempio, nel caso del lancio del dato, nell’ipotesi di assegnare alle varie facce del dado i seguenti valori della v.a.: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979737" y="1849278"/>
          <a:ext cx="53736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84520" imgH="838080" progId="Equation.3">
                  <p:embed/>
                </p:oleObj>
              </mc:Choice>
              <mc:Fallback>
                <p:oleObj name="Equation" r:id="rId3" imgW="5384520" imgH="838080" progId="Equation.3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37" y="1849278"/>
                        <a:ext cx="53736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7703" y="3021222"/>
            <a:ext cx="365776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 ottiene: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79737" y="5881528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413124" y="4008278"/>
            <a:ext cx="0" cy="2233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52762" y="5856128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132262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63837" y="4657565"/>
            <a:ext cx="622300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i="1">
                <a:solidFill>
                  <a:schemeClr val="tx1"/>
                </a:solidFill>
              </a:rPr>
              <a:t>1/6</a:t>
            </a:r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7451849" y="6025990"/>
          <a:ext cx="190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40" imgH="203040" progId="Equation.3">
                  <p:embed/>
                </p:oleObj>
              </mc:Choice>
              <mc:Fallback>
                <p:oleObj name="Equation" r:id="rId5" imgW="190440" imgH="203040" progId="Equation.3">
                  <p:embed/>
                  <p:pic>
                    <p:nvPicPr>
                      <p:cNvPr id="1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849" y="6025990"/>
                        <a:ext cx="190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/>
        </p:nvGraphicFramePr>
        <p:xfrm>
          <a:off x="1405062" y="4001928"/>
          <a:ext cx="7715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368280" progId="Equation.3">
                  <p:embed/>
                </p:oleObj>
              </mc:Choice>
              <mc:Fallback>
                <p:oleObj name="Equation" r:id="rId7" imgW="774360" imgH="368280" progId="Equation.3">
                  <p:embed/>
                  <p:pic>
                    <p:nvPicPr>
                      <p:cNvPr id="1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062" y="4001928"/>
                        <a:ext cx="7715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960812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3852987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681537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4572124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400674" y="5952965"/>
            <a:ext cx="315913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5292849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121399" y="5952965"/>
            <a:ext cx="315913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011987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840537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6732712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6561262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2340099" y="487346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42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172</Words>
  <Application>Microsoft Macintosh PowerPoint</Application>
  <PresentationFormat>Presentazione su schermo (4:3)</PresentationFormat>
  <Paragraphs>33</Paragraphs>
  <Slides>5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Variabile Aleatoria</vt:lpstr>
      <vt:lpstr>Funzione Densità di Massa</vt:lpstr>
      <vt:lpstr>Funzione Densità di Massa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113</cp:revision>
  <cp:lastPrinted>1601-01-01T00:00:00Z</cp:lastPrinted>
  <dcterms:created xsi:type="dcterms:W3CDTF">2014-02-26T18:00:47Z</dcterms:created>
  <dcterms:modified xsi:type="dcterms:W3CDTF">2023-12-19T09:08:49Z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