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5"/>
  </p:notesMasterIdLst>
  <p:sldIdLst>
    <p:sldId id="256" r:id="rId3"/>
    <p:sldId id="331" r:id="rId4"/>
    <p:sldId id="327" r:id="rId5"/>
    <p:sldId id="328" r:id="rId6"/>
    <p:sldId id="329" r:id="rId7"/>
    <p:sldId id="332" r:id="rId8"/>
    <p:sldId id="333" r:id="rId9"/>
    <p:sldId id="334" r:id="rId10"/>
    <p:sldId id="335" r:id="rId11"/>
    <p:sldId id="336" r:id="rId12"/>
    <p:sldId id="337" r:id="rId13"/>
    <p:sldId id="339" r:id="rId14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4830"/>
  </p:normalViewPr>
  <p:slideViewPr>
    <p:cSldViewPr>
      <p:cViewPr varScale="1">
        <p:scale>
          <a:sx n="117" d="100"/>
          <a:sy n="117" d="100"/>
        </p:scale>
        <p:origin x="18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71F987-510E-4C93-B940-E6CFD943EFEB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 lIns="99057" tIns="49529" rIns="99057" bIns="49529"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42248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5139EF-F152-41FF-A7E2-2F172765587C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12</a:t>
            </a:fld>
            <a:endParaRPr lang="it-IT" altLang="it-IT" sz="13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3653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8A04F09-148E-4FE6-A3F3-0D334808DD3D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27868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E8ECB0-4223-4E9F-BBA6-E16889BED191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15184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476949C-BBB2-461D-A392-A1955F42D02A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39320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91738D6-A64D-48CC-ACAE-DA53A2857F2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34592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27D30F-9081-4DD0-ACB3-707DD317349C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71690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6BC0F3-D614-4DAF-BA5D-A042C124F179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17177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018CC6-88A8-40D6-BA1D-CE9B6F4EC033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 lIns="99057" tIns="49529" rIns="99057" bIns="49529"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75566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EE7ACA-EC71-4656-93E8-B76E189DE5B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81486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3.w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2625" y="1270000"/>
            <a:ext cx="3600450" cy="2087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1330325" y="2278063"/>
            <a:ext cx="2374900" cy="10080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 rot="-1497643">
            <a:off x="1330325" y="1557338"/>
            <a:ext cx="720725" cy="1368425"/>
          </a:xfrm>
          <a:prstGeom prst="ellipse">
            <a:avLst/>
          </a:prstGeom>
          <a:solidFill>
            <a:srgbClr val="3366FF">
              <a:alpha val="7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2771775" y="1485900"/>
            <a:ext cx="936625" cy="1439863"/>
          </a:xfrm>
          <a:prstGeom prst="ellipse">
            <a:avLst/>
          </a:prstGeom>
          <a:solidFill>
            <a:srgbClr val="FFFF00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633788" y="2925763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/>
              <a:t>B</a:t>
            </a: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835150" y="1485900"/>
          <a:ext cx="36353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9279" imgH="291973" progId="Equation.3">
                  <p:embed/>
                </p:oleObj>
              </mc:Choice>
              <mc:Fallback>
                <p:oleObj name="Equation" r:id="rId3" imgW="279279" imgH="291973" progId="Equation.3">
                  <p:embed/>
                  <p:pic>
                    <p:nvPicPr>
                      <p:cNvPr id="1536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485900"/>
                        <a:ext cx="363538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3706813" y="1485900"/>
          <a:ext cx="4000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4668" imgH="291973" progId="Equation.3">
                  <p:embed/>
                </p:oleObj>
              </mc:Choice>
              <mc:Fallback>
                <p:oleObj name="Equation" r:id="rId5" imgW="304668" imgH="291973" progId="Equation.3">
                  <p:embed/>
                  <p:pic>
                    <p:nvPicPr>
                      <p:cNvPr id="1536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813" y="1485900"/>
                        <a:ext cx="4000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474787" y="3688147"/>
          <a:ext cx="56165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613400" imgH="787400" progId="Equation.3">
                  <p:embed/>
                </p:oleObj>
              </mc:Choice>
              <mc:Fallback>
                <p:oleObj name="Equation" r:id="rId7" imgW="5613400" imgH="787400" progId="Equation.3">
                  <p:embed/>
                  <p:pic>
                    <p:nvPicPr>
                      <p:cNvPr id="1536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7" y="3688147"/>
                        <a:ext cx="561657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40531" y="4735722"/>
            <a:ext cx="8569771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poiché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it-IT" altLang="it-IT" sz="2400" baseline="-2500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B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 e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it-IT" altLang="it-IT" sz="2400" baseline="-25000"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B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 sono a loro volta mutuamente esclusivi, si ha che: </a:t>
            </a:r>
          </a:p>
        </p:txBody>
      </p:sp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552731" y="5355428"/>
          <a:ext cx="81946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131300" imgH="787400" progId="Equation.3">
                  <p:embed/>
                </p:oleObj>
              </mc:Choice>
              <mc:Fallback>
                <p:oleObj name="Equation" r:id="rId9" imgW="9131300" imgH="787400" progId="Equation.3">
                  <p:embed/>
                  <p:pic>
                    <p:nvPicPr>
                      <p:cNvPr id="1537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731" y="5355428"/>
                        <a:ext cx="819467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40531" y="800100"/>
            <a:ext cx="4608512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Assioma di </a:t>
            </a:r>
            <a:r>
              <a:rPr lang="it-IT" altLang="it-IT" sz="24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additivit</a:t>
            </a:r>
            <a:r>
              <a:rPr lang="en-US" altLang="it-IT" sz="24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à</a:t>
            </a:r>
            <a:endParaRPr lang="it-IT" alt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283075" y="1125538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/>
              <a:t>S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567238" y="1908176"/>
            <a:ext cx="4213225" cy="112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Supponiamo che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it-IT" altLang="it-IT" sz="2400" baseline="-2500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 e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it-IT" altLang="it-IT" sz="2400" baseline="-25000"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 siano mutuamente esclusivi, che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cio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è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la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loro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intersezione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sia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nulla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Probabilità</a:t>
            </a:r>
            <a:r>
              <a:rPr lang="en-US" dirty="0"/>
              <a:t> </a:t>
            </a:r>
            <a:r>
              <a:rPr lang="en-US" dirty="0" err="1"/>
              <a:t>Condizionata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338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555875" y="1121239"/>
          <a:ext cx="4054475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51300" imgH="787400" progId="Equation.3">
                  <p:embed/>
                </p:oleObj>
              </mc:Choice>
              <mc:Fallback>
                <p:oleObj name="Equation" r:id="rId3" imgW="4051300" imgH="787400" progId="Equation.3">
                  <p:embed/>
                  <p:pic>
                    <p:nvPicPr>
                      <p:cNvPr id="163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1121239"/>
                        <a:ext cx="4054475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9750" y="2057071"/>
            <a:ext cx="5040313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Dalla definizione segue che: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611188" y="2852738"/>
          <a:ext cx="376078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771900" imgH="368300" progId="Equation.3">
                  <p:embed/>
                </p:oleObj>
              </mc:Choice>
              <mc:Fallback>
                <p:oleObj name="Equation" r:id="rId5" imgW="3771900" imgH="368300" progId="Equation.3">
                  <p:embed/>
                  <p:pic>
                    <p:nvPicPr>
                      <p:cNvPr id="163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852738"/>
                        <a:ext cx="376078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971550" y="3789363"/>
            <a:ext cx="3455988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1187450" y="4005263"/>
            <a:ext cx="1944688" cy="14398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1763713" y="4365625"/>
            <a:ext cx="792162" cy="7921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563938" y="3429000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/>
              <a:t>S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916238" y="3933825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/>
              <a:t>A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547813" y="41957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/>
              <a:t>B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643438" y="3716338"/>
            <a:ext cx="3960812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Infatti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AB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 =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B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 e quindi:</a:t>
            </a:r>
          </a:p>
        </p:txBody>
      </p:sp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5003800" y="4868863"/>
          <a:ext cx="3087688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086100" imgH="787400" progId="Equation.3">
                  <p:embed/>
                </p:oleObj>
              </mc:Choice>
              <mc:Fallback>
                <p:oleObj name="Equation" r:id="rId7" imgW="3086100" imgH="787400" progId="Equation.3">
                  <p:embed/>
                  <p:pic>
                    <p:nvPicPr>
                      <p:cNvPr id="1639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4868863"/>
                        <a:ext cx="3087688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8540750" y="6400800"/>
            <a:ext cx="603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92F8E08F-ED18-4D2C-B44B-A5715B56C434}" type="slidenum">
              <a:rPr lang="it-IT" altLang="it-IT" sz="1400"/>
              <a:pPr algn="ctr">
                <a:spcBef>
                  <a:spcPct val="0"/>
                </a:spcBef>
                <a:buFontTx/>
                <a:buNone/>
              </a:pPr>
              <a:t>11</a:t>
            </a:fld>
            <a:endParaRPr lang="it-IT" altLang="it-IT" sz="140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Probabilità</a:t>
            </a:r>
            <a:r>
              <a:rPr lang="en-US" dirty="0"/>
              <a:t> </a:t>
            </a:r>
            <a:r>
              <a:rPr lang="en-US" dirty="0" err="1"/>
              <a:t>Condizionata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54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68313" y="1268413"/>
            <a:ext cx="7525543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L’evento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si dice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statisticamente indipendente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dall’evento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B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se:</a:t>
            </a:r>
            <a:endParaRPr lang="it-IT" altLang="it-IT" sz="2400" u="sng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254374" y="1972175"/>
          <a:ext cx="1925638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16868" imgH="355446" progId="Equation.3">
                  <p:embed/>
                </p:oleObj>
              </mc:Choice>
              <mc:Fallback>
                <p:oleObj name="Equation" r:id="rId3" imgW="1916868" imgH="355446" progId="Equation.3">
                  <p:embed/>
                  <p:pic>
                    <p:nvPicPr>
                      <p:cNvPr id="215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74" y="1972175"/>
                        <a:ext cx="1925638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02443" y="2597325"/>
            <a:ext cx="7993062" cy="1122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cioè, sapere che si è verificato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B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, non altera la probabilità di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. Si parla, in questo caso, di indipendenza statistica tra i due eventi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e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B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. 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374105" y="5013316"/>
          <a:ext cx="424973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241800" imgH="355600" progId="Equation.3">
                  <p:embed/>
                </p:oleObj>
              </mc:Choice>
              <mc:Fallback>
                <p:oleObj name="Equation" r:id="rId5" imgW="4241800" imgH="355600" progId="Equation.3">
                  <p:embed/>
                  <p:pic>
                    <p:nvPicPr>
                      <p:cNvPr id="215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105" y="5013316"/>
                        <a:ext cx="4249737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02443" y="4148812"/>
            <a:ext cx="8424862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In questo caso, la regola della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probablit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à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composta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diventa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: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Indipendenza</a:t>
            </a:r>
            <a:r>
              <a:rPr lang="en-US" dirty="0"/>
              <a:t> </a:t>
            </a:r>
            <a:r>
              <a:rPr lang="en-US" dirty="0" err="1"/>
              <a:t>Statistica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3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38371" y="980728"/>
            <a:ext cx="7445997" cy="2460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Teoria della Probabilità – Approccio Assiomatico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Probabilità Condizionata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Probabilità Composta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Indipendenza Statistica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68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2214563"/>
            <a:ext cx="8569325" cy="1021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+mj-lt"/>
              </a:rPr>
              <a:t>1) </a:t>
            </a:r>
            <a:r>
              <a:rPr lang="it-IT" altLang="it-IT" sz="2400" dirty="0">
                <a:solidFill>
                  <a:srgbClr val="FF0000"/>
                </a:solidFill>
                <a:latin typeface="+mj-lt"/>
              </a:rPr>
              <a:t>Spazio dei risultati</a:t>
            </a:r>
            <a:r>
              <a:rPr lang="it-IT" altLang="it-IT" sz="2400" dirty="0">
                <a:latin typeface="+mj-lt"/>
              </a:rPr>
              <a:t> </a:t>
            </a:r>
            <a:r>
              <a:rPr lang="it-IT" altLang="it-IT" sz="2800" i="1" dirty="0" err="1">
                <a:latin typeface="+mj-lt"/>
              </a:rPr>
              <a:t>S</a:t>
            </a:r>
            <a:r>
              <a:rPr lang="it-IT" altLang="it-IT" sz="2400" dirty="0">
                <a:latin typeface="+mj-lt"/>
              </a:rPr>
              <a:t> (o </a:t>
            </a:r>
            <a:r>
              <a:rPr lang="it-IT" altLang="it-IT" sz="2400" dirty="0">
                <a:solidFill>
                  <a:srgbClr val="FF0000"/>
                </a:solidFill>
                <a:latin typeface="+mj-lt"/>
              </a:rPr>
              <a:t>spazio dei campioni</a:t>
            </a:r>
            <a:r>
              <a:rPr lang="it-IT" altLang="it-IT" sz="2400" dirty="0">
                <a:latin typeface="+mj-lt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+mj-lt"/>
              </a:rPr>
              <a:t>    è l’insieme dei possibili risultati di un esperimento probabilistico.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258888" y="4314825"/>
          <a:ext cx="29241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21000" imgH="381000" progId="Equation.3">
                  <p:embed/>
                </p:oleObj>
              </mc:Choice>
              <mc:Fallback>
                <p:oleObj name="Equation" r:id="rId3" imgW="2921000" imgH="381000" progId="Equation.3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314825"/>
                        <a:ext cx="29241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062413" y="4845050"/>
            <a:ext cx="360362" cy="493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800" i="1">
                <a:latin typeface="+mj-lt"/>
              </a:rPr>
              <a:t>S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683125" y="4267200"/>
            <a:ext cx="3769558" cy="493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i="1">
                <a:latin typeface="+mj-lt"/>
              </a:rPr>
              <a:t>f</a:t>
            </a:r>
            <a:r>
              <a:rPr lang="it-IT" altLang="it-IT" sz="2800" i="1" baseline="-25000">
                <a:latin typeface="+mj-lt"/>
              </a:rPr>
              <a:t>i</a:t>
            </a:r>
            <a:r>
              <a:rPr lang="it-IT" altLang="it-IT" sz="2400">
                <a:latin typeface="+mj-lt"/>
              </a:rPr>
              <a:t> è la faccia </a:t>
            </a:r>
            <a:r>
              <a:rPr lang="it-IT" altLang="it-IT" sz="2400" i="1">
                <a:latin typeface="+mj-lt"/>
              </a:rPr>
              <a:t>i</a:t>
            </a:r>
            <a:r>
              <a:rPr lang="it-IT" altLang="it-IT" sz="2400">
                <a:latin typeface="+mj-lt"/>
              </a:rPr>
              <a:t>-esima del dado</a:t>
            </a:r>
          </a:p>
        </p:txBody>
      </p:sp>
      <p:grpSp>
        <p:nvGrpSpPr>
          <p:cNvPr id="3108" name="Group 36"/>
          <p:cNvGrpSpPr>
            <a:grpSpLocks/>
          </p:cNvGrpSpPr>
          <p:nvPr/>
        </p:nvGrpSpPr>
        <p:grpSpPr bwMode="auto">
          <a:xfrm>
            <a:off x="3148013" y="5330825"/>
            <a:ext cx="2432050" cy="1266825"/>
            <a:chOff x="1983" y="3358"/>
            <a:chExt cx="1532" cy="798"/>
          </a:xfrm>
        </p:grpSpPr>
        <p:sp>
          <p:nvSpPr>
            <p:cNvPr id="5131" name="Rectangle 6"/>
            <p:cNvSpPr>
              <a:spLocks noChangeArrowheads="1"/>
            </p:cNvSpPr>
            <p:nvPr/>
          </p:nvSpPr>
          <p:spPr bwMode="auto">
            <a:xfrm>
              <a:off x="1983" y="3358"/>
              <a:ext cx="1532" cy="798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it-IT" altLang="it-IT" sz="2000">
                <a:latin typeface="+mj-lt"/>
              </a:endParaRPr>
            </a:p>
          </p:txBody>
        </p:sp>
        <p:sp>
          <p:nvSpPr>
            <p:cNvPr id="5132" name="Oval 20"/>
            <p:cNvSpPr>
              <a:spLocks noChangeArrowheads="1"/>
            </p:cNvSpPr>
            <p:nvPr/>
          </p:nvSpPr>
          <p:spPr bwMode="auto">
            <a:xfrm>
              <a:off x="2368" y="3502"/>
              <a:ext cx="47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800">
                <a:latin typeface="+mj-lt"/>
              </a:endParaRPr>
            </a:p>
          </p:txBody>
        </p:sp>
        <p:sp>
          <p:nvSpPr>
            <p:cNvPr id="5133" name="Oval 21"/>
            <p:cNvSpPr>
              <a:spLocks noChangeArrowheads="1"/>
            </p:cNvSpPr>
            <p:nvPr/>
          </p:nvSpPr>
          <p:spPr bwMode="auto">
            <a:xfrm>
              <a:off x="2368" y="3742"/>
              <a:ext cx="47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800">
                <a:latin typeface="+mj-lt"/>
              </a:endParaRPr>
            </a:p>
          </p:txBody>
        </p:sp>
        <p:sp>
          <p:nvSpPr>
            <p:cNvPr id="5134" name="Oval 22"/>
            <p:cNvSpPr>
              <a:spLocks noChangeArrowheads="1"/>
            </p:cNvSpPr>
            <p:nvPr/>
          </p:nvSpPr>
          <p:spPr bwMode="auto">
            <a:xfrm>
              <a:off x="2368" y="3972"/>
              <a:ext cx="47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800">
                <a:latin typeface="+mj-lt"/>
              </a:endParaRPr>
            </a:p>
          </p:txBody>
        </p:sp>
        <p:sp>
          <p:nvSpPr>
            <p:cNvPr id="5135" name="Oval 23"/>
            <p:cNvSpPr>
              <a:spLocks noChangeArrowheads="1"/>
            </p:cNvSpPr>
            <p:nvPr/>
          </p:nvSpPr>
          <p:spPr bwMode="auto">
            <a:xfrm>
              <a:off x="3039" y="3502"/>
              <a:ext cx="47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800">
                <a:latin typeface="+mj-lt"/>
              </a:endParaRPr>
            </a:p>
          </p:txBody>
        </p:sp>
        <p:sp>
          <p:nvSpPr>
            <p:cNvPr id="5136" name="Oval 24"/>
            <p:cNvSpPr>
              <a:spLocks noChangeArrowheads="1"/>
            </p:cNvSpPr>
            <p:nvPr/>
          </p:nvSpPr>
          <p:spPr bwMode="auto">
            <a:xfrm>
              <a:off x="3039" y="3742"/>
              <a:ext cx="47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800">
                <a:latin typeface="+mj-lt"/>
              </a:endParaRPr>
            </a:p>
          </p:txBody>
        </p:sp>
        <p:sp>
          <p:nvSpPr>
            <p:cNvPr id="5137" name="Oval 25"/>
            <p:cNvSpPr>
              <a:spLocks noChangeArrowheads="1"/>
            </p:cNvSpPr>
            <p:nvPr/>
          </p:nvSpPr>
          <p:spPr bwMode="auto">
            <a:xfrm>
              <a:off x="3039" y="3972"/>
              <a:ext cx="47" cy="48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it-IT" altLang="it-IT" sz="2800">
                <a:latin typeface="+mj-lt"/>
              </a:endParaRPr>
            </a:p>
          </p:txBody>
        </p:sp>
        <p:sp>
          <p:nvSpPr>
            <p:cNvPr id="5138" name="Text Box 26"/>
            <p:cNvSpPr txBox="1">
              <a:spLocks noChangeArrowheads="1"/>
            </p:cNvSpPr>
            <p:nvPr/>
          </p:nvSpPr>
          <p:spPr bwMode="auto">
            <a:xfrm>
              <a:off x="2127" y="3396"/>
              <a:ext cx="371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2400" i="1">
                  <a:latin typeface="+mj-lt"/>
                </a:rPr>
                <a:t>f</a:t>
              </a:r>
              <a:r>
                <a:rPr lang="it-IT" altLang="it-IT" sz="2400" baseline="-25000">
                  <a:latin typeface="+mj-lt"/>
                </a:rPr>
                <a:t>1</a:t>
              </a:r>
            </a:p>
          </p:txBody>
        </p:sp>
        <p:sp>
          <p:nvSpPr>
            <p:cNvPr id="5139" name="Text Box 27"/>
            <p:cNvSpPr txBox="1">
              <a:spLocks noChangeArrowheads="1"/>
            </p:cNvSpPr>
            <p:nvPr/>
          </p:nvSpPr>
          <p:spPr bwMode="auto">
            <a:xfrm>
              <a:off x="2127" y="3646"/>
              <a:ext cx="371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2400" i="1">
                  <a:latin typeface="+mj-lt"/>
                </a:rPr>
                <a:t>f</a:t>
              </a:r>
              <a:r>
                <a:rPr lang="it-IT" altLang="it-IT" sz="2400" baseline="-25000">
                  <a:latin typeface="+mj-lt"/>
                </a:rPr>
                <a:t>3</a:t>
              </a:r>
            </a:p>
          </p:txBody>
        </p:sp>
        <p:sp>
          <p:nvSpPr>
            <p:cNvPr id="5140" name="Text Box 28"/>
            <p:cNvSpPr txBox="1">
              <a:spLocks noChangeArrowheads="1"/>
            </p:cNvSpPr>
            <p:nvPr/>
          </p:nvSpPr>
          <p:spPr bwMode="auto">
            <a:xfrm>
              <a:off x="2127" y="3876"/>
              <a:ext cx="371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2400" i="1">
                  <a:latin typeface="+mj-lt"/>
                </a:rPr>
                <a:t>f</a:t>
              </a:r>
              <a:r>
                <a:rPr lang="it-IT" altLang="it-IT" sz="2400" baseline="-25000">
                  <a:latin typeface="+mj-lt"/>
                </a:rPr>
                <a:t>5</a:t>
              </a:r>
            </a:p>
          </p:txBody>
        </p:sp>
        <p:sp>
          <p:nvSpPr>
            <p:cNvPr id="5141" name="Text Box 29"/>
            <p:cNvSpPr txBox="1">
              <a:spLocks noChangeArrowheads="1"/>
            </p:cNvSpPr>
            <p:nvPr/>
          </p:nvSpPr>
          <p:spPr bwMode="auto">
            <a:xfrm>
              <a:off x="2991" y="3396"/>
              <a:ext cx="371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2400" i="1">
                  <a:latin typeface="+mj-lt"/>
                </a:rPr>
                <a:t>f</a:t>
              </a:r>
              <a:r>
                <a:rPr lang="it-IT" altLang="it-IT" sz="2400" baseline="-25000">
                  <a:latin typeface="+mj-lt"/>
                </a:rPr>
                <a:t>2</a:t>
              </a:r>
            </a:p>
          </p:txBody>
        </p:sp>
        <p:sp>
          <p:nvSpPr>
            <p:cNvPr id="5142" name="Text Box 30"/>
            <p:cNvSpPr txBox="1">
              <a:spLocks noChangeArrowheads="1"/>
            </p:cNvSpPr>
            <p:nvPr/>
          </p:nvSpPr>
          <p:spPr bwMode="auto">
            <a:xfrm>
              <a:off x="2991" y="3646"/>
              <a:ext cx="371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2400" i="1">
                  <a:latin typeface="+mj-lt"/>
                </a:rPr>
                <a:t>f</a:t>
              </a:r>
              <a:r>
                <a:rPr lang="it-IT" altLang="it-IT" sz="2400" baseline="-25000">
                  <a:latin typeface="+mj-lt"/>
                </a:rPr>
                <a:t>4</a:t>
              </a:r>
            </a:p>
          </p:txBody>
        </p:sp>
        <p:sp>
          <p:nvSpPr>
            <p:cNvPr id="5143" name="Text Box 31"/>
            <p:cNvSpPr txBox="1">
              <a:spLocks noChangeArrowheads="1"/>
            </p:cNvSpPr>
            <p:nvPr/>
          </p:nvSpPr>
          <p:spPr bwMode="auto">
            <a:xfrm>
              <a:off x="2991" y="3876"/>
              <a:ext cx="371" cy="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it-IT" altLang="it-IT" sz="2400" i="1">
                  <a:latin typeface="+mj-lt"/>
                </a:rPr>
                <a:t>f</a:t>
              </a:r>
              <a:r>
                <a:rPr lang="it-IT" altLang="it-IT" sz="2400" baseline="-25000">
                  <a:latin typeface="+mj-lt"/>
                </a:rPr>
                <a:t>6</a:t>
              </a:r>
            </a:p>
          </p:txBody>
        </p:sp>
      </p:grp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538163" y="3590925"/>
            <a:ext cx="6121400" cy="836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+mj-lt"/>
              </a:rPr>
              <a:t>Esempio</a:t>
            </a:r>
            <a:r>
              <a:rPr lang="it-IT" altLang="it-IT" sz="2400">
                <a:latin typeface="+mj-lt"/>
              </a:rPr>
              <a:t>: nel caso del lancio di un dado </a:t>
            </a:r>
            <a:r>
              <a:rPr lang="it-IT" altLang="it-IT" sz="2800" i="1">
                <a:latin typeface="+mj-lt"/>
              </a:rPr>
              <a:t>S</a:t>
            </a:r>
            <a:r>
              <a:rPr lang="it-IT" altLang="it-IT" sz="2400">
                <a:latin typeface="+mj-lt"/>
              </a:rPr>
              <a:t> è dato da:</a:t>
            </a:r>
          </a:p>
        </p:txBody>
      </p:sp>
      <p:sp>
        <p:nvSpPr>
          <p:cNvPr id="5129" name="Text Box 35"/>
          <p:cNvSpPr txBox="1">
            <a:spLocks noChangeArrowheads="1"/>
          </p:cNvSpPr>
          <p:nvPr/>
        </p:nvSpPr>
        <p:spPr bwMode="auto">
          <a:xfrm>
            <a:off x="323851" y="1196975"/>
            <a:ext cx="7670006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6350" indent="-63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+mj-lt"/>
              </a:rPr>
              <a:t>Si basa su alcuni assiomi, e la sua formalizzazione </a:t>
            </a:r>
            <a:r>
              <a:rPr lang="en-US" altLang="it-IT" sz="2400" dirty="0" err="1">
                <a:latin typeface="+mj-lt"/>
                <a:cs typeface="Arial" charset="0"/>
              </a:rPr>
              <a:t>è</a:t>
            </a:r>
            <a:r>
              <a:rPr lang="en-US" altLang="it-IT" sz="2400" dirty="0">
                <a:latin typeface="+mj-lt"/>
                <a:cs typeface="Arial" charset="0"/>
              </a:rPr>
              <a:t> </a:t>
            </a:r>
            <a:r>
              <a:rPr lang="en-US" altLang="it-IT" sz="2400" dirty="0" err="1">
                <a:latin typeface="+mj-lt"/>
                <a:cs typeface="Arial" charset="0"/>
              </a:rPr>
              <a:t>stata</a:t>
            </a:r>
            <a:r>
              <a:rPr lang="en-US" altLang="it-IT" sz="2400" dirty="0">
                <a:latin typeface="+mj-lt"/>
                <a:cs typeface="Arial" charset="0"/>
              </a:rPr>
              <a:t> </a:t>
            </a:r>
            <a:r>
              <a:rPr lang="en-US" altLang="it-IT" sz="2400" dirty="0" err="1">
                <a:latin typeface="+mj-lt"/>
                <a:cs typeface="Arial" charset="0"/>
              </a:rPr>
              <a:t>fatta</a:t>
            </a:r>
            <a:r>
              <a:rPr lang="en-US" altLang="it-IT" sz="2400" dirty="0">
                <a:latin typeface="+mj-lt"/>
                <a:cs typeface="Arial" charset="0"/>
              </a:rPr>
              <a:t> dal </a:t>
            </a:r>
            <a:r>
              <a:rPr lang="en-US" altLang="it-IT" sz="2400" dirty="0" err="1">
                <a:latin typeface="+mj-lt"/>
                <a:cs typeface="Arial" charset="0"/>
              </a:rPr>
              <a:t>grande</a:t>
            </a:r>
            <a:r>
              <a:rPr lang="en-US" altLang="it-IT" sz="2400" dirty="0">
                <a:latin typeface="+mj-lt"/>
                <a:cs typeface="Arial" charset="0"/>
              </a:rPr>
              <a:t> </a:t>
            </a:r>
            <a:r>
              <a:rPr lang="en-US" altLang="it-IT" sz="2400" dirty="0" err="1">
                <a:latin typeface="+mj-lt"/>
                <a:cs typeface="Arial" charset="0"/>
              </a:rPr>
              <a:t>matematico</a:t>
            </a:r>
            <a:r>
              <a:rPr lang="en-US" altLang="it-IT" sz="2400" dirty="0">
                <a:latin typeface="+mj-lt"/>
                <a:cs typeface="Arial" charset="0"/>
              </a:rPr>
              <a:t> </a:t>
            </a:r>
            <a:r>
              <a:rPr lang="en-US" altLang="it-IT" sz="2400" dirty="0" err="1">
                <a:latin typeface="+mj-lt"/>
                <a:cs typeface="Arial" charset="0"/>
              </a:rPr>
              <a:t>russo</a:t>
            </a:r>
            <a:r>
              <a:rPr lang="en-US" altLang="it-IT" sz="2400" dirty="0">
                <a:latin typeface="+mj-lt"/>
                <a:cs typeface="Arial" charset="0"/>
              </a:rPr>
              <a:t> Kolmogorov</a:t>
            </a:r>
            <a:r>
              <a:rPr lang="it-IT" altLang="it-IT" sz="2400" dirty="0">
                <a:latin typeface="+mj-lt"/>
              </a:rPr>
              <a:t>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Probabilità</a:t>
            </a:r>
            <a:r>
              <a:rPr lang="en-US" dirty="0"/>
              <a:t> - </a:t>
            </a:r>
            <a:r>
              <a:rPr lang="en-US" dirty="0" err="1"/>
              <a:t>Approccio</a:t>
            </a:r>
            <a:r>
              <a:rPr lang="en-US" dirty="0"/>
              <a:t> </a:t>
            </a:r>
            <a:r>
              <a:rPr lang="en-US" dirty="0" err="1"/>
              <a:t>assiomatico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33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3" grpId="0"/>
      <p:bldP spid="3090" grpId="0"/>
      <p:bldP spid="31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51520" y="777876"/>
            <a:ext cx="864235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2)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Eventi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i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 -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sono sottoinsiemi dello spazio campione</a:t>
            </a:r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762695" y="3861048"/>
          <a:ext cx="45275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533900" imgH="381000" progId="Equation.3">
                  <p:embed/>
                </p:oleObj>
              </mc:Choice>
              <mc:Fallback>
                <p:oleObj name="Equation" r:id="rId3" imgW="4533900" imgH="381000" progId="Equation.3">
                  <p:embed/>
                  <p:pic>
                    <p:nvPicPr>
                      <p:cNvPr id="2253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695" y="3861048"/>
                        <a:ext cx="452755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736573" y="4364284"/>
          <a:ext cx="29972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09900" imgH="381000" progId="Equation.3">
                  <p:embed/>
                </p:oleObj>
              </mc:Choice>
              <mc:Fallback>
                <p:oleObj name="Equation" r:id="rId5" imgW="3009900" imgH="381000" progId="Equation.3">
                  <p:embed/>
                  <p:pic>
                    <p:nvPicPr>
                      <p:cNvPr id="2254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573" y="4364284"/>
                        <a:ext cx="29972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736573" y="4872398"/>
          <a:ext cx="18383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841500" imgH="381000" progId="Equation.3">
                  <p:embed/>
                </p:oleObj>
              </mc:Choice>
              <mc:Fallback>
                <p:oleObj name="Equation" r:id="rId7" imgW="1841500" imgH="381000" progId="Equation.3">
                  <p:embed/>
                  <p:pic>
                    <p:nvPicPr>
                      <p:cNvPr id="2254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573" y="4872398"/>
                        <a:ext cx="18383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5385768" y="3851399"/>
            <a:ext cx="3397001" cy="2548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Evento somma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Evento Prodotto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Evento Complemento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Evento Certo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Evento Impossibile</a:t>
            </a:r>
          </a:p>
        </p:txBody>
      </p:sp>
      <p:grpSp>
        <p:nvGrpSpPr>
          <p:cNvPr id="22564" name="Group 36"/>
          <p:cNvGrpSpPr>
            <a:grpSpLocks/>
          </p:cNvGrpSpPr>
          <p:nvPr/>
        </p:nvGrpSpPr>
        <p:grpSpPr bwMode="auto">
          <a:xfrm>
            <a:off x="2232868" y="1870199"/>
            <a:ext cx="5651500" cy="1774825"/>
            <a:chOff x="1252" y="1918"/>
            <a:chExt cx="3560" cy="1118"/>
          </a:xfrm>
        </p:grpSpPr>
        <p:graphicFrame>
          <p:nvGraphicFramePr>
            <p:cNvPr id="6157" name="Object 5"/>
            <p:cNvGraphicFramePr>
              <a:graphicFrameLocks noChangeAspect="1"/>
            </p:cNvGraphicFramePr>
            <p:nvPr/>
          </p:nvGraphicFramePr>
          <p:xfrm>
            <a:off x="1252" y="2145"/>
            <a:ext cx="109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739900" imgH="381000" progId="Equation.3">
                    <p:embed/>
                  </p:oleObj>
                </mc:Choice>
                <mc:Fallback>
                  <p:oleObj name="Equation" r:id="rId9" imgW="1739900" imgH="381000" progId="Equation.3">
                    <p:embed/>
                    <p:pic>
                      <p:nvPicPr>
                        <p:cNvPr id="6157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2" y="2145"/>
                          <a:ext cx="1090" cy="239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3366FF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3366FF"/>
                              </a:solidFill>
                            </a14:hiddenFill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8" name="Object 19"/>
            <p:cNvGraphicFramePr>
              <a:graphicFrameLocks noChangeAspect="1"/>
            </p:cNvGraphicFramePr>
            <p:nvPr/>
          </p:nvGraphicFramePr>
          <p:xfrm>
            <a:off x="1252" y="2677"/>
            <a:ext cx="963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536700" imgH="381000" progId="Equation.3">
                    <p:embed/>
                  </p:oleObj>
                </mc:Choice>
                <mc:Fallback>
                  <p:oleObj name="Equation" r:id="rId11" imgW="1536700" imgH="381000" progId="Equation.3">
                    <p:embed/>
                    <p:pic>
                      <p:nvPicPr>
                        <p:cNvPr id="6158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2" y="2677"/>
                          <a:ext cx="963" cy="239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0000"/>
                              </a:solidFill>
                            </a14:hiddenFill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159" name="Group 35"/>
            <p:cNvGrpSpPr>
              <a:grpSpLocks/>
            </p:cNvGrpSpPr>
            <p:nvPr/>
          </p:nvGrpSpPr>
          <p:grpSpPr bwMode="auto">
            <a:xfrm>
              <a:off x="3157" y="1918"/>
              <a:ext cx="1655" cy="1118"/>
              <a:chOff x="3696" y="2024"/>
              <a:chExt cx="1655" cy="1118"/>
            </a:xfrm>
          </p:grpSpPr>
          <p:sp>
            <p:nvSpPr>
              <p:cNvPr id="6160" name="Rectangle 6"/>
              <p:cNvSpPr>
                <a:spLocks noChangeArrowheads="1"/>
              </p:cNvSpPr>
              <p:nvPr/>
            </p:nvSpPr>
            <p:spPr bwMode="auto">
              <a:xfrm>
                <a:off x="3744" y="2330"/>
                <a:ext cx="1532" cy="798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61" name="Oval 7"/>
              <p:cNvSpPr>
                <a:spLocks noChangeArrowheads="1"/>
              </p:cNvSpPr>
              <p:nvPr/>
            </p:nvSpPr>
            <p:spPr bwMode="auto">
              <a:xfrm>
                <a:off x="4628" y="2378"/>
                <a:ext cx="556" cy="721"/>
              </a:xfrm>
              <a:prstGeom prst="ellipse">
                <a:avLst/>
              </a:prstGeom>
              <a:solidFill>
                <a:schemeClr val="accent1">
                  <a:alpha val="0"/>
                </a:schemeClr>
              </a:solidFill>
              <a:ln w="28575">
                <a:solidFill>
                  <a:srgbClr val="0070C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>
                  <a:solidFill>
                    <a:srgbClr val="FF0000"/>
                  </a:solidFill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62" name="Oval 8"/>
              <p:cNvSpPr>
                <a:spLocks noChangeArrowheads="1"/>
              </p:cNvSpPr>
              <p:nvPr/>
            </p:nvSpPr>
            <p:spPr bwMode="auto">
              <a:xfrm>
                <a:off x="3840" y="2522"/>
                <a:ext cx="1283" cy="606"/>
              </a:xfrm>
              <a:prstGeom prst="ellipse">
                <a:avLst/>
              </a:prstGeom>
              <a:solidFill>
                <a:schemeClr val="bg2">
                  <a:alpha val="0"/>
                </a:schemeClr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107763" dir="135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63" name="Text Box 10"/>
              <p:cNvSpPr txBox="1">
                <a:spLocks noChangeArrowheads="1"/>
              </p:cNvSpPr>
              <p:nvPr/>
            </p:nvSpPr>
            <p:spPr bwMode="auto">
              <a:xfrm>
                <a:off x="4991" y="2266"/>
                <a:ext cx="360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i="1">
                    <a:solidFill>
                      <a:srgbClr val="0070C0"/>
                    </a:solidFill>
                    <a:latin typeface="Calibri" charset="0"/>
                    <a:ea typeface="Calibri" charset="0"/>
                    <a:cs typeface="Calibri" charset="0"/>
                  </a:rPr>
                  <a:t>A</a:t>
                </a:r>
                <a:r>
                  <a:rPr lang="it-IT" altLang="it-IT" sz="2400" i="1" baseline="-25000">
                    <a:solidFill>
                      <a:srgbClr val="0070C0"/>
                    </a:solidFill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6164" name="Text Box 11"/>
              <p:cNvSpPr txBox="1">
                <a:spLocks noChangeArrowheads="1"/>
              </p:cNvSpPr>
              <p:nvPr/>
            </p:nvSpPr>
            <p:spPr bwMode="auto">
              <a:xfrm>
                <a:off x="4320" y="2024"/>
                <a:ext cx="227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i="1">
                    <a:latin typeface="Calibri" charset="0"/>
                    <a:ea typeface="Calibri" charset="0"/>
                    <a:cs typeface="Calibri" charset="0"/>
                  </a:rPr>
                  <a:t>S</a:t>
                </a:r>
              </a:p>
            </p:txBody>
          </p:sp>
          <p:sp>
            <p:nvSpPr>
              <p:cNvPr id="6165" name="Oval 20"/>
              <p:cNvSpPr>
                <a:spLocks noChangeArrowheads="1"/>
              </p:cNvSpPr>
              <p:nvPr/>
            </p:nvSpPr>
            <p:spPr bwMode="auto">
              <a:xfrm>
                <a:off x="4129" y="2474"/>
                <a:ext cx="47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66" name="Oval 21"/>
              <p:cNvSpPr>
                <a:spLocks noChangeArrowheads="1"/>
              </p:cNvSpPr>
              <p:nvPr/>
            </p:nvSpPr>
            <p:spPr bwMode="auto">
              <a:xfrm>
                <a:off x="4129" y="2714"/>
                <a:ext cx="47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67" name="Oval 22"/>
              <p:cNvSpPr>
                <a:spLocks noChangeArrowheads="1"/>
              </p:cNvSpPr>
              <p:nvPr/>
            </p:nvSpPr>
            <p:spPr bwMode="auto">
              <a:xfrm>
                <a:off x="4129" y="2944"/>
                <a:ext cx="47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68" name="Oval 23"/>
              <p:cNvSpPr>
                <a:spLocks noChangeArrowheads="1"/>
              </p:cNvSpPr>
              <p:nvPr/>
            </p:nvSpPr>
            <p:spPr bwMode="auto">
              <a:xfrm>
                <a:off x="4800" y="2474"/>
                <a:ext cx="47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69" name="Oval 24"/>
              <p:cNvSpPr>
                <a:spLocks noChangeArrowheads="1"/>
              </p:cNvSpPr>
              <p:nvPr/>
            </p:nvSpPr>
            <p:spPr bwMode="auto">
              <a:xfrm>
                <a:off x="4800" y="2714"/>
                <a:ext cx="47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70" name="Oval 25"/>
              <p:cNvSpPr>
                <a:spLocks noChangeArrowheads="1"/>
              </p:cNvSpPr>
              <p:nvPr/>
            </p:nvSpPr>
            <p:spPr bwMode="auto">
              <a:xfrm>
                <a:off x="4800" y="2944"/>
                <a:ext cx="47" cy="48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it-IT" altLang="it-IT" sz="240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  <p:sp>
            <p:nvSpPr>
              <p:cNvPr id="6171" name="Text Box 26"/>
              <p:cNvSpPr txBox="1">
                <a:spLocks noChangeArrowheads="1"/>
              </p:cNvSpPr>
              <p:nvPr/>
            </p:nvSpPr>
            <p:spPr bwMode="auto">
              <a:xfrm>
                <a:off x="3888" y="2368"/>
                <a:ext cx="371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i="1">
                    <a:latin typeface="Calibri" charset="0"/>
                    <a:ea typeface="Calibri" charset="0"/>
                    <a:cs typeface="Calibri" charset="0"/>
                  </a:rPr>
                  <a:t>f</a:t>
                </a:r>
                <a:r>
                  <a:rPr lang="it-IT" altLang="it-IT" sz="2400" baseline="-25000">
                    <a:latin typeface="Calibri" charset="0"/>
                    <a:ea typeface="Calibri" charset="0"/>
                    <a:cs typeface="Calibri" charset="0"/>
                  </a:rPr>
                  <a:t>1</a:t>
                </a:r>
              </a:p>
            </p:txBody>
          </p:sp>
          <p:sp>
            <p:nvSpPr>
              <p:cNvPr id="6172" name="Text Box 27"/>
              <p:cNvSpPr txBox="1">
                <a:spLocks noChangeArrowheads="1"/>
              </p:cNvSpPr>
              <p:nvPr/>
            </p:nvSpPr>
            <p:spPr bwMode="auto">
              <a:xfrm>
                <a:off x="3888" y="2618"/>
                <a:ext cx="371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i="1">
                    <a:latin typeface="Calibri" charset="0"/>
                    <a:ea typeface="Calibri" charset="0"/>
                    <a:cs typeface="Calibri" charset="0"/>
                  </a:rPr>
                  <a:t>f</a:t>
                </a:r>
                <a:r>
                  <a:rPr lang="it-IT" altLang="it-IT" sz="2400" baseline="-25000">
                    <a:latin typeface="Calibri" charset="0"/>
                    <a:ea typeface="Calibri" charset="0"/>
                    <a:cs typeface="Calibri" charset="0"/>
                  </a:rPr>
                  <a:t>3</a:t>
                </a:r>
              </a:p>
            </p:txBody>
          </p:sp>
          <p:sp>
            <p:nvSpPr>
              <p:cNvPr id="6173" name="Text Box 28"/>
              <p:cNvSpPr txBox="1">
                <a:spLocks noChangeArrowheads="1"/>
              </p:cNvSpPr>
              <p:nvPr/>
            </p:nvSpPr>
            <p:spPr bwMode="auto">
              <a:xfrm>
                <a:off x="3888" y="2848"/>
                <a:ext cx="371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i="1">
                    <a:latin typeface="Calibri" charset="0"/>
                    <a:ea typeface="Calibri" charset="0"/>
                    <a:cs typeface="Calibri" charset="0"/>
                  </a:rPr>
                  <a:t>f</a:t>
                </a:r>
                <a:r>
                  <a:rPr lang="it-IT" altLang="it-IT" sz="2400" baseline="-25000">
                    <a:latin typeface="Calibri" charset="0"/>
                    <a:ea typeface="Calibri" charset="0"/>
                    <a:cs typeface="Calibri" charset="0"/>
                  </a:rPr>
                  <a:t>5</a:t>
                </a:r>
              </a:p>
            </p:txBody>
          </p:sp>
          <p:sp>
            <p:nvSpPr>
              <p:cNvPr id="6174" name="Text Box 29"/>
              <p:cNvSpPr txBox="1">
                <a:spLocks noChangeArrowheads="1"/>
              </p:cNvSpPr>
              <p:nvPr/>
            </p:nvSpPr>
            <p:spPr bwMode="auto">
              <a:xfrm>
                <a:off x="4752" y="2368"/>
                <a:ext cx="371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i="1">
                    <a:latin typeface="Calibri" charset="0"/>
                    <a:ea typeface="Calibri" charset="0"/>
                    <a:cs typeface="Calibri" charset="0"/>
                  </a:rPr>
                  <a:t>f</a:t>
                </a:r>
                <a:r>
                  <a:rPr lang="it-IT" altLang="it-IT" sz="2400" baseline="-25000"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  <p:sp>
            <p:nvSpPr>
              <p:cNvPr id="6175" name="Text Box 30"/>
              <p:cNvSpPr txBox="1">
                <a:spLocks noChangeArrowheads="1"/>
              </p:cNvSpPr>
              <p:nvPr/>
            </p:nvSpPr>
            <p:spPr bwMode="auto">
              <a:xfrm>
                <a:off x="4752" y="2618"/>
                <a:ext cx="371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i="1">
                    <a:latin typeface="Calibri" charset="0"/>
                    <a:ea typeface="Calibri" charset="0"/>
                    <a:cs typeface="Calibri" charset="0"/>
                  </a:rPr>
                  <a:t>f</a:t>
                </a:r>
                <a:r>
                  <a:rPr lang="it-IT" altLang="it-IT" sz="2400" baseline="-25000">
                    <a:latin typeface="Calibri" charset="0"/>
                    <a:ea typeface="Calibri" charset="0"/>
                    <a:cs typeface="Calibri" charset="0"/>
                  </a:rPr>
                  <a:t>4</a:t>
                </a:r>
              </a:p>
            </p:txBody>
          </p:sp>
          <p:sp>
            <p:nvSpPr>
              <p:cNvPr id="6176" name="Text Box 31"/>
              <p:cNvSpPr txBox="1">
                <a:spLocks noChangeArrowheads="1"/>
              </p:cNvSpPr>
              <p:nvPr/>
            </p:nvSpPr>
            <p:spPr bwMode="auto">
              <a:xfrm>
                <a:off x="4752" y="2848"/>
                <a:ext cx="371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i="1">
                    <a:latin typeface="Calibri" charset="0"/>
                    <a:ea typeface="Calibri" charset="0"/>
                    <a:cs typeface="Calibri" charset="0"/>
                  </a:rPr>
                  <a:t>f</a:t>
                </a:r>
                <a:r>
                  <a:rPr lang="it-IT" altLang="it-IT" sz="2400" baseline="-25000">
                    <a:latin typeface="Calibri" charset="0"/>
                    <a:ea typeface="Calibri" charset="0"/>
                    <a:cs typeface="Calibri" charset="0"/>
                  </a:rPr>
                  <a:t>6</a:t>
                </a:r>
              </a:p>
            </p:txBody>
          </p:sp>
          <p:sp>
            <p:nvSpPr>
              <p:cNvPr id="6177" name="Text Box 32"/>
              <p:cNvSpPr txBox="1">
                <a:spLocks noChangeArrowheads="1"/>
              </p:cNvSpPr>
              <p:nvPr/>
            </p:nvSpPr>
            <p:spPr bwMode="auto">
              <a:xfrm>
                <a:off x="3696" y="2867"/>
                <a:ext cx="350" cy="2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i="1">
                    <a:solidFill>
                      <a:srgbClr val="FF0000"/>
                    </a:solidFill>
                    <a:latin typeface="Calibri" charset="0"/>
                    <a:ea typeface="Calibri" charset="0"/>
                    <a:cs typeface="Calibri" charset="0"/>
                  </a:rPr>
                  <a:t>A</a:t>
                </a:r>
                <a:r>
                  <a:rPr lang="it-IT" altLang="it-IT" sz="2400" i="1" baseline="-25000">
                    <a:solidFill>
                      <a:srgbClr val="FF0000"/>
                    </a:solidFill>
                    <a:latin typeface="Calibri" charset="0"/>
                    <a:ea typeface="Calibri" charset="0"/>
                    <a:cs typeface="Calibri" charset="0"/>
                  </a:rPr>
                  <a:t>2</a:t>
                </a:r>
              </a:p>
            </p:txBody>
          </p:sp>
        </p:grpSp>
      </p:grp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440531" y="1333323"/>
            <a:ext cx="7553325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089025" indent="-10890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2700" indent="-127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Esempio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: nel caso del lancio di un dado gli eventi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sono dati (la scelta non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è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univoca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), ad 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esempio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da: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Teoria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Probabilità</a:t>
            </a:r>
            <a:r>
              <a:rPr lang="en-US" dirty="0"/>
              <a:t> - </a:t>
            </a:r>
            <a:r>
              <a:rPr lang="en-US" dirty="0" err="1"/>
              <a:t>Approccio</a:t>
            </a:r>
            <a:r>
              <a:rPr lang="en-US" dirty="0"/>
              <a:t> </a:t>
            </a:r>
            <a:r>
              <a:rPr lang="en-US" dirty="0" err="1"/>
              <a:t>assiomatico</a:t>
            </a:r>
            <a:endParaRPr lang="en-US" dirty="0"/>
          </a:p>
        </p:txBody>
      </p:sp>
      <p:graphicFrame>
        <p:nvGraphicFramePr>
          <p:cNvPr id="33" name="Object 14"/>
          <p:cNvGraphicFramePr>
            <a:graphicFrameLocks noChangeAspect="1"/>
          </p:cNvGraphicFramePr>
          <p:nvPr/>
        </p:nvGraphicFramePr>
        <p:xfrm>
          <a:off x="797810" y="5418889"/>
          <a:ext cx="722312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23586" imgH="279279" progId="Equation.3">
                  <p:embed/>
                </p:oleObj>
              </mc:Choice>
              <mc:Fallback>
                <p:oleObj name="Equation" r:id="rId13" imgW="723586" imgH="279279" progId="Equation.3">
                  <p:embed/>
                  <p:pic>
                    <p:nvPicPr>
                      <p:cNvPr id="3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810" y="5418889"/>
                        <a:ext cx="722312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7"/>
          <p:cNvGraphicFramePr>
            <a:graphicFrameLocks noChangeAspect="1"/>
          </p:cNvGraphicFramePr>
          <p:nvPr/>
        </p:nvGraphicFramePr>
        <p:xfrm>
          <a:off x="797810" y="5837213"/>
          <a:ext cx="7731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774364" imgH="330057" progId="Equation.3">
                  <p:embed/>
                </p:oleObj>
              </mc:Choice>
              <mc:Fallback>
                <p:oleObj name="Equation" r:id="rId15" imgW="774364" imgH="330057" progId="Equation.3">
                  <p:embed/>
                  <p:pic>
                    <p:nvPicPr>
                      <p:cNvPr id="3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810" y="5837213"/>
                        <a:ext cx="77311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330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/>
      <p:bldP spid="225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95288" y="765175"/>
            <a:ext cx="3600450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3)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Legge di Probabilità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: </a:t>
            </a: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i="1">
                <a:latin typeface="Calibri" charset="0"/>
                <a:ea typeface="Calibri" charset="0"/>
                <a:cs typeface="Calibri" charset="0"/>
              </a:rPr>
              <a:t>P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(.)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684213" y="1412875"/>
            <a:ext cx="8064500" cy="1835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legge di probabilità è una corrispondenza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che ad ogni evento associa un numero detto probabilità dell’evento, che deve soddisfare le seguenti condizioni:</a:t>
            </a:r>
          </a:p>
        </p:txBody>
      </p:sp>
      <p:graphicFrame>
        <p:nvGraphicFramePr>
          <p:cNvPr id="26645" name="Object 21"/>
          <p:cNvGraphicFramePr>
            <a:graphicFrameLocks noChangeAspect="1"/>
          </p:cNvGraphicFramePr>
          <p:nvPr/>
        </p:nvGraphicFramePr>
        <p:xfrm>
          <a:off x="684213" y="3397620"/>
          <a:ext cx="3281363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3289300" imgH="368300" progId="Equation.3">
                  <p:embed/>
                </p:oleObj>
              </mc:Choice>
              <mc:Fallback>
                <p:oleObj name="Equazione" r:id="rId3" imgW="3289300" imgH="368300" progId="Equation.3">
                  <p:embed/>
                  <p:pic>
                    <p:nvPicPr>
                      <p:cNvPr id="2664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397620"/>
                        <a:ext cx="3281363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714875" y="3464183"/>
            <a:ext cx="3024188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assioma di positività</a:t>
            </a:r>
          </a:p>
        </p:txBody>
      </p:sp>
      <p:graphicFrame>
        <p:nvGraphicFramePr>
          <p:cNvPr id="26647" name="Object 23"/>
          <p:cNvGraphicFramePr>
            <a:graphicFrameLocks noChangeAspect="1"/>
          </p:cNvGraphicFramePr>
          <p:nvPr/>
        </p:nvGraphicFramePr>
        <p:xfrm>
          <a:off x="652463" y="4050082"/>
          <a:ext cx="168275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89100" imgH="368300" progId="Equation.3">
                  <p:embed/>
                </p:oleObj>
              </mc:Choice>
              <mc:Fallback>
                <p:oleObj name="Equation" r:id="rId5" imgW="1689100" imgH="368300" progId="Equation.3">
                  <p:embed/>
                  <p:pic>
                    <p:nvPicPr>
                      <p:cNvPr id="2664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4050082"/>
                        <a:ext cx="168275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4714875" y="3867040"/>
            <a:ext cx="4021138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assioma di normalizzazione</a:t>
            </a:r>
          </a:p>
        </p:txBody>
      </p:sp>
      <p:graphicFrame>
        <p:nvGraphicFramePr>
          <p:cNvPr id="26649" name="Object 25"/>
          <p:cNvGraphicFramePr>
            <a:graphicFrameLocks noChangeAspect="1"/>
          </p:cNvGraphicFramePr>
          <p:nvPr/>
        </p:nvGraphicFramePr>
        <p:xfrm>
          <a:off x="581026" y="4704132"/>
          <a:ext cx="15017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97950" imgH="342751" progId="Equation.3">
                  <p:embed/>
                </p:oleObj>
              </mc:Choice>
              <mc:Fallback>
                <p:oleObj name="Equation" r:id="rId7" imgW="1497950" imgH="342751" progId="Equation.3">
                  <p:embed/>
                  <p:pic>
                    <p:nvPicPr>
                      <p:cNvPr id="26649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6" y="4704132"/>
                        <a:ext cx="15017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224984" y="4649359"/>
            <a:ext cx="374332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mutuamente esclusivi, </a:t>
            </a:r>
            <a:r>
              <a:rPr lang="it-IT" altLang="it-IT" sz="2400" dirty="0" err="1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cio</a:t>
            </a:r>
            <a:r>
              <a:rPr lang="en-US" altLang="it-IT" sz="2400" dirty="0" err="1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è</a:t>
            </a:r>
            <a:endParaRPr lang="en-US" altLang="it-IT" sz="2400" dirty="0">
              <a:solidFill>
                <a:schemeClr val="accent2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26651" name="Object 27"/>
          <p:cNvGraphicFramePr>
            <a:graphicFrameLocks noChangeAspect="1"/>
          </p:cNvGraphicFramePr>
          <p:nvPr/>
        </p:nvGraphicFramePr>
        <p:xfrm>
          <a:off x="1430338" y="5307236"/>
          <a:ext cx="429577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305300" imgH="355600" progId="Equation.3">
                  <p:embed/>
                </p:oleObj>
              </mc:Choice>
              <mc:Fallback>
                <p:oleObj name="Equation" r:id="rId9" imgW="4305300" imgH="355600" progId="Equation.3">
                  <p:embed/>
                  <p:pic>
                    <p:nvPicPr>
                      <p:cNvPr id="26651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5307236"/>
                        <a:ext cx="4295775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4786883" y="5729479"/>
            <a:ext cx="3745557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assioma di additività</a:t>
            </a:r>
          </a:p>
        </p:txBody>
      </p:sp>
      <p:graphicFrame>
        <p:nvGraphicFramePr>
          <p:cNvPr id="26653" name="Object 29"/>
          <p:cNvGraphicFramePr>
            <a:graphicFrameLocks noChangeAspect="1"/>
          </p:cNvGraphicFramePr>
          <p:nvPr/>
        </p:nvGraphicFramePr>
        <p:xfrm>
          <a:off x="3582988" y="1915184"/>
          <a:ext cx="21431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11" imgW="2145369" imgH="355446" progId="Equation.3">
                  <p:embed/>
                </p:oleObj>
              </mc:Choice>
              <mc:Fallback>
                <p:oleObj name="Equazione" r:id="rId11" imgW="2145369" imgH="355446" progId="Equation.3">
                  <p:embed/>
                  <p:pic>
                    <p:nvPicPr>
                      <p:cNvPr id="2665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988" y="1915184"/>
                        <a:ext cx="21431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4" name="Object 30"/>
          <p:cNvGraphicFramePr>
            <a:graphicFrameLocks noChangeAspect="1"/>
          </p:cNvGraphicFramePr>
          <p:nvPr/>
        </p:nvGraphicFramePr>
        <p:xfrm>
          <a:off x="5869384" y="4653136"/>
          <a:ext cx="2159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159000" imgH="317500" progId="Equation.3">
                  <p:embed/>
                </p:oleObj>
              </mc:Choice>
              <mc:Fallback>
                <p:oleObj name="Equation" r:id="rId13" imgW="2159000" imgH="317500" progId="Equation.3">
                  <p:embed/>
                  <p:pic>
                    <p:nvPicPr>
                      <p:cNvPr id="26654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9384" y="4653136"/>
                        <a:ext cx="2159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Teoria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Probabilità</a:t>
            </a:r>
            <a:r>
              <a:rPr lang="en-US" dirty="0"/>
              <a:t> - </a:t>
            </a:r>
            <a:r>
              <a:rPr lang="en-US" dirty="0" err="1"/>
              <a:t>Approccio</a:t>
            </a:r>
            <a:r>
              <a:rPr lang="en-US" dirty="0"/>
              <a:t> </a:t>
            </a:r>
            <a:r>
              <a:rPr lang="en-US" dirty="0" err="1"/>
              <a:t>assiomatico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0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4" grpId="0"/>
      <p:bldP spid="26646" grpId="0"/>
      <p:bldP spid="26648" grpId="0"/>
      <p:bldP spid="26650" grpId="0"/>
      <p:bldP spid="266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40531" y="1225473"/>
            <a:ext cx="4464868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Consideriamo l’evento prodotto  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627563" y="1254920"/>
          <a:ext cx="593725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6641" imgH="266584" progId="Equation.3">
                  <p:embed/>
                </p:oleObj>
              </mc:Choice>
              <mc:Fallback>
                <p:oleObj name="Equation" r:id="rId3" imgW="596641" imgH="266584" progId="Equation.3">
                  <p:embed/>
                  <p:pic>
                    <p:nvPicPr>
                      <p:cNvPr id="819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563" y="1254920"/>
                        <a:ext cx="593725" cy="265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971550" y="2816225"/>
            <a:ext cx="2160588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>
              <a:latin typeface="Arial" charset="0"/>
            </a:endParaRP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1331913" y="3032125"/>
            <a:ext cx="1008062" cy="576263"/>
          </a:xfrm>
          <a:prstGeom prst="ellipse">
            <a:avLst/>
          </a:prstGeom>
          <a:solidFill>
            <a:srgbClr val="FF0000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1909763" y="3032125"/>
            <a:ext cx="1008062" cy="576263"/>
          </a:xfrm>
          <a:prstGeom prst="ellipse">
            <a:avLst/>
          </a:prstGeom>
          <a:solidFill>
            <a:srgbClr val="3366FF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187450" y="2816225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latin typeface="Arial" charset="0"/>
              </a:rPr>
              <a:t>A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771775" y="2887663"/>
            <a:ext cx="288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latin typeface="Arial" charset="0"/>
              </a:rPr>
              <a:t>B</a:t>
            </a:r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1471613" y="4221163"/>
          <a:ext cx="11557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55700" imgH="279400" progId="Equation.3">
                  <p:embed/>
                </p:oleObj>
              </mc:Choice>
              <mc:Fallback>
                <p:oleObj name="Equation" r:id="rId5" imgW="1155700" imgH="279400" progId="Equation.3">
                  <p:embed/>
                  <p:pic>
                    <p:nvPicPr>
                      <p:cNvPr id="820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3" y="4221163"/>
                        <a:ext cx="1155700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508625" y="2527300"/>
            <a:ext cx="2736850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>
              <a:latin typeface="Arial" charset="0"/>
            </a:endParaRP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5653088" y="3032125"/>
            <a:ext cx="1008062" cy="576263"/>
          </a:xfrm>
          <a:prstGeom prst="ellipse">
            <a:avLst/>
          </a:prstGeom>
          <a:solidFill>
            <a:srgbClr val="FF0000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7021513" y="3032125"/>
            <a:ext cx="1008062" cy="576263"/>
          </a:xfrm>
          <a:prstGeom prst="ellipse">
            <a:avLst/>
          </a:prstGeom>
          <a:solidFill>
            <a:srgbClr val="3366FF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653088" y="27432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latin typeface="Arial" charset="0"/>
              </a:rPr>
              <a:t>A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740650" y="2743200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latin typeface="Arial" charset="0"/>
              </a:rPr>
              <a:t>B</a:t>
            </a:r>
          </a:p>
        </p:txBody>
      </p:sp>
      <p:graphicFrame>
        <p:nvGraphicFramePr>
          <p:cNvPr id="8207" name="Object 15"/>
          <p:cNvGraphicFramePr>
            <a:graphicFrameLocks noChangeAspect="1"/>
          </p:cNvGraphicFramePr>
          <p:nvPr/>
        </p:nvGraphicFramePr>
        <p:xfrm>
          <a:off x="5726113" y="4443413"/>
          <a:ext cx="2159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59000" imgH="317500" progId="Equation.3">
                  <p:embed/>
                </p:oleObj>
              </mc:Choice>
              <mc:Fallback>
                <p:oleObj name="Equation" r:id="rId7" imgW="2159000" imgH="317500" progId="Equation.3">
                  <p:embed/>
                  <p:pic>
                    <p:nvPicPr>
                      <p:cNvPr id="820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113" y="4443413"/>
                        <a:ext cx="21590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729122" y="4941168"/>
            <a:ext cx="4295856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Eventi mutuamente esclusivi</a:t>
            </a:r>
          </a:p>
        </p:txBody>
      </p:sp>
      <p:sp>
        <p:nvSpPr>
          <p:cNvPr id="19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Teoria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Probabilità</a:t>
            </a:r>
            <a:r>
              <a:rPr lang="en-US" dirty="0"/>
              <a:t> - </a:t>
            </a:r>
            <a:r>
              <a:rPr lang="en-US" dirty="0" err="1"/>
              <a:t>Approccio</a:t>
            </a:r>
            <a:r>
              <a:rPr lang="en-US" dirty="0"/>
              <a:t> </a:t>
            </a:r>
            <a:r>
              <a:rPr lang="en-US" dirty="0" err="1"/>
              <a:t>assiomatico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449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31800" y="1046163"/>
            <a:ext cx="8388350" cy="1307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Rimane da assegnare una legge di probabilità. La legge più immediata, la più naturale da assegnare, è la </a:t>
            </a:r>
            <a:r>
              <a:rPr lang="it-IT" altLang="it-IT" sz="24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equiprobabilità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Si assegna ad ogni evento elementare la stessa probabilità.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66724" y="2528888"/>
            <a:ext cx="2521099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Es.: (per il dado)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200400" y="2850703"/>
          <a:ext cx="295592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59100" imgH="723900" progId="Equation.3">
                  <p:embed/>
                </p:oleObj>
              </mc:Choice>
              <mc:Fallback>
                <p:oleObj name="Equation" r:id="rId3" imgW="2959100" imgH="723900" progId="Equation.3">
                  <p:embed/>
                  <p:pic>
                    <p:nvPicPr>
                      <p:cNvPr id="122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850703"/>
                        <a:ext cx="2955925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95288" y="3608486"/>
            <a:ext cx="8497887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Ovviamente, si può assegnare anche una legge diversa, meno naturale.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5132" y="4423272"/>
            <a:ext cx="5688012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Alcuni corollari della legge di probabilità: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700634" y="4859097"/>
          <a:ext cx="251936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27300" imgH="393700" progId="Equation.3">
                  <p:embed/>
                </p:oleObj>
              </mc:Choice>
              <mc:Fallback>
                <p:oleObj name="Equation" r:id="rId5" imgW="2527300" imgH="393700" progId="Equation.3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634" y="4859097"/>
                        <a:ext cx="251936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682378" y="5337294"/>
          <a:ext cx="1824037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828800" imgH="368300" progId="Equation.3">
                  <p:embed/>
                </p:oleObj>
              </mc:Choice>
              <mc:Fallback>
                <p:oleObj name="Equation" r:id="rId7" imgW="1828800" imgH="368300" progId="Equation.3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378" y="5337294"/>
                        <a:ext cx="1824037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700634" y="5729407"/>
          <a:ext cx="671195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731000" imgH="368300" progId="Equation.3">
                  <p:embed/>
                </p:oleObj>
              </mc:Choice>
              <mc:Fallback>
                <p:oleObj name="Equation" r:id="rId9" imgW="6731000" imgH="368300" progId="Equation.3">
                  <p:embed/>
                  <p:pic>
                    <p:nvPicPr>
                      <p:cNvPr id="1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634" y="5729407"/>
                        <a:ext cx="6711950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Teoria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Probabilità</a:t>
            </a:r>
            <a:r>
              <a:rPr lang="en-US" dirty="0"/>
              <a:t> - </a:t>
            </a:r>
            <a:r>
              <a:rPr lang="en-US" dirty="0" err="1"/>
              <a:t>Approccio</a:t>
            </a:r>
            <a:r>
              <a:rPr lang="en-US" dirty="0"/>
              <a:t> </a:t>
            </a:r>
            <a:r>
              <a:rPr lang="en-US" dirty="0" err="1"/>
              <a:t>assiomatico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84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96875" y="1268413"/>
            <a:ext cx="7596981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Sullo stesso spazio di campioni si possono definire più leggi di probabilità. Ad esempio la probabilità condizionata.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971550" y="3140075"/>
            <a:ext cx="2879725" cy="1657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>
              <a:latin typeface="Arial" charset="0"/>
            </a:endParaRP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1189038" y="3573463"/>
            <a:ext cx="1511300" cy="1008062"/>
          </a:xfrm>
          <a:prstGeom prst="ellipse">
            <a:avLst/>
          </a:prstGeom>
          <a:solidFill>
            <a:srgbClr val="FF0000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2124075" y="3571875"/>
            <a:ext cx="1511300" cy="1009650"/>
          </a:xfrm>
          <a:prstGeom prst="ellipse">
            <a:avLst/>
          </a:prstGeom>
          <a:solidFill>
            <a:srgbClr val="3366FF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107763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042988" y="31877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A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348038" y="3211513"/>
            <a:ext cx="37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/>
              <a:t>B</a:t>
            </a: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4633913" y="3141663"/>
          <a:ext cx="3605212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606800" imgH="787400" progId="Equation.3">
                  <p:embed/>
                </p:oleObj>
              </mc:Choice>
              <mc:Fallback>
                <p:oleObj name="Equation" r:id="rId3" imgW="3606800" imgH="787400" progId="Equation.3">
                  <p:embed/>
                  <p:pic>
                    <p:nvPicPr>
                      <p:cNvPr id="133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13" y="3141663"/>
                        <a:ext cx="3605212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5551488" y="4224338"/>
          <a:ext cx="168433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75673" imgH="355446" progId="Equation.3">
                  <p:embed/>
                </p:oleObj>
              </mc:Choice>
              <mc:Fallback>
                <p:oleObj name="Equation" r:id="rId5" imgW="1675673" imgH="355446" progId="Equation.3">
                  <p:embed/>
                  <p:pic>
                    <p:nvPicPr>
                      <p:cNvPr id="133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488" y="4224338"/>
                        <a:ext cx="1684337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11188" y="5419725"/>
            <a:ext cx="8137525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Questa nuova legge soddisfa le proprietà della probabilità.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Probabilità</a:t>
            </a:r>
            <a:r>
              <a:rPr lang="en-US" dirty="0"/>
              <a:t> </a:t>
            </a:r>
            <a:r>
              <a:rPr lang="en-US" dirty="0" err="1"/>
              <a:t>Condizionata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94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68313" y="1125538"/>
            <a:ext cx="8351837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Verifichiamo che la probabilità condizionata soddisfa gli assiomi che deve soddisfare qualunque legge di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probablit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à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: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971550" y="2665831"/>
          <a:ext cx="146526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59866" imgH="355446" progId="Equation.3">
                  <p:embed/>
                </p:oleObj>
              </mc:Choice>
              <mc:Fallback>
                <p:oleObj name="Equation" r:id="rId3" imgW="1459866" imgH="355446" progId="Equation.3">
                  <p:embed/>
                  <p:pic>
                    <p:nvPicPr>
                      <p:cNvPr id="143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665831"/>
                        <a:ext cx="146526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66182" y="2346820"/>
            <a:ext cx="4535487" cy="7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Poich</a:t>
            </a:r>
            <a:r>
              <a:rPr lang="en-US" altLang="it-IT" sz="2400" dirty="0" err="1">
                <a:latin typeface="Calibri" charset="0"/>
                <a:ea typeface="Calibri" charset="0"/>
                <a:cs typeface="Calibri" charset="0"/>
              </a:rPr>
              <a:t>è</a:t>
            </a:r>
            <a:r>
              <a:rPr lang="en-US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è il rapporto tra due numeri positivi</a:t>
            </a: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033462" y="3755594"/>
          <a:ext cx="14033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394" imgH="355446" progId="Equation.3">
                  <p:embed/>
                </p:oleObj>
              </mc:Choice>
              <mc:Fallback>
                <p:oleObj name="Equation" r:id="rId5" imgW="1396394" imgH="355446" progId="Equation.3">
                  <p:embed/>
                  <p:pic>
                    <p:nvPicPr>
                      <p:cNvPr id="143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2" y="3755594"/>
                        <a:ext cx="140335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68313" y="2039931"/>
            <a:ext cx="3455987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Assioma di </a:t>
            </a:r>
            <a:r>
              <a:rPr lang="it-IT" altLang="it-IT" sz="24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positivit</a:t>
            </a:r>
            <a:r>
              <a:rPr lang="en-US" altLang="it-IT" sz="24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à</a:t>
            </a:r>
            <a:endParaRPr lang="it-IT" alt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11560" y="3198753"/>
            <a:ext cx="4608512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Assioma di normalizzazione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11560" y="4303438"/>
            <a:ext cx="8066087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Dalla definizione di probabilit</a:t>
            </a:r>
            <a:r>
              <a:rPr lang="en-US" altLang="it-IT" sz="2400">
                <a:latin typeface="Calibri" charset="0"/>
                <a:ea typeface="Calibri" charset="0"/>
                <a:cs typeface="Calibri" charset="0"/>
              </a:rPr>
              <a:t>à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 condizionata</a:t>
            </a:r>
          </a:p>
        </p:txBody>
      </p:sp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755576" y="4929920"/>
          <a:ext cx="57626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765800" imgH="787400" progId="Equation.3">
                  <p:embed/>
                </p:oleObj>
              </mc:Choice>
              <mc:Fallback>
                <p:oleObj name="Equation" r:id="rId7" imgW="5765800" imgH="787400" progId="Equation.3">
                  <p:embed/>
                  <p:pic>
                    <p:nvPicPr>
                      <p:cNvPr id="1434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929920"/>
                        <a:ext cx="576262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8540750" y="6400800"/>
            <a:ext cx="603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F0F5E6F7-72B5-40A8-841D-643E02743C45}" type="slidenum">
              <a:rPr lang="it-IT" altLang="it-IT" sz="140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it-IT" altLang="it-IT" sz="140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Probabilità</a:t>
            </a:r>
            <a:r>
              <a:rPr lang="en-US" dirty="0"/>
              <a:t> </a:t>
            </a:r>
            <a:r>
              <a:rPr lang="en-US" dirty="0" err="1"/>
              <a:t>Condizionata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74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Words>511</Words>
  <Application>Microsoft Macintosh PowerPoint</Application>
  <PresentationFormat>Presentazione su schermo (4:3)</PresentationFormat>
  <Paragraphs>103</Paragraphs>
  <Slides>12</Slides>
  <Notes>11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Equation</vt:lpstr>
      <vt:lpstr>Equazione</vt:lpstr>
      <vt:lpstr>Presentazione standard di PowerPoint</vt:lpstr>
      <vt:lpstr>Sommario</vt:lpstr>
      <vt:lpstr>Teoria della Probabilità - Approccio assiomatico</vt:lpstr>
      <vt:lpstr>Teoria della Probabilità - Approccio assiomatico</vt:lpstr>
      <vt:lpstr>Teoria della Probabilità - Approccio assiomatico</vt:lpstr>
      <vt:lpstr>Teoria della Probabilità - Approccio assiomatico</vt:lpstr>
      <vt:lpstr>Teoria della Probabilità - Approccio assiomatico</vt:lpstr>
      <vt:lpstr>Probabilità Condizionata</vt:lpstr>
      <vt:lpstr>Probabilità Condizionata</vt:lpstr>
      <vt:lpstr>Probabilità Condizionata</vt:lpstr>
      <vt:lpstr>Probabilità Condizionata</vt:lpstr>
      <vt:lpstr>Indipendenza Statistica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111</cp:revision>
  <cp:lastPrinted>1601-01-01T00:00:00Z</cp:lastPrinted>
  <dcterms:created xsi:type="dcterms:W3CDTF">2014-02-26T18:00:47Z</dcterms:created>
  <dcterms:modified xsi:type="dcterms:W3CDTF">2023-12-19T09:02:55Z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