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4"/>
  </p:notesMasterIdLst>
  <p:sldIdLst>
    <p:sldId id="256" r:id="rId3"/>
    <p:sldId id="261" r:id="rId4"/>
    <p:sldId id="265" r:id="rId5"/>
    <p:sldId id="266" r:id="rId6"/>
    <p:sldId id="267" r:id="rId7"/>
    <p:sldId id="292" r:id="rId8"/>
    <p:sldId id="293" r:id="rId9"/>
    <p:sldId id="294" r:id="rId10"/>
    <p:sldId id="275" r:id="rId11"/>
    <p:sldId id="276" r:id="rId12"/>
    <p:sldId id="277" r:id="rId13"/>
  </p:sldIdLst>
  <p:sldSz cx="9144000" cy="6858000" type="screen4x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871B8"/>
    <a:srgbClr val="673366"/>
    <a:srgbClr val="DE9910"/>
    <a:srgbClr val="873AC0"/>
    <a:srgbClr val="FF99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03"/>
    <p:restoredTop sz="94845"/>
  </p:normalViewPr>
  <p:slideViewPr>
    <p:cSldViewPr>
      <p:cViewPr varScale="1">
        <p:scale>
          <a:sx n="107" d="100"/>
          <a:sy n="107" d="100"/>
        </p:scale>
        <p:origin x="1608" y="16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1937" cy="400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075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fld id="{089D49CB-1A7B-2942-9D94-2375D39183A5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9396643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/>
            <a:fld id="{B0FD1181-A2A7-5141-9FEF-2687CF961A24}" type="slidenum">
              <a:rPr lang="it-IT" altLang="en-US">
                <a:solidFill>
                  <a:srgbClr val="000000"/>
                </a:solidFill>
                <a:latin typeface="Times New Roman" charset="0"/>
              </a:rPr>
              <a:pPr eaLnBrk="1"/>
              <a:t>1</a:t>
            </a:fld>
            <a:endParaRPr lang="it-IT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43486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idx="10"/>
          </p:nvPr>
        </p:nvSpPr>
        <p:spPr>
          <a:xfrm>
            <a:off x="381000" y="6235700"/>
            <a:ext cx="2587625" cy="3619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/>
              <a:t>Urbano Tancredi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A8D99A-B3EF-A84C-8117-B30EEF2CD899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304297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73366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6F6A34-10BB-8347-BFBE-4AC8B407C733}" type="slidenum">
              <a:rPr lang="it-IT" altLang="en-US"/>
              <a:pPr/>
              <a:t>‹N›</a:t>
            </a:fld>
            <a:endParaRPr lang="it-IT" altLang="en-US"/>
          </a:p>
        </p:txBody>
      </p:sp>
      <p:cxnSp>
        <p:nvCxnSpPr>
          <p:cNvPr id="5" name="Connettore 1 4"/>
          <p:cNvCxnSpPr/>
          <p:nvPr userDrawn="1"/>
        </p:nvCxnSpPr>
        <p:spPr bwMode="auto">
          <a:xfrm>
            <a:off x="440531" y="777876"/>
            <a:ext cx="7553325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B871B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15443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282575" y="228600"/>
            <a:ext cx="4235450" cy="6345238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71750"/>
            <a:ext cx="40132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Fai clic per modificare il formato del testo del titolo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3733800"/>
            <a:ext cx="4011613" cy="238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il </a:t>
            </a:r>
            <a:r>
              <a:rPr lang="en-GB" altLang="en-US" dirty="0" err="1"/>
              <a:t>formato</a:t>
            </a:r>
            <a:r>
              <a:rPr lang="en-GB" altLang="en-US" dirty="0"/>
              <a:t> del testo </a:t>
            </a:r>
            <a:r>
              <a:rPr lang="en-GB" altLang="en-US" dirty="0" err="1"/>
              <a:t>della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1"/>
            <a:r>
              <a:rPr lang="en-GB" altLang="en-US" dirty="0"/>
              <a:t>Secondo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2"/>
            <a:r>
              <a:rPr lang="en-GB" altLang="en-US" dirty="0" err="1"/>
              <a:t>Terzo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3"/>
            <a:r>
              <a:rPr lang="en-GB" altLang="en-US" dirty="0"/>
              <a:t>Quarto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Quinto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Sesto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Settimo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048000" y="6235700"/>
            <a:ext cx="1347788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>
                <a:solidFill>
                  <a:srgbClr val="000000"/>
                </a:solidFill>
              </a:defRPr>
            </a:lvl1pPr>
          </a:lstStyle>
          <a:p>
            <a:fld id="{D0EF2B96-1032-6741-8435-198DBA52B34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5450" y="174625"/>
            <a:ext cx="412750" cy="823913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54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1033" name="Rectangle 8"/>
          <p:cNvSpPr>
            <a:spLocks noChangeArrowheads="1"/>
          </p:cNvSpPr>
          <p:nvPr/>
        </p:nvSpPr>
        <p:spPr bwMode="auto">
          <a:xfrm>
            <a:off x="6802438" y="228600"/>
            <a:ext cx="2057400" cy="203835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34" name="Rectangle 9"/>
          <p:cNvSpPr>
            <a:spLocks noChangeArrowheads="1"/>
          </p:cNvSpPr>
          <p:nvPr/>
        </p:nvSpPr>
        <p:spPr bwMode="auto">
          <a:xfrm>
            <a:off x="4624388" y="4533900"/>
            <a:ext cx="2057400" cy="2038350"/>
          </a:xfrm>
          <a:prstGeom prst="rect">
            <a:avLst/>
          </a:prstGeom>
          <a:solidFill>
            <a:srgbClr val="9999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hf sldNum="0" hdr="0" dt="0"/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8215313" y="260648"/>
            <a:ext cx="641350" cy="16002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0531" y="303722"/>
            <a:ext cx="7553325" cy="474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del </a:t>
            </a:r>
            <a:r>
              <a:rPr lang="en-GB" altLang="en-US" dirty="0" err="1"/>
              <a:t>titolo</a:t>
            </a:r>
            <a:endParaRPr lang="en-GB" altLang="en-US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0531" y="1176337"/>
            <a:ext cx="7553325" cy="414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</a:t>
            </a:r>
            <a:r>
              <a:rPr lang="en-GB" altLang="en-US" dirty="0" err="1"/>
              <a:t>della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1"/>
            <a:r>
              <a:rPr lang="en-GB" altLang="en-US" dirty="0"/>
              <a:t>Secondo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2"/>
            <a:r>
              <a:rPr lang="en-GB" altLang="en-US" dirty="0" err="1"/>
              <a:t>Terzo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3"/>
            <a:r>
              <a:rPr lang="en-GB" altLang="en-US" dirty="0"/>
              <a:t>Quarto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Quinto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Sesto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Settimo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FontTx/>
              <a:buNone/>
              <a:defRPr sz="1400">
                <a:solidFill>
                  <a:srgbClr val="FFFFFF"/>
                </a:solidFill>
                <a:latin typeface="Times New Roman" charset="0"/>
              </a:defRPr>
            </a:lvl1pPr>
          </a:lstStyle>
          <a:p>
            <a:fld id="{6DC62007-F568-C543-B416-20283069F03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23838" y="228600"/>
            <a:ext cx="260350" cy="549275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36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8067675" y="260648"/>
            <a:ext cx="90488" cy="16002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" name="Rectangle 1"/>
          <p:cNvSpPr>
            <a:spLocks noChangeArrowheads="1"/>
          </p:cNvSpPr>
          <p:nvPr userDrawn="1"/>
        </p:nvSpPr>
        <p:spPr bwMode="auto">
          <a:xfrm>
            <a:off x="330250" y="6237312"/>
            <a:ext cx="641350" cy="4953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182612" y="6237312"/>
            <a:ext cx="90488" cy="4953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pic>
        <p:nvPicPr>
          <p:cNvPr id="12" name="Immagin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838" y="6186648"/>
            <a:ext cx="1782888" cy="588216"/>
          </a:xfrm>
          <a:prstGeom prst="rect">
            <a:avLst/>
          </a:prstGeom>
        </p:spPr>
      </p:pic>
      <p:sp>
        <p:nvSpPr>
          <p:cNvPr id="13" name="Rectangle 2"/>
          <p:cNvSpPr txBox="1">
            <a:spLocks noChangeArrowheads="1"/>
          </p:cNvSpPr>
          <p:nvPr userDrawn="1"/>
        </p:nvSpPr>
        <p:spPr bwMode="auto">
          <a:xfrm>
            <a:off x="6358245" y="6275877"/>
            <a:ext cx="2629496" cy="40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6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2pPr>
            <a:lvl3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3pPr>
            <a:lvl4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4pPr>
            <a:lvl5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G.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Ferraioli</a:t>
            </a:r>
            <a:r>
              <a:rPr lang="en-GB" altLang="en-US" sz="1400" kern="0" dirty="0">
                <a:solidFill>
                  <a:srgbClr val="673366"/>
                </a:solidFill>
              </a:rPr>
              <a:t> - SNAMO  </a:t>
            </a:r>
          </a:p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Teoria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dei</a:t>
            </a:r>
            <a:r>
              <a:rPr lang="en-GB" altLang="en-US" sz="1400" kern="0" dirty="0">
                <a:solidFill>
                  <a:srgbClr val="673366"/>
                </a:solidFill>
              </a:rPr>
              <a:t>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Segnali</a:t>
            </a:r>
            <a:r>
              <a:rPr lang="en-GB" altLang="en-US" sz="1400" kern="0" dirty="0">
                <a:solidFill>
                  <a:srgbClr val="673366"/>
                </a:solidFill>
              </a:rPr>
              <a:t> 23/24</a:t>
            </a:r>
          </a:p>
        </p:txBody>
      </p:sp>
      <p:pic>
        <p:nvPicPr>
          <p:cNvPr id="3" name="Elemento grafico 2">
            <a:extLst>
              <a:ext uri="{FF2B5EF4-FFF2-40B4-BE49-F238E27FC236}">
                <a16:creationId xmlns:a16="http://schemas.microsoft.com/office/drawing/2014/main" id="{3FFF7C07-CD49-F773-3210-E79DF78551F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55676" y="6185485"/>
            <a:ext cx="3456380" cy="58321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6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4.jp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image" Target="../media/image6.gif"/><Relationship Id="rId4" Type="http://schemas.openxmlformats.org/officeDocument/2006/relationships/image" Target="../media/image5.jpg"/><Relationship Id="rId9" Type="http://schemas.openxmlformats.org/officeDocument/2006/relationships/image" Target="../media/image3.sv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6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381000" y="5877272"/>
            <a:ext cx="4014788" cy="90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00"/>
              </a:spcBef>
              <a:buClrTx/>
              <a:buFontTx/>
              <a:buNone/>
            </a:pPr>
            <a:endParaRPr lang="it-IT" altLang="en-US" sz="1600" dirty="0">
              <a:solidFill>
                <a:srgbClr val="FFFFFF"/>
              </a:solidFill>
              <a:latin typeface="Rockwell" charset="0"/>
            </a:endParaRPr>
          </a:p>
        </p:txBody>
      </p:sp>
      <p:sp>
        <p:nvSpPr>
          <p:cNvPr id="10" name="Titolo 1"/>
          <p:cNvSpPr txBox="1">
            <a:spLocks/>
          </p:cNvSpPr>
          <p:nvPr/>
        </p:nvSpPr>
        <p:spPr>
          <a:xfrm>
            <a:off x="380554" y="2571750"/>
            <a:ext cx="4016633" cy="116205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6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lnSpc>
                <a:spcPct val="100000"/>
              </a:lnSpc>
              <a:spcAft>
                <a:spcPts val="0"/>
              </a:spcAft>
              <a:buClrTx/>
              <a:buSzTx/>
            </a:pP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Teoria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dei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Segnali</a:t>
            </a:r>
            <a:endParaRPr lang="en-US" dirty="0">
              <a:solidFill>
                <a:sysClr val="window" lastClr="FFFFFF"/>
              </a:solidFill>
              <a:latin typeface="Rockwell"/>
              <a:ea typeface=""/>
            </a:endParaRPr>
          </a:p>
        </p:txBody>
      </p:sp>
      <p:sp>
        <p:nvSpPr>
          <p:cNvPr id="11" name="Segnaposto testo 2"/>
          <p:cNvSpPr txBox="1">
            <a:spLocks/>
          </p:cNvSpPr>
          <p:nvPr/>
        </p:nvSpPr>
        <p:spPr>
          <a:xfrm>
            <a:off x="381094" y="3916957"/>
            <a:ext cx="4015304" cy="2392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lang="en-US" sz="1600" dirty="0">
                <a:solidFill>
                  <a:sysClr val="window" lastClr="FFFFFF"/>
                </a:solidFill>
                <a:ea typeface=""/>
              </a:rPr>
              <a:t>Corso di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Laurea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: 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Scienze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Aeronautiche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e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Meteo-Oceanografiche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Anno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Accademico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2023/2024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Crediti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9 CFU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Docente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Giampaolo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Ferraioli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</p:txBody>
      </p:sp>
      <p:pic>
        <p:nvPicPr>
          <p:cNvPr id="2" name="Immagine 1"/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11" t="40039" r="27814" b="14541"/>
          <a:stretch/>
        </p:blipFill>
        <p:spPr>
          <a:xfrm>
            <a:off x="4551388" y="620688"/>
            <a:ext cx="2180852" cy="1417530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3248" y="2686163"/>
            <a:ext cx="2052000" cy="1411375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3396" y="2686163"/>
            <a:ext cx="2110580" cy="1224136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5511222"/>
            <a:ext cx="1671464" cy="551455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286" y="5444514"/>
            <a:ext cx="678691" cy="678691"/>
          </a:xfrm>
          <a:prstGeom prst="rect">
            <a:avLst/>
          </a:prstGeom>
        </p:spPr>
      </p:pic>
      <p:pic>
        <p:nvPicPr>
          <p:cNvPr id="7" name="Elemento grafico 6">
            <a:extLst>
              <a:ext uri="{FF2B5EF4-FFF2-40B4-BE49-F238E27FC236}">
                <a16:creationId xmlns:a16="http://schemas.microsoft.com/office/drawing/2014/main" id="{2723292A-D555-1312-9439-38D9AC62C607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 l="26726" t="-1" b="-5521"/>
          <a:stretch/>
        </p:blipFill>
        <p:spPr>
          <a:xfrm>
            <a:off x="6823248" y="6062677"/>
            <a:ext cx="2182568" cy="530351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2"/>
          <p:cNvSpPr txBox="1">
            <a:spLocks noChangeArrowheads="1"/>
          </p:cNvSpPr>
          <p:nvPr/>
        </p:nvSpPr>
        <p:spPr bwMode="auto">
          <a:xfrm>
            <a:off x="611189" y="1162050"/>
            <a:ext cx="7201172" cy="1122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La 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durata temporale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it-IT" altLang="it-IT" sz="2400" dirty="0">
                <a:solidFill>
                  <a:srgbClr val="000000"/>
                </a:solidFill>
                <a:latin typeface="Symbol" pitchFamily="2" charset="2"/>
                <a:ea typeface="Calibri" charset="0"/>
                <a:cs typeface="Calibri" charset="0"/>
              </a:rPr>
              <a:t>D</a:t>
            </a:r>
            <a:r>
              <a:rPr lang="it-IT" altLang="it-IT" sz="2400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T 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di un segnale </a:t>
            </a:r>
            <a:r>
              <a:rPr lang="it-IT" altLang="it-IT" sz="2400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it-IT" altLang="it-IT" sz="2400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t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) (o </a:t>
            </a:r>
            <a:r>
              <a:rPr lang="it-IT" altLang="it-IT" sz="2400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it-IT" altLang="it-IT" sz="2400" i="1" dirty="0" err="1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n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)) è l</a:t>
            </a:r>
            <a:r>
              <a:rPr lang="ja-JP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’</a:t>
            </a:r>
            <a:r>
              <a:rPr lang="it-IT" altLang="ja-JP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intervallo di tempo in cui il segnale </a:t>
            </a:r>
            <a:r>
              <a:rPr lang="it-IT" altLang="ja-JP" sz="2400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ja-JP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it-IT" altLang="ja-JP" sz="2400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t</a:t>
            </a:r>
            <a:r>
              <a:rPr lang="it-IT" altLang="ja-JP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) (o </a:t>
            </a:r>
            <a:r>
              <a:rPr lang="it-IT" altLang="ja-JP" sz="2400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ja-JP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it-IT" altLang="ja-JP" sz="2400" i="1" dirty="0" err="1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n</a:t>
            </a:r>
            <a:r>
              <a:rPr lang="it-IT" altLang="ja-JP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)) assume valori </a:t>
            </a:r>
            <a:r>
              <a:rPr lang="it-IT" altLang="ja-JP" sz="2400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non trascurabili</a:t>
            </a:r>
            <a:endParaRPr lang="it-IT" altLang="it-IT" sz="2400" dirty="0">
              <a:solidFill>
                <a:srgbClr val="0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612776" y="2708275"/>
            <a:ext cx="7201172" cy="2363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La </a:t>
            </a:r>
            <a:r>
              <a:rPr lang="it-IT" altLang="it-IT" sz="240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durata temporale</a:t>
            </a:r>
            <a:r>
              <a:rPr lang="it-IT" altLang="it-IT" sz="240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 di un segnale permette di classificare i segnali in tre famiglie: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Segnali di </a:t>
            </a:r>
            <a:r>
              <a:rPr lang="it-IT" altLang="it-IT" sz="240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durata rigorosamente limitata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Segnali di </a:t>
            </a:r>
            <a:r>
              <a:rPr lang="it-IT" altLang="it-IT" sz="240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durata praticamente limitata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Segnali di </a:t>
            </a:r>
            <a:r>
              <a:rPr lang="it-IT" altLang="it-IT" sz="240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durata non limitata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Durata</a:t>
            </a:r>
            <a:r>
              <a:rPr lang="en-US" dirty="0"/>
              <a:t> </a:t>
            </a:r>
            <a:r>
              <a:rPr lang="en-US" dirty="0" err="1"/>
              <a:t>Temporale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460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3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0794" y="2972345"/>
            <a:ext cx="3384376" cy="2570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219918" y="1030494"/>
            <a:ext cx="7386129" cy="1466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Un segnale </a:t>
            </a:r>
            <a:r>
              <a:rPr lang="it-IT" altLang="it-IT" sz="2400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it-IT" altLang="it-IT" sz="2400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t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) si dice di 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durata rigorosamente limitata 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se esistono due numeri </a:t>
            </a:r>
            <a:r>
              <a:rPr lang="it-IT" altLang="it-IT" sz="2400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t</a:t>
            </a:r>
            <a:r>
              <a:rPr lang="it-IT" altLang="it-IT" sz="2400" baseline="-250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1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 e </a:t>
            </a:r>
            <a:r>
              <a:rPr lang="it-IT" altLang="it-IT" sz="2400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t</a:t>
            </a:r>
            <a:r>
              <a:rPr lang="it-IT" altLang="it-IT" sz="2400" baseline="-250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2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 con </a:t>
            </a:r>
            <a:r>
              <a:rPr lang="it-IT" altLang="it-IT" sz="2400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t</a:t>
            </a:r>
            <a:r>
              <a:rPr lang="it-IT" altLang="it-IT" sz="2400" baseline="-250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2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&gt;</a:t>
            </a:r>
            <a:r>
              <a:rPr lang="it-IT" altLang="it-IT" sz="2400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t</a:t>
            </a:r>
            <a:r>
              <a:rPr lang="it-IT" altLang="it-IT" sz="2400" baseline="-250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1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, tali che il segnale è identicamente nullo al di fuori </a:t>
            </a:r>
            <a:r>
              <a:rPr lang="it-IT" altLang="it-IT" sz="2400" dirty="0" err="1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dell</a:t>
            </a:r>
            <a:r>
              <a:rPr lang="ja-JP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’</a:t>
            </a:r>
            <a:r>
              <a:rPr lang="it-IT" altLang="ja-JP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intervallo di tempo (</a:t>
            </a:r>
            <a:r>
              <a:rPr lang="it-IT" altLang="ja-JP" sz="2400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t</a:t>
            </a:r>
            <a:r>
              <a:rPr lang="it-IT" altLang="ja-JP" sz="2400" baseline="-250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1</a:t>
            </a:r>
            <a:r>
              <a:rPr lang="it-IT" altLang="ja-JP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,</a:t>
            </a:r>
            <a:r>
              <a:rPr lang="it-IT" altLang="ja-JP" sz="2400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t</a:t>
            </a:r>
            <a:r>
              <a:rPr lang="it-IT" altLang="ja-JP" sz="2400" baseline="-250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2</a:t>
            </a:r>
            <a:r>
              <a:rPr lang="it-IT" altLang="ja-JP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 )</a:t>
            </a:r>
            <a:endParaRPr lang="it-IT" altLang="it-IT" sz="2400" dirty="0">
              <a:solidFill>
                <a:srgbClr val="0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2896269" y="2205112"/>
          <a:ext cx="252268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308100" imgH="215900" progId="Equation.3">
                  <p:embed/>
                </p:oleObj>
              </mc:Choice>
              <mc:Fallback>
                <p:oleObj name="Equation" r:id="rId3" imgW="1308100" imgH="215900" progId="Equation.3">
                  <p:embed/>
                  <p:pic>
                    <p:nvPicPr>
                      <p:cNvPr id="2150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6269" y="2205112"/>
                        <a:ext cx="2522685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219918" y="2754433"/>
            <a:ext cx="8713788" cy="43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Si considerano </a:t>
            </a:r>
            <a:r>
              <a:rPr lang="it-IT" altLang="it-IT" sz="2400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trascurabili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 solo i valori nulli del segnale</a:t>
            </a:r>
          </a:p>
        </p:txBody>
      </p:sp>
      <p:graphicFrame>
        <p:nvGraphicFramePr>
          <p:cNvPr id="14345" name="Object 9"/>
          <p:cNvGraphicFramePr>
            <a:graphicFrameLocks noChangeAspect="1"/>
          </p:cNvGraphicFramePr>
          <p:nvPr/>
        </p:nvGraphicFramePr>
        <p:xfrm>
          <a:off x="6243972" y="3789787"/>
          <a:ext cx="1362075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698500" imgH="203200" progId="Equation.3">
                  <p:embed/>
                </p:oleObj>
              </mc:Choice>
              <mc:Fallback>
                <p:oleObj name="Equation" r:id="rId5" imgW="698500" imgH="203200" progId="Equation.3">
                  <p:embed/>
                  <p:pic>
                    <p:nvPicPr>
                      <p:cNvPr id="14345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3972" y="3789787"/>
                        <a:ext cx="1362075" cy="39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223725" y="5467942"/>
            <a:ext cx="8713787" cy="43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Analogamente si ha per i segnali a tempo discreto:</a:t>
            </a:r>
          </a:p>
        </p:txBody>
      </p:sp>
      <p:graphicFrame>
        <p:nvGraphicFramePr>
          <p:cNvPr id="1434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5752514"/>
              </p:ext>
            </p:extLst>
          </p:nvPr>
        </p:nvGraphicFramePr>
        <p:xfrm>
          <a:off x="4499992" y="5831056"/>
          <a:ext cx="4170362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311400" imgH="215900" progId="Equation.3">
                  <p:embed/>
                </p:oleObj>
              </mc:Choice>
              <mc:Fallback>
                <p:oleObj name="Equation" r:id="rId7" imgW="2311400" imgH="215900" progId="Equation.3">
                  <p:embed/>
                  <p:pic>
                    <p:nvPicPr>
                      <p:cNvPr id="14347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9992" y="5831056"/>
                        <a:ext cx="4170362" cy="388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Durata</a:t>
            </a:r>
            <a:r>
              <a:rPr lang="en-US" dirty="0"/>
              <a:t> </a:t>
            </a:r>
            <a:r>
              <a:rPr lang="en-US" dirty="0" err="1"/>
              <a:t>Temporale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07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/>
      <p:bldP spid="1434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440531" y="1124744"/>
            <a:ext cx="8204200" cy="3421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Conversione Analogico/Digitale</a:t>
            </a:r>
          </a:p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Campionamento e Quantizzazione</a:t>
            </a:r>
          </a:p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Caratterizzazione sintetica dei Segnali</a:t>
            </a:r>
          </a:p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Durata Temporale</a:t>
            </a:r>
          </a:p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Segnali Periodici</a:t>
            </a:r>
          </a:p>
          <a:p>
            <a:pPr defTabSz="914400" eaLnBrk="1" hangingPunct="1">
              <a:lnSpc>
                <a:spcPct val="120000"/>
              </a:lnSpc>
              <a:buFontTx/>
              <a:buChar char="•"/>
            </a:pPr>
            <a:endParaRPr lang="it-IT" altLang="it-IT" sz="2600" dirty="0">
              <a:solidFill>
                <a:srgbClr val="673366"/>
              </a:solidFill>
              <a:latin typeface="+mj-lt"/>
              <a:ea typeface="+mj-ea"/>
              <a:cs typeface="+mj-cs"/>
            </a:endParaRPr>
          </a:p>
          <a:p>
            <a:pPr marL="0" indent="0" defTabSz="914400" eaLnBrk="1" hangingPunct="1">
              <a:lnSpc>
                <a:spcPct val="120000"/>
              </a:lnSpc>
            </a:pPr>
            <a:endParaRPr lang="it-IT" altLang="it-IT" sz="2600" dirty="0">
              <a:solidFill>
                <a:srgbClr val="673366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Sommario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323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79388" y="904732"/>
            <a:ext cx="7814467" cy="3209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Una Classificazione dei Segnali può essere fatta anche in base ai valori assunti dalla variabile dipendente. </a:t>
            </a:r>
          </a:p>
          <a:p>
            <a:pPr defTabSz="914400"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Segnali ad ampiezza continua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: la variabile dipendente varia in un insieme continuo. Possono assumere con continuità tutti i valori reali </a:t>
            </a:r>
            <a:r>
              <a:rPr lang="it-IT" altLang="it-IT" sz="2400" dirty="0" err="1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all</a:t>
            </a:r>
            <a:r>
              <a:rPr lang="ja-JP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’</a:t>
            </a:r>
            <a:r>
              <a:rPr lang="it-IT" altLang="ja-JP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interno di un intervallo (es: segnale acustico)</a:t>
            </a:r>
          </a:p>
          <a:p>
            <a:pPr defTabSz="914400"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Segnali ad ampiezza discreta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: la variabile dipendente varia in un insieme discreto. Possono assumere i valori </a:t>
            </a:r>
            <a:r>
              <a:rPr lang="it-IT" altLang="it-IT" sz="2400" dirty="0" err="1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all</a:t>
            </a:r>
            <a:r>
              <a:rPr lang="ja-JP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’</a:t>
            </a:r>
            <a:r>
              <a:rPr lang="it-IT" altLang="ja-JP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interno di un insieme discreto (es: semaforo, segnali logici)</a:t>
            </a:r>
            <a:endParaRPr lang="it-IT" altLang="it-IT" sz="2400" dirty="0">
              <a:solidFill>
                <a:srgbClr val="0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79388" y="4178400"/>
            <a:ext cx="8713787" cy="112280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Un Segnale a tempo continuo e ampiezza continua si dice 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Analogico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. Un Segnale a tempo discreto e ampiezza discreta si dice 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Numerico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 (o Digitale).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179388" y="5376039"/>
            <a:ext cx="8569325" cy="779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Per passare da un Segnale Analogico ad uno Digitale occorre la 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Conversione A/D</a:t>
            </a:r>
            <a:endParaRPr lang="it-IT" altLang="it-IT" sz="2400" dirty="0">
              <a:solidFill>
                <a:srgbClr val="0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Classificazione</a:t>
            </a:r>
            <a:r>
              <a:rPr lang="en-US" dirty="0"/>
              <a:t>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/>
              <a:t>Segnali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08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nimBg="1"/>
      <p:bldP spid="819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250825" y="908050"/>
            <a:ext cx="7633543" cy="1835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Un </a:t>
            </a:r>
            <a:r>
              <a:rPr lang="it-IT" altLang="it-IT" sz="240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segnale analogico </a:t>
            </a:r>
            <a:r>
              <a:rPr lang="it-IT" altLang="it-IT" sz="240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può essere convertito in un </a:t>
            </a:r>
            <a:r>
              <a:rPr lang="it-IT" altLang="it-IT" sz="240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segnale</a:t>
            </a:r>
            <a:r>
              <a:rPr lang="it-IT" altLang="it-IT" sz="240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it-IT" altLang="it-IT" sz="240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digitale</a:t>
            </a:r>
            <a:r>
              <a:rPr lang="it-IT" altLang="it-IT" sz="240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 mediante un Convertitore A/D</a:t>
            </a:r>
          </a:p>
          <a:p>
            <a:pPr defTabSz="914400"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L’operazione inversa avviene tramite un Convertitore D/A</a:t>
            </a:r>
          </a:p>
          <a:p>
            <a:pPr defTabSz="914400"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ES: registrazione e ascolto di un CD musicale</a:t>
            </a:r>
          </a:p>
        </p:txBody>
      </p:sp>
      <p:pic>
        <p:nvPicPr>
          <p:cNvPr id="2" name="Immagine 1" descr="Analogue_Digital_Conversi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2852738"/>
            <a:ext cx="5472459" cy="3210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Conversione</a:t>
            </a:r>
            <a:r>
              <a:rPr lang="en-US" dirty="0"/>
              <a:t> </a:t>
            </a:r>
            <a:r>
              <a:rPr lang="en-US" dirty="0" err="1"/>
              <a:t>Analogico</a:t>
            </a:r>
            <a:r>
              <a:rPr lang="en-US" dirty="0"/>
              <a:t> - </a:t>
            </a:r>
            <a:r>
              <a:rPr lang="en-US" dirty="0" err="1"/>
              <a:t>Digitale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607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Immagine 1" descr="analogico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22"/>
          <a:stretch/>
        </p:blipFill>
        <p:spPr bwMode="auto">
          <a:xfrm>
            <a:off x="1929455" y="864206"/>
            <a:ext cx="4169844" cy="2212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magine 3" descr="ricostruito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51" r="6311"/>
          <a:stretch>
            <a:fillRect/>
          </a:stretch>
        </p:blipFill>
        <p:spPr bwMode="auto">
          <a:xfrm>
            <a:off x="4643438" y="3672257"/>
            <a:ext cx="3897312" cy="2513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magine 2" descr="digitale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70" r="5835"/>
          <a:stretch>
            <a:fillRect/>
          </a:stretch>
        </p:blipFill>
        <p:spPr bwMode="auto">
          <a:xfrm>
            <a:off x="397569" y="3672257"/>
            <a:ext cx="3809752" cy="2472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590512" y="2919694"/>
            <a:ext cx="3423865" cy="963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Convertitore 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A/D</a:t>
            </a:r>
          </a:p>
          <a:p>
            <a:pPr defTabSz="914400"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da </a:t>
            </a:r>
            <a:r>
              <a:rPr lang="it-IT" altLang="it-IT" sz="2400" i="1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it-IT" altLang="it-IT" sz="2400" i="1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t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)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 a </a:t>
            </a:r>
            <a:r>
              <a:rPr lang="it-IT" altLang="it-IT" sz="2400" i="1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it-IT" altLang="it-IT" sz="2400" i="1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n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)</a:t>
            </a: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4881811" y="2877606"/>
            <a:ext cx="3960564" cy="963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Convertitore </a:t>
            </a:r>
            <a:r>
              <a:rPr lang="it-IT" altLang="it-IT" sz="240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D/A</a:t>
            </a:r>
          </a:p>
          <a:p>
            <a:pPr defTabSz="914400"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da </a:t>
            </a:r>
            <a:r>
              <a:rPr lang="it-IT" altLang="it-IT" sz="2400" i="1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it-IT" altLang="it-IT" sz="2400" i="1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n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)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 a </a:t>
            </a:r>
            <a:r>
              <a:rPr lang="it-IT" altLang="it-IT" sz="2400" i="1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y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it-IT" altLang="it-IT" sz="2400" i="1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t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)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Conversione</a:t>
            </a:r>
            <a:r>
              <a:rPr lang="en-US" dirty="0"/>
              <a:t> </a:t>
            </a:r>
            <a:r>
              <a:rPr lang="en-US" dirty="0" err="1"/>
              <a:t>Analogico</a:t>
            </a:r>
            <a:r>
              <a:rPr lang="en-US" dirty="0"/>
              <a:t> - </a:t>
            </a:r>
            <a:r>
              <a:rPr lang="en-US" dirty="0" err="1"/>
              <a:t>Digitale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86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Immagine 1" descr="analogico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22"/>
          <a:stretch/>
        </p:blipFill>
        <p:spPr bwMode="auto">
          <a:xfrm>
            <a:off x="1929455" y="864206"/>
            <a:ext cx="4169844" cy="2212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590512" y="2919694"/>
            <a:ext cx="3423865" cy="963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Convertitore 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A/D</a:t>
            </a:r>
          </a:p>
          <a:p>
            <a:pPr defTabSz="914400"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da </a:t>
            </a:r>
            <a:r>
              <a:rPr lang="it-IT" altLang="it-IT" sz="2400" i="1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it-IT" altLang="it-IT" sz="2400" i="1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t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)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 a </a:t>
            </a:r>
            <a:r>
              <a:rPr lang="it-IT" altLang="it-IT" sz="2400" i="1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it-IT" altLang="it-IT" sz="2400" i="1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n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)</a:t>
            </a: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4881811" y="2877606"/>
            <a:ext cx="3960564" cy="963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Convertitore </a:t>
            </a:r>
            <a:r>
              <a:rPr lang="it-IT" altLang="it-IT" sz="240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D/A</a:t>
            </a:r>
          </a:p>
          <a:p>
            <a:pPr defTabSz="914400"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da </a:t>
            </a:r>
            <a:r>
              <a:rPr lang="it-IT" altLang="it-IT" sz="2400" i="1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it-IT" altLang="it-IT" sz="2400" i="1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n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)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 a </a:t>
            </a:r>
            <a:r>
              <a:rPr lang="it-IT" altLang="it-IT" sz="2400" i="1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y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it-IT" altLang="it-IT" sz="2400" i="1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t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)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Conversione</a:t>
            </a:r>
            <a:r>
              <a:rPr lang="en-US" dirty="0"/>
              <a:t> </a:t>
            </a:r>
            <a:r>
              <a:rPr lang="en-US" dirty="0" err="1"/>
              <a:t>Analogico</a:t>
            </a:r>
            <a:r>
              <a:rPr lang="en-US" dirty="0"/>
              <a:t> - </a:t>
            </a:r>
            <a:r>
              <a:rPr lang="en-US" dirty="0" err="1"/>
              <a:t>Digitale</a:t>
            </a:r>
            <a:endParaRPr lang="en-US" dirty="0"/>
          </a:p>
        </p:txBody>
      </p:sp>
      <p:pic>
        <p:nvPicPr>
          <p:cNvPr id="9" name="Immagine 8" descr="digitale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25" r="4762"/>
          <a:stretch>
            <a:fillRect/>
          </a:stretch>
        </p:blipFill>
        <p:spPr bwMode="auto">
          <a:xfrm>
            <a:off x="323528" y="3789040"/>
            <a:ext cx="3949505" cy="251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magine 9" descr="ricostruito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3" r="7271"/>
          <a:stretch>
            <a:fillRect/>
          </a:stretch>
        </p:blipFill>
        <p:spPr bwMode="auto">
          <a:xfrm>
            <a:off x="4558978" y="3789040"/>
            <a:ext cx="3984625" cy="2543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5907161" y="1728845"/>
            <a:ext cx="3062162" cy="96398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Migliore </a:t>
            </a:r>
            <a:r>
              <a:rPr lang="it-IT" altLang="it-IT" sz="240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Ricostruzione</a:t>
            </a:r>
            <a:r>
              <a:rPr lang="it-IT" altLang="it-IT" sz="240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</a:p>
          <a:p>
            <a:pPr defTabSz="914400"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Maggiore </a:t>
            </a:r>
            <a:r>
              <a:rPr lang="it-IT" altLang="it-IT" sz="240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Memoria</a:t>
            </a:r>
            <a:endParaRPr lang="it-IT" altLang="it-IT" sz="2400">
              <a:solidFill>
                <a:srgbClr val="0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683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12" grpId="0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440531" y="899891"/>
            <a:ext cx="7294885" cy="779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Le due operazioni necessarie sono il campionamento e la quantizzazione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Conversione</a:t>
            </a:r>
            <a:r>
              <a:rPr lang="en-US" dirty="0"/>
              <a:t> </a:t>
            </a:r>
            <a:r>
              <a:rPr lang="en-US" dirty="0" err="1"/>
              <a:t>Analogico</a:t>
            </a:r>
            <a:r>
              <a:rPr lang="en-US" dirty="0"/>
              <a:t> - </a:t>
            </a:r>
            <a:r>
              <a:rPr lang="en-US" dirty="0" err="1"/>
              <a:t>Digitale</a:t>
            </a:r>
            <a:endParaRPr lang="en-US" dirty="0"/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440531" y="1732465"/>
            <a:ext cx="8523957" cy="4450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hangingPunct="1">
              <a:spcBef>
                <a:spcPts val="0"/>
              </a:spcBef>
              <a:buNone/>
            </a:pP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Campionamento</a:t>
            </a:r>
          </a:p>
          <a:p>
            <a:pPr defTabSz="914400" hangingPunct="1">
              <a:spcBef>
                <a:spcPts val="0"/>
              </a:spcBef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Significa estrarre dal segnale analogico x(t) i valori che assume in determinati istanti temporali;</a:t>
            </a:r>
          </a:p>
          <a:p>
            <a:pPr defTabSz="914400" hangingPunct="1">
              <a:spcBef>
                <a:spcPct val="50000"/>
              </a:spcBef>
              <a:buNone/>
            </a:pPr>
            <a:endParaRPr lang="it-IT" altLang="it-IT" sz="2400" dirty="0">
              <a:latin typeface="Calibri" charset="0"/>
              <a:ea typeface="Calibri" charset="0"/>
              <a:cs typeface="Calibri" charset="0"/>
            </a:endParaRPr>
          </a:p>
          <a:p>
            <a:pPr defTabSz="914400" hangingPunct="1">
              <a:spcBef>
                <a:spcPct val="50000"/>
              </a:spcBef>
              <a:buNone/>
            </a:pPr>
            <a:endParaRPr lang="it-IT" altLang="it-IT" sz="2400" dirty="0">
              <a:latin typeface="Calibri" charset="0"/>
              <a:ea typeface="Calibri" charset="0"/>
              <a:cs typeface="Calibri" charset="0"/>
            </a:endParaRPr>
          </a:p>
          <a:p>
            <a:pPr defTabSz="914400" hangingPunct="1">
              <a:spcBef>
                <a:spcPct val="50000"/>
              </a:spcBef>
              <a:buNone/>
            </a:pPr>
            <a:endParaRPr lang="it-IT" altLang="it-IT" sz="2400" dirty="0">
              <a:latin typeface="Calibri" charset="0"/>
              <a:ea typeface="Calibri" charset="0"/>
              <a:cs typeface="Calibri" charset="0"/>
            </a:endParaRPr>
          </a:p>
          <a:p>
            <a:pPr defTabSz="914400" hangingPunct="1">
              <a:spcBef>
                <a:spcPct val="50000"/>
              </a:spcBef>
              <a:buNone/>
            </a:pPr>
            <a:endParaRPr lang="it-IT" altLang="it-IT" sz="2400" dirty="0">
              <a:latin typeface="Calibri" charset="0"/>
              <a:ea typeface="Calibri" charset="0"/>
              <a:cs typeface="Calibri" charset="0"/>
            </a:endParaRPr>
          </a:p>
          <a:p>
            <a:pPr defTabSz="914400" hangingPunct="1">
              <a:spcBef>
                <a:spcPct val="50000"/>
              </a:spcBef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Normalmente gli istanti temporali sono equi spaziati in maniera uniforme di una quantità fissa. Questa quantità viene  chiamata  passo di campionamento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2931247"/>
            <a:ext cx="6192688" cy="2053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520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Conversione</a:t>
            </a:r>
            <a:r>
              <a:rPr lang="en-US" dirty="0"/>
              <a:t> </a:t>
            </a:r>
            <a:r>
              <a:rPr lang="en-US" dirty="0" err="1"/>
              <a:t>Analogico</a:t>
            </a:r>
            <a:r>
              <a:rPr lang="en-US" dirty="0"/>
              <a:t> - </a:t>
            </a:r>
            <a:r>
              <a:rPr lang="en-US" dirty="0" err="1"/>
              <a:t>Digitale</a:t>
            </a:r>
            <a:endParaRPr lang="en-US" dirty="0"/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411707" y="836712"/>
            <a:ext cx="8408765" cy="1809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hangingPunct="1">
              <a:spcBef>
                <a:spcPts val="0"/>
              </a:spcBef>
              <a:buNone/>
            </a:pP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Quantizzazione</a:t>
            </a:r>
          </a:p>
          <a:p>
            <a:pPr defTabSz="914400" hangingPunct="1">
              <a:spcBef>
                <a:spcPts val="0"/>
              </a:spcBef>
              <a:buNone/>
            </a:pP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Discretizzazione delle ampiezze continue del segnale, sostituendole con un numero finito di valori. È simile all’arrotondamento di un numero (approssimazione per difetto o eccesso).</a:t>
            </a:r>
            <a:endParaRPr lang="it-IT" altLang="it-IT" sz="2400" dirty="0">
              <a:solidFill>
                <a:srgbClr val="FF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95885" y="2705339"/>
            <a:ext cx="8523957" cy="3209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Si fissa un numero di 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livelli di quantizzazione 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(regioni prese sull’asse delle ordinate). Se il campione cade all’interno della regione, si assegna al campione (di solito) il valore medio della regione.</a:t>
            </a:r>
          </a:p>
          <a:p>
            <a:pPr defTabSz="914400"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Vantaggio: il numero delle ampiezze finito può essere rappresentate mediante cifre binarie “0” ed ”1” (bit)</a:t>
            </a:r>
          </a:p>
          <a:p>
            <a:pPr defTabSz="914400" hangingPunct="1">
              <a:spcBef>
                <a:spcPct val="50000"/>
              </a:spcBef>
              <a:buNone/>
            </a:pP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Se si fissano 4 livelli di quantizzazione, sono sufficienti 2 bit per rappresentare il valore dell’ampiezza (00, 11, 01, 10). Con 8 livelli, servono 3 bit (000, 001, </a:t>
            </a:r>
            <a:r>
              <a:rPr lang="is-IS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…, 111)</a:t>
            </a:r>
            <a:endParaRPr lang="it-IT" altLang="it-IT" sz="2400" dirty="0">
              <a:solidFill>
                <a:srgbClr val="0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6815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611188" y="908050"/>
            <a:ext cx="7382668" cy="4978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Un 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segnale 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può essere descritto completamente mediante una funzione.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In alcuni casi è sufficiente una 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descrizione sintetica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 del segnale.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I principali parametri che vengono utilizzati per descrivere sinteticamente un segnale sono: 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Durata Temporale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Area e Media Temporale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Energia e Potenza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Tali parametri permettono una ulteriore classificazione dei segnali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Caratterizzazione</a:t>
            </a:r>
            <a:r>
              <a:rPr lang="en-US" dirty="0"/>
              <a:t> </a:t>
            </a:r>
            <a:r>
              <a:rPr lang="en-US" dirty="0" err="1"/>
              <a:t>Sintetica</a:t>
            </a:r>
            <a:r>
              <a:rPr lang="en-US" dirty="0"/>
              <a:t>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/>
              <a:t>Segnali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15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Times New Roman"/>
        <a:ea typeface="ＭＳ Ｐゴシック"/>
        <a:cs typeface=""/>
      </a:majorFont>
      <a:minorFont>
        <a:latin typeface="Rockwel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831</TotalTime>
  <Words>661</Words>
  <Application>Microsoft Macintosh PowerPoint</Application>
  <PresentationFormat>Presentazione su schermo (4:3)</PresentationFormat>
  <Paragraphs>68</Paragraphs>
  <Slides>11</Slides>
  <Notes>1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2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20" baseType="lpstr">
      <vt:lpstr>Arial</vt:lpstr>
      <vt:lpstr>Calibri</vt:lpstr>
      <vt:lpstr>Rockwell</vt:lpstr>
      <vt:lpstr>Symbol</vt:lpstr>
      <vt:lpstr>Times New Roman</vt:lpstr>
      <vt:lpstr>Wingdings</vt:lpstr>
      <vt:lpstr>Tema di Office</vt:lpstr>
      <vt:lpstr>1_Tema di Office</vt:lpstr>
      <vt:lpstr>Equation</vt:lpstr>
      <vt:lpstr>Presentazione standard di PowerPoint</vt:lpstr>
      <vt:lpstr>Sommario</vt:lpstr>
      <vt:lpstr>Classificazione dei Segnali</vt:lpstr>
      <vt:lpstr>Conversione Analogico - Digitale</vt:lpstr>
      <vt:lpstr>Conversione Analogico - Digitale</vt:lpstr>
      <vt:lpstr>Conversione Analogico - Digitale</vt:lpstr>
      <vt:lpstr>Conversione Analogico - Digitale</vt:lpstr>
      <vt:lpstr>Conversione Analogico - Digitale</vt:lpstr>
      <vt:lpstr>Caratterizzazione Sintetica dei Segnali</vt:lpstr>
      <vt:lpstr>Durata Temporale</vt:lpstr>
      <vt:lpstr>Durata Temporale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</dc:creator>
  <cp:lastModifiedBy>Giampaolo Ferraioli</cp:lastModifiedBy>
  <cp:revision>98</cp:revision>
  <cp:lastPrinted>1601-01-01T00:00:00Z</cp:lastPrinted>
  <dcterms:created xsi:type="dcterms:W3CDTF">2014-02-26T18:00:47Z</dcterms:created>
  <dcterms:modified xsi:type="dcterms:W3CDTF">2023-09-26T13:44:07Z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Presentazione su schermo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</Properties>
</file>