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93" r:id="rId4"/>
    <p:sldId id="294" r:id="rId5"/>
    <p:sldId id="295" r:id="rId6"/>
    <p:sldId id="330" r:id="rId7"/>
    <p:sldId id="301" r:id="rId8"/>
    <p:sldId id="302" r:id="rId9"/>
    <p:sldId id="303" r:id="rId10"/>
    <p:sldId id="304" r:id="rId11"/>
    <p:sldId id="305" r:id="rId12"/>
    <p:sldId id="306" r:id="rId13"/>
    <p:sldId id="307" r:id="rId14"/>
    <p:sldId id="311" r:id="rId15"/>
    <p:sldId id="312" r:id="rId16"/>
    <p:sldId id="313" r:id="rId17"/>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B871B8"/>
    <a:srgbClr val="673366"/>
    <a:srgbClr val="DE9910"/>
    <a:srgbClr val="873AC0"/>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2"/>
    <p:restoredTop sz="94861"/>
  </p:normalViewPr>
  <p:slideViewPr>
    <p:cSldViewPr>
      <p:cViewPr varScale="1">
        <p:scale>
          <a:sx n="107" d="100"/>
          <a:sy n="107" d="100"/>
        </p:scale>
        <p:origin x="1696" y="176"/>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pPr>
              <a:buFont typeface="Times New Roman" pitchFamily="16" charset="0"/>
              <a:buNone/>
              <a:defRPr/>
            </a:pPr>
            <a:endParaRPr lang="en-US"/>
          </a:p>
        </p:txBody>
      </p:sp>
      <p:sp>
        <p:nvSpPr>
          <p:cNvPr id="21507" name="Rectangle 2"/>
          <p:cNvSpPr>
            <a:spLocks noGrp="1" noRot="1" noChangeAspect="1" noChangeArrowheads="1"/>
          </p:cNvSpPr>
          <p:nvPr>
            <p:ph type="sldImg"/>
          </p:nvPr>
        </p:nvSpPr>
        <p:spPr bwMode="auto">
          <a:xfrm>
            <a:off x="1106488" y="812800"/>
            <a:ext cx="53419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sp>
      <p:sp>
        <p:nvSpPr>
          <p:cNvPr id="3075" name="Rectangle 3"/>
          <p:cNvSpPr>
            <a:spLocks noGrp="1" noChangeArrowheads="1"/>
          </p:cNvSpPr>
          <p:nvPr>
            <p:ph type="body"/>
          </p:nvPr>
        </p:nvSpPr>
        <p:spPr bwMode="auto">
          <a:xfrm>
            <a:off x="755650" y="5078413"/>
            <a:ext cx="6045200" cy="4808537"/>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6" name="Rectangle 4"/>
          <p:cNvSpPr>
            <a:spLocks noGrp="1" noChangeArrowheads="1"/>
          </p:cNvSpPr>
          <p:nvPr>
            <p:ph type="hdr"/>
          </p:nvPr>
        </p:nvSpPr>
        <p:spPr bwMode="auto">
          <a:xfrm>
            <a:off x="0" y="0"/>
            <a:ext cx="3278188" cy="531813"/>
          </a:xfrm>
          <a:prstGeom prst="rect">
            <a:avLst/>
          </a:prstGeom>
          <a:noFill/>
          <a:ln>
            <a:noFill/>
          </a:ln>
          <a:effectLst/>
        </p:spPr>
        <p:txBody>
          <a:bodyPr vert="horz" wrap="square" lIns="0" tIns="0" rIns="0" bIns="0" numCol="1" anchor="t" anchorCtr="0" compatLnSpc="1">
            <a:prstTxWarp prst="textNoShape">
              <a:avLst/>
            </a:prstTxWarp>
          </a:bodyPr>
          <a:lstStyle>
            <a:lvl1pP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7" name="Rectangle 5"/>
          <p:cNvSpPr>
            <a:spLocks noGrp="1" noChangeArrowheads="1"/>
          </p:cNvSpPr>
          <p:nvPr>
            <p:ph type="dt"/>
          </p:nvPr>
        </p:nvSpPr>
        <p:spPr bwMode="auto">
          <a:xfrm>
            <a:off x="4278313" y="0"/>
            <a:ext cx="3278187" cy="531813"/>
          </a:xfrm>
          <a:prstGeom prst="rect">
            <a:avLst/>
          </a:prstGeom>
          <a:noFill/>
          <a:ln>
            <a:noFill/>
          </a:ln>
          <a:effectLst/>
        </p:spPr>
        <p:txBody>
          <a:bodyPr vert="horz" wrap="square" lIns="0" tIns="0" rIns="0" bIns="0" numCol="1" anchor="t" anchorCtr="0" compatLnSpc="1">
            <a:prstTxWarp prst="textNoShape">
              <a:avLst/>
            </a:prstTxWarp>
          </a:bodyPr>
          <a:lstStyle>
            <a:lvl1pPr algn="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8" name="Rectangle 6"/>
          <p:cNvSpPr>
            <a:spLocks noGrp="1" noChangeArrowheads="1"/>
          </p:cNvSpPr>
          <p:nvPr>
            <p:ph type="ftr"/>
          </p:nvPr>
        </p:nvSpPr>
        <p:spPr bwMode="auto">
          <a:xfrm>
            <a:off x="0" y="10156825"/>
            <a:ext cx="3278188" cy="531813"/>
          </a:xfrm>
          <a:prstGeom prst="rect">
            <a:avLst/>
          </a:prstGeom>
          <a:noFill/>
          <a:ln>
            <a:noFill/>
          </a:ln>
          <a:effectLst/>
        </p:spPr>
        <p:txBody>
          <a:bodyPr vert="horz" wrap="square" lIns="0" tIns="0" rIns="0" bIns="0" numCol="1" anchor="b" anchorCtr="0" compatLnSpc="1">
            <a:prstTxWarp prst="textNoShape">
              <a:avLst/>
            </a:prstTxWarp>
          </a:bodyPr>
          <a:lstStyle>
            <a:lvl1pP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ＭＳ Ｐゴシック" charset="-128"/>
              </a:defRPr>
            </a:lvl1pPr>
          </a:lstStyle>
          <a:p>
            <a:pPr>
              <a:defRPr/>
            </a:pPr>
            <a:endParaRPr lang="it-IT" altLang="en-US"/>
          </a:p>
        </p:txBody>
      </p:sp>
      <p:sp>
        <p:nvSpPr>
          <p:cNvPr id="3079" name="Rectangle 7"/>
          <p:cNvSpPr>
            <a:spLocks noGrp="1" noChangeArrowheads="1"/>
          </p:cNvSpPr>
          <p:nvPr>
            <p:ph type="sldNum"/>
          </p:nvPr>
        </p:nvSpPr>
        <p:spPr bwMode="auto">
          <a:xfrm>
            <a:off x="4278313" y="10156825"/>
            <a:ext cx="3278187" cy="531813"/>
          </a:xfrm>
          <a:prstGeom prst="rect">
            <a:avLst/>
          </a:prstGeom>
          <a:noFill/>
          <a:ln>
            <a:noFill/>
          </a:ln>
          <a:effectLst/>
        </p:spPr>
        <p:txBody>
          <a:bodyPr vert="horz" wrap="square" lIns="0" tIns="0" rIns="0" bIns="0" numCol="1" anchor="b" anchorCtr="0" compatLnSpc="1">
            <a:prstTxWarp prst="textNoShape">
              <a:avLst/>
            </a:prstTxWarp>
          </a:bodyPr>
          <a:lstStyle>
            <a:lvl1pPr algn="r">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charset="0"/>
              </a:defRPr>
            </a:lvl1pPr>
          </a:lstStyle>
          <a:p>
            <a:fld id="{089D49CB-1A7B-2942-9D94-2375D39183A5}" type="slidenum">
              <a:rPr lang="it-IT" altLang="en-US"/>
              <a:pPr/>
              <a:t>‹N›</a:t>
            </a:fld>
            <a:endParaRPr lang="it-IT" altLang="en-US"/>
          </a:p>
        </p:txBody>
      </p:sp>
    </p:spTree>
    <p:extLst>
      <p:ext uri="{BB962C8B-B14F-4D97-AF65-F5344CB8AC3E}">
        <p14:creationId xmlns:p14="http://schemas.microsoft.com/office/powerpoint/2010/main" val="93966432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1pPr>
            <a:lvl2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2pPr>
            <a:lvl3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3pPr>
            <a:lvl4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4pPr>
            <a:lvl5pPr eaLnBrk="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449263" algn="l"/>
                <a:tab pos="898525" algn="l"/>
                <a:tab pos="1347788" algn="l"/>
                <a:tab pos="1797050" algn="l"/>
                <a:tab pos="2246313" algn="l"/>
                <a:tab pos="2695575" algn="l"/>
                <a:tab pos="3144838" algn="l"/>
              </a:tabLst>
              <a:defRPr>
                <a:solidFill>
                  <a:schemeClr val="bg1"/>
                </a:solidFill>
                <a:latin typeface="Arial" charset="0"/>
                <a:ea typeface="ＭＳ Ｐゴシック" charset="-128"/>
              </a:defRPr>
            </a:lvl9pPr>
          </a:lstStyle>
          <a:p>
            <a:pPr eaLnBrk="1"/>
            <a:fld id="{B0FD1181-A2A7-5141-9FEF-2687CF961A24}" type="slidenum">
              <a:rPr lang="it-IT" altLang="en-US">
                <a:solidFill>
                  <a:srgbClr val="000000"/>
                </a:solidFill>
                <a:latin typeface="Times New Roman" charset="0"/>
              </a:rPr>
              <a:pPr eaLnBrk="1"/>
              <a:t>1</a:t>
            </a:fld>
            <a:endParaRPr lang="it-IT" altLang="en-US">
              <a:solidFill>
                <a:srgbClr val="000000"/>
              </a:solidFill>
              <a:latin typeface="Times New Roman" charset="0"/>
            </a:endParaRPr>
          </a:p>
        </p:txBody>
      </p:sp>
      <p:sp>
        <p:nvSpPr>
          <p:cNvPr id="2253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2532" name="Text Box 2"/>
          <p:cNvSpPr txBox="1">
            <a:spLocks noChangeArrowheads="1"/>
          </p:cNvSpPr>
          <p:nvPr/>
        </p:nvSpPr>
        <p:spPr bwMode="auto">
          <a:xfrm>
            <a:off x="755650" y="5078413"/>
            <a:ext cx="6048375" cy="481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it-IT"/>
          </a:p>
        </p:txBody>
      </p:sp>
    </p:spTree>
    <p:extLst>
      <p:ext uri="{BB962C8B-B14F-4D97-AF65-F5344CB8AC3E}">
        <p14:creationId xmlns:p14="http://schemas.microsoft.com/office/powerpoint/2010/main" val="34348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ftr" idx="10"/>
          </p:nvPr>
        </p:nvSpPr>
        <p:spPr>
          <a:xfrm>
            <a:off x="381000" y="6235700"/>
            <a:ext cx="2587625" cy="361950"/>
          </a:xfrm>
          <a:prstGeom prst="rect">
            <a:avLst/>
          </a:prstGeom>
          <a:ln/>
        </p:spPr>
        <p:txBody>
          <a:bodyPr/>
          <a:lstStyle>
            <a:lvl1pPr>
              <a:defRPr/>
            </a:lvl1pPr>
          </a:lstStyle>
          <a:p>
            <a:pPr>
              <a:defRPr/>
            </a:pPr>
            <a:r>
              <a:rPr lang="it-IT" altLang="en-US"/>
              <a:t>Urbano Tancredi</a:t>
            </a:r>
          </a:p>
        </p:txBody>
      </p:sp>
      <p:sp>
        <p:nvSpPr>
          <p:cNvPr id="3" name="Rectangle 6"/>
          <p:cNvSpPr>
            <a:spLocks noGrp="1" noChangeArrowheads="1"/>
          </p:cNvSpPr>
          <p:nvPr>
            <p:ph type="sldNum" idx="11"/>
          </p:nvPr>
        </p:nvSpPr>
        <p:spPr>
          <a:ln/>
        </p:spPr>
        <p:txBody>
          <a:bodyPr/>
          <a:lstStyle>
            <a:lvl1pPr>
              <a:defRPr/>
            </a:lvl1pPr>
          </a:lstStyle>
          <a:p>
            <a:fld id="{0DA8D99A-B3EF-A84C-8117-B30EEF2CD899}" type="slidenum">
              <a:rPr lang="it-IT" altLang="en-US"/>
              <a:pPr/>
              <a:t>‹N›</a:t>
            </a:fld>
            <a:endParaRPr lang="it-IT" altLang="en-US"/>
          </a:p>
        </p:txBody>
      </p:sp>
    </p:spTree>
    <p:extLst>
      <p:ext uri="{BB962C8B-B14F-4D97-AF65-F5344CB8AC3E}">
        <p14:creationId xmlns:p14="http://schemas.microsoft.com/office/powerpoint/2010/main" val="130429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rgbClr val="673366"/>
                </a:solidFill>
              </a:defRPr>
            </a:lvl1pPr>
          </a:lstStyle>
          <a:p>
            <a:r>
              <a:rPr lang="it-IT" dirty="0"/>
              <a:t>Fare clic per modificare lo stile del titolo</a:t>
            </a:r>
            <a:endParaRPr lang="en-US" dirty="0"/>
          </a:p>
        </p:txBody>
      </p:sp>
      <p:sp>
        <p:nvSpPr>
          <p:cNvPr id="3" name="Rectangle 5"/>
          <p:cNvSpPr>
            <a:spLocks noGrp="1" noChangeArrowheads="1"/>
          </p:cNvSpPr>
          <p:nvPr>
            <p:ph type="sldNum" idx="10"/>
          </p:nvPr>
        </p:nvSpPr>
        <p:spPr>
          <a:ln/>
        </p:spPr>
        <p:txBody>
          <a:bodyPr/>
          <a:lstStyle>
            <a:lvl1pPr>
              <a:defRPr/>
            </a:lvl1pPr>
          </a:lstStyle>
          <a:p>
            <a:fld id="{776F6A34-10BB-8347-BFBE-4AC8B407C733}" type="slidenum">
              <a:rPr lang="it-IT" altLang="en-US"/>
              <a:pPr/>
              <a:t>‹N›</a:t>
            </a:fld>
            <a:endParaRPr lang="it-IT" altLang="en-US"/>
          </a:p>
        </p:txBody>
      </p:sp>
      <p:cxnSp>
        <p:nvCxnSpPr>
          <p:cNvPr id="5" name="Connettore 1 4"/>
          <p:cNvCxnSpPr/>
          <p:nvPr userDrawn="1"/>
        </p:nvCxnSpPr>
        <p:spPr bwMode="auto">
          <a:xfrm>
            <a:off x="440531" y="777876"/>
            <a:ext cx="7553325" cy="0"/>
          </a:xfrm>
          <a:prstGeom prst="line">
            <a:avLst/>
          </a:prstGeom>
          <a:solidFill>
            <a:srgbClr val="00B8FF"/>
          </a:solidFill>
          <a:ln w="25400" cap="flat" cmpd="sng" algn="ctr">
            <a:solidFill>
              <a:srgbClr val="B871B8"/>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544361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282575" y="228600"/>
            <a:ext cx="4235450" cy="6345238"/>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1027" name="Rectangle 2"/>
          <p:cNvSpPr>
            <a:spLocks noGrp="1" noChangeArrowheads="1"/>
          </p:cNvSpPr>
          <p:nvPr>
            <p:ph type="title"/>
          </p:nvPr>
        </p:nvSpPr>
        <p:spPr bwMode="auto">
          <a:xfrm>
            <a:off x="381000" y="2571750"/>
            <a:ext cx="4013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GB" altLang="en-US"/>
              <a:t>Fai clic per modificare il formato del testo del titolo</a:t>
            </a:r>
          </a:p>
        </p:txBody>
      </p:sp>
      <p:sp>
        <p:nvSpPr>
          <p:cNvPr id="1028" name="Rectangle 3"/>
          <p:cNvSpPr>
            <a:spLocks noGrp="1" noChangeArrowheads="1"/>
          </p:cNvSpPr>
          <p:nvPr>
            <p:ph type="body" idx="1"/>
          </p:nvPr>
        </p:nvSpPr>
        <p:spPr bwMode="auto">
          <a:xfrm>
            <a:off x="381000" y="3733800"/>
            <a:ext cx="4011613"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Fai </a:t>
            </a:r>
            <a:r>
              <a:rPr lang="en-GB" altLang="en-US" dirty="0" err="1"/>
              <a:t>clic</a:t>
            </a:r>
            <a:r>
              <a:rPr lang="en-GB" altLang="en-US" dirty="0"/>
              <a:t> per </a:t>
            </a:r>
            <a:r>
              <a:rPr lang="en-GB" altLang="en-US" dirty="0" err="1"/>
              <a:t>modificare</a:t>
            </a:r>
            <a:r>
              <a:rPr lang="en-GB" altLang="en-US" dirty="0"/>
              <a:t> il </a:t>
            </a:r>
            <a:r>
              <a:rPr lang="en-GB" altLang="en-US" dirty="0" err="1"/>
              <a:t>formato</a:t>
            </a:r>
            <a:r>
              <a:rPr lang="en-GB" altLang="en-US" dirty="0"/>
              <a:t> del testo </a:t>
            </a:r>
            <a:r>
              <a:rPr lang="en-GB" altLang="en-US" dirty="0" err="1"/>
              <a:t>della</a:t>
            </a:r>
            <a:r>
              <a:rPr lang="en-GB" altLang="en-US" dirty="0"/>
              <a:t> </a:t>
            </a:r>
            <a:r>
              <a:rPr lang="en-GB" altLang="en-US" dirty="0" err="1"/>
              <a:t>struttura</a:t>
            </a:r>
            <a:endParaRPr lang="en-GB" altLang="en-US" dirty="0"/>
          </a:p>
          <a:p>
            <a:pPr lvl="1"/>
            <a:r>
              <a:rPr lang="en-GB" altLang="en-US" dirty="0"/>
              <a:t>Secondo </a:t>
            </a:r>
            <a:r>
              <a:rPr lang="en-GB" altLang="en-US" dirty="0" err="1"/>
              <a:t>livello</a:t>
            </a:r>
            <a:r>
              <a:rPr lang="en-GB" altLang="en-US" dirty="0"/>
              <a:t> </a:t>
            </a:r>
            <a:r>
              <a:rPr lang="en-GB" altLang="en-US" dirty="0" err="1"/>
              <a:t>struttura</a:t>
            </a:r>
            <a:endParaRPr lang="en-GB" altLang="en-US" dirty="0"/>
          </a:p>
          <a:p>
            <a:pPr lvl="2"/>
            <a:r>
              <a:rPr lang="en-GB" altLang="en-US" dirty="0" err="1"/>
              <a:t>Terzo</a:t>
            </a:r>
            <a:r>
              <a:rPr lang="en-GB" altLang="en-US" dirty="0"/>
              <a:t> </a:t>
            </a:r>
            <a:r>
              <a:rPr lang="en-GB" altLang="en-US" dirty="0" err="1"/>
              <a:t>livello</a:t>
            </a:r>
            <a:r>
              <a:rPr lang="en-GB" altLang="en-US" dirty="0"/>
              <a:t> </a:t>
            </a:r>
            <a:r>
              <a:rPr lang="en-GB" altLang="en-US" dirty="0" err="1"/>
              <a:t>struttura</a:t>
            </a:r>
            <a:endParaRPr lang="en-GB" altLang="en-US" dirty="0"/>
          </a:p>
          <a:p>
            <a:pPr lvl="3"/>
            <a:r>
              <a:rPr lang="en-GB" altLang="en-US" dirty="0"/>
              <a:t>Quarto </a:t>
            </a:r>
            <a:r>
              <a:rPr lang="en-GB" altLang="en-US" dirty="0" err="1"/>
              <a:t>livello</a:t>
            </a:r>
            <a:r>
              <a:rPr lang="en-GB" altLang="en-US" dirty="0"/>
              <a:t> </a:t>
            </a:r>
            <a:r>
              <a:rPr lang="en-GB" altLang="en-US" dirty="0" err="1"/>
              <a:t>struttura</a:t>
            </a:r>
            <a:endParaRPr lang="en-GB" altLang="en-US" dirty="0"/>
          </a:p>
          <a:p>
            <a:pPr lvl="4"/>
            <a:r>
              <a:rPr lang="en-GB" altLang="en-US" dirty="0"/>
              <a:t>Quinto </a:t>
            </a:r>
            <a:r>
              <a:rPr lang="en-GB" altLang="en-US" dirty="0" err="1"/>
              <a:t>livello</a:t>
            </a:r>
            <a:r>
              <a:rPr lang="en-GB" altLang="en-US" dirty="0"/>
              <a:t> </a:t>
            </a:r>
            <a:r>
              <a:rPr lang="en-GB" altLang="en-US" dirty="0" err="1"/>
              <a:t>struttura</a:t>
            </a:r>
            <a:endParaRPr lang="en-GB" altLang="en-US" dirty="0"/>
          </a:p>
          <a:p>
            <a:pPr lvl="4"/>
            <a:r>
              <a:rPr lang="en-GB" altLang="en-US" dirty="0"/>
              <a:t>Sesto </a:t>
            </a:r>
            <a:r>
              <a:rPr lang="en-GB" altLang="en-US" dirty="0" err="1"/>
              <a:t>livello</a:t>
            </a:r>
            <a:r>
              <a:rPr lang="en-GB" altLang="en-US" dirty="0"/>
              <a:t> </a:t>
            </a:r>
            <a:r>
              <a:rPr lang="en-GB" altLang="en-US" dirty="0" err="1"/>
              <a:t>struttura</a:t>
            </a:r>
            <a:endParaRPr lang="en-GB" altLang="en-US" dirty="0"/>
          </a:p>
          <a:p>
            <a:pPr lvl="4"/>
            <a:r>
              <a:rPr lang="en-GB" altLang="en-US" dirty="0" err="1"/>
              <a:t>Settimo</a:t>
            </a:r>
            <a:r>
              <a:rPr lang="en-GB" altLang="en-US" dirty="0"/>
              <a:t> </a:t>
            </a:r>
            <a:r>
              <a:rPr lang="en-GB" altLang="en-US" dirty="0" err="1"/>
              <a:t>livello</a:t>
            </a:r>
            <a:r>
              <a:rPr lang="en-GB" altLang="en-US" dirty="0"/>
              <a:t> </a:t>
            </a:r>
            <a:r>
              <a:rPr lang="en-GB" altLang="en-US" dirty="0" err="1"/>
              <a:t>struttura</a:t>
            </a:r>
            <a:endParaRPr lang="en-GB" altLang="en-US" dirty="0"/>
          </a:p>
        </p:txBody>
      </p:sp>
      <p:sp>
        <p:nvSpPr>
          <p:cNvPr id="1029" name="Text Box 4"/>
          <p:cNvSpPr txBox="1">
            <a:spLocks noChangeArrowheads="1"/>
          </p:cNvSpPr>
          <p:nvPr/>
        </p:nvSpPr>
        <p:spPr bwMode="auto">
          <a:xfrm>
            <a:off x="3048000" y="6235700"/>
            <a:ext cx="1347788" cy="365125"/>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1030" name="Rectangle 6"/>
          <p:cNvSpPr>
            <a:spLocks noGrp="1" noChangeArrowheads="1"/>
          </p:cNvSpPr>
          <p:nvPr>
            <p:ph type="sldNum"/>
          </p:nvPr>
        </p:nvSpPr>
        <p:spPr bwMode="auto">
          <a:xfrm>
            <a:off x="8305800" y="242888"/>
            <a:ext cx="550863" cy="361950"/>
          </a:xfrm>
          <a:prstGeom prst="rect">
            <a:avLst/>
          </a:prstGeom>
          <a:noFill/>
          <a:ln>
            <a:noFill/>
          </a:ln>
          <a:effectLst/>
        </p:spPr>
        <p:txBody>
          <a:bodyPr vert="horz" wrap="square" lIns="91440" tIns="45720" rIns="91440" bIns="45720" numCol="1" anchor="ctr" anchorCtr="0" compatLnSpc="1">
            <a:prstTxWarp prst="textNoShape">
              <a:avLst/>
            </a:prstTxWarp>
          </a:bodyPr>
          <a:lstStyle>
            <a:lvl1pPr>
              <a:buClrTx/>
              <a:buFontTx/>
              <a:buNone/>
              <a:defRPr>
                <a:solidFill>
                  <a:srgbClr val="000000"/>
                </a:solidFill>
              </a:defRPr>
            </a:lvl1pPr>
          </a:lstStyle>
          <a:p>
            <a:fld id="{D0EF2B96-1032-6741-8435-198DBA52B347}" type="slidenum">
              <a:rPr lang="it-IT" altLang="en-US"/>
              <a:pPr/>
              <a:t>‹N›</a:t>
            </a:fld>
            <a:endParaRPr lang="it-IT" altLang="en-US"/>
          </a:p>
        </p:txBody>
      </p:sp>
      <p:sp>
        <p:nvSpPr>
          <p:cNvPr id="1031" name="Rectangle 7"/>
          <p:cNvSpPr>
            <a:spLocks noChangeArrowheads="1"/>
          </p:cNvSpPr>
          <p:nvPr/>
        </p:nvSpPr>
        <p:spPr bwMode="auto">
          <a:xfrm>
            <a:off x="425450" y="174625"/>
            <a:ext cx="412750" cy="823913"/>
          </a:xfrm>
          <a:prstGeom prst="rect">
            <a:avLst/>
          </a:prstGeom>
          <a:noFill/>
          <a:ln>
            <a:noFill/>
          </a:ln>
          <a:effectLst/>
        </p:spPr>
        <p:txBody>
          <a:bodyPr lIns="0" tIns="0" rIns="0" bIns="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lnSpc>
                <a:spcPct val="100000"/>
              </a:lnSpc>
              <a:buClrTx/>
              <a:buFontTx/>
              <a:buNone/>
            </a:pPr>
            <a:r>
              <a:rPr lang="it-IT" altLang="en-US" sz="5400" b="1">
                <a:solidFill>
                  <a:srgbClr val="B870B8"/>
                </a:solidFill>
                <a:latin typeface="Times New Roman" charset="0"/>
              </a:rPr>
              <a:t>+</a:t>
            </a:r>
          </a:p>
        </p:txBody>
      </p:sp>
      <p:sp>
        <p:nvSpPr>
          <p:cNvPr id="1033" name="Rectangle 8"/>
          <p:cNvSpPr>
            <a:spLocks noChangeArrowheads="1"/>
          </p:cNvSpPr>
          <p:nvPr/>
        </p:nvSpPr>
        <p:spPr bwMode="auto">
          <a:xfrm>
            <a:off x="6802438" y="228600"/>
            <a:ext cx="2057400" cy="203835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sp>
        <p:nvSpPr>
          <p:cNvPr id="1034" name="Rectangle 9"/>
          <p:cNvSpPr>
            <a:spLocks noChangeArrowheads="1"/>
          </p:cNvSpPr>
          <p:nvPr/>
        </p:nvSpPr>
        <p:spPr bwMode="auto">
          <a:xfrm>
            <a:off x="4624388" y="4533900"/>
            <a:ext cx="2057400" cy="2038350"/>
          </a:xfrm>
          <a:prstGeom prst="rect">
            <a:avLst/>
          </a:prstGeom>
          <a:solidFill>
            <a:srgbClr val="999966"/>
          </a:solidFill>
          <a:ln w="9525">
            <a:noFill/>
            <a:round/>
            <a:headEnd/>
            <a:tailEnd/>
          </a:ln>
          <a:effectLst/>
        </p:spPr>
        <p:txBody>
          <a:bodyPr wrap="none" anchor="ctr"/>
          <a:lstStyle/>
          <a:p>
            <a:pPr>
              <a:buFont typeface="Times New Roman" pitchFamily="16" charset="0"/>
              <a:buNone/>
              <a:defRPr/>
            </a:pPr>
            <a:endParaRPr lang="en-US"/>
          </a:p>
        </p:txBody>
      </p:sp>
    </p:spTree>
  </p:cSld>
  <p:clrMap bg1="lt1" tx1="dk1" bg2="lt2" tx2="dk2" accent1="accent1" accent2="accent2" accent3="accent3" accent4="accent4" accent5="accent5" accent6="accent6" hlink="hlink" folHlink="folHlink"/>
  <p:sldLayoutIdLst>
    <p:sldLayoutId id="2147483656" r:id="rId1"/>
  </p:sldLayoutIdLst>
  <p:hf sldNum="0" hdr="0" dt="0"/>
  <p:txStyles>
    <p:titleStyle>
      <a:lvl1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p:titleStyle>
    <p:bodyStyle>
      <a:lvl1pPr marL="342900" indent="-342900" algn="l" defTabSz="449263" rtl="0" eaLnBrk="0" fontAlgn="base" hangingPunct="0">
        <a:lnSpc>
          <a:spcPct val="98000"/>
        </a:lnSpc>
        <a:spcBef>
          <a:spcPts val="1425"/>
        </a:spcBef>
        <a:spcAft>
          <a:spcPct val="0"/>
        </a:spcAft>
        <a:buClr>
          <a:srgbClr val="000000"/>
        </a:buClr>
        <a:buSzPct val="100000"/>
        <a:buFont typeface="Times New Roman" charset="0"/>
        <a:defRPr sz="2000">
          <a:solidFill>
            <a:srgbClr val="595959"/>
          </a:solidFill>
          <a:latin typeface="+mn-lt"/>
          <a:ea typeface="+mn-ea"/>
          <a:cs typeface="+mn-cs"/>
        </a:defRPr>
      </a:lvl1pPr>
      <a:lvl2pPr marL="742950" indent="-285750" algn="l" defTabSz="449263" rtl="0" eaLnBrk="0" fontAlgn="base" hangingPunct="0">
        <a:lnSpc>
          <a:spcPct val="98000"/>
        </a:lnSpc>
        <a:spcBef>
          <a:spcPts val="1138"/>
        </a:spcBef>
        <a:spcAft>
          <a:spcPct val="0"/>
        </a:spcAft>
        <a:buClr>
          <a:srgbClr val="000000"/>
        </a:buClr>
        <a:buSzPct val="100000"/>
        <a:buFont typeface="Times New Roman" charset="0"/>
        <a:defRPr>
          <a:solidFill>
            <a:srgbClr val="595959"/>
          </a:solidFill>
          <a:latin typeface="+mn-lt"/>
          <a:ea typeface="+mn-ea"/>
        </a:defRPr>
      </a:lvl2pPr>
      <a:lvl3pPr marL="1143000" indent="-228600" algn="l" defTabSz="449263" rtl="0" eaLnBrk="0" fontAlgn="base" hangingPunct="0">
        <a:lnSpc>
          <a:spcPct val="98000"/>
        </a:lnSpc>
        <a:spcBef>
          <a:spcPts val="850"/>
        </a:spcBef>
        <a:spcAft>
          <a:spcPct val="0"/>
        </a:spcAft>
        <a:buClr>
          <a:srgbClr val="000000"/>
        </a:buClr>
        <a:buSzPct val="100000"/>
        <a:buFont typeface="Times New Roman" charset="0"/>
        <a:defRPr>
          <a:solidFill>
            <a:srgbClr val="595959"/>
          </a:solidFill>
          <a:latin typeface="+mn-lt"/>
          <a:ea typeface="+mn-ea"/>
        </a:defRPr>
      </a:lvl3pPr>
      <a:lvl4pPr marL="1600200" indent="-228600" algn="l" defTabSz="449263" rtl="0" eaLnBrk="0" fontAlgn="base" hangingPunct="0">
        <a:lnSpc>
          <a:spcPct val="98000"/>
        </a:lnSpc>
        <a:spcBef>
          <a:spcPts val="575"/>
        </a:spcBef>
        <a:spcAft>
          <a:spcPct val="0"/>
        </a:spcAft>
        <a:buClr>
          <a:srgbClr val="000000"/>
        </a:buClr>
        <a:buSzPct val="100000"/>
        <a:buFont typeface="Times New Roman" charset="0"/>
        <a:defRPr>
          <a:solidFill>
            <a:srgbClr val="595959"/>
          </a:solidFill>
          <a:latin typeface="+mn-lt"/>
          <a:ea typeface="+mn-ea"/>
        </a:defRPr>
      </a:lvl4pPr>
      <a:lvl5pPr marL="2057400" indent="-228600" algn="l" defTabSz="449263" rtl="0" eaLnBrk="0" fontAlgn="base" hangingPunct="0">
        <a:lnSpc>
          <a:spcPct val="98000"/>
        </a:lnSpc>
        <a:spcBef>
          <a:spcPts val="288"/>
        </a:spcBef>
        <a:spcAft>
          <a:spcPct val="0"/>
        </a:spcAft>
        <a:buClr>
          <a:srgbClr val="000000"/>
        </a:buClr>
        <a:buSzPct val="100000"/>
        <a:buFont typeface="Times New Roman" charset="0"/>
        <a:defRPr sz="2000">
          <a:solidFill>
            <a:srgbClr val="595959"/>
          </a:solidFill>
          <a:latin typeface="+mn-lt"/>
          <a:ea typeface="+mn-ea"/>
        </a:defRPr>
      </a:lvl5pPr>
      <a:lvl6pPr marL="25146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6pPr>
      <a:lvl7pPr marL="29718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7pPr>
      <a:lvl8pPr marL="34290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8pPr>
      <a:lvl9pPr marL="38862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8215313" y="260648"/>
            <a:ext cx="641350" cy="1600200"/>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2051" name="Rectangle 2"/>
          <p:cNvSpPr>
            <a:spLocks noGrp="1" noChangeArrowheads="1"/>
          </p:cNvSpPr>
          <p:nvPr>
            <p:ph type="title"/>
          </p:nvPr>
        </p:nvSpPr>
        <p:spPr bwMode="auto">
          <a:xfrm>
            <a:off x="440531" y="303722"/>
            <a:ext cx="7553325" cy="47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Fai </a:t>
            </a:r>
            <a:r>
              <a:rPr lang="en-GB" altLang="en-US" dirty="0" err="1"/>
              <a:t>clic</a:t>
            </a:r>
            <a:r>
              <a:rPr lang="en-GB" altLang="en-US" dirty="0"/>
              <a:t> per </a:t>
            </a:r>
            <a:r>
              <a:rPr lang="en-GB" altLang="en-US" dirty="0" err="1"/>
              <a:t>modificare</a:t>
            </a:r>
            <a:r>
              <a:rPr lang="en-GB" altLang="en-US" dirty="0"/>
              <a:t> </a:t>
            </a:r>
            <a:r>
              <a:rPr lang="en-GB" altLang="en-US" dirty="0" err="1"/>
              <a:t>il</a:t>
            </a:r>
            <a:r>
              <a:rPr lang="en-GB" altLang="en-US" dirty="0"/>
              <a:t> </a:t>
            </a:r>
            <a:r>
              <a:rPr lang="en-GB" altLang="en-US" dirty="0" err="1"/>
              <a:t>formato</a:t>
            </a:r>
            <a:r>
              <a:rPr lang="en-GB" altLang="en-US" dirty="0"/>
              <a:t> del </a:t>
            </a:r>
            <a:r>
              <a:rPr lang="en-GB" altLang="en-US" dirty="0" err="1"/>
              <a:t>testo</a:t>
            </a:r>
            <a:r>
              <a:rPr lang="en-GB" altLang="en-US" dirty="0"/>
              <a:t> del </a:t>
            </a:r>
            <a:r>
              <a:rPr lang="en-GB" altLang="en-US" dirty="0" err="1"/>
              <a:t>titolo</a:t>
            </a:r>
            <a:endParaRPr lang="en-GB" altLang="en-US" dirty="0"/>
          </a:p>
        </p:txBody>
      </p:sp>
      <p:sp>
        <p:nvSpPr>
          <p:cNvPr id="2052" name="Rectangle 3"/>
          <p:cNvSpPr>
            <a:spLocks noGrp="1" noChangeArrowheads="1"/>
          </p:cNvSpPr>
          <p:nvPr>
            <p:ph type="body" idx="1"/>
          </p:nvPr>
        </p:nvSpPr>
        <p:spPr bwMode="auto">
          <a:xfrm>
            <a:off x="440531" y="1176337"/>
            <a:ext cx="7553325" cy="41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Fai </a:t>
            </a:r>
            <a:r>
              <a:rPr lang="en-GB" altLang="en-US" dirty="0" err="1"/>
              <a:t>clic</a:t>
            </a:r>
            <a:r>
              <a:rPr lang="en-GB" altLang="en-US" dirty="0"/>
              <a:t> per </a:t>
            </a:r>
            <a:r>
              <a:rPr lang="en-GB" altLang="en-US" dirty="0" err="1"/>
              <a:t>modificare</a:t>
            </a:r>
            <a:r>
              <a:rPr lang="en-GB" altLang="en-US" dirty="0"/>
              <a:t> </a:t>
            </a:r>
            <a:r>
              <a:rPr lang="en-GB" altLang="en-US" dirty="0" err="1"/>
              <a:t>il</a:t>
            </a:r>
            <a:r>
              <a:rPr lang="en-GB" altLang="en-US" dirty="0"/>
              <a:t> </a:t>
            </a:r>
            <a:r>
              <a:rPr lang="en-GB" altLang="en-US" dirty="0" err="1"/>
              <a:t>formato</a:t>
            </a:r>
            <a:r>
              <a:rPr lang="en-GB" altLang="en-US" dirty="0"/>
              <a:t> del </a:t>
            </a:r>
            <a:r>
              <a:rPr lang="en-GB" altLang="en-US" dirty="0" err="1"/>
              <a:t>testo</a:t>
            </a:r>
            <a:r>
              <a:rPr lang="en-GB" altLang="en-US" dirty="0"/>
              <a:t> </a:t>
            </a:r>
            <a:r>
              <a:rPr lang="en-GB" altLang="en-US" dirty="0" err="1"/>
              <a:t>della</a:t>
            </a:r>
            <a:r>
              <a:rPr lang="en-GB" altLang="en-US" dirty="0"/>
              <a:t> </a:t>
            </a:r>
            <a:r>
              <a:rPr lang="en-GB" altLang="en-US" dirty="0" err="1"/>
              <a:t>struttura</a:t>
            </a:r>
            <a:endParaRPr lang="en-GB" altLang="en-US" dirty="0"/>
          </a:p>
          <a:p>
            <a:pPr lvl="1"/>
            <a:r>
              <a:rPr lang="en-GB" altLang="en-US" dirty="0"/>
              <a:t>Secondo </a:t>
            </a:r>
            <a:r>
              <a:rPr lang="en-GB" altLang="en-US" dirty="0" err="1"/>
              <a:t>livello</a:t>
            </a:r>
            <a:r>
              <a:rPr lang="en-GB" altLang="en-US" dirty="0"/>
              <a:t> </a:t>
            </a:r>
            <a:r>
              <a:rPr lang="en-GB" altLang="en-US" dirty="0" err="1"/>
              <a:t>struttura</a:t>
            </a:r>
            <a:endParaRPr lang="en-GB" altLang="en-US" dirty="0"/>
          </a:p>
          <a:p>
            <a:pPr lvl="2"/>
            <a:r>
              <a:rPr lang="en-GB" altLang="en-US" dirty="0" err="1"/>
              <a:t>Terzo</a:t>
            </a:r>
            <a:r>
              <a:rPr lang="en-GB" altLang="en-US" dirty="0"/>
              <a:t> </a:t>
            </a:r>
            <a:r>
              <a:rPr lang="en-GB" altLang="en-US" dirty="0" err="1"/>
              <a:t>livello</a:t>
            </a:r>
            <a:r>
              <a:rPr lang="en-GB" altLang="en-US" dirty="0"/>
              <a:t> </a:t>
            </a:r>
            <a:r>
              <a:rPr lang="en-GB" altLang="en-US" dirty="0" err="1"/>
              <a:t>struttura</a:t>
            </a:r>
            <a:endParaRPr lang="en-GB" altLang="en-US" dirty="0"/>
          </a:p>
          <a:p>
            <a:pPr lvl="3"/>
            <a:r>
              <a:rPr lang="en-GB" altLang="en-US" dirty="0"/>
              <a:t>Quarto </a:t>
            </a:r>
            <a:r>
              <a:rPr lang="en-GB" altLang="en-US" dirty="0" err="1"/>
              <a:t>livello</a:t>
            </a:r>
            <a:r>
              <a:rPr lang="en-GB" altLang="en-US" dirty="0"/>
              <a:t> </a:t>
            </a:r>
            <a:r>
              <a:rPr lang="en-GB" altLang="en-US" dirty="0" err="1"/>
              <a:t>struttura</a:t>
            </a:r>
            <a:endParaRPr lang="en-GB" altLang="en-US" dirty="0"/>
          </a:p>
          <a:p>
            <a:pPr lvl="4"/>
            <a:r>
              <a:rPr lang="en-GB" altLang="en-US" dirty="0" err="1"/>
              <a:t>Quinto</a:t>
            </a:r>
            <a:r>
              <a:rPr lang="en-GB" altLang="en-US" dirty="0"/>
              <a:t> </a:t>
            </a:r>
            <a:r>
              <a:rPr lang="en-GB" altLang="en-US" dirty="0" err="1"/>
              <a:t>livello</a:t>
            </a:r>
            <a:r>
              <a:rPr lang="en-GB" altLang="en-US" dirty="0"/>
              <a:t> </a:t>
            </a:r>
            <a:r>
              <a:rPr lang="en-GB" altLang="en-US" dirty="0" err="1"/>
              <a:t>struttura</a:t>
            </a:r>
            <a:endParaRPr lang="en-GB" altLang="en-US" dirty="0"/>
          </a:p>
          <a:p>
            <a:pPr lvl="4"/>
            <a:r>
              <a:rPr lang="en-GB" altLang="en-US" dirty="0"/>
              <a:t>Sesto </a:t>
            </a:r>
            <a:r>
              <a:rPr lang="en-GB" altLang="en-US" dirty="0" err="1"/>
              <a:t>livello</a:t>
            </a:r>
            <a:r>
              <a:rPr lang="en-GB" altLang="en-US" dirty="0"/>
              <a:t> </a:t>
            </a:r>
            <a:r>
              <a:rPr lang="en-GB" altLang="en-US" dirty="0" err="1"/>
              <a:t>struttura</a:t>
            </a:r>
            <a:endParaRPr lang="en-GB" altLang="en-US" dirty="0"/>
          </a:p>
          <a:p>
            <a:pPr lvl="4"/>
            <a:r>
              <a:rPr lang="en-GB" altLang="en-US" dirty="0" err="1"/>
              <a:t>Settimo</a:t>
            </a:r>
            <a:r>
              <a:rPr lang="en-GB" altLang="en-US" dirty="0"/>
              <a:t> </a:t>
            </a:r>
            <a:r>
              <a:rPr lang="en-GB" altLang="en-US" dirty="0" err="1"/>
              <a:t>livello</a:t>
            </a:r>
            <a:r>
              <a:rPr lang="en-GB" altLang="en-US" dirty="0"/>
              <a:t> </a:t>
            </a:r>
            <a:r>
              <a:rPr lang="en-GB" altLang="en-US" dirty="0" err="1"/>
              <a:t>struttura</a:t>
            </a:r>
            <a:endParaRPr lang="en-GB" altLang="en-US" dirty="0"/>
          </a:p>
        </p:txBody>
      </p:sp>
      <p:sp>
        <p:nvSpPr>
          <p:cNvPr id="2" name="Rectangle 5"/>
          <p:cNvSpPr>
            <a:spLocks noGrp="1" noChangeArrowheads="1"/>
          </p:cNvSpPr>
          <p:nvPr>
            <p:ph type="sldNum"/>
          </p:nvPr>
        </p:nvSpPr>
        <p:spPr bwMode="auto">
          <a:xfrm>
            <a:off x="8305800" y="242888"/>
            <a:ext cx="550863" cy="36195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a:lnSpc>
                <a:spcPct val="100000"/>
              </a:lnSpc>
              <a:buClrTx/>
              <a:buFontTx/>
              <a:buNone/>
              <a:defRPr sz="1400">
                <a:solidFill>
                  <a:srgbClr val="FFFFFF"/>
                </a:solidFill>
                <a:latin typeface="Times New Roman" charset="0"/>
              </a:defRPr>
            </a:lvl1pPr>
          </a:lstStyle>
          <a:p>
            <a:fld id="{6DC62007-F568-C543-B416-20283069F037}" type="slidenum">
              <a:rPr lang="it-IT" altLang="en-US"/>
              <a:pPr/>
              <a:t>‹N›</a:t>
            </a:fld>
            <a:endParaRPr lang="it-IT" altLang="en-US"/>
          </a:p>
        </p:txBody>
      </p:sp>
      <p:sp>
        <p:nvSpPr>
          <p:cNvPr id="2054" name="Rectangle 6"/>
          <p:cNvSpPr>
            <a:spLocks noChangeArrowheads="1"/>
          </p:cNvSpPr>
          <p:nvPr/>
        </p:nvSpPr>
        <p:spPr bwMode="auto">
          <a:xfrm>
            <a:off x="223838" y="228600"/>
            <a:ext cx="260350" cy="549275"/>
          </a:xfrm>
          <a:prstGeom prst="rect">
            <a:avLst/>
          </a:prstGeom>
          <a:noFill/>
          <a:ln>
            <a:noFill/>
          </a:ln>
          <a:effectLst/>
        </p:spPr>
        <p:txBody>
          <a:bodyPr lIns="0" tIns="0" rIns="0" bIns="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a:lnSpc>
                <a:spcPct val="100000"/>
              </a:lnSpc>
              <a:buClrTx/>
              <a:buFontTx/>
              <a:buNone/>
            </a:pPr>
            <a:r>
              <a:rPr lang="it-IT" altLang="en-US" sz="3600" b="1">
                <a:solidFill>
                  <a:srgbClr val="B870B8"/>
                </a:solidFill>
                <a:latin typeface="Times New Roman" charset="0"/>
              </a:rPr>
              <a:t>+</a:t>
            </a:r>
          </a:p>
        </p:txBody>
      </p:sp>
      <p:sp>
        <p:nvSpPr>
          <p:cNvPr id="2056" name="Rectangle 7"/>
          <p:cNvSpPr>
            <a:spLocks noChangeArrowheads="1"/>
          </p:cNvSpPr>
          <p:nvPr/>
        </p:nvSpPr>
        <p:spPr bwMode="auto">
          <a:xfrm>
            <a:off x="8067675" y="260648"/>
            <a:ext cx="90488" cy="160020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sp>
        <p:nvSpPr>
          <p:cNvPr id="10" name="Rectangle 1"/>
          <p:cNvSpPr>
            <a:spLocks noChangeArrowheads="1"/>
          </p:cNvSpPr>
          <p:nvPr userDrawn="1"/>
        </p:nvSpPr>
        <p:spPr bwMode="auto">
          <a:xfrm>
            <a:off x="330250" y="6237312"/>
            <a:ext cx="641350" cy="495300"/>
          </a:xfrm>
          <a:prstGeom prst="rect">
            <a:avLst/>
          </a:prstGeom>
          <a:solidFill>
            <a:srgbClr val="663366"/>
          </a:solidFill>
          <a:ln w="9525">
            <a:noFill/>
            <a:round/>
            <a:headEnd/>
            <a:tailEnd/>
          </a:ln>
          <a:effectLst/>
        </p:spPr>
        <p:txBody>
          <a:bodyPr wrap="none" anchor="ctr"/>
          <a:lstStyle/>
          <a:p>
            <a:pPr>
              <a:buFont typeface="Times New Roman" pitchFamily="16" charset="0"/>
              <a:buNone/>
              <a:defRPr/>
            </a:pPr>
            <a:endParaRPr lang="en-US"/>
          </a:p>
        </p:txBody>
      </p:sp>
      <p:sp>
        <p:nvSpPr>
          <p:cNvPr id="11" name="Rectangle 7"/>
          <p:cNvSpPr>
            <a:spLocks noChangeArrowheads="1"/>
          </p:cNvSpPr>
          <p:nvPr userDrawn="1"/>
        </p:nvSpPr>
        <p:spPr bwMode="auto">
          <a:xfrm>
            <a:off x="182612" y="6237312"/>
            <a:ext cx="90488" cy="495300"/>
          </a:xfrm>
          <a:prstGeom prst="rect">
            <a:avLst/>
          </a:prstGeom>
          <a:solidFill>
            <a:srgbClr val="666699"/>
          </a:solidFill>
          <a:ln w="9525">
            <a:noFill/>
            <a:round/>
            <a:headEnd/>
            <a:tailEnd/>
          </a:ln>
          <a:effectLst/>
        </p:spPr>
        <p:txBody>
          <a:bodyPr wrap="none" anchor="ctr"/>
          <a:lstStyle/>
          <a:p>
            <a:pPr>
              <a:buFont typeface="Times New Roman" pitchFamily="16" charset="0"/>
              <a:buNone/>
              <a:defRPr/>
            </a:pPr>
            <a:endParaRPr lang="en-US"/>
          </a:p>
        </p:txBody>
      </p:sp>
      <p:pic>
        <p:nvPicPr>
          <p:cNvPr id="12" name="Immagin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9838" y="6186648"/>
            <a:ext cx="1782888" cy="588216"/>
          </a:xfrm>
          <a:prstGeom prst="rect">
            <a:avLst/>
          </a:prstGeom>
        </p:spPr>
      </p:pic>
      <p:sp>
        <p:nvSpPr>
          <p:cNvPr id="13" name="Rectangle 2"/>
          <p:cNvSpPr txBox="1">
            <a:spLocks noChangeArrowheads="1"/>
          </p:cNvSpPr>
          <p:nvPr userDrawn="1"/>
        </p:nvSpPr>
        <p:spPr bwMode="auto">
          <a:xfrm>
            <a:off x="6358245" y="6275877"/>
            <a:ext cx="2629496" cy="40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449263" rtl="0" eaLnBrk="0" fontAlgn="base" hangingPunct="0">
              <a:lnSpc>
                <a:spcPct val="93000"/>
              </a:lnSpc>
              <a:spcBef>
                <a:spcPct val="0"/>
              </a:spcBef>
              <a:spcAft>
                <a:spcPct val="0"/>
              </a:spcAft>
              <a:buClr>
                <a:srgbClr val="000000"/>
              </a:buClr>
              <a:buSzPct val="100000"/>
              <a:buFont typeface="Times New Roman" charset="0"/>
              <a:defRPr sz="26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a:lstStyle>
          <a:p>
            <a:pPr algn="r"/>
            <a:r>
              <a:rPr lang="en-GB" altLang="en-US" sz="1400" kern="0" dirty="0">
                <a:solidFill>
                  <a:srgbClr val="673366"/>
                </a:solidFill>
              </a:rPr>
              <a:t>G. </a:t>
            </a:r>
            <a:r>
              <a:rPr lang="en-GB" altLang="en-US" sz="1400" kern="0" dirty="0" err="1">
                <a:solidFill>
                  <a:srgbClr val="673366"/>
                </a:solidFill>
              </a:rPr>
              <a:t>Ferraioli</a:t>
            </a:r>
            <a:r>
              <a:rPr lang="en-GB" altLang="en-US" sz="1400" kern="0" dirty="0">
                <a:solidFill>
                  <a:srgbClr val="673366"/>
                </a:solidFill>
              </a:rPr>
              <a:t> - SNAMO  </a:t>
            </a:r>
          </a:p>
          <a:p>
            <a:pPr algn="r"/>
            <a:r>
              <a:rPr lang="en-GB" altLang="en-US" sz="1400" kern="0" dirty="0">
                <a:solidFill>
                  <a:srgbClr val="673366"/>
                </a:solidFill>
              </a:rPr>
              <a:t>Teoria </a:t>
            </a:r>
            <a:r>
              <a:rPr lang="en-GB" altLang="en-US" sz="1400" kern="0" dirty="0" err="1">
                <a:solidFill>
                  <a:srgbClr val="673366"/>
                </a:solidFill>
              </a:rPr>
              <a:t>dei</a:t>
            </a:r>
            <a:r>
              <a:rPr lang="en-GB" altLang="en-US" sz="1400" kern="0" dirty="0">
                <a:solidFill>
                  <a:srgbClr val="673366"/>
                </a:solidFill>
              </a:rPr>
              <a:t> </a:t>
            </a:r>
            <a:r>
              <a:rPr lang="en-GB" altLang="en-US" sz="1400" kern="0" dirty="0" err="1">
                <a:solidFill>
                  <a:srgbClr val="673366"/>
                </a:solidFill>
              </a:rPr>
              <a:t>Segnali</a:t>
            </a:r>
            <a:r>
              <a:rPr lang="en-GB" altLang="en-US" sz="1400" kern="0" dirty="0">
                <a:solidFill>
                  <a:srgbClr val="673366"/>
                </a:solidFill>
              </a:rPr>
              <a:t> 23/24</a:t>
            </a:r>
          </a:p>
        </p:txBody>
      </p:sp>
      <p:pic>
        <p:nvPicPr>
          <p:cNvPr id="3" name="Elemento grafico 2">
            <a:extLst>
              <a:ext uri="{FF2B5EF4-FFF2-40B4-BE49-F238E27FC236}">
                <a16:creationId xmlns:a16="http://schemas.microsoft.com/office/drawing/2014/main" id="{3FFF7C07-CD49-F773-3210-E79DF78551F5}"/>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55676" y="6185485"/>
            <a:ext cx="3456380" cy="583215"/>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charset="0"/>
        <a:defRPr sz="26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2pPr>
      <a:lvl3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3pPr>
      <a:lvl4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4pPr>
      <a:lvl5pPr algn="l" defTabSz="449263" rtl="0" eaLnBrk="0" fontAlgn="base" hangingPunct="0">
        <a:lnSpc>
          <a:spcPct val="93000"/>
        </a:lnSpc>
        <a:spcBef>
          <a:spcPct val="0"/>
        </a:spcBef>
        <a:spcAft>
          <a:spcPct val="0"/>
        </a:spcAft>
        <a:buClr>
          <a:srgbClr val="000000"/>
        </a:buClr>
        <a:buSzPct val="100000"/>
        <a:buFont typeface="Times New Roman" charset="0"/>
        <a:defRPr sz="2400">
          <a:solidFill>
            <a:srgbClr val="000000"/>
          </a:solidFill>
          <a:latin typeface="Times New Roman" pitchFamily="16" charset="0"/>
          <a:ea typeface="ＭＳ Ｐゴシック" charset="-128"/>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Times New Roman" pitchFamily="16" charset="0"/>
          <a:ea typeface="ＭＳ Ｐゴシック" charset="-128"/>
        </a:defRPr>
      </a:lvl9pPr>
    </p:titleStyle>
    <p:bodyStyle>
      <a:lvl1pPr marL="342900" indent="-342900" algn="l" defTabSz="449263" rtl="0" eaLnBrk="0" fontAlgn="base" hangingPunct="0">
        <a:lnSpc>
          <a:spcPct val="98000"/>
        </a:lnSpc>
        <a:spcBef>
          <a:spcPts val="1425"/>
        </a:spcBef>
        <a:spcAft>
          <a:spcPct val="0"/>
        </a:spcAft>
        <a:buClr>
          <a:srgbClr val="000000"/>
        </a:buClr>
        <a:buSzPct val="100000"/>
        <a:buFont typeface="Times New Roman" charset="0"/>
        <a:defRPr sz="2400">
          <a:solidFill>
            <a:srgbClr val="595959"/>
          </a:solidFill>
          <a:latin typeface="+mn-lt"/>
          <a:ea typeface="+mn-ea"/>
          <a:cs typeface="+mn-cs"/>
        </a:defRPr>
      </a:lvl1pPr>
      <a:lvl2pPr marL="742950" indent="-285750" algn="l" defTabSz="449263" rtl="0" eaLnBrk="0" fontAlgn="base" hangingPunct="0">
        <a:lnSpc>
          <a:spcPct val="98000"/>
        </a:lnSpc>
        <a:spcBef>
          <a:spcPts val="1138"/>
        </a:spcBef>
        <a:spcAft>
          <a:spcPct val="0"/>
        </a:spcAft>
        <a:buClr>
          <a:srgbClr val="000000"/>
        </a:buClr>
        <a:buSzPct val="100000"/>
        <a:buFont typeface="Times New Roman" charset="0"/>
        <a:defRPr sz="2000">
          <a:solidFill>
            <a:srgbClr val="595959"/>
          </a:solidFill>
          <a:latin typeface="+mn-lt"/>
          <a:ea typeface="+mn-ea"/>
        </a:defRPr>
      </a:lvl2pPr>
      <a:lvl3pPr marL="1143000" indent="-228600" algn="l" defTabSz="449263" rtl="0" eaLnBrk="0" fontAlgn="base" hangingPunct="0">
        <a:lnSpc>
          <a:spcPct val="98000"/>
        </a:lnSpc>
        <a:spcBef>
          <a:spcPts val="850"/>
        </a:spcBef>
        <a:spcAft>
          <a:spcPct val="0"/>
        </a:spcAft>
        <a:buClr>
          <a:srgbClr val="000000"/>
        </a:buClr>
        <a:buSzPct val="100000"/>
        <a:buFont typeface="Times New Roman" charset="0"/>
        <a:defRPr sz="2000">
          <a:solidFill>
            <a:srgbClr val="595959"/>
          </a:solidFill>
          <a:latin typeface="+mn-lt"/>
          <a:ea typeface="+mn-ea"/>
        </a:defRPr>
      </a:lvl3pPr>
      <a:lvl4pPr marL="1600200" indent="-228600" algn="l" defTabSz="449263" rtl="0" eaLnBrk="0" fontAlgn="base" hangingPunct="0">
        <a:lnSpc>
          <a:spcPct val="98000"/>
        </a:lnSpc>
        <a:spcBef>
          <a:spcPts val="575"/>
        </a:spcBef>
        <a:spcAft>
          <a:spcPct val="0"/>
        </a:spcAft>
        <a:buClr>
          <a:srgbClr val="000000"/>
        </a:buClr>
        <a:buSzPct val="100000"/>
        <a:buFont typeface="Times New Roman" charset="0"/>
        <a:defRPr sz="2000">
          <a:solidFill>
            <a:srgbClr val="595959"/>
          </a:solidFill>
          <a:latin typeface="+mn-lt"/>
          <a:ea typeface="+mn-ea"/>
        </a:defRPr>
      </a:lvl4pPr>
      <a:lvl5pPr marL="2057400" indent="-228600" algn="l" defTabSz="449263" rtl="0" eaLnBrk="0" fontAlgn="base" hangingPunct="0">
        <a:lnSpc>
          <a:spcPct val="98000"/>
        </a:lnSpc>
        <a:spcBef>
          <a:spcPts val="288"/>
        </a:spcBef>
        <a:spcAft>
          <a:spcPct val="0"/>
        </a:spcAft>
        <a:buClr>
          <a:srgbClr val="000000"/>
        </a:buClr>
        <a:buSzPct val="100000"/>
        <a:buFont typeface="Times New Roman" charset="0"/>
        <a:defRPr sz="2000">
          <a:solidFill>
            <a:srgbClr val="595959"/>
          </a:solidFill>
          <a:latin typeface="+mn-lt"/>
          <a:ea typeface="+mn-ea"/>
        </a:defRPr>
      </a:lvl5pPr>
      <a:lvl6pPr marL="25146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6pPr>
      <a:lvl7pPr marL="29718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7pPr>
      <a:lvl8pPr marL="34290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8pPr>
      <a:lvl9pPr marL="3886200" indent="-228600" algn="l" defTabSz="449263" rtl="0" fontAlgn="base">
        <a:lnSpc>
          <a:spcPct val="98000"/>
        </a:lnSpc>
        <a:spcBef>
          <a:spcPts val="288"/>
        </a:spcBef>
        <a:spcAft>
          <a:spcPct val="0"/>
        </a:spcAft>
        <a:buClr>
          <a:srgbClr val="000000"/>
        </a:buClr>
        <a:buSzPct val="100000"/>
        <a:buFont typeface="Times New Roman" pitchFamily="16" charset="0"/>
        <a:defRPr sz="2000">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6.gif"/><Relationship Id="rId4" Type="http://schemas.openxmlformats.org/officeDocument/2006/relationships/image" Target="../media/image5.jpg"/><Relationship Id="rId9"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14.bin"/><Relationship Id="rId5" Type="http://schemas.openxmlformats.org/officeDocument/2006/relationships/image" Target="../media/image22.wmf"/><Relationship Id="rId4" Type="http://schemas.openxmlformats.org/officeDocument/2006/relationships/oleObject" Target="../embeddings/oleObject13.bin"/><Relationship Id="rId9" Type="http://schemas.openxmlformats.org/officeDocument/2006/relationships/image" Target="../media/image2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4.wmf"/><Relationship Id="rId7" Type="http://schemas.openxmlformats.org/officeDocument/2006/relationships/image" Target="../media/image11.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5" Type="http://schemas.openxmlformats.org/officeDocument/2006/relationships/image" Target="../media/image10.wmf"/><Relationship Id="rId4" Type="http://schemas.openxmlformats.org/officeDocument/2006/relationships/oleObject" Target="../embeddings/oleObject17.bin"/><Relationship Id="rId9"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0.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2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5.png"/><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17.wmf"/><Relationship Id="rId4" Type="http://schemas.openxmlformats.org/officeDocument/2006/relationships/oleObject" Target="../embeddings/oleObject8.bin"/><Relationship Id="rId9"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381000" y="5877272"/>
            <a:ext cx="4014788" cy="90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128"/>
              </a:defRPr>
            </a:lvl9pPr>
          </a:lstStyle>
          <a:p>
            <a:pPr eaLnBrk="1" hangingPunct="1">
              <a:lnSpc>
                <a:spcPct val="100000"/>
              </a:lnSpc>
              <a:spcBef>
                <a:spcPts val="600"/>
              </a:spcBef>
              <a:buClrTx/>
              <a:buFontTx/>
              <a:buNone/>
            </a:pPr>
            <a:endParaRPr lang="it-IT" altLang="en-US" sz="1600" dirty="0">
              <a:solidFill>
                <a:srgbClr val="FFFFFF"/>
              </a:solidFill>
              <a:latin typeface="Rockwell" charset="0"/>
            </a:endParaRPr>
          </a:p>
        </p:txBody>
      </p:sp>
      <p:sp>
        <p:nvSpPr>
          <p:cNvPr id="10" name="Titolo 1"/>
          <p:cNvSpPr txBox="1">
            <a:spLocks/>
          </p:cNvSpPr>
          <p:nvPr/>
        </p:nvSpPr>
        <p:spPr>
          <a:xfrm>
            <a:off x="380554" y="2571750"/>
            <a:ext cx="4016633" cy="116205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2600" b="0" kern="1200">
                <a:solidFill>
                  <a:schemeClr val="bg1"/>
                </a:solidFill>
                <a:latin typeface="+mj-lt"/>
                <a:ea typeface="+mj-ea"/>
                <a:cs typeface="+mj-cs"/>
              </a:defRPr>
            </a:lvl1pPr>
          </a:lstStyle>
          <a:p>
            <a:pPr lvl="0" fontAlgn="auto">
              <a:lnSpc>
                <a:spcPct val="100000"/>
              </a:lnSpc>
              <a:spcAft>
                <a:spcPts val="0"/>
              </a:spcAft>
              <a:buClrTx/>
              <a:buSzTx/>
            </a:pPr>
            <a:r>
              <a:rPr lang="en-US" dirty="0" err="1">
                <a:solidFill>
                  <a:sysClr val="window" lastClr="FFFFFF"/>
                </a:solidFill>
                <a:latin typeface="Rockwell"/>
                <a:ea typeface=""/>
              </a:rPr>
              <a:t>Teoria</a:t>
            </a:r>
            <a:r>
              <a:rPr lang="en-US" dirty="0">
                <a:solidFill>
                  <a:sysClr val="window" lastClr="FFFFFF"/>
                </a:solidFill>
                <a:latin typeface="Rockwell"/>
                <a:ea typeface=""/>
              </a:rPr>
              <a:t> </a:t>
            </a:r>
            <a:r>
              <a:rPr lang="en-US" dirty="0" err="1">
                <a:solidFill>
                  <a:sysClr val="window" lastClr="FFFFFF"/>
                </a:solidFill>
                <a:latin typeface="Rockwell"/>
                <a:ea typeface=""/>
              </a:rPr>
              <a:t>dei</a:t>
            </a:r>
            <a:r>
              <a:rPr lang="en-US" dirty="0">
                <a:solidFill>
                  <a:sysClr val="window" lastClr="FFFFFF"/>
                </a:solidFill>
                <a:latin typeface="Rockwell"/>
                <a:ea typeface=""/>
              </a:rPr>
              <a:t> </a:t>
            </a:r>
            <a:r>
              <a:rPr lang="en-US" dirty="0" err="1">
                <a:solidFill>
                  <a:sysClr val="window" lastClr="FFFFFF"/>
                </a:solidFill>
                <a:latin typeface="Rockwell"/>
                <a:ea typeface=""/>
              </a:rPr>
              <a:t>Segnali</a:t>
            </a:r>
            <a:endParaRPr lang="en-US" dirty="0">
              <a:solidFill>
                <a:sysClr val="window" lastClr="FFFFFF"/>
              </a:solidFill>
              <a:latin typeface="Rockwell"/>
              <a:ea typeface=""/>
            </a:endParaRPr>
          </a:p>
        </p:txBody>
      </p:sp>
      <p:sp>
        <p:nvSpPr>
          <p:cNvPr id="11" name="Segnaposto testo 2"/>
          <p:cNvSpPr txBox="1">
            <a:spLocks/>
          </p:cNvSpPr>
          <p:nvPr/>
        </p:nvSpPr>
        <p:spPr>
          <a:xfrm>
            <a:off x="381094" y="3916957"/>
            <a:ext cx="4015304" cy="2392363"/>
          </a:xfrm>
          <a:prstGeom prst="rect">
            <a:avLst/>
          </a:prstGeom>
        </p:spPr>
        <p:txBody>
          <a:bodyPr vert="horz" lIns="91440" tIns="45720" rIns="91440" bIns="45720" rtlCol="0">
            <a:normAutofit/>
          </a:bodyPr>
          <a:lstStyle>
            <a:lvl1pPr marL="0" indent="0" algn="l" defTabSz="914400" rtl="0" eaLnBrk="1" latinLnBrk="0" hangingPunct="1">
              <a:spcBef>
                <a:spcPts val="600"/>
              </a:spcBef>
              <a:buClr>
                <a:schemeClr val="accent1"/>
              </a:buClr>
              <a:buSzPct val="75000"/>
              <a:buFont typeface="Wingdings" pitchFamily="2" charset="2"/>
              <a:buNone/>
              <a:defRPr sz="1400" kern="1200">
                <a:solidFill>
                  <a:schemeClr val="bg1"/>
                </a:solidFill>
                <a:latin typeface="+mn-lt"/>
                <a:ea typeface="+mn-ea"/>
                <a:cs typeface="+mn-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a:solidFill>
                  <a:schemeClr val="tx1">
                    <a:lumMod val="65000"/>
                    <a:lumOff val="35000"/>
                  </a:schemeClr>
                </a:solidFill>
                <a:latin typeface="+mn-lt"/>
                <a:ea typeface="+mn-ea"/>
                <a:cs typeface="+mn-cs"/>
              </a:defRPr>
            </a:lvl6pPr>
            <a:lvl7pPr marL="27432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7pPr>
            <a:lvl8pPr marL="32004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baseline="0">
                <a:solidFill>
                  <a:schemeClr val="tx1">
                    <a:lumMod val="65000"/>
                    <a:lumOff val="35000"/>
                  </a:schemeClr>
                </a:solidFill>
                <a:latin typeface="+mn-lt"/>
                <a:ea typeface="+mn-ea"/>
                <a:cs typeface="+mn-cs"/>
              </a:defRPr>
            </a:lvl8pPr>
            <a:lvl9pPr marL="36576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9pPr>
          </a:lstStyle>
          <a:p>
            <a:pPr fontAlgn="auto">
              <a:lnSpc>
                <a:spcPct val="100000"/>
              </a:lnSpc>
              <a:spcAft>
                <a:spcPts val="0"/>
              </a:spcAft>
              <a:buClr>
                <a:srgbClr val="663366"/>
              </a:buClr>
              <a:defRPr/>
            </a:pPr>
            <a:r>
              <a:rPr lang="en-US" sz="1600" dirty="0">
                <a:solidFill>
                  <a:sysClr val="window" lastClr="FFFFFF"/>
                </a:solidFill>
                <a:ea typeface=""/>
              </a:rPr>
              <a:t>Corso di </a:t>
            </a:r>
            <a:r>
              <a:rPr lang="en-US" sz="1600" dirty="0" err="1">
                <a:solidFill>
                  <a:sysClr val="window" lastClr="FFFFFF"/>
                </a:solidFill>
                <a:ea typeface=""/>
              </a:rPr>
              <a:t>Laurea</a:t>
            </a:r>
            <a:r>
              <a:rPr lang="en-US" sz="1600" dirty="0">
                <a:solidFill>
                  <a:sysClr val="window" lastClr="FFFFFF"/>
                </a:solidFill>
                <a:ea typeface=""/>
              </a:rPr>
              <a:t>: </a:t>
            </a:r>
          </a:p>
          <a:p>
            <a:pPr fontAlgn="auto">
              <a:lnSpc>
                <a:spcPct val="100000"/>
              </a:lnSpc>
              <a:spcAft>
                <a:spcPts val="0"/>
              </a:spcAft>
              <a:buClr>
                <a:srgbClr val="663366"/>
              </a:buClr>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Scienze</a:t>
            </a:r>
            <a:r>
              <a:rPr lang="en-US" sz="1600" dirty="0">
                <a:solidFill>
                  <a:sysClr val="window" lastClr="FFFFFF"/>
                </a:solidFill>
                <a:ea typeface=""/>
              </a:rPr>
              <a:t> </a:t>
            </a:r>
            <a:r>
              <a:rPr lang="en-US" sz="1600" dirty="0" err="1">
                <a:solidFill>
                  <a:sysClr val="window" lastClr="FFFFFF"/>
                </a:solidFill>
                <a:ea typeface=""/>
              </a:rPr>
              <a:t>Nautiche</a:t>
            </a:r>
            <a:r>
              <a:rPr lang="en-US" sz="1600" dirty="0">
                <a:solidFill>
                  <a:sysClr val="window" lastClr="FFFFFF"/>
                </a:solidFill>
                <a:ea typeface=""/>
              </a:rPr>
              <a:t> </a:t>
            </a:r>
            <a:r>
              <a:rPr lang="en-US" sz="1600" dirty="0" err="1">
                <a:solidFill>
                  <a:sysClr val="window" lastClr="FFFFFF"/>
                </a:solidFill>
                <a:ea typeface=""/>
              </a:rPr>
              <a:t>Aeronautiche</a:t>
            </a:r>
            <a:r>
              <a:rPr lang="en-US" sz="1600" dirty="0">
                <a:solidFill>
                  <a:sysClr val="window" lastClr="FFFFFF"/>
                </a:solidFill>
                <a:ea typeface=""/>
              </a:rPr>
              <a:t> e </a:t>
            </a:r>
            <a:r>
              <a:rPr lang="en-US" sz="1600" dirty="0" err="1">
                <a:solidFill>
                  <a:sysClr val="window" lastClr="FFFFFF"/>
                </a:solidFill>
                <a:ea typeface=""/>
              </a:rPr>
              <a:t>Meteo-Oceanografiche</a:t>
            </a:r>
            <a:endParaRPr kumimoji="0" lang="en-US" sz="1600" b="0" i="0" u="none" strike="noStrike" kern="1200" cap="none" spc="0" normalizeH="0" baseline="0" noProof="0" dirty="0">
              <a:ln>
                <a:noFill/>
              </a:ln>
              <a:solidFill>
                <a:sysClr val="window" lastClr="FFFFFF"/>
              </a:solidFill>
              <a:effectLst/>
              <a:uLnTx/>
              <a:uFillTx/>
              <a:latin typeface="Rockwell"/>
              <a:ea typeface=""/>
              <a:cs typeface=""/>
            </a:endParaRPr>
          </a:p>
          <a:p>
            <a:pPr fontAlgn="auto">
              <a:lnSpc>
                <a:spcPct val="100000"/>
              </a:lnSpc>
              <a:spcAft>
                <a:spcPts val="0"/>
              </a:spcAft>
              <a:buClr>
                <a:srgbClr val="663366"/>
              </a:buClr>
              <a:defRPr/>
            </a:pPr>
            <a:r>
              <a:rPr kumimoji="0" lang="en-US" sz="1600" b="0" i="0" u="none" strike="noStrike" kern="1200" cap="none" spc="0" normalizeH="0" baseline="0" noProof="0" dirty="0">
                <a:ln>
                  <a:noFill/>
                </a:ln>
                <a:solidFill>
                  <a:sysClr val="window" lastClr="FFFFFF"/>
                </a:solidFill>
                <a:effectLst/>
                <a:uLnTx/>
                <a:uFillTx/>
                <a:latin typeface="Rockwell"/>
                <a:ea typeface=""/>
                <a:cs typeface=""/>
              </a:rPr>
              <a:t>Anno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Accademico</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2023/2024</a:t>
            </a:r>
          </a:p>
          <a:p>
            <a:pPr marL="0" marR="0" lvl="0" indent="0" algn="l" defTabSz="914400" rtl="0" eaLnBrk="1" fontAlgn="auto" latinLnBrk="0" hangingPunct="1">
              <a:lnSpc>
                <a:spcPct val="100000"/>
              </a:lnSpc>
              <a:spcBef>
                <a:spcPts val="600"/>
              </a:spcBef>
              <a:spcAft>
                <a:spcPts val="0"/>
              </a:spcAft>
              <a:buClr>
                <a:srgbClr val="663366"/>
              </a:buClr>
              <a:buSzPct val="75000"/>
              <a:buFont typeface="Wingdings" pitchFamily="2" charset="2"/>
              <a:buNone/>
              <a:tabLst/>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Crediti</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9 CFU</a:t>
            </a:r>
          </a:p>
          <a:p>
            <a:pPr marL="0" marR="0" lvl="0" indent="0" algn="l" defTabSz="914400" rtl="0" eaLnBrk="1" fontAlgn="auto" latinLnBrk="0" hangingPunct="1">
              <a:lnSpc>
                <a:spcPct val="100000"/>
              </a:lnSpc>
              <a:spcBef>
                <a:spcPts val="600"/>
              </a:spcBef>
              <a:spcAft>
                <a:spcPts val="0"/>
              </a:spcAft>
              <a:buClr>
                <a:srgbClr val="663366"/>
              </a:buClr>
              <a:buSzPct val="75000"/>
              <a:buFont typeface="Wingdings" pitchFamily="2" charset="2"/>
              <a:buNone/>
              <a:tabLst/>
              <a:defRPr/>
            </a:pP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Docente</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Giampaolo</a:t>
            </a:r>
            <a:r>
              <a:rPr kumimoji="0" lang="en-US" sz="1600" b="0" i="0" u="none" strike="noStrike" kern="1200" cap="none" spc="0" normalizeH="0" baseline="0" noProof="0" dirty="0">
                <a:ln>
                  <a:noFill/>
                </a:ln>
                <a:solidFill>
                  <a:sysClr val="window" lastClr="FFFFFF"/>
                </a:solidFill>
                <a:effectLst/>
                <a:uLnTx/>
                <a:uFillTx/>
                <a:latin typeface="Rockwell"/>
                <a:ea typeface=""/>
                <a:cs typeface=""/>
              </a:rPr>
              <a:t> </a:t>
            </a:r>
            <a:r>
              <a:rPr kumimoji="0" lang="en-US" sz="1600" b="0" i="0" u="none" strike="noStrike" kern="1200" cap="none" spc="0" normalizeH="0" baseline="0" noProof="0" dirty="0" err="1">
                <a:ln>
                  <a:noFill/>
                </a:ln>
                <a:solidFill>
                  <a:sysClr val="window" lastClr="FFFFFF"/>
                </a:solidFill>
                <a:effectLst/>
                <a:uLnTx/>
                <a:uFillTx/>
                <a:latin typeface="Rockwell"/>
                <a:ea typeface=""/>
                <a:cs typeface=""/>
              </a:rPr>
              <a:t>Ferraioli</a:t>
            </a:r>
            <a:endParaRPr kumimoji="0" lang="en-US" sz="1600" b="0" i="0" u="none" strike="noStrike" kern="1200" cap="none" spc="0" normalizeH="0" baseline="0" noProof="0" dirty="0">
              <a:ln>
                <a:noFill/>
              </a:ln>
              <a:solidFill>
                <a:sysClr val="window" lastClr="FFFFFF"/>
              </a:solidFill>
              <a:effectLst/>
              <a:uLnTx/>
              <a:uFillTx/>
              <a:latin typeface="Rockwell"/>
              <a:ea typeface=""/>
              <a:cs typeface=""/>
            </a:endParaRPr>
          </a:p>
        </p:txBody>
      </p:sp>
      <p:pic>
        <p:nvPicPr>
          <p:cNvPr id="2" name="Immagine 1"/>
          <p:cNvPicPr>
            <a:picLocks/>
          </p:cNvPicPr>
          <p:nvPr/>
        </p:nvPicPr>
        <p:blipFill rotWithShape="1">
          <a:blip r:embed="rId3">
            <a:extLst>
              <a:ext uri="{28A0092B-C50C-407E-A947-70E740481C1C}">
                <a14:useLocalDpi xmlns:a14="http://schemas.microsoft.com/office/drawing/2010/main" val="0"/>
              </a:ext>
            </a:extLst>
          </a:blip>
          <a:srcRect l="11011" t="40039" r="27814" b="14541"/>
          <a:stretch/>
        </p:blipFill>
        <p:spPr>
          <a:xfrm>
            <a:off x="4551388" y="620688"/>
            <a:ext cx="2180852" cy="1417530"/>
          </a:xfrm>
          <a:prstGeom prst="rect">
            <a:avLst/>
          </a:prstGeom>
        </p:spPr>
      </p:pic>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3248" y="2686163"/>
            <a:ext cx="2052000" cy="1411375"/>
          </a:xfrm>
          <a:prstGeom prst="rect">
            <a:avLst/>
          </a:prstGeom>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3396" y="2686163"/>
            <a:ext cx="2110580" cy="1224136"/>
          </a:xfrm>
          <a:prstGeom prst="rect">
            <a:avLst/>
          </a:prstGeom>
        </p:spPr>
      </p:pic>
      <p:pic>
        <p:nvPicPr>
          <p:cNvPr id="4" name="Immagin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2240" y="5511222"/>
            <a:ext cx="1671464" cy="551455"/>
          </a:xfrm>
          <a:prstGeom prst="rect">
            <a:avLst/>
          </a:prstGeom>
        </p:spPr>
      </p:pic>
      <p:pic>
        <p:nvPicPr>
          <p:cNvPr id="5" name="Immagin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05286" y="5444514"/>
            <a:ext cx="678691" cy="678691"/>
          </a:xfrm>
          <a:prstGeom prst="rect">
            <a:avLst/>
          </a:prstGeom>
        </p:spPr>
      </p:pic>
      <p:pic>
        <p:nvPicPr>
          <p:cNvPr id="7" name="Elemento grafico 6">
            <a:extLst>
              <a:ext uri="{FF2B5EF4-FFF2-40B4-BE49-F238E27FC236}">
                <a16:creationId xmlns:a16="http://schemas.microsoft.com/office/drawing/2014/main" id="{2723292A-D555-1312-9439-38D9AC62C607}"/>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26726" t="-1" b="-5521"/>
          <a:stretch/>
        </p:blipFill>
        <p:spPr>
          <a:xfrm>
            <a:off x="6823248" y="6062677"/>
            <a:ext cx="2182568" cy="530351"/>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66562" name="Text Box 2"/>
          <p:cNvSpPr txBox="1">
            <a:spLocks noChangeArrowheads="1"/>
          </p:cNvSpPr>
          <p:nvPr/>
        </p:nvSpPr>
        <p:spPr bwMode="auto">
          <a:xfrm>
            <a:off x="466725" y="981075"/>
            <a:ext cx="7633667" cy="320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Un sistema che possiede sia la proprietà di linearità, sia la proprietà di tempo-invarianza prende il nome di </a:t>
            </a:r>
            <a:r>
              <a:rPr lang="it-IT" altLang="it-IT" sz="2400" dirty="0">
                <a:solidFill>
                  <a:srgbClr val="FF0000"/>
                </a:solidFill>
                <a:latin typeface="Calibri" charset="0"/>
                <a:ea typeface="Calibri" charset="0"/>
                <a:cs typeface="Calibri" charset="0"/>
              </a:rPr>
              <a:t>Sistema Lineare Tempo Invariante</a:t>
            </a:r>
            <a:r>
              <a:rPr lang="it-IT" altLang="it-IT" sz="2400" dirty="0">
                <a:latin typeface="Calibri" charset="0"/>
                <a:ea typeface="Calibri" charset="0"/>
                <a:cs typeface="Calibri" charset="0"/>
              </a:rPr>
              <a:t> (</a:t>
            </a:r>
            <a:r>
              <a:rPr lang="it-IT" altLang="it-IT" sz="2400" dirty="0">
                <a:solidFill>
                  <a:srgbClr val="FF0000"/>
                </a:solidFill>
                <a:latin typeface="Calibri" charset="0"/>
                <a:ea typeface="Calibri" charset="0"/>
                <a:cs typeface="Calibri" charset="0"/>
              </a:rPr>
              <a:t>LTI</a:t>
            </a:r>
            <a:r>
              <a:rPr lang="it-IT" altLang="it-IT" sz="2400" dirty="0">
                <a:latin typeface="Calibri" charset="0"/>
                <a:ea typeface="Calibri" charset="0"/>
                <a:cs typeface="Calibri" charset="0"/>
              </a:rPr>
              <a:t>).</a:t>
            </a:r>
          </a:p>
          <a:p>
            <a:pPr>
              <a:spcBef>
                <a:spcPct val="50000"/>
              </a:spcBef>
            </a:pPr>
            <a:r>
              <a:rPr lang="it-IT" altLang="it-IT" sz="2400" dirty="0">
                <a:latin typeface="Calibri" charset="0"/>
                <a:ea typeface="Calibri" charset="0"/>
                <a:cs typeface="Calibri" charset="0"/>
              </a:rPr>
              <a:t>E’ possibile caratterizzare in maniera esaustiva il comportamento dei sistemi LTI.</a:t>
            </a:r>
          </a:p>
          <a:p>
            <a:pPr>
              <a:spcBef>
                <a:spcPct val="50000"/>
              </a:spcBef>
            </a:pPr>
            <a:r>
              <a:rPr lang="it-IT" altLang="it-IT" sz="2400" dirty="0">
                <a:latin typeface="Calibri" charset="0"/>
                <a:ea typeface="Calibri" charset="0"/>
                <a:cs typeface="Calibri" charset="0"/>
              </a:rPr>
              <a:t>Per i sistemi LTI è possibile misurare la cosiddetta </a:t>
            </a:r>
            <a:r>
              <a:rPr lang="it-IT" altLang="it-IT" sz="2400" dirty="0">
                <a:solidFill>
                  <a:srgbClr val="FF0000"/>
                </a:solidFill>
                <a:latin typeface="Calibri" charset="0"/>
                <a:ea typeface="Calibri" charset="0"/>
                <a:cs typeface="Calibri" charset="0"/>
              </a:rPr>
              <a:t>risposta impulsiva</a:t>
            </a:r>
            <a:r>
              <a:rPr lang="it-IT" altLang="it-IT" sz="2400" dirty="0">
                <a:latin typeface="Calibri" charset="0"/>
                <a:ea typeface="Calibri" charset="0"/>
                <a:cs typeface="Calibri" charset="0"/>
              </a:rPr>
              <a:t>, ovvero l’uscita in corrispondenza di un ingresso di tipo impulsivo. Tale segnale viene indicato con:  </a:t>
            </a:r>
            <a:endParaRPr lang="it-IT" altLang="it-IT" sz="2400" dirty="0">
              <a:solidFill>
                <a:srgbClr val="FF0000"/>
              </a:solidFill>
              <a:latin typeface="Calibri" charset="0"/>
              <a:ea typeface="Calibri" charset="0"/>
              <a:cs typeface="Calibri" charset="0"/>
            </a:endParaRPr>
          </a:p>
        </p:txBody>
      </p:sp>
      <p:sp>
        <p:nvSpPr>
          <p:cNvPr id="66563" name="Text Box 3"/>
          <p:cNvSpPr txBox="1">
            <a:spLocks noChangeArrowheads="1"/>
          </p:cNvSpPr>
          <p:nvPr/>
        </p:nvSpPr>
        <p:spPr bwMode="auto">
          <a:xfrm>
            <a:off x="8540750" y="6400800"/>
            <a:ext cx="603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fld id="{A61A15EA-366C-B441-A9E9-42F4B30BE31A}" type="slidenum">
              <a:rPr lang="it-IT" altLang="it-IT" sz="1400">
                <a:latin typeface="Times New Roman" charset="0"/>
              </a:rPr>
              <a:pPr algn="ctr">
                <a:spcBef>
                  <a:spcPct val="50000"/>
                </a:spcBef>
              </a:pPr>
              <a:t>10</a:t>
            </a:fld>
            <a:endParaRPr lang="it-IT" altLang="it-IT" sz="1400">
              <a:latin typeface="Times New Roman" charset="0"/>
            </a:endParaRPr>
          </a:p>
        </p:txBody>
      </p:sp>
      <p:graphicFrame>
        <p:nvGraphicFramePr>
          <p:cNvPr id="66565" name="Object 5"/>
          <p:cNvGraphicFramePr>
            <a:graphicFrameLocks noChangeAspect="1"/>
          </p:cNvGraphicFramePr>
          <p:nvPr/>
        </p:nvGraphicFramePr>
        <p:xfrm>
          <a:off x="3563888" y="4269417"/>
          <a:ext cx="1651000" cy="368300"/>
        </p:xfrm>
        <a:graphic>
          <a:graphicData uri="http://schemas.openxmlformats.org/presentationml/2006/ole">
            <mc:AlternateContent xmlns:mc="http://schemas.openxmlformats.org/markup-compatibility/2006">
              <mc:Choice xmlns:v="urn:schemas-microsoft-com:vml" Requires="v">
                <p:oleObj name="Equation" r:id="rId2" imgW="1650960" imgH="368280" progId="Equation.3">
                  <p:embed/>
                </p:oleObj>
              </mc:Choice>
              <mc:Fallback>
                <p:oleObj name="Equation" r:id="rId2" imgW="1650960" imgH="368280" progId="Equation.3">
                  <p:embed/>
                  <p:pic>
                    <p:nvPicPr>
                      <p:cNvPr id="66565"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4269417"/>
                        <a:ext cx="1651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6566" name="Text Box 6"/>
          <p:cNvSpPr txBox="1">
            <a:spLocks noChangeArrowheads="1"/>
          </p:cNvSpPr>
          <p:nvPr/>
        </p:nvSpPr>
        <p:spPr bwMode="auto">
          <a:xfrm>
            <a:off x="440531" y="4860619"/>
            <a:ext cx="8281987" cy="1466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Può essere ricavata applicando in ingresso un segnale impulsivo e misurando l’uscita. </a:t>
            </a:r>
            <a:r>
              <a:rPr lang="it-IT" altLang="it-IT" sz="2400" dirty="0">
                <a:latin typeface="Calibri" charset="0"/>
                <a:ea typeface="Calibri" charset="0"/>
                <a:cs typeface="Calibri" charset="0"/>
              </a:rPr>
              <a:t>La risposta impulsiva permette di determinare, per i sistemi LTI, la risposta a qualsiasi segnale di ingresso </a:t>
            </a:r>
          </a:p>
        </p:txBody>
      </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526570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dissolve">
                                      <p:cBhvr>
                                        <p:cTn id="7" dur="500"/>
                                        <p:tgtEl>
                                          <p:spTgt spid="665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562">
                                            <p:txEl>
                                              <p:pRg st="1" end="1"/>
                                            </p:txEl>
                                          </p:spTgt>
                                        </p:tgtEl>
                                        <p:attrNameLst>
                                          <p:attrName>style.visibility</p:attrName>
                                        </p:attrNameLst>
                                      </p:cBhvr>
                                      <p:to>
                                        <p:strVal val="visible"/>
                                      </p:to>
                                    </p:set>
                                    <p:animEffect transition="in" filter="dissolve">
                                      <p:cBhvr>
                                        <p:cTn id="12" dur="500"/>
                                        <p:tgtEl>
                                          <p:spTgt spid="665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6562">
                                            <p:txEl>
                                              <p:pRg st="2" end="2"/>
                                            </p:txEl>
                                          </p:spTgt>
                                        </p:tgtEl>
                                        <p:attrNameLst>
                                          <p:attrName>style.visibility</p:attrName>
                                        </p:attrNameLst>
                                      </p:cBhvr>
                                      <p:to>
                                        <p:strVal val="visible"/>
                                      </p:to>
                                    </p:set>
                                    <p:animEffect transition="in" filter="dissolve">
                                      <p:cBhvr>
                                        <p:cTn id="17" dur="500"/>
                                        <p:tgtEl>
                                          <p:spTgt spid="66562">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66565"/>
                                        </p:tgtEl>
                                        <p:attrNameLst>
                                          <p:attrName>style.visibility</p:attrName>
                                        </p:attrNameLst>
                                      </p:cBhvr>
                                      <p:to>
                                        <p:strVal val="visible"/>
                                      </p:to>
                                    </p:set>
                                    <p:animEffect transition="in" filter="dissolve">
                                      <p:cBhvr>
                                        <p:cTn id="20" dur="500"/>
                                        <p:tgtEl>
                                          <p:spTgt spid="6656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6"/>
                                        </p:tgtEl>
                                        <p:attrNameLst>
                                          <p:attrName>style.visibility</p:attrName>
                                        </p:attrNameLst>
                                      </p:cBhvr>
                                      <p:to>
                                        <p:strVal val="visible"/>
                                      </p:to>
                                    </p:set>
                                    <p:animEffect transition="in" filter="dissolve">
                                      <p:cBhvr>
                                        <p:cTn id="25" dur="500"/>
                                        <p:tgtEl>
                                          <p:spTgt spid="6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200445" y="2539888"/>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Calcoliamo l’uscita relativa a tale ingresso</a:t>
            </a:r>
          </a:p>
        </p:txBody>
      </p:sp>
      <p:sp>
        <p:nvSpPr>
          <p:cNvPr id="67588" name="Text Box 4"/>
          <p:cNvSpPr txBox="1">
            <a:spLocks noChangeArrowheads="1"/>
          </p:cNvSpPr>
          <p:nvPr/>
        </p:nvSpPr>
        <p:spPr bwMode="auto">
          <a:xfrm>
            <a:off x="200445" y="934300"/>
            <a:ext cx="789994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dirty="0">
                <a:solidFill>
                  <a:schemeClr val="tx1"/>
                </a:solidFill>
                <a:latin typeface="Calibri" charset="0"/>
                <a:ea typeface="Calibri" charset="0"/>
                <a:cs typeface="Calibri" charset="0"/>
              </a:rPr>
              <a:t>Ricordiamo la proprietà della Delta di </a:t>
            </a:r>
            <a:r>
              <a:rPr lang="it-IT" altLang="it-IT" sz="2400" dirty="0" err="1">
                <a:solidFill>
                  <a:schemeClr val="tx1"/>
                </a:solidFill>
                <a:latin typeface="Calibri" charset="0"/>
                <a:ea typeface="Calibri" charset="0"/>
                <a:cs typeface="Calibri" charset="0"/>
              </a:rPr>
              <a:t>Dirac</a:t>
            </a:r>
            <a:r>
              <a:rPr lang="it-IT" altLang="it-IT" sz="2400" dirty="0">
                <a:solidFill>
                  <a:schemeClr val="tx1"/>
                </a:solidFill>
                <a:latin typeface="Calibri" charset="0"/>
                <a:ea typeface="Calibri" charset="0"/>
                <a:cs typeface="Calibri" charset="0"/>
              </a:rPr>
              <a:t> (elemento neutro della convoluzione):</a:t>
            </a:r>
          </a:p>
        </p:txBody>
      </p:sp>
      <p:graphicFrame>
        <p:nvGraphicFramePr>
          <p:cNvPr id="67589" name="Object 5"/>
          <p:cNvGraphicFramePr>
            <a:graphicFrameLocks noChangeAspect="1"/>
          </p:cNvGraphicFramePr>
          <p:nvPr/>
        </p:nvGraphicFramePr>
        <p:xfrm>
          <a:off x="2320462" y="1748166"/>
          <a:ext cx="4381500" cy="774700"/>
        </p:xfrm>
        <a:graphic>
          <a:graphicData uri="http://schemas.openxmlformats.org/presentationml/2006/ole">
            <mc:AlternateContent xmlns:mc="http://schemas.openxmlformats.org/markup-compatibility/2006">
              <mc:Choice xmlns:v="urn:schemas-microsoft-com:vml" Requires="v">
                <p:oleObj name="Equation" r:id="rId2" imgW="4381200" imgH="774360" progId="Equation.3">
                  <p:embed/>
                </p:oleObj>
              </mc:Choice>
              <mc:Fallback>
                <p:oleObj name="Equation" r:id="rId2" imgW="4381200" imgH="774360" progId="Equation.3">
                  <p:embed/>
                  <p:pic>
                    <p:nvPicPr>
                      <p:cNvPr id="67589"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462" y="1748166"/>
                        <a:ext cx="43815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7590" name="Object 6"/>
          <p:cNvGraphicFramePr>
            <a:graphicFrameLocks noChangeAspect="1"/>
          </p:cNvGraphicFramePr>
          <p:nvPr/>
        </p:nvGraphicFramePr>
        <p:xfrm>
          <a:off x="2332038" y="3054294"/>
          <a:ext cx="4394200" cy="812800"/>
        </p:xfrm>
        <a:graphic>
          <a:graphicData uri="http://schemas.openxmlformats.org/presentationml/2006/ole">
            <mc:AlternateContent xmlns:mc="http://schemas.openxmlformats.org/markup-compatibility/2006">
              <mc:Choice xmlns:v="urn:schemas-microsoft-com:vml" Requires="v">
                <p:oleObj name="Equation" r:id="rId4" imgW="4394160" imgH="812520" progId="Equation.3">
                  <p:embed/>
                </p:oleObj>
              </mc:Choice>
              <mc:Fallback>
                <p:oleObj name="Equation" r:id="rId4" imgW="4394160" imgH="812520" progId="Equation.3">
                  <p:embed/>
                  <p:pic>
                    <p:nvPicPr>
                      <p:cNvPr id="6759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2038" y="3054294"/>
                        <a:ext cx="4394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7591" name="Text Box 7"/>
          <p:cNvSpPr txBox="1">
            <a:spLocks noChangeArrowheads="1"/>
          </p:cNvSpPr>
          <p:nvPr/>
        </p:nvSpPr>
        <p:spPr bwMode="auto">
          <a:xfrm>
            <a:off x="172244" y="4039762"/>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Sfruttando la proprietà di linearità, si può scrivere:</a:t>
            </a:r>
          </a:p>
        </p:txBody>
      </p:sp>
      <p:graphicFrame>
        <p:nvGraphicFramePr>
          <p:cNvPr id="67592" name="Object 8"/>
          <p:cNvGraphicFramePr>
            <a:graphicFrameLocks noChangeAspect="1"/>
          </p:cNvGraphicFramePr>
          <p:nvPr/>
        </p:nvGraphicFramePr>
        <p:xfrm>
          <a:off x="3014374" y="4439631"/>
          <a:ext cx="3162300" cy="774700"/>
        </p:xfrm>
        <a:graphic>
          <a:graphicData uri="http://schemas.openxmlformats.org/presentationml/2006/ole">
            <mc:AlternateContent xmlns:mc="http://schemas.openxmlformats.org/markup-compatibility/2006">
              <mc:Choice xmlns:v="urn:schemas-microsoft-com:vml" Requires="v">
                <p:oleObj name="Equation" r:id="rId6" imgW="3162240" imgH="774360" progId="Equation.3">
                  <p:embed/>
                </p:oleObj>
              </mc:Choice>
              <mc:Fallback>
                <p:oleObj name="Equation" r:id="rId6" imgW="3162240" imgH="774360" progId="Equation.3">
                  <p:embed/>
                  <p:pic>
                    <p:nvPicPr>
                      <p:cNvPr id="67592"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4374" y="4439631"/>
                        <a:ext cx="31623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7593" name="Text Box 9"/>
          <p:cNvSpPr txBox="1">
            <a:spLocks noChangeArrowheads="1"/>
          </p:cNvSpPr>
          <p:nvPr/>
        </p:nvSpPr>
        <p:spPr bwMode="auto">
          <a:xfrm>
            <a:off x="238631" y="5261713"/>
            <a:ext cx="8713787"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Sfruttando la proprietà di tempo invarianza si può scrivere:</a:t>
            </a:r>
          </a:p>
        </p:txBody>
      </p:sp>
      <p:graphicFrame>
        <p:nvGraphicFramePr>
          <p:cNvPr id="67594" name="Object 10"/>
          <p:cNvGraphicFramePr>
            <a:graphicFrameLocks noChangeAspect="1"/>
          </p:cNvGraphicFramePr>
          <p:nvPr/>
        </p:nvGraphicFramePr>
        <p:xfrm>
          <a:off x="2351088" y="5607050"/>
          <a:ext cx="4356100" cy="774700"/>
        </p:xfrm>
        <a:graphic>
          <a:graphicData uri="http://schemas.openxmlformats.org/presentationml/2006/ole">
            <mc:AlternateContent xmlns:mc="http://schemas.openxmlformats.org/markup-compatibility/2006">
              <mc:Choice xmlns:v="urn:schemas-microsoft-com:vml" Requires="v">
                <p:oleObj name="Equation" r:id="rId8" imgW="4356000" imgH="774360" progId="Equation.3">
                  <p:embed/>
                </p:oleObj>
              </mc:Choice>
              <mc:Fallback>
                <p:oleObj name="Equation" r:id="rId8" imgW="4356000" imgH="774360" progId="Equation.3">
                  <p:embed/>
                  <p:pic>
                    <p:nvPicPr>
                      <p:cNvPr id="67594"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51088" y="5607050"/>
                        <a:ext cx="43561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Titolo 2"/>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083817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ssolve">
                                      <p:cBhvr>
                                        <p:cTn id="7" dur="500"/>
                                        <p:tgtEl>
                                          <p:spTgt spid="67586"/>
                                        </p:tgtEl>
                                      </p:cBhvr>
                                    </p:animEffect>
                                  </p:childTnLst>
                                </p:cTn>
                              </p:par>
                              <p:par>
                                <p:cTn id="8" presetID="9" presetClass="entr" presetSubtype="0" fill="hold" nodeType="withEffect">
                                  <p:stCondLst>
                                    <p:cond delay="0"/>
                                  </p:stCondLst>
                                  <p:childTnLst>
                                    <p:set>
                                      <p:cBhvr>
                                        <p:cTn id="9" dur="1" fill="hold">
                                          <p:stCondLst>
                                            <p:cond delay="0"/>
                                          </p:stCondLst>
                                        </p:cTn>
                                        <p:tgtEl>
                                          <p:spTgt spid="67590"/>
                                        </p:tgtEl>
                                        <p:attrNameLst>
                                          <p:attrName>style.visibility</p:attrName>
                                        </p:attrNameLst>
                                      </p:cBhvr>
                                      <p:to>
                                        <p:strVal val="visible"/>
                                      </p:to>
                                    </p:set>
                                    <p:animEffect transition="in" filter="dissolve">
                                      <p:cBhvr>
                                        <p:cTn id="10" dur="500"/>
                                        <p:tgtEl>
                                          <p:spTgt spid="675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7591"/>
                                        </p:tgtEl>
                                        <p:attrNameLst>
                                          <p:attrName>style.visibility</p:attrName>
                                        </p:attrNameLst>
                                      </p:cBhvr>
                                      <p:to>
                                        <p:strVal val="visible"/>
                                      </p:to>
                                    </p:set>
                                    <p:animEffect transition="in" filter="dissolve">
                                      <p:cBhvr>
                                        <p:cTn id="15" dur="500"/>
                                        <p:tgtEl>
                                          <p:spTgt spid="67591"/>
                                        </p:tgtEl>
                                      </p:cBhvr>
                                    </p:animEffect>
                                  </p:childTnLst>
                                </p:cTn>
                              </p:par>
                              <p:par>
                                <p:cTn id="16" presetID="9" presetClass="entr" presetSubtype="0" fill="hold" nodeType="withEffect">
                                  <p:stCondLst>
                                    <p:cond delay="0"/>
                                  </p:stCondLst>
                                  <p:childTnLst>
                                    <p:set>
                                      <p:cBhvr>
                                        <p:cTn id="17" dur="1" fill="hold">
                                          <p:stCondLst>
                                            <p:cond delay="0"/>
                                          </p:stCondLst>
                                        </p:cTn>
                                        <p:tgtEl>
                                          <p:spTgt spid="67592"/>
                                        </p:tgtEl>
                                        <p:attrNameLst>
                                          <p:attrName>style.visibility</p:attrName>
                                        </p:attrNameLst>
                                      </p:cBhvr>
                                      <p:to>
                                        <p:strVal val="visible"/>
                                      </p:to>
                                    </p:set>
                                    <p:animEffect transition="in" filter="dissolve">
                                      <p:cBhvr>
                                        <p:cTn id="18" dur="500"/>
                                        <p:tgtEl>
                                          <p:spTgt spid="6759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7593"/>
                                        </p:tgtEl>
                                        <p:attrNameLst>
                                          <p:attrName>style.visibility</p:attrName>
                                        </p:attrNameLst>
                                      </p:cBhvr>
                                      <p:to>
                                        <p:strVal val="visible"/>
                                      </p:to>
                                    </p:set>
                                    <p:animEffect transition="in" filter="dissolve">
                                      <p:cBhvr>
                                        <p:cTn id="23" dur="500"/>
                                        <p:tgtEl>
                                          <p:spTgt spid="67593"/>
                                        </p:tgtEl>
                                      </p:cBhvr>
                                    </p:animEffect>
                                  </p:childTnLst>
                                </p:cTn>
                              </p:par>
                              <p:par>
                                <p:cTn id="24" presetID="9" presetClass="entr" presetSubtype="0" fill="hold" nodeType="withEffect">
                                  <p:stCondLst>
                                    <p:cond delay="0"/>
                                  </p:stCondLst>
                                  <p:childTnLst>
                                    <p:set>
                                      <p:cBhvr>
                                        <p:cTn id="25" dur="1" fill="hold">
                                          <p:stCondLst>
                                            <p:cond delay="0"/>
                                          </p:stCondLst>
                                        </p:cTn>
                                        <p:tgtEl>
                                          <p:spTgt spid="67594"/>
                                        </p:tgtEl>
                                        <p:attrNameLst>
                                          <p:attrName>style.visibility</p:attrName>
                                        </p:attrNameLst>
                                      </p:cBhvr>
                                      <p:to>
                                        <p:strVal val="visible"/>
                                      </p:to>
                                    </p:set>
                                    <p:animEffect transition="in" filter="dissolve">
                                      <p:cBhvr>
                                        <p:cTn id="26" dur="500"/>
                                        <p:tgtEl>
                                          <p:spTgt spid="67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91" grpId="0"/>
      <p:bldP spid="675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50825" y="2187575"/>
            <a:ext cx="8713788" cy="1994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rappresenta la relazione costitutiva (fondamentale) di un sistema LTI: il segnale di uscita può essere calcolato attraverso la convoluzione tra il segnale di ingresso e la risposta impulsiva del sistema.</a:t>
            </a:r>
          </a:p>
          <a:p>
            <a:pPr>
              <a:spcBef>
                <a:spcPct val="50000"/>
              </a:spcBef>
            </a:pPr>
            <a:r>
              <a:rPr lang="it-IT" altLang="it-IT" sz="2400">
                <a:solidFill>
                  <a:schemeClr val="tx1"/>
                </a:solidFill>
                <a:latin typeface="Calibri" charset="0"/>
                <a:ea typeface="Calibri" charset="0"/>
                <a:cs typeface="Calibri" charset="0"/>
              </a:rPr>
              <a:t>La conoscenza della risposta impulsiva caratterizza completamente il comportamento del sistema.</a:t>
            </a:r>
          </a:p>
        </p:txBody>
      </p:sp>
      <p:sp>
        <p:nvSpPr>
          <p:cNvPr id="68612" name="Text Box 4"/>
          <p:cNvSpPr txBox="1">
            <a:spLocks noChangeArrowheads="1"/>
          </p:cNvSpPr>
          <p:nvPr/>
        </p:nvSpPr>
        <p:spPr bwMode="auto">
          <a:xfrm>
            <a:off x="250825" y="873585"/>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La relazione </a:t>
            </a:r>
          </a:p>
        </p:txBody>
      </p:sp>
      <p:graphicFrame>
        <p:nvGraphicFramePr>
          <p:cNvPr id="68613" name="Object 5"/>
          <p:cNvGraphicFramePr>
            <a:graphicFrameLocks noChangeAspect="1"/>
          </p:cNvGraphicFramePr>
          <p:nvPr/>
        </p:nvGraphicFramePr>
        <p:xfrm>
          <a:off x="2292350" y="1306705"/>
          <a:ext cx="4356100" cy="774700"/>
        </p:xfrm>
        <a:graphic>
          <a:graphicData uri="http://schemas.openxmlformats.org/presentationml/2006/ole">
            <mc:AlternateContent xmlns:mc="http://schemas.openxmlformats.org/markup-compatibility/2006">
              <mc:Choice xmlns:v="urn:schemas-microsoft-com:vml" Requires="v">
                <p:oleObj name="Equation" r:id="rId2" imgW="4356000" imgH="774360" progId="Equation.3">
                  <p:embed/>
                </p:oleObj>
              </mc:Choice>
              <mc:Fallback>
                <p:oleObj name="Equation" r:id="rId2" imgW="4356000" imgH="774360" progId="Equation.3">
                  <p:embed/>
                  <p:pic>
                    <p:nvPicPr>
                      <p:cNvPr id="68613"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350" y="1306705"/>
                        <a:ext cx="43561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68614" name="Group 6"/>
          <p:cNvGrpSpPr>
            <a:grpSpLocks/>
          </p:cNvGrpSpPr>
          <p:nvPr/>
        </p:nvGrpSpPr>
        <p:grpSpPr bwMode="auto">
          <a:xfrm>
            <a:off x="2411760" y="4653136"/>
            <a:ext cx="3816350" cy="1079500"/>
            <a:chOff x="1474" y="3203"/>
            <a:chExt cx="2404" cy="680"/>
          </a:xfrm>
        </p:grpSpPr>
        <p:sp>
          <p:nvSpPr>
            <p:cNvPr id="68615" name="Line 7"/>
            <p:cNvSpPr>
              <a:spLocks noChangeShapeType="1"/>
            </p:cNvSpPr>
            <p:nvPr/>
          </p:nvSpPr>
          <p:spPr bwMode="auto">
            <a:xfrm>
              <a:off x="1474" y="3520"/>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sp>
          <p:nvSpPr>
            <p:cNvPr id="68616" name="Rectangle 8"/>
            <p:cNvSpPr>
              <a:spLocks noChangeArrowheads="1"/>
            </p:cNvSpPr>
            <p:nvPr/>
          </p:nvSpPr>
          <p:spPr bwMode="auto">
            <a:xfrm>
              <a:off x="2200" y="3203"/>
              <a:ext cx="952" cy="68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solidFill>
                  <a:schemeClr val="tx1"/>
                </a:solidFill>
                <a:latin typeface="Calibri" charset="0"/>
                <a:ea typeface="Calibri" charset="0"/>
                <a:cs typeface="Calibri" charset="0"/>
              </a:endParaRPr>
            </a:p>
          </p:txBody>
        </p:sp>
        <p:sp>
          <p:nvSpPr>
            <p:cNvPr id="68617" name="Line 9"/>
            <p:cNvSpPr>
              <a:spLocks noChangeShapeType="1"/>
            </p:cNvSpPr>
            <p:nvPr/>
          </p:nvSpPr>
          <p:spPr bwMode="auto">
            <a:xfrm>
              <a:off x="3152" y="3520"/>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graphicFrame>
          <p:nvGraphicFramePr>
            <p:cNvPr id="68618" name="Object 10"/>
            <p:cNvGraphicFramePr>
              <a:graphicFrameLocks noChangeAspect="1"/>
            </p:cNvGraphicFramePr>
            <p:nvPr/>
          </p:nvGraphicFramePr>
          <p:xfrm>
            <a:off x="1674" y="3288"/>
            <a:ext cx="344" cy="232"/>
          </p:xfrm>
          <a:graphic>
            <a:graphicData uri="http://schemas.openxmlformats.org/presentationml/2006/ole">
              <mc:AlternateContent xmlns:mc="http://schemas.openxmlformats.org/markup-compatibility/2006">
                <mc:Choice xmlns:v="urn:schemas-microsoft-com:vml" Requires="v">
                  <p:oleObj name="Equation" r:id="rId4" imgW="507960" imgH="342720" progId="Equation.3">
                    <p:embed/>
                  </p:oleObj>
                </mc:Choice>
                <mc:Fallback>
                  <p:oleObj name="Equation" r:id="rId4" imgW="507960" imgH="342720" progId="Equation.3">
                    <p:embed/>
                    <p:pic>
                      <p:nvPicPr>
                        <p:cNvPr id="68618"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 y="3288"/>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8619" name="Object 11"/>
            <p:cNvGraphicFramePr>
              <a:graphicFrameLocks noChangeAspect="1"/>
            </p:cNvGraphicFramePr>
            <p:nvPr/>
          </p:nvGraphicFramePr>
          <p:xfrm>
            <a:off x="3375" y="3304"/>
            <a:ext cx="328" cy="216"/>
          </p:xfrm>
          <a:graphic>
            <a:graphicData uri="http://schemas.openxmlformats.org/presentationml/2006/ole">
              <mc:AlternateContent xmlns:mc="http://schemas.openxmlformats.org/markup-compatibility/2006">
                <mc:Choice xmlns:v="urn:schemas-microsoft-com:vml" Requires="v">
                  <p:oleObj name="Equation" r:id="rId6" imgW="520560" imgH="342720" progId="Equation.3">
                    <p:embed/>
                  </p:oleObj>
                </mc:Choice>
                <mc:Fallback>
                  <p:oleObj name="Equation" r:id="rId6" imgW="520560" imgH="342720" progId="Equation.3">
                    <p:embed/>
                    <p:pic>
                      <p:nvPicPr>
                        <p:cNvPr id="68619"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5" y="3304"/>
                          <a:ext cx="328"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8620" name="Object 12"/>
            <p:cNvGraphicFramePr>
              <a:graphicFrameLocks noChangeAspect="1"/>
            </p:cNvGraphicFramePr>
            <p:nvPr/>
          </p:nvGraphicFramePr>
          <p:xfrm>
            <a:off x="2472" y="3385"/>
            <a:ext cx="344" cy="232"/>
          </p:xfrm>
          <a:graphic>
            <a:graphicData uri="http://schemas.openxmlformats.org/presentationml/2006/ole">
              <mc:AlternateContent xmlns:mc="http://schemas.openxmlformats.org/markup-compatibility/2006">
                <mc:Choice xmlns:v="urn:schemas-microsoft-com:vml" Requires="v">
                  <p:oleObj name="Equation" r:id="rId8" imgW="507960" imgH="342720" progId="Equation.3">
                    <p:embed/>
                  </p:oleObj>
                </mc:Choice>
                <mc:Fallback>
                  <p:oleObj name="Equation" r:id="rId8" imgW="507960" imgH="342720" progId="Equation.3">
                    <p:embed/>
                    <p:pic>
                      <p:nvPicPr>
                        <p:cNvPr id="6862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72" y="3385"/>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763117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8610">
                                            <p:txEl>
                                              <p:pRg st="1" end="1"/>
                                            </p:txEl>
                                          </p:spTgt>
                                        </p:tgtEl>
                                        <p:attrNameLst>
                                          <p:attrName>style.visibility</p:attrName>
                                        </p:attrNameLst>
                                      </p:cBhvr>
                                      <p:to>
                                        <p:strVal val="visible"/>
                                      </p:to>
                                    </p:set>
                                    <p:animEffect transition="in" filter="dissolve">
                                      <p:cBhvr>
                                        <p:cTn id="7" dur="500"/>
                                        <p:tgtEl>
                                          <p:spTgt spid="6861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8614"/>
                                        </p:tgtEl>
                                        <p:attrNameLst>
                                          <p:attrName>style.visibility</p:attrName>
                                        </p:attrNameLst>
                                      </p:cBhvr>
                                      <p:to>
                                        <p:strVal val="visible"/>
                                      </p:to>
                                    </p:set>
                                    <p:animEffect transition="in" filter="dissolve">
                                      <p:cBhvr>
                                        <p:cTn id="12" dur="500"/>
                                        <p:tgtEl>
                                          <p:spTgt spid="68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ext Box 3"/>
          <p:cNvSpPr txBox="1">
            <a:spLocks noChangeArrowheads="1"/>
          </p:cNvSpPr>
          <p:nvPr/>
        </p:nvSpPr>
        <p:spPr bwMode="auto">
          <a:xfrm>
            <a:off x="323850" y="735013"/>
            <a:ext cx="8281988"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Sfruttando la FT è possibile ottenere la risposta del sistema a qualsiasi segnale di ingresso.</a:t>
            </a:r>
          </a:p>
        </p:txBody>
      </p:sp>
      <p:sp>
        <p:nvSpPr>
          <p:cNvPr id="72708" name="Text Box 4"/>
          <p:cNvSpPr txBox="1">
            <a:spLocks noChangeArrowheads="1"/>
          </p:cNvSpPr>
          <p:nvPr/>
        </p:nvSpPr>
        <p:spPr bwMode="auto">
          <a:xfrm>
            <a:off x="312980" y="2115985"/>
            <a:ext cx="8281988" cy="268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Dove H(</a:t>
            </a:r>
            <a:r>
              <a:rPr lang="it-IT" altLang="it-IT" sz="2400" dirty="0" err="1">
                <a:latin typeface="Calibri" charset="0"/>
                <a:ea typeface="Calibri" charset="0"/>
                <a:cs typeface="Calibri" charset="0"/>
              </a:rPr>
              <a:t>f</a:t>
            </a:r>
            <a:r>
              <a:rPr lang="it-IT" altLang="it-IT" sz="2400" dirty="0">
                <a:latin typeface="Calibri" charset="0"/>
                <a:ea typeface="Calibri" charset="0"/>
                <a:cs typeface="Calibri" charset="0"/>
              </a:rPr>
              <a:t>) è la risposta in frequenza del sistema, definita come la Trasformata di Fourier della risposta impulsiva</a:t>
            </a:r>
          </a:p>
          <a:p>
            <a:pPr>
              <a:spcBef>
                <a:spcPct val="50000"/>
              </a:spcBef>
            </a:pPr>
            <a:r>
              <a:rPr lang="it-IT" altLang="it-IT" sz="2400" dirty="0">
                <a:latin typeface="Calibri" charset="0"/>
                <a:ea typeface="Calibri" charset="0"/>
                <a:cs typeface="Calibri" charset="0"/>
              </a:rPr>
              <a:t>La risposta in frequenza permette di calcolare la FT del segnale di uscita mediante una moltiplicazione tra la FT del segnale di ingresso e la risposta in frequenza stessa. E’ possibile quindi calcolare il segnale di uscita nel dominio del tempo anti-trasformando il segnale </a:t>
            </a:r>
            <a:r>
              <a:rPr lang="it-IT" altLang="it-IT" sz="2400" i="1" dirty="0">
                <a:latin typeface="Calibri" charset="0"/>
                <a:ea typeface="Calibri" charset="0"/>
                <a:cs typeface="Calibri" charset="0"/>
              </a:rPr>
              <a:t>Y</a:t>
            </a:r>
            <a:r>
              <a:rPr lang="it-IT" altLang="it-IT" sz="2400" dirty="0">
                <a:latin typeface="Calibri" charset="0"/>
                <a:ea typeface="Calibri" charset="0"/>
                <a:cs typeface="Calibri" charset="0"/>
              </a:rPr>
              <a:t>(</a:t>
            </a:r>
            <a:r>
              <a:rPr lang="it-IT" altLang="it-IT" sz="2400" i="1" dirty="0" err="1">
                <a:latin typeface="Calibri" charset="0"/>
                <a:ea typeface="Calibri" charset="0"/>
                <a:cs typeface="Calibri" charset="0"/>
              </a:rPr>
              <a:t>f</a:t>
            </a:r>
            <a:r>
              <a:rPr lang="it-IT" altLang="it-IT" sz="2400" dirty="0">
                <a:latin typeface="Calibri" charset="0"/>
                <a:ea typeface="Calibri" charset="0"/>
                <a:cs typeface="Calibri" charset="0"/>
              </a:rPr>
              <a:t>) </a:t>
            </a:r>
          </a:p>
        </p:txBody>
      </p:sp>
      <p:graphicFrame>
        <p:nvGraphicFramePr>
          <p:cNvPr id="72709" name="Object 5"/>
          <p:cNvGraphicFramePr>
            <a:graphicFrameLocks noChangeAspect="1"/>
          </p:cNvGraphicFramePr>
          <p:nvPr/>
        </p:nvGraphicFramePr>
        <p:xfrm>
          <a:off x="2026444" y="1602720"/>
          <a:ext cx="4876800" cy="342900"/>
        </p:xfrm>
        <a:graphic>
          <a:graphicData uri="http://schemas.openxmlformats.org/presentationml/2006/ole">
            <mc:AlternateContent xmlns:mc="http://schemas.openxmlformats.org/markup-compatibility/2006">
              <mc:Choice xmlns:v="urn:schemas-microsoft-com:vml" Requires="v">
                <p:oleObj name="Equation" r:id="rId2" imgW="4876560" imgH="342720" progId="Equation.3">
                  <p:embed/>
                </p:oleObj>
              </mc:Choice>
              <mc:Fallback>
                <p:oleObj name="Equation" r:id="rId2" imgW="4876560" imgH="342720" progId="Equation.3">
                  <p:embed/>
                  <p:pic>
                    <p:nvPicPr>
                      <p:cNvPr id="72709"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444" y="1602720"/>
                        <a:ext cx="4876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2710" name="Text Box 6"/>
          <p:cNvSpPr txBox="1">
            <a:spLocks noChangeArrowheads="1"/>
          </p:cNvSpPr>
          <p:nvPr/>
        </p:nvSpPr>
        <p:spPr bwMode="auto">
          <a:xfrm>
            <a:off x="323851" y="4967790"/>
            <a:ext cx="8281987" cy="112280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La </a:t>
            </a:r>
            <a:r>
              <a:rPr lang="it-IT" altLang="it-IT" sz="2400">
                <a:solidFill>
                  <a:srgbClr val="FF0000"/>
                </a:solidFill>
                <a:latin typeface="Calibri" charset="0"/>
                <a:ea typeface="Calibri" charset="0"/>
                <a:cs typeface="Calibri" charset="0"/>
              </a:rPr>
              <a:t>risposta impulsiva</a:t>
            </a:r>
            <a:r>
              <a:rPr lang="it-IT" altLang="it-IT" sz="2400">
                <a:latin typeface="Calibri" charset="0"/>
                <a:ea typeface="Calibri" charset="0"/>
                <a:cs typeface="Calibri" charset="0"/>
              </a:rPr>
              <a:t> caratterizza completamente il sistema nel </a:t>
            </a:r>
            <a:r>
              <a:rPr lang="it-IT" altLang="it-IT" sz="2400">
                <a:solidFill>
                  <a:srgbClr val="FF0000"/>
                </a:solidFill>
                <a:latin typeface="Calibri" charset="0"/>
                <a:ea typeface="Calibri" charset="0"/>
                <a:cs typeface="Calibri" charset="0"/>
              </a:rPr>
              <a:t>dominio del tempo</a:t>
            </a:r>
            <a:r>
              <a:rPr lang="it-IT" altLang="it-IT" sz="2400">
                <a:latin typeface="Calibri" charset="0"/>
                <a:ea typeface="Calibri" charset="0"/>
                <a:cs typeface="Calibri" charset="0"/>
              </a:rPr>
              <a:t>, la </a:t>
            </a:r>
            <a:r>
              <a:rPr lang="it-IT" altLang="it-IT" sz="2400">
                <a:solidFill>
                  <a:srgbClr val="FF0000"/>
                </a:solidFill>
                <a:latin typeface="Calibri" charset="0"/>
                <a:ea typeface="Calibri" charset="0"/>
                <a:cs typeface="Calibri" charset="0"/>
              </a:rPr>
              <a:t>risposta in frequenza</a:t>
            </a:r>
            <a:r>
              <a:rPr lang="it-IT" altLang="it-IT" sz="2400">
                <a:latin typeface="Calibri" charset="0"/>
                <a:ea typeface="Calibri" charset="0"/>
                <a:cs typeface="Calibri" charset="0"/>
              </a:rPr>
              <a:t> caratterizza completamente il sistema nel </a:t>
            </a:r>
            <a:r>
              <a:rPr lang="it-IT" altLang="it-IT" sz="2400">
                <a:solidFill>
                  <a:srgbClr val="FF0000"/>
                </a:solidFill>
                <a:latin typeface="Calibri" charset="0"/>
                <a:ea typeface="Calibri" charset="0"/>
                <a:cs typeface="Calibri" charset="0"/>
              </a:rPr>
              <a:t>dominio della frequenza</a:t>
            </a:r>
          </a:p>
        </p:txBody>
      </p:sp>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670998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dissolve">
                                      <p:cBhvr>
                                        <p:cTn id="7" dur="500"/>
                                        <p:tgtEl>
                                          <p:spTgt spid="72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10"/>
                                        </p:tgtEl>
                                        <p:attrNameLst>
                                          <p:attrName>style.visibility</p:attrName>
                                        </p:attrNameLst>
                                      </p:cBhvr>
                                      <p:to>
                                        <p:strVal val="visible"/>
                                      </p:to>
                                    </p:set>
                                    <p:animEffect transition="in" filter="dissolve">
                                      <p:cBhvr>
                                        <p:cTn id="12" dur="500"/>
                                        <p:tgtEl>
                                          <p:spTgt spid="72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73731" name="Text Box 3"/>
          <p:cNvSpPr txBox="1">
            <a:spLocks noChangeArrowheads="1"/>
          </p:cNvSpPr>
          <p:nvPr/>
        </p:nvSpPr>
        <p:spPr bwMode="auto">
          <a:xfrm>
            <a:off x="323850" y="735013"/>
            <a:ext cx="8281988"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Lo spettro di ampiezza del segnale in uscita è legato allo spettro del segnale in ingresso mediante la relazione</a:t>
            </a:r>
          </a:p>
        </p:txBody>
      </p:sp>
      <p:sp>
        <p:nvSpPr>
          <p:cNvPr id="73732" name="Text Box 4"/>
          <p:cNvSpPr txBox="1">
            <a:spLocks noChangeArrowheads="1"/>
          </p:cNvSpPr>
          <p:nvPr/>
        </p:nvSpPr>
        <p:spPr bwMode="auto">
          <a:xfrm>
            <a:off x="323850" y="2663825"/>
            <a:ext cx="8281988" cy="3024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Le componenti spettrali del segnale in ingresso sono amplificate in corrispondenza delle frequenze alle quali la risposta in ampiezza assume valori diversi dallo zero. Sono attenuate in corrispondenza delle frequenze alle quali la risposta in ampiezza assume valori prossimi allo zero (</a:t>
            </a:r>
            <a:r>
              <a:rPr lang="it-IT" altLang="it-IT" sz="2400">
                <a:solidFill>
                  <a:srgbClr val="FF0000"/>
                </a:solidFill>
                <a:latin typeface="Calibri" charset="0"/>
                <a:ea typeface="Calibri" charset="0"/>
                <a:cs typeface="Calibri" charset="0"/>
              </a:rPr>
              <a:t>comportamento filtrante</a:t>
            </a:r>
            <a:r>
              <a:rPr lang="it-IT" altLang="it-IT" sz="2400">
                <a:latin typeface="Calibri" charset="0"/>
                <a:ea typeface="Calibri" charset="0"/>
                <a:cs typeface="Calibri" charset="0"/>
              </a:rPr>
              <a:t> o </a:t>
            </a:r>
            <a:r>
              <a:rPr lang="it-IT" altLang="it-IT" sz="2400">
                <a:solidFill>
                  <a:srgbClr val="FF0000"/>
                </a:solidFill>
                <a:latin typeface="Calibri" charset="0"/>
                <a:ea typeface="Calibri" charset="0"/>
                <a:cs typeface="Calibri" charset="0"/>
              </a:rPr>
              <a:t>selettivo in frequenza</a:t>
            </a:r>
            <a:r>
              <a:rPr lang="it-IT" altLang="it-IT" sz="2400">
                <a:latin typeface="Calibri" charset="0"/>
                <a:ea typeface="Calibri" charset="0"/>
                <a:cs typeface="Calibri" charset="0"/>
              </a:rPr>
              <a:t>)</a:t>
            </a:r>
          </a:p>
          <a:p>
            <a:pPr>
              <a:spcBef>
                <a:spcPct val="50000"/>
              </a:spcBef>
            </a:pPr>
            <a:r>
              <a:rPr lang="it-IT" altLang="it-IT" sz="2400">
                <a:latin typeface="Calibri" charset="0"/>
                <a:ea typeface="Calibri" charset="0"/>
                <a:cs typeface="Calibri" charset="0"/>
              </a:rPr>
              <a:t>I sistemi LTI vengono chiamati </a:t>
            </a:r>
            <a:r>
              <a:rPr lang="it-IT" altLang="it-IT" sz="2400">
                <a:solidFill>
                  <a:srgbClr val="FF0000"/>
                </a:solidFill>
                <a:latin typeface="Calibri" charset="0"/>
                <a:ea typeface="Calibri" charset="0"/>
                <a:cs typeface="Calibri" charset="0"/>
              </a:rPr>
              <a:t>filtri</a:t>
            </a:r>
            <a:r>
              <a:rPr lang="it-IT" altLang="it-IT" sz="2400">
                <a:latin typeface="Calibri" charset="0"/>
                <a:ea typeface="Calibri" charset="0"/>
                <a:cs typeface="Calibri" charset="0"/>
              </a:rPr>
              <a:t>: permettono di trattenere alcune componenti frequenziali e “lasciare passare” altre.</a:t>
            </a:r>
          </a:p>
        </p:txBody>
      </p:sp>
      <p:graphicFrame>
        <p:nvGraphicFramePr>
          <p:cNvPr id="73733" name="Object 5"/>
          <p:cNvGraphicFramePr>
            <a:graphicFrameLocks noChangeAspect="1"/>
          </p:cNvGraphicFramePr>
          <p:nvPr/>
        </p:nvGraphicFramePr>
        <p:xfrm>
          <a:off x="3030538" y="1884363"/>
          <a:ext cx="2565400" cy="406400"/>
        </p:xfrm>
        <a:graphic>
          <a:graphicData uri="http://schemas.openxmlformats.org/presentationml/2006/ole">
            <mc:AlternateContent xmlns:mc="http://schemas.openxmlformats.org/markup-compatibility/2006">
              <mc:Choice xmlns:v="urn:schemas-microsoft-com:vml" Requires="v">
                <p:oleObj name="Equation" r:id="rId2" imgW="2565360" imgH="406080" progId="Equation.3">
                  <p:embed/>
                </p:oleObj>
              </mc:Choice>
              <mc:Fallback>
                <p:oleObj name="Equation" r:id="rId2" imgW="2565360" imgH="406080" progId="Equation.3">
                  <p:embed/>
                  <p:pic>
                    <p:nvPicPr>
                      <p:cNvPr id="73733"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0538" y="1884363"/>
                        <a:ext cx="25654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823919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dissolve">
                                      <p:cBhvr>
                                        <p:cTn id="7" dur="500"/>
                                        <p:tgtEl>
                                          <p:spTgt spid="737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3732">
                                            <p:txEl>
                                              <p:pRg st="1" end="1"/>
                                            </p:txEl>
                                          </p:spTgt>
                                        </p:tgtEl>
                                        <p:attrNameLst>
                                          <p:attrName>style.visibility</p:attrName>
                                        </p:attrNameLst>
                                      </p:cBhvr>
                                      <p:to>
                                        <p:strVal val="visible"/>
                                      </p:to>
                                    </p:set>
                                    <p:animEffect transition="in" filter="dissolve">
                                      <p:cBhvr>
                                        <p:cTn id="12" dur="500"/>
                                        <p:tgtEl>
                                          <p:spTgt spid="737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74755" name="Text Box 3"/>
          <p:cNvSpPr txBox="1">
            <a:spLocks noChangeArrowheads="1"/>
          </p:cNvSpPr>
          <p:nvPr/>
        </p:nvSpPr>
        <p:spPr bwMode="auto">
          <a:xfrm>
            <a:off x="323850" y="735013"/>
            <a:ext cx="82819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dirty="0">
                <a:latin typeface="Calibri" charset="0"/>
                <a:ea typeface="Calibri" charset="0"/>
                <a:cs typeface="Calibri" charset="0"/>
              </a:rPr>
              <a:t>Ad es:</a:t>
            </a:r>
          </a:p>
        </p:txBody>
      </p:sp>
      <p:sp>
        <p:nvSpPr>
          <p:cNvPr id="74756" name="Text Box 4"/>
          <p:cNvSpPr txBox="1">
            <a:spLocks noChangeArrowheads="1"/>
          </p:cNvSpPr>
          <p:nvPr/>
        </p:nvSpPr>
        <p:spPr bwMode="auto">
          <a:xfrm>
            <a:off x="395288" y="5445125"/>
            <a:ext cx="82819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A seconda delle componenti che vengono fatte passare, i filtri si distinguono in: </a:t>
            </a:r>
            <a:r>
              <a:rPr lang="it-IT" altLang="it-IT" sz="2400">
                <a:solidFill>
                  <a:srgbClr val="FF0000"/>
                </a:solidFill>
                <a:latin typeface="Calibri" charset="0"/>
                <a:ea typeface="Calibri" charset="0"/>
                <a:cs typeface="Calibri" charset="0"/>
              </a:rPr>
              <a:t>Filtri Passa-Basso</a:t>
            </a:r>
            <a:r>
              <a:rPr lang="it-IT" altLang="it-IT" sz="2400">
                <a:latin typeface="Calibri" charset="0"/>
                <a:ea typeface="Calibri" charset="0"/>
                <a:cs typeface="Calibri" charset="0"/>
              </a:rPr>
              <a:t>, </a:t>
            </a:r>
            <a:r>
              <a:rPr lang="it-IT" altLang="it-IT" sz="2400">
                <a:solidFill>
                  <a:srgbClr val="FF0000"/>
                </a:solidFill>
                <a:latin typeface="Calibri" charset="0"/>
                <a:ea typeface="Calibri" charset="0"/>
                <a:cs typeface="Calibri" charset="0"/>
              </a:rPr>
              <a:t>Passa-Alto</a:t>
            </a:r>
            <a:r>
              <a:rPr lang="it-IT" altLang="it-IT" sz="2400">
                <a:latin typeface="Calibri" charset="0"/>
                <a:ea typeface="Calibri" charset="0"/>
                <a:cs typeface="Calibri" charset="0"/>
              </a:rPr>
              <a:t> e </a:t>
            </a:r>
            <a:r>
              <a:rPr lang="it-IT" altLang="it-IT" sz="2400">
                <a:solidFill>
                  <a:srgbClr val="FF0000"/>
                </a:solidFill>
                <a:latin typeface="Calibri" charset="0"/>
                <a:ea typeface="Calibri" charset="0"/>
                <a:cs typeface="Calibri" charset="0"/>
              </a:rPr>
              <a:t>Passa-Banda</a:t>
            </a:r>
          </a:p>
        </p:txBody>
      </p:sp>
      <p:pic>
        <p:nvPicPr>
          <p:cNvPr id="74757"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1913" y="836613"/>
            <a:ext cx="6432550"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itolo 1"/>
          <p:cNvSpPr>
            <a:spLocks noGrp="1"/>
          </p:cNvSpPr>
          <p:nvPr>
            <p:ph type="title"/>
          </p:nvPr>
        </p:nvSpPr>
        <p:spPr/>
        <p:txBody>
          <a:bodyPr/>
          <a:lstStyle/>
          <a:p>
            <a:r>
              <a:rPr lang="en-US" dirty="0" err="1"/>
              <a:t>Sistemi</a:t>
            </a:r>
            <a:r>
              <a:rPr lang="en-US" dirty="0"/>
              <a:t> LTI</a:t>
            </a:r>
          </a:p>
        </p:txBody>
      </p:sp>
    </p:spTree>
    <p:extLst>
      <p:ext uri="{BB962C8B-B14F-4D97-AF65-F5344CB8AC3E}">
        <p14:creationId xmlns:p14="http://schemas.microsoft.com/office/powerpoint/2010/main" val="1427139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dissolve">
                                      <p:cBhvr>
                                        <p:cTn id="7" dur="5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440531" y="1124744"/>
            <a:ext cx="8204200" cy="198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ea typeface="ＭＳ Ｐゴシック" charset="-128"/>
              </a:defRPr>
            </a:lvl1pPr>
            <a:lvl2pPr marL="914400" indent="-457200">
              <a:defRPr>
                <a:solidFill>
                  <a:schemeClr val="tx1"/>
                </a:solidFill>
                <a:latin typeface="Arial" charset="0"/>
                <a:ea typeface="ＭＳ Ｐゴシック" charset="-128"/>
              </a:defRPr>
            </a:lvl2pPr>
            <a:lvl3pPr marL="1371600" indent="-457200">
              <a:defRPr>
                <a:solidFill>
                  <a:schemeClr val="tx1"/>
                </a:solidFill>
                <a:latin typeface="Arial" charset="0"/>
                <a:ea typeface="ＭＳ Ｐゴシック" charset="-128"/>
              </a:defRPr>
            </a:lvl3pPr>
            <a:lvl4pPr marL="1828800" indent="-457200">
              <a:defRPr>
                <a:solidFill>
                  <a:schemeClr val="tx1"/>
                </a:solidFill>
                <a:latin typeface="Arial" charset="0"/>
                <a:ea typeface="ＭＳ Ｐゴシック" charset="-128"/>
              </a:defRPr>
            </a:lvl4pPr>
            <a:lvl5pPr marL="2286000" indent="-457200">
              <a:defRPr>
                <a:solidFill>
                  <a:schemeClr val="tx1"/>
                </a:solidFill>
                <a:latin typeface="Arial" charset="0"/>
                <a:ea typeface="ＭＳ Ｐゴシック" charset="-128"/>
              </a:defRPr>
            </a:lvl5pPr>
            <a:lvl6pPr marL="2743200" indent="-457200" eaLnBrk="0" fontAlgn="base" hangingPunct="0">
              <a:spcBef>
                <a:spcPct val="0"/>
              </a:spcBef>
              <a:spcAft>
                <a:spcPct val="0"/>
              </a:spcAft>
              <a:defRPr>
                <a:solidFill>
                  <a:schemeClr val="tx1"/>
                </a:solidFill>
                <a:latin typeface="Arial" charset="0"/>
                <a:ea typeface="ＭＳ Ｐゴシック" charset="-128"/>
              </a:defRPr>
            </a:lvl6pPr>
            <a:lvl7pPr marL="3200400" indent="-457200" eaLnBrk="0" fontAlgn="base" hangingPunct="0">
              <a:spcBef>
                <a:spcPct val="0"/>
              </a:spcBef>
              <a:spcAft>
                <a:spcPct val="0"/>
              </a:spcAft>
              <a:defRPr>
                <a:solidFill>
                  <a:schemeClr val="tx1"/>
                </a:solidFill>
                <a:latin typeface="Arial" charset="0"/>
                <a:ea typeface="ＭＳ Ｐゴシック" charset="-128"/>
              </a:defRPr>
            </a:lvl7pPr>
            <a:lvl8pPr marL="3657600" indent="-457200" eaLnBrk="0" fontAlgn="base" hangingPunct="0">
              <a:spcBef>
                <a:spcPct val="0"/>
              </a:spcBef>
              <a:spcAft>
                <a:spcPct val="0"/>
              </a:spcAft>
              <a:defRPr>
                <a:solidFill>
                  <a:schemeClr val="tx1"/>
                </a:solidFill>
                <a:latin typeface="Arial" charset="0"/>
                <a:ea typeface="ＭＳ Ｐゴシック" charset="-128"/>
              </a:defRPr>
            </a:lvl8pPr>
            <a:lvl9pPr marL="4114800" indent="-457200" eaLnBrk="0" fontAlgn="base" hangingPunct="0">
              <a:spcBef>
                <a:spcPct val="0"/>
              </a:spcBef>
              <a:spcAft>
                <a:spcPct val="0"/>
              </a:spcAft>
              <a:defRPr>
                <a:solidFill>
                  <a:schemeClr val="tx1"/>
                </a:solidFill>
                <a:latin typeface="Arial" charset="0"/>
                <a:ea typeface="ＭＳ Ｐゴシック" charset="-128"/>
              </a:defRPr>
            </a:lvl9pPr>
          </a:lstStyle>
          <a:p>
            <a:pPr defTabSz="914400" eaLnBrk="1" hangingPunct="1">
              <a:lnSpc>
                <a:spcPct val="120000"/>
              </a:lnSpc>
              <a:buFontTx/>
              <a:buChar char="•"/>
            </a:pPr>
            <a:r>
              <a:rPr lang="it-IT" altLang="it-IT" sz="2600" dirty="0">
                <a:solidFill>
                  <a:srgbClr val="673366"/>
                </a:solidFill>
                <a:latin typeface="+mj-lt"/>
                <a:ea typeface="+mj-ea"/>
                <a:cs typeface="+mj-cs"/>
              </a:rPr>
              <a:t>Convoluzione</a:t>
            </a:r>
          </a:p>
          <a:p>
            <a:pPr defTabSz="914400" eaLnBrk="1" hangingPunct="1">
              <a:lnSpc>
                <a:spcPct val="120000"/>
              </a:lnSpc>
              <a:buFontTx/>
              <a:buChar char="•"/>
            </a:pPr>
            <a:r>
              <a:rPr lang="it-IT" altLang="it-IT" sz="2600" dirty="0">
                <a:solidFill>
                  <a:srgbClr val="673366"/>
                </a:solidFill>
                <a:latin typeface="+mj-lt"/>
                <a:ea typeface="+mj-ea"/>
                <a:cs typeface="+mj-cs"/>
              </a:rPr>
              <a:t>Definizione di Sistema</a:t>
            </a:r>
          </a:p>
          <a:p>
            <a:pPr defTabSz="914400" eaLnBrk="1" hangingPunct="1">
              <a:lnSpc>
                <a:spcPct val="120000"/>
              </a:lnSpc>
              <a:buFontTx/>
              <a:buChar char="•"/>
            </a:pPr>
            <a:r>
              <a:rPr lang="it-IT" altLang="it-IT" sz="2600" dirty="0">
                <a:solidFill>
                  <a:srgbClr val="673366"/>
                </a:solidFill>
                <a:latin typeface="+mj-lt"/>
                <a:ea typeface="+mj-ea"/>
                <a:cs typeface="+mj-cs"/>
              </a:rPr>
              <a:t>Sistemi LTI</a:t>
            </a:r>
          </a:p>
          <a:p>
            <a:pPr defTabSz="914400" eaLnBrk="1" hangingPunct="1">
              <a:lnSpc>
                <a:spcPct val="120000"/>
              </a:lnSpc>
              <a:buFontTx/>
              <a:buChar char="•"/>
            </a:pPr>
            <a:endParaRPr lang="it-IT" altLang="it-IT" sz="2600" dirty="0">
              <a:solidFill>
                <a:srgbClr val="673366"/>
              </a:solidFill>
              <a:latin typeface="+mj-lt"/>
              <a:ea typeface="+mj-ea"/>
              <a:cs typeface="+mj-cs"/>
            </a:endParaRPr>
          </a:p>
        </p:txBody>
      </p:sp>
      <p:sp>
        <p:nvSpPr>
          <p:cNvPr id="2" name="Titolo 1"/>
          <p:cNvSpPr>
            <a:spLocks noGrp="1"/>
          </p:cNvSpPr>
          <p:nvPr>
            <p:ph type="title"/>
          </p:nvPr>
        </p:nvSpPr>
        <p:spPr/>
        <p:txBody>
          <a:bodyPr/>
          <a:lstStyle/>
          <a:p>
            <a:r>
              <a:rPr lang="en-US" dirty="0" err="1"/>
              <a:t>Sommario</a:t>
            </a:r>
            <a:endParaRPr lang="en-US" dirty="0"/>
          </a:p>
        </p:txBody>
      </p:sp>
    </p:spTree>
    <p:extLst>
      <p:ext uri="{BB962C8B-B14F-4D97-AF65-F5344CB8AC3E}">
        <p14:creationId xmlns:p14="http://schemas.microsoft.com/office/powerpoint/2010/main" val="122011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ttangolo 1"/>
          <p:cNvSpPr>
            <a:spLocks noChangeArrowheads="1"/>
          </p:cNvSpPr>
          <p:nvPr/>
        </p:nvSpPr>
        <p:spPr bwMode="auto">
          <a:xfrm>
            <a:off x="280026" y="827307"/>
            <a:ext cx="7713830" cy="1307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50000"/>
              </a:spcBef>
              <a:buFontTx/>
              <a:buNone/>
            </a:pPr>
            <a:r>
              <a:rPr lang="it-IT" altLang="it-IT" sz="2400" dirty="0">
                <a:solidFill>
                  <a:srgbClr val="000000"/>
                </a:solidFill>
                <a:latin typeface="Calibri" charset="0"/>
                <a:ea typeface="Calibri" charset="0"/>
                <a:cs typeface="Calibri" charset="0"/>
              </a:rPr>
              <a:t>L’operazione di convoluzione tra due segnali a TC è definita nel seguente modo:</a:t>
            </a:r>
            <a:endParaRPr lang="it-IT" altLang="it-IT" sz="2400" b="1" i="1" dirty="0">
              <a:solidFill>
                <a:srgbClr val="FF0000"/>
              </a:solidFill>
              <a:latin typeface="Calibri" charset="0"/>
              <a:ea typeface="Calibri" charset="0"/>
              <a:cs typeface="Calibri" charset="0"/>
            </a:endParaRPr>
          </a:p>
          <a:p>
            <a:pPr eaLnBrk="1" hangingPunct="1">
              <a:spcBef>
                <a:spcPct val="50000"/>
              </a:spcBef>
              <a:buFontTx/>
              <a:buNone/>
            </a:pPr>
            <a:endParaRPr lang="it-IT" altLang="it-IT" sz="2400" dirty="0">
              <a:latin typeface="Calibri" charset="0"/>
              <a:ea typeface="Calibri" charset="0"/>
              <a:cs typeface="Calibri" charset="0"/>
            </a:endParaRPr>
          </a:p>
        </p:txBody>
      </p:sp>
      <p:sp>
        <p:nvSpPr>
          <p:cNvPr id="3" name="Titolo 2"/>
          <p:cNvSpPr>
            <a:spLocks noGrp="1"/>
          </p:cNvSpPr>
          <p:nvPr>
            <p:ph type="title"/>
          </p:nvPr>
        </p:nvSpPr>
        <p:spPr/>
        <p:txBody>
          <a:bodyPr/>
          <a:lstStyle/>
          <a:p>
            <a:r>
              <a:rPr lang="en-US" dirty="0" err="1"/>
              <a:t>Convoluzione</a:t>
            </a:r>
            <a:endParaRPr lang="en-US" dirty="0"/>
          </a:p>
        </p:txBody>
      </p:sp>
      <mc:AlternateContent xmlns:mc="http://schemas.openxmlformats.org/markup-compatibility/2006" xmlns:a14="http://schemas.microsoft.com/office/drawing/2010/main">
        <mc:Choice Requires="a14">
          <p:sp>
            <p:nvSpPr>
              <p:cNvPr id="7" name="Rettangolo 6"/>
              <p:cNvSpPr/>
              <p:nvPr/>
            </p:nvSpPr>
            <p:spPr>
              <a:xfrm>
                <a:off x="1754366" y="1479489"/>
                <a:ext cx="5070427" cy="8333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sz="2400" b="0" i="1" smtClean="0">
                          <a:solidFill>
                            <a:schemeClr val="tx1"/>
                          </a:solidFill>
                          <a:latin typeface="Cambria Math" charset="0"/>
                        </a:rPr>
                        <m:t>𝑥</m:t>
                      </m:r>
                      <m:d>
                        <m:dPr>
                          <m:ctrlPr>
                            <a:rPr lang="it-IT" sz="2400" b="0" i="1" smtClean="0">
                              <a:solidFill>
                                <a:schemeClr val="tx1"/>
                              </a:solidFill>
                              <a:latin typeface="Cambria Math" panose="02040503050406030204" pitchFamily="18" charset="0"/>
                            </a:rPr>
                          </m:ctrlPr>
                        </m:dPr>
                        <m:e>
                          <m:r>
                            <a:rPr lang="it-IT" sz="2400" b="0" i="1" smtClean="0">
                              <a:solidFill>
                                <a:schemeClr val="tx1"/>
                              </a:solidFill>
                              <a:latin typeface="Cambria Math" charset="0"/>
                            </a:rPr>
                            <m:t>𝑡</m:t>
                          </m:r>
                        </m:e>
                      </m:d>
                      <m:r>
                        <a:rPr lang="it-IT" sz="2400" b="0" i="1" smtClean="0">
                          <a:solidFill>
                            <a:schemeClr val="tx1"/>
                          </a:solidFill>
                          <a:latin typeface="Cambria Math" charset="0"/>
                          <a:ea typeface="Cambria Math" charset="0"/>
                          <a:cs typeface="Cambria Math" charset="0"/>
                        </a:rPr>
                        <m:t>∗</m:t>
                      </m:r>
                      <m:r>
                        <a:rPr lang="it-IT" sz="2400" b="0" i="1" smtClean="0">
                          <a:solidFill>
                            <a:schemeClr val="tx1"/>
                          </a:solidFill>
                          <a:latin typeface="Cambria Math" charset="0"/>
                          <a:ea typeface="Cambria Math" charset="0"/>
                          <a:cs typeface="Cambria Math" charset="0"/>
                        </a:rPr>
                        <m:t>𝑦</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𝑡</m:t>
                          </m:r>
                        </m:e>
                      </m:d>
                      <m:r>
                        <a:rPr lang="it-IT" sz="2400" b="0" i="1" smtClean="0">
                          <a:solidFill>
                            <a:schemeClr val="tx1"/>
                          </a:solidFill>
                          <a:latin typeface="Cambria Math" charset="0"/>
                          <a:ea typeface="Cambria Math" charset="0"/>
                          <a:cs typeface="Cambria Math" charset="0"/>
                        </a:rPr>
                        <m:t>=</m:t>
                      </m:r>
                      <m:nary>
                        <m:naryPr>
                          <m:ctrlPr>
                            <a:rPr lang="is-IS" sz="2400" b="0" i="1" smtClean="0">
                              <a:solidFill>
                                <a:schemeClr val="tx1"/>
                              </a:solidFill>
                              <a:latin typeface="Cambria Math" panose="02040503050406030204" pitchFamily="18" charset="0"/>
                              <a:ea typeface="Cambria Math" charset="0"/>
                              <a:cs typeface="Cambria Math" charset="0"/>
                            </a:rPr>
                          </m:ctrlPr>
                        </m:naryPr>
                        <m:sub>
                          <m:r>
                            <m:rPr>
                              <m:brk m:alnAt="23"/>
                            </m:rPr>
                            <a:rPr lang="it-IT" sz="2400" b="0" i="1" smtClean="0">
                              <a:solidFill>
                                <a:schemeClr val="tx1"/>
                              </a:solidFill>
                              <a:latin typeface="Cambria Math" charset="0"/>
                              <a:ea typeface="Cambria Math" charset="0"/>
                              <a:cs typeface="Cambria Math" charset="0"/>
                            </a:rPr>
                            <m:t>−</m:t>
                          </m:r>
                          <m:r>
                            <a:rPr lang="is-IS" sz="2400" i="1">
                              <a:solidFill>
                                <a:schemeClr val="tx1"/>
                              </a:solidFill>
                              <a:latin typeface="Cambria Math" charset="0"/>
                              <a:ea typeface="Cambria Math" charset="0"/>
                              <a:cs typeface="Cambria Math" charset="0"/>
                            </a:rPr>
                            <m:t>∞</m:t>
                          </m:r>
                        </m:sub>
                        <m:sup>
                          <m:r>
                            <a:rPr lang="is-IS" sz="2400" i="1">
                              <a:solidFill>
                                <a:schemeClr val="tx1"/>
                              </a:solidFill>
                              <a:latin typeface="Cambria Math" charset="0"/>
                              <a:ea typeface="Cambria Math" charset="0"/>
                              <a:cs typeface="Cambria Math" charset="0"/>
                            </a:rPr>
                            <m:t>∞</m:t>
                          </m:r>
                        </m:sup>
                        <m:e>
                          <m:r>
                            <a:rPr lang="it-IT" sz="2400" b="0" i="1" smtClean="0">
                              <a:solidFill>
                                <a:schemeClr val="tx1"/>
                              </a:solidFill>
                              <a:latin typeface="Cambria Math" charset="0"/>
                              <a:ea typeface="Cambria Math" charset="0"/>
                              <a:cs typeface="Cambria Math" charset="0"/>
                            </a:rPr>
                            <m:t>𝑥</m:t>
                          </m:r>
                          <m:r>
                            <a:rPr lang="it-IT" sz="2400" b="0" i="1" smtClean="0">
                              <a:solidFill>
                                <a:schemeClr val="tx1"/>
                              </a:solidFill>
                              <a:latin typeface="Cambria Math" charset="0"/>
                              <a:ea typeface="Cambria Math" charset="0"/>
                              <a:cs typeface="Cambria Math" charset="0"/>
                            </a:rPr>
                            <m:t>(</m:t>
                          </m:r>
                          <m:r>
                            <a:rPr lang="it-IT" sz="2400" b="0" i="1" smtClean="0">
                              <a:solidFill>
                                <a:schemeClr val="tx1"/>
                              </a:solidFill>
                              <a:latin typeface="Cambria Math" charset="0"/>
                              <a:ea typeface="Cambria Math" charset="0"/>
                              <a:cs typeface="Cambria Math" charset="0"/>
                            </a:rPr>
                            <m:t>𝛼</m:t>
                          </m:r>
                          <m:r>
                            <a:rPr lang="it-IT" sz="2400" b="0" i="1" smtClean="0">
                              <a:solidFill>
                                <a:schemeClr val="tx1"/>
                              </a:solidFill>
                              <a:latin typeface="Cambria Math" charset="0"/>
                              <a:ea typeface="Cambria Math" charset="0"/>
                              <a:cs typeface="Cambria Math" charset="0"/>
                            </a:rPr>
                            <m:t>)∙</m:t>
                          </m:r>
                          <m:r>
                            <a:rPr lang="it-IT" sz="2400" b="0" i="1" smtClean="0">
                              <a:solidFill>
                                <a:schemeClr val="tx1"/>
                              </a:solidFill>
                              <a:latin typeface="Cambria Math" charset="0"/>
                              <a:ea typeface="Cambria Math" charset="0"/>
                              <a:cs typeface="Cambria Math" charset="0"/>
                            </a:rPr>
                            <m:t>𝑦</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𝑡</m:t>
                              </m:r>
                              <m:r>
                                <a:rPr lang="it-IT" sz="2400" b="0" i="1" smtClean="0">
                                  <a:solidFill>
                                    <a:schemeClr val="tx1"/>
                                  </a:solidFill>
                                  <a:latin typeface="Cambria Math" charset="0"/>
                                  <a:ea typeface="Cambria Math" charset="0"/>
                                  <a:cs typeface="Cambria Math" charset="0"/>
                                </a:rPr>
                                <m:t>−</m:t>
                              </m:r>
                              <m:r>
                                <a:rPr lang="it-IT" sz="2400" i="1">
                                  <a:solidFill>
                                    <a:schemeClr val="tx1"/>
                                  </a:solidFill>
                                  <a:latin typeface="Cambria Math" charset="0"/>
                                  <a:ea typeface="Cambria Math" charset="0"/>
                                  <a:cs typeface="Cambria Math" charset="0"/>
                                </a:rPr>
                                <m:t>𝛼</m:t>
                              </m:r>
                              <m:r>
                                <m:rPr>
                                  <m:nor/>
                                </m:rPr>
                                <a:rPr lang="it-IT" sz="2400" dirty="0">
                                  <a:solidFill>
                                    <a:schemeClr val="tx1"/>
                                  </a:solidFill>
                                </a:rPr>
                                <m:t> </m:t>
                              </m:r>
                            </m:e>
                          </m:d>
                          <m:r>
                            <a:rPr lang="it-IT" sz="2400" b="0" i="1" dirty="0" smtClean="0">
                              <a:solidFill>
                                <a:schemeClr val="tx1"/>
                              </a:solidFill>
                              <a:latin typeface="Cambria Math" charset="0"/>
                            </a:rPr>
                            <m:t>𝑑</m:t>
                          </m:r>
                          <m:r>
                            <a:rPr lang="it-IT" sz="2400" i="1">
                              <a:solidFill>
                                <a:schemeClr val="tx1"/>
                              </a:solidFill>
                              <a:latin typeface="Cambria Math" charset="0"/>
                              <a:ea typeface="Cambria Math" charset="0"/>
                              <a:cs typeface="Cambria Math" charset="0"/>
                            </a:rPr>
                            <m:t>𝛼</m:t>
                          </m:r>
                          <m:r>
                            <m:rPr>
                              <m:nor/>
                            </m:rPr>
                            <a:rPr lang="it-IT" sz="2400" dirty="0">
                              <a:solidFill>
                                <a:schemeClr val="tx1"/>
                              </a:solidFill>
                            </a:rPr>
                            <m:t> </m:t>
                          </m:r>
                        </m:e>
                      </m:nary>
                    </m:oMath>
                  </m:oMathPara>
                </a14:m>
                <a:endParaRPr lang="it-IT" sz="2400" dirty="0">
                  <a:solidFill>
                    <a:schemeClr val="tx1"/>
                  </a:solidFill>
                </a:endParaRPr>
              </a:p>
            </p:txBody>
          </p:sp>
        </mc:Choice>
        <mc:Fallback xmlns="">
          <p:sp>
            <p:nvSpPr>
              <p:cNvPr id="7" name="Rettangolo 6"/>
              <p:cNvSpPr>
                <a:spLocks noRot="1" noChangeAspect="1" noMove="1" noResize="1" noEditPoints="1" noAdjustHandles="1" noChangeArrowheads="1" noChangeShapeType="1" noTextEdit="1"/>
              </p:cNvSpPr>
              <p:nvPr/>
            </p:nvSpPr>
            <p:spPr>
              <a:xfrm>
                <a:off x="1754366" y="1479489"/>
                <a:ext cx="5070427" cy="833370"/>
              </a:xfrm>
              <a:prstGeom prst="rect">
                <a:avLst/>
              </a:prstGeom>
              <a:blipFill>
                <a:blip r:embed="rId2"/>
                <a:stretch>
                  <a:fillRect t="-187879" b="-26666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 name="Rettangolo 1"/>
              <p:cNvSpPr/>
              <p:nvPr/>
            </p:nvSpPr>
            <p:spPr>
              <a:xfrm>
                <a:off x="315632" y="2312859"/>
                <a:ext cx="7947893" cy="2482539"/>
              </a:xfrm>
              <a:prstGeom prst="rect">
                <a:avLst/>
              </a:prstGeom>
            </p:spPr>
            <p:txBody>
              <a:bodyPr wrap="square">
                <a:spAutoFit/>
              </a:bodyPr>
              <a:lstStyle/>
              <a:p>
                <a:pPr eaLnBrk="1" hangingPunct="1">
                  <a:spcBef>
                    <a:spcPct val="50000"/>
                  </a:spcBef>
                  <a:buFontTx/>
                  <a:buNone/>
                </a:pPr>
                <a:r>
                  <a:rPr lang="it-IT" altLang="it-IT" sz="2400" dirty="0">
                    <a:solidFill>
                      <a:schemeClr val="tx1"/>
                    </a:solidFill>
                    <a:latin typeface="Calibri" charset="0"/>
                    <a:ea typeface="Calibri" charset="0"/>
                    <a:cs typeface="Calibri" charset="0"/>
                  </a:rPr>
                  <a:t>I passi necessari per calcolare la convoluzione sono i seguenti:</a:t>
                </a:r>
              </a:p>
              <a:p>
                <a:pPr marL="342900" indent="-342900" eaLnBrk="1" hangingPunct="1">
                  <a:spcBef>
                    <a:spcPct val="50000"/>
                  </a:spcBef>
                  <a:buFont typeface="Arial" charset="0"/>
                  <a:buChar char="•"/>
                </a:pPr>
                <a:r>
                  <a:rPr lang="it-IT" altLang="it-IT" sz="2000" i="1" dirty="0">
                    <a:solidFill>
                      <a:schemeClr val="tx1"/>
                    </a:solidFill>
                    <a:latin typeface="Calibri" charset="0"/>
                    <a:ea typeface="Calibri" charset="0"/>
                    <a:cs typeface="Calibri" charset="0"/>
                  </a:rPr>
                  <a:t>Ribaltare il segnale </a:t>
                </a:r>
                <a14:m>
                  <m:oMath xmlns:m="http://schemas.openxmlformats.org/officeDocument/2006/math">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r>
                  <a:rPr lang="it-IT" sz="2000" i="1" dirty="0">
                    <a:solidFill>
                      <a:schemeClr val="tx1"/>
                    </a:solidFill>
                    <a:latin typeface="Calibri" charset="0"/>
                  </a:rPr>
                  <a:t>, ottenendo </a:t>
                </a:r>
                <a14:m>
                  <m:oMath xmlns:m="http://schemas.openxmlformats.org/officeDocument/2006/math">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endParaRPr lang="it-IT" sz="2000" i="1" dirty="0">
                  <a:solidFill>
                    <a:schemeClr val="tx1"/>
                  </a:solidFill>
                  <a:latin typeface="Calibri" charset="0"/>
                </a:endParaRPr>
              </a:p>
              <a:p>
                <a:pPr marL="342900" indent="-342900" eaLnBrk="1" hangingPunct="1">
                  <a:spcBef>
                    <a:spcPct val="50000"/>
                  </a:spcBef>
                  <a:buFont typeface="Arial" charset="0"/>
                  <a:buChar char="•"/>
                </a:pPr>
                <a:r>
                  <a:rPr lang="it-IT" altLang="it-IT" sz="2000" i="1" dirty="0">
                    <a:solidFill>
                      <a:schemeClr val="tx1"/>
                    </a:solidFill>
                    <a:latin typeface="Calibri" charset="0"/>
                    <a:ea typeface="Calibri" charset="0"/>
                    <a:cs typeface="Calibri" charset="0"/>
                  </a:rPr>
                  <a:t>Traslare il segnale </a:t>
                </a:r>
                <a14:m>
                  <m:oMath xmlns:m="http://schemas.openxmlformats.org/officeDocument/2006/math">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r>
                  <a:rPr lang="it-IT" altLang="it-IT" sz="2000" i="1" dirty="0">
                    <a:solidFill>
                      <a:schemeClr val="tx1"/>
                    </a:solidFill>
                    <a:latin typeface="Calibri" charset="0"/>
                    <a:ea typeface="Calibri" charset="0"/>
                    <a:cs typeface="Calibri" charset="0"/>
                  </a:rPr>
                  <a:t>, verso destra e verso sinistra, </a:t>
                </a:r>
                <a:r>
                  <a:rPr lang="it-IT" sz="2000" i="1" dirty="0">
                    <a:solidFill>
                      <a:schemeClr val="tx1"/>
                    </a:solidFill>
                    <a:latin typeface="Calibri" charset="0"/>
                  </a:rPr>
                  <a:t>ottenendo </a:t>
                </a:r>
                <a14:m>
                  <m:oMath xmlns:m="http://schemas.openxmlformats.org/officeDocument/2006/math">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smtClean="0">
                            <a:solidFill>
                              <a:schemeClr val="tx1"/>
                            </a:solidFill>
                            <a:latin typeface="Cambria Math" charset="0"/>
                            <a:ea typeface="Cambria Math" charset="0"/>
                            <a:cs typeface="Cambria Math" charset="0"/>
                          </a:rPr>
                          <m:t>𝑡</m:t>
                        </m:r>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endParaRPr lang="it-IT" altLang="it-IT" sz="2000" i="1" dirty="0">
                  <a:solidFill>
                    <a:schemeClr val="tx1"/>
                  </a:solidFill>
                  <a:latin typeface="Calibri" charset="0"/>
                  <a:ea typeface="Calibri" charset="0"/>
                  <a:cs typeface="Calibri" charset="0"/>
                </a:endParaRPr>
              </a:p>
              <a:p>
                <a:pPr marL="342900" indent="-342900" eaLnBrk="1" hangingPunct="1">
                  <a:spcBef>
                    <a:spcPct val="50000"/>
                  </a:spcBef>
                  <a:buFont typeface="Arial" charset="0"/>
                  <a:buChar char="•"/>
                </a:pPr>
                <a:r>
                  <a:rPr lang="it-IT" altLang="it-IT" sz="2000" i="1" dirty="0">
                    <a:solidFill>
                      <a:schemeClr val="tx1"/>
                    </a:solidFill>
                    <a:latin typeface="Calibri" charset="0"/>
                    <a:ea typeface="Calibri" charset="0"/>
                    <a:cs typeface="Calibri" charset="0"/>
                  </a:rPr>
                  <a:t>Moltiplicare il segnale traslato  </a:t>
                </a:r>
                <a14:m>
                  <m:oMath xmlns:m="http://schemas.openxmlformats.org/officeDocument/2006/math">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𝑡</m:t>
                        </m:r>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r>
                  <a:rPr lang="it-IT" altLang="it-IT" sz="2000" i="1" dirty="0">
                    <a:solidFill>
                      <a:schemeClr val="tx1"/>
                    </a:solidFill>
                    <a:latin typeface="Calibri" charset="0"/>
                    <a:ea typeface="Calibri" charset="0"/>
                    <a:cs typeface="Calibri" charset="0"/>
                  </a:rPr>
                  <a:t> per il segnale </a:t>
                </a:r>
                <a14:m>
                  <m:oMath xmlns:m="http://schemas.openxmlformats.org/officeDocument/2006/math">
                    <m:r>
                      <a:rPr lang="it-IT" sz="2000" b="0" i="1" smtClean="0">
                        <a:solidFill>
                          <a:schemeClr val="tx1"/>
                        </a:solidFill>
                        <a:latin typeface="Cambria Math" charset="0"/>
                        <a:ea typeface="Cambria Math" charset="0"/>
                        <a:cs typeface="Cambria Math" charset="0"/>
                      </a:rPr>
                      <m:t>𝑥</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endParaRPr lang="it-IT" altLang="it-IT" sz="2000" i="1" dirty="0">
                  <a:solidFill>
                    <a:schemeClr val="tx1"/>
                  </a:solidFill>
                  <a:latin typeface="Calibri" charset="0"/>
                  <a:ea typeface="Calibri" charset="0"/>
                  <a:cs typeface="Calibri" charset="0"/>
                </a:endParaRPr>
              </a:p>
              <a:p>
                <a:pPr marL="342900" indent="-342900" eaLnBrk="1" hangingPunct="1">
                  <a:spcBef>
                    <a:spcPct val="50000"/>
                  </a:spcBef>
                  <a:buFont typeface="Arial" charset="0"/>
                  <a:buChar char="•"/>
                </a:pPr>
                <a:r>
                  <a:rPr lang="it-IT" altLang="it-IT" sz="2000" i="1" dirty="0">
                    <a:solidFill>
                      <a:schemeClr val="tx1"/>
                    </a:solidFill>
                    <a:latin typeface="Calibri" charset="0"/>
                    <a:ea typeface="Calibri" charset="0"/>
                    <a:cs typeface="Calibri" charset="0"/>
                  </a:rPr>
                  <a:t>Calcolare l’integrale del prodotto</a:t>
                </a:r>
                <a14:m>
                  <m:oMath xmlns:m="http://schemas.openxmlformats.org/officeDocument/2006/math">
                    <m:r>
                      <a:rPr lang="it-IT" sz="2000" b="0" i="1" smtClean="0">
                        <a:solidFill>
                          <a:schemeClr val="tx1"/>
                        </a:solidFill>
                        <a:latin typeface="Cambria Math" charset="0"/>
                        <a:ea typeface="Cambria Math" charset="0"/>
                        <a:cs typeface="Cambria Math" charset="0"/>
                      </a:rPr>
                      <m:t> </m:t>
                    </m:r>
                    <m:r>
                      <a:rPr lang="it-IT" sz="2000" b="0" i="1">
                        <a:solidFill>
                          <a:schemeClr val="tx1"/>
                        </a:solidFill>
                        <a:latin typeface="Cambria Math" charset="0"/>
                        <a:ea typeface="Cambria Math" charset="0"/>
                        <a:cs typeface="Cambria Math" charset="0"/>
                      </a:rPr>
                      <m:t>𝑥</m:t>
                    </m:r>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𝑦</m:t>
                    </m:r>
                    <m:d>
                      <m:dPr>
                        <m:ctrlPr>
                          <a:rPr lang="it-IT" sz="2000" i="1">
                            <a:solidFill>
                              <a:schemeClr val="tx1"/>
                            </a:solidFill>
                            <a:latin typeface="Cambria Math" panose="02040503050406030204" pitchFamily="18" charset="0"/>
                            <a:ea typeface="Cambria Math" charset="0"/>
                            <a:cs typeface="Cambria Math" charset="0"/>
                          </a:rPr>
                        </m:ctrlPr>
                      </m:dPr>
                      <m:e>
                        <m:r>
                          <a:rPr lang="it-IT" sz="2000" b="0" i="1">
                            <a:solidFill>
                              <a:schemeClr val="tx1"/>
                            </a:solidFill>
                            <a:latin typeface="Cambria Math" charset="0"/>
                            <a:ea typeface="Cambria Math" charset="0"/>
                            <a:cs typeface="Cambria Math" charset="0"/>
                          </a:rPr>
                          <m:t>𝑡</m:t>
                        </m:r>
                        <m:r>
                          <a:rPr lang="it-IT" sz="2000" b="0" i="1">
                            <a:solidFill>
                              <a:schemeClr val="tx1"/>
                            </a:solidFill>
                            <a:latin typeface="Cambria Math" charset="0"/>
                            <a:ea typeface="Cambria Math" charset="0"/>
                            <a:cs typeface="Cambria Math" charset="0"/>
                          </a:rPr>
                          <m:t>−</m:t>
                        </m:r>
                        <m:r>
                          <a:rPr lang="it-IT" sz="2000" b="0" i="1">
                            <a:solidFill>
                              <a:schemeClr val="tx1"/>
                            </a:solidFill>
                            <a:latin typeface="Cambria Math" charset="0"/>
                            <a:ea typeface="Cambria Math" charset="0"/>
                            <a:cs typeface="Cambria Math" charset="0"/>
                          </a:rPr>
                          <m:t>𝛼</m:t>
                        </m:r>
                        <m:r>
                          <m:rPr>
                            <m:nor/>
                          </m:rPr>
                          <a:rPr lang="it-IT" sz="2000" dirty="0">
                            <a:solidFill>
                              <a:schemeClr val="tx1"/>
                            </a:solidFill>
                          </a:rPr>
                          <m:t> </m:t>
                        </m:r>
                      </m:e>
                    </m:d>
                  </m:oMath>
                </a14:m>
                <a:endParaRPr lang="it-IT" altLang="it-IT" sz="2400" i="1" dirty="0">
                  <a:solidFill>
                    <a:schemeClr val="tx1"/>
                  </a:solidFill>
                  <a:latin typeface="Calibri" charset="0"/>
                  <a:ea typeface="Calibri" charset="0"/>
                  <a:cs typeface="Calibri" charset="0"/>
                </a:endParaRPr>
              </a:p>
            </p:txBody>
          </p:sp>
        </mc:Choice>
        <mc:Fallback xmlns="">
          <p:sp>
            <p:nvSpPr>
              <p:cNvPr id="2" name="Rettangolo 1"/>
              <p:cNvSpPr>
                <a:spLocks noRot="1" noChangeAspect="1" noMove="1" noResize="1" noEditPoints="1" noAdjustHandles="1" noChangeArrowheads="1" noChangeShapeType="1" noTextEdit="1"/>
              </p:cNvSpPr>
              <p:nvPr/>
            </p:nvSpPr>
            <p:spPr>
              <a:xfrm>
                <a:off x="315632" y="2312859"/>
                <a:ext cx="7947893" cy="2482539"/>
              </a:xfrm>
              <a:prstGeom prst="rect">
                <a:avLst/>
              </a:prstGeom>
              <a:blipFill>
                <a:blip r:embed="rId3"/>
                <a:stretch>
                  <a:fillRect l="-1116" t="-2538" b="-304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 name="Rettangolo 3">
                <a:extLst>
                  <a:ext uri="{FF2B5EF4-FFF2-40B4-BE49-F238E27FC236}">
                    <a16:creationId xmlns:a16="http://schemas.microsoft.com/office/drawing/2014/main" id="{6E91C227-BE56-BD99-6B47-E226F4E57F9B}"/>
                  </a:ext>
                </a:extLst>
              </p:cNvPr>
              <p:cNvSpPr/>
              <p:nvPr/>
            </p:nvSpPr>
            <p:spPr>
              <a:xfrm>
                <a:off x="1754366" y="4954309"/>
                <a:ext cx="6027932" cy="8333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sz="2400" b="0" i="1" smtClean="0">
                          <a:solidFill>
                            <a:schemeClr val="tx1"/>
                          </a:solidFill>
                          <a:latin typeface="Cambria Math" charset="0"/>
                        </a:rPr>
                        <m:t>𝑥</m:t>
                      </m:r>
                      <m:d>
                        <m:dPr>
                          <m:ctrlPr>
                            <a:rPr lang="it-IT" sz="2400" b="0" i="1" smtClean="0">
                              <a:solidFill>
                                <a:schemeClr val="tx1"/>
                              </a:solidFill>
                              <a:latin typeface="Cambria Math" panose="02040503050406030204" pitchFamily="18" charset="0"/>
                            </a:rPr>
                          </m:ctrlPr>
                        </m:dPr>
                        <m:e>
                          <m:r>
                            <a:rPr lang="it-IT" sz="2400" b="0" i="1" smtClean="0">
                              <a:solidFill>
                                <a:schemeClr val="tx1"/>
                              </a:solidFill>
                              <a:latin typeface="Cambria Math" charset="0"/>
                            </a:rPr>
                            <m:t>𝑡</m:t>
                          </m:r>
                        </m:e>
                      </m:d>
                      <m:r>
                        <a:rPr lang="it-IT" sz="2400" b="0" i="1" smtClean="0">
                          <a:solidFill>
                            <a:schemeClr val="tx1"/>
                          </a:solidFill>
                          <a:latin typeface="Cambria Math" charset="0"/>
                          <a:ea typeface="Cambria Math" charset="0"/>
                          <a:cs typeface="Cambria Math" charset="0"/>
                        </a:rPr>
                        <m:t>∗</m:t>
                      </m:r>
                      <m:r>
                        <a:rPr lang="it-IT" sz="2400" b="0" i="1" smtClean="0">
                          <a:solidFill>
                            <a:schemeClr val="tx1"/>
                          </a:solidFill>
                          <a:latin typeface="Cambria Math" panose="02040503050406030204" pitchFamily="18" charset="0"/>
                          <a:ea typeface="Cambria Math" panose="02040503050406030204" pitchFamily="18" charset="0"/>
                          <a:cs typeface="Cambria Math" charset="0"/>
                        </a:rPr>
                        <m:t>𝛿</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𝑡</m:t>
                          </m:r>
                        </m:e>
                      </m:d>
                      <m:r>
                        <a:rPr lang="it-IT" sz="2400" b="0" i="1" smtClean="0">
                          <a:solidFill>
                            <a:schemeClr val="tx1"/>
                          </a:solidFill>
                          <a:latin typeface="Cambria Math" charset="0"/>
                          <a:ea typeface="Cambria Math" charset="0"/>
                          <a:cs typeface="Cambria Math" charset="0"/>
                        </a:rPr>
                        <m:t>=</m:t>
                      </m:r>
                      <m:nary>
                        <m:naryPr>
                          <m:ctrlPr>
                            <a:rPr lang="is-IS" sz="2400" b="0" i="1" smtClean="0">
                              <a:solidFill>
                                <a:schemeClr val="tx1"/>
                              </a:solidFill>
                              <a:latin typeface="Cambria Math" panose="02040503050406030204" pitchFamily="18" charset="0"/>
                              <a:ea typeface="Cambria Math" charset="0"/>
                              <a:cs typeface="Cambria Math" charset="0"/>
                            </a:rPr>
                          </m:ctrlPr>
                        </m:naryPr>
                        <m:sub>
                          <m:r>
                            <m:rPr>
                              <m:brk m:alnAt="23"/>
                            </m:rPr>
                            <a:rPr lang="it-IT" sz="2400" b="0" i="1" smtClean="0">
                              <a:solidFill>
                                <a:schemeClr val="tx1"/>
                              </a:solidFill>
                              <a:latin typeface="Cambria Math" charset="0"/>
                              <a:ea typeface="Cambria Math" charset="0"/>
                              <a:cs typeface="Cambria Math" charset="0"/>
                            </a:rPr>
                            <m:t>−</m:t>
                          </m:r>
                          <m:r>
                            <a:rPr lang="is-IS" sz="2400" i="1">
                              <a:solidFill>
                                <a:schemeClr val="tx1"/>
                              </a:solidFill>
                              <a:latin typeface="Cambria Math" charset="0"/>
                              <a:ea typeface="Cambria Math" charset="0"/>
                              <a:cs typeface="Cambria Math" charset="0"/>
                            </a:rPr>
                            <m:t>∞</m:t>
                          </m:r>
                        </m:sub>
                        <m:sup>
                          <m:r>
                            <a:rPr lang="is-IS" sz="2400" i="1">
                              <a:solidFill>
                                <a:schemeClr val="tx1"/>
                              </a:solidFill>
                              <a:latin typeface="Cambria Math" charset="0"/>
                              <a:ea typeface="Cambria Math" charset="0"/>
                              <a:cs typeface="Cambria Math" charset="0"/>
                            </a:rPr>
                            <m:t>∞</m:t>
                          </m:r>
                        </m:sup>
                        <m:e>
                          <m:r>
                            <a:rPr lang="it-IT" sz="2400" b="0" i="1" smtClean="0">
                              <a:solidFill>
                                <a:schemeClr val="tx1"/>
                              </a:solidFill>
                              <a:latin typeface="Cambria Math" charset="0"/>
                              <a:ea typeface="Cambria Math" charset="0"/>
                              <a:cs typeface="Cambria Math" charset="0"/>
                            </a:rPr>
                            <m:t>𝑥</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𝛼</m:t>
                              </m:r>
                            </m:e>
                          </m:d>
                          <m:r>
                            <a:rPr lang="it-IT" sz="2400" b="0" i="1" smtClean="0">
                              <a:solidFill>
                                <a:schemeClr val="tx1"/>
                              </a:solidFill>
                              <a:latin typeface="Cambria Math" charset="0"/>
                              <a:ea typeface="Cambria Math" charset="0"/>
                              <a:cs typeface="Cambria Math" charset="0"/>
                            </a:rPr>
                            <m:t>∙</m:t>
                          </m:r>
                          <m:r>
                            <a:rPr lang="it-IT" sz="2400" i="1">
                              <a:solidFill>
                                <a:schemeClr val="tx1"/>
                              </a:solidFill>
                              <a:latin typeface="Cambria Math" panose="02040503050406030204" pitchFamily="18" charset="0"/>
                              <a:ea typeface="Cambria Math" panose="02040503050406030204" pitchFamily="18" charset="0"/>
                              <a:cs typeface="Cambria Math" charset="0"/>
                            </a:rPr>
                            <m:t>𝛿</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𝑡</m:t>
                              </m:r>
                              <m:r>
                                <a:rPr lang="it-IT" sz="2400" b="0" i="1" smtClean="0">
                                  <a:solidFill>
                                    <a:schemeClr val="tx1"/>
                                  </a:solidFill>
                                  <a:latin typeface="Cambria Math" charset="0"/>
                                  <a:ea typeface="Cambria Math" charset="0"/>
                                  <a:cs typeface="Cambria Math" charset="0"/>
                                </a:rPr>
                                <m:t>−</m:t>
                              </m:r>
                              <m:r>
                                <a:rPr lang="it-IT" sz="2400" i="1">
                                  <a:solidFill>
                                    <a:schemeClr val="tx1"/>
                                  </a:solidFill>
                                  <a:latin typeface="Cambria Math" charset="0"/>
                                  <a:ea typeface="Cambria Math" charset="0"/>
                                  <a:cs typeface="Cambria Math" charset="0"/>
                                </a:rPr>
                                <m:t>𝛼</m:t>
                              </m:r>
                              <m:r>
                                <m:rPr>
                                  <m:nor/>
                                </m:rPr>
                                <a:rPr lang="it-IT" sz="2400" dirty="0">
                                  <a:solidFill>
                                    <a:schemeClr val="tx1"/>
                                  </a:solidFill>
                                </a:rPr>
                                <m:t> </m:t>
                              </m:r>
                            </m:e>
                          </m:d>
                          <m:r>
                            <a:rPr lang="it-IT" sz="2400" b="0" i="1" dirty="0" smtClean="0">
                              <a:solidFill>
                                <a:schemeClr val="tx1"/>
                              </a:solidFill>
                              <a:latin typeface="Cambria Math" charset="0"/>
                            </a:rPr>
                            <m:t>𝑑</m:t>
                          </m:r>
                          <m:r>
                            <a:rPr lang="it-IT" sz="2400" i="1">
                              <a:solidFill>
                                <a:schemeClr val="tx1"/>
                              </a:solidFill>
                              <a:latin typeface="Cambria Math" charset="0"/>
                              <a:ea typeface="Cambria Math" charset="0"/>
                              <a:cs typeface="Cambria Math" charset="0"/>
                            </a:rPr>
                            <m:t>𝛼</m:t>
                          </m:r>
                          <m:r>
                            <m:rPr>
                              <m:nor/>
                            </m:rPr>
                            <a:rPr lang="it-IT" sz="2400" dirty="0">
                              <a:solidFill>
                                <a:schemeClr val="tx1"/>
                              </a:solidFill>
                            </a:rPr>
                            <m:t> </m:t>
                          </m:r>
                        </m:e>
                      </m:nary>
                      <m:r>
                        <a:rPr lang="it-IT" sz="2400" b="0" i="1" dirty="0" smtClean="0">
                          <a:solidFill>
                            <a:schemeClr val="tx1"/>
                          </a:solidFill>
                          <a:latin typeface="Cambria Math" panose="02040503050406030204" pitchFamily="18" charset="0"/>
                        </a:rPr>
                        <m:t>=</m:t>
                      </m:r>
                      <m:r>
                        <a:rPr lang="it-IT" sz="2400" i="1">
                          <a:solidFill>
                            <a:schemeClr val="tx1"/>
                          </a:solidFill>
                          <a:latin typeface="Cambria Math" charset="0"/>
                        </a:rPr>
                        <m:t>𝑥</m:t>
                      </m:r>
                      <m:d>
                        <m:dPr>
                          <m:ctrlPr>
                            <a:rPr lang="it-IT" sz="2400" i="1">
                              <a:solidFill>
                                <a:schemeClr val="tx1"/>
                              </a:solidFill>
                              <a:latin typeface="Cambria Math" panose="02040503050406030204" pitchFamily="18" charset="0"/>
                            </a:rPr>
                          </m:ctrlPr>
                        </m:dPr>
                        <m:e>
                          <m:r>
                            <a:rPr lang="it-IT" sz="2400" i="1">
                              <a:solidFill>
                                <a:schemeClr val="tx1"/>
                              </a:solidFill>
                              <a:latin typeface="Cambria Math" charset="0"/>
                            </a:rPr>
                            <m:t>𝑡</m:t>
                          </m:r>
                        </m:e>
                      </m:d>
                    </m:oMath>
                  </m:oMathPara>
                </a14:m>
                <a:endParaRPr lang="it-IT" sz="2400" dirty="0">
                  <a:solidFill>
                    <a:schemeClr val="tx1"/>
                  </a:solidFill>
                </a:endParaRPr>
              </a:p>
            </p:txBody>
          </p:sp>
        </mc:Choice>
        <mc:Fallback xmlns="">
          <p:sp>
            <p:nvSpPr>
              <p:cNvPr id="4" name="Rettangolo 3">
                <a:extLst>
                  <a:ext uri="{FF2B5EF4-FFF2-40B4-BE49-F238E27FC236}">
                    <a16:creationId xmlns:a16="http://schemas.microsoft.com/office/drawing/2014/main" id="{6E91C227-BE56-BD99-6B47-E226F4E57F9B}"/>
                  </a:ext>
                </a:extLst>
              </p:cNvPr>
              <p:cNvSpPr>
                <a:spLocks noRot="1" noChangeAspect="1" noMove="1" noResize="1" noEditPoints="1" noAdjustHandles="1" noChangeArrowheads="1" noChangeShapeType="1" noTextEdit="1"/>
              </p:cNvSpPr>
              <p:nvPr/>
            </p:nvSpPr>
            <p:spPr>
              <a:xfrm>
                <a:off x="1754366" y="4954309"/>
                <a:ext cx="6027932" cy="833370"/>
              </a:xfrm>
              <a:prstGeom prst="rect">
                <a:avLst/>
              </a:prstGeom>
              <a:blipFill>
                <a:blip r:embed="rId4"/>
                <a:stretch>
                  <a:fillRect t="-187879" b="-265152"/>
                </a:stretch>
              </a:blipFill>
            </p:spPr>
            <p:txBody>
              <a:bodyPr/>
              <a:lstStyle/>
              <a:p>
                <a:r>
                  <a:rPr lang="it-IT">
                    <a:noFill/>
                  </a:rPr>
                  <a:t> </a:t>
                </a:r>
              </a:p>
            </p:txBody>
          </p:sp>
        </mc:Fallback>
      </mc:AlternateContent>
      <p:sp>
        <p:nvSpPr>
          <p:cNvPr id="5" name="Rettangolo 4">
            <a:extLst>
              <a:ext uri="{FF2B5EF4-FFF2-40B4-BE49-F238E27FC236}">
                <a16:creationId xmlns:a16="http://schemas.microsoft.com/office/drawing/2014/main" id="{16C0153E-0800-1AA9-940F-7BBD8A378DAA}"/>
              </a:ext>
            </a:extLst>
          </p:cNvPr>
          <p:cNvSpPr/>
          <p:nvPr/>
        </p:nvSpPr>
        <p:spPr>
          <a:xfrm>
            <a:off x="315632" y="5709697"/>
            <a:ext cx="7947893" cy="435825"/>
          </a:xfrm>
          <a:prstGeom prst="rect">
            <a:avLst/>
          </a:prstGeom>
        </p:spPr>
        <p:txBody>
          <a:bodyPr wrap="square">
            <a:spAutoFit/>
          </a:bodyPr>
          <a:lstStyle/>
          <a:p>
            <a:pPr eaLnBrk="1" hangingPunct="1">
              <a:spcBef>
                <a:spcPct val="50000"/>
              </a:spcBef>
              <a:buFontTx/>
              <a:buNone/>
            </a:pPr>
            <a:r>
              <a:rPr lang="it-IT" altLang="it-IT" sz="2400" dirty="0">
                <a:solidFill>
                  <a:schemeClr val="tx1"/>
                </a:solidFill>
                <a:latin typeface="Calibri" charset="0"/>
                <a:ea typeface="Calibri" charset="0"/>
                <a:cs typeface="Calibri" charset="0"/>
              </a:rPr>
              <a:t>La Delta di Dirac è l’elemento neutro della convoluzione</a:t>
            </a:r>
          </a:p>
        </p:txBody>
      </p:sp>
    </p:spTree>
    <p:extLst>
      <p:ext uri="{BB962C8B-B14F-4D97-AF65-F5344CB8AC3E}">
        <p14:creationId xmlns:p14="http://schemas.microsoft.com/office/powerpoint/2010/main" val="1101074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ttangolo 1"/>
          <p:cNvSpPr>
            <a:spLocks noChangeArrowheads="1"/>
          </p:cNvSpPr>
          <p:nvPr/>
        </p:nvSpPr>
        <p:spPr bwMode="auto">
          <a:xfrm>
            <a:off x="280026" y="827307"/>
            <a:ext cx="7713830" cy="357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eaLnBrk="1" hangingPunct="1">
              <a:spcBef>
                <a:spcPct val="50000"/>
              </a:spcBef>
              <a:buFontTx/>
              <a:buNone/>
            </a:pPr>
            <a:r>
              <a:rPr lang="it-IT" altLang="it-IT" sz="2400" dirty="0">
                <a:solidFill>
                  <a:srgbClr val="000000"/>
                </a:solidFill>
                <a:latin typeface="Calibri" charset="0"/>
                <a:ea typeface="Calibri" charset="0"/>
                <a:cs typeface="Calibri" charset="0"/>
              </a:rPr>
              <a:t>Per segnali di energia il calcolo della convoluzione è analogo a quello della correlazione, eccetto per l’operazione di ribaltamento (non presente nel caso della correlazione).</a:t>
            </a:r>
          </a:p>
          <a:p>
            <a:pPr eaLnBrk="1" hangingPunct="1">
              <a:spcBef>
                <a:spcPct val="50000"/>
              </a:spcBef>
              <a:buFontTx/>
              <a:buNone/>
            </a:pPr>
            <a:r>
              <a:rPr lang="it-IT" altLang="it-IT" sz="2400" dirty="0">
                <a:solidFill>
                  <a:srgbClr val="000000"/>
                </a:solidFill>
                <a:latin typeface="Calibri" charset="0"/>
                <a:ea typeface="Calibri" charset="0"/>
                <a:cs typeface="Calibri" charset="0"/>
              </a:rPr>
              <a:t>La convoluzione di un segnale pari con se stesso coincide con la funzione di autocorrelazione.</a:t>
            </a:r>
          </a:p>
          <a:p>
            <a:pPr eaLnBrk="1" hangingPunct="1">
              <a:spcBef>
                <a:spcPct val="50000"/>
              </a:spcBef>
              <a:buFontTx/>
              <a:buNone/>
            </a:pPr>
            <a:r>
              <a:rPr lang="it-IT" altLang="it-IT" sz="2400" dirty="0">
                <a:solidFill>
                  <a:srgbClr val="000000"/>
                </a:solidFill>
                <a:latin typeface="Calibri" charset="0"/>
                <a:ea typeface="Calibri" charset="0"/>
                <a:cs typeface="Calibri" charset="0"/>
              </a:rPr>
              <a:t>ES:</a:t>
            </a:r>
          </a:p>
          <a:p>
            <a:pPr eaLnBrk="1" hangingPunct="1">
              <a:spcBef>
                <a:spcPct val="50000"/>
              </a:spcBef>
              <a:buFontTx/>
              <a:buNone/>
            </a:pPr>
            <a:endParaRPr lang="it-IT" altLang="it-IT" sz="2400" dirty="0">
              <a:solidFill>
                <a:srgbClr val="000000"/>
              </a:solidFill>
              <a:latin typeface="Calibri" charset="0"/>
              <a:ea typeface="Calibri" charset="0"/>
              <a:cs typeface="Calibri" charset="0"/>
            </a:endParaRPr>
          </a:p>
          <a:p>
            <a:pPr eaLnBrk="1" hangingPunct="1">
              <a:spcBef>
                <a:spcPct val="50000"/>
              </a:spcBef>
              <a:buFontTx/>
              <a:buNone/>
            </a:pPr>
            <a:endParaRPr lang="it-IT" altLang="it-IT" sz="2400" dirty="0">
              <a:latin typeface="Calibri" charset="0"/>
              <a:ea typeface="Calibri" charset="0"/>
              <a:cs typeface="Calibri" charset="0"/>
            </a:endParaRPr>
          </a:p>
        </p:txBody>
      </p:sp>
      <p:sp>
        <p:nvSpPr>
          <p:cNvPr id="3" name="Titolo 2"/>
          <p:cNvSpPr>
            <a:spLocks noGrp="1"/>
          </p:cNvSpPr>
          <p:nvPr>
            <p:ph type="title"/>
          </p:nvPr>
        </p:nvSpPr>
        <p:spPr/>
        <p:txBody>
          <a:bodyPr/>
          <a:lstStyle/>
          <a:p>
            <a:r>
              <a:rPr lang="en-US" dirty="0" err="1"/>
              <a:t>Convoluzione</a:t>
            </a:r>
            <a:endParaRPr lang="en-US" dirty="0"/>
          </a:p>
        </p:txBody>
      </p:sp>
      <mc:AlternateContent xmlns:mc="http://schemas.openxmlformats.org/markup-compatibility/2006" xmlns:a14="http://schemas.microsoft.com/office/drawing/2010/main">
        <mc:Choice Requires="a14">
          <p:sp>
            <p:nvSpPr>
              <p:cNvPr id="6" name="Rettangolo 5"/>
              <p:cNvSpPr/>
              <p:nvPr/>
            </p:nvSpPr>
            <p:spPr>
              <a:xfrm>
                <a:off x="755576" y="3145909"/>
                <a:ext cx="8280920" cy="3408369"/>
              </a:xfrm>
              <a:prstGeom prst="rect">
                <a:avLst/>
              </a:prstGeom>
            </p:spPr>
            <p:txBody>
              <a:bodyPr wrap="square">
                <a:spAutoFit/>
              </a:bodyPr>
              <a:lstStyle/>
              <a:p>
                <a14:m>
                  <m:oMath xmlns:m="http://schemas.openxmlformats.org/officeDocument/2006/math">
                    <m:r>
                      <a:rPr lang="it-IT" sz="2400" i="1" smtClean="0">
                        <a:solidFill>
                          <a:schemeClr val="tx1"/>
                        </a:solidFill>
                        <a:latin typeface="Cambria Math" charset="0"/>
                      </a:rPr>
                      <m:t>𝑥</m:t>
                    </m:r>
                    <m:d>
                      <m:dPr>
                        <m:ctrlPr>
                          <a:rPr lang="it-IT" sz="2400" i="1">
                            <a:solidFill>
                              <a:schemeClr val="tx1"/>
                            </a:solidFill>
                            <a:latin typeface="Cambria Math" panose="02040503050406030204" pitchFamily="18" charset="0"/>
                          </a:rPr>
                        </m:ctrlPr>
                      </m:dPr>
                      <m:e>
                        <m:r>
                          <a:rPr lang="it-IT" sz="2400" i="1">
                            <a:solidFill>
                              <a:schemeClr val="tx1"/>
                            </a:solidFill>
                            <a:latin typeface="Cambria Math" charset="0"/>
                          </a:rPr>
                          <m:t>𝑡</m:t>
                        </m:r>
                      </m:e>
                    </m:d>
                    <m:r>
                      <a:rPr lang="it-IT" sz="2400" b="0" i="1" smtClean="0">
                        <a:solidFill>
                          <a:schemeClr val="tx1"/>
                        </a:solidFill>
                        <a:latin typeface="Cambria Math" charset="0"/>
                      </a:rPr>
                      <m:t>=</m:t>
                    </m:r>
                    <m:r>
                      <a:rPr lang="it-IT" sz="2400" b="0" i="1" smtClean="0">
                        <a:solidFill>
                          <a:schemeClr val="tx1"/>
                        </a:solidFill>
                        <a:latin typeface="Cambria Math" charset="0"/>
                      </a:rPr>
                      <m:t>𝐴</m:t>
                    </m:r>
                    <m:r>
                      <a:rPr lang="it-IT" sz="2400" b="0" i="1" smtClean="0">
                        <a:solidFill>
                          <a:schemeClr val="tx1"/>
                        </a:solidFill>
                        <a:latin typeface="Cambria Math" charset="0"/>
                        <a:ea typeface="Cambria Math" charset="0"/>
                        <a:cs typeface="Cambria Math" charset="0"/>
                      </a:rPr>
                      <m:t>∙</m:t>
                    </m:r>
                    <m:r>
                      <m:rPr>
                        <m:sty m:val="p"/>
                      </m:rPr>
                      <a:rPr lang="it-IT" sz="2400" b="0" i="0" smtClean="0">
                        <a:solidFill>
                          <a:schemeClr val="tx1"/>
                        </a:solidFill>
                        <a:latin typeface="Cambria Math" charset="0"/>
                        <a:ea typeface="Cambria Math" charset="0"/>
                        <a:cs typeface="Cambria Math" charset="0"/>
                      </a:rPr>
                      <m:t>rect</m:t>
                    </m:r>
                    <m:d>
                      <m:dPr>
                        <m:ctrlPr>
                          <a:rPr lang="is-IS" sz="2400" b="0" i="1" smtClean="0">
                            <a:solidFill>
                              <a:schemeClr val="tx1"/>
                            </a:solidFill>
                            <a:latin typeface="Cambria Math" panose="02040503050406030204" pitchFamily="18" charset="0"/>
                            <a:ea typeface="Cambria Math" charset="0"/>
                            <a:cs typeface="Cambria Math" charset="0"/>
                          </a:rPr>
                        </m:ctrlPr>
                      </m:dPr>
                      <m:e>
                        <m:f>
                          <m:fPr>
                            <m:ctrlPr>
                              <a:rPr lang="bg-BG" sz="2400" b="0" i="1" smtClean="0">
                                <a:solidFill>
                                  <a:schemeClr val="tx1"/>
                                </a:solidFill>
                                <a:latin typeface="Cambria Math" panose="02040503050406030204" pitchFamily="18" charset="0"/>
                                <a:ea typeface="Cambria Math" charset="0"/>
                                <a:cs typeface="Cambria Math" charset="0"/>
                              </a:rPr>
                            </m:ctrlPr>
                          </m:fPr>
                          <m:num>
                            <m:r>
                              <a:rPr lang="it-IT" sz="2400" b="0" i="1" smtClean="0">
                                <a:solidFill>
                                  <a:schemeClr val="tx1"/>
                                </a:solidFill>
                                <a:latin typeface="Cambria Math" charset="0"/>
                                <a:ea typeface="Cambria Math" charset="0"/>
                                <a:cs typeface="Cambria Math" charset="0"/>
                              </a:rPr>
                              <m:t>𝑡</m:t>
                            </m:r>
                          </m:num>
                          <m:den>
                            <m:r>
                              <a:rPr lang="it-IT" sz="2400" b="0" i="1" smtClean="0">
                                <a:solidFill>
                                  <a:schemeClr val="tx1"/>
                                </a:solidFill>
                                <a:latin typeface="Cambria Math" charset="0"/>
                                <a:ea typeface="Cambria Math" charset="0"/>
                                <a:cs typeface="Cambria Math" charset="0"/>
                              </a:rPr>
                              <m:t>𝑇</m:t>
                            </m:r>
                          </m:den>
                        </m:f>
                      </m:e>
                    </m:d>
                  </m:oMath>
                </a14:m>
                <a:r>
                  <a:rPr lang="it-IT" sz="2400" b="0" dirty="0">
                    <a:solidFill>
                      <a:schemeClr val="tx1"/>
                    </a:solidFill>
                    <a:latin typeface="Cambria Math" charset="0"/>
                  </a:rPr>
                  <a:t> e </a:t>
                </a:r>
                <a14:m>
                  <m:oMath xmlns:m="http://schemas.openxmlformats.org/officeDocument/2006/math">
                    <m:r>
                      <a:rPr lang="it-IT" sz="2400" b="0" i="1" smtClean="0">
                        <a:solidFill>
                          <a:schemeClr val="tx1"/>
                        </a:solidFill>
                        <a:latin typeface="Cambria Math" charset="0"/>
                      </a:rPr>
                      <m:t>𝑦</m:t>
                    </m:r>
                    <m:d>
                      <m:dPr>
                        <m:ctrlPr>
                          <a:rPr lang="it-IT" sz="2400" i="1">
                            <a:solidFill>
                              <a:schemeClr val="tx1"/>
                            </a:solidFill>
                            <a:latin typeface="Cambria Math" panose="02040503050406030204" pitchFamily="18" charset="0"/>
                          </a:rPr>
                        </m:ctrlPr>
                      </m:dPr>
                      <m:e>
                        <m:r>
                          <a:rPr lang="it-IT" sz="2400" i="1">
                            <a:solidFill>
                              <a:schemeClr val="tx1"/>
                            </a:solidFill>
                            <a:latin typeface="Cambria Math" charset="0"/>
                          </a:rPr>
                          <m:t>𝑡</m:t>
                        </m:r>
                      </m:e>
                    </m:d>
                    <m:r>
                      <a:rPr lang="it-IT" sz="2400" i="1">
                        <a:solidFill>
                          <a:schemeClr val="tx1"/>
                        </a:solidFill>
                        <a:latin typeface="Cambria Math" charset="0"/>
                      </a:rPr>
                      <m:t>=</m:t>
                    </m:r>
                    <m:r>
                      <a:rPr lang="it-IT" sz="2400" i="1">
                        <a:solidFill>
                          <a:schemeClr val="tx1"/>
                        </a:solidFill>
                        <a:latin typeface="Cambria Math" charset="0"/>
                      </a:rPr>
                      <m:t>𝐴</m:t>
                    </m:r>
                    <m:r>
                      <a:rPr lang="it-IT" sz="2400" i="1">
                        <a:solidFill>
                          <a:schemeClr val="tx1"/>
                        </a:solidFill>
                        <a:latin typeface="Cambria Math" charset="0"/>
                        <a:ea typeface="Cambria Math" charset="0"/>
                        <a:cs typeface="Cambria Math" charset="0"/>
                      </a:rPr>
                      <m:t>∙</m:t>
                    </m:r>
                    <m:r>
                      <m:rPr>
                        <m:sty m:val="p"/>
                      </m:rPr>
                      <a:rPr lang="it-IT" sz="2400">
                        <a:solidFill>
                          <a:schemeClr val="tx1"/>
                        </a:solidFill>
                        <a:latin typeface="Cambria Math" charset="0"/>
                        <a:ea typeface="Cambria Math" charset="0"/>
                        <a:cs typeface="Cambria Math" charset="0"/>
                      </a:rPr>
                      <m:t>rect</m:t>
                    </m:r>
                    <m:d>
                      <m:dPr>
                        <m:ctrlPr>
                          <a:rPr lang="is-IS" sz="2400" i="1">
                            <a:solidFill>
                              <a:schemeClr val="tx1"/>
                            </a:solidFill>
                            <a:latin typeface="Cambria Math" panose="02040503050406030204" pitchFamily="18" charset="0"/>
                            <a:ea typeface="Cambria Math" charset="0"/>
                            <a:cs typeface="Cambria Math" charset="0"/>
                          </a:rPr>
                        </m:ctrlPr>
                      </m:dPr>
                      <m:e>
                        <m:f>
                          <m:fPr>
                            <m:ctrlPr>
                              <a:rPr lang="bg-BG" sz="2400" i="1">
                                <a:solidFill>
                                  <a:schemeClr val="tx1"/>
                                </a:solidFill>
                                <a:latin typeface="Cambria Math" panose="02040503050406030204" pitchFamily="18" charset="0"/>
                                <a:ea typeface="Cambria Math" charset="0"/>
                                <a:cs typeface="Cambria Math" charset="0"/>
                              </a:rPr>
                            </m:ctrlPr>
                          </m:fPr>
                          <m:num>
                            <m:r>
                              <a:rPr lang="it-IT" sz="2400" i="1">
                                <a:solidFill>
                                  <a:schemeClr val="tx1"/>
                                </a:solidFill>
                                <a:latin typeface="Cambria Math" charset="0"/>
                                <a:ea typeface="Cambria Math" charset="0"/>
                                <a:cs typeface="Cambria Math" charset="0"/>
                              </a:rPr>
                              <m:t>𝑡</m:t>
                            </m:r>
                          </m:num>
                          <m:den>
                            <m:r>
                              <a:rPr lang="it-IT" sz="2400" i="1">
                                <a:solidFill>
                                  <a:schemeClr val="tx1"/>
                                </a:solidFill>
                                <a:latin typeface="Cambria Math" charset="0"/>
                                <a:ea typeface="Cambria Math" charset="0"/>
                                <a:cs typeface="Cambria Math" charset="0"/>
                              </a:rPr>
                              <m:t>𝑇</m:t>
                            </m:r>
                          </m:den>
                        </m:f>
                      </m:e>
                    </m:d>
                  </m:oMath>
                </a14:m>
                <a:endParaRPr lang="it-IT" sz="2400" b="0" dirty="0">
                  <a:solidFill>
                    <a:schemeClr val="tx1"/>
                  </a:solidFill>
                  <a:latin typeface="Cambria Math" charset="0"/>
                </a:endParaRPr>
              </a:p>
              <a:p>
                <a:endParaRPr lang="it-IT" sz="2400" b="0" i="1" dirty="0">
                  <a:solidFill>
                    <a:schemeClr val="tx1"/>
                  </a:solidFill>
                  <a:latin typeface="Cambria Math" charset="0"/>
                </a:endParaRPr>
              </a:p>
              <a:p>
                <a:r>
                  <a:rPr lang="it-IT" sz="2400" b="0" dirty="0">
                    <a:solidFill>
                      <a:schemeClr val="tx1"/>
                    </a:solidFill>
                    <a:latin typeface="Calibri" charset="0"/>
                    <a:ea typeface="Calibri" charset="0"/>
                    <a:cs typeface="Calibri" charset="0"/>
                  </a:rPr>
                  <a:t>La convoluzione tra i due segnali è:</a:t>
                </a:r>
              </a:p>
              <a:p>
                <a:endParaRPr lang="it-IT" sz="2400" b="0" dirty="0">
                  <a:solidFill>
                    <a:schemeClr val="tx1"/>
                  </a:solidFill>
                  <a:latin typeface="Calibri" charset="0"/>
                  <a:ea typeface="Calibri" charset="0"/>
                  <a:cs typeface="Calibri" charset="0"/>
                </a:endParaRPr>
              </a:p>
              <a:p>
                <a:pPr/>
                <a14:m>
                  <m:oMathPara xmlns:m="http://schemas.openxmlformats.org/officeDocument/2006/math">
                    <m:oMathParaPr>
                      <m:jc m:val="left"/>
                    </m:oMathParaPr>
                    <m:oMath xmlns:m="http://schemas.openxmlformats.org/officeDocument/2006/math">
                      <m:r>
                        <a:rPr lang="it-IT" sz="2400" b="0" i="1" smtClean="0">
                          <a:solidFill>
                            <a:schemeClr val="tx1"/>
                          </a:solidFill>
                          <a:latin typeface="Cambria Math" charset="0"/>
                        </a:rPr>
                        <m:t>𝑥</m:t>
                      </m:r>
                      <m:d>
                        <m:dPr>
                          <m:ctrlPr>
                            <a:rPr lang="it-IT" sz="2400" b="0" i="1" smtClean="0">
                              <a:solidFill>
                                <a:schemeClr val="tx1"/>
                              </a:solidFill>
                              <a:latin typeface="Cambria Math" panose="02040503050406030204" pitchFamily="18" charset="0"/>
                            </a:rPr>
                          </m:ctrlPr>
                        </m:dPr>
                        <m:e>
                          <m:r>
                            <a:rPr lang="it-IT" sz="2400" b="0" i="1" smtClean="0">
                              <a:solidFill>
                                <a:schemeClr val="tx1"/>
                              </a:solidFill>
                              <a:latin typeface="Cambria Math" charset="0"/>
                            </a:rPr>
                            <m:t>𝑡</m:t>
                          </m:r>
                        </m:e>
                      </m:d>
                      <m:r>
                        <a:rPr lang="it-IT" sz="2400" b="0" i="1" smtClean="0">
                          <a:solidFill>
                            <a:schemeClr val="tx1"/>
                          </a:solidFill>
                          <a:latin typeface="Cambria Math" charset="0"/>
                          <a:ea typeface="Cambria Math" charset="0"/>
                          <a:cs typeface="Cambria Math" charset="0"/>
                        </a:rPr>
                        <m:t>∗</m:t>
                      </m:r>
                      <m:r>
                        <a:rPr lang="it-IT" sz="2400" b="0" i="1" smtClean="0">
                          <a:solidFill>
                            <a:schemeClr val="tx1"/>
                          </a:solidFill>
                          <a:latin typeface="Cambria Math" charset="0"/>
                          <a:ea typeface="Cambria Math" charset="0"/>
                          <a:cs typeface="Cambria Math" charset="0"/>
                        </a:rPr>
                        <m:t>𝑦</m:t>
                      </m:r>
                      <m:d>
                        <m:dPr>
                          <m:ctrlPr>
                            <a:rPr lang="it-IT" sz="2400" b="0" i="1" smtClean="0">
                              <a:solidFill>
                                <a:schemeClr val="tx1"/>
                              </a:solidFill>
                              <a:latin typeface="Cambria Math" panose="02040503050406030204" pitchFamily="18" charset="0"/>
                              <a:ea typeface="Cambria Math" charset="0"/>
                              <a:cs typeface="Cambria Math" charset="0"/>
                            </a:rPr>
                          </m:ctrlPr>
                        </m:dPr>
                        <m:e>
                          <m:r>
                            <a:rPr lang="it-IT" sz="2400" b="0" i="1" smtClean="0">
                              <a:solidFill>
                                <a:schemeClr val="tx1"/>
                              </a:solidFill>
                              <a:latin typeface="Cambria Math" charset="0"/>
                              <a:ea typeface="Cambria Math" charset="0"/>
                              <a:cs typeface="Cambria Math" charset="0"/>
                            </a:rPr>
                            <m:t>𝑡</m:t>
                          </m:r>
                        </m:e>
                      </m:d>
                      <m:r>
                        <a:rPr lang="it-IT" sz="2400" b="0" i="1" smtClean="0">
                          <a:solidFill>
                            <a:schemeClr val="tx1"/>
                          </a:solidFill>
                          <a:latin typeface="Cambria Math" charset="0"/>
                          <a:ea typeface="Cambria Math" charset="0"/>
                          <a:cs typeface="Cambria Math" charset="0"/>
                        </a:rPr>
                        <m:t>=</m:t>
                      </m:r>
                      <m:nary>
                        <m:naryPr>
                          <m:ctrlPr>
                            <a:rPr lang="is-IS" sz="2400" b="0" i="1" smtClean="0">
                              <a:solidFill>
                                <a:schemeClr val="tx1"/>
                              </a:solidFill>
                              <a:latin typeface="Cambria Math" panose="02040503050406030204" pitchFamily="18" charset="0"/>
                              <a:ea typeface="Cambria Math" charset="0"/>
                              <a:cs typeface="Cambria Math" charset="0"/>
                            </a:rPr>
                          </m:ctrlPr>
                        </m:naryPr>
                        <m:sub>
                          <m:r>
                            <m:rPr>
                              <m:brk m:alnAt="23"/>
                            </m:rPr>
                            <a:rPr lang="it-IT" sz="2400" b="0" i="1" smtClean="0">
                              <a:solidFill>
                                <a:schemeClr val="tx1"/>
                              </a:solidFill>
                              <a:latin typeface="Cambria Math" charset="0"/>
                              <a:ea typeface="Cambria Math" charset="0"/>
                              <a:cs typeface="Cambria Math" charset="0"/>
                            </a:rPr>
                            <m:t>−</m:t>
                          </m:r>
                          <m:r>
                            <a:rPr lang="is-IS" sz="2400" i="1">
                              <a:solidFill>
                                <a:schemeClr val="tx1"/>
                              </a:solidFill>
                              <a:latin typeface="Cambria Math" charset="0"/>
                              <a:ea typeface="Cambria Math" charset="0"/>
                              <a:cs typeface="Cambria Math" charset="0"/>
                            </a:rPr>
                            <m:t>∞</m:t>
                          </m:r>
                        </m:sub>
                        <m:sup>
                          <m:r>
                            <a:rPr lang="is-IS" sz="2400" i="1">
                              <a:solidFill>
                                <a:schemeClr val="tx1"/>
                              </a:solidFill>
                              <a:latin typeface="Cambria Math" charset="0"/>
                              <a:ea typeface="Cambria Math" charset="0"/>
                              <a:cs typeface="Cambria Math" charset="0"/>
                            </a:rPr>
                            <m:t>∞</m:t>
                          </m:r>
                        </m:sup>
                        <m:e>
                          <m:sSup>
                            <m:sSupPr>
                              <m:ctrlPr>
                                <a:rPr lang="is-IS" sz="2400" i="1" smtClean="0">
                                  <a:solidFill>
                                    <a:schemeClr val="tx1"/>
                                  </a:solidFill>
                                  <a:latin typeface="Cambria Math" panose="02040503050406030204" pitchFamily="18" charset="0"/>
                                  <a:ea typeface="Cambria Math" charset="0"/>
                                  <a:cs typeface="Cambria Math" charset="0"/>
                                </a:rPr>
                              </m:ctrlPr>
                            </m:sSupPr>
                            <m:e>
                              <m:r>
                                <a:rPr lang="it-IT" sz="2400" b="0" i="1" smtClean="0">
                                  <a:solidFill>
                                    <a:schemeClr val="tx1"/>
                                  </a:solidFill>
                                  <a:latin typeface="Cambria Math" charset="0"/>
                                  <a:ea typeface="Cambria Math" charset="0"/>
                                  <a:cs typeface="Cambria Math" charset="0"/>
                                </a:rPr>
                                <m:t>𝐴</m:t>
                              </m:r>
                            </m:e>
                            <m:sup>
                              <m:r>
                                <a:rPr lang="it-IT" sz="2400" b="0" i="1" smtClean="0">
                                  <a:solidFill>
                                    <a:schemeClr val="tx1"/>
                                  </a:solidFill>
                                  <a:latin typeface="Cambria Math" charset="0"/>
                                  <a:ea typeface="Cambria Math" charset="0"/>
                                  <a:cs typeface="Cambria Math" charset="0"/>
                                </a:rPr>
                                <m:t>2</m:t>
                              </m:r>
                            </m:sup>
                          </m:sSup>
                          <m:r>
                            <a:rPr lang="it-IT" sz="2400" i="1">
                              <a:solidFill>
                                <a:schemeClr val="tx1"/>
                              </a:solidFill>
                              <a:latin typeface="Cambria Math" charset="0"/>
                              <a:ea typeface="Cambria Math" charset="0"/>
                              <a:cs typeface="Cambria Math" charset="0"/>
                            </a:rPr>
                            <m:t>∙</m:t>
                          </m:r>
                          <m:r>
                            <m:rPr>
                              <m:sty m:val="p"/>
                            </m:rPr>
                            <a:rPr lang="it-IT" sz="2400">
                              <a:solidFill>
                                <a:schemeClr val="tx1"/>
                              </a:solidFill>
                              <a:latin typeface="Cambria Math" charset="0"/>
                              <a:ea typeface="Cambria Math" charset="0"/>
                              <a:cs typeface="Cambria Math" charset="0"/>
                            </a:rPr>
                            <m:t>rect</m:t>
                          </m:r>
                          <m:d>
                            <m:dPr>
                              <m:ctrlPr>
                                <a:rPr lang="is-IS" sz="2400" i="1">
                                  <a:solidFill>
                                    <a:schemeClr val="tx1"/>
                                  </a:solidFill>
                                  <a:latin typeface="Cambria Math" panose="02040503050406030204" pitchFamily="18" charset="0"/>
                                  <a:ea typeface="Cambria Math" charset="0"/>
                                  <a:cs typeface="Cambria Math" charset="0"/>
                                </a:rPr>
                              </m:ctrlPr>
                            </m:dPr>
                            <m:e>
                              <m:f>
                                <m:fPr>
                                  <m:ctrlPr>
                                    <a:rPr lang="bg-BG" sz="2400" i="1">
                                      <a:solidFill>
                                        <a:schemeClr val="tx1"/>
                                      </a:solidFill>
                                      <a:latin typeface="Cambria Math" panose="02040503050406030204" pitchFamily="18" charset="0"/>
                                      <a:ea typeface="Cambria Math" charset="0"/>
                                      <a:cs typeface="Cambria Math" charset="0"/>
                                    </a:rPr>
                                  </m:ctrlPr>
                                </m:fPr>
                                <m:num>
                                  <m:r>
                                    <a:rPr lang="bg-BG" sz="2400" i="1" smtClean="0">
                                      <a:solidFill>
                                        <a:schemeClr val="tx1"/>
                                      </a:solidFill>
                                      <a:latin typeface="Cambria Math" charset="0"/>
                                      <a:ea typeface="Cambria Math" charset="0"/>
                                      <a:cs typeface="Cambria Math" charset="0"/>
                                    </a:rPr>
                                    <m:t>𝛼</m:t>
                                  </m:r>
                                </m:num>
                                <m:den>
                                  <m:r>
                                    <a:rPr lang="it-IT" sz="2400" i="1">
                                      <a:solidFill>
                                        <a:schemeClr val="tx1"/>
                                      </a:solidFill>
                                      <a:latin typeface="Cambria Math" charset="0"/>
                                      <a:ea typeface="Cambria Math" charset="0"/>
                                      <a:cs typeface="Cambria Math" charset="0"/>
                                    </a:rPr>
                                    <m:t>𝑇</m:t>
                                  </m:r>
                                </m:den>
                              </m:f>
                            </m:e>
                          </m:d>
                          <m:r>
                            <a:rPr lang="it-IT" sz="2400" i="1">
                              <a:solidFill>
                                <a:schemeClr val="tx1"/>
                              </a:solidFill>
                              <a:latin typeface="Cambria Math" charset="0"/>
                              <a:ea typeface="Cambria Math" charset="0"/>
                              <a:cs typeface="Cambria Math" charset="0"/>
                            </a:rPr>
                            <m:t>∙</m:t>
                          </m:r>
                          <m:r>
                            <m:rPr>
                              <m:sty m:val="p"/>
                            </m:rPr>
                            <a:rPr lang="it-IT" sz="2400">
                              <a:solidFill>
                                <a:schemeClr val="tx1"/>
                              </a:solidFill>
                              <a:latin typeface="Cambria Math" charset="0"/>
                              <a:ea typeface="Cambria Math" charset="0"/>
                              <a:cs typeface="Cambria Math" charset="0"/>
                            </a:rPr>
                            <m:t>rect</m:t>
                          </m:r>
                          <m:d>
                            <m:dPr>
                              <m:ctrlPr>
                                <a:rPr lang="is-IS" sz="2400" i="1">
                                  <a:solidFill>
                                    <a:schemeClr val="tx1"/>
                                  </a:solidFill>
                                  <a:latin typeface="Cambria Math" panose="02040503050406030204" pitchFamily="18" charset="0"/>
                                  <a:ea typeface="Cambria Math" charset="0"/>
                                  <a:cs typeface="Cambria Math" charset="0"/>
                                </a:rPr>
                              </m:ctrlPr>
                            </m:dPr>
                            <m:e>
                              <m:f>
                                <m:fPr>
                                  <m:ctrlPr>
                                    <a:rPr lang="bg-BG" sz="2400" i="1">
                                      <a:solidFill>
                                        <a:schemeClr val="tx1"/>
                                      </a:solidFill>
                                      <a:latin typeface="Cambria Math" panose="02040503050406030204" pitchFamily="18" charset="0"/>
                                      <a:ea typeface="Cambria Math" charset="0"/>
                                      <a:cs typeface="Cambria Math" charset="0"/>
                                    </a:rPr>
                                  </m:ctrlPr>
                                </m:fPr>
                                <m:num>
                                  <m:r>
                                    <a:rPr lang="it-IT" sz="2400" b="0" i="1" smtClean="0">
                                      <a:solidFill>
                                        <a:schemeClr val="tx1"/>
                                      </a:solidFill>
                                      <a:latin typeface="Cambria Math" charset="0"/>
                                      <a:ea typeface="Cambria Math" charset="0"/>
                                      <a:cs typeface="Cambria Math" charset="0"/>
                                    </a:rPr>
                                    <m:t>𝑡</m:t>
                                  </m:r>
                                  <m:r>
                                    <a:rPr lang="it-IT" sz="2400" b="0" i="1" smtClean="0">
                                      <a:solidFill>
                                        <a:schemeClr val="tx1"/>
                                      </a:solidFill>
                                      <a:latin typeface="Cambria Math" charset="0"/>
                                      <a:ea typeface="Cambria Math" charset="0"/>
                                      <a:cs typeface="Cambria Math" charset="0"/>
                                    </a:rPr>
                                    <m:t>−</m:t>
                                  </m:r>
                                  <m:r>
                                    <a:rPr lang="bg-BG" sz="2400" i="1">
                                      <a:solidFill>
                                        <a:schemeClr val="tx1"/>
                                      </a:solidFill>
                                      <a:latin typeface="Cambria Math" charset="0"/>
                                      <a:ea typeface="Cambria Math" charset="0"/>
                                      <a:cs typeface="Cambria Math" charset="0"/>
                                    </a:rPr>
                                    <m:t>𝛼</m:t>
                                  </m:r>
                                </m:num>
                                <m:den>
                                  <m:r>
                                    <a:rPr lang="it-IT" sz="2400" i="1">
                                      <a:solidFill>
                                        <a:schemeClr val="tx1"/>
                                      </a:solidFill>
                                      <a:latin typeface="Cambria Math" charset="0"/>
                                      <a:ea typeface="Cambria Math" charset="0"/>
                                      <a:cs typeface="Cambria Math" charset="0"/>
                                    </a:rPr>
                                    <m:t>𝑇</m:t>
                                  </m:r>
                                </m:den>
                              </m:f>
                            </m:e>
                          </m:d>
                          <m:r>
                            <a:rPr lang="it-IT" sz="2400" b="0" i="1" dirty="0" smtClean="0">
                              <a:solidFill>
                                <a:schemeClr val="tx1"/>
                              </a:solidFill>
                              <a:latin typeface="Cambria Math" charset="0"/>
                            </a:rPr>
                            <m:t>𝑑</m:t>
                          </m:r>
                          <m:r>
                            <a:rPr lang="it-IT" sz="2400" i="1">
                              <a:solidFill>
                                <a:schemeClr val="tx1"/>
                              </a:solidFill>
                              <a:latin typeface="Cambria Math" charset="0"/>
                              <a:ea typeface="Cambria Math" charset="0"/>
                              <a:cs typeface="Cambria Math" charset="0"/>
                            </a:rPr>
                            <m:t>𝛼</m:t>
                          </m:r>
                          <m:r>
                            <m:rPr>
                              <m:nor/>
                            </m:rPr>
                            <a:rPr lang="it-IT" sz="2400" dirty="0">
                              <a:solidFill>
                                <a:schemeClr val="tx1"/>
                              </a:solidFill>
                            </a:rPr>
                            <m:t> </m:t>
                          </m:r>
                          <m:r>
                            <m:rPr>
                              <m:nor/>
                            </m:rPr>
                            <a:rPr lang="it-IT" sz="2400" b="0" i="0" dirty="0" smtClean="0">
                              <a:solidFill>
                                <a:schemeClr val="tx1"/>
                              </a:solidFill>
                            </a:rPr>
                            <m:t>=</m:t>
                          </m:r>
                        </m:e>
                      </m:nary>
                      <m:sSup>
                        <m:sSupPr>
                          <m:ctrlPr>
                            <a:rPr lang="is-IS" sz="2400" i="1">
                              <a:solidFill>
                                <a:schemeClr val="tx1"/>
                              </a:solidFill>
                              <a:latin typeface="Cambria Math" panose="02040503050406030204" pitchFamily="18" charset="0"/>
                              <a:ea typeface="Cambria Math" charset="0"/>
                              <a:cs typeface="Cambria Math" charset="0"/>
                            </a:rPr>
                          </m:ctrlPr>
                        </m:sSupPr>
                        <m:e>
                          <m:r>
                            <a:rPr lang="it-IT" sz="2400" i="1">
                              <a:solidFill>
                                <a:schemeClr val="tx1"/>
                              </a:solidFill>
                              <a:latin typeface="Cambria Math" charset="0"/>
                              <a:ea typeface="Cambria Math" charset="0"/>
                              <a:cs typeface="Cambria Math" charset="0"/>
                            </a:rPr>
                            <m:t>𝐴</m:t>
                          </m:r>
                        </m:e>
                        <m:sup>
                          <m:r>
                            <a:rPr lang="it-IT" sz="2400" i="1">
                              <a:solidFill>
                                <a:schemeClr val="tx1"/>
                              </a:solidFill>
                              <a:latin typeface="Cambria Math" charset="0"/>
                              <a:ea typeface="Cambria Math" charset="0"/>
                              <a:cs typeface="Cambria Math" charset="0"/>
                            </a:rPr>
                            <m:t>2</m:t>
                          </m:r>
                        </m:sup>
                      </m:sSup>
                      <m:r>
                        <a:rPr lang="it-IT" sz="2400" b="0" i="1" smtClean="0">
                          <a:solidFill>
                            <a:schemeClr val="tx1"/>
                          </a:solidFill>
                          <a:latin typeface="Cambria Math" panose="02040503050406030204" pitchFamily="18" charset="0"/>
                          <a:ea typeface="Cambria Math" charset="0"/>
                          <a:cs typeface="Cambria Math" charset="0"/>
                        </a:rPr>
                        <m:t>𝑇</m:t>
                      </m:r>
                      <m:r>
                        <m:rPr>
                          <m:sty m:val="p"/>
                        </m:rPr>
                        <a:rPr lang="el-GR" sz="2400" i="1" smtClean="0">
                          <a:solidFill>
                            <a:schemeClr val="tx1"/>
                          </a:solidFill>
                          <a:latin typeface="Cambria Math" charset="0"/>
                          <a:ea typeface="Cambria Math" charset="0"/>
                          <a:cs typeface="Cambria Math" charset="0"/>
                        </a:rPr>
                        <m:t>Λ</m:t>
                      </m:r>
                      <m:d>
                        <m:dPr>
                          <m:ctrlPr>
                            <a:rPr lang="is-IS" sz="2400" i="1">
                              <a:solidFill>
                                <a:schemeClr val="tx1"/>
                              </a:solidFill>
                              <a:latin typeface="Cambria Math" panose="02040503050406030204" pitchFamily="18" charset="0"/>
                              <a:ea typeface="Cambria Math" charset="0"/>
                              <a:cs typeface="Cambria Math" charset="0"/>
                            </a:rPr>
                          </m:ctrlPr>
                        </m:dPr>
                        <m:e>
                          <m:f>
                            <m:fPr>
                              <m:ctrlPr>
                                <a:rPr lang="bg-BG" sz="2400" i="1">
                                  <a:solidFill>
                                    <a:schemeClr val="tx1"/>
                                  </a:solidFill>
                                  <a:latin typeface="Cambria Math" panose="02040503050406030204" pitchFamily="18" charset="0"/>
                                  <a:ea typeface="Cambria Math" charset="0"/>
                                  <a:cs typeface="Cambria Math" charset="0"/>
                                </a:rPr>
                              </m:ctrlPr>
                            </m:fPr>
                            <m:num>
                              <m:r>
                                <a:rPr lang="it-IT" sz="2400" b="0" i="1" smtClean="0">
                                  <a:solidFill>
                                    <a:schemeClr val="tx1"/>
                                  </a:solidFill>
                                  <a:latin typeface="Cambria Math" charset="0"/>
                                  <a:ea typeface="Cambria Math" charset="0"/>
                                  <a:cs typeface="Cambria Math" charset="0"/>
                                </a:rPr>
                                <m:t>𝑡</m:t>
                              </m:r>
                            </m:num>
                            <m:den>
                              <m:r>
                                <a:rPr lang="it-IT" sz="2400" i="1">
                                  <a:solidFill>
                                    <a:schemeClr val="tx1"/>
                                  </a:solidFill>
                                  <a:latin typeface="Cambria Math" charset="0"/>
                                  <a:ea typeface="Cambria Math" charset="0"/>
                                  <a:cs typeface="Cambria Math" charset="0"/>
                                </a:rPr>
                                <m:t>𝑇</m:t>
                              </m:r>
                            </m:den>
                          </m:f>
                        </m:e>
                      </m:d>
                    </m:oMath>
                  </m:oMathPara>
                </a14:m>
                <a:endParaRPr lang="it-IT" sz="2400" dirty="0">
                  <a:solidFill>
                    <a:schemeClr val="tx1"/>
                  </a:solidFill>
                </a:endParaRPr>
              </a:p>
              <a:p>
                <a:endParaRPr lang="it-IT" sz="2400" dirty="0">
                  <a:solidFill>
                    <a:schemeClr val="tx1"/>
                  </a:solidFill>
                </a:endParaRPr>
              </a:p>
              <a:p>
                <a:r>
                  <a:rPr lang="it-IT" sz="2400" dirty="0">
                    <a:solidFill>
                      <a:schemeClr val="tx1"/>
                    </a:solidFill>
                    <a:latin typeface="Calibri" charset="0"/>
                    <a:ea typeface="Calibri" charset="0"/>
                    <a:cs typeface="Calibri" charset="0"/>
                  </a:rPr>
                  <a:t>Che coincide con la funzione di autocorrelazione del segnale </a:t>
                </a:r>
                <a14:m>
                  <m:oMath xmlns:m="http://schemas.openxmlformats.org/officeDocument/2006/math">
                    <m:r>
                      <a:rPr lang="it-IT" sz="2400" i="1">
                        <a:solidFill>
                          <a:schemeClr val="tx1"/>
                        </a:solidFill>
                        <a:latin typeface="Cambria Math" charset="0"/>
                      </a:rPr>
                      <m:t>𝑥</m:t>
                    </m:r>
                    <m:d>
                      <m:dPr>
                        <m:ctrlPr>
                          <a:rPr lang="it-IT" sz="2400" i="1">
                            <a:solidFill>
                              <a:schemeClr val="tx1"/>
                            </a:solidFill>
                            <a:latin typeface="Cambria Math" panose="02040503050406030204" pitchFamily="18" charset="0"/>
                          </a:rPr>
                        </m:ctrlPr>
                      </m:dPr>
                      <m:e>
                        <m:r>
                          <a:rPr lang="it-IT" sz="2400" i="1">
                            <a:solidFill>
                              <a:schemeClr val="tx1"/>
                            </a:solidFill>
                            <a:latin typeface="Cambria Math" charset="0"/>
                          </a:rPr>
                          <m:t>𝑡</m:t>
                        </m:r>
                      </m:e>
                    </m:d>
                  </m:oMath>
                </a14:m>
                <a:r>
                  <a:rPr lang="it-IT" sz="2400" dirty="0">
                    <a:solidFill>
                      <a:schemeClr val="tx1"/>
                    </a:solidFill>
                    <a:latin typeface="Calibri" charset="0"/>
                    <a:ea typeface="Calibri" charset="0"/>
                    <a:cs typeface="Calibri" charset="0"/>
                  </a:rPr>
                  <a:t> </a:t>
                </a:r>
              </a:p>
              <a:p>
                <a:endParaRPr lang="it-IT" sz="2400" dirty="0">
                  <a:solidFill>
                    <a:schemeClr val="tx1"/>
                  </a:solidFill>
                </a:endParaRPr>
              </a:p>
            </p:txBody>
          </p:sp>
        </mc:Choice>
        <mc:Fallback xmlns="">
          <p:sp>
            <p:nvSpPr>
              <p:cNvPr id="6" name="Rettangolo 5"/>
              <p:cNvSpPr>
                <a:spLocks noRot="1" noChangeAspect="1" noMove="1" noResize="1" noEditPoints="1" noAdjustHandles="1" noChangeArrowheads="1" noChangeShapeType="1" noTextEdit="1"/>
              </p:cNvSpPr>
              <p:nvPr/>
            </p:nvSpPr>
            <p:spPr>
              <a:xfrm>
                <a:off x="755576" y="3145909"/>
                <a:ext cx="8280920" cy="3408369"/>
              </a:xfrm>
              <a:prstGeom prst="rect">
                <a:avLst/>
              </a:prstGeom>
              <a:blipFill>
                <a:blip r:embed="rId2"/>
                <a:stretch>
                  <a:fillRect l="-1225" t="-1115" b="-34944"/>
                </a:stretch>
              </a:blipFill>
            </p:spPr>
            <p:txBody>
              <a:bodyPr/>
              <a:lstStyle/>
              <a:p>
                <a:r>
                  <a:rPr lang="it-IT">
                    <a:noFill/>
                  </a:rPr>
                  <a:t> </a:t>
                </a:r>
              </a:p>
            </p:txBody>
          </p:sp>
        </mc:Fallback>
      </mc:AlternateContent>
    </p:spTree>
    <p:extLst>
      <p:ext uri="{BB962C8B-B14F-4D97-AF65-F5344CB8AC3E}">
        <p14:creationId xmlns:p14="http://schemas.microsoft.com/office/powerpoint/2010/main" val="80943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440531" y="1124744"/>
            <a:ext cx="8204200" cy="57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ea typeface="ＭＳ Ｐゴシック" charset="-128"/>
              </a:defRPr>
            </a:lvl1pPr>
            <a:lvl2pPr marL="914400" indent="-457200">
              <a:defRPr>
                <a:solidFill>
                  <a:schemeClr val="tx1"/>
                </a:solidFill>
                <a:latin typeface="Arial" charset="0"/>
                <a:ea typeface="ＭＳ Ｐゴシック" charset="-128"/>
              </a:defRPr>
            </a:lvl2pPr>
            <a:lvl3pPr marL="1371600" indent="-457200">
              <a:defRPr>
                <a:solidFill>
                  <a:schemeClr val="tx1"/>
                </a:solidFill>
                <a:latin typeface="Arial" charset="0"/>
                <a:ea typeface="ＭＳ Ｐゴシック" charset="-128"/>
              </a:defRPr>
            </a:lvl3pPr>
            <a:lvl4pPr marL="1828800" indent="-457200">
              <a:defRPr>
                <a:solidFill>
                  <a:schemeClr val="tx1"/>
                </a:solidFill>
                <a:latin typeface="Arial" charset="0"/>
                <a:ea typeface="ＭＳ Ｐゴシック" charset="-128"/>
              </a:defRPr>
            </a:lvl4pPr>
            <a:lvl5pPr marL="2286000" indent="-457200">
              <a:defRPr>
                <a:solidFill>
                  <a:schemeClr val="tx1"/>
                </a:solidFill>
                <a:latin typeface="Arial" charset="0"/>
                <a:ea typeface="ＭＳ Ｐゴシック" charset="-128"/>
              </a:defRPr>
            </a:lvl5pPr>
            <a:lvl6pPr marL="2743200" indent="-457200" eaLnBrk="0" fontAlgn="base" hangingPunct="0">
              <a:spcBef>
                <a:spcPct val="0"/>
              </a:spcBef>
              <a:spcAft>
                <a:spcPct val="0"/>
              </a:spcAft>
              <a:defRPr>
                <a:solidFill>
                  <a:schemeClr val="tx1"/>
                </a:solidFill>
                <a:latin typeface="Arial" charset="0"/>
                <a:ea typeface="ＭＳ Ｐゴシック" charset="-128"/>
              </a:defRPr>
            </a:lvl6pPr>
            <a:lvl7pPr marL="3200400" indent="-457200" eaLnBrk="0" fontAlgn="base" hangingPunct="0">
              <a:spcBef>
                <a:spcPct val="0"/>
              </a:spcBef>
              <a:spcAft>
                <a:spcPct val="0"/>
              </a:spcAft>
              <a:defRPr>
                <a:solidFill>
                  <a:schemeClr val="tx1"/>
                </a:solidFill>
                <a:latin typeface="Arial" charset="0"/>
                <a:ea typeface="ＭＳ Ｐゴシック" charset="-128"/>
              </a:defRPr>
            </a:lvl7pPr>
            <a:lvl8pPr marL="3657600" indent="-457200" eaLnBrk="0" fontAlgn="base" hangingPunct="0">
              <a:spcBef>
                <a:spcPct val="0"/>
              </a:spcBef>
              <a:spcAft>
                <a:spcPct val="0"/>
              </a:spcAft>
              <a:defRPr>
                <a:solidFill>
                  <a:schemeClr val="tx1"/>
                </a:solidFill>
                <a:latin typeface="Arial" charset="0"/>
                <a:ea typeface="ＭＳ Ｐゴシック" charset="-128"/>
              </a:defRPr>
            </a:lvl8pPr>
            <a:lvl9pPr marL="4114800" indent="-457200" eaLnBrk="0" fontAlgn="base" hangingPunct="0">
              <a:spcBef>
                <a:spcPct val="0"/>
              </a:spcBef>
              <a:spcAft>
                <a:spcPct val="0"/>
              </a:spcAft>
              <a:defRPr>
                <a:solidFill>
                  <a:schemeClr val="tx1"/>
                </a:solidFill>
                <a:latin typeface="Arial" charset="0"/>
                <a:ea typeface="ＭＳ Ｐゴシック" charset="-128"/>
              </a:defRPr>
            </a:lvl9pPr>
          </a:lstStyle>
          <a:p>
            <a:pPr defTabSz="914400" eaLnBrk="1" hangingPunct="1">
              <a:lnSpc>
                <a:spcPct val="120000"/>
              </a:lnSpc>
              <a:buFontTx/>
              <a:buChar char="•"/>
            </a:pPr>
            <a:endParaRPr lang="it-IT" altLang="it-IT" sz="2600" dirty="0">
              <a:solidFill>
                <a:srgbClr val="673366"/>
              </a:solidFill>
              <a:latin typeface="+mj-lt"/>
              <a:ea typeface="+mj-ea"/>
              <a:cs typeface="+mj-cs"/>
            </a:endParaRPr>
          </a:p>
        </p:txBody>
      </p:sp>
      <p:sp>
        <p:nvSpPr>
          <p:cNvPr id="2" name="Titolo 1"/>
          <p:cNvSpPr>
            <a:spLocks noGrp="1"/>
          </p:cNvSpPr>
          <p:nvPr>
            <p:ph type="title"/>
          </p:nvPr>
        </p:nvSpPr>
        <p:spPr/>
        <p:txBody>
          <a:bodyPr/>
          <a:lstStyle/>
          <a:p>
            <a:r>
              <a:rPr lang="it-IT" altLang="it-IT" dirty="0"/>
              <a:t>Proprietà della FT</a:t>
            </a:r>
            <a:endParaRPr lang="en-US" dirty="0"/>
          </a:p>
        </p:txBody>
      </p:sp>
      <mc:AlternateContent xmlns:mc="http://schemas.openxmlformats.org/markup-compatibility/2006" xmlns:a14="http://schemas.microsoft.com/office/drawing/2010/main">
        <mc:Choice Requires="a14">
          <p:graphicFrame>
            <p:nvGraphicFramePr>
              <p:cNvPr id="3" name="Tabella 2">
                <a:extLst>
                  <a:ext uri="{FF2B5EF4-FFF2-40B4-BE49-F238E27FC236}">
                    <a16:creationId xmlns:a16="http://schemas.microsoft.com/office/drawing/2014/main" id="{8BD1E8D8-6501-1A49-9E3D-C57AC022E055}"/>
                  </a:ext>
                </a:extLst>
              </p:cNvPr>
              <p:cNvGraphicFramePr>
                <a:graphicFrameLocks noGrp="1"/>
              </p:cNvGraphicFramePr>
              <p:nvPr/>
            </p:nvGraphicFramePr>
            <p:xfrm>
              <a:off x="440531" y="980728"/>
              <a:ext cx="8030781" cy="4827706"/>
            </p:xfrm>
            <a:graphic>
              <a:graphicData uri="http://schemas.openxmlformats.org/drawingml/2006/table">
                <a:tbl>
                  <a:tblPr firstRow="1" firstCol="1" bandRow="1">
                    <a:tableStyleId>{5C22544A-7EE6-4342-B048-85BDC9FD1C3A}</a:tableStyleId>
                  </a:tblPr>
                  <a:tblGrid>
                    <a:gridCol w="2091492">
                      <a:extLst>
                        <a:ext uri="{9D8B030D-6E8A-4147-A177-3AD203B41FA5}">
                          <a16:colId xmlns:a16="http://schemas.microsoft.com/office/drawing/2014/main" val="182874483"/>
                        </a:ext>
                      </a:extLst>
                    </a:gridCol>
                    <a:gridCol w="2872090">
                      <a:extLst>
                        <a:ext uri="{9D8B030D-6E8A-4147-A177-3AD203B41FA5}">
                          <a16:colId xmlns:a16="http://schemas.microsoft.com/office/drawing/2014/main" val="3448474928"/>
                        </a:ext>
                      </a:extLst>
                    </a:gridCol>
                    <a:gridCol w="3067199">
                      <a:extLst>
                        <a:ext uri="{9D8B030D-6E8A-4147-A177-3AD203B41FA5}">
                          <a16:colId xmlns:a16="http://schemas.microsoft.com/office/drawing/2014/main" val="4039215900"/>
                        </a:ext>
                      </a:extLst>
                    </a:gridCol>
                  </a:tblGrid>
                  <a:tr h="553124">
                    <a:tc>
                      <a:txBody>
                        <a:bodyPr/>
                        <a:lstStyle/>
                        <a:p>
                          <a:pPr marL="450215" algn="ctr">
                            <a:spcBef>
                              <a:spcPts val="600"/>
                            </a:spcBef>
                            <a:spcAft>
                              <a:spcPts val="600"/>
                            </a:spcAft>
                          </a:pPr>
                          <a:endParaRPr lang="it-IT" sz="18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450215" algn="ctr">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Dominio del Tempo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it-IT" sz="1800" b="0" kern="50" dirty="0">
                              <a:solidFill>
                                <a:schemeClr val="tx1"/>
                              </a:solidFill>
                              <a:effectLst/>
                              <a:latin typeface="Calibri" panose="020F0502020204030204" pitchFamily="34" charset="0"/>
                              <a:ea typeface="DejaVu Sans"/>
                              <a:cs typeface="Calibri" panose="020F0502020204030204" pitchFamily="34" charset="0"/>
                            </a:rPr>
                            <a:t>Dominio della Frequenza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575319449"/>
                      </a:ext>
                    </a:extLst>
                  </a:tr>
                  <a:tr h="544660">
                    <a:tc>
                      <a:txBody>
                        <a:bodyPr/>
                        <a:lstStyle/>
                        <a:p>
                          <a:pPr marL="11113" indent="0" algn="l">
                            <a:spcBef>
                              <a:spcPts val="600"/>
                            </a:spcBef>
                            <a:spcAft>
                              <a:spcPts val="600"/>
                            </a:spcAft>
                            <a:tabLst/>
                          </a:pPr>
                          <a:r>
                            <a:rPr lang="it-IT" sz="1800" b="0" kern="50" dirty="0">
                              <a:solidFill>
                                <a:schemeClr val="tx1"/>
                              </a:solidFill>
                              <a:effectLst/>
                              <a:latin typeface="Calibri" panose="020F0502020204030204" pitchFamily="34" charset="0"/>
                              <a:ea typeface="DejaVu Sans"/>
                              <a:cs typeface="Calibri" panose="020F0502020204030204" pitchFamily="34" charset="0"/>
                            </a:rPr>
                            <a:t>Linearità*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450215"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𝑎𝑥</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𝑏𝑤</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𝑡</m:t>
                                </m:r>
                                <m:r>
                                  <a:rPr lang="it-IT" sz="1600" b="0" kern="50" smtClean="0">
                                    <a:solidFill>
                                      <a:schemeClr val="tx1"/>
                                    </a:solidFill>
                                    <a:effectLst/>
                                    <a:latin typeface="Cambria Math" panose="02040503050406030204" pitchFamily="18" charset="0"/>
                                  </a:rPr>
                                  <m:t>)</m:t>
                                </m:r>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𝑎𝑋</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𝑏𝑊</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6743379"/>
                      </a:ext>
                    </a:extLst>
                  </a:tr>
                  <a:tr h="562713">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Ritardo Temporale*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𝑥</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𝑡</m:t>
                                </m:r>
                                <m:r>
                                  <a:rPr lang="it-IT" sz="1600" b="0" kern="50" smtClean="0">
                                    <a:solidFill>
                                      <a:schemeClr val="tx1"/>
                                    </a:solidFill>
                                    <a:effectLst/>
                                    <a:latin typeface="Cambria Math" panose="02040503050406030204" pitchFamily="18" charset="0"/>
                                  </a:rPr>
                                  <m:t>−</m:t>
                                </m:r>
                                <m:sSub>
                                  <m:sSubPr>
                                    <m:ctrlPr>
                                      <a:rPr lang="it-IT" sz="1600" b="0" i="1" kern="50">
                                        <a:solidFill>
                                          <a:schemeClr val="tx1"/>
                                        </a:solidFill>
                                        <a:effectLst/>
                                        <a:latin typeface="Cambria Math" panose="02040503050406030204" pitchFamily="18" charset="0"/>
                                      </a:rPr>
                                    </m:ctrlPr>
                                  </m:sSubPr>
                                  <m:e>
                                    <m:r>
                                      <a:rPr lang="it-IT" sz="1600" b="0" i="1" kern="50" smtClean="0">
                                        <a:solidFill>
                                          <a:schemeClr val="tx1"/>
                                        </a:solidFill>
                                        <a:effectLst/>
                                        <a:latin typeface="Cambria Math" panose="02040503050406030204" pitchFamily="18" charset="0"/>
                                      </a:rPr>
                                      <m:t>𝑡</m:t>
                                    </m:r>
                                  </m:e>
                                  <m:sub>
                                    <m:r>
                                      <a:rPr lang="it-IT" sz="1600" b="0" i="1" kern="50" smtClean="0">
                                        <a:solidFill>
                                          <a:schemeClr val="tx1"/>
                                        </a:solidFill>
                                        <a:effectLst/>
                                        <a:latin typeface="Cambria Math" panose="02040503050406030204" pitchFamily="18" charset="0"/>
                                      </a:rPr>
                                      <m:t>0</m:t>
                                    </m:r>
                                  </m:sub>
                                </m:sSub>
                                <m:r>
                                  <a:rPr lang="it-IT" sz="1600" b="0" kern="50" smtClean="0">
                                    <a:solidFill>
                                      <a:schemeClr val="tx1"/>
                                    </a:solidFill>
                                    <a:effectLst/>
                                    <a:latin typeface="Cambria Math" panose="02040503050406030204" pitchFamily="18" charset="0"/>
                                  </a:rPr>
                                  <m:t>)</m:t>
                                </m:r>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𝑋</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sSup>
                                  <m:sSupPr>
                                    <m:ctrlPr>
                                      <a:rPr lang="it-IT" sz="1600" b="0" i="1" kern="50">
                                        <a:solidFill>
                                          <a:schemeClr val="tx1"/>
                                        </a:solidFill>
                                        <a:effectLst/>
                                        <a:latin typeface="Cambria Math" panose="02040503050406030204" pitchFamily="18" charset="0"/>
                                      </a:rPr>
                                    </m:ctrlPr>
                                  </m:sSupPr>
                                  <m:e>
                                    <m:r>
                                      <a:rPr lang="it-IT" sz="1600" b="0" i="1" kern="50" smtClean="0">
                                        <a:solidFill>
                                          <a:schemeClr val="tx1"/>
                                        </a:solidFill>
                                        <a:effectLst/>
                                        <a:latin typeface="Cambria Math" panose="02040503050406030204" pitchFamily="18" charset="0"/>
                                      </a:rPr>
                                      <m:t>𝑒</m:t>
                                    </m:r>
                                  </m:e>
                                  <m:sup>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𝑖</m:t>
                                    </m:r>
                                    <m:r>
                                      <a:rPr lang="it-IT" sz="1600" b="0" i="1" kern="50" smtClean="0">
                                        <a:solidFill>
                                          <a:schemeClr val="tx1"/>
                                        </a:solidFill>
                                        <a:effectLst/>
                                        <a:latin typeface="Cambria Math" panose="02040503050406030204" pitchFamily="18" charset="0"/>
                                      </a:rPr>
                                      <m:t>2</m:t>
                                    </m:r>
                                    <m:r>
                                      <a:rPr lang="it-IT" sz="1600" b="0" i="1" kern="50" smtClean="0">
                                        <a:solidFill>
                                          <a:schemeClr val="tx1"/>
                                        </a:solidFill>
                                        <a:effectLst/>
                                        <a:latin typeface="Cambria Math" panose="02040503050406030204" pitchFamily="18" charset="0"/>
                                      </a:rPr>
                                      <m:t>𝜋</m:t>
                                    </m:r>
                                    <m:r>
                                      <a:rPr lang="it-IT" sz="1600" b="0" i="1" kern="50" smtClean="0">
                                        <a:solidFill>
                                          <a:schemeClr val="tx1"/>
                                        </a:solidFill>
                                        <a:effectLst/>
                                        <a:latin typeface="Cambria Math" panose="02040503050406030204" pitchFamily="18" charset="0"/>
                                      </a:rPr>
                                      <m:t>𝑓</m:t>
                                    </m:r>
                                    <m:sSub>
                                      <m:sSubPr>
                                        <m:ctrlPr>
                                          <a:rPr lang="it-IT" sz="1600" b="0" i="1" kern="50">
                                            <a:solidFill>
                                              <a:schemeClr val="tx1"/>
                                            </a:solidFill>
                                            <a:effectLst/>
                                            <a:latin typeface="Cambria Math" panose="02040503050406030204" pitchFamily="18" charset="0"/>
                                          </a:rPr>
                                        </m:ctrlPr>
                                      </m:sSubPr>
                                      <m:e>
                                        <m:r>
                                          <a:rPr lang="it-IT" sz="1600" b="0" i="1" kern="50" smtClean="0">
                                            <a:solidFill>
                                              <a:schemeClr val="tx1"/>
                                            </a:solidFill>
                                            <a:effectLst/>
                                            <a:latin typeface="Cambria Math" panose="02040503050406030204" pitchFamily="18" charset="0"/>
                                          </a:rPr>
                                          <m:t>𝑡</m:t>
                                        </m:r>
                                      </m:e>
                                      <m:sub>
                                        <m:r>
                                          <a:rPr lang="it-IT" sz="1600" b="0" i="1" kern="50" smtClean="0">
                                            <a:solidFill>
                                              <a:schemeClr val="tx1"/>
                                            </a:solidFill>
                                            <a:effectLst/>
                                            <a:latin typeface="Cambria Math" panose="02040503050406030204" pitchFamily="18" charset="0"/>
                                          </a:rPr>
                                          <m:t>0</m:t>
                                        </m:r>
                                      </m:sub>
                                    </m:sSub>
                                  </m:sup>
                                </m:sSup>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7157441"/>
                      </a:ext>
                    </a:extLst>
                  </a:tr>
                  <a:tr h="562713">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it-IT" sz="1800" b="0" kern="50" dirty="0">
                              <a:solidFill>
                                <a:schemeClr val="tx1"/>
                              </a:solidFill>
                              <a:effectLst/>
                              <a:latin typeface="Calibri" panose="020F0502020204030204" pitchFamily="34" charset="0"/>
                              <a:ea typeface="DejaVu Sans"/>
                              <a:cs typeface="Calibri" panose="020F0502020204030204" pitchFamily="34" charset="0"/>
                            </a:rPr>
                            <a:t>Cambiamento di Scala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𝑥</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𝑎𝑡</m:t>
                                </m:r>
                                <m:r>
                                  <a:rPr lang="it-IT" sz="1600" b="0" kern="50" smtClean="0">
                                    <a:solidFill>
                                      <a:schemeClr val="tx1"/>
                                    </a:solidFill>
                                    <a:effectLst/>
                                    <a:latin typeface="Cambria Math" panose="02040503050406030204" pitchFamily="18" charset="0"/>
                                  </a:rPr>
                                  <m:t>)</m:t>
                                </m:r>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f>
                                  <m:fPr>
                                    <m:ctrlPr>
                                      <a:rPr lang="it-IT" sz="1600" b="0" i="1" kern="50">
                                        <a:solidFill>
                                          <a:schemeClr val="tx1"/>
                                        </a:solidFill>
                                        <a:effectLst/>
                                        <a:latin typeface="Cambria Math" panose="02040503050406030204" pitchFamily="18" charset="0"/>
                                      </a:rPr>
                                    </m:ctrlPr>
                                  </m:fPr>
                                  <m:num>
                                    <m:r>
                                      <a:rPr lang="it-IT" sz="1600" b="0" i="1" kern="50" smtClean="0">
                                        <a:solidFill>
                                          <a:schemeClr val="tx1"/>
                                        </a:solidFill>
                                        <a:effectLst/>
                                        <a:latin typeface="Cambria Math" panose="02040503050406030204" pitchFamily="18" charset="0"/>
                                      </a:rPr>
                                      <m:t>1</m:t>
                                    </m:r>
                                  </m:num>
                                  <m:den>
                                    <m:d>
                                      <m:dPr>
                                        <m:begChr m:val="|"/>
                                        <m:endChr m:val="|"/>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𝑎</m:t>
                                        </m:r>
                                      </m:e>
                                    </m:d>
                                  </m:den>
                                </m:f>
                                <m:r>
                                  <a:rPr lang="it-IT" sz="1600" b="0" i="1" kern="50" smtClean="0">
                                    <a:solidFill>
                                      <a:schemeClr val="tx1"/>
                                    </a:solidFill>
                                    <a:effectLst/>
                                    <a:latin typeface="Cambria Math" panose="02040503050406030204" pitchFamily="18" charset="0"/>
                                  </a:rPr>
                                  <m:t>𝑋</m:t>
                                </m:r>
                                <m:d>
                                  <m:dPr>
                                    <m:ctrlPr>
                                      <a:rPr lang="it-IT" sz="1600" b="0" i="1" kern="50">
                                        <a:solidFill>
                                          <a:schemeClr val="tx1"/>
                                        </a:solidFill>
                                        <a:effectLst/>
                                        <a:latin typeface="Cambria Math" panose="02040503050406030204" pitchFamily="18" charset="0"/>
                                      </a:rPr>
                                    </m:ctrlPr>
                                  </m:dPr>
                                  <m:e>
                                    <m:f>
                                      <m:fPr>
                                        <m:ctrlPr>
                                          <a:rPr lang="it-IT" sz="1600" b="0" i="1" kern="50">
                                            <a:solidFill>
                                              <a:schemeClr val="tx1"/>
                                            </a:solidFill>
                                            <a:effectLst/>
                                            <a:latin typeface="Cambria Math" panose="02040503050406030204" pitchFamily="18" charset="0"/>
                                          </a:rPr>
                                        </m:ctrlPr>
                                      </m:fPr>
                                      <m:num>
                                        <m:r>
                                          <a:rPr lang="it-IT" sz="1600" b="0" i="1" kern="50" smtClean="0">
                                            <a:solidFill>
                                              <a:schemeClr val="tx1"/>
                                            </a:solidFill>
                                            <a:effectLst/>
                                            <a:latin typeface="Cambria Math" panose="02040503050406030204" pitchFamily="18" charset="0"/>
                                          </a:rPr>
                                          <m:t>𝑓</m:t>
                                        </m:r>
                                      </m:num>
                                      <m:den>
                                        <m:r>
                                          <a:rPr lang="it-IT" sz="1600" b="0" i="1" kern="50" smtClean="0">
                                            <a:solidFill>
                                              <a:schemeClr val="tx1"/>
                                            </a:solidFill>
                                            <a:effectLst/>
                                            <a:latin typeface="Cambria Math" panose="02040503050406030204" pitchFamily="18" charset="0"/>
                                          </a:rPr>
                                          <m:t>𝑎</m:t>
                                        </m:r>
                                      </m:den>
                                    </m:f>
                                  </m:e>
                                </m:d>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4242198"/>
                      </a:ext>
                    </a:extLst>
                  </a:tr>
                  <a:tr h="513622">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Derivazione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f>
                                  <m:fPr>
                                    <m:ctrlPr>
                                      <a:rPr lang="it-IT" sz="1600" b="0" i="1" kern="50">
                                        <a:solidFill>
                                          <a:schemeClr val="tx1"/>
                                        </a:solidFill>
                                        <a:effectLst/>
                                        <a:latin typeface="Cambria Math" panose="02040503050406030204" pitchFamily="18" charset="0"/>
                                      </a:rPr>
                                    </m:ctrlPr>
                                  </m:fPr>
                                  <m:num>
                                    <m:r>
                                      <a:rPr lang="it-IT" sz="1600" b="0" i="1"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𝑥</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𝑡</m:t>
                                    </m:r>
                                    <m:r>
                                      <a:rPr lang="it-IT" sz="1600" b="0" kern="50" smtClean="0">
                                        <a:solidFill>
                                          <a:schemeClr val="tx1"/>
                                        </a:solidFill>
                                        <a:effectLst/>
                                        <a:latin typeface="Cambria Math" panose="02040503050406030204" pitchFamily="18" charset="0"/>
                                      </a:rPr>
                                      <m:t>)</m:t>
                                    </m:r>
                                  </m:num>
                                  <m:den>
                                    <m:r>
                                      <a:rPr lang="it-IT" sz="1600" b="0" i="1"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𝑡</m:t>
                                    </m:r>
                                  </m:den>
                                </m:f>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𝑗</m:t>
                                </m:r>
                                <m:r>
                                  <a:rPr lang="it-IT" sz="1600" b="0" i="1" kern="50" smtClean="0">
                                    <a:solidFill>
                                      <a:schemeClr val="tx1"/>
                                    </a:solidFill>
                                    <a:effectLst/>
                                    <a:latin typeface="Cambria Math" panose="02040503050406030204" pitchFamily="18" charset="0"/>
                                  </a:rPr>
                                  <m:t>2</m:t>
                                </m:r>
                                <m:r>
                                  <a:rPr lang="it-IT" sz="1600" b="0" i="1" kern="50" smtClean="0">
                                    <a:solidFill>
                                      <a:schemeClr val="tx1"/>
                                    </a:solidFill>
                                    <a:effectLst/>
                                    <a:latin typeface="Cambria Math" panose="02040503050406030204" pitchFamily="18" charset="0"/>
                                  </a:rPr>
                                  <m:t>𝜋</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𝑋</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6407971"/>
                      </a:ext>
                    </a:extLst>
                  </a:tr>
                  <a:tr h="669642">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Integrazione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nary>
                                  <m:naryPr>
                                    <m:limLoc m:val="subSup"/>
                                    <m:ctrlPr>
                                      <a:rPr lang="it-IT" sz="1600" b="0" i="1" kern="50">
                                        <a:solidFill>
                                          <a:schemeClr val="tx1"/>
                                        </a:solidFill>
                                        <a:effectLst/>
                                        <a:latin typeface="Cambria Math" panose="02040503050406030204" pitchFamily="18" charset="0"/>
                                      </a:rPr>
                                    </m:ctrlPr>
                                  </m:naryPr>
                                  <m:sub>
                                    <m:r>
                                      <a:rPr lang="it-IT" sz="1600" b="0" kern="50" smtClean="0">
                                        <a:solidFill>
                                          <a:schemeClr val="tx1"/>
                                        </a:solidFill>
                                        <a:effectLst/>
                                        <a:latin typeface="Cambria Math" panose="02040503050406030204" pitchFamily="18" charset="0"/>
                                      </a:rPr>
                                      <m:t>−∞</m:t>
                                    </m:r>
                                  </m:sub>
                                  <m:sup>
                                    <m:r>
                                      <a:rPr lang="it-IT" sz="1600" b="0" i="1" kern="50" smtClean="0">
                                        <a:solidFill>
                                          <a:schemeClr val="tx1"/>
                                        </a:solidFill>
                                        <a:effectLst/>
                                        <a:latin typeface="Cambria Math" panose="02040503050406030204" pitchFamily="18" charset="0"/>
                                      </a:rPr>
                                      <m:t>𝑡</m:t>
                                    </m:r>
                                  </m:sup>
                                  <m:e>
                                    <m:r>
                                      <a:rPr lang="it-IT" sz="1600" b="0" i="1" kern="50" smtClean="0">
                                        <a:solidFill>
                                          <a:schemeClr val="tx1"/>
                                        </a:solidFill>
                                        <a:effectLst/>
                                        <a:latin typeface="Cambria Math" panose="02040503050406030204" pitchFamily="18" charset="0"/>
                                      </a:rPr>
                                      <m:t>𝑥</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𝑎</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𝑑𝑎</m:t>
                                    </m:r>
                                  </m:e>
                                </m:nary>
                              </m:oMath>
                            </m:oMathPara>
                          </a14:m>
                          <a:endParaRPr lang="it-IT" sz="1600" b="0" kern="50" dirty="0">
                            <a:solidFill>
                              <a:schemeClr val="tx1"/>
                            </a:solidFill>
                            <a:effectLst/>
                            <a:latin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14:m>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f>
                                <m:fPr>
                                  <m:ctrlPr>
                                    <a:rPr lang="it-IT" sz="1600" b="0" i="1" kern="50">
                                      <a:solidFill>
                                        <a:schemeClr val="tx1"/>
                                      </a:solidFill>
                                      <a:effectLst/>
                                      <a:latin typeface="Cambria Math" panose="02040503050406030204" pitchFamily="18" charset="0"/>
                                    </a:rPr>
                                  </m:ctrlPr>
                                </m:fPr>
                                <m:num>
                                  <m:r>
                                    <a:rPr lang="it-IT" sz="1600" b="0" i="1" kern="50" smtClean="0">
                                      <a:solidFill>
                                        <a:schemeClr val="tx1"/>
                                      </a:solidFill>
                                      <a:effectLst/>
                                      <a:latin typeface="Cambria Math" panose="02040503050406030204" pitchFamily="18" charset="0"/>
                                    </a:rPr>
                                    <m:t>𝑋</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num>
                                <m:den>
                                  <m:r>
                                    <a:rPr lang="it-IT" sz="1600" b="0" i="1" kern="50" smtClean="0">
                                      <a:solidFill>
                                        <a:schemeClr val="tx1"/>
                                      </a:solidFill>
                                      <a:effectLst/>
                                      <a:latin typeface="Cambria Math" panose="02040503050406030204" pitchFamily="18" charset="0"/>
                                    </a:rPr>
                                    <m:t>𝑗</m:t>
                                  </m:r>
                                  <m:r>
                                    <a:rPr lang="it-IT" sz="1600" b="0" i="1" kern="50" smtClean="0">
                                      <a:solidFill>
                                        <a:schemeClr val="tx1"/>
                                      </a:solidFill>
                                      <a:effectLst/>
                                      <a:latin typeface="Cambria Math" panose="02040503050406030204" pitchFamily="18" charset="0"/>
                                    </a:rPr>
                                    <m:t>2</m:t>
                                  </m:r>
                                  <m:r>
                                    <a:rPr lang="it-IT" sz="1600" b="0" i="1" kern="50" smtClean="0">
                                      <a:solidFill>
                                        <a:schemeClr val="tx1"/>
                                      </a:solidFill>
                                      <a:effectLst/>
                                      <a:latin typeface="Cambria Math" panose="02040503050406030204" pitchFamily="18" charset="0"/>
                                    </a:rPr>
                                    <m:t>𝜋</m:t>
                                  </m:r>
                                  <m:r>
                                    <a:rPr lang="it-IT" sz="1600" b="0" i="1" kern="50" smtClean="0">
                                      <a:solidFill>
                                        <a:schemeClr val="tx1"/>
                                      </a:solidFill>
                                      <a:effectLst/>
                                      <a:latin typeface="Cambria Math" panose="02040503050406030204" pitchFamily="18" charset="0"/>
                                    </a:rPr>
                                    <m:t>𝑓</m:t>
                                  </m:r>
                                </m:den>
                              </m:f>
                              <m:r>
                                <a:rPr lang="it-IT" sz="1600" b="0" i="0" kern="50" smtClean="0">
                                  <a:solidFill>
                                    <a:schemeClr val="tx1"/>
                                  </a:solidFill>
                                  <a:effectLst/>
                                  <a:latin typeface="Cambria Math" panose="02040503050406030204" pitchFamily="18" charset="0"/>
                                </a:rPr>
                                <m:t>     </m:t>
                              </m:r>
                            </m:oMath>
                          </a14:m>
                          <a:r>
                            <a:rPr lang="it-IT" sz="1600" b="0" kern="50" dirty="0">
                              <a:solidFill>
                                <a:schemeClr val="tx1"/>
                              </a:solidFill>
                              <a:effectLst/>
                              <a:latin typeface="Calibri" panose="020F0502020204030204" pitchFamily="34" charset="0"/>
                              <a:cs typeface="Calibri" panose="020F0502020204030204" pitchFamily="34" charset="0"/>
                            </a:rPr>
                            <a:t>con </a:t>
                          </a:r>
                          <a14:m>
                            <m:oMath xmlns:m="http://schemas.openxmlformats.org/officeDocument/2006/math">
                              <m:r>
                                <a:rPr lang="it-IT" sz="1600" b="0" i="1" kern="50" smtClean="0">
                                  <a:solidFill>
                                    <a:schemeClr val="tx1"/>
                                  </a:solidFill>
                                  <a:effectLst/>
                                  <a:latin typeface="Cambria Math" panose="02040503050406030204" pitchFamily="18" charset="0"/>
                                </a:rPr>
                                <m:t>𝑋</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0</m:t>
                              </m:r>
                              <m:r>
                                <a:rPr lang="it-IT" sz="1600" b="0" kern="50" smtClean="0">
                                  <a:solidFill>
                                    <a:schemeClr val="tx1"/>
                                  </a:solidFill>
                                  <a:effectLst/>
                                  <a:latin typeface="Cambria Math" panose="02040503050406030204" pitchFamily="18" charset="0"/>
                                </a:rPr>
                                <m:t>)</m:t>
                              </m:r>
                            </m:oMath>
                          </a14:m>
                          <a:r>
                            <a:rPr lang="it-IT" sz="1600" b="0" kern="50" dirty="0">
                              <a:solidFill>
                                <a:schemeClr val="tx1"/>
                              </a:solidFill>
                              <a:effectLst/>
                              <a:latin typeface="Calibri" panose="020F0502020204030204" pitchFamily="34" charset="0"/>
                              <a:cs typeface="Calibri" panose="020F0502020204030204" pitchFamily="34" charset="0"/>
                            </a:rPr>
                            <a:t>=0</a:t>
                          </a:r>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359978"/>
                      </a:ext>
                    </a:extLst>
                  </a:tr>
                  <a:tr h="657369">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Modulazione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𝑦</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𝑥</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func>
                                  <m:funcPr>
                                    <m:ctrlPr>
                                      <a:rPr lang="it-IT" sz="1600" b="0" i="1" kern="50">
                                        <a:solidFill>
                                          <a:schemeClr val="tx1"/>
                                        </a:solidFill>
                                        <a:effectLst/>
                                        <a:latin typeface="Cambria Math" panose="02040503050406030204" pitchFamily="18" charset="0"/>
                                      </a:rPr>
                                    </m:ctrlPr>
                                  </m:funcPr>
                                  <m:fName>
                                    <m:r>
                                      <a:rPr lang="it-IT" sz="1600" b="0" i="1" kern="50" smtClean="0">
                                        <a:solidFill>
                                          <a:schemeClr val="tx1"/>
                                        </a:solidFill>
                                        <a:effectLst/>
                                        <a:latin typeface="Cambria Math" panose="02040503050406030204" pitchFamily="18" charset="0"/>
                                      </a:rPr>
                                      <m:t>𝑐𝑜𝑠</m:t>
                                    </m:r>
                                  </m:fName>
                                  <m:e>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2</m:t>
                                    </m:r>
                                    <m:r>
                                      <a:rPr lang="it-IT" sz="1600" b="0" i="1" kern="50" smtClean="0">
                                        <a:solidFill>
                                          <a:schemeClr val="tx1"/>
                                        </a:solidFill>
                                        <a:effectLst/>
                                        <a:latin typeface="Cambria Math" panose="02040503050406030204" pitchFamily="18" charset="0"/>
                                      </a:rPr>
                                      <m:t>𝜋</m:t>
                                    </m:r>
                                    <m:sSub>
                                      <m:sSubPr>
                                        <m:ctrlPr>
                                          <a:rPr lang="it-IT" sz="1600" b="0" i="1" kern="50">
                                            <a:solidFill>
                                              <a:schemeClr val="tx1"/>
                                            </a:solidFill>
                                            <a:effectLst/>
                                            <a:latin typeface="Cambria Math" panose="02040503050406030204" pitchFamily="18" charset="0"/>
                                          </a:rPr>
                                        </m:ctrlPr>
                                      </m:sSubPr>
                                      <m:e>
                                        <m:r>
                                          <a:rPr lang="it-IT" sz="1600" b="0" i="1" kern="50" smtClean="0">
                                            <a:solidFill>
                                              <a:schemeClr val="tx1"/>
                                            </a:solidFill>
                                            <a:effectLst/>
                                            <a:latin typeface="Cambria Math" panose="02040503050406030204" pitchFamily="18" charset="0"/>
                                          </a:rPr>
                                          <m:t>𝑓</m:t>
                                        </m:r>
                                      </m:e>
                                      <m:sub>
                                        <m:r>
                                          <a:rPr lang="it-IT" sz="1600" b="0" i="1" kern="50" smtClean="0">
                                            <a:solidFill>
                                              <a:schemeClr val="tx1"/>
                                            </a:solidFill>
                                            <a:effectLst/>
                                            <a:latin typeface="Cambria Math" panose="02040503050406030204" pitchFamily="18" charset="0"/>
                                          </a:rPr>
                                          <m:t>0</m:t>
                                        </m:r>
                                      </m:sub>
                                    </m:sSub>
                                    <m:r>
                                      <a:rPr lang="it-IT" sz="1600" b="0" i="1" kern="50" smtClean="0">
                                        <a:solidFill>
                                          <a:schemeClr val="tx1"/>
                                        </a:solidFill>
                                        <a:effectLst/>
                                        <a:latin typeface="Cambria Math" panose="02040503050406030204" pitchFamily="18" charset="0"/>
                                      </a:rPr>
                                      <m:t>𝑡</m:t>
                                    </m:r>
                                    <m:r>
                                      <a:rPr lang="it-IT" sz="1600" b="0" kern="50" smtClean="0">
                                        <a:solidFill>
                                          <a:schemeClr val="tx1"/>
                                        </a:solidFill>
                                        <a:effectLst/>
                                        <a:latin typeface="Cambria Math" panose="02040503050406030204" pitchFamily="18" charset="0"/>
                                      </a:rPr>
                                      <m:t>)</m:t>
                                    </m:r>
                                  </m:e>
                                </m:func>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600"/>
                            </a:spcBef>
                            <a:spcAft>
                              <a:spcPts val="600"/>
                            </a:spcAft>
                          </a:pPr>
                          <a14:m>
                            <m:oMathPara xmlns:m="http://schemas.openxmlformats.org/officeDocument/2006/math">
                              <m:oMathParaPr>
                                <m:jc m:val="centerGroup"/>
                              </m:oMathParaPr>
                              <m:oMath xmlns:m="http://schemas.openxmlformats.org/officeDocument/2006/math">
                                <m:r>
                                  <a:rPr lang="it-IT" sz="1600" b="0" i="1" kern="50" smtClean="0">
                                    <a:solidFill>
                                      <a:schemeClr val="tx1"/>
                                    </a:solidFill>
                                    <a:effectLst/>
                                    <a:latin typeface="Cambria Math" panose="02040503050406030204" pitchFamily="18" charset="0"/>
                                  </a:rPr>
                                  <m:t>𝑌</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f>
                                  <m:fPr>
                                    <m:ctrlPr>
                                      <a:rPr lang="it-IT" sz="1600" b="0" i="1" kern="50">
                                        <a:solidFill>
                                          <a:schemeClr val="tx1"/>
                                        </a:solidFill>
                                        <a:effectLst/>
                                        <a:latin typeface="Cambria Math" panose="02040503050406030204" pitchFamily="18" charset="0"/>
                                      </a:rPr>
                                    </m:ctrlPr>
                                  </m:fPr>
                                  <m:num>
                                    <m:r>
                                      <a:rPr lang="it-IT" sz="1600" b="0" i="1" kern="50" smtClean="0">
                                        <a:solidFill>
                                          <a:schemeClr val="tx1"/>
                                        </a:solidFill>
                                        <a:effectLst/>
                                        <a:latin typeface="Cambria Math" panose="02040503050406030204" pitchFamily="18" charset="0"/>
                                      </a:rPr>
                                      <m:t>𝑋</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sSub>
                                          <m:sSubPr>
                                            <m:ctrlPr>
                                              <a:rPr lang="it-IT" sz="1600" b="0" i="1" kern="50">
                                                <a:solidFill>
                                                  <a:schemeClr val="tx1"/>
                                                </a:solidFill>
                                                <a:effectLst/>
                                                <a:latin typeface="Cambria Math" panose="02040503050406030204" pitchFamily="18" charset="0"/>
                                              </a:rPr>
                                            </m:ctrlPr>
                                          </m:sSubPr>
                                          <m:e>
                                            <m:r>
                                              <a:rPr lang="it-IT" sz="1600" b="0" i="1" kern="50" smtClean="0">
                                                <a:solidFill>
                                                  <a:schemeClr val="tx1"/>
                                                </a:solidFill>
                                                <a:effectLst/>
                                                <a:latin typeface="Cambria Math" panose="02040503050406030204" pitchFamily="18" charset="0"/>
                                              </a:rPr>
                                              <m:t>𝑓</m:t>
                                            </m:r>
                                          </m:e>
                                          <m:sub>
                                            <m:r>
                                              <a:rPr lang="it-IT" sz="1600" b="0" i="1" kern="50" smtClean="0">
                                                <a:solidFill>
                                                  <a:schemeClr val="tx1"/>
                                                </a:solidFill>
                                                <a:effectLst/>
                                                <a:latin typeface="Cambria Math" panose="02040503050406030204" pitchFamily="18" charset="0"/>
                                              </a:rPr>
                                              <m:t>0</m:t>
                                            </m:r>
                                          </m:sub>
                                        </m:sSub>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𝑋</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sSub>
                                      <m:sSubPr>
                                        <m:ctrlPr>
                                          <a:rPr lang="it-IT" sz="1600" b="0" i="1" kern="50">
                                            <a:solidFill>
                                              <a:schemeClr val="tx1"/>
                                            </a:solidFill>
                                            <a:effectLst/>
                                            <a:latin typeface="Cambria Math" panose="02040503050406030204" pitchFamily="18" charset="0"/>
                                          </a:rPr>
                                        </m:ctrlPr>
                                      </m:sSubPr>
                                      <m:e>
                                        <m:r>
                                          <a:rPr lang="it-IT" sz="1600" b="0" i="1" kern="50" smtClean="0">
                                            <a:solidFill>
                                              <a:schemeClr val="tx1"/>
                                            </a:solidFill>
                                            <a:effectLst/>
                                            <a:latin typeface="Cambria Math" panose="02040503050406030204" pitchFamily="18" charset="0"/>
                                          </a:rPr>
                                          <m:t>𝑓</m:t>
                                        </m:r>
                                      </m:e>
                                      <m:sub>
                                        <m:r>
                                          <a:rPr lang="it-IT" sz="1600" b="0" i="1" kern="50" smtClean="0">
                                            <a:solidFill>
                                              <a:schemeClr val="tx1"/>
                                            </a:solidFill>
                                            <a:effectLst/>
                                            <a:latin typeface="Cambria Math" panose="02040503050406030204" pitchFamily="18" charset="0"/>
                                          </a:rPr>
                                          <m:t>0</m:t>
                                        </m:r>
                                      </m:sub>
                                    </m:sSub>
                                    <m:r>
                                      <a:rPr lang="it-IT" sz="1600" b="0" kern="50" smtClean="0">
                                        <a:solidFill>
                                          <a:schemeClr val="tx1"/>
                                        </a:solidFill>
                                        <a:effectLst/>
                                        <a:latin typeface="Cambria Math" panose="02040503050406030204" pitchFamily="18" charset="0"/>
                                      </a:rPr>
                                      <m:t>)</m:t>
                                    </m:r>
                                  </m:num>
                                  <m:den>
                                    <m:r>
                                      <a:rPr lang="it-IT" sz="1600" b="0" i="1" kern="50" smtClean="0">
                                        <a:solidFill>
                                          <a:schemeClr val="tx1"/>
                                        </a:solidFill>
                                        <a:effectLst/>
                                        <a:latin typeface="Cambria Math" panose="02040503050406030204" pitchFamily="18" charset="0"/>
                                      </a:rPr>
                                      <m:t>2</m:t>
                                    </m:r>
                                  </m:den>
                                </m:f>
                              </m:oMath>
                            </m:oMathPara>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4411247"/>
                      </a:ext>
                    </a:extLst>
                  </a:tr>
                  <a:tr h="726979">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Convoluzione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spcBef>
                              <a:spcPts val="600"/>
                            </a:spcBef>
                            <a:spcAft>
                              <a:spcPts val="600"/>
                            </a:spcAft>
                          </a:pPr>
                          <a:r>
                            <a:rPr lang="it-IT" sz="1600" b="0" kern="50" dirty="0">
                              <a:solidFill>
                                <a:schemeClr val="tx1"/>
                              </a:solidFill>
                              <a:effectLst/>
                            </a:rPr>
                            <a:t>z</a:t>
                          </a:r>
                          <a14:m>
                            <m:oMath xmlns:m="http://schemas.openxmlformats.org/officeDocument/2006/math">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𝑥</m:t>
                              </m:r>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𝑡</m:t>
                                  </m:r>
                                </m:e>
                              </m:d>
                              <m:r>
                                <a:rPr lang="it-IT" sz="1600" b="0" i="1"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𝑦</m:t>
                              </m:r>
                              <m:r>
                                <a:rPr lang="it-IT" sz="1600" b="0" i="1"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𝑡</m:t>
                              </m:r>
                              <m:r>
                                <a:rPr lang="it-IT" sz="1600" b="0" i="1" kern="50" smtClean="0">
                                  <a:solidFill>
                                    <a:schemeClr val="tx1"/>
                                  </a:solidFill>
                                  <a:effectLst/>
                                  <a:latin typeface="Cambria Math" panose="02040503050406030204" pitchFamily="18" charset="0"/>
                                </a:rPr>
                                <m:t>)</m:t>
                              </m:r>
                            </m:oMath>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it-IT" sz="1600" b="0" kern="50" dirty="0">
                              <a:solidFill>
                                <a:schemeClr val="tx1"/>
                              </a:solidFill>
                              <a:effectLst/>
                            </a:rPr>
                            <a:t>Z</a:t>
                          </a:r>
                          <a14:m>
                            <m:oMath xmlns:m="http://schemas.openxmlformats.org/officeDocument/2006/math">
                              <m:d>
                                <m:dPr>
                                  <m:ctrlPr>
                                    <a:rPr lang="it-IT" sz="1600" b="0" i="1" kern="50">
                                      <a:solidFill>
                                        <a:schemeClr val="tx1"/>
                                      </a:solidFill>
                                      <a:effectLst/>
                                      <a:latin typeface="Cambria Math" panose="02040503050406030204" pitchFamily="18" charset="0"/>
                                    </a:rPr>
                                  </m:ctrlPr>
                                </m:dPr>
                                <m:e>
                                  <m:r>
                                    <a:rPr lang="it-IT" sz="1600" b="0" i="1" kern="50" smtClean="0">
                                      <a:solidFill>
                                        <a:schemeClr val="tx1"/>
                                      </a:solidFill>
                                      <a:effectLst/>
                                      <a:latin typeface="Cambria Math" panose="02040503050406030204" pitchFamily="18" charset="0"/>
                                    </a:rPr>
                                    <m:t>𝑓</m:t>
                                  </m:r>
                                </m:e>
                              </m:d>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𝑋</m:t>
                              </m:r>
                              <m:r>
                                <a:rPr lang="it-IT" sz="1600" b="0" i="1"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i="1" kern="50" smtClean="0">
                                  <a:solidFill>
                                    <a:schemeClr val="tx1"/>
                                  </a:solidFill>
                                  <a:effectLst/>
                                  <a:latin typeface="Cambria Math" panose="02040503050406030204" pitchFamily="18" charset="0"/>
                                </a:rPr>
                                <m:t>)</m:t>
                              </m:r>
                              <m:r>
                                <a:rPr lang="it-IT" sz="1600" b="0" kern="50" smtClean="0">
                                  <a:solidFill>
                                    <a:schemeClr val="tx1"/>
                                  </a:solidFill>
                                  <a:effectLst/>
                                  <a:latin typeface="Cambria Math" panose="02040503050406030204" pitchFamily="18" charset="0"/>
                                </a:rPr>
                                <m:t>∙</m:t>
                              </m:r>
                              <m:r>
                                <m:rPr>
                                  <m:sty m:val="p"/>
                                </m:rPr>
                                <a:rPr lang="it-IT" sz="1600" b="0" i="0" kern="50" smtClean="0">
                                  <a:solidFill>
                                    <a:schemeClr val="tx1"/>
                                  </a:solidFill>
                                  <a:effectLst/>
                                  <a:latin typeface="Cambria Math" panose="02040503050406030204" pitchFamily="18" charset="0"/>
                                </a:rPr>
                                <m:t>Y</m:t>
                              </m:r>
                              <m:r>
                                <a:rPr lang="it-IT" sz="1600" b="0" kern="50" smtClean="0">
                                  <a:solidFill>
                                    <a:schemeClr val="tx1"/>
                                  </a:solidFill>
                                  <a:effectLst/>
                                  <a:latin typeface="Cambria Math" panose="02040503050406030204" pitchFamily="18" charset="0"/>
                                </a:rPr>
                                <m:t>(</m:t>
                              </m:r>
                              <m:r>
                                <a:rPr lang="it-IT" sz="1600" b="0" i="1" kern="50" smtClean="0">
                                  <a:solidFill>
                                    <a:schemeClr val="tx1"/>
                                  </a:solidFill>
                                  <a:effectLst/>
                                  <a:latin typeface="Cambria Math" panose="02040503050406030204" pitchFamily="18" charset="0"/>
                                </a:rPr>
                                <m:t>𝑓</m:t>
                              </m:r>
                              <m:r>
                                <a:rPr lang="it-IT" sz="1600" b="0" kern="50" smtClean="0">
                                  <a:solidFill>
                                    <a:schemeClr val="tx1"/>
                                  </a:solidFill>
                                  <a:effectLst/>
                                  <a:latin typeface="Cambria Math" panose="02040503050406030204" pitchFamily="18" charset="0"/>
                                </a:rPr>
                                <m:t>)</m:t>
                              </m:r>
                            </m:oMath>
                          </a14:m>
                          <a:endParaRPr lang="it-IT" sz="16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3895885"/>
                      </a:ext>
                    </a:extLst>
                  </a:tr>
                </a:tbl>
              </a:graphicData>
            </a:graphic>
          </p:graphicFrame>
        </mc:Choice>
        <mc:Fallback xmlns="">
          <p:graphicFrame>
            <p:nvGraphicFramePr>
              <p:cNvPr id="3" name="Tabella 2">
                <a:extLst>
                  <a:ext uri="{FF2B5EF4-FFF2-40B4-BE49-F238E27FC236}">
                    <a16:creationId xmlns:a16="http://schemas.microsoft.com/office/drawing/2014/main" id="{8BD1E8D8-6501-1A49-9E3D-C57AC022E055}"/>
                  </a:ext>
                </a:extLst>
              </p:cNvPr>
              <p:cNvGraphicFramePr>
                <a:graphicFrameLocks noGrp="1"/>
              </p:cNvGraphicFramePr>
              <p:nvPr>
                <p:extLst>
                  <p:ext uri="{D42A27DB-BD31-4B8C-83A1-F6EECF244321}">
                    <p14:modId xmlns:p14="http://schemas.microsoft.com/office/powerpoint/2010/main" val="1005758749"/>
                  </p:ext>
                </p:extLst>
              </p:nvPr>
            </p:nvGraphicFramePr>
            <p:xfrm>
              <a:off x="440531" y="980728"/>
              <a:ext cx="8030781" cy="4827706"/>
            </p:xfrm>
            <a:graphic>
              <a:graphicData uri="http://schemas.openxmlformats.org/drawingml/2006/table">
                <a:tbl>
                  <a:tblPr firstRow="1" firstCol="1" bandRow="1">
                    <a:tableStyleId>{5C22544A-7EE6-4342-B048-85BDC9FD1C3A}</a:tableStyleId>
                  </a:tblPr>
                  <a:tblGrid>
                    <a:gridCol w="2091492">
                      <a:extLst>
                        <a:ext uri="{9D8B030D-6E8A-4147-A177-3AD203B41FA5}">
                          <a16:colId xmlns:a16="http://schemas.microsoft.com/office/drawing/2014/main" val="182874483"/>
                        </a:ext>
                      </a:extLst>
                    </a:gridCol>
                    <a:gridCol w="2872090">
                      <a:extLst>
                        <a:ext uri="{9D8B030D-6E8A-4147-A177-3AD203B41FA5}">
                          <a16:colId xmlns:a16="http://schemas.microsoft.com/office/drawing/2014/main" val="3448474928"/>
                        </a:ext>
                      </a:extLst>
                    </a:gridCol>
                    <a:gridCol w="3067199">
                      <a:extLst>
                        <a:ext uri="{9D8B030D-6E8A-4147-A177-3AD203B41FA5}">
                          <a16:colId xmlns:a16="http://schemas.microsoft.com/office/drawing/2014/main" val="4039215900"/>
                        </a:ext>
                      </a:extLst>
                    </a:gridCol>
                  </a:tblGrid>
                  <a:tr h="553124">
                    <a:tc>
                      <a:txBody>
                        <a:bodyPr/>
                        <a:lstStyle/>
                        <a:p>
                          <a:pPr marL="450215" algn="ctr">
                            <a:spcBef>
                              <a:spcPts val="600"/>
                            </a:spcBef>
                            <a:spcAft>
                              <a:spcPts val="600"/>
                            </a:spcAft>
                          </a:pPr>
                          <a:endParaRPr lang="it-IT" sz="1800" b="0" kern="50" dirty="0">
                            <a:solidFill>
                              <a:schemeClr val="tx1"/>
                            </a:solidFill>
                            <a:effectLst/>
                            <a:latin typeface="Calibri" panose="020F0502020204030204" pitchFamily="34" charset="0"/>
                            <a:ea typeface="DejaVu Sans"/>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450215" algn="ctr">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Dominio del Tempo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it-IT" sz="1800" b="0" kern="50" dirty="0">
                              <a:solidFill>
                                <a:schemeClr val="tx1"/>
                              </a:solidFill>
                              <a:effectLst/>
                              <a:latin typeface="Calibri" panose="020F0502020204030204" pitchFamily="34" charset="0"/>
                              <a:ea typeface="DejaVu Sans"/>
                              <a:cs typeface="Calibri" panose="020F0502020204030204" pitchFamily="34" charset="0"/>
                            </a:rPr>
                            <a:t>Dominio della Frequenza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575319449"/>
                      </a:ext>
                    </a:extLst>
                  </a:tr>
                  <a:tr h="544660">
                    <a:tc>
                      <a:txBody>
                        <a:bodyPr/>
                        <a:lstStyle/>
                        <a:p>
                          <a:pPr marL="11113" indent="0" algn="l">
                            <a:spcBef>
                              <a:spcPts val="600"/>
                            </a:spcBef>
                            <a:spcAft>
                              <a:spcPts val="600"/>
                            </a:spcAft>
                            <a:tabLst/>
                          </a:pPr>
                          <a:r>
                            <a:rPr lang="it-IT" sz="1800" b="0" kern="50" dirty="0">
                              <a:solidFill>
                                <a:schemeClr val="tx1"/>
                              </a:solidFill>
                              <a:effectLst/>
                              <a:latin typeface="Calibri" panose="020F0502020204030204" pitchFamily="34" charset="0"/>
                              <a:ea typeface="DejaVu Sans"/>
                              <a:cs typeface="Calibri" panose="020F0502020204030204" pitchFamily="34" charset="0"/>
                            </a:rPr>
                            <a:t>Linearità*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104651" r="-107048" b="-686047"/>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104651" r="-413" b="-686047"/>
                          </a:stretch>
                        </a:blipFill>
                      </a:tcPr>
                    </a:tc>
                    <a:extLst>
                      <a:ext uri="{0D108BD9-81ED-4DB2-BD59-A6C34878D82A}">
                        <a16:rowId xmlns:a16="http://schemas.microsoft.com/office/drawing/2014/main" val="2236743379"/>
                      </a:ext>
                    </a:extLst>
                  </a:tr>
                  <a:tr h="562713">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Ritardo Temporale*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200000" r="-107048" b="-570455"/>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200000" r="-413" b="-570455"/>
                          </a:stretch>
                        </a:blipFill>
                      </a:tcPr>
                    </a:tc>
                    <a:extLst>
                      <a:ext uri="{0D108BD9-81ED-4DB2-BD59-A6C34878D82A}">
                        <a16:rowId xmlns:a16="http://schemas.microsoft.com/office/drawing/2014/main" val="2227157441"/>
                      </a:ext>
                    </a:extLst>
                  </a:tr>
                  <a:tr h="572516">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it-IT" sz="1800" b="0" kern="50" dirty="0">
                              <a:solidFill>
                                <a:schemeClr val="tx1"/>
                              </a:solidFill>
                              <a:effectLst/>
                              <a:latin typeface="Calibri" panose="020F0502020204030204" pitchFamily="34" charset="0"/>
                              <a:ea typeface="DejaVu Sans"/>
                              <a:cs typeface="Calibri" panose="020F0502020204030204" pitchFamily="34" charset="0"/>
                            </a:rPr>
                            <a:t>Cambiamento di Scala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293333" r="-107048" b="-457778"/>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293333" r="-413" b="-457778"/>
                          </a:stretch>
                        </a:blipFill>
                      </a:tcPr>
                    </a:tc>
                    <a:extLst>
                      <a:ext uri="{0D108BD9-81ED-4DB2-BD59-A6C34878D82A}">
                        <a16:rowId xmlns:a16="http://schemas.microsoft.com/office/drawing/2014/main" val="884242198"/>
                      </a:ext>
                    </a:extLst>
                  </a:tr>
                  <a:tr h="540703">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Derivazione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411628" r="-107048" b="-379070"/>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411628" r="-413" b="-379070"/>
                          </a:stretch>
                        </a:blipFill>
                      </a:tcPr>
                    </a:tc>
                    <a:extLst>
                      <a:ext uri="{0D108BD9-81ED-4DB2-BD59-A6C34878D82A}">
                        <a16:rowId xmlns:a16="http://schemas.microsoft.com/office/drawing/2014/main" val="2586407971"/>
                      </a:ext>
                    </a:extLst>
                  </a:tr>
                  <a:tr h="669642">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Integrazione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415094" r="-107048" b="-207547"/>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415094" r="-413" b="-207547"/>
                          </a:stretch>
                        </a:blipFill>
                      </a:tcPr>
                    </a:tc>
                    <a:extLst>
                      <a:ext uri="{0D108BD9-81ED-4DB2-BD59-A6C34878D82A}">
                        <a16:rowId xmlns:a16="http://schemas.microsoft.com/office/drawing/2014/main" val="1226359978"/>
                      </a:ext>
                    </a:extLst>
                  </a:tr>
                  <a:tr h="657369">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Modulazione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525000" r="-107048" b="-111538"/>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525000" r="-413" b="-111538"/>
                          </a:stretch>
                        </a:blipFill>
                      </a:tcPr>
                    </a:tc>
                    <a:extLst>
                      <a:ext uri="{0D108BD9-81ED-4DB2-BD59-A6C34878D82A}">
                        <a16:rowId xmlns:a16="http://schemas.microsoft.com/office/drawing/2014/main" val="1704411247"/>
                      </a:ext>
                    </a:extLst>
                  </a:tr>
                  <a:tr h="726979">
                    <a:tc>
                      <a:txBody>
                        <a:bodyPr/>
                        <a:lstStyle/>
                        <a:p>
                          <a:pPr algn="l">
                            <a:spcBef>
                              <a:spcPts val="600"/>
                            </a:spcBef>
                            <a:spcAft>
                              <a:spcPts val="600"/>
                            </a:spcAft>
                          </a:pPr>
                          <a:r>
                            <a:rPr lang="it-IT" sz="1800" b="0" kern="50" dirty="0">
                              <a:solidFill>
                                <a:schemeClr val="tx1"/>
                              </a:solidFill>
                              <a:effectLst/>
                              <a:latin typeface="Calibri" panose="020F0502020204030204" pitchFamily="34" charset="0"/>
                              <a:ea typeface="DejaVu Sans"/>
                              <a:cs typeface="Calibri" panose="020F0502020204030204" pitchFamily="34" charset="0"/>
                            </a:rPr>
                            <a:t>Convoluzione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2687" t="-570175" r="-107048" b="-1754"/>
                          </a:stretch>
                        </a:blipFill>
                      </a:tcPr>
                    </a:tc>
                    <a:tc>
                      <a:txBody>
                        <a:bodyPr/>
                        <a:lstStyle/>
                        <a:p>
                          <a:endParaRPr lang="it-IT"/>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61983" t="-570175" r="-413" b="-1754"/>
                          </a:stretch>
                        </a:blipFill>
                      </a:tcPr>
                    </a:tc>
                    <a:extLst>
                      <a:ext uri="{0D108BD9-81ED-4DB2-BD59-A6C34878D82A}">
                        <a16:rowId xmlns:a16="http://schemas.microsoft.com/office/drawing/2014/main" val="3883895885"/>
                      </a:ext>
                    </a:extLst>
                  </a:tr>
                </a:tbl>
              </a:graphicData>
            </a:graphic>
          </p:graphicFrame>
        </mc:Fallback>
      </mc:AlternateContent>
      <p:sp>
        <p:nvSpPr>
          <p:cNvPr id="5" name="CasellaDiTesto 4">
            <a:extLst>
              <a:ext uri="{FF2B5EF4-FFF2-40B4-BE49-F238E27FC236}">
                <a16:creationId xmlns:a16="http://schemas.microsoft.com/office/drawing/2014/main" id="{66539E94-29A8-BA8C-3585-030E51E4403C}"/>
              </a:ext>
            </a:extLst>
          </p:cNvPr>
          <p:cNvSpPr txBox="1"/>
          <p:nvPr/>
        </p:nvSpPr>
        <p:spPr>
          <a:xfrm>
            <a:off x="1331640" y="6438842"/>
            <a:ext cx="4599542" cy="349968"/>
          </a:xfrm>
          <a:prstGeom prst="rect">
            <a:avLst/>
          </a:prstGeom>
          <a:noFill/>
        </p:spPr>
        <p:txBody>
          <a:bodyPr wrap="square">
            <a:spAutoFit/>
          </a:bodyPr>
          <a:lstStyle/>
          <a:p>
            <a:pPr algn="r">
              <a:spcBef>
                <a:spcPct val="50000"/>
              </a:spcBef>
              <a:buNone/>
            </a:pPr>
            <a:r>
              <a:rPr lang="it-IT" altLang="it-IT" sz="1800" dirty="0">
                <a:solidFill>
                  <a:schemeClr val="tx1"/>
                </a:solidFill>
                <a:latin typeface="Calibri" charset="0"/>
                <a:ea typeface="Calibri" charset="0"/>
                <a:cs typeface="Calibri" charset="0"/>
              </a:rPr>
              <a:t>*Con dimostrazione</a:t>
            </a:r>
          </a:p>
        </p:txBody>
      </p:sp>
    </p:spTree>
    <p:extLst>
      <p:ext uri="{BB962C8B-B14F-4D97-AF65-F5344CB8AC3E}">
        <p14:creationId xmlns:p14="http://schemas.microsoft.com/office/powerpoint/2010/main" val="187600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4294967295"/>
          </p:nvPr>
        </p:nvSpPr>
        <p:spPr>
          <a:xfrm>
            <a:off x="34925" y="6608763"/>
            <a:ext cx="5040313" cy="333375"/>
          </a:xfrm>
          <a:prstGeom prst="rect">
            <a:avLst/>
          </a:prstGeom>
        </p:spPr>
        <p:txBody>
          <a:bodyPr/>
          <a:lstStyle/>
          <a:p>
            <a:r>
              <a:rPr lang="it-IT" altLang="it-IT"/>
              <a:t>Giampaolo Ferraioli – Università “Parthenope” a.a. 2009/2010</a:t>
            </a:r>
          </a:p>
        </p:txBody>
      </p:sp>
      <p:sp>
        <p:nvSpPr>
          <p:cNvPr id="62466" name="Text Box 2"/>
          <p:cNvSpPr txBox="1">
            <a:spLocks noChangeArrowheads="1"/>
          </p:cNvSpPr>
          <p:nvPr/>
        </p:nvSpPr>
        <p:spPr bwMode="auto">
          <a:xfrm>
            <a:off x="258762" y="1141414"/>
            <a:ext cx="8057654" cy="4081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defRPr>
            </a:lvl1pPr>
            <a:lvl2pPr marL="800100" indent="-342900">
              <a:defRPr>
                <a:solidFill>
                  <a:schemeClr val="tx1"/>
                </a:solidFill>
                <a:latin typeface="Arial" charset="0"/>
              </a:defRPr>
            </a:lvl2pPr>
            <a:lvl3pPr marL="1309688" indent="-342900">
              <a:defRPr>
                <a:solidFill>
                  <a:schemeClr val="tx1"/>
                </a:solidFill>
                <a:latin typeface="Arial" charset="0"/>
              </a:defRPr>
            </a:lvl3pPr>
            <a:lvl4pPr marL="1831975" indent="-342900">
              <a:defRPr>
                <a:solidFill>
                  <a:schemeClr val="tx1"/>
                </a:solidFill>
                <a:latin typeface="Arial" charset="0"/>
              </a:defRPr>
            </a:lvl4pPr>
            <a:lvl5pPr marL="2354263" indent="-342900">
              <a:defRPr>
                <a:solidFill>
                  <a:schemeClr val="tx1"/>
                </a:solidFill>
                <a:latin typeface="Arial" charset="0"/>
              </a:defRPr>
            </a:lvl5pPr>
            <a:lvl6pPr marL="2811463" indent="-342900" fontAlgn="base">
              <a:spcBef>
                <a:spcPct val="0"/>
              </a:spcBef>
              <a:spcAft>
                <a:spcPct val="0"/>
              </a:spcAft>
              <a:defRPr>
                <a:solidFill>
                  <a:schemeClr val="tx1"/>
                </a:solidFill>
                <a:latin typeface="Arial" charset="0"/>
              </a:defRPr>
            </a:lvl6pPr>
            <a:lvl7pPr marL="3268663" indent="-342900" fontAlgn="base">
              <a:spcBef>
                <a:spcPct val="0"/>
              </a:spcBef>
              <a:spcAft>
                <a:spcPct val="0"/>
              </a:spcAft>
              <a:defRPr>
                <a:solidFill>
                  <a:schemeClr val="tx1"/>
                </a:solidFill>
                <a:latin typeface="Arial" charset="0"/>
              </a:defRPr>
            </a:lvl7pPr>
            <a:lvl8pPr marL="3725863" indent="-342900" fontAlgn="base">
              <a:spcBef>
                <a:spcPct val="0"/>
              </a:spcBef>
              <a:spcAft>
                <a:spcPct val="0"/>
              </a:spcAft>
              <a:defRPr>
                <a:solidFill>
                  <a:schemeClr val="tx1"/>
                </a:solidFill>
                <a:latin typeface="Arial" charset="0"/>
              </a:defRPr>
            </a:lvl8pPr>
            <a:lvl9pPr marL="4183063" indent="-342900" fontAlgn="base">
              <a:spcBef>
                <a:spcPct val="0"/>
              </a:spcBef>
              <a:spcAft>
                <a:spcPct val="0"/>
              </a:spcAft>
              <a:defRPr>
                <a:solidFill>
                  <a:schemeClr val="tx1"/>
                </a:solidFill>
                <a:latin typeface="Arial" charset="0"/>
              </a:defRPr>
            </a:lvl9pPr>
          </a:lstStyle>
          <a:p>
            <a:pPr>
              <a:spcBef>
                <a:spcPct val="50000"/>
              </a:spcBef>
            </a:pPr>
            <a:r>
              <a:rPr lang="it-IT" altLang="it-IT" sz="2400">
                <a:latin typeface="Calibri" charset="0"/>
                <a:ea typeface="Calibri" charset="0"/>
                <a:cs typeface="Calibri" charset="0"/>
              </a:rPr>
              <a:t>Un </a:t>
            </a:r>
            <a:r>
              <a:rPr lang="it-IT" altLang="it-IT" sz="2400">
                <a:solidFill>
                  <a:srgbClr val="FF0000"/>
                </a:solidFill>
                <a:latin typeface="Calibri" charset="0"/>
                <a:ea typeface="Calibri" charset="0"/>
                <a:cs typeface="Calibri" charset="0"/>
              </a:rPr>
              <a:t>sistema</a:t>
            </a:r>
            <a:r>
              <a:rPr lang="it-IT" altLang="it-IT" sz="2400">
                <a:latin typeface="Calibri" charset="0"/>
                <a:ea typeface="Calibri" charset="0"/>
                <a:cs typeface="Calibri" charset="0"/>
              </a:rPr>
              <a:t> è un modello matematico che descrive la relazione tra due segnali, uno identificato come segnale di ingresso e l’altro come segnale di uscita</a:t>
            </a:r>
          </a:p>
          <a:p>
            <a:pPr>
              <a:spcBef>
                <a:spcPct val="50000"/>
              </a:spcBef>
            </a:pPr>
            <a:r>
              <a:rPr lang="it-IT" altLang="it-IT" sz="2400" dirty="0">
                <a:latin typeface="Calibri" charset="0"/>
                <a:ea typeface="Calibri" charset="0"/>
                <a:cs typeface="Calibri" charset="0"/>
              </a:rPr>
              <a:t>E’ un qualunque dispositivo, o apparato, che produce un effetto (</a:t>
            </a:r>
            <a:r>
              <a:rPr lang="it-IT" altLang="it-IT" sz="2400" dirty="0">
                <a:solidFill>
                  <a:srgbClr val="FF0000"/>
                </a:solidFill>
                <a:latin typeface="Calibri" charset="0"/>
                <a:ea typeface="Calibri" charset="0"/>
                <a:cs typeface="Calibri" charset="0"/>
              </a:rPr>
              <a:t>uscita</a:t>
            </a:r>
            <a:r>
              <a:rPr lang="it-IT" altLang="it-IT" sz="2400" dirty="0">
                <a:latin typeface="Calibri" charset="0"/>
                <a:ea typeface="Calibri" charset="0"/>
                <a:cs typeface="Calibri" charset="0"/>
              </a:rPr>
              <a:t>) in corrispondenza di una sollecitazione (</a:t>
            </a:r>
            <a:r>
              <a:rPr lang="it-IT" altLang="it-IT" sz="2400" dirty="0">
                <a:solidFill>
                  <a:srgbClr val="FF0000"/>
                </a:solidFill>
                <a:latin typeface="Calibri" charset="0"/>
                <a:ea typeface="Calibri" charset="0"/>
                <a:cs typeface="Calibri" charset="0"/>
              </a:rPr>
              <a:t>ingresso</a:t>
            </a:r>
            <a:r>
              <a:rPr lang="it-IT" altLang="it-IT" sz="2400" dirty="0">
                <a:latin typeface="Calibri" charset="0"/>
                <a:ea typeface="Calibri" charset="0"/>
                <a:cs typeface="Calibri" charset="0"/>
              </a:rPr>
              <a:t>)</a:t>
            </a:r>
          </a:p>
          <a:p>
            <a:pPr>
              <a:spcBef>
                <a:spcPct val="50000"/>
              </a:spcBef>
            </a:pPr>
            <a:r>
              <a:rPr lang="it-IT" altLang="it-IT" sz="2400" dirty="0">
                <a:latin typeface="Calibri" charset="0"/>
                <a:ea typeface="Calibri" charset="0"/>
                <a:cs typeface="Calibri" charset="0"/>
              </a:rPr>
              <a:t>Ad es: amplificatore, sistema di telecomunicazioni, circuito elettrico,…</a:t>
            </a:r>
          </a:p>
          <a:p>
            <a:pPr>
              <a:spcBef>
                <a:spcPct val="50000"/>
              </a:spcBef>
            </a:pPr>
            <a:r>
              <a:rPr lang="it-IT" altLang="it-IT" sz="2400" dirty="0">
                <a:latin typeface="Calibri" charset="0"/>
                <a:ea typeface="Calibri" charset="0"/>
                <a:cs typeface="Calibri" charset="0"/>
              </a:rPr>
              <a:t>Dal punto di vista matematico, un sistema è identificato da una trasformazione che ad un segnale di ingresso fa corrispondere un ben determinato segnale di uscita </a:t>
            </a:r>
            <a:endParaRPr lang="it-IT" altLang="it-IT" sz="2400" dirty="0">
              <a:solidFill>
                <a:srgbClr val="FF0000"/>
              </a:solidFill>
              <a:latin typeface="Calibri" charset="0"/>
              <a:ea typeface="Calibri" charset="0"/>
              <a:cs typeface="Calibri" charset="0"/>
            </a:endParaRPr>
          </a:p>
        </p:txBody>
      </p:sp>
      <p:graphicFrame>
        <p:nvGraphicFramePr>
          <p:cNvPr id="62469" name="Object 5"/>
          <p:cNvGraphicFramePr>
            <a:graphicFrameLocks noChangeAspect="1"/>
          </p:cNvGraphicFramePr>
          <p:nvPr/>
        </p:nvGraphicFramePr>
        <p:xfrm>
          <a:off x="3419872" y="5363261"/>
          <a:ext cx="1917700" cy="368300"/>
        </p:xfrm>
        <a:graphic>
          <a:graphicData uri="http://schemas.openxmlformats.org/presentationml/2006/ole">
            <mc:AlternateContent xmlns:mc="http://schemas.openxmlformats.org/markup-compatibility/2006">
              <mc:Choice xmlns:v="urn:schemas-microsoft-com:vml" Requires="v">
                <p:oleObj name="Equation" r:id="rId2" imgW="1917360" imgH="368280" progId="Equation.3">
                  <p:embed/>
                </p:oleObj>
              </mc:Choice>
              <mc:Fallback>
                <p:oleObj name="Equation" r:id="rId2" imgW="1917360" imgH="368280" progId="Equation.3">
                  <p:embed/>
                  <p:pic>
                    <p:nvPicPr>
                      <p:cNvPr id="62469"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5363261"/>
                        <a:ext cx="19177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651631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466">
                                            <p:txEl>
                                              <p:pRg st="1" end="1"/>
                                            </p:txEl>
                                          </p:spTgt>
                                        </p:tgtEl>
                                        <p:attrNameLst>
                                          <p:attrName>style.visibility</p:attrName>
                                        </p:attrNameLst>
                                      </p:cBhvr>
                                      <p:to>
                                        <p:strVal val="visible"/>
                                      </p:to>
                                    </p:set>
                                    <p:animEffect transition="in" filter="dissolve">
                                      <p:cBhvr>
                                        <p:cTn id="7" dur="500"/>
                                        <p:tgtEl>
                                          <p:spTgt spid="62466">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2466">
                                            <p:txEl>
                                              <p:pRg st="2" end="2"/>
                                            </p:txEl>
                                          </p:spTgt>
                                        </p:tgtEl>
                                        <p:attrNameLst>
                                          <p:attrName>style.visibility</p:attrName>
                                        </p:attrNameLst>
                                      </p:cBhvr>
                                      <p:to>
                                        <p:strVal val="visible"/>
                                      </p:to>
                                    </p:set>
                                    <p:animEffect transition="in" filter="dissolve">
                                      <p:cBhvr>
                                        <p:cTn id="10" dur="500"/>
                                        <p:tgtEl>
                                          <p:spTgt spid="62466">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62466">
                                            <p:txEl>
                                              <p:pRg st="3" end="3"/>
                                            </p:txEl>
                                          </p:spTgt>
                                        </p:tgtEl>
                                        <p:attrNameLst>
                                          <p:attrName>style.visibility</p:attrName>
                                        </p:attrNameLst>
                                      </p:cBhvr>
                                      <p:to>
                                        <p:strVal val="visible"/>
                                      </p:to>
                                    </p:set>
                                    <p:animEffect transition="in" filter="dissolve">
                                      <p:cBhvr>
                                        <p:cTn id="15" dur="500"/>
                                        <p:tgtEl>
                                          <p:spTgt spid="62466">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62469"/>
                                        </p:tgtEl>
                                        <p:attrNameLst>
                                          <p:attrName>style.visibility</p:attrName>
                                        </p:attrNameLst>
                                      </p:cBhvr>
                                      <p:to>
                                        <p:strVal val="visible"/>
                                      </p:to>
                                    </p:set>
                                    <p:animEffect transition="in" filter="dissolve">
                                      <p:cBhvr>
                                        <p:cTn id="18" dur="500"/>
                                        <p:tgtEl>
                                          <p:spTgt spid="62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01473" y="943163"/>
            <a:ext cx="7466871" cy="112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dirty="0">
                <a:solidFill>
                  <a:schemeClr val="tx1"/>
                </a:solidFill>
                <a:latin typeface="Calibri" charset="0"/>
                <a:ea typeface="Calibri" charset="0"/>
                <a:cs typeface="Calibri" charset="0"/>
              </a:rPr>
              <a:t>In generale il segnale di uscita dipende dall’andamento complessivo del segnale di ingresso. Spesso però si indica con:</a:t>
            </a:r>
          </a:p>
        </p:txBody>
      </p:sp>
      <p:graphicFrame>
        <p:nvGraphicFramePr>
          <p:cNvPr id="63493" name="Object 5"/>
          <p:cNvGraphicFramePr>
            <a:graphicFrameLocks noChangeAspect="1"/>
          </p:cNvGraphicFramePr>
          <p:nvPr/>
        </p:nvGraphicFramePr>
        <p:xfrm>
          <a:off x="3424238" y="2004362"/>
          <a:ext cx="1651000" cy="368300"/>
        </p:xfrm>
        <a:graphic>
          <a:graphicData uri="http://schemas.openxmlformats.org/presentationml/2006/ole">
            <mc:AlternateContent xmlns:mc="http://schemas.openxmlformats.org/markup-compatibility/2006">
              <mc:Choice xmlns:v="urn:schemas-microsoft-com:vml" Requires="v">
                <p:oleObj name="Equation" r:id="rId2" imgW="1650960" imgH="368280" progId="Equation.3">
                  <p:embed/>
                </p:oleObj>
              </mc:Choice>
              <mc:Fallback>
                <p:oleObj name="Equation" r:id="rId2" imgW="1650960" imgH="368280" progId="Equation.3">
                  <p:embed/>
                  <p:pic>
                    <p:nvPicPr>
                      <p:cNvPr id="63493"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2004362"/>
                        <a:ext cx="1651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3494" name="Text Box 6"/>
          <p:cNvSpPr txBox="1">
            <a:spLocks noChangeArrowheads="1"/>
          </p:cNvSpPr>
          <p:nvPr/>
        </p:nvSpPr>
        <p:spPr bwMode="auto">
          <a:xfrm>
            <a:off x="179388" y="2492375"/>
            <a:ext cx="87137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Un sistema può essere rappresentato graficamente nel seguente modo:</a:t>
            </a:r>
          </a:p>
        </p:txBody>
      </p:sp>
      <p:grpSp>
        <p:nvGrpSpPr>
          <p:cNvPr id="63495" name="Group 7"/>
          <p:cNvGrpSpPr>
            <a:grpSpLocks/>
          </p:cNvGrpSpPr>
          <p:nvPr/>
        </p:nvGrpSpPr>
        <p:grpSpPr bwMode="auto">
          <a:xfrm>
            <a:off x="2484438" y="3644900"/>
            <a:ext cx="3816350" cy="1079500"/>
            <a:chOff x="1565" y="2296"/>
            <a:chExt cx="2404" cy="680"/>
          </a:xfrm>
        </p:grpSpPr>
        <p:sp>
          <p:nvSpPr>
            <p:cNvPr id="63496" name="Line 8"/>
            <p:cNvSpPr>
              <a:spLocks noChangeShapeType="1"/>
            </p:cNvSpPr>
            <p:nvPr/>
          </p:nvSpPr>
          <p:spPr bwMode="auto">
            <a:xfrm>
              <a:off x="1565" y="2613"/>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sp>
          <p:nvSpPr>
            <p:cNvPr id="63497" name="Rectangle 9"/>
            <p:cNvSpPr>
              <a:spLocks noChangeArrowheads="1"/>
            </p:cNvSpPr>
            <p:nvPr/>
          </p:nvSpPr>
          <p:spPr bwMode="auto">
            <a:xfrm>
              <a:off x="2291" y="2296"/>
              <a:ext cx="952" cy="68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solidFill>
                  <a:schemeClr val="tx1"/>
                </a:solidFill>
                <a:latin typeface="Calibri" charset="0"/>
                <a:ea typeface="Calibri" charset="0"/>
                <a:cs typeface="Calibri" charset="0"/>
              </a:endParaRPr>
            </a:p>
          </p:txBody>
        </p:sp>
        <p:sp>
          <p:nvSpPr>
            <p:cNvPr id="63498" name="Line 10"/>
            <p:cNvSpPr>
              <a:spLocks noChangeShapeType="1"/>
            </p:cNvSpPr>
            <p:nvPr/>
          </p:nvSpPr>
          <p:spPr bwMode="auto">
            <a:xfrm>
              <a:off x="3243" y="2613"/>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400">
                <a:solidFill>
                  <a:schemeClr val="tx1"/>
                </a:solidFill>
                <a:latin typeface="Calibri" charset="0"/>
                <a:ea typeface="Calibri" charset="0"/>
                <a:cs typeface="Calibri" charset="0"/>
              </a:endParaRPr>
            </a:p>
          </p:txBody>
        </p:sp>
        <p:graphicFrame>
          <p:nvGraphicFramePr>
            <p:cNvPr id="63499" name="Object 11"/>
            <p:cNvGraphicFramePr>
              <a:graphicFrameLocks noChangeAspect="1"/>
            </p:cNvGraphicFramePr>
            <p:nvPr/>
          </p:nvGraphicFramePr>
          <p:xfrm>
            <a:off x="1765" y="2381"/>
            <a:ext cx="344" cy="232"/>
          </p:xfrm>
          <a:graphic>
            <a:graphicData uri="http://schemas.openxmlformats.org/presentationml/2006/ole">
              <mc:AlternateContent xmlns:mc="http://schemas.openxmlformats.org/markup-compatibility/2006">
                <mc:Choice xmlns:v="urn:schemas-microsoft-com:vml" Requires="v">
                  <p:oleObj name="Equation" r:id="rId4" imgW="507960" imgH="342720" progId="Equation.3">
                    <p:embed/>
                  </p:oleObj>
                </mc:Choice>
                <mc:Fallback>
                  <p:oleObj name="Equation" r:id="rId4" imgW="507960" imgH="342720" progId="Equation.3">
                    <p:embed/>
                    <p:pic>
                      <p:nvPicPr>
                        <p:cNvPr id="63499"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5" y="2381"/>
                          <a:ext cx="344"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3500" name="Object 12"/>
            <p:cNvGraphicFramePr>
              <a:graphicFrameLocks noChangeAspect="1"/>
            </p:cNvGraphicFramePr>
            <p:nvPr/>
          </p:nvGraphicFramePr>
          <p:xfrm>
            <a:off x="3466" y="2397"/>
            <a:ext cx="328" cy="216"/>
          </p:xfrm>
          <a:graphic>
            <a:graphicData uri="http://schemas.openxmlformats.org/presentationml/2006/ole">
              <mc:AlternateContent xmlns:mc="http://schemas.openxmlformats.org/markup-compatibility/2006">
                <mc:Choice xmlns:v="urn:schemas-microsoft-com:vml" Requires="v">
                  <p:oleObj name="Equation" r:id="rId6" imgW="520560" imgH="342720" progId="Equation.3">
                    <p:embed/>
                  </p:oleObj>
                </mc:Choice>
                <mc:Fallback>
                  <p:oleObj name="Equation" r:id="rId6" imgW="520560" imgH="342720" progId="Equation.3">
                    <p:embed/>
                    <p:pic>
                      <p:nvPicPr>
                        <p:cNvPr id="6350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6" y="2397"/>
                          <a:ext cx="328"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63501" name="Text Box 13"/>
          <p:cNvSpPr txBox="1">
            <a:spLocks noChangeArrowheads="1"/>
          </p:cNvSpPr>
          <p:nvPr/>
        </p:nvSpPr>
        <p:spPr bwMode="auto">
          <a:xfrm>
            <a:off x="179388" y="5013325"/>
            <a:ext cx="8713787" cy="112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dirty="0">
                <a:solidFill>
                  <a:schemeClr val="tx1"/>
                </a:solidFill>
                <a:latin typeface="Calibri" charset="0"/>
                <a:ea typeface="Calibri" charset="0"/>
                <a:cs typeface="Calibri" charset="0"/>
              </a:rPr>
              <a:t>I sistemi godono di diverse proprietà. Per i nostri scopi, ci limiteremo ad analizzare due sole proprietà: la proprietà di linearità e la proprietà di invarianza temporale.</a:t>
            </a:r>
          </a:p>
        </p:txBody>
      </p:sp>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602142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animEffect transition="in" filter="dissolve">
                                      <p:cBhvr>
                                        <p:cTn id="7" dur="500"/>
                                        <p:tgtEl>
                                          <p:spTgt spid="63494"/>
                                        </p:tgtEl>
                                      </p:cBhvr>
                                    </p:animEffect>
                                  </p:childTnLst>
                                </p:cTn>
                              </p:par>
                              <p:par>
                                <p:cTn id="8" presetID="9" presetClass="entr" presetSubtype="0" fill="hold" nodeType="withEffect">
                                  <p:stCondLst>
                                    <p:cond delay="0"/>
                                  </p:stCondLst>
                                  <p:childTnLst>
                                    <p:set>
                                      <p:cBhvr>
                                        <p:cTn id="9" dur="1" fill="hold">
                                          <p:stCondLst>
                                            <p:cond delay="0"/>
                                          </p:stCondLst>
                                        </p:cTn>
                                        <p:tgtEl>
                                          <p:spTgt spid="63495"/>
                                        </p:tgtEl>
                                        <p:attrNameLst>
                                          <p:attrName>style.visibility</p:attrName>
                                        </p:attrNameLst>
                                      </p:cBhvr>
                                      <p:to>
                                        <p:strVal val="visible"/>
                                      </p:to>
                                    </p:set>
                                    <p:animEffect transition="in" filter="dissolve">
                                      <p:cBhvr>
                                        <p:cTn id="10" dur="500"/>
                                        <p:tgtEl>
                                          <p:spTgt spid="6349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3501"/>
                                        </p:tgtEl>
                                        <p:attrNameLst>
                                          <p:attrName>style.visibility</p:attrName>
                                        </p:attrNameLst>
                                      </p:cBhvr>
                                      <p:to>
                                        <p:strVal val="visible"/>
                                      </p:to>
                                    </p:set>
                                    <p:animEffect transition="in" filter="dissolve">
                                      <p:cBhvr>
                                        <p:cTn id="15" dur="500"/>
                                        <p:tgtEl>
                                          <p:spTgt spid="63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79512" y="849314"/>
            <a:ext cx="8713787" cy="1307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Un sistema si dice lineare se a esso è applicabile il principio di sovrapposizione degli effetti.</a:t>
            </a:r>
          </a:p>
          <a:p>
            <a:pPr>
              <a:spcBef>
                <a:spcPct val="50000"/>
              </a:spcBef>
            </a:pPr>
            <a:r>
              <a:rPr lang="it-IT" altLang="it-IT" sz="2400">
                <a:solidFill>
                  <a:schemeClr val="tx1"/>
                </a:solidFill>
                <a:latin typeface="Calibri" charset="0"/>
                <a:ea typeface="Calibri" charset="0"/>
                <a:cs typeface="Calibri" charset="0"/>
              </a:rPr>
              <a:t>Dato un segnale di ingresso:</a:t>
            </a:r>
          </a:p>
        </p:txBody>
      </p:sp>
      <p:graphicFrame>
        <p:nvGraphicFramePr>
          <p:cNvPr id="64516" name="Object 4"/>
          <p:cNvGraphicFramePr>
            <a:graphicFrameLocks noChangeAspect="1"/>
          </p:cNvGraphicFramePr>
          <p:nvPr/>
        </p:nvGraphicFramePr>
        <p:xfrm>
          <a:off x="2832893" y="2320299"/>
          <a:ext cx="2768600" cy="368300"/>
        </p:xfrm>
        <a:graphic>
          <a:graphicData uri="http://schemas.openxmlformats.org/presentationml/2006/ole">
            <mc:AlternateContent xmlns:mc="http://schemas.openxmlformats.org/markup-compatibility/2006">
              <mc:Choice xmlns:v="urn:schemas-microsoft-com:vml" Requires="v">
                <p:oleObj name="Equation" r:id="rId2" imgW="2768400" imgH="368280" progId="Equation.3">
                  <p:embed/>
                </p:oleObj>
              </mc:Choice>
              <mc:Fallback>
                <p:oleObj name="Equation" r:id="rId2" imgW="2768400" imgH="368280" progId="Equation.3">
                  <p:embed/>
                  <p:pic>
                    <p:nvPicPr>
                      <p:cNvPr id="6451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893" y="2320299"/>
                        <a:ext cx="27686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4517" name="Text Box 5"/>
          <p:cNvSpPr txBox="1">
            <a:spLocks noChangeArrowheads="1"/>
          </p:cNvSpPr>
          <p:nvPr/>
        </p:nvSpPr>
        <p:spPr bwMode="auto">
          <a:xfrm>
            <a:off x="250949" y="2865439"/>
            <a:ext cx="8713788" cy="43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il sistema risponde con un segnale di uscita del tipo:</a:t>
            </a:r>
          </a:p>
        </p:txBody>
      </p:sp>
      <p:sp>
        <p:nvSpPr>
          <p:cNvPr id="64518" name="Text Box 6"/>
          <p:cNvSpPr txBox="1">
            <a:spLocks noChangeArrowheads="1"/>
          </p:cNvSpPr>
          <p:nvPr/>
        </p:nvSpPr>
        <p:spPr bwMode="auto">
          <a:xfrm>
            <a:off x="179512" y="4016377"/>
            <a:ext cx="871378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a:solidFill>
                  <a:schemeClr val="tx1"/>
                </a:solidFill>
                <a:latin typeface="Calibri" charset="0"/>
                <a:ea typeface="Calibri" charset="0"/>
                <a:cs typeface="Calibri" charset="0"/>
              </a:rPr>
              <a:t>Se vale il principio di linearità, i seguenti schemi a blocchi sono equivalenti (principio di sovrapposizione)</a:t>
            </a:r>
          </a:p>
        </p:txBody>
      </p:sp>
      <p:graphicFrame>
        <p:nvGraphicFramePr>
          <p:cNvPr id="64519" name="Object 7"/>
          <p:cNvGraphicFramePr>
            <a:graphicFrameLocks noChangeAspect="1"/>
          </p:cNvGraphicFramePr>
          <p:nvPr/>
        </p:nvGraphicFramePr>
        <p:xfrm>
          <a:off x="1046956" y="3428208"/>
          <a:ext cx="6946900" cy="368300"/>
        </p:xfrm>
        <a:graphic>
          <a:graphicData uri="http://schemas.openxmlformats.org/presentationml/2006/ole">
            <mc:AlternateContent xmlns:mc="http://schemas.openxmlformats.org/markup-compatibility/2006">
              <mc:Choice xmlns:v="urn:schemas-microsoft-com:vml" Requires="v">
                <p:oleObj name="Equation" r:id="rId4" imgW="6946560" imgH="368280" progId="Equation.3">
                  <p:embed/>
                </p:oleObj>
              </mc:Choice>
              <mc:Fallback>
                <p:oleObj name="Equation" r:id="rId4" imgW="6946560" imgH="368280" progId="Equation.3">
                  <p:embed/>
                  <p:pic>
                    <p:nvPicPr>
                      <p:cNvPr id="64519"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6956" y="3428208"/>
                        <a:ext cx="69469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64520" name="Picture 8"/>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1798"/>
          <a:stretch>
            <a:fillRect/>
          </a:stretch>
        </p:blipFill>
        <p:spPr bwMode="auto">
          <a:xfrm>
            <a:off x="883567" y="4643017"/>
            <a:ext cx="3724276" cy="1678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4521" name="Picture 9"/>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29522" y="4594950"/>
            <a:ext cx="3596481" cy="167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4523" name="Rectangle 11"/>
          <p:cNvSpPr>
            <a:spLocks noChangeArrowheads="1"/>
          </p:cNvSpPr>
          <p:nvPr/>
        </p:nvSpPr>
        <p:spPr bwMode="auto">
          <a:xfrm>
            <a:off x="6011863" y="6165850"/>
            <a:ext cx="215900" cy="2159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tx1"/>
              </a:solidFill>
            </a:endParaRPr>
          </a:p>
        </p:txBody>
      </p:sp>
      <p:sp>
        <p:nvSpPr>
          <p:cNvPr id="3" name="Titolo 2"/>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263027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4">
                                            <p:txEl>
                                              <p:pRg st="1" end="1"/>
                                            </p:txEl>
                                          </p:spTgt>
                                        </p:tgtEl>
                                        <p:attrNameLst>
                                          <p:attrName>style.visibility</p:attrName>
                                        </p:attrNameLst>
                                      </p:cBhvr>
                                      <p:to>
                                        <p:strVal val="visible"/>
                                      </p:to>
                                    </p:set>
                                    <p:animEffect transition="in" filter="dissolve">
                                      <p:cBhvr>
                                        <p:cTn id="7" dur="500"/>
                                        <p:tgtEl>
                                          <p:spTgt spid="64514">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4516"/>
                                        </p:tgtEl>
                                        <p:attrNameLst>
                                          <p:attrName>style.visibility</p:attrName>
                                        </p:attrNameLst>
                                      </p:cBhvr>
                                      <p:to>
                                        <p:strVal val="visible"/>
                                      </p:to>
                                    </p:set>
                                    <p:animEffect transition="in" filter="dissolve">
                                      <p:cBhvr>
                                        <p:cTn id="10" dur="500"/>
                                        <p:tgtEl>
                                          <p:spTgt spid="645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4517"/>
                                        </p:tgtEl>
                                        <p:attrNameLst>
                                          <p:attrName>style.visibility</p:attrName>
                                        </p:attrNameLst>
                                      </p:cBhvr>
                                      <p:to>
                                        <p:strVal val="visible"/>
                                      </p:to>
                                    </p:set>
                                    <p:animEffect transition="in" filter="dissolve">
                                      <p:cBhvr>
                                        <p:cTn id="15" dur="500"/>
                                        <p:tgtEl>
                                          <p:spTgt spid="64517"/>
                                        </p:tgtEl>
                                      </p:cBhvr>
                                    </p:animEffect>
                                  </p:childTnLst>
                                </p:cTn>
                              </p:par>
                              <p:par>
                                <p:cTn id="16" presetID="9" presetClass="entr" presetSubtype="0" fill="hold" nodeType="withEffect">
                                  <p:stCondLst>
                                    <p:cond delay="0"/>
                                  </p:stCondLst>
                                  <p:childTnLst>
                                    <p:set>
                                      <p:cBhvr>
                                        <p:cTn id="17" dur="1" fill="hold">
                                          <p:stCondLst>
                                            <p:cond delay="0"/>
                                          </p:stCondLst>
                                        </p:cTn>
                                        <p:tgtEl>
                                          <p:spTgt spid="64519"/>
                                        </p:tgtEl>
                                        <p:attrNameLst>
                                          <p:attrName>style.visibility</p:attrName>
                                        </p:attrNameLst>
                                      </p:cBhvr>
                                      <p:to>
                                        <p:strVal val="visible"/>
                                      </p:to>
                                    </p:set>
                                    <p:animEffect transition="in" filter="dissolve">
                                      <p:cBhvr>
                                        <p:cTn id="18" dur="500"/>
                                        <p:tgtEl>
                                          <p:spTgt spid="645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4518"/>
                                        </p:tgtEl>
                                        <p:attrNameLst>
                                          <p:attrName>style.visibility</p:attrName>
                                        </p:attrNameLst>
                                      </p:cBhvr>
                                      <p:to>
                                        <p:strVal val="visible"/>
                                      </p:to>
                                    </p:set>
                                    <p:animEffect transition="in" filter="dissolve">
                                      <p:cBhvr>
                                        <p:cTn id="23" dur="500"/>
                                        <p:tgtEl>
                                          <p:spTgt spid="64518"/>
                                        </p:tgtEl>
                                      </p:cBhvr>
                                    </p:animEffect>
                                  </p:childTnLst>
                                </p:cTn>
                              </p:par>
                              <p:par>
                                <p:cTn id="24" presetID="9" presetClass="entr" presetSubtype="0" fill="hold" nodeType="withEffect">
                                  <p:stCondLst>
                                    <p:cond delay="0"/>
                                  </p:stCondLst>
                                  <p:childTnLst>
                                    <p:set>
                                      <p:cBhvr>
                                        <p:cTn id="25" dur="1" fill="hold">
                                          <p:stCondLst>
                                            <p:cond delay="0"/>
                                          </p:stCondLst>
                                        </p:cTn>
                                        <p:tgtEl>
                                          <p:spTgt spid="64520"/>
                                        </p:tgtEl>
                                        <p:attrNameLst>
                                          <p:attrName>style.visibility</p:attrName>
                                        </p:attrNameLst>
                                      </p:cBhvr>
                                      <p:to>
                                        <p:strVal val="visible"/>
                                      </p:to>
                                    </p:set>
                                    <p:animEffect transition="in" filter="dissolve">
                                      <p:cBhvr>
                                        <p:cTn id="26" dur="500"/>
                                        <p:tgtEl>
                                          <p:spTgt spid="64520"/>
                                        </p:tgtEl>
                                      </p:cBhvr>
                                    </p:animEffect>
                                  </p:childTnLst>
                                </p:cTn>
                              </p:par>
                              <p:par>
                                <p:cTn id="27" presetID="9" presetClass="entr" presetSubtype="0" fill="hold" nodeType="withEffect">
                                  <p:stCondLst>
                                    <p:cond delay="0"/>
                                  </p:stCondLst>
                                  <p:childTnLst>
                                    <p:set>
                                      <p:cBhvr>
                                        <p:cTn id="28" dur="1" fill="hold">
                                          <p:stCondLst>
                                            <p:cond delay="0"/>
                                          </p:stCondLst>
                                        </p:cTn>
                                        <p:tgtEl>
                                          <p:spTgt spid="64521"/>
                                        </p:tgtEl>
                                        <p:attrNameLst>
                                          <p:attrName>style.visibility</p:attrName>
                                        </p:attrNameLst>
                                      </p:cBhvr>
                                      <p:to>
                                        <p:strVal val="visible"/>
                                      </p:to>
                                    </p:set>
                                    <p:animEffect transition="in" filter="dissolve">
                                      <p:cBhvr>
                                        <p:cTn id="29" dur="500"/>
                                        <p:tgtEl>
                                          <p:spTgt spid="6452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64523"/>
                                        </p:tgtEl>
                                        <p:attrNameLst>
                                          <p:attrName>style.visibility</p:attrName>
                                        </p:attrNameLst>
                                      </p:cBhvr>
                                      <p:to>
                                        <p:strVal val="visible"/>
                                      </p:to>
                                    </p:set>
                                    <p:animEffect transition="in" filter="dissolve">
                                      <p:cBhvr>
                                        <p:cTn id="32" dur="500"/>
                                        <p:tgtEl>
                                          <p:spTgt spid="6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50825" y="2852738"/>
            <a:ext cx="8713788" cy="1994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altLang="it-IT" sz="2400" dirty="0">
                <a:solidFill>
                  <a:schemeClr val="tx1"/>
                </a:solidFill>
                <a:latin typeface="Calibri" charset="0"/>
                <a:ea typeface="Calibri" charset="0"/>
                <a:cs typeface="Calibri" charset="0"/>
              </a:rPr>
              <a:t>Un sistema si dice tempo-invariante (o stazionario) se la risposta corrispondente all’ingresso traslato nel tempo ha la stesso andamento della risposta al segnale originario non traslato, purché la si trasli della stessa quantità.</a:t>
            </a:r>
          </a:p>
          <a:p>
            <a:pPr>
              <a:spcBef>
                <a:spcPct val="50000"/>
              </a:spcBef>
            </a:pPr>
            <a:r>
              <a:rPr lang="it-IT" altLang="it-IT" sz="2400" dirty="0">
                <a:solidFill>
                  <a:schemeClr val="tx1"/>
                </a:solidFill>
                <a:latin typeface="Calibri" charset="0"/>
                <a:ea typeface="Calibri" charset="0"/>
                <a:cs typeface="Calibri" charset="0"/>
              </a:rPr>
              <a:t>In pratica:</a:t>
            </a:r>
          </a:p>
        </p:txBody>
      </p:sp>
      <p:sp>
        <p:nvSpPr>
          <p:cNvPr id="65540" name="Text Box 4"/>
          <p:cNvSpPr txBox="1">
            <a:spLocks noChangeArrowheads="1"/>
          </p:cNvSpPr>
          <p:nvPr/>
        </p:nvSpPr>
        <p:spPr bwMode="auto">
          <a:xfrm>
            <a:off x="250825" y="919383"/>
            <a:ext cx="7849567" cy="77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it-IT" altLang="it-IT" sz="2400">
                <a:solidFill>
                  <a:schemeClr val="tx1"/>
                </a:solidFill>
                <a:latin typeface="Calibri" charset="0"/>
                <a:ea typeface="Calibri" charset="0"/>
                <a:cs typeface="Calibri" charset="0"/>
              </a:rPr>
              <a:t>Consideriamo un sistema caratterizzato dalla seguente relazione ingresso-uscita:</a:t>
            </a:r>
          </a:p>
        </p:txBody>
      </p:sp>
      <p:graphicFrame>
        <p:nvGraphicFramePr>
          <p:cNvPr id="65541" name="Object 5"/>
          <p:cNvGraphicFramePr>
            <a:graphicFrameLocks noChangeAspect="1"/>
          </p:cNvGraphicFramePr>
          <p:nvPr/>
        </p:nvGraphicFramePr>
        <p:xfrm>
          <a:off x="3492500" y="2276475"/>
          <a:ext cx="1663700" cy="342900"/>
        </p:xfrm>
        <a:graphic>
          <a:graphicData uri="http://schemas.openxmlformats.org/presentationml/2006/ole">
            <mc:AlternateContent xmlns:mc="http://schemas.openxmlformats.org/markup-compatibility/2006">
              <mc:Choice xmlns:v="urn:schemas-microsoft-com:vml" Requires="v">
                <p:oleObj name="Equation" r:id="rId2" imgW="1663560" imgH="342720" progId="Equation.3">
                  <p:embed/>
                </p:oleObj>
              </mc:Choice>
              <mc:Fallback>
                <p:oleObj name="Equation" r:id="rId2" imgW="1663560" imgH="342720" progId="Equation.3">
                  <p:embed/>
                  <p:pic>
                    <p:nvPicPr>
                      <p:cNvPr id="65541"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276475"/>
                        <a:ext cx="1663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2" name="Object 6"/>
          <p:cNvGraphicFramePr>
            <a:graphicFrameLocks noChangeAspect="1"/>
          </p:cNvGraphicFramePr>
          <p:nvPr/>
        </p:nvGraphicFramePr>
        <p:xfrm>
          <a:off x="3068451" y="5080558"/>
          <a:ext cx="2603500" cy="381000"/>
        </p:xfrm>
        <a:graphic>
          <a:graphicData uri="http://schemas.openxmlformats.org/presentationml/2006/ole">
            <mc:AlternateContent xmlns:mc="http://schemas.openxmlformats.org/markup-compatibility/2006">
              <mc:Choice xmlns:v="urn:schemas-microsoft-com:vml" Requires="v">
                <p:oleObj name="Equation" r:id="rId4" imgW="2603160" imgH="380880" progId="Equation.3">
                  <p:embed/>
                </p:oleObj>
              </mc:Choice>
              <mc:Fallback>
                <p:oleObj name="Equation" r:id="rId4" imgW="2603160" imgH="380880" progId="Equation.3">
                  <p:embed/>
                  <p:pic>
                    <p:nvPicPr>
                      <p:cNvPr id="65542"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8451" y="5080558"/>
                        <a:ext cx="2603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3" name="Object 7"/>
          <p:cNvGraphicFramePr>
            <a:graphicFrameLocks noChangeAspect="1"/>
          </p:cNvGraphicFramePr>
          <p:nvPr/>
        </p:nvGraphicFramePr>
        <p:xfrm>
          <a:off x="3613150" y="1628775"/>
          <a:ext cx="1422400" cy="342900"/>
        </p:xfrm>
        <a:graphic>
          <a:graphicData uri="http://schemas.openxmlformats.org/presentationml/2006/ole">
            <mc:AlternateContent xmlns:mc="http://schemas.openxmlformats.org/markup-compatibility/2006">
              <mc:Choice xmlns:v="urn:schemas-microsoft-com:vml" Requires="v">
                <p:oleObj name="Equation" r:id="rId6" imgW="1422360" imgH="342720" progId="Equation.3">
                  <p:embed/>
                </p:oleObj>
              </mc:Choice>
              <mc:Fallback>
                <p:oleObj name="Equation" r:id="rId6" imgW="1422360" imgH="342720" progId="Equation.3">
                  <p:embed/>
                  <p:pic>
                    <p:nvPicPr>
                      <p:cNvPr id="65543"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3150" y="1628775"/>
                        <a:ext cx="142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5544" name="Object 8"/>
          <p:cNvGraphicFramePr>
            <a:graphicFrameLocks noChangeAspect="1"/>
          </p:cNvGraphicFramePr>
          <p:nvPr/>
        </p:nvGraphicFramePr>
        <p:xfrm>
          <a:off x="3068451" y="4560462"/>
          <a:ext cx="2349500" cy="381000"/>
        </p:xfrm>
        <a:graphic>
          <a:graphicData uri="http://schemas.openxmlformats.org/presentationml/2006/ole">
            <mc:AlternateContent xmlns:mc="http://schemas.openxmlformats.org/markup-compatibility/2006">
              <mc:Choice xmlns:v="urn:schemas-microsoft-com:vml" Requires="v">
                <p:oleObj name="Equation" r:id="rId8" imgW="2349360" imgH="380880" progId="Equation.3">
                  <p:embed/>
                </p:oleObj>
              </mc:Choice>
              <mc:Fallback>
                <p:oleObj name="Equation" r:id="rId8" imgW="2349360" imgH="380880" progId="Equation.3">
                  <p:embed/>
                  <p:pic>
                    <p:nvPicPr>
                      <p:cNvPr id="65544"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68451" y="4560462"/>
                        <a:ext cx="2349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 name="Titolo 1"/>
          <p:cNvSpPr>
            <a:spLocks noGrp="1"/>
          </p:cNvSpPr>
          <p:nvPr>
            <p:ph type="title"/>
          </p:nvPr>
        </p:nvSpPr>
        <p:spPr/>
        <p:txBody>
          <a:bodyPr/>
          <a:lstStyle/>
          <a:p>
            <a:r>
              <a:rPr lang="en-US" dirty="0" err="1"/>
              <a:t>Definizione</a:t>
            </a:r>
            <a:r>
              <a:rPr lang="en-US" dirty="0"/>
              <a:t> di Sistema</a:t>
            </a:r>
          </a:p>
        </p:txBody>
      </p:sp>
    </p:spTree>
    <p:extLst>
      <p:ext uri="{BB962C8B-B14F-4D97-AF65-F5344CB8AC3E}">
        <p14:creationId xmlns:p14="http://schemas.microsoft.com/office/powerpoint/2010/main" val="1976102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dissolve">
                                      <p:cBhvr>
                                        <p:cTn id="7" dur="500"/>
                                        <p:tgtEl>
                                          <p:spTgt spid="655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Effect transition="in" filter="dissolve">
                                      <p:cBhvr>
                                        <p:cTn id="12" dur="500"/>
                                        <p:tgtEl>
                                          <p:spTgt spid="65538">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5544"/>
                                        </p:tgtEl>
                                        <p:attrNameLst>
                                          <p:attrName>style.visibility</p:attrName>
                                        </p:attrNameLst>
                                      </p:cBhvr>
                                      <p:to>
                                        <p:strVal val="visible"/>
                                      </p:to>
                                    </p:set>
                                    <p:animEffect transition="in" filter="dissolve">
                                      <p:cBhvr>
                                        <p:cTn id="15" dur="500"/>
                                        <p:tgtEl>
                                          <p:spTgt spid="65544"/>
                                        </p:tgtEl>
                                      </p:cBhvr>
                                    </p:animEffect>
                                  </p:childTnLst>
                                </p:cTn>
                              </p:par>
                              <p:par>
                                <p:cTn id="16" presetID="9" presetClass="entr" presetSubtype="0" fill="hold" nodeType="withEffect">
                                  <p:stCondLst>
                                    <p:cond delay="0"/>
                                  </p:stCondLst>
                                  <p:childTnLst>
                                    <p:set>
                                      <p:cBhvr>
                                        <p:cTn id="17" dur="1" fill="hold">
                                          <p:stCondLst>
                                            <p:cond delay="0"/>
                                          </p:stCondLst>
                                        </p:cTn>
                                        <p:tgtEl>
                                          <p:spTgt spid="65542"/>
                                        </p:tgtEl>
                                        <p:attrNameLst>
                                          <p:attrName>style.visibility</p:attrName>
                                        </p:attrNameLst>
                                      </p:cBhvr>
                                      <p:to>
                                        <p:strVal val="visible"/>
                                      </p:to>
                                    </p:set>
                                    <p:animEffect transition="in" filter="dissolve">
                                      <p:cBhvr>
                                        <p:cTn id="18" dur="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ＭＳ Ｐゴシック"/>
        <a:cs typeface=""/>
      </a:majorFont>
      <a:minorFont>
        <a:latin typeface="Rockwel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TotalTime>
  <Words>1092</Words>
  <Application>Microsoft Macintosh PowerPoint</Application>
  <PresentationFormat>Presentazione su schermo (4:3)</PresentationFormat>
  <Paragraphs>106</Paragraphs>
  <Slides>15</Slides>
  <Notes>1</Notes>
  <HiddenSlides>0</HiddenSlides>
  <MMClips>0</MMClips>
  <ScaleCrop>false</ScaleCrop>
  <HeadingPairs>
    <vt:vector size="8" baseType="variant">
      <vt:variant>
        <vt:lpstr>Caratteri utilizzati</vt:lpstr>
      </vt:variant>
      <vt:variant>
        <vt:i4>6</vt:i4>
      </vt:variant>
      <vt:variant>
        <vt:lpstr>Tema</vt:lpstr>
      </vt:variant>
      <vt:variant>
        <vt:i4>2</vt:i4>
      </vt:variant>
      <vt:variant>
        <vt:lpstr>Server OLE incorporati</vt:lpstr>
      </vt:variant>
      <vt:variant>
        <vt:i4>1</vt:i4>
      </vt:variant>
      <vt:variant>
        <vt:lpstr>Titoli diapositive</vt:lpstr>
      </vt:variant>
      <vt:variant>
        <vt:i4>15</vt:i4>
      </vt:variant>
    </vt:vector>
  </HeadingPairs>
  <TitlesOfParts>
    <vt:vector size="24" baseType="lpstr">
      <vt:lpstr>Arial</vt:lpstr>
      <vt:lpstr>Calibri</vt:lpstr>
      <vt:lpstr>Cambria Math</vt:lpstr>
      <vt:lpstr>Rockwell</vt:lpstr>
      <vt:lpstr>Times New Roman</vt:lpstr>
      <vt:lpstr>Wingdings</vt:lpstr>
      <vt:lpstr>Tema di Office</vt:lpstr>
      <vt:lpstr>1_Tema di Office</vt:lpstr>
      <vt:lpstr>Equation</vt:lpstr>
      <vt:lpstr>Presentazione standard di PowerPoint</vt:lpstr>
      <vt:lpstr>Sommario</vt:lpstr>
      <vt:lpstr>Convoluzione</vt:lpstr>
      <vt:lpstr>Convoluzione</vt:lpstr>
      <vt:lpstr>Proprietà della FT</vt:lpstr>
      <vt:lpstr>Definizione di Sistema</vt:lpstr>
      <vt:lpstr>Definizione di Sistema</vt:lpstr>
      <vt:lpstr>Definizione di Sistema</vt:lpstr>
      <vt:lpstr>Definizione di Sistema</vt:lpstr>
      <vt:lpstr>Sistemi LTI</vt:lpstr>
      <vt:lpstr>Sistemi LTI</vt:lpstr>
      <vt:lpstr>Sistemi LTI</vt:lpstr>
      <vt:lpstr>Sistemi LTI</vt:lpstr>
      <vt:lpstr>Sistemi LTI</vt:lpstr>
      <vt:lpstr>Sistemi LTI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dc:creator>
  <cp:lastModifiedBy>Giampaolo Ferraioli</cp:lastModifiedBy>
  <cp:revision>110</cp:revision>
  <cp:lastPrinted>1601-01-01T00:00:00Z</cp:lastPrinted>
  <dcterms:created xsi:type="dcterms:W3CDTF">2014-02-26T18:00:47Z</dcterms:created>
  <dcterms:modified xsi:type="dcterms:W3CDTF">2023-12-01T14:29:52Z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Presentazione su schermo (4:3)</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