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2"/>
  </p:notesMasterIdLst>
  <p:sldIdLst>
    <p:sldId id="256" r:id="rId3"/>
    <p:sldId id="293" r:id="rId4"/>
    <p:sldId id="331" r:id="rId5"/>
    <p:sldId id="336" r:id="rId6"/>
    <p:sldId id="335" r:id="rId7"/>
    <p:sldId id="338" r:id="rId8"/>
    <p:sldId id="316" r:id="rId9"/>
    <p:sldId id="317" r:id="rId10"/>
    <p:sldId id="313" r:id="rId11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2"/>
    <p:restoredTop sz="94861"/>
  </p:normalViewPr>
  <p:slideViewPr>
    <p:cSldViewPr>
      <p:cViewPr varScale="1">
        <p:scale>
          <a:sx n="107" d="100"/>
          <a:sy n="107" d="100"/>
        </p:scale>
        <p:origin x="1696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xfrm>
            <a:off x="381000" y="6235700"/>
            <a:ext cx="2587625" cy="361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il </a:t>
            </a:r>
            <a:r>
              <a:rPr lang="en-GB" altLang="en-US" dirty="0" err="1"/>
              <a:t>formato</a:t>
            </a:r>
            <a:r>
              <a:rPr lang="en-GB" altLang="en-US" dirty="0"/>
              <a:t> del testo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Quinto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58245" y="6275877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23/24</a:t>
            </a:r>
          </a:p>
        </p:txBody>
      </p:sp>
      <p:pic>
        <p:nvPicPr>
          <p:cNvPr id="3" name="Elemento grafico 2">
            <a:extLst>
              <a:ext uri="{FF2B5EF4-FFF2-40B4-BE49-F238E27FC236}">
                <a16:creationId xmlns:a16="http://schemas.microsoft.com/office/drawing/2014/main" id="{3FFF7C07-CD49-F773-3210-E79DF78551F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55676" y="6185485"/>
            <a:ext cx="3456380" cy="5832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6.gif"/><Relationship Id="rId4" Type="http://schemas.openxmlformats.org/officeDocument/2006/relationships/image" Target="../media/image5.jpg"/><Relationship Id="rId9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NUL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NUL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2023/2024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511222"/>
            <a:ext cx="1671464" cy="55145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86" y="5444514"/>
            <a:ext cx="678691" cy="678691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2723292A-D555-1312-9439-38D9AC62C607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 l="26726" t="-1" b="-5521"/>
          <a:stretch/>
        </p:blipFill>
        <p:spPr>
          <a:xfrm>
            <a:off x="6823248" y="6062677"/>
            <a:ext cx="2182568" cy="53035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7553325" cy="1980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Proprietà della TF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Calcolo della TF per segnali Notevoli mediante le proprietà</a:t>
            </a:r>
          </a:p>
          <a:p>
            <a:pPr marL="0" indent="0" defTabSz="914400" eaLnBrk="1" hangingPunct="1">
              <a:lnSpc>
                <a:spcPct val="120000"/>
              </a:lnSpc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115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Proprietà della FT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ella 2">
                <a:extLst>
                  <a:ext uri="{FF2B5EF4-FFF2-40B4-BE49-F238E27FC236}">
                    <a16:creationId xmlns:a16="http://schemas.microsoft.com/office/drawing/2014/main" id="{8BD1E8D8-6501-1A49-9E3D-C57AC022E055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40531" y="980728"/>
              <a:ext cx="8030781" cy="482770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091492">
                      <a:extLst>
                        <a:ext uri="{9D8B030D-6E8A-4147-A177-3AD203B41FA5}">
                          <a16:colId xmlns:a16="http://schemas.microsoft.com/office/drawing/2014/main" val="182874483"/>
                        </a:ext>
                      </a:extLst>
                    </a:gridCol>
                    <a:gridCol w="2872090">
                      <a:extLst>
                        <a:ext uri="{9D8B030D-6E8A-4147-A177-3AD203B41FA5}">
                          <a16:colId xmlns:a16="http://schemas.microsoft.com/office/drawing/2014/main" val="3448474928"/>
                        </a:ext>
                      </a:extLst>
                    </a:gridCol>
                    <a:gridCol w="3067199">
                      <a:extLst>
                        <a:ext uri="{9D8B030D-6E8A-4147-A177-3AD203B41FA5}">
                          <a16:colId xmlns:a16="http://schemas.microsoft.com/office/drawing/2014/main" val="4039215900"/>
                        </a:ext>
                      </a:extLst>
                    </a:gridCol>
                  </a:tblGrid>
                  <a:tr h="553124"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it-IT" sz="18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Dominio del Tempo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Dominio della Frequenza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75319449"/>
                      </a:ext>
                    </a:extLst>
                  </a:tr>
                  <a:tr h="544660">
                    <a:tc>
                      <a:txBody>
                        <a:bodyPr/>
                        <a:lstStyle/>
                        <a:p>
                          <a:pPr marL="11113" indent="0"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tabLst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Linearità*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𝑎𝑥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𝑏𝑤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𝑎𝑋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𝑏𝑊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6743379"/>
                      </a:ext>
                    </a:extLst>
                  </a:tr>
                  <a:tr h="562713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Ritardo Temporale*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sSup>
                                  <m:sSup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sSub>
                                      <m:sSub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sup>
                                </m:sSup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27157441"/>
                      </a:ext>
                    </a:extLst>
                  </a:tr>
                  <a:tr h="56271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Cambiamento di Scala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𝑎𝑡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</m:d>
                                  </m:den>
                                </m:f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num>
                                      <m:den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d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84242198"/>
                      </a:ext>
                    </a:extLst>
                  </a:tr>
                  <a:tr h="513622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Derivazione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407971"/>
                      </a:ext>
                    </a:extLst>
                  </a:tr>
                  <a:tr h="669642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Integrazione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nary>
                                  <m:naryPr>
                                    <m:limLoc m:val="subSup"/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−∞</m:t>
                                    </m:r>
                                  </m:sub>
                                  <m:sup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𝑑𝑎</m:t>
                                    </m:r>
                                  </m:e>
                                </m:nary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  <m:d>
                                <m:d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</m:d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  <m:r>
                                    <a:rPr lang="it-IT" sz="1600" b="0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it-IT" sz="1600" b="0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den>
                              </m:f>
                              <m:r>
                                <a:rPr lang="it-IT" sz="1600" b="0" i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    </m:t>
                              </m:r>
                            </m:oMath>
                          </a14:m>
                          <a:r>
                            <a:rPr lang="it-IT" sz="16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con </a:t>
                          </a:r>
                          <a14:m>
                            <m:oMath xmlns:m="http://schemas.openxmlformats.org/officeDocument/2006/math"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it-IT" sz="16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=0</a:t>
                          </a:r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26359978"/>
                      </a:ext>
                    </a:extLst>
                  </a:tr>
                  <a:tr h="657369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Modulazione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func>
                                  <m:func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𝑐𝑜𝑠</m:t>
                                    </m:r>
                                  </m:fName>
                                  <m:e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  <m:sSub>
                                      <m:sSub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d>
                                      <m:d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  <m:r>
                                          <a:rPr lang="it-IT" sz="1600" b="0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it-IT" sz="1600" b="0" i="1" kern="5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it-IT" sz="1600" b="0" i="1" kern="50" smtClean="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𝑓</m:t>
                                            </m:r>
                                          </m:e>
                                          <m:sub>
                                            <m:r>
                                              <a:rPr lang="it-IT" sz="1600" b="0" i="1" kern="50" smtClean="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04411247"/>
                      </a:ext>
                    </a:extLst>
                  </a:tr>
                  <a:tr h="726979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Convoluzione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600" b="0" kern="50" dirty="0">
                              <a:solidFill>
                                <a:schemeClr val="tx1"/>
                              </a:solidFill>
                              <a:effectLst/>
                            </a:rPr>
                            <a:t>z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600" b="0" kern="50" dirty="0">
                              <a:solidFill>
                                <a:schemeClr val="tx1"/>
                              </a:solidFill>
                              <a:effectLst/>
                            </a:rPr>
                            <a:t>Z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</m:d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m:rPr>
                                  <m:sty m:val="p"/>
                                </m:rPr>
                                <a:rPr lang="it-IT" sz="1600" b="0" i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8389588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ella 2">
                <a:extLst>
                  <a:ext uri="{FF2B5EF4-FFF2-40B4-BE49-F238E27FC236}">
                    <a16:creationId xmlns:a16="http://schemas.microsoft.com/office/drawing/2014/main" id="{8BD1E8D8-6501-1A49-9E3D-C57AC022E05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05758749"/>
                  </p:ext>
                </p:extLst>
              </p:nvPr>
            </p:nvGraphicFramePr>
            <p:xfrm>
              <a:off x="440531" y="980728"/>
              <a:ext cx="8030781" cy="482770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091492">
                      <a:extLst>
                        <a:ext uri="{9D8B030D-6E8A-4147-A177-3AD203B41FA5}">
                          <a16:colId xmlns:a16="http://schemas.microsoft.com/office/drawing/2014/main" val="182874483"/>
                        </a:ext>
                      </a:extLst>
                    </a:gridCol>
                    <a:gridCol w="2872090">
                      <a:extLst>
                        <a:ext uri="{9D8B030D-6E8A-4147-A177-3AD203B41FA5}">
                          <a16:colId xmlns:a16="http://schemas.microsoft.com/office/drawing/2014/main" val="3448474928"/>
                        </a:ext>
                      </a:extLst>
                    </a:gridCol>
                    <a:gridCol w="3067199">
                      <a:extLst>
                        <a:ext uri="{9D8B030D-6E8A-4147-A177-3AD203B41FA5}">
                          <a16:colId xmlns:a16="http://schemas.microsoft.com/office/drawing/2014/main" val="4039215900"/>
                        </a:ext>
                      </a:extLst>
                    </a:gridCol>
                  </a:tblGrid>
                  <a:tr h="553124"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it-IT" sz="18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Dominio del Tempo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Dominio della Frequenza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75319449"/>
                      </a:ext>
                    </a:extLst>
                  </a:tr>
                  <a:tr h="544660">
                    <a:tc>
                      <a:txBody>
                        <a:bodyPr/>
                        <a:lstStyle/>
                        <a:p>
                          <a:pPr marL="11113" indent="0"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tabLst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Linearità*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104651" r="-107048" b="-6860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104651" r="-413" b="-6860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6743379"/>
                      </a:ext>
                    </a:extLst>
                  </a:tr>
                  <a:tr h="562713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Ritardo Temporale*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200000" r="-107048" b="-570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200000" r="-413" b="-5704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27157441"/>
                      </a:ext>
                    </a:extLst>
                  </a:tr>
                  <a:tr h="57251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Cambiamento di Scala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293333" r="-107048" b="-45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293333" r="-413" b="-457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84242198"/>
                      </a:ext>
                    </a:extLst>
                  </a:tr>
                  <a:tr h="540703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Derivazione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411628" r="-107048" b="-3790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411628" r="-413" b="-37907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407971"/>
                      </a:ext>
                    </a:extLst>
                  </a:tr>
                  <a:tr h="669642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Integrazione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415094" r="-107048" b="-2075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415094" r="-413" b="-2075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26359978"/>
                      </a:ext>
                    </a:extLst>
                  </a:tr>
                  <a:tr h="657369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Modulazione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525000" r="-107048" b="-11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525000" r="-413" b="-1115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04411247"/>
                      </a:ext>
                    </a:extLst>
                  </a:tr>
                  <a:tr h="726979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Convoluzione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570175" r="-107048" b="-1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570175" r="-413" b="-17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8389588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CasellaDiTesto 4">
            <a:extLst>
              <a:ext uri="{FF2B5EF4-FFF2-40B4-BE49-F238E27FC236}">
                <a16:creationId xmlns:a16="http://schemas.microsoft.com/office/drawing/2014/main" id="{66539E94-29A8-BA8C-3585-030E51E4403C}"/>
              </a:ext>
            </a:extLst>
          </p:cNvPr>
          <p:cNvSpPr txBox="1"/>
          <p:nvPr/>
        </p:nvSpPr>
        <p:spPr>
          <a:xfrm>
            <a:off x="1331640" y="6438842"/>
            <a:ext cx="4599542" cy="349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buNone/>
            </a:pPr>
            <a:r>
              <a:rPr lang="it-IT" altLang="it-IT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*Con dimostrazione</a:t>
            </a:r>
          </a:p>
        </p:txBody>
      </p:sp>
    </p:spTree>
    <p:extLst>
      <p:ext uri="{BB962C8B-B14F-4D97-AF65-F5344CB8AC3E}">
        <p14:creationId xmlns:p14="http://schemas.microsoft.com/office/powerpoint/2010/main" val="2259716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99664D51-7E60-EE27-9B1E-1FEE7701458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156"/>
          <a:stretch/>
        </p:blipFill>
        <p:spPr>
          <a:xfrm>
            <a:off x="1835696" y="1785245"/>
            <a:ext cx="7299703" cy="1149289"/>
          </a:xfrm>
          <a:prstGeom prst="rect">
            <a:avLst/>
          </a:prstGeom>
        </p:spPr>
      </p:pic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540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defTabSz="914400" eaLnBrk="1" hangingPunct="1">
              <a:lnSpc>
                <a:spcPct val="120000"/>
              </a:lnSpc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Proprietà della FT</a:t>
            </a:r>
            <a:endParaRPr lang="en-US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ABDA78DC-3BF5-D649-A6A9-A81F69675F62}"/>
              </a:ext>
            </a:extLst>
          </p:cNvPr>
          <p:cNvSpPr/>
          <p:nvPr/>
        </p:nvSpPr>
        <p:spPr>
          <a:xfrm>
            <a:off x="179511" y="964058"/>
            <a:ext cx="8204199" cy="21532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Finestra Rettangolare con durata differente </a:t>
            </a:r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(Cambiamento di Scala)</a:t>
            </a:r>
          </a:p>
          <a:p>
            <a:endParaRPr lang="it-IT" sz="24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ttangolo 6">
                <a:extLst>
                  <a:ext uri="{FF2B5EF4-FFF2-40B4-BE49-F238E27FC236}">
                    <a16:creationId xmlns:a16="http://schemas.microsoft.com/office/drawing/2014/main" id="{FBE01FE0-63A6-8A42-BD52-778DC3C86AA0}"/>
                  </a:ext>
                </a:extLst>
              </p:cNvPr>
              <p:cNvSpPr/>
              <p:nvPr/>
            </p:nvSpPr>
            <p:spPr>
              <a:xfrm>
                <a:off x="179511" y="1825834"/>
                <a:ext cx="1967783" cy="16123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𝑥</m:t>
                      </m:r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it-IT" sz="2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rect</m:t>
                      </m:r>
                      <m:d>
                        <m:d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it-IT" sz="2200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200" i="1" kern="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200" b="0" i="1" kern="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it-IT" sz="2200" b="0" i="1" kern="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it-IT" sz="22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2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it-IT" sz="2200" kern="5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it-IT" sz="2200" b="0" i="0" kern="5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d>
                        <m:dPr>
                          <m:ctrlPr>
                            <a:rPr lang="it-IT" sz="2200" b="0" i="1" kern="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200" b="0" i="0" kern="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it-IT" sz="22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it-IT" sz="2200" b="0" kern="5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200" i="1" kern="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200" b="0" i="1" kern="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it-IT" sz="2200" b="0" i="1" kern="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it-IT" sz="22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2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it-IT" sz="2200" kern="5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it-IT" sz="2200" b="0" i="0" kern="5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d>
                        <m:dPr>
                          <m:ctrlPr>
                            <a:rPr lang="it-IT" sz="2200" b="0" i="1" kern="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2200" b="0" i="1" kern="5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200" b="0" i="1" kern="5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it-IT" sz="2200" b="0" i="1" kern="5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it-IT" sz="2200" b="0" kern="5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  <a:p>
                <a:endParaRPr lang="it-IT" sz="2200" kern="5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" name="Rettangolo 6">
                <a:extLst>
                  <a:ext uri="{FF2B5EF4-FFF2-40B4-BE49-F238E27FC236}">
                    <a16:creationId xmlns:a16="http://schemas.microsoft.com/office/drawing/2014/main" id="{FBE01FE0-63A6-8A42-BD52-778DC3C86A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1" y="1825834"/>
                <a:ext cx="1967783" cy="16123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9">
                <a:extLst>
                  <a:ext uri="{FF2B5EF4-FFF2-40B4-BE49-F238E27FC236}">
                    <a16:creationId xmlns:a16="http://schemas.microsoft.com/office/drawing/2014/main" id="{60F002B8-2205-4C47-8DA6-24679248B7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27784" y="6021288"/>
                <a:ext cx="4324057" cy="747641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marL="342900" indent="-342900">
                  <a:spcBef>
                    <a:spcPts val="240"/>
                  </a:spcBef>
                </a:pPr>
                <a14:m>
                  <m:oMath xmlns:m="http://schemas.openxmlformats.org/officeDocument/2006/math">
                    <m:r>
                      <a:rPr lang="it-IT" sz="2200" i="1">
                        <a:latin typeface="Cambria Math" charset="0"/>
                      </a:rPr>
                      <m:t>𝑥</m:t>
                    </m:r>
                    <m:d>
                      <m:dPr>
                        <m:ctrlPr>
                          <a:rPr lang="it-IT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200" i="1">
                            <a:latin typeface="Cambria Math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it-IT" altLang="it-IT" sz="2200" dirty="0">
                    <a:latin typeface="Calibri" charset="0"/>
                    <a:ea typeface="Calibri" charset="0"/>
                    <a:cs typeface="Calibri" charset="0"/>
                  </a:rPr>
                  <a:t> reale: </a:t>
                </a:r>
                <a:r>
                  <a:rPr lang="it-IT" altLang="it-IT" sz="2200" dirty="0">
                    <a:solidFill>
                      <a:srgbClr val="FF0000"/>
                    </a:solidFill>
                    <a:latin typeface="Calibri" charset="0"/>
                    <a:ea typeface="Calibri" charset="0"/>
                    <a:cs typeface="Calibri" charset="0"/>
                  </a:rPr>
                  <a:t>Simmetria Hermitiana</a:t>
                </a:r>
                <a:endParaRPr lang="it-IT" altLang="it-IT" sz="2200" dirty="0">
                  <a:latin typeface="Calibri" charset="0"/>
                  <a:ea typeface="Calibri" charset="0"/>
                  <a:cs typeface="Calibri" charset="0"/>
                </a:endParaRPr>
              </a:p>
              <a:p>
                <a:pPr marL="342900" indent="-342900">
                  <a:spcBef>
                    <a:spcPts val="240"/>
                  </a:spcBef>
                </a:pPr>
                <a14:m>
                  <m:oMath xmlns:m="http://schemas.openxmlformats.org/officeDocument/2006/math">
                    <m:r>
                      <a:rPr lang="it-IT" sz="2200" i="1">
                        <a:latin typeface="Cambria Math" charset="0"/>
                      </a:rPr>
                      <m:t>𝑥</m:t>
                    </m:r>
                    <m:d>
                      <m:dPr>
                        <m:ctrlPr>
                          <a:rPr lang="it-IT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200" i="1">
                            <a:latin typeface="Cambria Math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it-IT" altLang="it-IT" sz="2200" dirty="0">
                    <a:latin typeface="Calibri" charset="0"/>
                    <a:ea typeface="Calibri" charset="0"/>
                    <a:cs typeface="Calibri" charset="0"/>
                  </a:rPr>
                  <a:t> reale e pari, </a:t>
                </a:r>
                <a14:m>
                  <m:oMath xmlns:m="http://schemas.openxmlformats.org/officeDocument/2006/math">
                    <m:r>
                      <a:rPr lang="it-IT" sz="2200" i="1">
                        <a:latin typeface="Cambria Math" charset="0"/>
                      </a:rPr>
                      <m:t>𝑋</m:t>
                    </m:r>
                    <m:d>
                      <m:dPr>
                        <m:ctrlPr>
                          <a:rPr lang="it-IT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200" i="1">
                            <a:latin typeface="Cambria Math" charset="0"/>
                          </a:rPr>
                          <m:t>𝑓</m:t>
                        </m:r>
                      </m:e>
                    </m:d>
                  </m:oMath>
                </a14:m>
                <a:r>
                  <a:rPr lang="it-IT" altLang="it-IT" sz="2200" dirty="0">
                    <a:latin typeface="Calibri" charset="0"/>
                    <a:ea typeface="Calibri" charset="0"/>
                    <a:cs typeface="Calibri" charset="0"/>
                  </a:rPr>
                  <a:t> è </a:t>
                </a:r>
                <a:r>
                  <a:rPr lang="it-IT" altLang="it-IT" sz="2200" dirty="0">
                    <a:solidFill>
                      <a:srgbClr val="FF0000"/>
                    </a:solidFill>
                    <a:latin typeface="Calibri" charset="0"/>
                    <a:ea typeface="Calibri" charset="0"/>
                    <a:cs typeface="Calibri" charset="0"/>
                  </a:rPr>
                  <a:t>reale</a:t>
                </a:r>
              </a:p>
            </p:txBody>
          </p:sp>
        </mc:Choice>
        <mc:Fallback xmlns="">
          <p:sp>
            <p:nvSpPr>
              <p:cNvPr id="11" name="Text Box 9">
                <a:extLst>
                  <a:ext uri="{FF2B5EF4-FFF2-40B4-BE49-F238E27FC236}">
                    <a16:creationId xmlns:a16="http://schemas.microsoft.com/office/drawing/2014/main" id="{60F002B8-2205-4C47-8DA6-24679248B7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27784" y="6021288"/>
                <a:ext cx="4324057" cy="747641"/>
              </a:xfrm>
              <a:prstGeom prst="rect">
                <a:avLst/>
              </a:prstGeom>
              <a:blipFill>
                <a:blip r:embed="rId4"/>
                <a:stretch>
                  <a:fillRect l="-1170" t="-8197" r="-1170" b="-13115"/>
                </a:stretch>
              </a:blip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841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Proprietà della FT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ella 2">
                <a:extLst>
                  <a:ext uri="{FF2B5EF4-FFF2-40B4-BE49-F238E27FC236}">
                    <a16:creationId xmlns:a16="http://schemas.microsoft.com/office/drawing/2014/main" id="{8BD1E8D8-6501-1A49-9E3D-C57AC022E055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40531" y="980728"/>
              <a:ext cx="8030781" cy="475138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091492">
                      <a:extLst>
                        <a:ext uri="{9D8B030D-6E8A-4147-A177-3AD203B41FA5}">
                          <a16:colId xmlns:a16="http://schemas.microsoft.com/office/drawing/2014/main" val="182874483"/>
                        </a:ext>
                      </a:extLst>
                    </a:gridCol>
                    <a:gridCol w="2872090">
                      <a:extLst>
                        <a:ext uri="{9D8B030D-6E8A-4147-A177-3AD203B41FA5}">
                          <a16:colId xmlns:a16="http://schemas.microsoft.com/office/drawing/2014/main" val="3448474928"/>
                        </a:ext>
                      </a:extLst>
                    </a:gridCol>
                    <a:gridCol w="3067199">
                      <a:extLst>
                        <a:ext uri="{9D8B030D-6E8A-4147-A177-3AD203B41FA5}">
                          <a16:colId xmlns:a16="http://schemas.microsoft.com/office/drawing/2014/main" val="4039215900"/>
                        </a:ext>
                      </a:extLst>
                    </a:gridCol>
                  </a:tblGrid>
                  <a:tr h="553124"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it-IT" sz="18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Dominio del Tempo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Dominio della Frequenza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75319449"/>
                      </a:ext>
                    </a:extLst>
                  </a:tr>
                  <a:tr h="544660">
                    <a:tc>
                      <a:txBody>
                        <a:bodyPr/>
                        <a:lstStyle/>
                        <a:p>
                          <a:pPr marL="11113" indent="0"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tabLst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Linearità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𝑎𝑥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𝑏𝑤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𝑎𝑋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𝑏𝑊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6743379"/>
                      </a:ext>
                    </a:extLst>
                  </a:tr>
                  <a:tr h="486392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Ritardo Temporale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sSup>
                                  <m:sSup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sSub>
                                      <m:sSub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sup>
                                </m:sSup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82092203"/>
                      </a:ext>
                    </a:extLst>
                  </a:tr>
                  <a:tr h="56271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Cambiamento di Scala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𝑎𝑡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</m:d>
                                  </m:den>
                                </m:f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num>
                                      <m:den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d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27157441"/>
                      </a:ext>
                    </a:extLst>
                  </a:tr>
                  <a:tr h="513622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Derivazione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407971"/>
                      </a:ext>
                    </a:extLst>
                  </a:tr>
                  <a:tr h="669642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Integrazione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nary>
                                  <m:naryPr>
                                    <m:limLoc m:val="subSup"/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−∞</m:t>
                                    </m:r>
                                  </m:sub>
                                  <m:sup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𝑑𝑎</m:t>
                                    </m:r>
                                  </m:e>
                                </m:nary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  <m:d>
                                <m:d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</m:d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  <m:r>
                                    <a:rPr lang="it-IT" sz="1600" b="0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it-IT" sz="1600" b="0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den>
                              </m:f>
                              <m:r>
                                <a:rPr lang="it-IT" sz="1600" b="0" i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    </m:t>
                              </m:r>
                            </m:oMath>
                          </a14:m>
                          <a:r>
                            <a:rPr lang="it-IT" sz="16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con </a:t>
                          </a:r>
                          <a14:m>
                            <m:oMath xmlns:m="http://schemas.openxmlformats.org/officeDocument/2006/math"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it-IT" sz="16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=0</a:t>
                          </a:r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26359978"/>
                      </a:ext>
                    </a:extLst>
                  </a:tr>
                  <a:tr h="657369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Modulazione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func>
                                  <m:func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𝑐𝑜𝑠</m:t>
                                    </m:r>
                                  </m:fName>
                                  <m:e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  <m:sSub>
                                      <m:sSub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d>
                                      <m:d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  <m:r>
                                          <a:rPr lang="it-IT" sz="1600" b="0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it-IT" sz="1600" b="0" i="1" kern="5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it-IT" sz="1600" b="0" i="1" kern="50" smtClean="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𝑓</m:t>
                                            </m:r>
                                          </m:e>
                                          <m:sub>
                                            <m:r>
                                              <a:rPr lang="it-IT" sz="1600" b="0" i="1" kern="50" smtClean="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04411247"/>
                      </a:ext>
                    </a:extLst>
                  </a:tr>
                  <a:tr h="726979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Convoluzione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600" b="0" kern="50" dirty="0">
                              <a:solidFill>
                                <a:schemeClr val="tx1"/>
                              </a:solidFill>
                              <a:effectLst/>
                            </a:rPr>
                            <a:t>z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600" b="0" kern="50" dirty="0">
                              <a:solidFill>
                                <a:schemeClr val="tx1"/>
                              </a:solidFill>
                              <a:effectLst/>
                            </a:rPr>
                            <a:t>Z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</m:d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m:rPr>
                                  <m:sty m:val="p"/>
                                </m:rPr>
                                <a:rPr lang="it-IT" sz="1600" b="0" i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8389588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ella 2">
                <a:extLst>
                  <a:ext uri="{FF2B5EF4-FFF2-40B4-BE49-F238E27FC236}">
                    <a16:creationId xmlns:a16="http://schemas.microsoft.com/office/drawing/2014/main" id="{8BD1E8D8-6501-1A49-9E3D-C57AC022E05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16059822"/>
                  </p:ext>
                </p:extLst>
              </p:nvPr>
            </p:nvGraphicFramePr>
            <p:xfrm>
              <a:off x="440531" y="980728"/>
              <a:ext cx="8030781" cy="475138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091492">
                      <a:extLst>
                        <a:ext uri="{9D8B030D-6E8A-4147-A177-3AD203B41FA5}">
                          <a16:colId xmlns:a16="http://schemas.microsoft.com/office/drawing/2014/main" val="182874483"/>
                        </a:ext>
                      </a:extLst>
                    </a:gridCol>
                    <a:gridCol w="2872090">
                      <a:extLst>
                        <a:ext uri="{9D8B030D-6E8A-4147-A177-3AD203B41FA5}">
                          <a16:colId xmlns:a16="http://schemas.microsoft.com/office/drawing/2014/main" val="3448474928"/>
                        </a:ext>
                      </a:extLst>
                    </a:gridCol>
                    <a:gridCol w="3067199">
                      <a:extLst>
                        <a:ext uri="{9D8B030D-6E8A-4147-A177-3AD203B41FA5}">
                          <a16:colId xmlns:a16="http://schemas.microsoft.com/office/drawing/2014/main" val="4039215900"/>
                        </a:ext>
                      </a:extLst>
                    </a:gridCol>
                  </a:tblGrid>
                  <a:tr h="553124"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it-IT" sz="18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Dominio del Tempo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Dominio della Frequenza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75319449"/>
                      </a:ext>
                    </a:extLst>
                  </a:tr>
                  <a:tr h="544660">
                    <a:tc>
                      <a:txBody>
                        <a:bodyPr/>
                        <a:lstStyle/>
                        <a:p>
                          <a:pPr marL="11113" indent="0"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tabLst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Linearità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104651" r="-107048" b="-6720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104651" r="-413" b="-6720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6743379"/>
                      </a:ext>
                    </a:extLst>
                  </a:tr>
                  <a:tr h="486392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Ritardo Temporale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231579" r="-107048" b="-660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231579" r="-413" b="-6605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82092203"/>
                      </a:ext>
                    </a:extLst>
                  </a:tr>
                  <a:tr h="57251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Cambiamento di Scala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280000" r="-107048" b="-45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280000" r="-413" b="-457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27157441"/>
                      </a:ext>
                    </a:extLst>
                  </a:tr>
                  <a:tr h="540703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Derivazione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397674" r="-107048" b="-3790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397674" r="-413" b="-37907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407971"/>
                      </a:ext>
                    </a:extLst>
                  </a:tr>
                  <a:tr h="669642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Integrazione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403774" r="-107048" b="-2075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403774" r="-413" b="-2075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26359978"/>
                      </a:ext>
                    </a:extLst>
                  </a:tr>
                  <a:tr h="657369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Modulazione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513462" r="-107048" b="-11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513462" r="-413" b="-1115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04411247"/>
                      </a:ext>
                    </a:extLst>
                  </a:tr>
                  <a:tr h="726979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Convoluzione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559649" r="-107048" b="-1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559649" r="-413" b="-17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8389588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Rettangolo 5">
            <a:extLst>
              <a:ext uri="{FF2B5EF4-FFF2-40B4-BE49-F238E27FC236}">
                <a16:creationId xmlns:a16="http://schemas.microsoft.com/office/drawing/2014/main" id="{35C8CECD-3907-5345-A818-127AD645FF81}"/>
              </a:ext>
            </a:extLst>
          </p:cNvPr>
          <p:cNvSpPr/>
          <p:nvPr/>
        </p:nvSpPr>
        <p:spPr bwMode="auto">
          <a:xfrm>
            <a:off x="251520" y="2564904"/>
            <a:ext cx="8393211" cy="648072"/>
          </a:xfrm>
          <a:prstGeom prst="rect">
            <a:avLst/>
          </a:prstGeom>
          <a:solidFill>
            <a:srgbClr val="FF0000">
              <a:alpha val="4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t-IT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329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99664D51-7E60-EE27-9B1E-1FEE7701458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156"/>
          <a:stretch/>
        </p:blipFill>
        <p:spPr>
          <a:xfrm>
            <a:off x="1835696" y="1785245"/>
            <a:ext cx="7299703" cy="1149289"/>
          </a:xfrm>
          <a:prstGeom prst="rect">
            <a:avLst/>
          </a:prstGeom>
        </p:spPr>
      </p:pic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540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defTabSz="914400" eaLnBrk="1" hangingPunct="1">
              <a:lnSpc>
                <a:spcPct val="120000"/>
              </a:lnSpc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Proprietà della FT</a:t>
            </a:r>
            <a:endParaRPr lang="en-US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ABDA78DC-3BF5-D649-A6A9-A81F69675F62}"/>
              </a:ext>
            </a:extLst>
          </p:cNvPr>
          <p:cNvSpPr/>
          <p:nvPr/>
        </p:nvSpPr>
        <p:spPr>
          <a:xfrm>
            <a:off x="179511" y="964058"/>
            <a:ext cx="8204199" cy="21532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Finestra Rettangolare con durata differente </a:t>
            </a:r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(Cambiamento di Scala)</a:t>
            </a:r>
          </a:p>
          <a:p>
            <a:endParaRPr lang="it-IT" sz="24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ttangolo 6">
                <a:extLst>
                  <a:ext uri="{FF2B5EF4-FFF2-40B4-BE49-F238E27FC236}">
                    <a16:creationId xmlns:a16="http://schemas.microsoft.com/office/drawing/2014/main" id="{FBE01FE0-63A6-8A42-BD52-778DC3C86AA0}"/>
                  </a:ext>
                </a:extLst>
              </p:cNvPr>
              <p:cNvSpPr/>
              <p:nvPr/>
            </p:nvSpPr>
            <p:spPr>
              <a:xfrm>
                <a:off x="179511" y="1825834"/>
                <a:ext cx="1967783" cy="16123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𝑥</m:t>
                      </m:r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it-IT" sz="2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rect</m:t>
                      </m:r>
                      <m:d>
                        <m:d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it-IT" sz="2200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200" i="1" kern="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200" b="0" i="1" kern="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it-IT" sz="2200" b="0" i="1" kern="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it-IT" sz="22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2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it-IT" sz="2200" kern="5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it-IT" sz="2200" b="0" i="0" kern="5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d>
                        <m:dPr>
                          <m:ctrlPr>
                            <a:rPr lang="it-IT" sz="2200" b="0" i="1" kern="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200" b="0" i="0" kern="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it-IT" sz="22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it-IT" sz="2200" b="0" kern="5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200" i="1" kern="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200" b="0" i="1" kern="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it-IT" sz="2200" b="0" i="1" kern="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it-IT" sz="22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2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it-IT" sz="2200" kern="5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it-IT" sz="2200" b="0" i="0" kern="5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d>
                        <m:dPr>
                          <m:ctrlPr>
                            <a:rPr lang="it-IT" sz="2200" b="0" i="1" kern="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2200" b="0" i="1" kern="5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200" b="0" i="1" kern="5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it-IT" sz="2200" b="0" i="1" kern="5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it-IT" sz="2200" b="0" kern="5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  <a:p>
                <a:endParaRPr lang="it-IT" sz="2200" kern="5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" name="Rettangolo 6">
                <a:extLst>
                  <a:ext uri="{FF2B5EF4-FFF2-40B4-BE49-F238E27FC236}">
                    <a16:creationId xmlns:a16="http://schemas.microsoft.com/office/drawing/2014/main" id="{FBE01FE0-63A6-8A42-BD52-778DC3C86A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1" y="1825834"/>
                <a:ext cx="1967783" cy="16123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9">
            <a:extLst>
              <a:ext uri="{FF2B5EF4-FFF2-40B4-BE49-F238E27FC236}">
                <a16:creationId xmlns:a16="http://schemas.microsoft.com/office/drawing/2014/main" id="{60F002B8-2205-4C47-8DA6-24679248B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800" y="6052554"/>
            <a:ext cx="4324057" cy="747641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240"/>
              </a:spcBef>
              <a:buNone/>
            </a:pPr>
            <a:r>
              <a:rPr lang="it-IT" altLang="it-IT" sz="22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Minore Durata – Maggiore Banda</a:t>
            </a:r>
          </a:p>
          <a:p>
            <a:pPr>
              <a:spcBef>
                <a:spcPts val="240"/>
              </a:spcBef>
              <a:buNone/>
            </a:pPr>
            <a:r>
              <a:rPr lang="it-IT" altLang="it-IT" sz="22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Maggiore Durata – Minore Banda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tangolo 2">
                <a:extLst>
                  <a:ext uri="{FF2B5EF4-FFF2-40B4-BE49-F238E27FC236}">
                    <a16:creationId xmlns:a16="http://schemas.microsoft.com/office/drawing/2014/main" id="{1A490B0E-4D9A-C8A0-5159-2E9B22E4AA0D}"/>
                  </a:ext>
                </a:extLst>
              </p:cNvPr>
              <p:cNvSpPr/>
              <p:nvPr/>
            </p:nvSpPr>
            <p:spPr>
              <a:xfrm>
                <a:off x="239617" y="3356992"/>
                <a:ext cx="2097882" cy="4071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𝑋</m:t>
                      </m:r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𝑓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it-IT" sz="2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sinc</m:t>
                      </m:r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</m:oMath>
                  </m:oMathPara>
                </a14:m>
                <a:endParaRPr lang="it-IT" sz="2200" b="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Rettangolo 2">
                <a:extLst>
                  <a:ext uri="{FF2B5EF4-FFF2-40B4-BE49-F238E27FC236}">
                    <a16:creationId xmlns:a16="http://schemas.microsoft.com/office/drawing/2014/main" id="{1A490B0E-4D9A-C8A0-5159-2E9B22E4AA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617" y="3356992"/>
                <a:ext cx="2097882" cy="407163"/>
              </a:xfrm>
              <a:prstGeom prst="rect">
                <a:avLst/>
              </a:prstGeom>
              <a:blipFill>
                <a:blip r:embed="rId4"/>
                <a:stretch>
                  <a:fillRect b="-2121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tangolo 3">
                <a:extLst>
                  <a:ext uri="{FF2B5EF4-FFF2-40B4-BE49-F238E27FC236}">
                    <a16:creationId xmlns:a16="http://schemas.microsoft.com/office/drawing/2014/main" id="{66714430-6EC8-C7CA-BB1E-EC710B48A960}"/>
                  </a:ext>
                </a:extLst>
              </p:cNvPr>
              <p:cNvSpPr/>
              <p:nvPr/>
            </p:nvSpPr>
            <p:spPr>
              <a:xfrm>
                <a:off x="255855" y="3764155"/>
                <a:ext cx="3702488" cy="6976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200" i="1" kern="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200" b="0" i="1" kern="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it-IT" sz="22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𝑓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=</m:t>
                      </m:r>
                      <m:f>
                        <m:f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fPr>
                        <m:num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2</m:t>
                          </m:r>
                        </m:den>
                      </m:f>
                      <m:r>
                        <a:rPr lang="it-IT" sz="2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𝑋</m:t>
                      </m:r>
                      <m:d>
                        <m:d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2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fPr>
                            <m:num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it-IT" sz="2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=</m:t>
                      </m:r>
                      <m:f>
                        <m:f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fPr>
                        <m:num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it-IT" sz="2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sinc</m:t>
                      </m:r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fPr>
                            <m:num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it-IT" sz="2200" b="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Rettangolo 3">
                <a:extLst>
                  <a:ext uri="{FF2B5EF4-FFF2-40B4-BE49-F238E27FC236}">
                    <a16:creationId xmlns:a16="http://schemas.microsoft.com/office/drawing/2014/main" id="{66714430-6EC8-C7CA-BB1E-EC710B48A9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855" y="3764155"/>
                <a:ext cx="3702488" cy="697627"/>
              </a:xfrm>
              <a:prstGeom prst="rect">
                <a:avLst/>
              </a:prstGeom>
              <a:blipFill>
                <a:blip r:embed="rId5"/>
                <a:stretch>
                  <a:fillRect l="-342" t="-1786" b="-714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tangolo 7">
                <a:extLst>
                  <a:ext uri="{FF2B5EF4-FFF2-40B4-BE49-F238E27FC236}">
                    <a16:creationId xmlns:a16="http://schemas.microsoft.com/office/drawing/2014/main" id="{4DA1F27B-7044-9FFB-F3F9-7A6B09A50775}"/>
                  </a:ext>
                </a:extLst>
              </p:cNvPr>
              <p:cNvSpPr/>
              <p:nvPr/>
            </p:nvSpPr>
            <p:spPr>
              <a:xfrm>
                <a:off x="4681222" y="3764154"/>
                <a:ext cx="3738459" cy="4071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200" i="1" kern="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200" b="0" i="1" kern="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it-IT" sz="2200" b="0" i="1" kern="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𝑓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=2</m:t>
                      </m:r>
                      <m:r>
                        <a:rPr lang="it-IT" sz="2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𝑋</m:t>
                      </m:r>
                      <m:d>
                        <m:d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dPr>
                        <m:e>
                          <m:r>
                            <a:rPr lang="it-IT" sz="2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2</m:t>
                          </m:r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𝑓</m:t>
                          </m:r>
                        </m:e>
                      </m:d>
                      <m:r>
                        <a:rPr lang="it-IT" sz="2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=</m:t>
                      </m:r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it-IT" sz="2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sinc</m:t>
                      </m:r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2</m:t>
                          </m:r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𝑓</m:t>
                          </m:r>
                        </m:e>
                      </m:d>
                    </m:oMath>
                  </m:oMathPara>
                </a14:m>
                <a:endParaRPr lang="it-IT" sz="2200" b="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Rettangolo 7">
                <a:extLst>
                  <a:ext uri="{FF2B5EF4-FFF2-40B4-BE49-F238E27FC236}">
                    <a16:creationId xmlns:a16="http://schemas.microsoft.com/office/drawing/2014/main" id="{4DA1F27B-7044-9FFB-F3F9-7A6B09A5077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1222" y="3764154"/>
                <a:ext cx="3738459" cy="407163"/>
              </a:xfrm>
              <a:prstGeom prst="rect">
                <a:avLst/>
              </a:prstGeom>
              <a:blipFill>
                <a:blip r:embed="rId6"/>
                <a:stretch>
                  <a:fillRect b="-2121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Immagine 8">
            <a:extLst>
              <a:ext uri="{FF2B5EF4-FFF2-40B4-BE49-F238E27FC236}">
                <a16:creationId xmlns:a16="http://schemas.microsoft.com/office/drawing/2014/main" id="{1F66B54B-5A38-BA8D-AD0B-A4BDC1AB62D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700" b="17798"/>
          <a:stretch/>
        </p:blipFill>
        <p:spPr>
          <a:xfrm>
            <a:off x="1562546" y="4679186"/>
            <a:ext cx="7299703" cy="1351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49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540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defTabSz="914400" eaLnBrk="1" hangingPunct="1">
              <a:lnSpc>
                <a:spcPct val="120000"/>
              </a:lnSpc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Proprietà della FT</a:t>
            </a:r>
            <a:endParaRPr lang="en-US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ABDA78DC-3BF5-D649-A6A9-A81F69675F62}"/>
              </a:ext>
            </a:extLst>
          </p:cNvPr>
          <p:cNvSpPr/>
          <p:nvPr/>
        </p:nvSpPr>
        <p:spPr>
          <a:xfrm>
            <a:off x="179512" y="964058"/>
            <a:ext cx="7814344" cy="1809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Esponenziale bilatero </a:t>
            </a:r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(Linearità e Cambiamento di Scala)</a:t>
            </a:r>
          </a:p>
          <a:p>
            <a:endParaRPr lang="it-IT" sz="24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ED7FF0C4-3FC9-2B47-9A79-4FB8F53344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648" y="1394946"/>
            <a:ext cx="4287512" cy="20798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ttangolo 17">
                <a:extLst>
                  <a:ext uri="{FF2B5EF4-FFF2-40B4-BE49-F238E27FC236}">
                    <a16:creationId xmlns:a16="http://schemas.microsoft.com/office/drawing/2014/main" id="{D4B1B44E-2CFC-904C-A6E5-057D2F222ECF}"/>
                  </a:ext>
                </a:extLst>
              </p:cNvPr>
              <p:cNvSpPr/>
              <p:nvPr/>
            </p:nvSpPr>
            <p:spPr>
              <a:xfrm>
                <a:off x="179512" y="1497846"/>
                <a:ext cx="1859612" cy="5698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𝑥</m:t>
                      </m:r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𝑡</m:t>
                      </m:r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)=</m:t>
                      </m:r>
                      <m:r>
                        <m:rPr>
                          <m:sty m:val="p"/>
                        </m:rPr>
                        <a:rPr lang="it-IT" sz="2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A</m:t>
                      </m:r>
                      <m:sSup>
                        <m:sSup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p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𝑒</m:t>
                          </m:r>
                        </m:e>
                        <m:sup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it-IT" sz="2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  <m:t>𝑡</m:t>
                                  </m:r>
                                </m:e>
                              </m:d>
                            </m:num>
                            <m:den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𝑇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it-IT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Rettangolo 17">
                <a:extLst>
                  <a:ext uri="{FF2B5EF4-FFF2-40B4-BE49-F238E27FC236}">
                    <a16:creationId xmlns:a16="http://schemas.microsoft.com/office/drawing/2014/main" id="{D4B1B44E-2CFC-904C-A6E5-057D2F222E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497846"/>
                <a:ext cx="1859612" cy="569836"/>
              </a:xfrm>
              <a:prstGeom prst="rect">
                <a:avLst/>
              </a:prstGeom>
              <a:blipFill>
                <a:blip r:embed="rId3"/>
                <a:stretch>
                  <a:fillRect b="-1555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ttangolo 18">
                <a:extLst>
                  <a:ext uri="{FF2B5EF4-FFF2-40B4-BE49-F238E27FC236}">
                    <a16:creationId xmlns:a16="http://schemas.microsoft.com/office/drawing/2014/main" id="{B699C820-8A9E-7842-8035-C58ACB3DB78A}"/>
                  </a:ext>
                </a:extLst>
              </p:cNvPr>
              <p:cNvSpPr/>
              <p:nvPr/>
            </p:nvSpPr>
            <p:spPr>
              <a:xfrm>
                <a:off x="235677" y="2236109"/>
                <a:ext cx="4922181" cy="11928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it-IT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𝑥</m:t>
                    </m:r>
                    <m:r>
                      <a:rPr lang="it-IT" sz="2200" b="0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(</m:t>
                    </m:r>
                    <m:r>
                      <a:rPr lang="it-IT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𝑡</m:t>
                    </m:r>
                    <m:r>
                      <a:rPr lang="it-IT" sz="2200" b="0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)=</m:t>
                    </m:r>
                    <m:r>
                      <m:rPr>
                        <m:sty m:val="p"/>
                      </m:rPr>
                      <a:rPr lang="it-IT" sz="2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A</m:t>
                    </m:r>
                    <m:sSup>
                      <m:sSupPr>
                        <m:ctrlPr>
                          <a:rPr lang="it-IT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</m:ctrlPr>
                      </m:sSupPr>
                      <m:e>
                        <m:r>
                          <a:rPr lang="it-IT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  <m:t>𝑒</m:t>
                        </m:r>
                      </m:e>
                      <m:sup>
                        <m:r>
                          <a:rPr lang="it-IT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  <m:t>−</m:t>
                        </m:r>
                        <m:f>
                          <m:fPr>
                            <m:ctrlPr>
                              <a:rPr lang="it-IT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charset="0"/>
                              </a:rPr>
                            </m:ctrlPr>
                          </m:fPr>
                          <m:num>
                            <m:r>
                              <a:rPr lang="it-IT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charset="0"/>
                              </a:rPr>
                              <m:t>𝑡</m:t>
                            </m:r>
                          </m:num>
                          <m:den>
                            <m:r>
                              <a:rPr lang="it-IT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charset="0"/>
                              </a:rPr>
                              <m:t>𝑇</m:t>
                            </m:r>
                          </m:den>
                        </m:f>
                      </m:sup>
                    </m:sSup>
                    <m:r>
                      <m:rPr>
                        <m:sty m:val="p"/>
                      </m:rPr>
                      <a:rPr lang="it-IT" sz="2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charset="0"/>
                      </a:rPr>
                      <m:t>u</m:t>
                    </m:r>
                    <m:d>
                      <m:dPr>
                        <m:ctrlPr>
                          <a:rPr lang="it-IT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</m:ctrlPr>
                      </m:dPr>
                      <m:e>
                        <m:r>
                          <a:rPr lang="it-IT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it-IT" sz="2200" dirty="0">
                    <a:solidFill>
                      <a:schemeClr val="tx1"/>
                    </a:solidFill>
                  </a:rPr>
                  <a:t>+</a:t>
                </a:r>
                <a:r>
                  <a:rPr lang="it-IT" sz="2200" dirty="0">
                    <a:solidFill>
                      <a:schemeClr val="tx1"/>
                    </a:solidFill>
                    <a:ea typeface="Cambria Math" charset="0"/>
                    <a:cs typeface="Cambria Math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t-IT" sz="2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A</m:t>
                    </m:r>
                    <m:sSup>
                      <m:sSupPr>
                        <m:ctrlPr>
                          <a:rPr lang="it-IT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</m:ctrlPr>
                      </m:sSupPr>
                      <m:e>
                        <m:r>
                          <a:rPr lang="it-IT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it-IT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charset="0"/>
                              </a:rPr>
                            </m:ctrlPr>
                          </m:fPr>
                          <m:num>
                            <m:r>
                              <a:rPr lang="it-IT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charset="0"/>
                              </a:rPr>
                              <m:t>𝑡</m:t>
                            </m:r>
                          </m:num>
                          <m:den>
                            <m:r>
                              <a:rPr lang="it-IT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charset="0"/>
                              </a:rPr>
                              <m:t>𝑇</m:t>
                            </m:r>
                          </m:den>
                        </m:f>
                      </m:sup>
                    </m:sSup>
                    <m:r>
                      <m:rPr>
                        <m:sty m:val="p"/>
                      </m:rPr>
                      <a:rPr lang="it-IT" sz="2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charset="0"/>
                      </a:rPr>
                      <m:t>u</m:t>
                    </m:r>
                    <m:d>
                      <m:dPr>
                        <m:ctrlPr>
                          <a:rPr lang="it-IT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</m:ctrlPr>
                      </m:dPr>
                      <m:e>
                        <m:r>
                          <a:rPr lang="it-IT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  <m:t>−</m:t>
                        </m:r>
                        <m:r>
                          <a:rPr lang="it-IT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  <m:t>𝑡</m:t>
                        </m:r>
                      </m:e>
                    </m:d>
                    <m:r>
                      <a:rPr lang="it-IT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charset="0"/>
                      </a:rPr>
                      <m:t>=</m:t>
                    </m:r>
                  </m:oMath>
                </a14:m>
                <a:endParaRPr lang="it-IT" sz="2200" b="0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charset="0"/>
                </a:endParaRP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200" i="1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bPr>
                        <m:e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𝑥</m:t>
                          </m:r>
                        </m:e>
                        <m:sub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dPr>
                        <m:e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+</m:t>
                      </m:r>
                      <m:sSub>
                        <m:sSub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bPr>
                        <m:e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𝑥</m:t>
                          </m:r>
                        </m:e>
                        <m:sub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dPr>
                        <m:e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b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𝑥</m:t>
                          </m:r>
                        </m:e>
                        <m:sub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+</m:t>
                      </m:r>
                      <m:sSub>
                        <m:sSub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it-IT" sz="2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it-IT" sz="2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it-IT" sz="2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  <m:r>
                                    <a:rPr lang="it-IT" sz="2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=−1</m:t>
                          </m:r>
                        </m:sub>
                      </m:sSub>
                    </m:oMath>
                  </m:oMathPara>
                </a14:m>
                <a:endParaRPr lang="it-IT" sz="2200" b="0" dirty="0">
                  <a:solidFill>
                    <a:schemeClr val="tx1"/>
                  </a:solidFill>
                  <a:ea typeface="Cambria Math" charset="0"/>
                </a:endParaRPr>
              </a:p>
            </p:txBody>
          </p:sp>
        </mc:Choice>
        <mc:Fallback xmlns="">
          <p:sp>
            <p:nvSpPr>
              <p:cNvPr id="19" name="Rettangolo 18">
                <a:extLst>
                  <a:ext uri="{FF2B5EF4-FFF2-40B4-BE49-F238E27FC236}">
                    <a16:creationId xmlns:a16="http://schemas.microsoft.com/office/drawing/2014/main" id="{B699C820-8A9E-7842-8035-C58ACB3DB7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677" y="2236109"/>
                <a:ext cx="4922181" cy="1192891"/>
              </a:xfrm>
              <a:prstGeom prst="rect">
                <a:avLst/>
              </a:prstGeom>
              <a:blipFill>
                <a:blip r:embed="rId5"/>
                <a:stretch>
                  <a:fillRect t="-48421" r="-2057" b="-11894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5799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Proprietà della FT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ella 2">
                <a:extLst>
                  <a:ext uri="{FF2B5EF4-FFF2-40B4-BE49-F238E27FC236}">
                    <a16:creationId xmlns:a16="http://schemas.microsoft.com/office/drawing/2014/main" id="{8BD1E8D8-6501-1A49-9E3D-C57AC022E055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40531" y="980728"/>
              <a:ext cx="8030781" cy="475138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091492">
                      <a:extLst>
                        <a:ext uri="{9D8B030D-6E8A-4147-A177-3AD203B41FA5}">
                          <a16:colId xmlns:a16="http://schemas.microsoft.com/office/drawing/2014/main" val="182874483"/>
                        </a:ext>
                      </a:extLst>
                    </a:gridCol>
                    <a:gridCol w="2872090">
                      <a:extLst>
                        <a:ext uri="{9D8B030D-6E8A-4147-A177-3AD203B41FA5}">
                          <a16:colId xmlns:a16="http://schemas.microsoft.com/office/drawing/2014/main" val="3448474928"/>
                        </a:ext>
                      </a:extLst>
                    </a:gridCol>
                    <a:gridCol w="3067199">
                      <a:extLst>
                        <a:ext uri="{9D8B030D-6E8A-4147-A177-3AD203B41FA5}">
                          <a16:colId xmlns:a16="http://schemas.microsoft.com/office/drawing/2014/main" val="4039215900"/>
                        </a:ext>
                      </a:extLst>
                    </a:gridCol>
                  </a:tblGrid>
                  <a:tr h="553124"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it-IT" sz="18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Dominio del Tempo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Dominio della Frequenza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75319449"/>
                      </a:ext>
                    </a:extLst>
                  </a:tr>
                  <a:tr h="544660">
                    <a:tc>
                      <a:txBody>
                        <a:bodyPr/>
                        <a:lstStyle/>
                        <a:p>
                          <a:pPr marL="11113" indent="0"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tabLst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Linearità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𝑎𝑥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𝑏𝑤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𝑎𝑋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𝑏𝑊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6743379"/>
                      </a:ext>
                    </a:extLst>
                  </a:tr>
                  <a:tr h="486392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Ritardo Temporale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sSup>
                                  <m:sSup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sSub>
                                      <m:sSub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sup>
                                </m:sSup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82092203"/>
                      </a:ext>
                    </a:extLst>
                  </a:tr>
                  <a:tr h="56271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Cambiamento di Scala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𝑎𝑡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</m:d>
                                  </m:den>
                                </m:f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num>
                                      <m:den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d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27157441"/>
                      </a:ext>
                    </a:extLst>
                  </a:tr>
                  <a:tr h="513622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Derivazione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407971"/>
                      </a:ext>
                    </a:extLst>
                  </a:tr>
                  <a:tr h="669642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Integrazione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nary>
                                  <m:naryPr>
                                    <m:limLoc m:val="subSup"/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−∞</m:t>
                                    </m:r>
                                  </m:sub>
                                  <m:sup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𝑑𝑎</m:t>
                                    </m:r>
                                  </m:e>
                                </m:nary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  <m:d>
                                <m:d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</m:d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  <m:r>
                                    <a:rPr lang="it-IT" sz="1600" b="0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it-IT" sz="1600" b="0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den>
                              </m:f>
                              <m:r>
                                <a:rPr lang="it-IT" sz="1600" b="0" i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    </m:t>
                              </m:r>
                            </m:oMath>
                          </a14:m>
                          <a:r>
                            <a:rPr lang="it-IT" sz="16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con </a:t>
                          </a:r>
                          <a14:m>
                            <m:oMath xmlns:m="http://schemas.openxmlformats.org/officeDocument/2006/math"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it-IT" sz="16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=0</a:t>
                          </a:r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26359978"/>
                      </a:ext>
                    </a:extLst>
                  </a:tr>
                  <a:tr h="657369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Modulazione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func>
                                  <m:func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𝑐𝑜𝑠</m:t>
                                    </m:r>
                                  </m:fName>
                                  <m:e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  <m:sSub>
                                      <m:sSub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d>
                                      <m:d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  <m:r>
                                          <a:rPr lang="it-IT" sz="1600" b="0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it-IT" sz="1600" b="0" i="1" kern="5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it-IT" sz="1600" b="0" i="1" kern="50" smtClean="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𝑓</m:t>
                                            </m:r>
                                          </m:e>
                                          <m:sub>
                                            <m:r>
                                              <a:rPr lang="it-IT" sz="1600" b="0" i="1" kern="50" smtClean="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04411247"/>
                      </a:ext>
                    </a:extLst>
                  </a:tr>
                  <a:tr h="726979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Convoluzione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600" b="0" kern="50" dirty="0">
                              <a:solidFill>
                                <a:schemeClr val="tx1"/>
                              </a:solidFill>
                              <a:effectLst/>
                            </a:rPr>
                            <a:t>z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600" b="0" kern="50" dirty="0">
                              <a:solidFill>
                                <a:schemeClr val="tx1"/>
                              </a:solidFill>
                              <a:effectLst/>
                            </a:rPr>
                            <a:t>Z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</m:d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m:rPr>
                                  <m:sty m:val="p"/>
                                </m:rPr>
                                <a:rPr lang="it-IT" sz="1600" b="0" i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8389588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ella 2">
                <a:extLst>
                  <a:ext uri="{FF2B5EF4-FFF2-40B4-BE49-F238E27FC236}">
                    <a16:creationId xmlns:a16="http://schemas.microsoft.com/office/drawing/2014/main" id="{8BD1E8D8-6501-1A49-9E3D-C57AC022E05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80685968"/>
                  </p:ext>
                </p:extLst>
              </p:nvPr>
            </p:nvGraphicFramePr>
            <p:xfrm>
              <a:off x="440531" y="980728"/>
              <a:ext cx="8030781" cy="475138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091492">
                      <a:extLst>
                        <a:ext uri="{9D8B030D-6E8A-4147-A177-3AD203B41FA5}">
                          <a16:colId xmlns:a16="http://schemas.microsoft.com/office/drawing/2014/main" val="182874483"/>
                        </a:ext>
                      </a:extLst>
                    </a:gridCol>
                    <a:gridCol w="2872090">
                      <a:extLst>
                        <a:ext uri="{9D8B030D-6E8A-4147-A177-3AD203B41FA5}">
                          <a16:colId xmlns:a16="http://schemas.microsoft.com/office/drawing/2014/main" val="3448474928"/>
                        </a:ext>
                      </a:extLst>
                    </a:gridCol>
                    <a:gridCol w="3067199">
                      <a:extLst>
                        <a:ext uri="{9D8B030D-6E8A-4147-A177-3AD203B41FA5}">
                          <a16:colId xmlns:a16="http://schemas.microsoft.com/office/drawing/2014/main" val="4039215900"/>
                        </a:ext>
                      </a:extLst>
                    </a:gridCol>
                  </a:tblGrid>
                  <a:tr h="553124"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it-IT" sz="18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Dominio del Tempo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Dominio della Frequenza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75319449"/>
                      </a:ext>
                    </a:extLst>
                  </a:tr>
                  <a:tr h="544660">
                    <a:tc>
                      <a:txBody>
                        <a:bodyPr/>
                        <a:lstStyle/>
                        <a:p>
                          <a:pPr marL="11113" indent="0"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tabLst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Linearità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104651" r="-107048" b="-6720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104651" r="-413" b="-6720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6743379"/>
                      </a:ext>
                    </a:extLst>
                  </a:tr>
                  <a:tr h="486392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Ritardo Temporale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231579" r="-107048" b="-660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231579" r="-413" b="-6605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82092203"/>
                      </a:ext>
                    </a:extLst>
                  </a:tr>
                  <a:tr h="57251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Cambiamento di Scala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280000" r="-107048" b="-45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280000" r="-413" b="-457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27157441"/>
                      </a:ext>
                    </a:extLst>
                  </a:tr>
                  <a:tr h="540703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Derivazione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397674" r="-107048" b="-3790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397674" r="-413" b="-37907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407971"/>
                      </a:ext>
                    </a:extLst>
                  </a:tr>
                  <a:tr h="669642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Integrazione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403774" r="-107048" b="-2075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403774" r="-413" b="-2075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26359978"/>
                      </a:ext>
                    </a:extLst>
                  </a:tr>
                  <a:tr h="657369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Modulazione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513462" r="-107048" b="-11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513462" r="-413" b="-1115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04411247"/>
                      </a:ext>
                    </a:extLst>
                  </a:tr>
                  <a:tr h="726979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Convoluzione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559649" r="-107048" b="-1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559649" r="-413" b="-17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8389588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Rettangolo 3">
            <a:extLst>
              <a:ext uri="{FF2B5EF4-FFF2-40B4-BE49-F238E27FC236}">
                <a16:creationId xmlns:a16="http://schemas.microsoft.com/office/drawing/2014/main" id="{45725FE4-F598-954F-A55D-BBFDC46EC509}"/>
              </a:ext>
            </a:extLst>
          </p:cNvPr>
          <p:cNvSpPr/>
          <p:nvPr/>
        </p:nvSpPr>
        <p:spPr bwMode="auto">
          <a:xfrm>
            <a:off x="251520" y="1484784"/>
            <a:ext cx="8393211" cy="648072"/>
          </a:xfrm>
          <a:prstGeom prst="rect">
            <a:avLst/>
          </a:prstGeom>
          <a:solidFill>
            <a:srgbClr val="FF0000">
              <a:alpha val="4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t-IT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35C8CECD-3907-5345-A818-127AD645FF81}"/>
              </a:ext>
            </a:extLst>
          </p:cNvPr>
          <p:cNvSpPr/>
          <p:nvPr/>
        </p:nvSpPr>
        <p:spPr bwMode="auto">
          <a:xfrm>
            <a:off x="251520" y="2492896"/>
            <a:ext cx="8393211" cy="648072"/>
          </a:xfrm>
          <a:prstGeom prst="rect">
            <a:avLst/>
          </a:prstGeom>
          <a:solidFill>
            <a:srgbClr val="FF0000">
              <a:alpha val="4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t-IT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550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540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defTabSz="914400" eaLnBrk="1" hangingPunct="1">
              <a:lnSpc>
                <a:spcPct val="120000"/>
              </a:lnSpc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Proprietà della FT</a:t>
            </a:r>
            <a:endParaRPr lang="en-US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ABDA78DC-3BF5-D649-A6A9-A81F69675F62}"/>
              </a:ext>
            </a:extLst>
          </p:cNvPr>
          <p:cNvSpPr/>
          <p:nvPr/>
        </p:nvSpPr>
        <p:spPr>
          <a:xfrm>
            <a:off x="179512" y="964058"/>
            <a:ext cx="7814344" cy="1809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Esponenziale bilatero </a:t>
            </a:r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(Linearità e Cambiamento di Scala)</a:t>
            </a:r>
          </a:p>
          <a:p>
            <a:endParaRPr lang="it-IT" sz="24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ED7FF0C4-3FC9-2B47-9A79-4FB8F53344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648" y="1394946"/>
            <a:ext cx="4287512" cy="2079850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0CB7744F-91E5-C84A-9676-2CFB4A443B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379" y="3717032"/>
            <a:ext cx="3901431" cy="237626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ttangolo 17">
                <a:extLst>
                  <a:ext uri="{FF2B5EF4-FFF2-40B4-BE49-F238E27FC236}">
                    <a16:creationId xmlns:a16="http://schemas.microsoft.com/office/drawing/2014/main" id="{D4B1B44E-2CFC-904C-A6E5-057D2F222ECF}"/>
                  </a:ext>
                </a:extLst>
              </p:cNvPr>
              <p:cNvSpPr/>
              <p:nvPr/>
            </p:nvSpPr>
            <p:spPr>
              <a:xfrm>
                <a:off x="179512" y="1497846"/>
                <a:ext cx="1859612" cy="5698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𝑥</m:t>
                      </m:r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𝑡</m:t>
                      </m:r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)=</m:t>
                      </m:r>
                      <m:r>
                        <m:rPr>
                          <m:sty m:val="p"/>
                        </m:rPr>
                        <a:rPr lang="it-IT" sz="2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A</m:t>
                      </m:r>
                      <m:sSup>
                        <m:sSup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p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𝑒</m:t>
                          </m:r>
                        </m:e>
                        <m:sup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it-IT" sz="2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  <m:t>𝑡</m:t>
                                  </m:r>
                                </m:e>
                              </m:d>
                            </m:num>
                            <m:den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𝑇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it-IT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Rettangolo 17">
                <a:extLst>
                  <a:ext uri="{FF2B5EF4-FFF2-40B4-BE49-F238E27FC236}">
                    <a16:creationId xmlns:a16="http://schemas.microsoft.com/office/drawing/2014/main" id="{D4B1B44E-2CFC-904C-A6E5-057D2F222E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497846"/>
                <a:ext cx="1859612" cy="569836"/>
              </a:xfrm>
              <a:prstGeom prst="rect">
                <a:avLst/>
              </a:prstGeom>
              <a:blipFill>
                <a:blip r:embed="rId4"/>
                <a:stretch>
                  <a:fillRect b="-1555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ttangolo 18">
                <a:extLst>
                  <a:ext uri="{FF2B5EF4-FFF2-40B4-BE49-F238E27FC236}">
                    <a16:creationId xmlns:a16="http://schemas.microsoft.com/office/drawing/2014/main" id="{B699C820-8A9E-7842-8035-C58ACB3DB78A}"/>
                  </a:ext>
                </a:extLst>
              </p:cNvPr>
              <p:cNvSpPr/>
              <p:nvPr/>
            </p:nvSpPr>
            <p:spPr>
              <a:xfrm>
                <a:off x="235677" y="2236109"/>
                <a:ext cx="4922181" cy="11928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it-IT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𝑥</m:t>
                    </m:r>
                    <m:r>
                      <a:rPr lang="it-IT" sz="2200" b="0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(</m:t>
                    </m:r>
                    <m:r>
                      <a:rPr lang="it-IT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𝑡</m:t>
                    </m:r>
                    <m:r>
                      <a:rPr lang="it-IT" sz="2200" b="0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)=</m:t>
                    </m:r>
                    <m:r>
                      <m:rPr>
                        <m:sty m:val="p"/>
                      </m:rPr>
                      <a:rPr lang="it-IT" sz="2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A</m:t>
                    </m:r>
                    <m:sSup>
                      <m:sSupPr>
                        <m:ctrlPr>
                          <a:rPr lang="it-IT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</m:ctrlPr>
                      </m:sSupPr>
                      <m:e>
                        <m:r>
                          <a:rPr lang="it-IT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  <m:t>𝑒</m:t>
                        </m:r>
                      </m:e>
                      <m:sup>
                        <m:r>
                          <a:rPr lang="it-IT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  <m:t>−</m:t>
                        </m:r>
                        <m:f>
                          <m:fPr>
                            <m:ctrlPr>
                              <a:rPr lang="it-IT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charset="0"/>
                              </a:rPr>
                            </m:ctrlPr>
                          </m:fPr>
                          <m:num>
                            <m:r>
                              <a:rPr lang="it-IT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charset="0"/>
                              </a:rPr>
                              <m:t>𝑡</m:t>
                            </m:r>
                          </m:num>
                          <m:den>
                            <m:r>
                              <a:rPr lang="it-IT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charset="0"/>
                              </a:rPr>
                              <m:t>𝑇</m:t>
                            </m:r>
                          </m:den>
                        </m:f>
                      </m:sup>
                    </m:sSup>
                    <m:r>
                      <m:rPr>
                        <m:sty m:val="p"/>
                      </m:rPr>
                      <a:rPr lang="it-IT" sz="2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charset="0"/>
                      </a:rPr>
                      <m:t>u</m:t>
                    </m:r>
                    <m:d>
                      <m:dPr>
                        <m:ctrlPr>
                          <a:rPr lang="it-IT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</m:ctrlPr>
                      </m:dPr>
                      <m:e>
                        <m:r>
                          <a:rPr lang="it-IT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it-IT" sz="2200" dirty="0">
                    <a:solidFill>
                      <a:schemeClr val="tx1"/>
                    </a:solidFill>
                  </a:rPr>
                  <a:t>+</a:t>
                </a:r>
                <a:r>
                  <a:rPr lang="it-IT" sz="2200" dirty="0">
                    <a:solidFill>
                      <a:schemeClr val="tx1"/>
                    </a:solidFill>
                    <a:ea typeface="Cambria Math" charset="0"/>
                    <a:cs typeface="Cambria Math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t-IT" sz="2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A</m:t>
                    </m:r>
                    <m:sSup>
                      <m:sSupPr>
                        <m:ctrlPr>
                          <a:rPr lang="it-IT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</m:ctrlPr>
                      </m:sSupPr>
                      <m:e>
                        <m:r>
                          <a:rPr lang="it-IT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it-IT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charset="0"/>
                              </a:rPr>
                            </m:ctrlPr>
                          </m:fPr>
                          <m:num>
                            <m:r>
                              <a:rPr lang="it-IT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charset="0"/>
                              </a:rPr>
                              <m:t>𝑡</m:t>
                            </m:r>
                          </m:num>
                          <m:den>
                            <m:r>
                              <a:rPr lang="it-IT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charset="0"/>
                              </a:rPr>
                              <m:t>𝑇</m:t>
                            </m:r>
                          </m:den>
                        </m:f>
                      </m:sup>
                    </m:sSup>
                    <m:r>
                      <m:rPr>
                        <m:sty m:val="p"/>
                      </m:rPr>
                      <a:rPr lang="it-IT" sz="2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charset="0"/>
                      </a:rPr>
                      <m:t>u</m:t>
                    </m:r>
                    <m:d>
                      <m:dPr>
                        <m:ctrlPr>
                          <a:rPr lang="it-IT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</m:ctrlPr>
                      </m:dPr>
                      <m:e>
                        <m:r>
                          <a:rPr lang="it-IT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  <m:t>−</m:t>
                        </m:r>
                        <m:r>
                          <a:rPr lang="it-IT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  <m:t>𝑡</m:t>
                        </m:r>
                      </m:e>
                    </m:d>
                    <m:r>
                      <a:rPr lang="it-IT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charset="0"/>
                      </a:rPr>
                      <m:t>=</m:t>
                    </m:r>
                  </m:oMath>
                </a14:m>
                <a:endParaRPr lang="it-IT" sz="2200" b="0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charset="0"/>
                </a:endParaRP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200" i="1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bPr>
                        <m:e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𝑥</m:t>
                          </m:r>
                        </m:e>
                        <m:sub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dPr>
                        <m:e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+</m:t>
                      </m:r>
                      <m:sSub>
                        <m:sSub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bPr>
                        <m:e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𝑥</m:t>
                          </m:r>
                        </m:e>
                        <m:sub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dPr>
                        <m:e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b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𝑥</m:t>
                          </m:r>
                        </m:e>
                        <m:sub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+</m:t>
                      </m:r>
                      <m:sSub>
                        <m:sSub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it-IT" sz="2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it-IT" sz="2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it-IT" sz="2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  <m:r>
                                    <a:rPr lang="it-IT" sz="2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=−1</m:t>
                          </m:r>
                        </m:sub>
                      </m:sSub>
                    </m:oMath>
                  </m:oMathPara>
                </a14:m>
                <a:endParaRPr lang="it-IT" sz="2200" b="0" dirty="0">
                  <a:solidFill>
                    <a:schemeClr val="tx1"/>
                  </a:solidFill>
                  <a:ea typeface="Cambria Math" charset="0"/>
                </a:endParaRPr>
              </a:p>
            </p:txBody>
          </p:sp>
        </mc:Choice>
        <mc:Fallback xmlns="">
          <p:sp>
            <p:nvSpPr>
              <p:cNvPr id="19" name="Rettangolo 18">
                <a:extLst>
                  <a:ext uri="{FF2B5EF4-FFF2-40B4-BE49-F238E27FC236}">
                    <a16:creationId xmlns:a16="http://schemas.microsoft.com/office/drawing/2014/main" id="{B699C820-8A9E-7842-8035-C58ACB3DB7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677" y="2236109"/>
                <a:ext cx="4922181" cy="1192891"/>
              </a:xfrm>
              <a:prstGeom prst="rect">
                <a:avLst/>
              </a:prstGeom>
              <a:blipFill>
                <a:blip r:embed="rId5"/>
                <a:stretch>
                  <a:fillRect t="-48421" r="-2057" b="-11894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ttangolo 19">
                <a:extLst>
                  <a:ext uri="{FF2B5EF4-FFF2-40B4-BE49-F238E27FC236}">
                    <a16:creationId xmlns:a16="http://schemas.microsoft.com/office/drawing/2014/main" id="{652FC91C-6126-A243-96B9-86A7B0E76905}"/>
                  </a:ext>
                </a:extLst>
              </p:cNvPr>
              <p:cNvSpPr/>
              <p:nvPr/>
            </p:nvSpPr>
            <p:spPr>
              <a:xfrm>
                <a:off x="247324" y="3958033"/>
                <a:ext cx="5077800" cy="22072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𝑋</m:t>
                      </m:r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𝑓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b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𝑋</m:t>
                          </m:r>
                        </m:e>
                        <m:sub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𝑓</m:t>
                          </m:r>
                        </m:e>
                      </m:d>
                      <m:r>
                        <a:rPr lang="it-IT" sz="2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+</m:t>
                      </m:r>
                      <m:sSub>
                        <m:sSub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bPr>
                        <m:e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𝑋</m:t>
                          </m:r>
                        </m:e>
                        <m:sub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𝑓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=</m:t>
                      </m:r>
                    </m:oMath>
                  </m:oMathPara>
                </a14:m>
                <a:endParaRPr lang="it-IT" sz="2200" b="0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charset="0"/>
                  <a:cs typeface="Cambria Math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bPr>
                        <m:e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𝑋</m:t>
                          </m:r>
                        </m:e>
                        <m:sub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𝑓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+</m:t>
                      </m:r>
                      <m:f>
                        <m:f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fPr>
                        <m:num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dPr>
                            <m:e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</m:d>
                        </m:den>
                      </m:f>
                      <m:sSub>
                        <m:sSub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bPr>
                        <m:e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𝑋</m:t>
                          </m:r>
                        </m:e>
                        <m:sub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2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fPr>
                            <m:num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it-IT" sz="2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den>
                          </m:f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bPr>
                        <m:e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𝑋</m:t>
                          </m:r>
                        </m:e>
                        <m:sub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𝑓</m:t>
                          </m:r>
                        </m:e>
                      </m:d>
                      <m:r>
                        <a:rPr lang="it-IT" sz="2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+</m:t>
                      </m:r>
                      <m:sSub>
                        <m:sSub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bPr>
                        <m:e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𝑋</m:t>
                          </m:r>
                        </m:e>
                        <m:sub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−</m:t>
                          </m:r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𝑓</m:t>
                          </m:r>
                        </m:e>
                      </m:d>
                    </m:oMath>
                  </m:oMathPara>
                </a14:m>
                <a:endParaRPr lang="it-IT" sz="220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endParaRPr lang="it-IT" sz="2200" b="0" dirty="0">
                  <a:solidFill>
                    <a:schemeClr val="tx1"/>
                  </a:solidFill>
                  <a:ea typeface="Cambria Math" charset="0"/>
                  <a:cs typeface="Cambria Math" charset="0"/>
                </a:endParaRPr>
              </a:p>
              <a:p>
                <a14:m>
                  <m:oMath xmlns:m="http://schemas.openxmlformats.org/officeDocument/2006/math">
                    <m:r>
                      <a:rPr lang="it-IT" sz="2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𝑋</m:t>
                    </m:r>
                    <m:d>
                      <m:dPr>
                        <m:ctrlPr>
                          <a:rPr lang="it-IT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it-IT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  <m:t>𝑓</m:t>
                        </m:r>
                      </m:e>
                    </m:d>
                    <m:r>
                      <a:rPr lang="it-IT" sz="2200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</m:oMath>
                </a14:m>
                <a:r>
                  <a:rPr lang="it-IT" sz="2200" dirty="0">
                    <a:solidFill>
                      <a:schemeClr val="tx1"/>
                    </a:solidFill>
                    <a:ea typeface="Cambria Math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</m:ctrlPr>
                      </m:fPr>
                      <m:num>
                        <m:r>
                          <a:rPr lang="it-IT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  <m:t>𝐴</m:t>
                        </m:r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  <m:t>𝑇</m:t>
                        </m:r>
                      </m:num>
                      <m:den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  <m:t>1+</m:t>
                        </m:r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  <m:t>𝑗</m:t>
                        </m:r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  <m:t>2</m:t>
                        </m:r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𝑓𝑇</m:t>
                        </m:r>
                      </m:den>
                    </m:f>
                    <m:r>
                      <a:rPr lang="it-IT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it-IT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</m:ctrlPr>
                      </m:fPr>
                      <m:num>
                        <m:r>
                          <a:rPr lang="it-IT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  <m:t>𝐴</m:t>
                        </m:r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  <m:t>𝑇</m:t>
                        </m:r>
                      </m:num>
                      <m:den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  <m:t>1</m:t>
                        </m:r>
                        <m:r>
                          <a:rPr lang="it-IT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  <m:t>−</m:t>
                        </m:r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  <m:t>𝑗</m:t>
                        </m:r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  <m:t>2</m:t>
                        </m:r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𝑓𝑇</m:t>
                        </m:r>
                      </m:den>
                    </m:f>
                    <m:r>
                      <a:rPr lang="it-IT" sz="2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</m:ctrlPr>
                      </m:fPr>
                      <m:num>
                        <m:r>
                          <a:rPr lang="it-IT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  <m:t>2</m:t>
                        </m:r>
                        <m:r>
                          <a:rPr lang="it-IT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  <m:t>𝐴𝑇</m:t>
                        </m:r>
                      </m:num>
                      <m:den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  <m:t>1+</m:t>
                        </m:r>
                        <m:sSup>
                          <m:sSupPr>
                            <m:ctrlPr>
                              <a:rPr lang="it-IT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charset="0"/>
                                  </a:rPr>
                                </m:ctrlPr>
                              </m:dPr>
                              <m:e>
                                <m:r>
                                  <a:rPr lang="it-IT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charset="0"/>
                                  </a:rPr>
                                  <m:t>2</m:t>
                                </m:r>
                                <m:r>
                                  <a:rPr lang="it-IT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it-IT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𝑓𝑇</m:t>
                                </m:r>
                              </m:e>
                            </m:d>
                          </m:e>
                          <m:sup>
                            <m:r>
                              <a:rPr lang="it-IT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it-IT" sz="2200" b="0" dirty="0">
                  <a:solidFill>
                    <a:schemeClr val="tx1"/>
                  </a:solidFill>
                  <a:ea typeface="Cambria Math" charset="0"/>
                  <a:cs typeface="Cambria Math" charset="0"/>
                </a:endParaRPr>
              </a:p>
              <a:p>
                <a:endParaRPr lang="it-IT" sz="2200" b="0" dirty="0">
                  <a:solidFill>
                    <a:schemeClr val="tx1"/>
                  </a:solidFill>
                  <a:ea typeface="Cambria Math" charset="0"/>
                </a:endParaRPr>
              </a:p>
            </p:txBody>
          </p:sp>
        </mc:Choice>
        <mc:Fallback xmlns="">
          <p:sp>
            <p:nvSpPr>
              <p:cNvPr id="20" name="Rettangolo 19">
                <a:extLst>
                  <a:ext uri="{FF2B5EF4-FFF2-40B4-BE49-F238E27FC236}">
                    <a16:creationId xmlns:a16="http://schemas.microsoft.com/office/drawing/2014/main" id="{652FC91C-6126-A243-96B9-86A7B0E769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324" y="3958033"/>
                <a:ext cx="5077800" cy="2207271"/>
              </a:xfrm>
              <a:prstGeom prst="rect">
                <a:avLst/>
              </a:prstGeom>
              <a:blipFill>
                <a:blip r:embed="rId6"/>
                <a:stretch>
                  <a:fillRect l="-24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9">
                <a:extLst>
                  <a:ext uri="{FF2B5EF4-FFF2-40B4-BE49-F238E27FC236}">
                    <a16:creationId xmlns:a16="http://schemas.microsoft.com/office/drawing/2014/main" id="{8D0F6321-CA23-2149-A0A2-BB38B8642FF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15816" y="6350696"/>
                <a:ext cx="4324057" cy="407163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spcBef>
                    <a:spcPts val="240"/>
                  </a:spcBef>
                  <a:buNone/>
                </a:pPr>
                <a14:m>
                  <m:oMath xmlns:m="http://schemas.openxmlformats.org/officeDocument/2006/math">
                    <m:r>
                      <a:rPr lang="it-IT" sz="2200" i="1">
                        <a:latin typeface="Cambria Math" charset="0"/>
                      </a:rPr>
                      <m:t>𝑥</m:t>
                    </m:r>
                    <m:d>
                      <m:dPr>
                        <m:ctrlPr>
                          <a:rPr lang="it-IT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200" i="1">
                            <a:latin typeface="Cambria Math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it-IT" altLang="it-IT" sz="2200" dirty="0">
                    <a:latin typeface="Calibri" charset="0"/>
                    <a:ea typeface="Calibri" charset="0"/>
                    <a:cs typeface="Calibri" charset="0"/>
                  </a:rPr>
                  <a:t> reale e pari, </a:t>
                </a:r>
                <a14:m>
                  <m:oMath xmlns:m="http://schemas.openxmlformats.org/officeDocument/2006/math">
                    <m:r>
                      <a:rPr lang="it-IT" sz="2200" i="1">
                        <a:latin typeface="Cambria Math" charset="0"/>
                      </a:rPr>
                      <m:t>𝑋</m:t>
                    </m:r>
                    <m:d>
                      <m:dPr>
                        <m:ctrlPr>
                          <a:rPr lang="it-IT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200" i="1">
                            <a:latin typeface="Cambria Math" charset="0"/>
                          </a:rPr>
                          <m:t>𝑓</m:t>
                        </m:r>
                      </m:e>
                    </m:d>
                  </m:oMath>
                </a14:m>
                <a:r>
                  <a:rPr lang="it-IT" altLang="it-IT" sz="2200" dirty="0">
                    <a:latin typeface="Calibri" charset="0"/>
                    <a:ea typeface="Calibri" charset="0"/>
                    <a:cs typeface="Calibri" charset="0"/>
                  </a:rPr>
                  <a:t> è </a:t>
                </a:r>
                <a:r>
                  <a:rPr lang="it-IT" altLang="it-IT" sz="2200" dirty="0">
                    <a:solidFill>
                      <a:srgbClr val="FF0000"/>
                    </a:solidFill>
                    <a:latin typeface="Calibri" charset="0"/>
                    <a:ea typeface="Calibri" charset="0"/>
                    <a:cs typeface="Calibri" charset="0"/>
                  </a:rPr>
                  <a:t>reale</a:t>
                </a:r>
              </a:p>
            </p:txBody>
          </p:sp>
        </mc:Choice>
        <mc:Fallback xmlns="">
          <p:sp>
            <p:nvSpPr>
              <p:cNvPr id="11" name="Text Box 9">
                <a:extLst>
                  <a:ext uri="{FF2B5EF4-FFF2-40B4-BE49-F238E27FC236}">
                    <a16:creationId xmlns:a16="http://schemas.microsoft.com/office/drawing/2014/main" id="{8D0F6321-CA23-2149-A0A2-BB38B8642F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15816" y="6350696"/>
                <a:ext cx="4324057" cy="407163"/>
              </a:xfrm>
              <a:prstGeom prst="rect">
                <a:avLst/>
              </a:prstGeom>
              <a:blipFill>
                <a:blip r:embed="rId7"/>
                <a:stretch>
                  <a:fillRect t="-14706" b="-26471"/>
                </a:stretch>
              </a:blip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0681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1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836</TotalTime>
  <Words>659</Words>
  <Application>Microsoft Macintosh PowerPoint</Application>
  <PresentationFormat>Presentazione su schermo (4:3)</PresentationFormat>
  <Paragraphs>123</Paragraphs>
  <Slides>9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9</vt:i4>
      </vt:variant>
    </vt:vector>
  </HeadingPairs>
  <TitlesOfParts>
    <vt:vector size="17" baseType="lpstr">
      <vt:lpstr>Arial</vt:lpstr>
      <vt:lpstr>Calibri</vt:lpstr>
      <vt:lpstr>Cambria Math</vt:lpstr>
      <vt:lpstr>Rockwell</vt:lpstr>
      <vt:lpstr>Times New Roman</vt:lpstr>
      <vt:lpstr>Wingdings</vt:lpstr>
      <vt:lpstr>Tema di Office</vt:lpstr>
      <vt:lpstr>1_Tema di Office</vt:lpstr>
      <vt:lpstr>Presentazione standard di PowerPoint</vt:lpstr>
      <vt:lpstr>Sommario</vt:lpstr>
      <vt:lpstr>Proprietà della FT</vt:lpstr>
      <vt:lpstr>Proprietà della FT</vt:lpstr>
      <vt:lpstr>Proprietà della FT</vt:lpstr>
      <vt:lpstr>Proprietà della FT</vt:lpstr>
      <vt:lpstr>Proprietà della FT</vt:lpstr>
      <vt:lpstr>Proprietà della FT</vt:lpstr>
      <vt:lpstr>Proprietà della FT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106</cp:revision>
  <cp:lastPrinted>1601-01-01T00:00:00Z</cp:lastPrinted>
  <dcterms:created xsi:type="dcterms:W3CDTF">2014-02-26T18:00:47Z</dcterms:created>
  <dcterms:modified xsi:type="dcterms:W3CDTF">2023-11-30T17:32:20Z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