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sldIdLst>
    <p:sldId id="256" r:id="rId3"/>
    <p:sldId id="293" r:id="rId4"/>
    <p:sldId id="303" r:id="rId5"/>
    <p:sldId id="333" r:id="rId6"/>
    <p:sldId id="334" r:id="rId7"/>
    <p:sldId id="310" r:id="rId8"/>
    <p:sldId id="311" r:id="rId9"/>
    <p:sldId id="312" r:id="rId10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71B8"/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2"/>
    <p:restoredTop sz="94861"/>
  </p:normalViewPr>
  <p:slideViewPr>
    <p:cSldViewPr>
      <p:cViewPr varScale="1">
        <p:scale>
          <a:sx n="107" d="100"/>
          <a:sy n="107" d="100"/>
        </p:scale>
        <p:origin x="169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348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xfrm>
            <a:off x="381000" y="6235700"/>
            <a:ext cx="2587625" cy="361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  <p:cxnSp>
        <p:nvCxnSpPr>
          <p:cNvPr id="5" name="Connettore 1 4"/>
          <p:cNvCxnSpPr/>
          <p:nvPr userDrawn="1"/>
        </p:nvCxnSpPr>
        <p:spPr bwMode="auto">
          <a:xfrm>
            <a:off x="440531" y="777876"/>
            <a:ext cx="75533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B871B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il </a:t>
            </a:r>
            <a:r>
              <a:rPr lang="en-GB" altLang="en-US" dirty="0" err="1"/>
              <a:t>formato</a:t>
            </a:r>
            <a:r>
              <a:rPr lang="en-GB" altLang="en-US" dirty="0"/>
              <a:t> del testo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Quinto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 userDrawn="1"/>
        </p:nvSpPr>
        <p:spPr bwMode="auto">
          <a:xfrm>
            <a:off x="6358245" y="6275877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r>
              <a:rPr lang="en-GB" altLang="en-US" sz="1400" kern="0" dirty="0">
                <a:solidFill>
                  <a:srgbClr val="673366"/>
                </a:solidFill>
              </a:rPr>
              <a:t> - SNAMO  </a:t>
            </a: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Teoria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dei</a:t>
            </a:r>
            <a:r>
              <a:rPr lang="en-GB" altLang="en-US" sz="1400" kern="0" dirty="0">
                <a:solidFill>
                  <a:srgbClr val="673366"/>
                </a:solidFill>
              </a:rPr>
              <a:t>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Segnali</a:t>
            </a:r>
            <a:r>
              <a:rPr lang="en-GB" altLang="en-US" sz="1400" kern="0" dirty="0">
                <a:solidFill>
                  <a:srgbClr val="673366"/>
                </a:solidFill>
              </a:rPr>
              <a:t> 23/24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3FFF7C07-CD49-F773-3210-E79DF78551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5676" y="6185485"/>
            <a:ext cx="3456380" cy="583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6.gif"/><Relationship Id="rId4" Type="http://schemas.openxmlformats.org/officeDocument/2006/relationships/image" Target="../media/image5.jpg"/><Relationship Id="rId9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7" Type="http://schemas.openxmlformats.org/officeDocument/2006/relationships/image" Target="../media/image48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500.png"/><Relationship Id="rId7" Type="http://schemas.openxmlformats.org/officeDocument/2006/relationships/image" Target="../media/image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60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11.png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 err="1">
                <a:solidFill>
                  <a:sysClr val="window" lastClr="FFFFFF"/>
                </a:solidFill>
                <a:latin typeface="Rockwell"/>
                <a:ea typeface=""/>
              </a:rPr>
              <a:t>Teoria</a:t>
            </a: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 </a:t>
            </a:r>
            <a:r>
              <a:rPr lang="en-US" dirty="0" err="1">
                <a:solidFill>
                  <a:sysClr val="window" lastClr="FFFFFF"/>
                </a:solidFill>
                <a:latin typeface="Rockwell"/>
                <a:ea typeface=""/>
              </a:rPr>
              <a:t>dei</a:t>
            </a: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 </a:t>
            </a:r>
            <a:r>
              <a:rPr lang="en-US" dirty="0" err="1">
                <a:solidFill>
                  <a:sysClr val="window" lastClr="FFFFFF"/>
                </a:solidFill>
                <a:latin typeface="Rockwell"/>
                <a:ea typeface=""/>
              </a:rPr>
              <a:t>Segnali</a:t>
            </a:r>
            <a:endParaRPr lang="en-US" dirty="0">
              <a:solidFill>
                <a:sysClr val="window" lastClr="FFFFFF"/>
              </a:solidFill>
              <a:latin typeface="Rockwell"/>
              <a:ea typeface=""/>
            </a:endParaRP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381094" y="3916957"/>
            <a:ext cx="4015304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Aeronautiche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Meteo-Oceanografiche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Anno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Accademico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2023/2024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Crediti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9 CFU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Docente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Giampaolo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Ferraioli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</p:txBody>
      </p:sp>
      <p:pic>
        <p:nvPicPr>
          <p:cNvPr id="2" name="Immagin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40039" r="27814" b="14541"/>
          <a:stretch/>
        </p:blipFill>
        <p:spPr>
          <a:xfrm>
            <a:off x="4551388" y="620688"/>
            <a:ext cx="2180852" cy="14175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48" y="2686163"/>
            <a:ext cx="2052000" cy="14113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96" y="2686163"/>
            <a:ext cx="2110580" cy="12241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1222"/>
            <a:ext cx="1671464" cy="55145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86" y="5444514"/>
            <a:ext cx="678691" cy="678691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2723292A-D555-1312-9439-38D9AC62C6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6726" t="-1" b="-5521"/>
          <a:stretch/>
        </p:blipFill>
        <p:spPr>
          <a:xfrm>
            <a:off x="6823248" y="6062677"/>
            <a:ext cx="2182568" cy="5303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1124744"/>
            <a:ext cx="7553325" cy="15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hangingPunct="1">
              <a:lnSpc>
                <a:spcPct val="120000"/>
              </a:lnSpc>
              <a:buFontTx/>
              <a:buChar char="•"/>
            </a:pPr>
            <a:r>
              <a:rPr lang="it-IT" altLang="it-IT" sz="2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Calcolo della TF per segnali Notevoli (finestra rettangolare, esponenziale </a:t>
            </a:r>
            <a:r>
              <a:rPr lang="it-IT" altLang="it-IT" sz="2600" dirty="0" err="1">
                <a:solidFill>
                  <a:srgbClr val="673366"/>
                </a:solidFill>
                <a:latin typeface="+mj-lt"/>
                <a:ea typeface="+mj-ea"/>
                <a:cs typeface="+mj-cs"/>
              </a:rPr>
              <a:t>monolatero</a:t>
            </a:r>
            <a:r>
              <a:rPr lang="it-IT" altLang="it-IT" sz="2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indent="0" defTabSz="914400" eaLnBrk="1" hangingPunct="1">
              <a:lnSpc>
                <a:spcPct val="120000"/>
              </a:lnSpc>
            </a:pPr>
            <a:endParaRPr lang="it-IT" altLang="it-IT" sz="26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1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Spettro della FT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82D916A2-A27C-9043-92B4-D341EBEF91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795" y="1063471"/>
                <a:ext cx="8594409" cy="4251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La FT è generalmente complessa e si esprime in termini di ampiezza e fase.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𝐴</m:t>
                    </m:r>
                    <m:d>
                      <m:dPr>
                        <m:ctrlP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𝑓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  <a:ea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𝑋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(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𝑓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)</m:t>
                        </m:r>
                      </m:e>
                    </m:d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 </m:t>
                    </m:r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rappresenta il modulo della FT e prende il nome di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Spettro di Ampiezza</a:t>
                </a: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. </a:t>
                </a:r>
              </a:p>
              <a:p>
                <a:pPr hangingPunct="1">
                  <a:spcBef>
                    <a:spcPct val="50000"/>
                  </a:spcBef>
                  <a:buNone/>
                </a:pP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it-IT" sz="2000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dPr>
                      <m:e>
                        <m:r>
                          <a:rPr lang="it-IT" sz="2000" i="1">
                            <a:latin typeface="Cambria Math" panose="02040503050406030204" pitchFamily="18" charset="0"/>
                            <a:ea typeface="Cambria Math" charset="0"/>
                          </a:rPr>
                          <m:t>𝑓</m:t>
                        </m:r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  <a:ea typeface="Cambria Math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(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𝑓</m:t>
                    </m:r>
                    <m:r>
                      <a:rPr lang="it-IT" sz="2000" i="1">
                        <a:latin typeface="Cambria Math" panose="02040503050406030204" pitchFamily="18" charset="0"/>
                        <a:ea typeface="Cambria Math" charset="0"/>
                      </a:rPr>
                      <m:t>)</m:t>
                    </m:r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 rappresenta la fase della FT e prende il nome di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Spettro di Fase</a:t>
                </a: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. </a:t>
                </a:r>
                <a:endParaRPr lang="it-IT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1260"/>
                  </a:spcBef>
                  <a:buFontTx/>
                  <a:buNone/>
                </a:pPr>
                <a:endParaRPr lang="it-IT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ts val="1260"/>
                  </a:spcBef>
                  <a:buFontTx/>
                  <a:buNone/>
                </a:pPr>
                <a:r>
                  <a:rPr lang="it-IT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alternativa si può esprimere in </a:t>
                </a:r>
                <a:r>
                  <a:rPr lang="it-IT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parte reale </a:t>
                </a:r>
                <a:r>
                  <a:rPr lang="it-IT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 </a:t>
                </a:r>
                <a:r>
                  <a:rPr lang="it-IT" sz="22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parte immaginaria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22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5" name="Text Box 12">
                <a:extLst>
                  <a:ext uri="{FF2B5EF4-FFF2-40B4-BE49-F238E27FC236}">
                    <a16:creationId xmlns:a16="http://schemas.microsoft.com/office/drawing/2014/main" id="{82D916A2-A27C-9043-92B4-D341EBEF9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795" y="1063471"/>
                <a:ext cx="8594409" cy="4251164"/>
              </a:xfrm>
              <a:prstGeom prst="rect">
                <a:avLst/>
              </a:prstGeom>
              <a:blipFill>
                <a:blip r:embed="rId2"/>
                <a:stretch>
                  <a:fillRect l="-885" t="-14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371296DF-B4C9-2546-A96D-2CB7329E0EF0}"/>
                  </a:ext>
                </a:extLst>
              </p:cNvPr>
              <p:cNvSpPr/>
              <p:nvPr/>
            </p:nvSpPr>
            <p:spPr>
              <a:xfrm>
                <a:off x="2857885" y="1596001"/>
                <a:ext cx="3146439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𝑓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)=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𝐴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𝑓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exp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𝑗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371296DF-B4C9-2546-A96D-2CB7329E0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885" y="1596001"/>
                <a:ext cx="3146439" cy="407163"/>
              </a:xfrm>
              <a:prstGeom prst="rect">
                <a:avLst/>
              </a:prstGeom>
              <a:blipFill>
                <a:blip r:embed="rId3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C548036D-E87A-4342-A3E3-6257ED1F4884}"/>
                  </a:ext>
                </a:extLst>
              </p:cNvPr>
              <p:cNvSpPr/>
              <p:nvPr/>
            </p:nvSpPr>
            <p:spPr>
              <a:xfrm>
                <a:off x="3059832" y="4875052"/>
                <a:ext cx="2742546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𝑋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𝑗𝐼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𝑓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C548036D-E87A-4342-A3E3-6257ED1F4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875052"/>
                <a:ext cx="2742546" cy="407163"/>
              </a:xfrm>
              <a:prstGeom prst="rect">
                <a:avLst/>
              </a:prstGeom>
              <a:blipFill>
                <a:blip r:embed="rId4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9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Trasformata di </a:t>
            </a:r>
            <a:r>
              <a:rPr lang="it-IT" altLang="it-IT" dirty="0" err="1"/>
              <a:t>Fourieri</a:t>
            </a:r>
            <a:r>
              <a:rPr lang="it-IT" altLang="it-IT" dirty="0"/>
              <a:t> dei Segnali Reali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9">
                <a:extLst>
                  <a:ext uri="{FF2B5EF4-FFF2-40B4-BE49-F238E27FC236}">
                    <a16:creationId xmlns:a16="http://schemas.microsoft.com/office/drawing/2014/main" id="{8C326A47-15A7-0849-B5AD-D1CC2744D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344" y="1003546"/>
                <a:ext cx="8135316" cy="4163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ts val="840"/>
                  </a:spcBef>
                  <a:buNone/>
                </a:pP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Nel caso in cui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è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reale</a:t>
                </a: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spcBef>
                    <a:spcPts val="840"/>
                  </a:spcBef>
                  <a:buFontTx/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spcBef>
                    <a:spcPts val="840"/>
                  </a:spcBef>
                  <a:buFontTx/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spcBef>
                    <a:spcPts val="840"/>
                  </a:spcBef>
                  <a:buFontTx/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spcBef>
                    <a:spcPts val="840"/>
                  </a:spcBef>
                  <a:buFontTx/>
                  <a:buNone/>
                </a:pP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Inoltre, nel caso in cui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è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reale e pari</a:t>
                </a: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𝑋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è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reale</a:t>
                </a:r>
              </a:p>
              <a:p>
                <a:pPr>
                  <a:spcBef>
                    <a:spcPts val="840"/>
                  </a:spcBef>
                  <a:buFontTx/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spcBef>
                    <a:spcPts val="840"/>
                  </a:spcBef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spcBef>
                    <a:spcPts val="840"/>
                  </a:spcBef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>
                  <a:spcBef>
                    <a:spcPts val="840"/>
                  </a:spcBef>
                  <a:buNone/>
                </a:pP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Nel caso in cui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è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reale e dispari</a:t>
                </a:r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𝑋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è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immaginario</a:t>
                </a:r>
              </a:p>
              <a:p>
                <a:pPr>
                  <a:spcBef>
                    <a:spcPts val="840"/>
                  </a:spcBef>
                  <a:buFontTx/>
                  <a:buNone/>
                </a:pPr>
                <a:endParaRPr lang="it-IT" altLang="it-IT" sz="2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5" name="Text Box 9">
                <a:extLst>
                  <a:ext uri="{FF2B5EF4-FFF2-40B4-BE49-F238E27FC236}">
                    <a16:creationId xmlns:a16="http://schemas.microsoft.com/office/drawing/2014/main" id="{8C326A47-15A7-0849-B5AD-D1CC2744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344" y="1003546"/>
                <a:ext cx="8135316" cy="4163960"/>
              </a:xfrm>
              <a:prstGeom prst="rect">
                <a:avLst/>
              </a:prstGeom>
              <a:blipFill>
                <a:blip r:embed="rId2"/>
                <a:stretch>
                  <a:fillRect l="-936" t="-1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D2E12C5D-7A4C-BC49-9B88-1D506399B39E}"/>
                  </a:ext>
                </a:extLst>
              </p:cNvPr>
              <p:cNvSpPr/>
              <p:nvPr/>
            </p:nvSpPr>
            <p:spPr>
              <a:xfrm>
                <a:off x="321344" y="3288715"/>
                <a:ext cx="4096634" cy="788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=2</m:t>
                      </m:r>
                      <m:nary>
                        <m:nary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2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𝑓𝑡</m:t>
                                  </m:r>
                                </m:e>
                              </m:d>
                            </m:e>
                          </m:func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D2E12C5D-7A4C-BC49-9B88-1D506399B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44" y="3288715"/>
                <a:ext cx="4096634" cy="788357"/>
              </a:xfrm>
              <a:prstGeom prst="rect">
                <a:avLst/>
              </a:prstGeom>
              <a:blipFill>
                <a:blip r:embed="rId3"/>
                <a:stretch>
                  <a:fillRect t="-170313" b="-2453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D7332F7-B1A7-CD4E-8790-5FE3E5745A96}"/>
                  </a:ext>
                </a:extLst>
              </p:cNvPr>
              <p:cNvSpPr/>
              <p:nvPr/>
            </p:nvSpPr>
            <p:spPr>
              <a:xfrm>
                <a:off x="4568429" y="3429000"/>
                <a:ext cx="1299715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𝐼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D7332F7-B1A7-CD4E-8790-5FE3E5745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429" y="3429000"/>
                <a:ext cx="1299715" cy="407163"/>
              </a:xfrm>
              <a:prstGeom prst="rect">
                <a:avLst/>
              </a:prstGeom>
              <a:blipFill>
                <a:blip r:embed="rId4"/>
                <a:stretch>
                  <a:fillRect b="-21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9B29734-A8B0-4C40-B3DF-627D44EE4B9B}"/>
                  </a:ext>
                </a:extLst>
              </p:cNvPr>
              <p:cNvSpPr/>
              <p:nvPr/>
            </p:nvSpPr>
            <p:spPr>
              <a:xfrm>
                <a:off x="3838384" y="4772332"/>
                <a:ext cx="3986732" cy="790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𝐼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=2</m:t>
                      </m:r>
                      <m:nary>
                        <m:naryPr>
                          <m:ctrlPr>
                            <a:rPr lang="is-I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2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𝑓𝑡</m:t>
                                  </m:r>
                                </m:e>
                              </m:d>
                            </m:e>
                          </m:func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9B29734-A8B0-4C40-B3DF-627D44EE4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384" y="4772332"/>
                <a:ext cx="3986732" cy="790345"/>
              </a:xfrm>
              <a:prstGeom prst="rect">
                <a:avLst/>
              </a:prstGeom>
              <a:blipFill>
                <a:blip r:embed="rId5"/>
                <a:stretch>
                  <a:fillRect t="-171875" b="-2453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741CCB15-BB77-4A47-BB92-2E055A0CFDC8}"/>
                  </a:ext>
                </a:extLst>
              </p:cNvPr>
              <p:cNvSpPr/>
              <p:nvPr/>
            </p:nvSpPr>
            <p:spPr>
              <a:xfrm>
                <a:off x="255581" y="1484784"/>
                <a:ext cx="3894143" cy="788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2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𝑓𝑡</m:t>
                                  </m:r>
                                </m:e>
                              </m:d>
                            </m:e>
                          </m:func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741CCB15-BB77-4A47-BB92-2E055A0CF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1" y="1484784"/>
                <a:ext cx="3894143" cy="788357"/>
              </a:xfrm>
              <a:prstGeom prst="rect">
                <a:avLst/>
              </a:prstGeom>
              <a:blipFill>
                <a:blip r:embed="rId6"/>
                <a:stretch>
                  <a:fillRect l="-2606" t="-174603" b="-2492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1D381318-CC0D-9C4C-A07A-1F4696B0408C}"/>
                  </a:ext>
                </a:extLst>
              </p:cNvPr>
              <p:cNvSpPr/>
              <p:nvPr/>
            </p:nvSpPr>
            <p:spPr>
              <a:xfrm>
                <a:off x="4228243" y="1488852"/>
                <a:ext cx="3784241" cy="788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𝐼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2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𝜋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𝑓𝑡</m:t>
                                  </m:r>
                                </m:e>
                              </m:d>
                            </m:e>
                          </m:func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1D381318-CC0D-9C4C-A07A-1F4696B04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243" y="1488852"/>
                <a:ext cx="3784241" cy="788357"/>
              </a:xfrm>
              <a:prstGeom prst="rect">
                <a:avLst/>
              </a:prstGeom>
              <a:blipFill>
                <a:blip r:embed="rId7"/>
                <a:stretch>
                  <a:fillRect l="-4698" t="-174603" b="-2492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63465961-D9CA-2E40-97D2-ED3C5DBD89A1}"/>
                  </a:ext>
                </a:extLst>
              </p:cNvPr>
              <p:cNvSpPr/>
              <p:nvPr/>
            </p:nvSpPr>
            <p:spPr>
              <a:xfrm>
                <a:off x="1979712" y="4986013"/>
                <a:ext cx="1371145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63465961-D9CA-2E40-97D2-ED3C5DBD8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986013"/>
                <a:ext cx="1371145" cy="407163"/>
              </a:xfrm>
              <a:prstGeom prst="rect">
                <a:avLst/>
              </a:prstGeom>
              <a:blipFill>
                <a:blip r:embed="rId8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33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38E79BA-014C-5D44-A090-0149EA8F4554}"/>
              </a:ext>
            </a:extLst>
          </p:cNvPr>
          <p:cNvSpPr/>
          <p:nvPr/>
        </p:nvSpPr>
        <p:spPr bwMode="auto">
          <a:xfrm>
            <a:off x="2258844" y="5709686"/>
            <a:ext cx="4659523" cy="994006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Esempi di Trasformata di Fourier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89F30E4-1420-D749-ACCB-A12AE45555BD}"/>
                  </a:ext>
                </a:extLst>
              </p:cNvPr>
              <p:cNvSpPr/>
              <p:nvPr/>
            </p:nvSpPr>
            <p:spPr>
              <a:xfrm>
                <a:off x="227507" y="1864110"/>
                <a:ext cx="2112245" cy="667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it-IT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rect</m:t>
                      </m:r>
                      <m:d>
                        <m:d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89F30E4-1420-D749-ACCB-A12AE4555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07" y="1864110"/>
                <a:ext cx="2112245" cy="667812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/>
              <p:nvPr/>
            </p:nvSpPr>
            <p:spPr>
              <a:xfrm>
                <a:off x="42241" y="3613474"/>
                <a:ext cx="7984558" cy="2138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r>
                            <a:rPr lang="it-IT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it-IT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𝑑𝑡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f>
                                <m:fPr>
                                  <m:ctrlP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−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𝑗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2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𝑓𝑡</m:t>
                                  </m:r>
                                </m:sup>
                              </m:sSup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𝑓𝑡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−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𝑗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2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</m:oMath>
                  </m:oMathPara>
                </a14:m>
                <a:endParaRPr lang="it-IT" sz="2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𝑓𝑇</m:t>
                              </m:r>
                            </m:sup>
                          </m:s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𝑓𝑇</m:t>
                              </m:r>
                            </m:sup>
                          </m:sSup>
                        </m:num>
                        <m:den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𝑗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sin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⁡(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𝑓𝑇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𝑇</m:t>
                          </m:r>
                          <m:r>
                            <m:rPr>
                              <m:sty m:val="p"/>
                            </m:rPr>
                            <a:rPr lang="it-IT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sin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⁡(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𝑓𝑇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𝑓𝑇</m:t>
                          </m:r>
                        </m:den>
                      </m:f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sinc</m:t>
                      </m:r>
                      <m: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𝑓𝑇</m:t>
                      </m:r>
                      <m: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" y="3613474"/>
                <a:ext cx="7984558" cy="2138662"/>
              </a:xfrm>
              <a:prstGeom prst="rect">
                <a:avLst/>
              </a:prstGeom>
              <a:blipFill>
                <a:blip r:embed="rId3"/>
                <a:stretch>
                  <a:fillRect t="-55882" b="-388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o 23">
            <a:extLst>
              <a:ext uri="{FF2B5EF4-FFF2-40B4-BE49-F238E27FC236}">
                <a16:creationId xmlns:a16="http://schemas.microsoft.com/office/drawing/2014/main" id="{0EBC908D-F27C-2745-8136-BF03A019D752}"/>
              </a:ext>
            </a:extLst>
          </p:cNvPr>
          <p:cNvGrpSpPr/>
          <p:nvPr/>
        </p:nvGrpSpPr>
        <p:grpSpPr>
          <a:xfrm>
            <a:off x="3180656" y="807652"/>
            <a:ext cx="2035070" cy="2877639"/>
            <a:chOff x="6210215" y="3438827"/>
            <a:chExt cx="2035070" cy="2877639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843B3F02-A51E-D64E-BF40-4AFEE296AE79}"/>
                </a:ext>
              </a:extLst>
            </p:cNvPr>
            <p:cNvSpPr/>
            <p:nvPr/>
          </p:nvSpPr>
          <p:spPr bwMode="auto">
            <a:xfrm>
              <a:off x="6383939" y="3438827"/>
              <a:ext cx="648072" cy="7927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1EA89E14-5E15-BE46-A2F6-003D0B33DE0A}"/>
                </a:ext>
              </a:extLst>
            </p:cNvPr>
            <p:cNvSpPr/>
            <p:nvPr/>
          </p:nvSpPr>
          <p:spPr bwMode="auto">
            <a:xfrm>
              <a:off x="7428054" y="3907274"/>
              <a:ext cx="817231" cy="4768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793A0E40-710F-EB42-9522-252D8E858014}"/>
                </a:ext>
              </a:extLst>
            </p:cNvPr>
            <p:cNvSpPr/>
            <p:nvPr/>
          </p:nvSpPr>
          <p:spPr bwMode="auto">
            <a:xfrm>
              <a:off x="6660232" y="3900920"/>
              <a:ext cx="648072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5" descr=" 03.02.jpg                                                      00037D80Macintosh HD                   ABA78158:">
              <a:extLst>
                <a:ext uri="{FF2B5EF4-FFF2-40B4-BE49-F238E27FC236}">
                  <a16:creationId xmlns:a16="http://schemas.microsoft.com/office/drawing/2014/main" id="{F5A9B0C0-B519-1B44-85EE-EB5F8F4F6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7" r="41429"/>
            <a:stretch/>
          </p:blipFill>
          <p:spPr bwMode="auto">
            <a:xfrm>
              <a:off x="6210215" y="3519266"/>
              <a:ext cx="1585053" cy="279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A7F6342E-0DFD-AA42-B5B9-3505FB6B07ED}"/>
                    </a:ext>
                  </a:extLst>
                </p:cNvPr>
                <p:cNvSpPr/>
                <p:nvPr/>
              </p:nvSpPr>
              <p:spPr>
                <a:xfrm>
                  <a:off x="7051889" y="3725936"/>
                  <a:ext cx="668581" cy="349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A7F6342E-0DFD-AA42-B5B9-3505FB6B07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1889" y="3725936"/>
                  <a:ext cx="668581" cy="349968"/>
                </a:xfrm>
                <a:prstGeom prst="rect">
                  <a:avLst/>
                </a:prstGeom>
                <a:blipFill>
                  <a:blip r:embed="rId5"/>
                  <a:stretch>
                    <a:fillRect b="-178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576B4905-B9FB-0240-8BD7-F77EB57C42D9}"/>
                </a:ext>
              </a:extLst>
            </p:cNvPr>
            <p:cNvSpPr/>
            <p:nvPr/>
          </p:nvSpPr>
          <p:spPr bwMode="auto">
            <a:xfrm>
              <a:off x="7305517" y="4104916"/>
              <a:ext cx="794875" cy="6642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72F1F133-DDF1-A648-B1DE-F2751DECF2FC}"/>
              </a:ext>
            </a:extLst>
          </p:cNvPr>
          <p:cNvSpPr/>
          <p:nvPr/>
        </p:nvSpPr>
        <p:spPr bwMode="auto">
          <a:xfrm>
            <a:off x="3142676" y="862493"/>
            <a:ext cx="794875" cy="6642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DED06BF2-5DEA-0E4B-AC3A-E7F48F11E6DA}"/>
                  </a:ext>
                </a:extLst>
              </p:cNvPr>
              <p:cNvSpPr/>
              <p:nvPr/>
            </p:nvSpPr>
            <p:spPr>
              <a:xfrm>
                <a:off x="2258844" y="5924682"/>
                <a:ext cx="2195794" cy="663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𝑗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DED06BF2-5DEA-0E4B-AC3A-E7F48F11E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844" y="5924682"/>
                <a:ext cx="2195794" cy="663515"/>
              </a:xfrm>
              <a:prstGeom prst="rect">
                <a:avLst/>
              </a:prstGeom>
              <a:blipFill>
                <a:blip r:embed="rId6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C55B646A-992A-984F-A379-43A7A25E4FDC}"/>
                  </a:ext>
                </a:extLst>
              </p:cNvPr>
              <p:cNvSpPr/>
              <p:nvPr/>
            </p:nvSpPr>
            <p:spPr>
              <a:xfrm>
                <a:off x="4787608" y="5924682"/>
                <a:ext cx="2016513" cy="590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sinc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C55B646A-992A-984F-A379-43A7A25E4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608" y="5924682"/>
                <a:ext cx="2016513" cy="590546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179512" y="964058"/>
            <a:ext cx="3816424" cy="146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Finestra Rettangolare (1/2)</a:t>
            </a:r>
          </a:p>
          <a:p>
            <a:endParaRPr lang="it-IT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it-IT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it-IT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Esempi di Trasformata di Fourier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89F30E4-1420-D749-ACCB-A12AE45555BD}"/>
                  </a:ext>
                </a:extLst>
              </p:cNvPr>
              <p:cNvSpPr/>
              <p:nvPr/>
            </p:nvSpPr>
            <p:spPr>
              <a:xfrm>
                <a:off x="239617" y="1851108"/>
                <a:ext cx="2112245" cy="667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it-IT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rect</m:t>
                      </m:r>
                      <m:d>
                        <m:d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89F30E4-1420-D749-ACCB-A12AE4555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7" y="1851108"/>
                <a:ext cx="2112245" cy="667812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/>
              <p:nvPr/>
            </p:nvSpPr>
            <p:spPr>
              <a:xfrm>
                <a:off x="239617" y="3634726"/>
                <a:ext cx="2432461" cy="1666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sinc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𝑓𝑇</m:t>
                          </m:r>
                        </m:e>
                      </m:d>
                    </m:oMath>
                  </m:oMathPara>
                </a14:m>
                <a:endParaRPr lang="it-IT" sz="2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r>
                  <a:rPr lang="it-IT" sz="2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con </a:t>
                </a:r>
                <a14:m>
                  <m:oMath xmlns:m="http://schemas.openxmlformats.org/officeDocument/2006/math">
                    <m:r>
                      <a:rPr lang="it-IT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it-IT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7" y="3634726"/>
                <a:ext cx="2432461" cy="1666482"/>
              </a:xfrm>
              <a:prstGeom prst="rect">
                <a:avLst/>
              </a:prstGeom>
              <a:blipFill>
                <a:blip r:embed="rId3"/>
                <a:stretch>
                  <a:fillRect l="-3109" b="-6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o 23">
            <a:extLst>
              <a:ext uri="{FF2B5EF4-FFF2-40B4-BE49-F238E27FC236}">
                <a16:creationId xmlns:a16="http://schemas.microsoft.com/office/drawing/2014/main" id="{0EBC908D-F27C-2745-8136-BF03A019D752}"/>
              </a:ext>
            </a:extLst>
          </p:cNvPr>
          <p:cNvGrpSpPr/>
          <p:nvPr/>
        </p:nvGrpSpPr>
        <p:grpSpPr>
          <a:xfrm>
            <a:off x="3180656" y="807652"/>
            <a:ext cx="2035070" cy="2877639"/>
            <a:chOff x="6210215" y="3438827"/>
            <a:chExt cx="2035070" cy="2877639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843B3F02-A51E-D64E-BF40-4AFEE296AE79}"/>
                </a:ext>
              </a:extLst>
            </p:cNvPr>
            <p:cNvSpPr/>
            <p:nvPr/>
          </p:nvSpPr>
          <p:spPr bwMode="auto">
            <a:xfrm>
              <a:off x="6383939" y="3438827"/>
              <a:ext cx="648072" cy="7927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1EA89E14-5E15-BE46-A2F6-003D0B33DE0A}"/>
                </a:ext>
              </a:extLst>
            </p:cNvPr>
            <p:cNvSpPr/>
            <p:nvPr/>
          </p:nvSpPr>
          <p:spPr bwMode="auto">
            <a:xfrm>
              <a:off x="7428054" y="3907274"/>
              <a:ext cx="817231" cy="4768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793A0E40-710F-EB42-9522-252D8E858014}"/>
                </a:ext>
              </a:extLst>
            </p:cNvPr>
            <p:cNvSpPr/>
            <p:nvPr/>
          </p:nvSpPr>
          <p:spPr bwMode="auto">
            <a:xfrm>
              <a:off x="6660232" y="3900920"/>
              <a:ext cx="648072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28" name="Picture 5" descr=" 03.02.jpg                                                      00037D80Macintosh HD                   ABA78158:">
              <a:extLst>
                <a:ext uri="{FF2B5EF4-FFF2-40B4-BE49-F238E27FC236}">
                  <a16:creationId xmlns:a16="http://schemas.microsoft.com/office/drawing/2014/main" id="{F5A9B0C0-B519-1B44-85EE-EB5F8F4F6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7" r="41429"/>
            <a:stretch/>
          </p:blipFill>
          <p:spPr bwMode="auto">
            <a:xfrm>
              <a:off x="6210215" y="3519266"/>
              <a:ext cx="1585053" cy="279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A7F6342E-0DFD-AA42-B5B9-3505FB6B07ED}"/>
                    </a:ext>
                  </a:extLst>
                </p:cNvPr>
                <p:cNvSpPr/>
                <p:nvPr/>
              </p:nvSpPr>
              <p:spPr>
                <a:xfrm>
                  <a:off x="7051889" y="3725936"/>
                  <a:ext cx="668581" cy="349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29" name="Rettangolo 28">
                  <a:extLst>
                    <a:ext uri="{FF2B5EF4-FFF2-40B4-BE49-F238E27FC236}">
                      <a16:creationId xmlns:a16="http://schemas.microsoft.com/office/drawing/2014/main" id="{A7F6342E-0DFD-AA42-B5B9-3505FB6B07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1889" y="3725936"/>
                  <a:ext cx="668581" cy="349968"/>
                </a:xfrm>
                <a:prstGeom prst="rect">
                  <a:avLst/>
                </a:prstGeom>
                <a:blipFill>
                  <a:blip r:embed="rId5"/>
                  <a:stretch>
                    <a:fillRect b="-1785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576B4905-B9FB-0240-8BD7-F77EB57C42D9}"/>
                </a:ext>
              </a:extLst>
            </p:cNvPr>
            <p:cNvSpPr/>
            <p:nvPr/>
          </p:nvSpPr>
          <p:spPr bwMode="auto">
            <a:xfrm>
              <a:off x="7305517" y="4104916"/>
              <a:ext cx="794875" cy="66421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Rettangolo 30">
            <a:extLst>
              <a:ext uri="{FF2B5EF4-FFF2-40B4-BE49-F238E27FC236}">
                <a16:creationId xmlns:a16="http://schemas.microsoft.com/office/drawing/2014/main" id="{72F1F133-DDF1-A648-B1DE-F2751DECF2FC}"/>
              </a:ext>
            </a:extLst>
          </p:cNvPr>
          <p:cNvSpPr/>
          <p:nvPr/>
        </p:nvSpPr>
        <p:spPr bwMode="auto">
          <a:xfrm>
            <a:off x="3142676" y="862493"/>
            <a:ext cx="794875" cy="6642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DFB180-B334-B744-96AB-A0023EBE9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51" y="4019705"/>
            <a:ext cx="4013317" cy="283829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7FC153-8E3D-A54D-914D-CDF7A4805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95827"/>
            <a:ext cx="3880001" cy="277686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79512" y="964058"/>
            <a:ext cx="3816424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Finestra Rettangolare (2/2)</a:t>
            </a:r>
          </a:p>
          <a:p>
            <a:endParaRPr lang="it-IT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86BB33A8-74F9-EA46-BF17-C9399B6337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4339" y="1899984"/>
                <a:ext cx="3492421" cy="721993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342900" indent="-342900">
                  <a:spcBef>
                    <a:spcPts val="840"/>
                  </a:spcBef>
                </a:pP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reale e pari,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𝑋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è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reale</a:t>
                </a:r>
              </a:p>
            </p:txBody>
          </p:sp>
        </mc:Choice>
        <mc:Fallback xmlns="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86BB33A8-74F9-EA46-BF17-C9399B633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4339" y="1899984"/>
                <a:ext cx="3492421" cy="721993"/>
              </a:xfrm>
              <a:prstGeom prst="rect">
                <a:avLst/>
              </a:prstGeom>
              <a:blipFill>
                <a:blip r:embed="rId8"/>
                <a:stretch>
                  <a:fillRect l="-1805" t="-8475" b="-13559"/>
                </a:stretch>
              </a:blipFill>
              <a:ln w="158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6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Esempi di Trasformata di Fourier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/>
              <p:nvPr/>
            </p:nvSpPr>
            <p:spPr>
              <a:xfrm>
                <a:off x="227507" y="3642132"/>
                <a:ext cx="6483890" cy="1523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nary>
                        <m:nary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r>
                            <a:rPr lang="it-IT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it-IT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−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𝑗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2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𝑑𝑡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naryPr>
                            <m:sub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it-IT" sz="2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</m:oMath>
                  </m:oMathPara>
                </a14:m>
                <a:endParaRPr lang="it-IT" sz="2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r>
                        <a:rPr lang="it-IT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−</m:t>
                      </m:r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𝐴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+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𝑗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sSubSup>
                        <m:sSubSup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it-IT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𝑗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lang="it-IT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0</m:t>
                          </m:r>
                        </m:sub>
                        <m:sup>
                          <m:r>
                            <a:rPr lang="it-IT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𝐴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𝑇</m:t>
                          </m:r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1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+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𝑗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𝑓𝑇</m:t>
                          </m:r>
                        </m:den>
                      </m:f>
                    </m:oMath>
                  </m:oMathPara>
                </a14:m>
                <a:endParaRPr lang="it-IT" sz="2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charset="0"/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07" y="3642132"/>
                <a:ext cx="6483890" cy="1523430"/>
              </a:xfrm>
              <a:prstGeom prst="rect">
                <a:avLst/>
              </a:prstGeom>
              <a:blipFill>
                <a:blip r:embed="rId2"/>
                <a:stretch>
                  <a:fillRect l="-1367" t="-90909" b="-818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9"/>
          <p:cNvSpPr/>
          <p:nvPr/>
        </p:nvSpPr>
        <p:spPr>
          <a:xfrm>
            <a:off x="179512" y="964058"/>
            <a:ext cx="4392488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Esponenziale </a:t>
            </a:r>
            <a:r>
              <a:rPr 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Monolatero</a:t>
            </a: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D74B6B69-04A8-F240-9738-E67EE4CD8C6F}"/>
                  </a:ext>
                </a:extLst>
              </p:cNvPr>
              <p:cNvSpPr/>
              <p:nvPr/>
            </p:nvSpPr>
            <p:spPr>
              <a:xfrm>
                <a:off x="1115616" y="5485945"/>
                <a:ext cx="2925737" cy="815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𝐴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𝐴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it-IT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it-IT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D74B6B69-04A8-F240-9738-E67EE4CD8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485945"/>
                <a:ext cx="2925737" cy="815993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1A31501E-93F8-C343-9A14-8CC705E6149F}"/>
                  </a:ext>
                </a:extLst>
              </p:cNvPr>
              <p:cNvSpPr/>
              <p:nvPr/>
            </p:nvSpPr>
            <p:spPr>
              <a:xfrm>
                <a:off x="4644008" y="5616762"/>
                <a:ext cx="3127972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arctan</m:t>
                      </m:r>
                      <m:d>
                        <m:d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𝑓𝑇</m:t>
                          </m:r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1A31501E-93F8-C343-9A14-8CC705E61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616762"/>
                <a:ext cx="3127972" cy="407163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>
            <a:extLst>
              <a:ext uri="{FF2B5EF4-FFF2-40B4-BE49-F238E27FC236}">
                <a16:creationId xmlns:a16="http://schemas.microsoft.com/office/drawing/2014/main" id="{A87691AB-1CE1-8844-9851-395169667673}"/>
              </a:ext>
            </a:extLst>
          </p:cNvPr>
          <p:cNvSpPr/>
          <p:nvPr/>
        </p:nvSpPr>
        <p:spPr bwMode="auto">
          <a:xfrm>
            <a:off x="2851924" y="3142951"/>
            <a:ext cx="1425339" cy="286049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D4DD6E45-2327-8A45-A033-C394D34FD63E}"/>
              </a:ext>
            </a:extLst>
          </p:cNvPr>
          <p:cNvGrpSpPr/>
          <p:nvPr/>
        </p:nvGrpSpPr>
        <p:grpSpPr>
          <a:xfrm>
            <a:off x="1972221" y="1377079"/>
            <a:ext cx="3708412" cy="2016677"/>
            <a:chOff x="2717794" y="1239383"/>
            <a:chExt cx="3708412" cy="2016677"/>
          </a:xfrm>
        </p:grpSpPr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BAF874AC-A60B-8E40-A169-2F661D8A4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3"/>
            <a:stretch/>
          </p:blipFill>
          <p:spPr>
            <a:xfrm>
              <a:off x="2717794" y="1239383"/>
              <a:ext cx="3708412" cy="1944670"/>
            </a:xfrm>
            <a:prstGeom prst="rect">
              <a:avLst/>
            </a:prstGeom>
          </p:spPr>
        </p:pic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24E774C4-2D9B-F645-A0C6-F94EF1EC4304}"/>
                </a:ext>
              </a:extLst>
            </p:cNvPr>
            <p:cNvSpPr/>
            <p:nvPr/>
          </p:nvSpPr>
          <p:spPr bwMode="auto">
            <a:xfrm>
              <a:off x="3076130" y="2866341"/>
              <a:ext cx="1639886" cy="389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22424EC9-97B6-9040-B30E-FE9E209D4FF6}"/>
                  </a:ext>
                </a:extLst>
              </p:cNvPr>
              <p:cNvSpPr/>
              <p:nvPr/>
            </p:nvSpPr>
            <p:spPr>
              <a:xfrm>
                <a:off x="227507" y="1864110"/>
                <a:ext cx="2272417" cy="545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A</m:t>
                      </m:r>
                      <m:sSup>
                        <m:sSup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u</m:t>
                      </m:r>
                      <m:d>
                        <m:d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22424EC9-97B6-9040-B30E-FE9E209D4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07" y="1864110"/>
                <a:ext cx="2272417" cy="545406"/>
              </a:xfrm>
              <a:prstGeom prst="rect">
                <a:avLst/>
              </a:prstGeom>
              <a:blipFill>
                <a:blip r:embed="rId6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49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Esempi di Trasformata di Fourier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/>
              <p:nvPr/>
            </p:nvSpPr>
            <p:spPr>
              <a:xfrm>
                <a:off x="226912" y="3337959"/>
                <a:ext cx="2445541" cy="7391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𝑋</m:t>
                      </m:r>
                      <m:d>
                        <m:d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𝑓</m:t>
                          </m:r>
                        </m:e>
                      </m:d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=</m:t>
                      </m:r>
                      <m:f>
                        <m:f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fPr>
                        <m:num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𝐴</m:t>
                          </m:r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𝑇</m:t>
                          </m:r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1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+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𝑗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2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𝑓𝑇</m:t>
                          </m:r>
                        </m:den>
                      </m:f>
                    </m:oMath>
                  </m:oMathPara>
                </a14:m>
                <a:endParaRPr lang="it-IT" sz="2200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charset="0"/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DFFDD60E-0EFA-DC44-9A15-42969EA4C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12" y="3337959"/>
                <a:ext cx="2445541" cy="739113"/>
              </a:xfrm>
              <a:prstGeom prst="rect">
                <a:avLst/>
              </a:prstGeom>
              <a:blipFill>
                <a:blip r:embed="rId2"/>
                <a:stretch>
                  <a:fillRect t="-1695" b="-118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tangolo 30">
            <a:extLst>
              <a:ext uri="{FF2B5EF4-FFF2-40B4-BE49-F238E27FC236}">
                <a16:creationId xmlns:a16="http://schemas.microsoft.com/office/drawing/2014/main" id="{72F1F133-DDF1-A648-B1DE-F2751DECF2FC}"/>
              </a:ext>
            </a:extLst>
          </p:cNvPr>
          <p:cNvSpPr/>
          <p:nvPr/>
        </p:nvSpPr>
        <p:spPr bwMode="auto">
          <a:xfrm>
            <a:off x="3142676" y="862493"/>
            <a:ext cx="794875" cy="6642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9512" y="964058"/>
            <a:ext cx="4392488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Esponenziale </a:t>
            </a:r>
            <a:r>
              <a:rPr 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Monolatero</a:t>
            </a:r>
            <a:r>
              <a:rPr 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(2/2)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2F1F1F-8B62-8C4B-A60F-B331F1C01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93697"/>
            <a:ext cx="3492421" cy="258048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EDA9881-2422-BB41-A3E4-9BAFB7329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59" y="4061662"/>
            <a:ext cx="3402452" cy="2528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4D19F8E3-DB95-274E-AEFF-171E5E1A8A70}"/>
                  </a:ext>
                </a:extLst>
              </p:cNvPr>
              <p:cNvSpPr/>
              <p:nvPr/>
            </p:nvSpPr>
            <p:spPr>
              <a:xfrm>
                <a:off x="97466" y="4942624"/>
                <a:ext cx="1381147" cy="818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t-IT" sz="2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4D19F8E3-DB95-274E-AEFF-171E5E1A8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6" y="4942624"/>
                <a:ext cx="1381147" cy="818557"/>
              </a:xfrm>
              <a:prstGeom prst="rect">
                <a:avLst/>
              </a:prstGeom>
              <a:blipFill>
                <a:blip r:embed="rId5"/>
                <a:stretch>
                  <a:fillRect t="-46154" r="-1818" b="-126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BCED9D27-FCD4-A14D-906E-AB938900E3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16083" y="1909793"/>
                <a:ext cx="3492421" cy="721993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342900" indent="-342900">
                  <a:spcBef>
                    <a:spcPts val="840"/>
                  </a:spcBef>
                </a:pP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reale né pari né dispari, </a:t>
                </a:r>
                <a14:m>
                  <m:oMath xmlns:m="http://schemas.openxmlformats.org/officeDocument/2006/math">
                    <m:r>
                      <a:rPr lang="it-IT" sz="2200" i="1">
                        <a:latin typeface="Cambria Math" charset="0"/>
                      </a:rPr>
                      <m:t>𝑋</m:t>
                    </m:r>
                    <m:d>
                      <m:dPr>
                        <m:ctrlPr>
                          <a:rPr lang="it-I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it-IT" altLang="it-IT" sz="2200" dirty="0">
                    <a:latin typeface="Calibri" charset="0"/>
                    <a:ea typeface="Calibri" charset="0"/>
                    <a:cs typeface="Calibri" charset="0"/>
                  </a:rPr>
                  <a:t> è </a:t>
                </a:r>
                <a:r>
                  <a:rPr lang="it-IT" altLang="it-IT" sz="2200" dirty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complesso</a:t>
                </a:r>
              </a:p>
            </p:txBody>
          </p:sp>
        </mc:Choice>
        <mc:Fallback xmlns=""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BCED9D27-FCD4-A14D-906E-AB938900E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6083" y="1909793"/>
                <a:ext cx="3492421" cy="721993"/>
              </a:xfrm>
              <a:prstGeom prst="rect">
                <a:avLst/>
              </a:prstGeom>
              <a:blipFill>
                <a:blip r:embed="rId6"/>
                <a:stretch>
                  <a:fillRect l="-1439" t="-6667" r="-1079" b="-13333"/>
                </a:stretch>
              </a:blipFill>
              <a:ln w="158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po 16">
            <a:extLst>
              <a:ext uri="{FF2B5EF4-FFF2-40B4-BE49-F238E27FC236}">
                <a16:creationId xmlns:a16="http://schemas.microsoft.com/office/drawing/2014/main" id="{53FB258C-1620-8C4E-8CF2-47FC0BCA55BA}"/>
              </a:ext>
            </a:extLst>
          </p:cNvPr>
          <p:cNvGrpSpPr/>
          <p:nvPr/>
        </p:nvGrpSpPr>
        <p:grpSpPr>
          <a:xfrm>
            <a:off x="1835696" y="1377079"/>
            <a:ext cx="3708412" cy="2016677"/>
            <a:chOff x="2717794" y="1239383"/>
            <a:chExt cx="3708412" cy="2016677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7798FC2F-4F51-FF44-BDD6-0019E3160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3"/>
            <a:stretch/>
          </p:blipFill>
          <p:spPr>
            <a:xfrm>
              <a:off x="2717794" y="1239383"/>
              <a:ext cx="3708412" cy="1944670"/>
            </a:xfrm>
            <a:prstGeom prst="rect">
              <a:avLst/>
            </a:prstGeom>
          </p:spPr>
        </p:pic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909C2458-35D5-E545-B33F-62B7BC511993}"/>
                </a:ext>
              </a:extLst>
            </p:cNvPr>
            <p:cNvSpPr/>
            <p:nvPr/>
          </p:nvSpPr>
          <p:spPr bwMode="auto">
            <a:xfrm>
              <a:off x="3076130" y="2866341"/>
              <a:ext cx="1639886" cy="389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89F30E4-1420-D749-ACCB-A12AE45555BD}"/>
                  </a:ext>
                </a:extLst>
              </p:cNvPr>
              <p:cNvSpPr/>
              <p:nvPr/>
            </p:nvSpPr>
            <p:spPr>
              <a:xfrm>
                <a:off x="227507" y="1864110"/>
                <a:ext cx="2272417" cy="545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it-IT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A</m:t>
                      </m:r>
                      <m:sSup>
                        <m:sSupPr>
                          <m:ctrlP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</m:ctrlPr>
                            </m:fPr>
                            <m:num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it-IT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it-IT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charset="0"/>
                        </a:rPr>
                        <m:t>u</m:t>
                      </m:r>
                      <m:d>
                        <m:dPr>
                          <m:ctrlPr>
                            <a:rPr lang="it-IT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</m:ctrlPr>
                        </m:dPr>
                        <m:e>
                          <m:r>
                            <a:rPr lang="it-IT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it-IT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89F30E4-1420-D749-ACCB-A12AE4555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07" y="1864110"/>
                <a:ext cx="2272417" cy="545406"/>
              </a:xfrm>
              <a:prstGeom prst="rect">
                <a:avLst/>
              </a:prstGeom>
              <a:blipFill>
                <a:blip r:embed="rId8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9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363</Words>
  <Application>Microsoft Macintosh PowerPoint</Application>
  <PresentationFormat>Presentazione su schermo (4:3)</PresentationFormat>
  <Paragraphs>67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Rockwell</vt:lpstr>
      <vt:lpstr>Times New Roman</vt:lpstr>
      <vt:lpstr>Wingdings</vt:lpstr>
      <vt:lpstr>Tema di Office</vt:lpstr>
      <vt:lpstr>1_Tema di Office</vt:lpstr>
      <vt:lpstr>Presentazione standard di PowerPoint</vt:lpstr>
      <vt:lpstr>Sommario</vt:lpstr>
      <vt:lpstr>Spettro della FT</vt:lpstr>
      <vt:lpstr>Trasformata di Fourieri dei Segnali Reali </vt:lpstr>
      <vt:lpstr>Esempi di Trasformata di Fourier</vt:lpstr>
      <vt:lpstr>Esempi di Trasformata di Fourier</vt:lpstr>
      <vt:lpstr>Esempi di Trasformata di Fourier</vt:lpstr>
      <vt:lpstr>Esempi di Trasformata di Fourier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106</cp:revision>
  <cp:lastPrinted>1601-01-01T00:00:00Z</cp:lastPrinted>
  <dcterms:created xsi:type="dcterms:W3CDTF">2014-02-26T18:00:47Z</dcterms:created>
  <dcterms:modified xsi:type="dcterms:W3CDTF">2023-11-30T17:31:14Z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