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8"/>
  </p:notesMasterIdLst>
  <p:sldIdLst>
    <p:sldId id="256" r:id="rId3"/>
    <p:sldId id="261" r:id="rId4"/>
    <p:sldId id="262" r:id="rId5"/>
    <p:sldId id="264" r:id="rId6"/>
    <p:sldId id="265" r:id="rId7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871B8"/>
    <a:srgbClr val="673366"/>
    <a:srgbClr val="DE9910"/>
    <a:srgbClr val="873AC0"/>
    <a:srgbClr val="FF9933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3"/>
    <p:restoredTop sz="94830"/>
  </p:normalViewPr>
  <p:slideViewPr>
    <p:cSldViewPr>
      <p:cViewPr varScale="1">
        <p:scale>
          <a:sx n="117" d="100"/>
          <a:sy n="117" d="100"/>
        </p:scale>
        <p:origin x="184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150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89D49CB-1A7B-2942-9D94-2375D39183A5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9396643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/>
            <a:fld id="{B0FD1181-A2A7-5141-9FEF-2687CF961A24}" type="slidenum">
              <a:rPr lang="it-IT" altLang="en-US">
                <a:solidFill>
                  <a:srgbClr val="000000"/>
                </a:solidFill>
                <a:latin typeface="Times New Roman" charset="0"/>
              </a:rPr>
              <a:pPr eaLnBrk="1"/>
              <a:t>1</a:t>
            </a:fld>
            <a:endParaRPr lang="it-IT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225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2" name="Text Box 2"/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343486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idx="10"/>
          </p:nvPr>
        </p:nvSpPr>
        <p:spPr>
          <a:xfrm>
            <a:off x="381000" y="6235700"/>
            <a:ext cx="2587625" cy="3619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en-US"/>
              <a:t>Urbano Tancredi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A8D99A-B3EF-A84C-8117-B30EEF2CD899}" type="slidenum">
              <a:rPr lang="it-IT" altLang="en-US"/>
              <a:pPr/>
              <a:t>‹N›</a:t>
            </a:fld>
            <a:endParaRPr lang="it-IT" altLang="en-US"/>
          </a:p>
        </p:txBody>
      </p:sp>
    </p:spTree>
    <p:extLst>
      <p:ext uri="{BB962C8B-B14F-4D97-AF65-F5344CB8AC3E}">
        <p14:creationId xmlns:p14="http://schemas.microsoft.com/office/powerpoint/2010/main" val="1304297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73366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6F6A34-10BB-8347-BFBE-4AC8B407C733}" type="slidenum">
              <a:rPr lang="it-IT" altLang="en-US"/>
              <a:pPr/>
              <a:t>‹N›</a:t>
            </a:fld>
            <a:endParaRPr lang="it-IT" altLang="en-US"/>
          </a:p>
        </p:txBody>
      </p:sp>
      <p:cxnSp>
        <p:nvCxnSpPr>
          <p:cNvPr id="5" name="Connettore 1 4"/>
          <p:cNvCxnSpPr/>
          <p:nvPr userDrawn="1"/>
        </p:nvCxnSpPr>
        <p:spPr bwMode="auto">
          <a:xfrm>
            <a:off x="440531" y="777876"/>
            <a:ext cx="7553325" cy="0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rgbClr val="B871B8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15443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sv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ChangeArrowheads="1"/>
          </p:cNvSpPr>
          <p:nvPr/>
        </p:nvSpPr>
        <p:spPr bwMode="auto">
          <a:xfrm>
            <a:off x="282575" y="228600"/>
            <a:ext cx="4235450" cy="6345238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571750"/>
            <a:ext cx="4013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Fai clic per modificare il formato del testo del titolo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3733800"/>
            <a:ext cx="4011613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il </a:t>
            </a:r>
            <a:r>
              <a:rPr lang="en-GB" altLang="en-US" dirty="0" err="1"/>
              <a:t>formato</a:t>
            </a:r>
            <a:r>
              <a:rPr lang="en-GB" altLang="en-US" dirty="0"/>
              <a:t> del testo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Quinto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048000" y="6235700"/>
            <a:ext cx="1347788" cy="36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defRPr>
                <a:solidFill>
                  <a:srgbClr val="000000"/>
                </a:solidFill>
              </a:defRPr>
            </a:lvl1pPr>
          </a:lstStyle>
          <a:p>
            <a:fld id="{D0EF2B96-1032-6741-8435-198DBA52B34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5450" y="174625"/>
            <a:ext cx="412750" cy="823913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54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1033" name="Rectangle 8"/>
          <p:cNvSpPr>
            <a:spLocks noChangeArrowheads="1"/>
          </p:cNvSpPr>
          <p:nvPr/>
        </p:nvSpPr>
        <p:spPr bwMode="auto">
          <a:xfrm>
            <a:off x="6802438" y="228600"/>
            <a:ext cx="2057400" cy="203835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34" name="Rectangle 9"/>
          <p:cNvSpPr>
            <a:spLocks noChangeArrowheads="1"/>
          </p:cNvSpPr>
          <p:nvPr/>
        </p:nvSpPr>
        <p:spPr bwMode="auto">
          <a:xfrm>
            <a:off x="4624388" y="4533900"/>
            <a:ext cx="2057400" cy="2038350"/>
          </a:xfrm>
          <a:prstGeom prst="rect">
            <a:avLst/>
          </a:prstGeom>
          <a:solidFill>
            <a:srgbClr val="9999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hf sldNum="0" hdr="0" dt="0"/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ChangeArrowheads="1"/>
          </p:cNvSpPr>
          <p:nvPr/>
        </p:nvSpPr>
        <p:spPr bwMode="auto">
          <a:xfrm>
            <a:off x="8215313" y="260648"/>
            <a:ext cx="641350" cy="16002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40531" y="303722"/>
            <a:ext cx="7553325" cy="47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del </a:t>
            </a:r>
            <a:r>
              <a:rPr lang="en-GB" altLang="en-US" dirty="0" err="1"/>
              <a:t>titolo</a:t>
            </a:r>
            <a:endParaRPr lang="en-GB" altLang="en-US" dirty="0"/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0531" y="1176337"/>
            <a:ext cx="7553325" cy="414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Fai </a:t>
            </a:r>
            <a:r>
              <a:rPr lang="en-GB" altLang="en-US" dirty="0" err="1"/>
              <a:t>clic</a:t>
            </a:r>
            <a:r>
              <a:rPr lang="en-GB" altLang="en-US" dirty="0"/>
              <a:t> per </a:t>
            </a:r>
            <a:r>
              <a:rPr lang="en-GB" altLang="en-US" dirty="0" err="1"/>
              <a:t>modificare</a:t>
            </a:r>
            <a:r>
              <a:rPr lang="en-GB" altLang="en-US" dirty="0"/>
              <a:t> </a:t>
            </a:r>
            <a:r>
              <a:rPr lang="en-GB" altLang="en-US" dirty="0" err="1"/>
              <a:t>il</a:t>
            </a:r>
            <a:r>
              <a:rPr lang="en-GB" altLang="en-US" dirty="0"/>
              <a:t> </a:t>
            </a:r>
            <a:r>
              <a:rPr lang="en-GB" altLang="en-US" dirty="0" err="1"/>
              <a:t>formato</a:t>
            </a:r>
            <a:r>
              <a:rPr lang="en-GB" altLang="en-US" dirty="0"/>
              <a:t> del </a:t>
            </a:r>
            <a:r>
              <a:rPr lang="en-GB" altLang="en-US" dirty="0" err="1"/>
              <a:t>testo</a:t>
            </a:r>
            <a:r>
              <a:rPr lang="en-GB" altLang="en-US" dirty="0"/>
              <a:t> </a:t>
            </a:r>
            <a:r>
              <a:rPr lang="en-GB" altLang="en-US" dirty="0" err="1"/>
              <a:t>della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1"/>
            <a:r>
              <a:rPr lang="en-GB" altLang="en-US" dirty="0"/>
              <a:t>Secondo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2"/>
            <a:r>
              <a:rPr lang="en-GB" altLang="en-US" dirty="0" err="1"/>
              <a:t>Terzo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3"/>
            <a:r>
              <a:rPr lang="en-GB" altLang="en-US" dirty="0"/>
              <a:t>Quarto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Quinto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/>
              <a:t>Sesto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  <a:p>
            <a:pPr lvl="4"/>
            <a:r>
              <a:rPr lang="en-GB" altLang="en-US" dirty="0" err="1"/>
              <a:t>Settimo</a:t>
            </a:r>
            <a:r>
              <a:rPr lang="en-GB" altLang="en-US" dirty="0"/>
              <a:t> </a:t>
            </a:r>
            <a:r>
              <a:rPr lang="en-GB" altLang="en-US" dirty="0" err="1"/>
              <a:t>livello</a:t>
            </a:r>
            <a:r>
              <a:rPr lang="en-GB" altLang="en-US" dirty="0"/>
              <a:t> </a:t>
            </a:r>
            <a:r>
              <a:rPr lang="en-GB" altLang="en-US" dirty="0" err="1"/>
              <a:t>struttura</a:t>
            </a:r>
            <a:endParaRPr lang="en-GB" altLang="en-US" dirty="0"/>
          </a:p>
        </p:txBody>
      </p:sp>
      <p:sp>
        <p:nvSpPr>
          <p:cNvPr id="2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8305800" y="242888"/>
            <a:ext cx="550863" cy="3619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Tx/>
              <a:buFontTx/>
              <a:buNone/>
              <a:defRPr sz="1400">
                <a:solidFill>
                  <a:srgbClr val="FFFFFF"/>
                </a:solidFill>
                <a:latin typeface="Times New Roman" charset="0"/>
              </a:defRPr>
            </a:lvl1pPr>
          </a:lstStyle>
          <a:p>
            <a:fld id="{6DC62007-F568-C543-B416-20283069F037}" type="slidenum">
              <a:rPr lang="it-IT" altLang="en-US"/>
              <a:pPr/>
              <a:t>‹N›</a:t>
            </a:fld>
            <a:endParaRPr lang="it-IT" alt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23838" y="228600"/>
            <a:ext cx="260350" cy="549275"/>
          </a:xfrm>
          <a:prstGeom prst="rect">
            <a:avLst/>
          </a:prstGeom>
          <a:noFill/>
          <a:ln>
            <a:noFill/>
          </a:ln>
          <a:effectLst/>
        </p:spPr>
        <p:txBody>
          <a:bodyPr lIns="0" tIns="0" rIns="0" bIns="0">
            <a:spAutoFit/>
          </a:bodyPr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>
              <a:lnSpc>
                <a:spcPct val="100000"/>
              </a:lnSpc>
              <a:buClrTx/>
              <a:buFontTx/>
              <a:buNone/>
            </a:pPr>
            <a:r>
              <a:rPr lang="it-IT" altLang="en-US" sz="3600" b="1">
                <a:solidFill>
                  <a:srgbClr val="B870B8"/>
                </a:solidFill>
                <a:latin typeface="Times New Roman" charset="0"/>
              </a:rPr>
              <a:t>+</a:t>
            </a:r>
          </a:p>
        </p:txBody>
      </p:sp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8067675" y="260648"/>
            <a:ext cx="90488" cy="16002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0" name="Rectangle 1"/>
          <p:cNvSpPr>
            <a:spLocks noChangeArrowheads="1"/>
          </p:cNvSpPr>
          <p:nvPr userDrawn="1"/>
        </p:nvSpPr>
        <p:spPr bwMode="auto">
          <a:xfrm>
            <a:off x="330250" y="6237312"/>
            <a:ext cx="641350" cy="495300"/>
          </a:xfrm>
          <a:prstGeom prst="rect">
            <a:avLst/>
          </a:prstGeom>
          <a:solidFill>
            <a:srgbClr val="663366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182612" y="6237312"/>
            <a:ext cx="90488" cy="495300"/>
          </a:xfrm>
          <a:prstGeom prst="rect">
            <a:avLst/>
          </a:prstGeom>
          <a:solidFill>
            <a:srgbClr val="666699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pitchFamily="16" charset="0"/>
              <a:buNone/>
              <a:defRPr/>
            </a:pPr>
            <a:endParaRPr lang="en-US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838" y="6186648"/>
            <a:ext cx="1782888" cy="588216"/>
          </a:xfrm>
          <a:prstGeom prst="rect">
            <a:avLst/>
          </a:prstGeom>
        </p:spPr>
      </p:pic>
      <p:sp>
        <p:nvSpPr>
          <p:cNvPr id="13" name="Rectangle 2"/>
          <p:cNvSpPr txBox="1">
            <a:spLocks noChangeArrowheads="1"/>
          </p:cNvSpPr>
          <p:nvPr userDrawn="1"/>
        </p:nvSpPr>
        <p:spPr bwMode="auto">
          <a:xfrm>
            <a:off x="6358245" y="6275877"/>
            <a:ext cx="2629496" cy="402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6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2pPr>
            <a:lvl3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3pPr>
            <a:lvl4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4pPr>
            <a:lvl5pPr algn="l" defTabSz="449263" rtl="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5pPr>
            <a:lvl6pPr marL="25146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6pPr>
            <a:lvl7pPr marL="29718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7pPr>
            <a:lvl8pPr marL="34290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8pPr>
            <a:lvl9pPr marL="3886200" indent="-228600" algn="l" defTabSz="449263" rtl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Times New Roman" pitchFamily="16" charset="0"/>
                <a:ea typeface="ＭＳ Ｐゴシック" charset="-128"/>
              </a:defRPr>
            </a:lvl9pPr>
          </a:lstStyle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G.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Ferraioli</a:t>
            </a:r>
            <a:r>
              <a:rPr lang="en-GB" altLang="en-US" sz="1400" kern="0" dirty="0">
                <a:solidFill>
                  <a:srgbClr val="673366"/>
                </a:solidFill>
              </a:rPr>
              <a:t> - SNAMO  </a:t>
            </a:r>
          </a:p>
          <a:p>
            <a:pPr algn="r"/>
            <a:r>
              <a:rPr lang="en-GB" altLang="en-US" sz="1400" kern="0" dirty="0">
                <a:solidFill>
                  <a:srgbClr val="673366"/>
                </a:solidFill>
              </a:rPr>
              <a:t>Teoria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dei</a:t>
            </a:r>
            <a:r>
              <a:rPr lang="en-GB" altLang="en-US" sz="1400" kern="0" dirty="0">
                <a:solidFill>
                  <a:srgbClr val="673366"/>
                </a:solidFill>
              </a:rPr>
              <a:t> </a:t>
            </a:r>
            <a:r>
              <a:rPr lang="en-GB" altLang="en-US" sz="1400" kern="0" dirty="0" err="1">
                <a:solidFill>
                  <a:srgbClr val="673366"/>
                </a:solidFill>
              </a:rPr>
              <a:t>Segnali</a:t>
            </a:r>
            <a:r>
              <a:rPr lang="en-GB" altLang="en-US" sz="1400" kern="0" dirty="0">
                <a:solidFill>
                  <a:srgbClr val="673366"/>
                </a:solidFill>
              </a:rPr>
              <a:t> 23/24</a:t>
            </a:r>
          </a:p>
        </p:txBody>
      </p:sp>
      <p:pic>
        <p:nvPicPr>
          <p:cNvPr id="3" name="Elemento grafico 2">
            <a:extLst>
              <a:ext uri="{FF2B5EF4-FFF2-40B4-BE49-F238E27FC236}">
                <a16:creationId xmlns:a16="http://schemas.microsoft.com/office/drawing/2014/main" id="{3FFF7C07-CD49-F773-3210-E79DF78551F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55676" y="6185485"/>
            <a:ext cx="3456380" cy="5832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6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2pPr>
      <a:lvl3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3pPr>
      <a:lvl4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4pPr>
      <a:lvl5pPr algn="l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5pPr>
      <a:lvl6pPr marL="25146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6pPr>
      <a:lvl7pPr marL="29718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7pPr>
      <a:lvl8pPr marL="34290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8pPr>
      <a:lvl9pPr marL="3886200" indent="-228600" algn="l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Times New Roman" pitchFamily="16" charset="0"/>
          <a:ea typeface="ＭＳ Ｐゴシック" charset="-128"/>
        </a:defRPr>
      </a:lvl9pPr>
    </p:titleStyle>
    <p:bodyStyle>
      <a:lvl1pPr marL="342900" indent="-342900" algn="l" defTabSz="449263" rtl="0" eaLnBrk="0" fontAlgn="base" hangingPunct="0">
        <a:lnSpc>
          <a:spcPct val="98000"/>
        </a:lnSpc>
        <a:spcBef>
          <a:spcPts val="142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4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98000"/>
        </a:lnSpc>
        <a:spcBef>
          <a:spcPts val="113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lnSpc>
          <a:spcPct val="98000"/>
        </a:lnSpc>
        <a:spcBef>
          <a:spcPts val="85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lnSpc>
          <a:spcPct val="98000"/>
        </a:lnSpc>
        <a:spcBef>
          <a:spcPts val="575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2000">
          <a:solidFill>
            <a:srgbClr val="595959"/>
          </a:solidFill>
          <a:latin typeface="+mn-lt"/>
          <a:ea typeface="+mn-ea"/>
        </a:defRPr>
      </a:lvl5pPr>
      <a:lvl6pPr marL="25146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6pPr>
      <a:lvl7pPr marL="29718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7pPr>
      <a:lvl8pPr marL="34290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8pPr>
      <a:lvl9pPr marL="3886200" indent="-228600" algn="l" defTabSz="449263" rtl="0" fontAlgn="base">
        <a:lnSpc>
          <a:spcPct val="98000"/>
        </a:lnSpc>
        <a:spcBef>
          <a:spcPts val="28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.jp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image" Target="../media/image6.gif"/><Relationship Id="rId4" Type="http://schemas.openxmlformats.org/officeDocument/2006/relationships/image" Target="../media/image5.jpg"/><Relationship Id="rId9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81000" y="5877272"/>
            <a:ext cx="4014788" cy="90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ts val="600"/>
              </a:spcBef>
              <a:buClrTx/>
              <a:buFontTx/>
              <a:buNone/>
            </a:pPr>
            <a:endParaRPr lang="it-IT" altLang="en-US" sz="1600" dirty="0">
              <a:solidFill>
                <a:srgbClr val="FFFFFF"/>
              </a:solidFill>
              <a:latin typeface="Rockwell" charset="0"/>
            </a:endParaRPr>
          </a:p>
        </p:txBody>
      </p:sp>
      <p:sp>
        <p:nvSpPr>
          <p:cNvPr id="10" name="Titolo 1"/>
          <p:cNvSpPr txBox="1">
            <a:spLocks/>
          </p:cNvSpPr>
          <p:nvPr/>
        </p:nvSpPr>
        <p:spPr>
          <a:xfrm>
            <a:off x="380554" y="2571750"/>
            <a:ext cx="4016633" cy="11620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600" b="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fontAlgn="auto">
              <a:lnSpc>
                <a:spcPct val="100000"/>
              </a:lnSpc>
              <a:spcAft>
                <a:spcPts val="0"/>
              </a:spcAft>
              <a:buClrTx/>
              <a:buSzTx/>
            </a:pP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Teoria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dei</a:t>
            </a:r>
            <a:r>
              <a:rPr lang="en-US" dirty="0">
                <a:solidFill>
                  <a:sysClr val="window" lastClr="FFFFFF"/>
                </a:solidFill>
                <a:latin typeface="Rockwell"/>
                <a:ea typeface=""/>
              </a:rPr>
              <a:t> </a:t>
            </a:r>
            <a:r>
              <a:rPr lang="en-US" dirty="0" err="1">
                <a:solidFill>
                  <a:sysClr val="window" lastClr="FFFFFF"/>
                </a:solidFill>
                <a:latin typeface="Rockwell"/>
                <a:ea typeface=""/>
              </a:rPr>
              <a:t>Segnali</a:t>
            </a:r>
            <a:endParaRPr lang="en-US" dirty="0">
              <a:solidFill>
                <a:sysClr val="window" lastClr="FFFFFF"/>
              </a:solidFill>
              <a:latin typeface="Rockwell"/>
              <a:ea typeface=""/>
            </a:endParaRPr>
          </a:p>
        </p:txBody>
      </p:sp>
      <p:sp>
        <p:nvSpPr>
          <p:cNvPr id="11" name="Segnaposto testo 2"/>
          <p:cNvSpPr txBox="1">
            <a:spLocks/>
          </p:cNvSpPr>
          <p:nvPr/>
        </p:nvSpPr>
        <p:spPr>
          <a:xfrm>
            <a:off x="381094" y="3916957"/>
            <a:ext cx="4015304" cy="2392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1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ts val="6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None/>
              <a:defRPr lang="en-US" sz="9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lang="en-US" sz="1600" dirty="0">
                <a:solidFill>
                  <a:sysClr val="window" lastClr="FFFFFF"/>
                </a:solidFill>
                <a:ea typeface=""/>
              </a:rPr>
              <a:t>Corso di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Laurea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: </a:t>
            </a: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Scienze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Aeronautiche</a:t>
            </a:r>
            <a:r>
              <a:rPr lang="en-US" sz="1600" dirty="0">
                <a:solidFill>
                  <a:sysClr val="window" lastClr="FFFFFF"/>
                </a:solidFill>
                <a:ea typeface=""/>
              </a:rPr>
              <a:t> e </a:t>
            </a:r>
            <a:r>
              <a:rPr lang="en-US" sz="1600" dirty="0" err="1">
                <a:solidFill>
                  <a:sysClr val="window" lastClr="FFFFFF"/>
                </a:solidFill>
                <a:ea typeface=""/>
              </a:rPr>
              <a:t>Meteo-Oceanografiche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  <a:p>
            <a:pPr fontAlgn="auto">
              <a:lnSpc>
                <a:spcPct val="100000"/>
              </a:lnSpc>
              <a:spcAft>
                <a:spcPts val="0"/>
              </a:spcAft>
              <a:buClr>
                <a:srgbClr val="663366"/>
              </a:buClr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Anno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Accademico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2023/2024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Crediti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9 CFU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663366"/>
              </a:buClr>
              <a:buSzPct val="75000"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Docente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: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Giampaolo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 </a:t>
            </a:r>
            <a:r>
              <a:rPr kumimoji="0" lang="en-US" sz="1600" b="0" i="0" u="none" strike="noStrike" kern="1200" cap="none" spc="0" normalizeH="0" baseline="0" noProof="0" dirty="0" err="1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Rockwell"/>
                <a:ea typeface=""/>
                <a:cs typeface=""/>
              </a:rPr>
              <a:t>Ferraioli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Rockwell"/>
              <a:ea typeface=""/>
              <a:cs typeface=""/>
            </a:endParaRPr>
          </a:p>
        </p:txBody>
      </p:sp>
      <p:pic>
        <p:nvPicPr>
          <p:cNvPr id="2" name="Immagine 1"/>
          <p:cNvPicPr>
            <a:picLocks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11" t="40039" r="27814" b="14541"/>
          <a:stretch/>
        </p:blipFill>
        <p:spPr>
          <a:xfrm>
            <a:off x="4551388" y="620688"/>
            <a:ext cx="2180852" cy="141753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3248" y="2686163"/>
            <a:ext cx="2052000" cy="1411375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96" y="2686163"/>
            <a:ext cx="2110580" cy="1224136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5511222"/>
            <a:ext cx="1671464" cy="551455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86" y="5444514"/>
            <a:ext cx="678691" cy="678691"/>
          </a:xfrm>
          <a:prstGeom prst="rect">
            <a:avLst/>
          </a:prstGeom>
        </p:spPr>
      </p:pic>
      <p:pic>
        <p:nvPicPr>
          <p:cNvPr id="7" name="Elemento grafico 6">
            <a:extLst>
              <a:ext uri="{FF2B5EF4-FFF2-40B4-BE49-F238E27FC236}">
                <a16:creationId xmlns:a16="http://schemas.microsoft.com/office/drawing/2014/main" id="{2723292A-D555-1312-9439-38D9AC62C607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 l="26726" t="-1" b="-5521"/>
          <a:stretch/>
        </p:blipFill>
        <p:spPr>
          <a:xfrm>
            <a:off x="6823248" y="6062677"/>
            <a:ext cx="2182568" cy="53035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440531" y="1124744"/>
            <a:ext cx="8204200" cy="2460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9144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3716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8288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286000" indent="-457200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Definizione di Segnale 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Segnali Monodimensionali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Conversione Analogico/Digitale</a:t>
            </a:r>
          </a:p>
          <a:p>
            <a:pPr defTabSz="914400" eaLnBrk="1" hangingPunct="1">
              <a:lnSpc>
                <a:spcPct val="120000"/>
              </a:lnSpc>
              <a:buFontTx/>
              <a:buChar char="•"/>
            </a:pPr>
            <a:r>
              <a:rPr lang="it-IT" altLang="it-IT" sz="2600" dirty="0">
                <a:solidFill>
                  <a:srgbClr val="673366"/>
                </a:solidFill>
                <a:latin typeface="+mj-lt"/>
                <a:ea typeface="+mj-ea"/>
                <a:cs typeface="+mj-cs"/>
              </a:rPr>
              <a:t>Campionamento e Quantizzazione</a:t>
            </a:r>
          </a:p>
          <a:p>
            <a:pPr marL="0" indent="0" defTabSz="914400" eaLnBrk="1" hangingPunct="1">
              <a:lnSpc>
                <a:spcPct val="120000"/>
              </a:lnSpc>
            </a:pPr>
            <a:endParaRPr lang="it-IT" altLang="it-IT" sz="2600" dirty="0">
              <a:solidFill>
                <a:srgbClr val="673366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Sommario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323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68313" y="1052513"/>
            <a:ext cx="7991475" cy="1994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segnale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è un modello matematico che descrive la variazione di una o più grandezze in funzione di altre grandezze.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può essere descritto da una funzione di una o più variabili [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), </a:t>
            </a:r>
            <a:r>
              <a:rPr lang="it-IT" altLang="it-IT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j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,</a:t>
            </a:r>
            <a:r>
              <a:rPr lang="it-IT" altLang="it-IT" sz="2400" i="1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k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)].</a:t>
            </a:r>
          </a:p>
        </p:txBody>
      </p:sp>
      <p:graphicFrame>
        <p:nvGraphicFramePr>
          <p:cNvPr id="410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0432094"/>
              </p:ext>
            </p:extLst>
          </p:nvPr>
        </p:nvGraphicFramePr>
        <p:xfrm>
          <a:off x="3635896" y="3046970"/>
          <a:ext cx="139223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36600" imgH="228600" progId="Equation.3">
                  <p:embed/>
                </p:oleObj>
              </mc:Choice>
              <mc:Fallback>
                <p:oleObj name="Equation" r:id="rId2" imgW="736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3046970"/>
                        <a:ext cx="139223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ttangolo 2"/>
          <p:cNvSpPr>
            <a:spLocks noChangeArrowheads="1"/>
          </p:cNvSpPr>
          <p:nvPr/>
        </p:nvSpPr>
        <p:spPr bwMode="auto">
          <a:xfrm>
            <a:off x="409203" y="3729286"/>
            <a:ext cx="8280400" cy="23379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Esempi di segnali: segnale acustico, segnale di un elettrocardiografo, il segnale radio, il segnale luminoso emesso da una televisione,…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elettrocardiogramma può essere schematizzato come un segnale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), dove la variabile indipendente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rappresenta il tempo e la variabile dipendente </a:t>
            </a:r>
            <a:r>
              <a:rPr lang="it-IT" altLang="ja-JP" sz="2400" i="1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rappresenta la tensione. 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Definizione</a:t>
            </a:r>
            <a:r>
              <a:rPr lang="en-US" dirty="0"/>
              <a:t> di </a:t>
            </a:r>
            <a:r>
              <a:rPr lang="en-US" dirty="0" err="1"/>
              <a:t>Segnale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69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79389" y="889000"/>
            <a:ext cx="7814468" cy="49528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in base ai valori assunti dalla variabile indipendente.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 tempo continuo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t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dominio della funzione ha la cardinalità dell’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insieme dei numeri Reali. La variabile indipendente può assumere con continuità tutti i valori appartenenti ad un certo intervallo (es: elettrocardiogramma)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 tempo discreto </a:t>
            </a:r>
            <a:r>
              <a:rPr lang="it-IT" altLang="it-IT" sz="2400" i="1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x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(</a:t>
            </a:r>
            <a:r>
              <a:rPr lang="it-IT" altLang="it-IT" sz="2400" i="1" dirty="0" err="1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)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il dominio della funzione ha la cardinalità dell’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insieme dei numeri interi. La variabile indipendente può assumere valori </a:t>
            </a:r>
            <a:r>
              <a:rPr lang="it-IT" altLang="ja-JP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serie storica)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7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179388" y="904732"/>
            <a:ext cx="7814467" cy="32095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Una Classificazione dei Segnali può essere fatta anche in base ai valori assunti dalla variabile dipendente. 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continua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continuo. Possono assumere con continuità tutti i valori reali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intervallo (es: segnale acustico)</a:t>
            </a:r>
          </a:p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Segnali ad ampiezza discreta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: la variabile dipendente varia in un insieme discreto. Possono assumere i valori </a:t>
            </a:r>
            <a:r>
              <a:rPr lang="it-IT" altLang="it-IT" sz="2400" dirty="0" err="1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all</a:t>
            </a:r>
            <a:r>
              <a:rPr lang="ja-JP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’</a:t>
            </a:r>
            <a:r>
              <a:rPr lang="it-IT" altLang="ja-JP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interno di un insieme discreto (es: semaforo, segnali logici)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179388" y="4178400"/>
            <a:ext cx="8713787" cy="112280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Un Segnale a tempo continuo e ampiezza continua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Analogico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. Un Segnale a tempo discreto e ampiezza discreta si dice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Numerico</a:t>
            </a: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 (o Digitale).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179388" y="5376039"/>
            <a:ext cx="8569325" cy="77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50000"/>
              </a:spcBef>
              <a:buFontTx/>
              <a:buNone/>
            </a:pPr>
            <a:r>
              <a:rPr lang="it-IT" altLang="it-IT" sz="2400" dirty="0">
                <a:solidFill>
                  <a:srgbClr val="000000"/>
                </a:solidFill>
                <a:latin typeface="Calibri" charset="0"/>
                <a:ea typeface="Calibri" charset="0"/>
                <a:cs typeface="Calibri" charset="0"/>
              </a:rPr>
              <a:t>Per passare da un Segnale Analogico ad uno Digitale occorre la </a:t>
            </a:r>
            <a:r>
              <a:rPr lang="it-IT" altLang="it-IT" sz="2400" dirty="0">
                <a:solidFill>
                  <a:srgbClr val="FF0000"/>
                </a:solidFill>
                <a:latin typeface="Calibri" charset="0"/>
                <a:ea typeface="Calibri" charset="0"/>
                <a:cs typeface="Calibri" charset="0"/>
              </a:rPr>
              <a:t>Conversione A/D</a:t>
            </a:r>
            <a:endParaRPr lang="it-IT" altLang="it-IT" sz="2400" dirty="0">
              <a:solidFill>
                <a:srgbClr val="000000"/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Classificazione</a:t>
            </a:r>
            <a:r>
              <a:rPr lang="en-US" dirty="0"/>
              <a:t> </a:t>
            </a:r>
            <a:r>
              <a:rPr lang="en-US" dirty="0" err="1"/>
              <a:t>dei</a:t>
            </a:r>
            <a:r>
              <a:rPr lang="en-US" dirty="0"/>
              <a:t> </a:t>
            </a:r>
            <a:r>
              <a:rPr lang="en-US" dirty="0" err="1"/>
              <a:t>Segnali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8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  <p:bldP spid="8199" grpId="0"/>
    </p:bld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ＭＳ Ｐゴシック"/>
        <a:cs typeface=""/>
      </a:majorFont>
      <a:minorFont>
        <a:latin typeface="Rockwel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</TotalTime>
  <Words>367</Words>
  <Application>Microsoft Macintosh PowerPoint</Application>
  <PresentationFormat>Presentazione su schermo (4:3)</PresentationFormat>
  <Paragraphs>29</Paragraphs>
  <Slides>5</Slides>
  <Notes>1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2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3" baseType="lpstr">
      <vt:lpstr>Arial</vt:lpstr>
      <vt:lpstr>Calibri</vt:lpstr>
      <vt:lpstr>Rockwell</vt:lpstr>
      <vt:lpstr>Times New Roman</vt:lpstr>
      <vt:lpstr>Wingdings</vt:lpstr>
      <vt:lpstr>Tema di Office</vt:lpstr>
      <vt:lpstr>1_Tema di Office</vt:lpstr>
      <vt:lpstr>Equation</vt:lpstr>
      <vt:lpstr>Presentazione standard di PowerPoint</vt:lpstr>
      <vt:lpstr>Sommario</vt:lpstr>
      <vt:lpstr>Definizione di Segnale</vt:lpstr>
      <vt:lpstr>Classificazione dei Segnali</vt:lpstr>
      <vt:lpstr>Classificazione dei Segnali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</dc:creator>
  <cp:lastModifiedBy>Giampaolo Ferraioli</cp:lastModifiedBy>
  <cp:revision>96</cp:revision>
  <cp:lastPrinted>1601-01-01T00:00:00Z</cp:lastPrinted>
  <dcterms:created xsi:type="dcterms:W3CDTF">2014-02-26T18:00:47Z</dcterms:created>
  <dcterms:modified xsi:type="dcterms:W3CDTF">2023-09-26T13:40:32Z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