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93" r:id="rId4"/>
    <p:sldId id="295" r:id="rId5"/>
    <p:sldId id="296" r:id="rId6"/>
    <p:sldId id="299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4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Segnali a tempo discreto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Segnali Elementari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Segnali</a:t>
            </a:r>
            <a:r>
              <a:rPr lang="en-US" dirty="0"/>
              <a:t> a tempo </a:t>
            </a:r>
            <a:r>
              <a:rPr lang="en-US" dirty="0" err="1"/>
              <a:t>discreto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255040" y="921193"/>
            <a:ext cx="7738816" cy="1466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Un segnale si dice </a:t>
            </a:r>
            <a:r>
              <a:rPr lang="it-IT" sz="2400" i="1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a tempo discreto </a:t>
            </a:r>
            <a:r>
              <a:rPr lang="it-IT" sz="2400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(TD), o “sequenza”, se la variabile indipendente (tempo) varia in un insieme discreto. </a:t>
            </a:r>
          </a:p>
          <a:p>
            <a:r>
              <a:rPr lang="it-IT" sz="2400" dirty="0">
                <a:solidFill>
                  <a:srgbClr val="211E1E"/>
                </a:solidFill>
                <a:effectLst/>
                <a:latin typeface="Calibri" charset="0"/>
                <a:ea typeface="Calibri" charset="0"/>
                <a:cs typeface="Calibri" charset="0"/>
              </a:rPr>
              <a:t>ES: </a:t>
            </a:r>
            <a:r>
              <a:rPr lang="it-IT" sz="2400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prezzo di un’azione IBM alla borsa di New York presa con cadenza settimanale tra gennaio 1995 e gennaio 1996</a:t>
            </a:r>
            <a:endParaRPr lang="it-IT" sz="24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572290"/>
            <a:ext cx="4376064" cy="288032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51520" y="5445224"/>
            <a:ext cx="8892480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È un segnale a tempo discreto: presenta valori solo in corrispondenza dell’insieme discreto delle settimane dell’anno</a:t>
            </a:r>
            <a:r>
              <a:rPr lang="it-IT" sz="2400">
                <a:solidFill>
                  <a:srgbClr val="211E1E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  <a:endParaRPr lang="it-IT" sz="24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7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Segnali</a:t>
            </a:r>
            <a:r>
              <a:rPr lang="en-US" dirty="0"/>
              <a:t> </a:t>
            </a:r>
            <a:r>
              <a:rPr lang="en-US" dirty="0" err="1"/>
              <a:t>Elementari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347785" y="1033550"/>
            <a:ext cx="7738816" cy="4901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Delta di </a:t>
            </a:r>
            <a:r>
              <a:rPr lang="it-IT" sz="2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Kronecker</a:t>
            </a:r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effectLst/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effectLst/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Finestra rettangolare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Finestra triangolare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21"/>
          <a:stretch/>
        </p:blipFill>
        <p:spPr>
          <a:xfrm>
            <a:off x="5335145" y="908720"/>
            <a:ext cx="3686902" cy="47525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370706" y="3118737"/>
                <a:ext cx="3594958" cy="7308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𝑁</m:t>
                          </m:r>
                        </m:sub>
                      </m:sSub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1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       0≤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𝑛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≤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𝑁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0                 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altrimenti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06" y="3118737"/>
                <a:ext cx="3594958" cy="7308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/>
              <p:cNvSpPr/>
              <p:nvPr/>
            </p:nvSpPr>
            <p:spPr>
              <a:xfrm>
                <a:off x="7748870" y="2927630"/>
                <a:ext cx="852349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 m:alnAt="7"/>
                        </m:rP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𝑁</m:t>
                      </m:r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ttango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870" y="2927630"/>
                <a:ext cx="852349" cy="3499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/>
              <p:cNvSpPr/>
              <p:nvPr/>
            </p:nvSpPr>
            <p:spPr>
              <a:xfrm>
                <a:off x="7748870" y="4423404"/>
                <a:ext cx="852349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 m:alnAt="7"/>
                        </m:rP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𝑁</m:t>
                      </m:r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ttango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870" y="4423404"/>
                <a:ext cx="852349" cy="3499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/>
              <p:cNvSpPr/>
              <p:nvPr/>
            </p:nvSpPr>
            <p:spPr>
              <a:xfrm>
                <a:off x="360154" y="1480162"/>
                <a:ext cx="3427605" cy="7308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1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                        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𝑛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=1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0                 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altrimenti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ttango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54" y="1480162"/>
                <a:ext cx="3427605" cy="7308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360154" y="4757312"/>
                <a:ext cx="5032853" cy="1006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𝑁</m:t>
                          </m:r>
                        </m:sub>
                      </m:sSub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1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bg-BG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hr-HR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𝑛</m:t>
                                        </m:r>
                                        <m:r>
                                          <a:rPr lang="it-IT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−</m:t>
                                        </m:r>
                                        <m:r>
                                          <a:rPr lang="it-IT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𝑁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it-IT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𝑁</m:t>
                                    </m:r>
                                  </m:den>
                                </m:f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      0≤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𝑛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≤2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𝑁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0                 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altrimenti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54" y="4757312"/>
                <a:ext cx="5032853" cy="100610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1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Segnali</a:t>
            </a:r>
            <a:r>
              <a:rPr lang="en-US" dirty="0"/>
              <a:t> </a:t>
            </a:r>
            <a:r>
              <a:rPr lang="en-US" dirty="0" err="1"/>
              <a:t>Elementari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347785" y="868230"/>
            <a:ext cx="7738816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Gradino unitario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80"/>
          <a:stretch/>
        </p:blipFill>
        <p:spPr>
          <a:xfrm>
            <a:off x="4204200" y="958145"/>
            <a:ext cx="3269303" cy="14480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367761" y="1349829"/>
                <a:ext cx="3427605" cy="7308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𝑢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1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                        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𝑛</m:t>
                                </m:r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≥0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0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0                 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2000" b="0" i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altrimenti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61" y="1349829"/>
                <a:ext cx="3427605" cy="7308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tangolo 10"/>
              <p:cNvSpPr/>
              <p:nvPr/>
            </p:nvSpPr>
            <p:spPr>
              <a:xfrm>
                <a:off x="348620" y="2517217"/>
                <a:ext cx="8615868" cy="2524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Segnale periodico (replicazione)</a:t>
                </a:r>
              </a:p>
              <a:p>
                <a:endParaRPr 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endParaRPr 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dove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𝑁</m:t>
                        </m:r>
                      </m:e>
                      <m:sub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 è il periodo di ripetizione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e>
                      <m:sub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𝑔</m:t>
                        </m:r>
                      </m:sub>
                    </m:sSub>
                    <m:r>
                      <a:rPr lang="it-IT" sz="24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4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𝑛</m:t>
                    </m:r>
                    <m:r>
                      <a:rPr lang="it-IT" sz="24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 è il segnale generatore (aperiodico).</a:t>
                </a:r>
              </a:p>
              <a:p>
                <a:endParaRPr 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r>
                  <a:rPr 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ES:</a:t>
                </a:r>
              </a:p>
            </p:txBody>
          </p:sp>
        </mc:Choice>
        <mc:Fallback xmlns="">
          <p:sp>
            <p:nvSpPr>
              <p:cNvPr id="11" name="Rettango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20" y="2517217"/>
                <a:ext cx="8615868" cy="2524730"/>
              </a:xfrm>
              <a:prstGeom prst="rect">
                <a:avLst/>
              </a:prstGeom>
              <a:blipFill rotWithShape="0">
                <a:blip r:embed="rId4"/>
                <a:stretch>
                  <a:fillRect l="-1061" t="-2899" b="-4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/>
              <p:cNvSpPr/>
              <p:nvPr/>
            </p:nvSpPr>
            <p:spPr>
              <a:xfrm>
                <a:off x="395036" y="3018978"/>
                <a:ext cx="2527359" cy="4253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𝑟𝑒𝑝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it-IT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ttango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36" y="3018978"/>
                <a:ext cx="2527359" cy="425309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0" b="10839"/>
          <a:stretch/>
        </p:blipFill>
        <p:spPr>
          <a:xfrm>
            <a:off x="1907704" y="4611923"/>
            <a:ext cx="6520214" cy="15668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347785" y="5045362"/>
                <a:ext cx="2601994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it-IT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𝑟𝑒𝑝</m:t>
                          </m:r>
                        </m:e>
                        <m:sub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9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+2</m:t>
                          </m:r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5" y="5045362"/>
                <a:ext cx="2601994" cy="349968"/>
              </a:xfrm>
              <a:prstGeom prst="rect">
                <a:avLst/>
              </a:prstGeom>
              <a:blipFill rotWithShape="0">
                <a:blip r:embed="rId7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9251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179</Words>
  <Application>Microsoft Macintosh PowerPoint</Application>
  <PresentationFormat>Presentazione su schermo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Segnali a tempo discreto</vt:lpstr>
      <vt:lpstr>Segnali Elementari</vt:lpstr>
      <vt:lpstr>Segnali Elementari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109</cp:revision>
  <cp:lastPrinted>1601-01-01T00:00:00Z</cp:lastPrinted>
  <dcterms:created xsi:type="dcterms:W3CDTF">2014-02-26T18:00:47Z</dcterms:created>
  <dcterms:modified xsi:type="dcterms:W3CDTF">2023-12-04T09:33:07Z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