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61" r:id="rId4"/>
    <p:sldId id="291" r:id="rId5"/>
    <p:sldId id="294" r:id="rId6"/>
    <p:sldId id="292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089D49CB-1A7B-2942-9D94-2375D39183A5}" type="slidenum">
              <a:rPr lang="it-IT" altLang="en-US" smtClean="0"/>
              <a:pPr/>
              <a:t>5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93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4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Delta di Dirac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Derivazione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Integrazione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8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</a:t>
            </a:r>
          </a:p>
          <a:p>
            <a:pPr marL="0" indent="0"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>
            <a:extLst>
              <a:ext uri="{FF2B5EF4-FFF2-40B4-BE49-F238E27FC236}">
                <a16:creationId xmlns:a16="http://schemas.microsoft.com/office/drawing/2014/main" id="{C689673B-1858-3C04-A7FD-4697FB20091D}"/>
              </a:ext>
            </a:extLst>
          </p:cNvPr>
          <p:cNvSpPr/>
          <p:nvPr/>
        </p:nvSpPr>
        <p:spPr bwMode="auto">
          <a:xfrm>
            <a:off x="4572000" y="1954487"/>
            <a:ext cx="4464496" cy="39604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315656" y="844026"/>
            <a:ext cx="7991475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dirty="0">
                <a:latin typeface="Calibri" charset="0"/>
                <a:ea typeface="Calibri" charset="0"/>
                <a:cs typeface="Calibri" charset="0"/>
              </a:rPr>
              <a:t>Definizione di Delta di Dirac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  <p:pic>
        <p:nvPicPr>
          <p:cNvPr id="4" name="Immagine 3" descr="Immagine che contiene piazza&#10;&#10;Descrizione generata automaticamente">
            <a:extLst>
              <a:ext uri="{FF2B5EF4-FFF2-40B4-BE49-F238E27FC236}">
                <a16:creationId xmlns:a16="http://schemas.microsoft.com/office/drawing/2014/main" id="{C22D6173-DCAB-41CB-2D91-2792E4ACD8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5" r="48968" b="11406"/>
          <a:stretch/>
        </p:blipFill>
        <p:spPr>
          <a:xfrm>
            <a:off x="296515" y="1436056"/>
            <a:ext cx="1827213" cy="1534161"/>
          </a:xfrm>
          <a:prstGeom prst="rect">
            <a:avLst/>
          </a:prstGeom>
        </p:spPr>
      </p:pic>
      <p:pic>
        <p:nvPicPr>
          <p:cNvPr id="6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17915AE4-E120-42F9-BF17-3C495FBE72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9318"/>
          <a:stretch/>
        </p:blipFill>
        <p:spPr>
          <a:xfrm>
            <a:off x="2061182" y="1631946"/>
            <a:ext cx="2366802" cy="85602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FD70157-5BB5-A645-6000-AD44DEF3804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77"/>
          <a:stretch/>
        </p:blipFill>
        <p:spPr>
          <a:xfrm>
            <a:off x="2027791" y="3567344"/>
            <a:ext cx="1473551" cy="734726"/>
          </a:xfrm>
          <a:prstGeom prst="rect">
            <a:avLst/>
          </a:prstGeom>
        </p:spPr>
      </p:pic>
      <p:pic>
        <p:nvPicPr>
          <p:cNvPr id="10" name="Immagine 9" descr="Immagine che contiene testo, lavagnabianca&#10;&#10;Descrizione generata automaticamente">
            <a:extLst>
              <a:ext uri="{FF2B5EF4-FFF2-40B4-BE49-F238E27FC236}">
                <a16:creationId xmlns:a16="http://schemas.microsoft.com/office/drawing/2014/main" id="{AF950343-B532-2B43-EA28-F522604E689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t="16173" r="15536" b="21052"/>
          <a:stretch/>
        </p:blipFill>
        <p:spPr>
          <a:xfrm>
            <a:off x="4609844" y="2413372"/>
            <a:ext cx="1162220" cy="318895"/>
          </a:xfrm>
          <a:prstGeom prst="rect">
            <a:avLst/>
          </a:prstGeom>
        </p:spPr>
      </p:pic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F84D1B43-C045-8111-95A3-56B146642F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511" y="4982942"/>
            <a:ext cx="1428119" cy="537551"/>
          </a:xfrm>
          <a:prstGeom prst="rect">
            <a:avLst/>
          </a:prstGeom>
        </p:spPr>
      </p:pic>
      <p:pic>
        <p:nvPicPr>
          <p:cNvPr id="3" name="Immagine 2" descr="Immagine che contiene piazza&#10;&#10;Descrizione generata automaticamente">
            <a:extLst>
              <a:ext uri="{FF2B5EF4-FFF2-40B4-BE49-F238E27FC236}">
                <a16:creationId xmlns:a16="http://schemas.microsoft.com/office/drawing/2014/main" id="{A2F01137-96CB-C9E8-DEEB-53B1BBCA34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79" t="6542" r="4434" b="10945"/>
          <a:stretch/>
        </p:blipFill>
        <p:spPr>
          <a:xfrm>
            <a:off x="268159" y="3356992"/>
            <a:ext cx="1793823" cy="14877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D9A84AF5-EC9D-1713-7052-C6306ED828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515" y="1242140"/>
                <a:ext cx="3483398" cy="264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6289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30861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5433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40005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indent="0" eaLnBrk="1" hangingPunct="1">
                  <a:spcBef>
                    <a:spcPct val="50000"/>
                  </a:spcBef>
                </a:pPr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Consideriamo il segnale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altLang="it-IT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𝑢</m:t>
                        </m:r>
                      </m:e>
                      <m:sub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</m:sub>
                    </m:sSub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(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𝑡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)</m:t>
                    </m:r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. Il segnale è derivabile.</a:t>
                </a:r>
              </a:p>
            </p:txBody>
          </p:sp>
        </mc:Choice>
        <mc:Fallback xmlns="">
          <p:sp>
            <p:nvSpPr>
              <p:cNvPr id="5" name="Text Box 2">
                <a:extLst>
                  <a:ext uri="{FF2B5EF4-FFF2-40B4-BE49-F238E27FC236}">
                    <a16:creationId xmlns:a16="http://schemas.microsoft.com/office/drawing/2014/main" id="{D9A84AF5-EC9D-1713-7052-C6306ED82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515" y="1242140"/>
                <a:ext cx="3483398" cy="264047"/>
              </a:xfrm>
              <a:prstGeom prst="rect">
                <a:avLst/>
              </a:prstGeom>
              <a:blipFill>
                <a:blip r:embed="rId8"/>
                <a:stretch>
                  <a:fillRect t="-4545" b="-136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989F8F53-12D9-6C83-4F49-DC2F6171D9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19" y="3082721"/>
                <a:ext cx="2472417" cy="264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6289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30861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5433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40005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indent="0" eaLnBrk="1" hangingPunct="1">
                  <a:spcBef>
                    <a:spcPct val="50000"/>
                  </a:spcBef>
                </a:pPr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Calcoliamo la sua derivata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alt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𝛿</m:t>
                        </m:r>
                      </m:e>
                      <m:sub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</m:sub>
                    </m:sSub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(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𝑡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)</m:t>
                    </m:r>
                  </m:oMath>
                </a14:m>
                <a:endParaRPr lang="it-IT" altLang="it-IT" sz="12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989F8F53-12D9-6C83-4F49-DC2F6171D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19" y="3082721"/>
                <a:ext cx="2472417" cy="264047"/>
              </a:xfrm>
              <a:prstGeom prst="rect">
                <a:avLst/>
              </a:prstGeom>
              <a:blipFill>
                <a:blip r:embed="rId9"/>
                <a:stretch>
                  <a:fillRect t="-4545" b="-136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magine 10">
            <a:extLst>
              <a:ext uri="{FF2B5EF4-FFF2-40B4-BE49-F238E27FC236}">
                <a16:creationId xmlns:a16="http://schemas.microsoft.com/office/drawing/2014/main" id="{86FE81F9-5DD7-4936-384C-0B37936177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617" y="3447233"/>
            <a:ext cx="1596031" cy="12435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E8D363B1-A6D5-8F04-D3B2-EB178B8686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20" y="4885704"/>
                <a:ext cx="3655687" cy="34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6289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30861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5433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40005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indent="0" eaLnBrk="1" hangingPunct="1">
                  <a:spcBef>
                    <a:spcPct val="50000"/>
                  </a:spcBef>
                </a:pPr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Il segnale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alt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𝛿</m:t>
                        </m:r>
                      </m:e>
                      <m:sub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</m:sub>
                    </m:sSub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(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𝑡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)</m:t>
                    </m:r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 ha base </a:t>
                </a:r>
                <a14:m>
                  <m:oMath xmlns:m="http://schemas.openxmlformats.org/officeDocument/2006/math"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it-IT" altLang="it-IT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charset="0"/>
                      </a:rPr>
                      <m:t>𝜀</m:t>
                    </m:r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, ampiezza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it-IT" altLang="it-IT" sz="1200" b="0" i="1" smtClean="0">
                            <a:latin typeface="Cambria Math" panose="02040503050406030204" pitchFamily="18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it-IT" altLang="it-IT" sz="1200" i="1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2</m:t>
                        </m:r>
                        <m:r>
                          <a:rPr lang="it-IT" altLang="it-IT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</m:den>
                    </m:f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 e Area Unitaria.</a:t>
                </a:r>
              </a:p>
            </p:txBody>
          </p:sp>
        </mc:Choice>
        <mc:Fallback xmlns=""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E8D363B1-A6D5-8F04-D3B2-EB178B868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4885704"/>
                <a:ext cx="3655687" cy="34035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magine 12">
            <a:extLst>
              <a:ext uri="{FF2B5EF4-FFF2-40B4-BE49-F238E27FC236}">
                <a16:creationId xmlns:a16="http://schemas.microsoft.com/office/drawing/2014/main" id="{704FF3D7-9939-3F20-8C27-72EA4F417CA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61"/>
          <a:stretch/>
        </p:blipFill>
        <p:spPr>
          <a:xfrm>
            <a:off x="2158875" y="4071316"/>
            <a:ext cx="1694801" cy="7347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A75A79A9-7633-7753-4B33-5AE0049F6D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7350" y="2060709"/>
                <a:ext cx="3483398" cy="320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6289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30861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5433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4000500" indent="-3429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indent="0" eaLnBrk="1" hangingPunct="1">
                  <a:spcBef>
                    <a:spcPct val="50000"/>
                  </a:spcBef>
                </a:pPr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Calcoliamo il limite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it-IT" altLang="it-IT" sz="12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lim</m:t>
                        </m:r>
                      </m:e>
                      <m:lim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𝜀</m:t>
                        </m:r>
                        <m:r>
                          <a:rPr lang="it-IT" altLang="it-IT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charset="0"/>
                          </a:rPr>
                          <m:t>→0</m:t>
                        </m:r>
                      </m:lim>
                    </m:limLow>
                  </m:oMath>
                </a14:m>
                <a:r>
                  <a:rPr lang="it-IT" altLang="it-IT" sz="1200" dirty="0">
                    <a:latin typeface="Calibri" charset="0"/>
                    <a:ea typeface="Calibri" charset="0"/>
                    <a:cs typeface="Calibri" charset="0"/>
                  </a:rPr>
                  <a:t> dei due segnali precedenti. </a:t>
                </a:r>
              </a:p>
            </p:txBody>
          </p:sp>
        </mc:Choice>
        <mc:Fallback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A75A79A9-7633-7753-4B33-5AE0049F6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7350" y="2060709"/>
                <a:ext cx="3483398" cy="320216"/>
              </a:xfrm>
              <a:prstGeom prst="rect">
                <a:avLst/>
              </a:prstGeom>
              <a:blipFill>
                <a:blip r:embed="rId12"/>
                <a:stretch>
                  <a:fillRect t="-38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2">
            <a:extLst>
              <a:ext uri="{FF2B5EF4-FFF2-40B4-BE49-F238E27FC236}">
                <a16:creationId xmlns:a16="http://schemas.microsoft.com/office/drawing/2014/main" id="{EEF27283-46F5-0ABC-6783-9F88FB660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1157" y="2468396"/>
            <a:ext cx="1831883" cy="26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sz="1200" dirty="0">
                <a:latin typeface="Calibri" charset="0"/>
                <a:ea typeface="Calibri" charset="0"/>
                <a:cs typeface="Calibri" charset="0"/>
              </a:rPr>
              <a:t>Diventa il Gradino unitario 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3DE2CAD1-23EF-2BF5-E6BB-5766A6FB02EA}"/>
              </a:ext>
            </a:extLst>
          </p:cNvPr>
          <p:cNvGrpSpPr/>
          <p:nvPr/>
        </p:nvGrpSpPr>
        <p:grpSpPr>
          <a:xfrm>
            <a:off x="4644008" y="2917428"/>
            <a:ext cx="1149551" cy="340372"/>
            <a:chOff x="5004048" y="3061679"/>
            <a:chExt cx="1149551" cy="340372"/>
          </a:xfrm>
        </p:grpSpPr>
        <p:pic>
          <p:nvPicPr>
            <p:cNvPr id="16" name="Immagine 15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725879B2-7EE2-D7F7-B8F3-BECA64F6E4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616" t="17484" r="16489" b="19871"/>
            <a:stretch/>
          </p:blipFill>
          <p:spPr>
            <a:xfrm>
              <a:off x="5004048" y="3105230"/>
              <a:ext cx="599019" cy="296821"/>
            </a:xfrm>
            <a:prstGeom prst="rect">
              <a:avLst/>
            </a:prstGeom>
          </p:spPr>
        </p:pic>
        <p:pic>
          <p:nvPicPr>
            <p:cNvPr id="19" name="Immagine 18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755A0F1A-57DA-350B-2233-39DCC92714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5" t="26804" r="55137" b="32875"/>
            <a:stretch/>
          </p:blipFill>
          <p:spPr>
            <a:xfrm>
              <a:off x="5637647" y="3150299"/>
              <a:ext cx="216024" cy="206693"/>
            </a:xfrm>
            <a:prstGeom prst="rect">
              <a:avLst/>
            </a:prstGeom>
          </p:spPr>
        </p:pic>
        <p:pic>
          <p:nvPicPr>
            <p:cNvPr id="18" name="Immagine 17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A12492E5-AC41-274C-2D93-2ADDDDDBE6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5" t="7938" r="67415" b="25667"/>
            <a:stretch/>
          </p:blipFill>
          <p:spPr>
            <a:xfrm>
              <a:off x="5795524" y="3061679"/>
              <a:ext cx="358075" cy="311927"/>
            </a:xfrm>
            <a:prstGeom prst="rect">
              <a:avLst/>
            </a:prstGeom>
          </p:spPr>
        </p:pic>
      </p:grpSp>
      <p:sp>
        <p:nvSpPr>
          <p:cNvPr id="20" name="Text Box 2">
            <a:extLst>
              <a:ext uri="{FF2B5EF4-FFF2-40B4-BE49-F238E27FC236}">
                <a16:creationId xmlns:a16="http://schemas.microsoft.com/office/drawing/2014/main" id="{6C0A45E1-6931-0711-1427-4F10AE694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1157" y="2787173"/>
            <a:ext cx="2691283" cy="60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sz="1200" dirty="0">
                <a:latin typeface="Calibri" charset="0"/>
                <a:ea typeface="Calibri" charset="0"/>
                <a:cs typeface="Calibri" charset="0"/>
              </a:rPr>
              <a:t>Diventa un segnale di base infinitesima, ampiezza infinita e Area unitaria. Definiamo tale segnale Delta di Dirac</a:t>
            </a:r>
          </a:p>
        </p:txBody>
      </p:sp>
      <p:pic>
        <p:nvPicPr>
          <p:cNvPr id="22" name="Immagine 21" descr="Immagine che contiene testo&#10;&#10;Descrizione generata automaticamente">
            <a:extLst>
              <a:ext uri="{FF2B5EF4-FFF2-40B4-BE49-F238E27FC236}">
                <a16:creationId xmlns:a16="http://schemas.microsoft.com/office/drawing/2014/main" id="{7BAF0F83-051E-44DC-F0BF-D395E79AB869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5" t="26804" r="55137" b="32875"/>
          <a:stretch/>
        </p:blipFill>
        <p:spPr>
          <a:xfrm>
            <a:off x="6676021" y="5208409"/>
            <a:ext cx="216024" cy="206693"/>
          </a:xfrm>
          <a:prstGeom prst="rect">
            <a:avLst/>
          </a:prstGeom>
        </p:spPr>
      </p:pic>
      <p:pic>
        <p:nvPicPr>
          <p:cNvPr id="23" name="Immagine 22" descr="Immagine che contiene testo&#10;&#10;Descrizione generata automaticamente">
            <a:extLst>
              <a:ext uri="{FF2B5EF4-FFF2-40B4-BE49-F238E27FC236}">
                <a16:creationId xmlns:a16="http://schemas.microsoft.com/office/drawing/2014/main" id="{FB24D522-6EC0-ADFB-2A80-E020BBB3C223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5" t="7938" r="67415" b="25667"/>
          <a:stretch/>
        </p:blipFill>
        <p:spPr>
          <a:xfrm>
            <a:off x="6833898" y="5119789"/>
            <a:ext cx="358075" cy="311927"/>
          </a:xfrm>
          <a:prstGeom prst="rect">
            <a:avLst/>
          </a:prstGeom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id="{9675E2B3-7DD2-3589-8351-3821439E7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4741808"/>
            <a:ext cx="3871706" cy="26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sz="1200" dirty="0">
                <a:latin typeface="Calibri" charset="0"/>
                <a:ea typeface="Calibri" charset="0"/>
                <a:cs typeface="Calibri" charset="0"/>
              </a:rPr>
              <a:t>È possibile unire i risultati precedenti nel seguente modo:</a:t>
            </a: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38003E84-BB02-7DDE-EE95-9C6B6E8DD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5479167"/>
            <a:ext cx="4126383" cy="43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it-IT" altLang="it-IT" sz="1200" dirty="0">
                <a:latin typeface="Calibri" charset="0"/>
                <a:ea typeface="Calibri" charset="0"/>
                <a:cs typeface="Calibri" charset="0"/>
              </a:rPr>
              <a:t>La Delta di Dirac può essere, quindi, vista come la derivata del Gradino Unitario</a:t>
            </a:r>
          </a:p>
        </p:txBody>
      </p:sp>
    </p:spTree>
    <p:extLst>
      <p:ext uri="{BB962C8B-B14F-4D97-AF65-F5344CB8AC3E}">
        <p14:creationId xmlns:p14="http://schemas.microsoft.com/office/powerpoint/2010/main" val="3235756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149</Words>
  <Application>Microsoft Macintosh PowerPoint</Application>
  <PresentationFormat>Presentazione su schermo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  <vt:lpstr>Operazioni Elementari sui Segnali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109</cp:revision>
  <cp:lastPrinted>1601-01-01T00:00:00Z</cp:lastPrinted>
  <dcterms:created xsi:type="dcterms:W3CDTF">2014-02-26T18:00:47Z</dcterms:created>
  <dcterms:modified xsi:type="dcterms:W3CDTF">2023-12-04T09:29:20Z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