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3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5" r:id="rId3"/>
    <p:sldId id="366" r:id="rId4"/>
    <p:sldId id="350" r:id="rId5"/>
    <p:sldId id="348" r:id="rId6"/>
    <p:sldId id="325" r:id="rId7"/>
    <p:sldId id="318" r:id="rId8"/>
    <p:sldId id="327" r:id="rId9"/>
    <p:sldId id="326" r:id="rId10"/>
    <p:sldId id="329" r:id="rId11"/>
    <p:sldId id="321" r:id="rId12"/>
    <p:sldId id="349" r:id="rId13"/>
    <p:sldId id="331" r:id="rId14"/>
    <p:sldId id="332" r:id="rId15"/>
    <p:sldId id="330" r:id="rId16"/>
    <p:sldId id="347" r:id="rId17"/>
    <p:sldId id="333" r:id="rId18"/>
    <p:sldId id="334" r:id="rId19"/>
    <p:sldId id="335" r:id="rId20"/>
    <p:sldId id="336" r:id="rId21"/>
    <p:sldId id="352" r:id="rId22"/>
    <p:sldId id="337" r:id="rId23"/>
    <p:sldId id="351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</p:sldIdLst>
  <p:sldSz cx="9144000" cy="6858000" type="screen4x3"/>
  <p:notesSz cx="9802813" cy="6670675"/>
  <p:defaultTextStyle>
    <a:defPPr>
      <a:defRPr lang="en-US"/>
    </a:defPPr>
    <a:lvl1pPr algn="ctr" rtl="0" fontAlgn="base">
      <a:spcBef>
        <a:spcPts val="600"/>
      </a:spcBef>
      <a:spcAft>
        <a:spcPct val="0"/>
      </a:spcAft>
      <a:buClr>
        <a:schemeClr val="accent1"/>
      </a:buClr>
      <a:buSzPct val="70000"/>
      <a:buFont typeface="Wingdings" pitchFamily="2" charset="2"/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1pPr>
    <a:lvl2pPr marL="457200" algn="ctr" rtl="0" fontAlgn="base">
      <a:spcBef>
        <a:spcPts val="600"/>
      </a:spcBef>
      <a:spcAft>
        <a:spcPct val="0"/>
      </a:spcAft>
      <a:buClr>
        <a:schemeClr val="accent1"/>
      </a:buClr>
      <a:buSzPct val="70000"/>
      <a:buFont typeface="Wingdings" pitchFamily="2" charset="2"/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2pPr>
    <a:lvl3pPr marL="914400" algn="ctr" rtl="0" fontAlgn="base">
      <a:spcBef>
        <a:spcPts val="600"/>
      </a:spcBef>
      <a:spcAft>
        <a:spcPct val="0"/>
      </a:spcAft>
      <a:buClr>
        <a:schemeClr val="accent1"/>
      </a:buClr>
      <a:buSzPct val="70000"/>
      <a:buFont typeface="Wingdings" pitchFamily="2" charset="2"/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3pPr>
    <a:lvl4pPr marL="1371600" algn="ctr" rtl="0" fontAlgn="base">
      <a:spcBef>
        <a:spcPts val="600"/>
      </a:spcBef>
      <a:spcAft>
        <a:spcPct val="0"/>
      </a:spcAft>
      <a:buClr>
        <a:schemeClr val="accent1"/>
      </a:buClr>
      <a:buSzPct val="70000"/>
      <a:buFont typeface="Wingdings" pitchFamily="2" charset="2"/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4pPr>
    <a:lvl5pPr marL="1828800" algn="ctr" rtl="0" fontAlgn="base">
      <a:spcBef>
        <a:spcPts val="600"/>
      </a:spcBef>
      <a:spcAft>
        <a:spcPct val="0"/>
      </a:spcAft>
      <a:buClr>
        <a:schemeClr val="accent1"/>
      </a:buClr>
      <a:buSzPct val="70000"/>
      <a:buFont typeface="Wingdings" pitchFamily="2" charset="2"/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ndara" pitchFamily="34" charset="0"/>
        <a:ea typeface="ＭＳ Ｐゴシック" pitchFamily="-109" charset="-128"/>
        <a:cs typeface="+mn-cs"/>
      </a:defRPr>
    </a:lvl9pPr>
  </p:defaultTextStyle>
  <p:modifyVerifier cryptProviderType="rsaFull" cryptAlgorithmClass="hash" cryptAlgorithmType="typeAny" cryptAlgorithmSid="4" spinCount="100000" saltData="2rq3tAGrBpYL8KU30OV7kw==" hashData="JxVW8l3P9FGDSzzYTN5+2oo5XA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40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752" y="-96"/>
      </p:cViewPr>
      <p:guideLst>
        <p:guide orient="horz" pos="2101"/>
        <p:guide pos="30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C6F8B-A6E1-4162-87EF-20295DC106F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596EA21E-089C-464A-B0E2-603EB32D5B32}">
      <dgm:prSet/>
      <dgm:spPr/>
      <dgm:t>
        <a:bodyPr/>
        <a:lstStyle/>
        <a:p>
          <a:endParaRPr lang="it-IT"/>
        </a:p>
      </dgm:t>
    </dgm:pt>
    <dgm:pt modelId="{CA5C4610-05F6-4EAF-87A3-D8E65E7C5FA2}" type="parTrans" cxnId="{4FAFC886-F2FE-452B-9BB0-588EE201987D}">
      <dgm:prSet/>
      <dgm:spPr/>
    </dgm:pt>
    <dgm:pt modelId="{697FAE82-D78C-4DC7-B1A3-595534EEB725}" type="sibTrans" cxnId="{4FAFC886-F2FE-452B-9BB0-588EE201987D}">
      <dgm:prSet/>
      <dgm:spPr/>
    </dgm:pt>
    <dgm:pt modelId="{C26A3460-DF80-46EC-8753-96A27A1FDE53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itchFamily="2" charset="2"/>
            <a:buNone/>
            <a:tabLst/>
          </a:pPr>
          <a:r>
            <a:rPr kumimoji="0" lang="it-IT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ＭＳ Ｐゴシック" pitchFamily="-109" charset="-128"/>
              <a:cs typeface="Arial" charset="0"/>
            </a:rPr>
            <a:t>Impresa commerciale: rilevazione, rendiconto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tx1"/>
            </a:buClr>
            <a:buSzPct val="75000"/>
            <a:buFont typeface="Wingdings" pitchFamily="2" charset="2"/>
            <a:buNone/>
            <a:tabLst/>
          </a:pPr>
          <a:endParaRPr kumimoji="0" lang="it-IT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ＭＳ Ｐゴシック" pitchFamily="-109" charset="-128"/>
            <a:cs typeface="Arial" charset="0"/>
          </a:endParaRPr>
        </a:p>
      </dgm:t>
    </dgm:pt>
    <dgm:pt modelId="{FC61731F-C542-43AB-9837-DAC65DD94001}" type="parTrans" cxnId="{36A0364C-FD12-4ACC-BF7D-3C0C480BB8C8}">
      <dgm:prSet/>
      <dgm:spPr/>
    </dgm:pt>
    <dgm:pt modelId="{733D7DB8-400B-477C-A7B5-CC0C8C03C094}" type="sibTrans" cxnId="{36A0364C-FD12-4ACC-BF7D-3C0C480BB8C8}">
      <dgm:prSet/>
      <dgm:spPr/>
    </dgm:pt>
    <dgm:pt modelId="{823D11F6-55E0-4292-B6C1-B4B4B7D4ED2B}">
      <dgm:prSet/>
      <dgm:spPr/>
      <dgm:t>
        <a:bodyPr/>
        <a:lstStyle/>
        <a:p>
          <a:endParaRPr lang="it-IT"/>
        </a:p>
      </dgm:t>
    </dgm:pt>
    <dgm:pt modelId="{F428F332-6BBB-4FA0-B780-B50D3BF96945}" type="parTrans" cxnId="{6EED129D-E519-4B57-9008-58C3BFC761EF}">
      <dgm:prSet/>
      <dgm:spPr/>
    </dgm:pt>
    <dgm:pt modelId="{67A61E39-A7E8-40D0-B1CE-0D841D1022CA}" type="sibTrans" cxnId="{6EED129D-E519-4B57-9008-58C3BFC761EF}">
      <dgm:prSet/>
      <dgm:spPr/>
    </dgm:pt>
    <dgm:pt modelId="{0D7DA214-C10E-42FF-8136-A2A03584FBBE}" type="pres">
      <dgm:prSet presAssocID="{280C6F8B-A6E1-4162-87EF-20295DC106FE}" presName="composite" presStyleCnt="0">
        <dgm:presLayoutVars>
          <dgm:chMax val="5"/>
          <dgm:dir/>
          <dgm:resizeHandles val="exact"/>
        </dgm:presLayoutVars>
      </dgm:prSet>
      <dgm:spPr/>
    </dgm:pt>
    <dgm:pt modelId="{E0AB9017-3613-4415-8255-2FBE276F33D1}" type="pres">
      <dgm:prSet presAssocID="{596EA21E-089C-464A-B0E2-603EB32D5B32}" presName="circle1" presStyleLbl="lnNode1" presStyleIdx="0" presStyleCnt="3"/>
      <dgm:spPr/>
    </dgm:pt>
    <dgm:pt modelId="{80EC9A06-5295-4B37-9438-7F194579823B}" type="pres">
      <dgm:prSet presAssocID="{596EA21E-089C-464A-B0E2-603EB32D5B3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A0877A-4EAD-4FBD-AAEE-0B8E2EAAF782}" type="pres">
      <dgm:prSet presAssocID="{596EA21E-089C-464A-B0E2-603EB32D5B32}" presName="line1" presStyleLbl="callout" presStyleIdx="0" presStyleCnt="6"/>
      <dgm:spPr/>
    </dgm:pt>
    <dgm:pt modelId="{51DD3D56-1C82-44B6-848E-DAF95EF5BF29}" type="pres">
      <dgm:prSet presAssocID="{596EA21E-089C-464A-B0E2-603EB32D5B32}" presName="d1" presStyleLbl="callout" presStyleIdx="1" presStyleCnt="6"/>
      <dgm:spPr/>
    </dgm:pt>
    <dgm:pt modelId="{2EC4ACB3-6E2E-466C-93D1-FBF9BC8A2730}" type="pres">
      <dgm:prSet presAssocID="{C26A3460-DF80-46EC-8753-96A27A1FDE53}" presName="circle2" presStyleLbl="lnNode1" presStyleIdx="1" presStyleCnt="3"/>
      <dgm:spPr/>
    </dgm:pt>
    <dgm:pt modelId="{1B885B98-6A6F-4802-9ED2-0A44416999B0}" type="pres">
      <dgm:prSet presAssocID="{C26A3460-DF80-46EC-8753-96A27A1FDE5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C8AD92-96B6-483E-B91D-B1DAB5ACD451}" type="pres">
      <dgm:prSet presAssocID="{C26A3460-DF80-46EC-8753-96A27A1FDE53}" presName="line2" presStyleLbl="callout" presStyleIdx="2" presStyleCnt="6"/>
      <dgm:spPr/>
    </dgm:pt>
    <dgm:pt modelId="{11BCABD3-898F-46CC-8601-54A1599F698F}" type="pres">
      <dgm:prSet presAssocID="{C26A3460-DF80-46EC-8753-96A27A1FDE53}" presName="d2" presStyleLbl="callout" presStyleIdx="3" presStyleCnt="6"/>
      <dgm:spPr/>
    </dgm:pt>
    <dgm:pt modelId="{46019834-E3E3-4632-970D-2A8A09CFDEDE}" type="pres">
      <dgm:prSet presAssocID="{823D11F6-55E0-4292-B6C1-B4B4B7D4ED2B}" presName="circle3" presStyleLbl="lnNode1" presStyleIdx="2" presStyleCnt="3"/>
      <dgm:spPr/>
    </dgm:pt>
    <dgm:pt modelId="{DBC0DE00-5E6E-4E96-87AB-20B587CD6E5F}" type="pres">
      <dgm:prSet presAssocID="{823D11F6-55E0-4292-B6C1-B4B4B7D4ED2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4C8367-6CB9-4247-97ED-97024296FCAE}" type="pres">
      <dgm:prSet presAssocID="{823D11F6-55E0-4292-B6C1-B4B4B7D4ED2B}" presName="line3" presStyleLbl="callout" presStyleIdx="4" presStyleCnt="6"/>
      <dgm:spPr/>
    </dgm:pt>
    <dgm:pt modelId="{2BF55738-BE7F-4C3E-9746-0BCEAB948C11}" type="pres">
      <dgm:prSet presAssocID="{823D11F6-55E0-4292-B6C1-B4B4B7D4ED2B}" presName="d3" presStyleLbl="callout" presStyleIdx="5" presStyleCnt="6"/>
      <dgm:spPr/>
    </dgm:pt>
  </dgm:ptLst>
  <dgm:cxnLst>
    <dgm:cxn modelId="{673E8A13-8372-4FB2-9A2A-B6645A690534}" type="presOf" srcId="{280C6F8B-A6E1-4162-87EF-20295DC106FE}" destId="{0D7DA214-C10E-42FF-8136-A2A03584FBBE}" srcOrd="0" destOrd="0" presId="urn:microsoft.com/office/officeart/2005/8/layout/target1"/>
    <dgm:cxn modelId="{0A192FCC-C81D-4A9E-A0DE-8C7964C40AFA}" type="presOf" srcId="{596EA21E-089C-464A-B0E2-603EB32D5B32}" destId="{80EC9A06-5295-4B37-9438-7F194579823B}" srcOrd="0" destOrd="0" presId="urn:microsoft.com/office/officeart/2005/8/layout/target1"/>
    <dgm:cxn modelId="{AE54BE34-2385-44F3-9205-FE513A063BFE}" type="presOf" srcId="{823D11F6-55E0-4292-B6C1-B4B4B7D4ED2B}" destId="{DBC0DE00-5E6E-4E96-87AB-20B587CD6E5F}" srcOrd="0" destOrd="0" presId="urn:microsoft.com/office/officeart/2005/8/layout/target1"/>
    <dgm:cxn modelId="{6EED129D-E519-4B57-9008-58C3BFC761EF}" srcId="{280C6F8B-A6E1-4162-87EF-20295DC106FE}" destId="{823D11F6-55E0-4292-B6C1-B4B4B7D4ED2B}" srcOrd="2" destOrd="0" parTransId="{F428F332-6BBB-4FA0-B780-B50D3BF96945}" sibTransId="{67A61E39-A7E8-40D0-B1CE-0D841D1022CA}"/>
    <dgm:cxn modelId="{4FAFC886-F2FE-452B-9BB0-588EE201987D}" srcId="{280C6F8B-A6E1-4162-87EF-20295DC106FE}" destId="{596EA21E-089C-464A-B0E2-603EB32D5B32}" srcOrd="0" destOrd="0" parTransId="{CA5C4610-05F6-4EAF-87A3-D8E65E7C5FA2}" sibTransId="{697FAE82-D78C-4DC7-B1A3-595534EEB725}"/>
    <dgm:cxn modelId="{36A0364C-FD12-4ACC-BF7D-3C0C480BB8C8}" srcId="{280C6F8B-A6E1-4162-87EF-20295DC106FE}" destId="{C26A3460-DF80-46EC-8753-96A27A1FDE53}" srcOrd="1" destOrd="0" parTransId="{FC61731F-C542-43AB-9837-DAC65DD94001}" sibTransId="{733D7DB8-400B-477C-A7B5-CC0C8C03C094}"/>
    <dgm:cxn modelId="{78E82753-041E-49C7-9B06-A9BDB2E075C4}" type="presOf" srcId="{C26A3460-DF80-46EC-8753-96A27A1FDE53}" destId="{1B885B98-6A6F-4802-9ED2-0A44416999B0}" srcOrd="0" destOrd="0" presId="urn:microsoft.com/office/officeart/2005/8/layout/target1"/>
    <dgm:cxn modelId="{7A985CD9-DDB4-497F-BA48-A6F39D49C474}" type="presParOf" srcId="{0D7DA214-C10E-42FF-8136-A2A03584FBBE}" destId="{E0AB9017-3613-4415-8255-2FBE276F33D1}" srcOrd="0" destOrd="0" presId="urn:microsoft.com/office/officeart/2005/8/layout/target1"/>
    <dgm:cxn modelId="{428DD46D-E9DE-4F42-9956-3E56A22DBEB3}" type="presParOf" srcId="{0D7DA214-C10E-42FF-8136-A2A03584FBBE}" destId="{80EC9A06-5295-4B37-9438-7F194579823B}" srcOrd="1" destOrd="0" presId="urn:microsoft.com/office/officeart/2005/8/layout/target1"/>
    <dgm:cxn modelId="{FA128C52-7905-4CF7-8501-320ADCD0CEB0}" type="presParOf" srcId="{0D7DA214-C10E-42FF-8136-A2A03584FBBE}" destId="{E1A0877A-4EAD-4FBD-AAEE-0B8E2EAAF782}" srcOrd="2" destOrd="0" presId="urn:microsoft.com/office/officeart/2005/8/layout/target1"/>
    <dgm:cxn modelId="{DB67DE86-B7AC-435A-9104-9600EF253761}" type="presParOf" srcId="{0D7DA214-C10E-42FF-8136-A2A03584FBBE}" destId="{51DD3D56-1C82-44B6-848E-DAF95EF5BF29}" srcOrd="3" destOrd="0" presId="urn:microsoft.com/office/officeart/2005/8/layout/target1"/>
    <dgm:cxn modelId="{2F017553-E6AD-4787-BFB6-E85D595DF130}" type="presParOf" srcId="{0D7DA214-C10E-42FF-8136-A2A03584FBBE}" destId="{2EC4ACB3-6E2E-466C-93D1-FBF9BC8A2730}" srcOrd="4" destOrd="0" presId="urn:microsoft.com/office/officeart/2005/8/layout/target1"/>
    <dgm:cxn modelId="{A46637E1-1AC1-46AA-B549-57FD7858EE60}" type="presParOf" srcId="{0D7DA214-C10E-42FF-8136-A2A03584FBBE}" destId="{1B885B98-6A6F-4802-9ED2-0A44416999B0}" srcOrd="5" destOrd="0" presId="urn:microsoft.com/office/officeart/2005/8/layout/target1"/>
    <dgm:cxn modelId="{EABEB660-1277-4B08-BFD1-4C47C3D95165}" type="presParOf" srcId="{0D7DA214-C10E-42FF-8136-A2A03584FBBE}" destId="{B6C8AD92-96B6-483E-B91D-B1DAB5ACD451}" srcOrd="6" destOrd="0" presId="urn:microsoft.com/office/officeart/2005/8/layout/target1"/>
    <dgm:cxn modelId="{B687176F-4887-4B15-B715-B1F9D2BA3038}" type="presParOf" srcId="{0D7DA214-C10E-42FF-8136-A2A03584FBBE}" destId="{11BCABD3-898F-46CC-8601-54A1599F698F}" srcOrd="7" destOrd="0" presId="urn:microsoft.com/office/officeart/2005/8/layout/target1"/>
    <dgm:cxn modelId="{A9FF821F-FD36-4F7D-9A38-36DD4F645B29}" type="presParOf" srcId="{0D7DA214-C10E-42FF-8136-A2A03584FBBE}" destId="{46019834-E3E3-4632-970D-2A8A09CFDEDE}" srcOrd="8" destOrd="0" presId="urn:microsoft.com/office/officeart/2005/8/layout/target1"/>
    <dgm:cxn modelId="{7DF2F766-D5EB-4CC4-907B-80E7A6B54876}" type="presParOf" srcId="{0D7DA214-C10E-42FF-8136-A2A03584FBBE}" destId="{DBC0DE00-5E6E-4E96-87AB-20B587CD6E5F}" srcOrd="9" destOrd="0" presId="urn:microsoft.com/office/officeart/2005/8/layout/target1"/>
    <dgm:cxn modelId="{2F713B97-0468-427A-8711-618F1263522E}" type="presParOf" srcId="{0D7DA214-C10E-42FF-8136-A2A03584FBBE}" destId="{C24C8367-6CB9-4247-97ED-97024296FCAE}" srcOrd="10" destOrd="0" presId="urn:microsoft.com/office/officeart/2005/8/layout/target1"/>
    <dgm:cxn modelId="{BF68918A-1341-408F-B5D5-440C3A4C2209}" type="presParOf" srcId="{0D7DA214-C10E-42FF-8136-A2A03584FBBE}" destId="{2BF55738-BE7F-4C3E-9746-0BCEAB948C1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19834-E3E3-4632-970D-2A8A09CFDEDE}">
      <dsp:nvSpPr>
        <dsp:cNvPr id="0" name=""/>
        <dsp:cNvSpPr/>
      </dsp:nvSpPr>
      <dsp:spPr>
        <a:xfrm>
          <a:off x="0" y="1332547"/>
          <a:ext cx="2807970" cy="2807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4ACB3-6E2E-466C-93D1-FBF9BC8A2730}">
      <dsp:nvSpPr>
        <dsp:cNvPr id="0" name=""/>
        <dsp:cNvSpPr/>
      </dsp:nvSpPr>
      <dsp:spPr>
        <a:xfrm>
          <a:off x="561594" y="1894141"/>
          <a:ext cx="1684782" cy="1684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B9017-3613-4415-8255-2FBE276F33D1}">
      <dsp:nvSpPr>
        <dsp:cNvPr id="0" name=""/>
        <dsp:cNvSpPr/>
      </dsp:nvSpPr>
      <dsp:spPr>
        <a:xfrm>
          <a:off x="1123188" y="2455735"/>
          <a:ext cx="561594" cy="561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C9A06-5295-4B37-9438-7F194579823B}">
      <dsp:nvSpPr>
        <dsp:cNvPr id="0" name=""/>
        <dsp:cNvSpPr/>
      </dsp:nvSpPr>
      <dsp:spPr>
        <a:xfrm>
          <a:off x="3275964" y="396557"/>
          <a:ext cx="1403985" cy="8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>
        <a:off x="3275964" y="396557"/>
        <a:ext cx="1403985" cy="818991"/>
      </dsp:txXfrm>
    </dsp:sp>
    <dsp:sp modelId="{E1A0877A-4EAD-4FBD-AAEE-0B8E2EAAF782}">
      <dsp:nvSpPr>
        <dsp:cNvPr id="0" name=""/>
        <dsp:cNvSpPr/>
      </dsp:nvSpPr>
      <dsp:spPr>
        <a:xfrm>
          <a:off x="2924968" y="806053"/>
          <a:ext cx="3509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D3D56-1C82-44B6-848E-DAF95EF5BF29}">
      <dsp:nvSpPr>
        <dsp:cNvPr id="0" name=""/>
        <dsp:cNvSpPr/>
      </dsp:nvSpPr>
      <dsp:spPr>
        <a:xfrm rot="5400000">
          <a:off x="1198769" y="1011736"/>
          <a:ext cx="1930011" cy="151957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85B98-6A6F-4802-9ED2-0A44416999B0}">
      <dsp:nvSpPr>
        <dsp:cNvPr id="0" name=""/>
        <dsp:cNvSpPr/>
      </dsp:nvSpPr>
      <dsp:spPr>
        <a:xfrm>
          <a:off x="3275964" y="1215548"/>
          <a:ext cx="1403985" cy="8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itchFamily="2" charset="2"/>
            <a:buNone/>
            <a:tabLst/>
          </a:pPr>
          <a:r>
            <a:rPr kumimoji="0" lang="it-IT" sz="10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  <a:ea typeface="ＭＳ Ｐゴシック" pitchFamily="-109" charset="-128"/>
              <a:cs typeface="Arial" charset="0"/>
            </a:rPr>
            <a:t>Impresa commerciale: rilevazione, rendiconto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tx1"/>
            </a:buClr>
            <a:buSzPct val="75000"/>
            <a:buFont typeface="Wingdings" pitchFamily="2" charset="2"/>
            <a:buNone/>
            <a:tabLst/>
          </a:pPr>
          <a:endParaRPr kumimoji="0" lang="it-IT" sz="1000" b="0" i="0" u="none" strike="noStrike" kern="1200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ea typeface="ＭＳ Ｐゴシック" pitchFamily="-109" charset="-128"/>
            <a:cs typeface="Arial" charset="0"/>
          </a:endParaRPr>
        </a:p>
      </dsp:txBody>
      <dsp:txXfrm>
        <a:off x="3275964" y="1215548"/>
        <a:ext cx="1403985" cy="818991"/>
      </dsp:txXfrm>
    </dsp:sp>
    <dsp:sp modelId="{B6C8AD92-96B6-483E-B91D-B1DAB5ACD451}">
      <dsp:nvSpPr>
        <dsp:cNvPr id="0" name=""/>
        <dsp:cNvSpPr/>
      </dsp:nvSpPr>
      <dsp:spPr>
        <a:xfrm>
          <a:off x="2924968" y="1625044"/>
          <a:ext cx="3509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CABD3-898F-46CC-8601-54A1599F698F}">
      <dsp:nvSpPr>
        <dsp:cNvPr id="0" name=""/>
        <dsp:cNvSpPr/>
      </dsp:nvSpPr>
      <dsp:spPr>
        <a:xfrm rot="5400000">
          <a:off x="1613038" y="1817951"/>
          <a:ext cx="1503948" cy="111710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0DE00-5E6E-4E96-87AB-20B587CD6E5F}">
      <dsp:nvSpPr>
        <dsp:cNvPr id="0" name=""/>
        <dsp:cNvSpPr/>
      </dsp:nvSpPr>
      <dsp:spPr>
        <a:xfrm>
          <a:off x="3275964" y="2034540"/>
          <a:ext cx="1403985" cy="8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>
        <a:off x="3275964" y="2034540"/>
        <a:ext cx="1403985" cy="818991"/>
      </dsp:txXfrm>
    </dsp:sp>
    <dsp:sp modelId="{C24C8367-6CB9-4247-97ED-97024296FCAE}">
      <dsp:nvSpPr>
        <dsp:cNvPr id="0" name=""/>
        <dsp:cNvSpPr/>
      </dsp:nvSpPr>
      <dsp:spPr>
        <a:xfrm>
          <a:off x="2924968" y="2444035"/>
          <a:ext cx="3509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55738-BE7F-4C3E-9746-0BCEAB948C11}">
      <dsp:nvSpPr>
        <dsp:cNvPr id="0" name=""/>
        <dsp:cNvSpPr/>
      </dsp:nvSpPr>
      <dsp:spPr>
        <a:xfrm rot="5400000">
          <a:off x="2027822" y="2623511"/>
          <a:ext cx="1074516" cy="71462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40BD9A4-BADE-47FD-9172-0AEF0DE996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72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498475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168650"/>
            <a:ext cx="71897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CF06E6D-5131-47BB-8D24-EFFE7B163A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107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96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 txBox="1">
            <a:spLocks noGrp="1" noChangeArrowheads="1"/>
          </p:cNvSpPr>
          <p:nvPr/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2" tIns="45362" rIns="90722" bIns="45362" anchor="b"/>
          <a:lstStyle/>
          <a:p>
            <a:pPr algn="l" defTabSz="908050">
              <a:spcBef>
                <a:spcPct val="0"/>
              </a:spcBef>
              <a:buClrTx/>
              <a:buSzTx/>
              <a:buFontTx/>
              <a:buNone/>
            </a:pPr>
            <a:r>
              <a:rPr lang="it-IT" sz="1200">
                <a:latin typeface="Times New Roman" pitchFamily="18" charset="0"/>
              </a:rPr>
              <a:t>Free on www.raffaelefiume.it</a:t>
            </a: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it-IT"/>
              <a:t>prof.R.Fiume - Corso di Contabilità e bilancio: Lezione n.1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F31043-3D9E-49B4-9BFA-DDF0192495F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D562-31E7-4712-AFA9-D41B4C0690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A77F-85E5-4B9B-A584-B8C07711B4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9"/>
          <p:cNvSpPr>
            <a:spLocks/>
          </p:cNvSpPr>
          <p:nvPr/>
        </p:nvSpPr>
        <p:spPr bwMode="auto">
          <a:xfrm>
            <a:off x="468313" y="6524625"/>
            <a:ext cx="7488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1200" dirty="0">
                <a:solidFill>
                  <a:schemeClr val="tx2"/>
                </a:solidFill>
                <a:latin typeface="Arial" charset="0"/>
                <a:cs typeface="Arial" charset="0"/>
              </a:rPr>
              <a:t>@ Raffaele Fiume </a:t>
            </a:r>
            <a:r>
              <a:rPr lang="it-IT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2013 </a:t>
            </a:r>
            <a:r>
              <a:rPr lang="it-IT" sz="1200" dirty="0">
                <a:solidFill>
                  <a:schemeClr val="tx2"/>
                </a:solidFill>
                <a:latin typeface="Arial" charset="0"/>
                <a:cs typeface="Arial" charset="0"/>
              </a:rPr>
              <a:t>– Distribuzione gratuita su www.raffaelefiume.it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D49ED-FD1F-43F3-B773-2B919729D6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5CB00D-5EFD-4557-BF1B-69CBDEDE2D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494B-E89C-400D-8DF7-F0C4746048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78EB-61C9-4FE9-8690-6AA1DD5EC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EAD4-8247-4822-A58D-BE8BB8B8F9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1F8C-5717-41D9-BAB7-958A19A271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CAE88A-8C53-498A-98A0-C4774CE7A39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1271C2-F13B-4E3E-B232-351D30C8D6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 dirty="0">
              <a:latin typeface="Arial" pitchFamily="-109" charset="0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smtClean="0"/>
              <a:t>Click to edit Master title style</a:t>
            </a:r>
            <a:endParaRPr lang="en-US" smtClean="0"/>
          </a:p>
        </p:txBody>
      </p:sp>
      <p:sp>
        <p:nvSpPr>
          <p:cNvPr id="922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buSzPct val="75000"/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-109" charset="2"/>
              <a:buNone/>
              <a:defRPr/>
            </a:pPr>
            <a:endParaRPr lang="en-US" sz="2800">
              <a:latin typeface="Arial" pitchFamily="-109" charset="0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it-IT" sz="2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defRPr sz="1400" b="1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3615CB39-0FFC-49F9-AF65-4E939D8952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53" r:id="rId8"/>
    <p:sldLayoutId id="2147483854" r:id="rId9"/>
    <p:sldLayoutId id="2147483848" r:id="rId10"/>
    <p:sldLayoutId id="2147483849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/>
          <a:lstStyle/>
          <a:p>
            <a:pPr eaLnBrk="1" hangingPunct="1"/>
            <a:r>
              <a:rPr lang="it-IT" cap="none" smtClean="0"/>
              <a:t>LA CONTABILITA’</a:t>
            </a:r>
            <a:br>
              <a:rPr lang="it-IT" cap="none" smtClean="0"/>
            </a:br>
            <a:r>
              <a:rPr lang="it-IT" cap="none" smtClean="0"/>
              <a:t>ver. 1.0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it-IT" dirty="0" smtClean="0"/>
              <a:t>Ragioneria generale</a:t>
            </a:r>
          </a:p>
          <a:p>
            <a:pPr eaLnBrk="1" hangingPunct="1"/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2017/18</a:t>
            </a:r>
            <a:endParaRPr lang="it-IT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PRIMA NOTA</a:t>
            </a:r>
            <a:endParaRPr lang="it-IT" sz="2400" i="1" cap="none" smtClean="0"/>
          </a:p>
        </p:txBody>
      </p:sp>
      <p:sp>
        <p:nvSpPr>
          <p:cNvPr id="5124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977ED215-F574-4187-AE91-AD56E624AB75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95288" y="3573463"/>
          <a:ext cx="766127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5" imgW="6229765" imgH="3014317" progId="Word.Document.8">
                  <p:embed/>
                </p:oleObj>
              </mc:Choice>
              <mc:Fallback>
                <p:oleObj name="Document" r:id="rId5" imgW="6229765" imgH="3014317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73463"/>
                        <a:ext cx="766127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871662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Elenco di notizie sintetiche che descrivono, uno ad uno, i fatti di gestione, con tutti gli elementi necessari alla registrazione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LA PRIMA NOTA</a:t>
            </a:r>
            <a:endParaRPr lang="it-IT" sz="2400" i="1" cap="none" smtClean="0"/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4675E538-8A8D-4ADB-AD29-7233891736B7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150937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La prima nota è il primo passo della contabilità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95288" y="2924175"/>
            <a:ext cx="7777162" cy="129698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Viene trasferita al contabile, assieme ai documenti di supporto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95288" y="4581525"/>
            <a:ext cx="7777162" cy="129698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Nella contabilità elettronica in genere è l’UNICO passo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LE SCRITTURE CONTABILI</a:t>
            </a:r>
            <a:endParaRPr lang="it-IT" sz="2800" cap="none" smtClean="0"/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3DAAFBDB-8EE1-4276-9231-B3872DF9E068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12764" y="2605087"/>
            <a:ext cx="742954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SCRITTURE SISTEMATICHE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611188" y="3213100"/>
            <a:ext cx="7561262" cy="1655763"/>
            <a:chOff x="1302" y="1271"/>
            <a:chExt cx="3156" cy="442"/>
          </a:xfrm>
        </p:grpSpPr>
        <p:pic>
          <p:nvPicPr>
            <p:cNvPr id="2151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</a:rPr>
                <a:t>Relative ad un oggetto complesso, osservato attraverso le variazioni degli oggetti semplici che lo compongono (reddito, capitale)</a:t>
              </a:r>
            </a:p>
          </p:txBody>
        </p:sp>
      </p:grp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Le scritture elementari non sono adeguate ad oggetti complessi (capitale, reddito, risorse finanziarie)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6969" y="5484812"/>
            <a:ext cx="31538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</a:rPr>
              <a:t>SISTEMA CONTABILE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3563938" y="4724400"/>
            <a:ext cx="4537075" cy="1916113"/>
            <a:chOff x="1302" y="1271"/>
            <a:chExt cx="3156" cy="442"/>
          </a:xfrm>
        </p:grpSpPr>
        <p:pic>
          <p:nvPicPr>
            <p:cNvPr id="2151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 Box 20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</a:rPr>
                <a:t>Insieme ordinato di scritture relative ad un oggetto complesso, osservato attraverso i suoi aspetti elementari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SISTEMI E METODI CONTABILI</a:t>
            </a:r>
            <a:endParaRPr lang="it-IT" sz="2400" i="1" cap="none" smtClean="0"/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476DE564-2667-43C5-8874-1C1A6AC0E1F9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87675" y="2276475"/>
            <a:ext cx="2447925" cy="5048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METODO</a:t>
            </a:r>
          </a:p>
        </p:txBody>
      </p:sp>
      <p:sp>
        <p:nvSpPr>
          <p:cNvPr id="22533" name="Text Box 18"/>
          <p:cNvSpPr txBox="1">
            <a:spLocks noChangeArrowheads="1"/>
          </p:cNvSpPr>
          <p:nvPr/>
        </p:nvSpPr>
        <p:spPr bwMode="auto">
          <a:xfrm>
            <a:off x="468313" y="170021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Le scritture contabili, come tutti i linguaggi, seguono un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95288" y="2997200"/>
            <a:ext cx="8280400" cy="1223963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Insieme di regole logiche e formali per la tenuta delle scritture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395288" y="4508500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Serve un METODO contabile da applicare al SISTEMA CONTABILE</a:t>
            </a:r>
          </a:p>
        </p:txBody>
      </p:sp>
      <p:sp>
        <p:nvSpPr>
          <p:cNvPr id="140309" name="AutoShape 21"/>
          <p:cNvSpPr>
            <a:spLocks/>
          </p:cNvSpPr>
          <p:nvPr/>
        </p:nvSpPr>
        <p:spPr bwMode="auto">
          <a:xfrm>
            <a:off x="539750" y="5259388"/>
            <a:ext cx="7340600" cy="1338262"/>
          </a:xfrm>
          <a:prstGeom prst="borderCallout1">
            <a:avLst>
              <a:gd name="adj1" fmla="val 8542"/>
              <a:gd name="adj2" fmla="val 101037"/>
              <a:gd name="adj3" fmla="val -23727"/>
              <a:gd name="adj4" fmla="val 102009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>
                <a:solidFill>
                  <a:srgbClr val="FFFFFF"/>
                </a:solidFill>
              </a:rPr>
              <a:t>Osservazione di un oggetto complesso attraverso le variazioni degli oggetti semplici che lo compongono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40308" grpId="0"/>
      <p:bldP spid="1403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METODO DELLA PARTITA DOPPIA</a:t>
            </a:r>
            <a:endParaRPr lang="it-IT" sz="2400" i="1" cap="none" smtClean="0"/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AD71BB9C-077A-4DEF-AD11-BBDC5EB604E4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1628775"/>
            <a:ext cx="7993062" cy="720725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Ciascun fatto è osservato sotto due aspetti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68313" y="2492375"/>
            <a:ext cx="7993062" cy="1223963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Per ciascun aspetto si iscrive almeno una “partita”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68313" y="3860800"/>
            <a:ext cx="7993062" cy="1223963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Una partita si colloca in un conto a sinistra e una in un conto a destra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8313" y="5300663"/>
            <a:ext cx="7993062" cy="1223962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Il totale delle partite iscritte a sinistra è UGUALE al totale delle partite iscritte a destra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SISTEMI DI SCRITTURE</a:t>
            </a:r>
            <a:endParaRPr lang="it-IT" sz="2400" i="1" cap="none" smtClean="0"/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17295A9-AAC4-4988-A0E3-7D7E2047E745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15113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Osservazione di un oggetto complesso attraverso le variazioni degli oggetti semplici che lo compongono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43203" y="3540125"/>
            <a:ext cx="350462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</a:rPr>
              <a:t>SISTEMA DEL REDDITO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44153" y="4692650"/>
            <a:ext cx="3574157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</a:rPr>
              <a:t>SISTEMA PATRIMONIALE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22759" y="4758825"/>
            <a:ext cx="4065545" cy="1524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Teorizzato da italiani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Applicato nel mondo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Utile per le regole contabili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21852" y="3540125"/>
            <a:ext cx="4062252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Insegnato in Italia</a:t>
            </a:r>
          </a:p>
        </p:txBody>
      </p:sp>
      <p:sp>
        <p:nvSpPr>
          <p:cNvPr id="138259" name="AutoShape 19"/>
          <p:cNvSpPr>
            <a:spLocks noChangeArrowheads="1"/>
          </p:cNvSpPr>
          <p:nvPr/>
        </p:nvSpPr>
        <p:spPr bwMode="auto">
          <a:xfrm>
            <a:off x="539750" y="5661025"/>
            <a:ext cx="3168650" cy="863600"/>
          </a:xfrm>
          <a:prstGeom prst="upArrowCallout">
            <a:avLst>
              <a:gd name="adj1" fmla="val 91728"/>
              <a:gd name="adj2" fmla="val 9172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/>
              <a:t>LA MIA SCELTA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82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2500" cap="none" smtClean="0"/>
              <a:t>IL METODO DELLA P.D. APPLICATO AL SISTEMA PATRIMONIALE</a:t>
            </a:r>
            <a:endParaRPr lang="it-IT" sz="2200" cap="none" smtClean="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F8284AF2-351D-4795-A74D-C956E73ABC18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05483" y="1739900"/>
            <a:ext cx="806001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Attività       =     Passività        +  Capitale Netto</a:t>
            </a:r>
          </a:p>
        </p:txBody>
      </p:sp>
      <p:graphicFrame>
        <p:nvGraphicFramePr>
          <p:cNvPr id="170040" name="Group 56"/>
          <p:cNvGraphicFramePr>
            <a:graphicFrameLocks noGrp="1"/>
          </p:cNvGraphicFramePr>
          <p:nvPr/>
        </p:nvGraphicFramePr>
        <p:xfrm>
          <a:off x="468313" y="2565400"/>
          <a:ext cx="1890712" cy="3354388"/>
        </p:xfrm>
        <a:graphic>
          <a:graphicData uri="http://schemas.openxmlformats.org/drawingml/2006/table">
            <a:tbl>
              <a:tblPr/>
              <a:tblGrid>
                <a:gridCol w="944562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ATTIVITA’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028" name="AutoShape 44"/>
          <p:cNvSpPr>
            <a:spLocks noChangeArrowheads="1"/>
          </p:cNvSpPr>
          <p:nvPr/>
        </p:nvSpPr>
        <p:spPr bwMode="auto">
          <a:xfrm>
            <a:off x="755650" y="3429000"/>
            <a:ext cx="503238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0029" name="AutoShape 45"/>
          <p:cNvSpPr>
            <a:spLocks noChangeArrowheads="1"/>
          </p:cNvSpPr>
          <p:nvPr/>
        </p:nvSpPr>
        <p:spPr bwMode="auto">
          <a:xfrm>
            <a:off x="4500563" y="3500438"/>
            <a:ext cx="503237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0030" name="AutoShape 46"/>
          <p:cNvSpPr>
            <a:spLocks noChangeArrowheads="1"/>
          </p:cNvSpPr>
          <p:nvPr/>
        </p:nvSpPr>
        <p:spPr bwMode="auto">
          <a:xfrm>
            <a:off x="7451725" y="3429000"/>
            <a:ext cx="503238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0031" name="AutoShape 47"/>
          <p:cNvSpPr>
            <a:spLocks noChangeArrowheads="1"/>
          </p:cNvSpPr>
          <p:nvPr/>
        </p:nvSpPr>
        <p:spPr bwMode="auto">
          <a:xfrm rot="10800000">
            <a:off x="1619250" y="3500438"/>
            <a:ext cx="503238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0032" name="AutoShape 48"/>
          <p:cNvSpPr>
            <a:spLocks noChangeArrowheads="1"/>
          </p:cNvSpPr>
          <p:nvPr/>
        </p:nvSpPr>
        <p:spPr bwMode="auto">
          <a:xfrm rot="10800000">
            <a:off x="3492500" y="3500438"/>
            <a:ext cx="503238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0033" name="AutoShape 49"/>
          <p:cNvSpPr>
            <a:spLocks noChangeArrowheads="1"/>
          </p:cNvSpPr>
          <p:nvPr/>
        </p:nvSpPr>
        <p:spPr bwMode="auto">
          <a:xfrm rot="10800000">
            <a:off x="6372225" y="3429000"/>
            <a:ext cx="503238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70041" name="Group 57"/>
          <p:cNvGraphicFramePr>
            <a:graphicFrameLocks noGrp="1"/>
          </p:cNvGraphicFramePr>
          <p:nvPr/>
        </p:nvGraphicFramePr>
        <p:xfrm>
          <a:off x="3348038" y="2708275"/>
          <a:ext cx="1890712" cy="3354388"/>
        </p:xfrm>
        <a:graphic>
          <a:graphicData uri="http://schemas.openxmlformats.org/drawingml/2006/table">
            <a:tbl>
              <a:tblPr/>
              <a:tblGrid>
                <a:gridCol w="944562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PASSIVITA’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0054" name="Group 70"/>
          <p:cNvGraphicFramePr>
            <a:graphicFrameLocks noGrp="1"/>
          </p:cNvGraphicFramePr>
          <p:nvPr/>
        </p:nvGraphicFramePr>
        <p:xfrm>
          <a:off x="6156325" y="2708275"/>
          <a:ext cx="1890713" cy="3354388"/>
        </p:xfrm>
        <a:graphic>
          <a:graphicData uri="http://schemas.openxmlformats.org/drawingml/2006/table">
            <a:tbl>
              <a:tblPr/>
              <a:tblGrid>
                <a:gridCol w="944563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NETTO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28" grpId="0" animBg="1"/>
      <p:bldP spid="170029" grpId="0" animBg="1"/>
      <p:bldP spid="170030" grpId="0" animBg="1"/>
      <p:bldP spid="170031" grpId="0" animBg="1"/>
      <p:bldP spid="170032" grpId="0" animBg="1"/>
      <p:bldP spid="1700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FOCALIZZIAMOCI SUL NETTO</a:t>
            </a:r>
            <a:endParaRPr lang="it-IT" sz="2800" cap="none" smtClean="0"/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F537415D-70C4-4DEC-A973-7A1BD76D9718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44441" name="Group 57"/>
          <p:cNvGraphicFramePr>
            <a:graphicFrameLocks noGrp="1"/>
          </p:cNvGraphicFramePr>
          <p:nvPr/>
        </p:nvGraphicFramePr>
        <p:xfrm>
          <a:off x="468313" y="1989138"/>
          <a:ext cx="1890712" cy="3354388"/>
        </p:xfrm>
        <a:graphic>
          <a:graphicData uri="http://schemas.openxmlformats.org/drawingml/2006/table">
            <a:tbl>
              <a:tblPr/>
              <a:tblGrid>
                <a:gridCol w="944562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NETTO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4" name="AutoShape 44"/>
          <p:cNvSpPr>
            <a:spLocks noChangeArrowheads="1"/>
          </p:cNvSpPr>
          <p:nvPr/>
        </p:nvSpPr>
        <p:spPr bwMode="auto">
          <a:xfrm>
            <a:off x="1547813" y="2636838"/>
            <a:ext cx="503237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5" name="AutoShape 47"/>
          <p:cNvSpPr>
            <a:spLocks noChangeArrowheads="1"/>
          </p:cNvSpPr>
          <p:nvPr/>
        </p:nvSpPr>
        <p:spPr bwMode="auto">
          <a:xfrm rot="10800000">
            <a:off x="611188" y="2636838"/>
            <a:ext cx="503237" cy="2232025"/>
          </a:xfrm>
          <a:prstGeom prst="upArrow">
            <a:avLst>
              <a:gd name="adj1" fmla="val 50000"/>
              <a:gd name="adj2" fmla="val 110883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36" name="AutoShape 58"/>
          <p:cNvSpPr>
            <a:spLocks noChangeArrowheads="1"/>
          </p:cNvSpPr>
          <p:nvPr/>
        </p:nvSpPr>
        <p:spPr bwMode="auto">
          <a:xfrm>
            <a:off x="2771775" y="3213100"/>
            <a:ext cx="720725" cy="1008063"/>
          </a:xfrm>
          <a:custGeom>
            <a:avLst/>
            <a:gdLst>
              <a:gd name="T0" fmla="*/ 13983666 w 21600"/>
              <a:gd name="T1" fmla="*/ 0 h 21600"/>
              <a:gd name="T2" fmla="*/ 0 w 21600"/>
              <a:gd name="T3" fmla="*/ 23522961 h 21600"/>
              <a:gd name="T4" fmla="*/ 13983666 w 21600"/>
              <a:gd name="T5" fmla="*/ 47045875 h 21600"/>
              <a:gd name="T6" fmla="*/ 24048357 w 21600"/>
              <a:gd name="T7" fmla="*/ 23522961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783 h 21600"/>
              <a:gd name="T14" fmla="*/ 17401 w 21600"/>
              <a:gd name="T15" fmla="*/ 1581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560" y="0"/>
                </a:moveTo>
                <a:lnTo>
                  <a:pt x="12560" y="5783"/>
                </a:lnTo>
                <a:lnTo>
                  <a:pt x="3375" y="5783"/>
                </a:lnTo>
                <a:lnTo>
                  <a:pt x="3375" y="15817"/>
                </a:lnTo>
                <a:lnTo>
                  <a:pt x="12560" y="15817"/>
                </a:lnTo>
                <a:lnTo>
                  <a:pt x="1256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3"/>
                </a:moveTo>
                <a:lnTo>
                  <a:pt x="1350" y="15817"/>
                </a:lnTo>
                <a:lnTo>
                  <a:pt x="2700" y="15817"/>
                </a:lnTo>
                <a:lnTo>
                  <a:pt x="2700" y="5783"/>
                </a:lnTo>
                <a:close/>
              </a:path>
              <a:path w="21600" h="21600">
                <a:moveTo>
                  <a:pt x="0" y="5783"/>
                </a:moveTo>
                <a:lnTo>
                  <a:pt x="0" y="15817"/>
                </a:lnTo>
                <a:lnTo>
                  <a:pt x="675" y="15817"/>
                </a:lnTo>
                <a:lnTo>
                  <a:pt x="675" y="578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44443" name="Group 59"/>
          <p:cNvGraphicFramePr>
            <a:graphicFrameLocks noGrp="1"/>
          </p:cNvGraphicFramePr>
          <p:nvPr/>
        </p:nvGraphicFramePr>
        <p:xfrm>
          <a:off x="3779838" y="1916113"/>
          <a:ext cx="1890712" cy="3354388"/>
        </p:xfrm>
        <a:graphic>
          <a:graphicData uri="http://schemas.openxmlformats.org/drawingml/2006/table">
            <a:tbl>
              <a:tblPr/>
              <a:tblGrid>
                <a:gridCol w="944562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COSTI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456" name="Group 72"/>
          <p:cNvGraphicFramePr>
            <a:graphicFrameLocks noGrp="1"/>
          </p:cNvGraphicFramePr>
          <p:nvPr/>
        </p:nvGraphicFramePr>
        <p:xfrm>
          <a:off x="6227763" y="1916113"/>
          <a:ext cx="1890712" cy="3354388"/>
        </p:xfrm>
        <a:graphic>
          <a:graphicData uri="http://schemas.openxmlformats.org/drawingml/2006/table">
            <a:tbl>
              <a:tblPr/>
              <a:tblGrid>
                <a:gridCol w="944562"/>
                <a:gridCol w="94615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ゴシック" pitchFamily="-109" charset="-128"/>
                        </a:rPr>
                        <a:t>RICAVI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2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ゴシック" pitchFamily="-10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70" name="Rectangle 86"/>
          <p:cNvSpPr>
            <a:spLocks noChangeArrowheads="1"/>
          </p:cNvSpPr>
          <p:nvPr/>
        </p:nvSpPr>
        <p:spPr bwMode="auto">
          <a:xfrm>
            <a:off x="3995738" y="2636838"/>
            <a:ext cx="431800" cy="23050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4471" name="Rectangle 87"/>
          <p:cNvSpPr>
            <a:spLocks noChangeArrowheads="1"/>
          </p:cNvSpPr>
          <p:nvPr/>
        </p:nvSpPr>
        <p:spPr bwMode="auto">
          <a:xfrm>
            <a:off x="7451725" y="2636838"/>
            <a:ext cx="431800" cy="23764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70" grpId="0" animBg="1"/>
      <p:bldP spid="1444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 smtClean="0"/>
              <a:t>E ORA….</a:t>
            </a: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it-IT" sz="3600" b="1" smtClean="0"/>
              <a:t>ESERCITIAMOCI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I LIBRI CONTABILI</a:t>
            </a:r>
            <a:endParaRPr lang="it-IT" sz="2800" cap="none" smtClean="0"/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22093028-E937-454E-BDD6-B3B37C6D414A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19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771775" y="5445125"/>
            <a:ext cx="5545138" cy="1008063"/>
            <a:chOff x="1302" y="1271"/>
            <a:chExt cx="3156" cy="442"/>
          </a:xfrm>
        </p:grpSpPr>
        <p:pic>
          <p:nvPicPr>
            <p:cNvPr id="2868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9" name="Text Box 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Raccolta cronologica di tutte le registrazioni (articoli) in partita doppia</a:t>
              </a:r>
              <a:endParaRPr lang="it-IT" i="1"/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3090" y="2963862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MASTRO</a:t>
            </a:r>
          </a:p>
        </p:txBody>
      </p: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700338" y="2781300"/>
            <a:ext cx="5616575" cy="1008063"/>
            <a:chOff x="1302" y="1271"/>
            <a:chExt cx="3156" cy="442"/>
          </a:xfrm>
        </p:grpSpPr>
        <p:pic>
          <p:nvPicPr>
            <p:cNvPr id="2868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7" name="Text Box 1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Raccolta di tutti i conti</a:t>
              </a:r>
              <a:endParaRPr lang="it-IT" i="1"/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090" y="5556250"/>
            <a:ext cx="2033546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GIORNALE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1412875"/>
            <a:ext cx="7848600" cy="115093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FFFFFF"/>
                </a:solidFill>
                <a:latin typeface="Century Schoolbook" pitchFamily="18" charset="0"/>
              </a:rPr>
              <a:t>Da sempre le scritture contabili si tengono con due registri (o “libri” contabili)</a:t>
            </a:r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323850" y="393382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Le operazioni sono registrate giorno dopo giorno nel libro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UN PERCORSO PARTICOLARE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468313" y="1557338"/>
          <a:ext cx="467995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356100" y="1412875"/>
            <a:ext cx="4103688" cy="7016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l">
              <a:spcBef>
                <a:spcPct val="50000"/>
              </a:spcBef>
              <a:buClr>
                <a:schemeClr val="tx1"/>
              </a:buClr>
              <a:buSzPct val="75000"/>
              <a:defRPr/>
            </a:pPr>
            <a:r>
              <a:rPr lang="it-IT" sz="1800">
                <a:latin typeface="Arial" charset="0"/>
                <a:cs typeface="Arial" charset="0"/>
              </a:rPr>
              <a:t>Caso</a:t>
            </a:r>
            <a:r>
              <a:rPr lang="it-IT" sz="2000">
                <a:latin typeface="Arial" charset="0"/>
                <a:cs typeface="Arial" charset="0"/>
              </a:rPr>
              <a:t> semplificato: rilevazione - rendiconto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4356100" y="2205038"/>
            <a:ext cx="4103688" cy="7016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/>
          <a:lstStyle/>
          <a:p>
            <a:pPr algn="l">
              <a:spcBef>
                <a:spcPct val="50000"/>
              </a:spcBef>
              <a:buClr>
                <a:schemeClr val="tx1"/>
              </a:buClr>
              <a:buSzPct val="75000"/>
              <a:defRPr/>
            </a:pPr>
            <a:r>
              <a:rPr lang="it-IT" sz="2000">
                <a:latin typeface="Arial" charset="0"/>
                <a:cs typeface="Arial" charset="0"/>
              </a:rPr>
              <a:t>Impresa commerciale: contabilità - rendiconto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13675" grpId="0" animBg="1"/>
      <p:bldP spid="1136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LIBRO GIORNALE</a:t>
            </a:r>
            <a:endParaRPr lang="it-IT" sz="2400" i="1" cap="none" smtClean="0"/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D750C68-40D7-4802-9158-F509938C7DDE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98463" y="1919288"/>
          <a:ext cx="795813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o" r:id="rId5" imgW="6508727" imgH="1754219" progId="Word.Document.8">
                  <p:embed/>
                </p:oleObj>
              </mc:Choice>
              <mc:Fallback>
                <p:oleObj name="Documento" r:id="rId5" imgW="6508727" imgH="1754219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919288"/>
                        <a:ext cx="7958137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4076700"/>
            <a:ext cx="7848600" cy="230505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1 – numero progressivo dell’articolo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2 – codici dei conti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3 – area per l’articolo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4 – colonna importi a sinistra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5 – colonna importi a destra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LIBRO GIORNALE</a:t>
            </a:r>
            <a:endParaRPr lang="it-IT" sz="2400" i="1" cap="none" smtClean="0"/>
          </a:p>
        </p:txBody>
      </p:sp>
      <p:sp>
        <p:nvSpPr>
          <p:cNvPr id="717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C3194E7F-B660-43CB-BDA0-64BDA3684CBB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0" y="1981200"/>
          <a:ext cx="795020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5" imgW="19509923" imgH="14403811" progId="Word.Document.8">
                  <p:embed/>
                </p:oleObj>
              </mc:Choice>
              <mc:Fallback>
                <p:oleObj name="Document" r:id="rId5" imgW="19509923" imgH="14403811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81200"/>
                        <a:ext cx="7950200" cy="474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UN PO’ DI DEFINIZIONI</a:t>
            </a:r>
            <a:endParaRPr lang="it-IT" sz="2800" cap="none" smtClean="0"/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4E906F7A-AC84-473E-97F1-85F38FA44F37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22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41280" y="1739900"/>
            <a:ext cx="336400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ARTICOLO IN P.D.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4067175" y="1628775"/>
            <a:ext cx="4319588" cy="1008063"/>
            <a:chOff x="1302" y="1271"/>
            <a:chExt cx="3156" cy="442"/>
          </a:xfrm>
        </p:grpSpPr>
        <p:pic>
          <p:nvPicPr>
            <p:cNvPr id="2972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23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Registrazione in partita doppia nel libro giornale</a:t>
              </a:r>
              <a:endParaRPr lang="it-IT" i="1"/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280" y="2892425"/>
            <a:ext cx="336400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ARTICOLO SEMPLICE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4067175" y="2708275"/>
            <a:ext cx="4319588" cy="1008063"/>
            <a:chOff x="1302" y="1271"/>
            <a:chExt cx="3156" cy="442"/>
          </a:xfrm>
        </p:grpSpPr>
        <p:pic>
          <p:nvPicPr>
            <p:cNvPr id="2972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21" name="Text Box 15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Articolo con un conto a sinistra e uno a destra</a:t>
              </a:r>
              <a:endParaRPr lang="it-IT" i="1"/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1280" y="3973512"/>
            <a:ext cx="336400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 sz="2000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ARTICOLO COMPOSTO</a:t>
            </a:r>
          </a:p>
        </p:txBody>
      </p:sp>
      <p:grpSp>
        <p:nvGrpSpPr>
          <p:cNvPr id="6" name="Rectangle 3"/>
          <p:cNvGrpSpPr>
            <a:grpSpLocks/>
          </p:cNvGrpSpPr>
          <p:nvPr/>
        </p:nvGrpSpPr>
        <p:grpSpPr bwMode="auto">
          <a:xfrm>
            <a:off x="4067175" y="3860800"/>
            <a:ext cx="4319588" cy="1008063"/>
            <a:chOff x="1302" y="1271"/>
            <a:chExt cx="3156" cy="442"/>
          </a:xfrm>
        </p:grpSpPr>
        <p:pic>
          <p:nvPicPr>
            <p:cNvPr id="2971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9" name="Text Box 21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 sz="2000"/>
                <a:t>Articolo con un conto a sinistra e più conti a destra o vice versa</a:t>
              </a:r>
              <a:endParaRPr lang="it-IT" sz="2000" i="1"/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1280" y="5268912"/>
            <a:ext cx="3364003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 sz="2000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ARTICOLO COMPLESSO</a:t>
            </a:r>
          </a:p>
        </p:txBody>
      </p:sp>
      <p:grpSp>
        <p:nvGrpSpPr>
          <p:cNvPr id="8" name="Rectangle 3"/>
          <p:cNvGrpSpPr>
            <a:grpSpLocks/>
          </p:cNvGrpSpPr>
          <p:nvPr/>
        </p:nvGrpSpPr>
        <p:grpSpPr bwMode="auto">
          <a:xfrm>
            <a:off x="4067175" y="5157788"/>
            <a:ext cx="4319588" cy="1008062"/>
            <a:chOff x="1302" y="1271"/>
            <a:chExt cx="3156" cy="442"/>
          </a:xfrm>
        </p:grpSpPr>
        <p:pic>
          <p:nvPicPr>
            <p:cNvPr id="2971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7" name="Text Box 27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Articolo con più conti a sinistra e più conti a destra</a:t>
              </a:r>
              <a:endParaRPr lang="it-IT" i="1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LIBRO GIORNALE (altra forma)</a:t>
            </a:r>
            <a:endParaRPr lang="it-IT" sz="2400" i="1" cap="none" smtClean="0"/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A4B08001-66E6-4C42-9C03-1150E49BB6E7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0" y="2590800"/>
          <a:ext cx="788828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5" imgW="19357502" imgH="2438740" progId="Word.Document.8">
                  <p:embed/>
                </p:oleObj>
              </mc:Choice>
              <mc:Fallback>
                <p:oleObj name="Document" r:id="rId5" imgW="19357502" imgH="243874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788828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4076700"/>
            <a:ext cx="7380287" cy="230505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1 – elenco dei conti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2 – importi da iscrivere a sinistra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FFFFFF"/>
                </a:solidFill>
                <a:latin typeface="Century Schoolbook" pitchFamily="18" charset="0"/>
              </a:rPr>
              <a:t>3 – importi da iscrivere a destra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 smtClean="0"/>
              <a:t>E ORA….</a:t>
            </a:r>
          </a:p>
        </p:txBody>
      </p:sp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it-IT" sz="3600" b="1" smtClean="0"/>
              <a:t>TORNIAMO AD ESERCITARCI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 LIBRI OBBLIGATORI PER LEGGE</a:t>
            </a:r>
            <a:endParaRPr lang="it-IT" sz="2400" i="1" cap="none" smtClean="0"/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EC58AC0F-DCE7-4743-9628-F80CF052028A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/>
              <a:t>Numerose norme (civilistiche, fiscali, lavoristiche, bancarie, etc.) regolano la tenuta di libri contabili</a:t>
            </a:r>
          </a:p>
        </p:txBody>
      </p:sp>
      <p:sp>
        <p:nvSpPr>
          <p:cNvPr id="154629" name="AutoShape 5"/>
          <p:cNvSpPr>
            <a:spLocks/>
          </p:cNvSpPr>
          <p:nvPr/>
        </p:nvSpPr>
        <p:spPr bwMode="auto">
          <a:xfrm>
            <a:off x="539750" y="3860800"/>
            <a:ext cx="7340600" cy="1338263"/>
          </a:xfrm>
          <a:prstGeom prst="borderCallout1">
            <a:avLst>
              <a:gd name="adj1" fmla="val 8542"/>
              <a:gd name="adj2" fmla="val 101037"/>
              <a:gd name="adj3" fmla="val -23727"/>
              <a:gd name="adj4" fmla="val 102009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>
                <a:solidFill>
                  <a:srgbClr val="FFFFFF"/>
                </a:solidFill>
              </a:rPr>
              <a:t>Anche se le norme fiscali non obbligano alla contabilità in p.d. per molti soggetti, essa è OBBLIGATORIA per legge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9245" y="2435070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Art.2214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1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411413" y="2349500"/>
            <a:ext cx="6048375" cy="1439863"/>
            <a:chOff x="1302" y="1271"/>
            <a:chExt cx="3156" cy="442"/>
          </a:xfrm>
        </p:grpSpPr>
        <p:pic>
          <p:nvPicPr>
            <p:cNvPr id="31757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8" name="Text Box 11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L’imprenditore che esercita un’attività commerciale deve tenere il libro giornale e il libro degli inventari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250825" y="5229225"/>
            <a:ext cx="6048375" cy="1439863"/>
            <a:chOff x="1302" y="1271"/>
            <a:chExt cx="3156" cy="442"/>
          </a:xfrm>
        </p:grpSpPr>
        <p:pic>
          <p:nvPicPr>
            <p:cNvPr id="3175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6" name="Text Box 14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La contabilità in p.d. si definisce anche</a:t>
              </a:r>
            </a:p>
            <a:p>
              <a:r>
                <a:rPr lang="it-IT"/>
                <a:t>CONTABILITA’ GENERALE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 LIBRI OBBLIGATORI PER LEGGE</a:t>
            </a:r>
            <a:endParaRPr lang="it-IT" sz="2400" i="1" cap="none" smtClean="0"/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E63183B3-B72B-4370-916B-E46A65ECED23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92270" y="3009745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Art.2216 c.c.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339975" y="2924175"/>
            <a:ext cx="6048375" cy="1439863"/>
            <a:chOff x="1302" y="1271"/>
            <a:chExt cx="3156" cy="442"/>
          </a:xfrm>
        </p:grpSpPr>
        <p:pic>
          <p:nvPicPr>
            <p:cNvPr id="32782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3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Il libro giornale deve indicare giorno per giorno le operazioni relative all’esercizio dell’impresa</a:t>
              </a:r>
            </a:p>
          </p:txBody>
        </p:sp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2270" y="1693962"/>
            <a:ext cx="1752311" cy="9387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Art.2215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2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2411413" y="1628775"/>
            <a:ext cx="6048375" cy="1439863"/>
            <a:chOff x="1302" y="1271"/>
            <a:chExt cx="3156" cy="442"/>
          </a:xfrm>
        </p:grpSpPr>
        <p:pic>
          <p:nvPicPr>
            <p:cNvPr id="3278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81" name="Text Box 15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Il libro giornale e il libro degli inventari devono essere numerati progressivamente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 LIBRI OBBLIGATORI PER LEGGE</a:t>
            </a:r>
            <a:endParaRPr lang="it-IT" sz="2400" i="1" cap="none" smtClean="0"/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5B855F05-C849-4DA6-B3AE-CAB0F8839AF3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47807" y="3298670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Art.2217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1</a:t>
            </a:r>
          </a:p>
        </p:txBody>
      </p:sp>
      <p:grpSp>
        <p:nvGrpSpPr>
          <p:cNvPr id="33799" name="Rectangle 3"/>
          <p:cNvGrpSpPr>
            <a:grpSpLocks/>
          </p:cNvGrpSpPr>
          <p:nvPr/>
        </p:nvGrpSpPr>
        <p:grpSpPr bwMode="auto">
          <a:xfrm>
            <a:off x="2339975" y="2636838"/>
            <a:ext cx="6048375" cy="2952750"/>
            <a:chOff x="1302" y="1271"/>
            <a:chExt cx="3156" cy="442"/>
          </a:xfrm>
        </p:grpSpPr>
        <p:pic>
          <p:nvPicPr>
            <p:cNvPr id="33801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2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L’inventario deve redigersi all’inizio dell’esercizio dell’impresa e successivamente ogni anno, e deve contenere l’indicazione e la valutazione delle attività e delle passività relative all’impresa</a:t>
              </a:r>
            </a:p>
          </p:txBody>
        </p:sp>
      </p:grpSp>
      <p:sp>
        <p:nvSpPr>
          <p:cNvPr id="158730" name="AutoShape 10"/>
          <p:cNvSpPr>
            <a:spLocks/>
          </p:cNvSpPr>
          <p:nvPr/>
        </p:nvSpPr>
        <p:spPr bwMode="auto">
          <a:xfrm>
            <a:off x="323850" y="5762625"/>
            <a:ext cx="5756275" cy="609600"/>
          </a:xfrm>
          <a:prstGeom prst="borderCallout1">
            <a:avLst>
              <a:gd name="adj1" fmla="val 18750"/>
              <a:gd name="adj2" fmla="val 101324"/>
              <a:gd name="adj3" fmla="val -87500"/>
              <a:gd name="adj4" fmla="val 105074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/>
              <a:t>Entity principle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 LIBRI OBBLIGATORI PER LEGGE</a:t>
            </a:r>
            <a:endParaRPr lang="it-IT" sz="2400" i="1" cap="none" smtClean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37042344-4044-45EE-9C1C-BD5FE928621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28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63707" y="3801907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Art.2217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2</a:t>
            </a:r>
          </a:p>
        </p:txBody>
      </p:sp>
      <p:grpSp>
        <p:nvGrpSpPr>
          <p:cNvPr id="34823" name="Rectangle 3"/>
          <p:cNvGrpSpPr>
            <a:grpSpLocks/>
          </p:cNvGrpSpPr>
          <p:nvPr/>
        </p:nvGrpSpPr>
        <p:grpSpPr bwMode="auto">
          <a:xfrm>
            <a:off x="2411413" y="2420938"/>
            <a:ext cx="6048375" cy="3816350"/>
            <a:chOff x="1302" y="1271"/>
            <a:chExt cx="3156" cy="442"/>
          </a:xfrm>
        </p:grpSpPr>
        <p:pic>
          <p:nvPicPr>
            <p:cNvPr id="3482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L’inventario si chiude con il bilancio e il conto dei profitti e delle perdite, il quale deve dimostrare con evidenza e verità gli utili conseguiti o le perdite subite. Nelle valutazioni di bilancio l’imprenditore deve attenersi ai criteri stabiliti per i bilanci delle società per azioni, in quanto applicabili</a:t>
              </a:r>
            </a:p>
          </p:txBody>
        </p:sp>
      </p:grpSp>
      <p:sp>
        <p:nvSpPr>
          <p:cNvPr id="160778" name="AutoShape 10"/>
          <p:cNvSpPr>
            <a:spLocks/>
          </p:cNvSpPr>
          <p:nvPr/>
        </p:nvSpPr>
        <p:spPr bwMode="auto">
          <a:xfrm>
            <a:off x="539750" y="1658938"/>
            <a:ext cx="5468938" cy="833437"/>
          </a:xfrm>
          <a:prstGeom prst="borderCallout1">
            <a:avLst>
              <a:gd name="adj1" fmla="val 13713"/>
              <a:gd name="adj2" fmla="val 101394"/>
              <a:gd name="adj3" fmla="val 143236"/>
              <a:gd name="adj4" fmla="val 117185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 sz="2000"/>
              <a:t>Testo ante d.lgs.127/91 – fa riferimento comunque agli artt.2423ss. c.c.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 LIBRI AUSILIARI</a:t>
            </a:r>
            <a:endParaRPr lang="it-IT" sz="2400" i="1" cap="none" smtClean="0"/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2E79D51D-8C76-4BEB-B8A2-568EA77780CB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29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9245" y="1785782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Art.2214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2</a:t>
            </a:r>
          </a:p>
        </p:txBody>
      </p:sp>
      <p:grpSp>
        <p:nvGrpSpPr>
          <p:cNvPr id="35847" name="Rectangle 3"/>
          <p:cNvGrpSpPr>
            <a:grpSpLocks/>
          </p:cNvGrpSpPr>
          <p:nvPr/>
        </p:nvGrpSpPr>
        <p:grpSpPr bwMode="auto">
          <a:xfrm>
            <a:off x="2411413" y="1700213"/>
            <a:ext cx="6048375" cy="1873250"/>
            <a:chOff x="1302" y="1271"/>
            <a:chExt cx="3156" cy="442"/>
          </a:xfrm>
        </p:grpSpPr>
        <p:pic>
          <p:nvPicPr>
            <p:cNvPr id="35849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0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[L’imprenditore] Deve altresì tenere le altre scritture contabili che siano richieste dalla natura e dalle dimensioni dell’impresa</a:t>
              </a:r>
            </a:p>
          </p:txBody>
        </p:sp>
      </p:grpSp>
      <p:sp>
        <p:nvSpPr>
          <p:cNvPr id="162826" name="AutoShape 10"/>
          <p:cNvSpPr>
            <a:spLocks/>
          </p:cNvSpPr>
          <p:nvPr/>
        </p:nvSpPr>
        <p:spPr bwMode="auto">
          <a:xfrm>
            <a:off x="539750" y="4221163"/>
            <a:ext cx="7340600" cy="1554162"/>
          </a:xfrm>
          <a:prstGeom prst="borderCallout1">
            <a:avLst>
              <a:gd name="adj1" fmla="val 7356"/>
              <a:gd name="adj2" fmla="val 101037"/>
              <a:gd name="adj3" fmla="val -81407"/>
              <a:gd name="adj4" fmla="val 10569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 sz="2800" dirty="0">
                <a:solidFill>
                  <a:srgbClr val="FFFFFF"/>
                </a:solidFill>
              </a:rPr>
              <a:t>Si intendono, tipicamente, libro mastro, prima nota, </a:t>
            </a:r>
            <a:r>
              <a:rPr lang="it-IT" sz="2800" dirty="0" smtClean="0">
                <a:solidFill>
                  <a:srgbClr val="FFFFFF"/>
                </a:solidFill>
              </a:rPr>
              <a:t>libri del lavoro, </a:t>
            </a:r>
            <a:r>
              <a:rPr lang="it-IT" sz="2800" dirty="0">
                <a:solidFill>
                  <a:srgbClr val="FFFFFF"/>
                </a:solidFill>
              </a:rPr>
              <a:t>libro </a:t>
            </a:r>
            <a:r>
              <a:rPr lang="it-IT" sz="2800" dirty="0" smtClean="0">
                <a:solidFill>
                  <a:srgbClr val="FFFFFF"/>
                </a:solidFill>
              </a:rPr>
              <a:t>magazzino, libri IVA </a:t>
            </a:r>
            <a:r>
              <a:rPr lang="it-IT" sz="2800" dirty="0">
                <a:solidFill>
                  <a:srgbClr val="FFFFFF"/>
                </a:solidFill>
              </a:rPr>
              <a:t>e simili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LA CONTABILITA’</a:t>
            </a:r>
            <a:endParaRPr lang="it-IT" sz="2800" cap="none" smtClean="0"/>
          </a:p>
        </p:txBody>
      </p:sp>
      <p:sp>
        <p:nvSpPr>
          <p:cNvPr id="1638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C8167280-E8EA-4DD1-A7CF-09F55B754984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67920" y="2100262"/>
            <a:ext cx="3223385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RAGIONERIA</a:t>
            </a:r>
          </a:p>
        </p:txBody>
      </p:sp>
      <p:grpSp>
        <p:nvGrpSpPr>
          <p:cNvPr id="3" name="Rectangle 5"/>
          <p:cNvGrpSpPr>
            <a:grpSpLocks/>
          </p:cNvGrpSpPr>
          <p:nvPr/>
        </p:nvGrpSpPr>
        <p:grpSpPr bwMode="auto">
          <a:xfrm>
            <a:off x="3708400" y="1628775"/>
            <a:ext cx="5010150" cy="1728788"/>
            <a:chOff x="1302" y="3395"/>
            <a:chExt cx="3156" cy="445"/>
          </a:xfrm>
        </p:grpSpPr>
        <p:pic>
          <p:nvPicPr>
            <p:cNvPr id="16401" name="Rectangl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3395"/>
              <a:ext cx="3156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Text Box 12"/>
            <p:cNvSpPr txBox="1">
              <a:spLocks noChangeArrowheads="1"/>
            </p:cNvSpPr>
            <p:nvPr/>
          </p:nvSpPr>
          <p:spPr bwMode="auto">
            <a:xfrm>
              <a:off x="1344" y="3420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Deriva da </a:t>
              </a:r>
              <a:r>
                <a:rPr lang="it-IT" sz="2800" i="1">
                  <a:solidFill>
                    <a:srgbClr val="000000"/>
                  </a:solidFill>
                  <a:latin typeface="Century Schoolbook" pitchFamily="18" charset="0"/>
                </a:rPr>
                <a:t>redde rationem</a:t>
              </a: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 (rendere il conto, mostrare i risultati)</a:t>
              </a:r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7920" y="3684587"/>
            <a:ext cx="3223385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CONTABILITA’</a:t>
            </a:r>
          </a:p>
        </p:txBody>
      </p: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3779838" y="3357563"/>
            <a:ext cx="4895850" cy="1368425"/>
            <a:chOff x="1302" y="1271"/>
            <a:chExt cx="3156" cy="442"/>
          </a:xfrm>
        </p:grpSpPr>
        <p:pic>
          <p:nvPicPr>
            <p:cNvPr id="16399" name="Rectangle 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0" name="Text Box 2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Tenuta dei conti in modo ordinato</a:t>
              </a:r>
            </a:p>
          </p:txBody>
        </p:sp>
      </p:grp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50825" y="4941888"/>
            <a:ext cx="7850188" cy="1368425"/>
            <a:chOff x="1302" y="1271"/>
            <a:chExt cx="3156" cy="442"/>
          </a:xfrm>
        </p:grpSpPr>
        <p:pic>
          <p:nvPicPr>
            <p:cNvPr id="16397" name="Rectangle 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8" name="Text Box 25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In inglese: Accounting, Accountability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CONSERVAZIONE</a:t>
            </a:r>
            <a:endParaRPr lang="it-IT" sz="2400" i="1" cap="none" smtClean="0"/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7E964824-278A-4FBF-AAF7-10EBF0D89218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30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9245" y="1785782"/>
            <a:ext cx="1752311" cy="1232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Art.2220 c.c.</a:t>
            </a:r>
          </a:p>
          <a:p>
            <a:pPr>
              <a:defRPr/>
            </a:pPr>
            <a:r>
              <a:rPr lang="it-IT">
                <a:solidFill>
                  <a:schemeClr val="tx1"/>
                </a:solidFill>
                <a:latin typeface="Candara" pitchFamily="34" charset="0"/>
                <a:ea typeface="ＭＳ Ｐゴシック" pitchFamily="-109" charset="-128"/>
              </a:rPr>
              <a:t>comma 1</a:t>
            </a:r>
          </a:p>
        </p:txBody>
      </p:sp>
      <p:grpSp>
        <p:nvGrpSpPr>
          <p:cNvPr id="36871" name="Rectangle 3"/>
          <p:cNvGrpSpPr>
            <a:grpSpLocks/>
          </p:cNvGrpSpPr>
          <p:nvPr/>
        </p:nvGrpSpPr>
        <p:grpSpPr bwMode="auto">
          <a:xfrm>
            <a:off x="2411413" y="1700213"/>
            <a:ext cx="6048375" cy="1439862"/>
            <a:chOff x="1302" y="1271"/>
            <a:chExt cx="3156" cy="442"/>
          </a:xfrm>
        </p:grpSpPr>
        <p:pic>
          <p:nvPicPr>
            <p:cNvPr id="36873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4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/>
                <a:t>Le scritture devono essere conservate per 10 anni dalla data dell’ultima registrazione</a:t>
              </a:r>
            </a:p>
          </p:txBody>
        </p:sp>
      </p:grpSp>
      <p:sp>
        <p:nvSpPr>
          <p:cNvPr id="164874" name="AutoShape 10"/>
          <p:cNvSpPr>
            <a:spLocks/>
          </p:cNvSpPr>
          <p:nvPr/>
        </p:nvSpPr>
        <p:spPr bwMode="auto">
          <a:xfrm>
            <a:off x="539750" y="4221163"/>
            <a:ext cx="7340600" cy="1554162"/>
          </a:xfrm>
          <a:prstGeom prst="borderCallout1">
            <a:avLst>
              <a:gd name="adj1" fmla="val 7356"/>
              <a:gd name="adj2" fmla="val 101037"/>
              <a:gd name="adj3" fmla="val -81407"/>
              <a:gd name="adj4" fmla="val 10569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solidFill>
                  <a:srgbClr val="FFFFFF"/>
                </a:solidFill>
              </a:rPr>
              <a:t>Il termine non vale qualora siano in corso contenziosi, giudizi legali, indagini, etc.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SITUAZIONE CONTABILE</a:t>
            </a:r>
            <a:endParaRPr lang="it-IT" sz="2400" i="1" cap="none" smtClean="0"/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BBF938DC-AA28-446F-A614-ADC8B65C0724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31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2276475"/>
            <a:ext cx="8208962" cy="172878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SITUAZIONE CONTABILE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BILANCIO DI VERIFICA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In qualsiasi momento si può redigere una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23850" y="4292600"/>
            <a:ext cx="8280400" cy="2376488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3600">
                <a:solidFill>
                  <a:srgbClr val="FFFFFF"/>
                </a:solidFill>
                <a:latin typeface="Century Schoolbook" pitchFamily="18" charset="0"/>
              </a:rPr>
              <a:t>Prospetto a due sezioni che riporta a sx tutti i totali dei conti che funzionano a sx e a destra tutti i totali dei conti che funzionano a dx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it-IT" cap="none" smtClean="0"/>
              <a:t>E ORA….</a:t>
            </a:r>
          </a:p>
        </p:txBody>
      </p:sp>
      <p:sp>
        <p:nvSpPr>
          <p:cNvPr id="168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eaLnBrk="1" hangingPunct="1"/>
            <a:endParaRPr lang="it-IT" sz="3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it-IT" sz="3600" b="1" smtClean="0"/>
              <a:t>TORNIAMO AD ESERCITARCI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LA CONTABILITA’ GENERALE</a:t>
            </a:r>
            <a:endParaRPr lang="it-IT" sz="2800" cap="none" smtClean="0"/>
          </a:p>
        </p:txBody>
      </p:sp>
      <p:sp>
        <p:nvSpPr>
          <p:cNvPr id="1741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496886C4-9819-4F95-A76C-CED70EAC26D2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4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133600" y="2057400"/>
            <a:ext cx="48768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FATTI (documenti)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2489200" y="2686050"/>
            <a:ext cx="4165600" cy="2686050"/>
          </a:xfrm>
          <a:prstGeom prst="upDownArrow">
            <a:avLst>
              <a:gd name="adj1" fmla="val 60565"/>
              <a:gd name="adj2" fmla="val 3235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Rilevazione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(partita doppia)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133600" y="5429250"/>
            <a:ext cx="487680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 sz="2800">
                <a:solidFill>
                  <a:srgbClr val="000000"/>
                </a:solidFill>
                <a:ea typeface="ＭＳ Ｐゴシック" pitchFamily="-109" charset="-128"/>
              </a:rPr>
              <a:t>Bilancio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LE SCRITTURE CONTABILI</a:t>
            </a:r>
            <a:endParaRPr lang="it-IT" sz="2800" cap="none" smtClean="0"/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83A1F4ED-4BE1-478B-B089-B405E370804A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5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12764" y="2316162"/>
            <a:ext cx="742954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SCRITTURE ELEMENTARI</a:t>
            </a: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684213" y="3141663"/>
            <a:ext cx="7488237" cy="1655762"/>
            <a:chOff x="1302" y="1271"/>
            <a:chExt cx="3156" cy="442"/>
          </a:xfrm>
        </p:grpSpPr>
        <p:pic>
          <p:nvPicPr>
            <p:cNvPr id="18445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6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800">
                  <a:solidFill>
                    <a:srgbClr val="000000"/>
                  </a:solidFill>
                  <a:latin typeface="Century Schoolbook" pitchFamily="18" charset="0"/>
                </a:rPr>
                <a:t>Rilevazioni ordinate relative a singoli fenomeni o a singole classi di fenomeni</a:t>
              </a:r>
            </a:p>
          </p:txBody>
        </p:sp>
      </p:grp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468313" y="170021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Il modo più semplice di tenere una contabilità è attraverso</a:t>
            </a:r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39750" y="479742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Lo strumento fondamentale per tenere la contabilità è il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85789" y="5484812"/>
            <a:ext cx="742954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it-IT">
                <a:solidFill>
                  <a:srgbClr val="000000"/>
                </a:solidFill>
                <a:ea typeface="ＭＳ Ｐゴシック" pitchFamily="-109" charset="-128"/>
              </a:rPr>
              <a:t>CONTO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3200" cap="none" smtClean="0"/>
              <a:t>IL CONTO</a:t>
            </a:r>
            <a:endParaRPr lang="it-IT" sz="2800" cap="none" smtClean="0"/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63B24F33-6BBD-490A-8F75-C96A8CBE82B6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6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9460" name="Rectangle 3"/>
          <p:cNvGrpSpPr>
            <a:grpSpLocks/>
          </p:cNvGrpSpPr>
          <p:nvPr/>
        </p:nvGrpSpPr>
        <p:grpSpPr bwMode="auto">
          <a:xfrm>
            <a:off x="323850" y="1484313"/>
            <a:ext cx="7993063" cy="1368425"/>
            <a:chOff x="1302" y="1271"/>
            <a:chExt cx="3156" cy="442"/>
          </a:xfrm>
        </p:grpSpPr>
        <p:pic>
          <p:nvPicPr>
            <p:cNvPr id="19470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1" name="Text Box 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 sz="2000">
                  <a:solidFill>
                    <a:srgbClr val="000000"/>
                  </a:solidFill>
                </a:rPr>
                <a:t>Prospetto contenente una serie di grandezze riferite ad un </a:t>
              </a:r>
              <a:r>
                <a:rPr lang="it-IT" b="1">
                  <a:solidFill>
                    <a:srgbClr val="000000"/>
                  </a:solidFill>
                </a:rPr>
                <a:t>oggetto</a:t>
              </a:r>
              <a:r>
                <a:rPr lang="it-IT" sz="2000">
                  <a:solidFill>
                    <a:srgbClr val="000000"/>
                  </a:solidFill>
                </a:rPr>
                <a:t> a cui è intestato, utile a conoscere e rappresentare l’entità quantitativa e le variazioni dell’oggetto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323850" y="2852738"/>
            <a:ext cx="7993063" cy="863600"/>
            <a:chOff x="1302" y="1271"/>
            <a:chExt cx="3156" cy="442"/>
          </a:xfrm>
        </p:grpSpPr>
        <p:pic>
          <p:nvPicPr>
            <p:cNvPr id="19468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</a:rPr>
                <a:t>Contiene solo e soltanto variazioni relative al suo oggetto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323850" y="5157788"/>
            <a:ext cx="7993063" cy="576262"/>
            <a:chOff x="1302" y="1271"/>
            <a:chExt cx="3156" cy="442"/>
          </a:xfrm>
        </p:grpSpPr>
        <p:pic>
          <p:nvPicPr>
            <p:cNvPr id="19466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7" name="Text Box 21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</a:rPr>
                <a:t>Ha tre forme: scalare, a sezioni riunite, a sezioni divise</a:t>
              </a:r>
              <a:endParaRPr lang="it-IT" sz="280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323850" y="3860800"/>
            <a:ext cx="7993063" cy="1081088"/>
            <a:chOff x="1302" y="1271"/>
            <a:chExt cx="3156" cy="442"/>
          </a:xfrm>
        </p:grpSpPr>
        <p:pic>
          <p:nvPicPr>
            <p:cNvPr id="19464" name="Rectangle 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5" name="Text Box 24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r>
                <a:rPr lang="it-IT">
                  <a:solidFill>
                    <a:srgbClr val="000000"/>
                  </a:solidFill>
                </a:rPr>
                <a:t>In genere, esprime quantità espresse in valore, in un unico modulo monetario (OMOGENEITA’)</a:t>
              </a:r>
              <a:endParaRPr lang="it-IT" sz="2800">
                <a:solidFill>
                  <a:srgbClr val="000000"/>
                </a:solidFill>
                <a:latin typeface="Century Schoolbook" pitchFamily="18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CONTO A SCALARE (O “SCALARE”)</a:t>
            </a:r>
            <a:endParaRPr lang="it-IT" sz="2400" i="1" cap="none" smtClean="0"/>
          </a:p>
        </p:txBody>
      </p:sp>
      <p:sp>
        <p:nvSpPr>
          <p:cNvPr id="2052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61B90D44-5C34-4C99-B8DF-C8C786610370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7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65138" y="1708150"/>
          <a:ext cx="7729537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o" r:id="rId5" imgW="6286924" imgH="2692062" progId="Word.Document.8">
                  <p:embed/>
                </p:oleObj>
              </mc:Choice>
              <mc:Fallback>
                <p:oleObj name="Documento" r:id="rId5" imgW="6286924" imgH="2692062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1708150"/>
                        <a:ext cx="7729537" cy="329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800" cap="none" smtClean="0"/>
              <a:t>IL CONTO A SEZIONI RIUNITE</a:t>
            </a:r>
            <a:endParaRPr lang="it-IT" sz="2400" i="1" cap="none" smtClean="0"/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1C18B319-8B61-4B86-92EC-96CBC8FF7E7B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8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84213" y="1989138"/>
          <a:ext cx="7762875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o" r:id="rId5" imgW="6241482" imgH="2286937" progId="Word.Document.8">
                  <p:embed/>
                </p:oleObj>
              </mc:Choice>
              <mc:Fallback>
                <p:oleObj name="Documento" r:id="rId5" imgW="6241482" imgH="2286937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7762875" cy="284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</p:spPr>
        <p:txBody>
          <a:bodyPr/>
          <a:lstStyle/>
          <a:p>
            <a:pPr eaLnBrk="1" hangingPunct="1"/>
            <a:r>
              <a:rPr lang="it-IT" sz="2400" cap="none" smtClean="0"/>
              <a:t>IL CONTO A SEZIONI DIVISE (E CONTRAPPOSTE)</a:t>
            </a:r>
            <a:endParaRPr lang="it-IT" sz="2000" i="1" cap="none" smtClean="0"/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</a:pPr>
            <a:fld id="{3C661334-BAD7-4D35-97B7-6719E3AB24DD}" type="slidenum">
              <a:rPr lang="it-IT" sz="1400" b="1">
                <a:solidFill>
                  <a:srgbClr val="FFFFFF"/>
                </a:solidFill>
                <a:latin typeface="Arial" charset="0"/>
              </a:rPr>
              <a:pPr>
                <a:spcBef>
                  <a:spcPct val="20000"/>
                </a:spcBef>
                <a:buClr>
                  <a:schemeClr val="tx1"/>
                </a:buClr>
                <a:buSzPct val="75000"/>
              </a:pPr>
              <a:t>9</a:t>
            </a:fld>
            <a:endParaRPr lang="it-IT" sz="1400" b="1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0825" y="2133600"/>
          <a:ext cx="830262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o" r:id="rId5" imgW="4227589" imgH="1072644" progId="Word.Document.8">
                  <p:embed/>
                </p:oleObj>
              </mc:Choice>
              <mc:Fallback>
                <p:oleObj name="Documento" r:id="rId5" imgW="4227589" imgH="1072644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133600"/>
                        <a:ext cx="8302625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7" ma:contentTypeDescription="Creare un nuovo documento." ma:contentTypeScope="" ma:versionID="c6cdb90455cef580e3cfa43b1d67064b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4c0056208da59b28faee25b0114874a8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068e9494-ef2c-43cd-b5fe-fbb26bbe6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224fe5-fbd9-42b4-bb27-c6dc0649ecc6}" ma:internalName="TaxCatchAll" ma:showField="CatchAllData" ma:web="d1434c75-3923-464e-a4f5-aa92f072b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6964b-fd00-415b-b501-a51208a2b6b4">
      <Terms xmlns="http://schemas.microsoft.com/office/infopath/2007/PartnerControls"/>
    </lcf76f155ced4ddcb4097134ff3c332f>
    <TaxCatchAll xmlns="d1434c75-3923-464e-a4f5-aa92f072b3b4" xsi:nil="true"/>
  </documentManagement>
</p:properties>
</file>

<file path=customXml/itemProps1.xml><?xml version="1.0" encoding="utf-8"?>
<ds:datastoreItem xmlns:ds="http://schemas.openxmlformats.org/officeDocument/2006/customXml" ds:itemID="{25D1CA56-0703-441C-B173-ADF6A9C6ACBC}"/>
</file>

<file path=customXml/itemProps2.xml><?xml version="1.0" encoding="utf-8"?>
<ds:datastoreItem xmlns:ds="http://schemas.openxmlformats.org/officeDocument/2006/customXml" ds:itemID="{D3B2C38D-401C-4E3F-85AF-6A6AC048C2C1}"/>
</file>

<file path=customXml/itemProps3.xml><?xml version="1.0" encoding="utf-8"?>
<ds:datastoreItem xmlns:ds="http://schemas.openxmlformats.org/officeDocument/2006/customXml" ds:itemID="{B5972F38-7421-4B23-837C-4BE24B950415}"/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1757</TotalTime>
  <Words>1130</Words>
  <Application>Microsoft Office PowerPoint</Application>
  <PresentationFormat>Presentazione su schermo (4:3)</PresentationFormat>
  <Paragraphs>210</Paragraphs>
  <Slides>32</Slides>
  <Notes>28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32</vt:i4>
      </vt:variant>
    </vt:vector>
  </HeadingPairs>
  <TitlesOfParts>
    <vt:vector size="35" baseType="lpstr">
      <vt:lpstr>Oriel</vt:lpstr>
      <vt:lpstr>Documento</vt:lpstr>
      <vt:lpstr>Document</vt:lpstr>
      <vt:lpstr>LA CONTABILITA’ ver. 1.0</vt:lpstr>
      <vt:lpstr>UN PERCORSO PARTICOLARE</vt:lpstr>
      <vt:lpstr>LA CONTABILITA’</vt:lpstr>
      <vt:lpstr>LA CONTABILITA’ GENERALE</vt:lpstr>
      <vt:lpstr>LE SCRITTURE CONTABILI</vt:lpstr>
      <vt:lpstr>IL CONTO</vt:lpstr>
      <vt:lpstr>IL CONTO A SCALARE (O “SCALARE”)</vt:lpstr>
      <vt:lpstr>IL CONTO A SEZIONI RIUNITE</vt:lpstr>
      <vt:lpstr>IL CONTO A SEZIONI DIVISE (E CONTRAPPOSTE)</vt:lpstr>
      <vt:lpstr>PRIMA NOTA</vt:lpstr>
      <vt:lpstr>LA PRIMA NOTA</vt:lpstr>
      <vt:lpstr>LE SCRITTURE CONTABILI</vt:lpstr>
      <vt:lpstr>SISTEMI E METODI CONTABILI</vt:lpstr>
      <vt:lpstr>IL METODO DELLA PARTITA DOPPIA</vt:lpstr>
      <vt:lpstr>SISTEMI DI SCRITTURE</vt:lpstr>
      <vt:lpstr>IL METODO DELLA P.D. APPLICATO AL SISTEMA PATRIMONIALE</vt:lpstr>
      <vt:lpstr>FOCALIZZIAMOCI SUL NETTO</vt:lpstr>
      <vt:lpstr>E ORA….</vt:lpstr>
      <vt:lpstr>I LIBRI CONTABILI</vt:lpstr>
      <vt:lpstr>IL LIBRO GIORNALE</vt:lpstr>
      <vt:lpstr>IL LIBRO GIORNALE</vt:lpstr>
      <vt:lpstr>UN PO’ DI DEFINIZIONI</vt:lpstr>
      <vt:lpstr>IL LIBRO GIORNALE (altra forma)</vt:lpstr>
      <vt:lpstr>E ORA….</vt:lpstr>
      <vt:lpstr>I LIBRI OBBLIGATORI PER LEGGE</vt:lpstr>
      <vt:lpstr>I LIBRI OBBLIGATORI PER LEGGE</vt:lpstr>
      <vt:lpstr>I LIBRI OBBLIGATORI PER LEGGE</vt:lpstr>
      <vt:lpstr>I LIBRI OBBLIGATORI PER LEGGE</vt:lpstr>
      <vt:lpstr>I LIBRI AUSILIARI</vt:lpstr>
      <vt:lpstr>CONSERVAZIONE</vt:lpstr>
      <vt:lpstr>SITUAZIONE CONTABILE</vt:lpstr>
      <vt:lpstr>E ORA….</vt:lpstr>
    </vt:vector>
  </TitlesOfParts>
  <Company>Istituto di Studi Aziendali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Aggregazioni di imprese</dc:title>
  <dc:creator>Raffaele Fiume</dc:creator>
  <cp:lastModifiedBy>Raffaele Fiume</cp:lastModifiedBy>
  <cp:revision>81</cp:revision>
  <cp:lastPrinted>2009-04-22T19:24:48Z</cp:lastPrinted>
  <dcterms:created xsi:type="dcterms:W3CDTF">2009-02-10T15:53:44Z</dcterms:created>
  <dcterms:modified xsi:type="dcterms:W3CDTF">2018-02-15T16:25:48Z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  <property fmtid="{D5CDD505-2E9C-101B-9397-08002B2CF9AE}" pid="3" name="MediaServiceImageTags">
    <vt:lpwstr/>
  </property>
</Properties>
</file>