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3" r:id="rId4"/>
  </p:sldMasterIdLst>
  <p:notesMasterIdLst>
    <p:notesMasterId r:id="rId41"/>
  </p:notesMasterIdLst>
  <p:handoutMasterIdLst>
    <p:handoutMasterId r:id="rId42"/>
  </p:handoutMasterIdLst>
  <p:sldIdLst>
    <p:sldId id="256" r:id="rId5"/>
    <p:sldId id="315" r:id="rId6"/>
    <p:sldId id="316" r:id="rId7"/>
    <p:sldId id="289" r:id="rId8"/>
    <p:sldId id="314" r:id="rId9"/>
    <p:sldId id="317" r:id="rId10"/>
    <p:sldId id="301" r:id="rId11"/>
    <p:sldId id="287" r:id="rId12"/>
    <p:sldId id="294" r:id="rId13"/>
    <p:sldId id="290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</p:sldIdLst>
  <p:sldSz cx="9144000" cy="6858000" type="screen4x3"/>
  <p:notesSz cx="9802813" cy="66706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TQyl71mympOBHR2DiibYLg==" hashData="cC1xEToABzU0oT/5CFj3lKxTAW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>
          <p15:clr>
            <a:srgbClr val="A4A3A4"/>
          </p15:clr>
        </p15:guide>
        <p15:guide id="2" pos="30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232" autoAdjust="0"/>
  </p:normalViewPr>
  <p:slideViewPr>
    <p:cSldViewPr>
      <p:cViewPr varScale="1">
        <p:scale>
          <a:sx n="67" d="100"/>
          <a:sy n="67" d="100"/>
        </p:scale>
        <p:origin x="11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52" y="-120"/>
      </p:cViewPr>
      <p:guideLst>
        <p:guide orient="horz" pos="2101"/>
        <p:guide pos="30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faele Fiume" userId="8be1c797-d0c1-4d33-b03c-b2305a22cb8f" providerId="ADAL" clId="{648DC713-F0EE-45B4-8307-7EEA8BD781BE}"/>
    <pc:docChg chg="modSld">
      <pc:chgData name="Raffaele Fiume" userId="8be1c797-d0c1-4d33-b03c-b2305a22cb8f" providerId="ADAL" clId="{648DC713-F0EE-45B4-8307-7EEA8BD781BE}" dt="2021-09-16T07:41:00.286" v="95" actId="20577"/>
      <pc:docMkLst>
        <pc:docMk/>
      </pc:docMkLst>
      <pc:sldChg chg="modSp mod">
        <pc:chgData name="Raffaele Fiume" userId="8be1c797-d0c1-4d33-b03c-b2305a22cb8f" providerId="ADAL" clId="{648DC713-F0EE-45B4-8307-7EEA8BD781BE}" dt="2021-09-16T07:40:30.109" v="42" actId="20577"/>
        <pc:sldMkLst>
          <pc:docMk/>
          <pc:sldMk cId="4135807042" sldId="323"/>
        </pc:sldMkLst>
        <pc:graphicFrameChg chg="modGraphic">
          <ac:chgData name="Raffaele Fiume" userId="8be1c797-d0c1-4d33-b03c-b2305a22cb8f" providerId="ADAL" clId="{648DC713-F0EE-45B4-8307-7EEA8BD781BE}" dt="2021-09-16T07:40:23.372" v="20" actId="20577"/>
          <ac:graphicFrameMkLst>
            <pc:docMk/>
            <pc:sldMk cId="4135807042" sldId="323"/>
            <ac:graphicFrameMk id="37905" creationId="{00000000-0000-0000-0000-000000000000}"/>
          </ac:graphicFrameMkLst>
        </pc:graphicFrameChg>
        <pc:graphicFrameChg chg="modGraphic">
          <ac:chgData name="Raffaele Fiume" userId="8be1c797-d0c1-4d33-b03c-b2305a22cb8f" providerId="ADAL" clId="{648DC713-F0EE-45B4-8307-7EEA8BD781BE}" dt="2021-09-16T07:40:30.109" v="42" actId="20577"/>
          <ac:graphicFrameMkLst>
            <pc:docMk/>
            <pc:sldMk cId="4135807042" sldId="323"/>
            <ac:graphicFrameMk id="37906" creationId="{00000000-0000-0000-0000-000000000000}"/>
          </ac:graphicFrameMkLst>
        </pc:graphicFrameChg>
      </pc:sldChg>
      <pc:sldChg chg="modSp mod">
        <pc:chgData name="Raffaele Fiume" userId="8be1c797-d0c1-4d33-b03c-b2305a22cb8f" providerId="ADAL" clId="{648DC713-F0EE-45B4-8307-7EEA8BD781BE}" dt="2021-09-16T07:40:45.730" v="65" actId="20577"/>
        <pc:sldMkLst>
          <pc:docMk/>
          <pc:sldMk cId="679428406" sldId="324"/>
        </pc:sldMkLst>
        <pc:graphicFrameChg chg="modGraphic">
          <ac:chgData name="Raffaele Fiume" userId="8be1c797-d0c1-4d33-b03c-b2305a22cb8f" providerId="ADAL" clId="{648DC713-F0EE-45B4-8307-7EEA8BD781BE}" dt="2021-09-16T07:40:41.048" v="53" actId="20577"/>
          <ac:graphicFrameMkLst>
            <pc:docMk/>
            <pc:sldMk cId="679428406" sldId="324"/>
            <ac:graphicFrameMk id="39953" creationId="{00000000-0000-0000-0000-000000000000}"/>
          </ac:graphicFrameMkLst>
        </pc:graphicFrameChg>
        <pc:graphicFrameChg chg="modGraphic">
          <ac:chgData name="Raffaele Fiume" userId="8be1c797-d0c1-4d33-b03c-b2305a22cb8f" providerId="ADAL" clId="{648DC713-F0EE-45B4-8307-7EEA8BD781BE}" dt="2021-09-16T07:40:45.730" v="65" actId="20577"/>
          <ac:graphicFrameMkLst>
            <pc:docMk/>
            <pc:sldMk cId="679428406" sldId="324"/>
            <ac:graphicFrameMk id="39954" creationId="{00000000-0000-0000-0000-000000000000}"/>
          </ac:graphicFrameMkLst>
        </pc:graphicFrameChg>
      </pc:sldChg>
      <pc:sldChg chg="modSp mod">
        <pc:chgData name="Raffaele Fiume" userId="8be1c797-d0c1-4d33-b03c-b2305a22cb8f" providerId="ADAL" clId="{648DC713-F0EE-45B4-8307-7EEA8BD781BE}" dt="2021-09-16T07:41:00.286" v="95" actId="20577"/>
        <pc:sldMkLst>
          <pc:docMk/>
          <pc:sldMk cId="1901912518" sldId="325"/>
        </pc:sldMkLst>
        <pc:graphicFrameChg chg="modGraphic">
          <ac:chgData name="Raffaele Fiume" userId="8be1c797-d0c1-4d33-b03c-b2305a22cb8f" providerId="ADAL" clId="{648DC713-F0EE-45B4-8307-7EEA8BD781BE}" dt="2021-09-16T07:40:54.567" v="77" actId="20577"/>
          <ac:graphicFrameMkLst>
            <pc:docMk/>
            <pc:sldMk cId="1901912518" sldId="325"/>
            <ac:graphicFrameMk id="42001" creationId="{00000000-0000-0000-0000-000000000000}"/>
          </ac:graphicFrameMkLst>
        </pc:graphicFrameChg>
        <pc:graphicFrameChg chg="modGraphic">
          <ac:chgData name="Raffaele Fiume" userId="8be1c797-d0c1-4d33-b03c-b2305a22cb8f" providerId="ADAL" clId="{648DC713-F0EE-45B4-8307-7EEA8BD781BE}" dt="2021-09-16T07:41:00.286" v="95" actId="20577"/>
          <ac:graphicFrameMkLst>
            <pc:docMk/>
            <pc:sldMk cId="1901912518" sldId="325"/>
            <ac:graphicFrameMk id="4200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DEAB32D9-2999-4505-A9CA-765723F32B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72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498475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168650"/>
            <a:ext cx="71897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7D485BFE-2EF3-497D-9973-EFC523609C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7854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prof.R.Fiume - Corso di Contabilità e bilancio: Lezione n.1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A186-17B8-4A0F-A25F-CD9F87183F8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2BBDF-EFC1-4855-96F9-80BF250B3B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037D-D8BE-41D8-AD41-E782664ABF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9"/>
          <p:cNvSpPr>
            <a:spLocks/>
          </p:cNvSpPr>
          <p:nvPr/>
        </p:nvSpPr>
        <p:spPr bwMode="auto">
          <a:xfrm>
            <a:off x="468313" y="6524625"/>
            <a:ext cx="7488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t-IT" sz="1200" dirty="0">
                <a:solidFill>
                  <a:schemeClr val="tx2"/>
                </a:solidFill>
              </a:rPr>
              <a:t>@ Raffaele Fiume 2013 – Distribuzione gratuita su www.raffaelefiume.it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8F87-6A6C-4310-BD78-48B7F3DECB6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C796-221C-467D-A0C8-BC698F89E2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C4F6-6A01-478C-807A-E0F7C207AF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482C-EC75-494B-A55C-05270FFEC8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7F81-6F01-4AA5-872A-BD07EDD755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D7F7-9208-4F90-8599-7F656380C4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9EB1-2632-43EE-BA71-635EB07219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5A6A-EFC7-4D4E-9F2A-B18EE5D6E3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ea typeface="ＭＳ Ｐゴシック" pitchFamily="-109" charset="-128"/>
              </a:defRPr>
            </a:lvl1pPr>
          </a:lstStyle>
          <a:p>
            <a:pPr>
              <a:defRPr/>
            </a:pPr>
            <a:fld id="{A1CC2C2D-E730-4935-9BAE-3FED23BFE4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0" r:id="rId4"/>
    <p:sldLayoutId id="2147483861" r:id="rId5"/>
    <p:sldLayoutId id="2147483862" r:id="rId6"/>
    <p:sldLayoutId id="2147483863" r:id="rId7"/>
    <p:sldLayoutId id="2147483869" r:id="rId8"/>
    <p:sldLayoutId id="2147483870" r:id="rId9"/>
    <p:sldLayoutId id="2147483864" r:id="rId10"/>
    <p:sldLayoutId id="2147483865" r:id="rId11"/>
  </p:sldLayoutIdLst>
  <p:transition spd="slow"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/>
          <a:lstStyle/>
          <a:p>
            <a:pPr eaLnBrk="1" hangingPunct="1"/>
            <a:r>
              <a:rPr lang="it-IT" sz="2600" cap="none" dirty="0"/>
              <a:t>EQUAZIONE DEL CAPITALE - ANALISI DELLE OPERAZIONI </a:t>
            </a:r>
            <a:br>
              <a:rPr lang="it-IT" sz="2600" cap="none" dirty="0"/>
            </a:br>
            <a:r>
              <a:rPr lang="it-IT" sz="2600" cap="none" dirty="0"/>
              <a:t>ver.1.0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it-IT" dirty="0"/>
              <a:t>Ragioneria generale</a:t>
            </a:r>
          </a:p>
          <a:p>
            <a:pPr eaLnBrk="1" hangingPunct="1"/>
            <a:r>
              <a:rPr lang="it-IT" dirty="0" err="1"/>
              <a:t>a.a</a:t>
            </a:r>
            <a:r>
              <a:rPr lang="it-IT" dirty="0"/>
              <a:t>. </a:t>
            </a:r>
            <a:r>
              <a:rPr lang="it-IT"/>
              <a:t>2023/24</a:t>
            </a:r>
            <a:endParaRPr lang="it-IT" dirty="0"/>
          </a:p>
          <a:p>
            <a:pPr eaLnBrk="1" hangingPunct="1"/>
            <a:endParaRPr lang="it-IT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ANALISI DELLE OPERAZIONI 1</a:t>
            </a:r>
            <a:endParaRPr lang="it-IT" sz="2800" cap="none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8001000" cy="4400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/>
              <a:t>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/>
              <a:t>                            =                                +</a:t>
            </a:r>
          </a:p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eaLnBrk="1" hangingPunct="1">
              <a:buFont typeface="Wingdings" pitchFamily="2" charset="2"/>
              <a:buNone/>
            </a:pPr>
            <a:r>
              <a:rPr lang="it-IT" sz="2000" i="1"/>
              <a:t>Rino e Simona Rossi costituiscono una società di software, la Softbyte snc, conferendo capitale iniziale per euro 15.000, in contanti</a:t>
            </a:r>
          </a:p>
          <a:p>
            <a:pPr eaLnBrk="1" hangingPunct="1">
              <a:buFont typeface="Wingdings" pitchFamily="2" charset="2"/>
              <a:buNone/>
            </a:pPr>
            <a:endParaRPr lang="it-IT" sz="2000" i="1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A39E25-0166-4273-8022-11CB90BEF99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67552" y="195580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Attività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12690" y="195580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Netto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47277" y="195580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Passività</a:t>
            </a:r>
          </a:p>
        </p:txBody>
      </p:sp>
      <p:graphicFrame>
        <p:nvGraphicFramePr>
          <p:cNvPr id="25698" name="Group 98"/>
          <p:cNvGraphicFramePr>
            <a:graphicFrameLocks noGrp="1"/>
          </p:cNvGraphicFramePr>
          <p:nvPr/>
        </p:nvGraphicFramePr>
        <p:xfrm>
          <a:off x="323850" y="4076700"/>
          <a:ext cx="8064500" cy="1895793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2</a:t>
            </a:r>
            <a:endParaRPr lang="it-IT" sz="2800" cap="none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acquista un computer pagando euro 7.000 in contanti</a:t>
            </a:r>
          </a:p>
        </p:txBody>
      </p:sp>
      <p:sp>
        <p:nvSpPr>
          <p:cNvPr id="1843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9343A26C-DF07-48A9-A807-892079F65186}" type="slidenum">
              <a:rPr lang="it-IT" sz="1400" b="1">
                <a:ea typeface="ＭＳ Ｐゴシック" pitchFamily="-109" charset="-128"/>
              </a:rPr>
              <a:pPr algn="ctr"/>
              <a:t>11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29735" name="Group 39"/>
          <p:cNvGraphicFramePr>
            <a:graphicFrameLocks noGrp="1"/>
          </p:cNvGraphicFramePr>
          <p:nvPr/>
        </p:nvGraphicFramePr>
        <p:xfrm>
          <a:off x="468313" y="1628775"/>
          <a:ext cx="8064500" cy="158496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7681" name="Group 97"/>
          <p:cNvGraphicFramePr>
            <a:graphicFrameLocks noGrp="1"/>
          </p:cNvGraphicFramePr>
          <p:nvPr/>
        </p:nvGraphicFramePr>
        <p:xfrm>
          <a:off x="395288" y="5157788"/>
          <a:ext cx="8064500" cy="1174115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8.000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7.000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971550" y="4365625"/>
            <a:ext cx="1008063" cy="360363"/>
          </a:xfrm>
          <a:prstGeom prst="wedgeRectCallout">
            <a:avLst>
              <a:gd name="adj1" fmla="val 43699"/>
              <a:gd name="adj2" fmla="val 187005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-7.000</a:t>
            </a:r>
          </a:p>
        </p:txBody>
      </p: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2484438" y="6237288"/>
            <a:ext cx="1008062" cy="360362"/>
          </a:xfrm>
          <a:prstGeom prst="wedgeRectCallout">
            <a:avLst>
              <a:gd name="adj1" fmla="val -100551"/>
              <a:gd name="adj2" fmla="val -131056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+7.000</a:t>
            </a:r>
          </a:p>
        </p:txBody>
      </p:sp>
    </p:spTree>
    <p:extLst>
      <p:ext uri="{BB962C8B-B14F-4D97-AF65-F5344CB8AC3E}">
        <p14:creationId xmlns:p14="http://schemas.microsoft.com/office/powerpoint/2010/main" val="294190172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29733" grpId="0" animBg="1"/>
      <p:bldP spid="297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3</a:t>
            </a:r>
            <a:endParaRPr lang="it-IT" sz="2800" cap="none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 dirty="0" err="1"/>
              <a:t>Softbyte</a:t>
            </a:r>
            <a:r>
              <a:rPr lang="it-IT" sz="2000" i="1" dirty="0"/>
              <a:t> acquista una fornitura di cancelleria per euro 1.600, con pagamento a 30 giorni</a:t>
            </a:r>
          </a:p>
        </p:txBody>
      </p:sp>
      <p:sp>
        <p:nvSpPr>
          <p:cNvPr id="1946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0297DC7-5ED6-4AD0-A4CF-A522A9FE8ECF}" type="slidenum">
              <a:rPr lang="it-IT" sz="1400" b="1">
                <a:ea typeface="ＭＳ Ｐゴシック" pitchFamily="-109" charset="-128"/>
              </a:rPr>
              <a:pPr algn="ctr"/>
              <a:t>12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69676" name="Group 44"/>
          <p:cNvGraphicFramePr>
            <a:graphicFrameLocks noGrp="1"/>
          </p:cNvGraphicFramePr>
          <p:nvPr/>
        </p:nvGraphicFramePr>
        <p:xfrm>
          <a:off x="539750" y="1557338"/>
          <a:ext cx="8064500" cy="117348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8.000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7.000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77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49734"/>
              </p:ext>
            </p:extLst>
          </p:nvPr>
        </p:nvGraphicFramePr>
        <p:xfrm>
          <a:off x="468313" y="4508500"/>
          <a:ext cx="8064500" cy="155448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8.000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900113" y="6165850"/>
            <a:ext cx="1008062" cy="360363"/>
          </a:xfrm>
          <a:prstGeom prst="wedgeRectCallout">
            <a:avLst>
              <a:gd name="adj1" fmla="val 70000"/>
              <a:gd name="adj2" fmla="val -171144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+1.600</a:t>
            </a: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4140200" y="5516563"/>
            <a:ext cx="1008063" cy="360362"/>
          </a:xfrm>
          <a:prstGeom prst="wedgeRectCallout">
            <a:avLst>
              <a:gd name="adj1" fmla="val 44014"/>
              <a:gd name="adj2" fmla="val -238546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+1.600</a:t>
            </a:r>
          </a:p>
        </p:txBody>
      </p:sp>
    </p:spTree>
    <p:extLst>
      <p:ext uri="{BB962C8B-B14F-4D97-AF65-F5344CB8AC3E}">
        <p14:creationId xmlns:p14="http://schemas.microsoft.com/office/powerpoint/2010/main" val="244464416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31772" grpId="0" animBg="1"/>
      <p:bldP spid="317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4</a:t>
            </a:r>
            <a:endParaRPr lang="it-IT" sz="2800" cap="none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2924175"/>
            <a:ext cx="8001000" cy="649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vende software prodotto per euro 1.200, con incasso in contanti</a:t>
            </a:r>
          </a:p>
        </p:txBody>
      </p:sp>
      <p:sp>
        <p:nvSpPr>
          <p:cNvPr id="2048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5FCE3B5-6090-4446-A37C-601119511946}" type="slidenum">
              <a:rPr lang="it-IT" sz="1400" b="1">
                <a:ea typeface="ＭＳ Ｐゴシック" pitchFamily="-109" charset="-128"/>
              </a:rPr>
              <a:pPr algn="ctr"/>
              <a:t>13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33809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08829"/>
              </p:ext>
            </p:extLst>
          </p:nvPr>
        </p:nvGraphicFramePr>
        <p:xfrm>
          <a:off x="395288" y="1628775"/>
          <a:ext cx="8064500" cy="1158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8.000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  15.000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81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5581"/>
              </p:ext>
            </p:extLst>
          </p:nvPr>
        </p:nvGraphicFramePr>
        <p:xfrm>
          <a:off x="468313" y="4652963"/>
          <a:ext cx="8064500" cy="1158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9.200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1.200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827088" y="3933825"/>
            <a:ext cx="1008062" cy="360363"/>
          </a:xfrm>
          <a:prstGeom prst="wedgeRectCallout">
            <a:avLst>
              <a:gd name="adj1" fmla="val 73778"/>
              <a:gd name="adj2" fmla="val 155727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+1.200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6156325" y="6092825"/>
            <a:ext cx="1008063" cy="360363"/>
          </a:xfrm>
          <a:prstGeom prst="wedgeRectCallout">
            <a:avLst>
              <a:gd name="adj1" fmla="val 88111"/>
              <a:gd name="adj2" fmla="val -236782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+1.200</a:t>
            </a:r>
          </a:p>
        </p:txBody>
      </p:sp>
    </p:spTree>
    <p:extLst>
      <p:ext uri="{BB962C8B-B14F-4D97-AF65-F5344CB8AC3E}">
        <p14:creationId xmlns:p14="http://schemas.microsoft.com/office/powerpoint/2010/main" val="4952884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33811" grpId="0" animBg="1"/>
      <p:bldP spid="338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5</a:t>
            </a:r>
            <a:endParaRPr lang="it-IT" sz="2800" cap="none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2924175"/>
            <a:ext cx="8001000" cy="649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riceve la fattura del quotidiano Roma per un’inserzione pubblicitaria. Il costo è euro 250, che sarà pagato a 60 gg.</a:t>
            </a:r>
          </a:p>
        </p:txBody>
      </p:sp>
      <p:sp>
        <p:nvSpPr>
          <p:cNvPr id="2150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E056E18-7CBB-445E-93CF-07EC09192238}" type="slidenum">
              <a:rPr lang="it-IT" sz="1400" b="1">
                <a:ea typeface="ＭＳ Ｐゴシック" pitchFamily="-109" charset="-128"/>
              </a:rPr>
              <a:pPr algn="ctr"/>
              <a:t>14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3585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61835"/>
              </p:ext>
            </p:extLst>
          </p:nvPr>
        </p:nvGraphicFramePr>
        <p:xfrm>
          <a:off x="539750" y="1628775"/>
          <a:ext cx="8064500" cy="1158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9.200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1.200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860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61265"/>
              </p:ext>
            </p:extLst>
          </p:nvPr>
        </p:nvGraphicFramePr>
        <p:xfrm>
          <a:off x="395288" y="4508500"/>
          <a:ext cx="8064500" cy="122555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9.200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1.200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 -250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3419475" y="3789363"/>
            <a:ext cx="1008063" cy="360362"/>
          </a:xfrm>
          <a:prstGeom prst="wedgeRectCallout">
            <a:avLst>
              <a:gd name="adj1" fmla="val 88741"/>
              <a:gd name="adj2" fmla="val 142509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+250</a:t>
            </a:r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5844821" y="6074568"/>
            <a:ext cx="1008063" cy="360363"/>
          </a:xfrm>
          <a:prstGeom prst="wedgeRectCallout">
            <a:avLst>
              <a:gd name="adj1" fmla="val 113555"/>
              <a:gd name="adj2" fmla="val -179224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-250</a:t>
            </a:r>
          </a:p>
        </p:txBody>
      </p:sp>
    </p:spTree>
    <p:extLst>
      <p:ext uri="{BB962C8B-B14F-4D97-AF65-F5344CB8AC3E}">
        <p14:creationId xmlns:p14="http://schemas.microsoft.com/office/powerpoint/2010/main" val="29990592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35859" grpId="0" animBg="1"/>
      <p:bldP spid="358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6</a:t>
            </a:r>
            <a:endParaRPr lang="it-IT" sz="2800" cap="none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2924175"/>
            <a:ext cx="8001000" cy="649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vende software per euro 3.500, di cui 1.500 incassati in contanti e 2.000 a 40 gg.</a:t>
            </a:r>
          </a:p>
        </p:txBody>
      </p:sp>
      <p:sp>
        <p:nvSpPr>
          <p:cNvPr id="2253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406139F-F546-4300-9CE6-5889043B85C2}" type="slidenum">
              <a:rPr lang="it-IT" sz="1400" b="1">
                <a:ea typeface="ＭＳ Ｐゴシック" pitchFamily="-109" charset="-128"/>
              </a:rPr>
              <a:pPr algn="ctr"/>
              <a:t>15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37905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41355"/>
              </p:ext>
            </p:extLst>
          </p:nvPr>
        </p:nvGraphicFramePr>
        <p:xfrm>
          <a:off x="468313" y="1628775"/>
          <a:ext cx="8064500" cy="1158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9.200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1.200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 -250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90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21210"/>
              </p:ext>
            </p:extLst>
          </p:nvPr>
        </p:nvGraphicFramePr>
        <p:xfrm>
          <a:off x="539750" y="4221163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10.700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 -250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900113" y="3644900"/>
            <a:ext cx="1008062" cy="360363"/>
          </a:xfrm>
          <a:prstGeom prst="wedgeRectCallout">
            <a:avLst>
              <a:gd name="adj1" fmla="val 85750"/>
              <a:gd name="adj2" fmla="val 114319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+1.500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3348038" y="5229225"/>
            <a:ext cx="1008062" cy="360363"/>
          </a:xfrm>
          <a:prstGeom prst="wedgeRectCallout">
            <a:avLst>
              <a:gd name="adj1" fmla="val -123542"/>
              <a:gd name="adj2" fmla="val -138546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+2.000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6227763" y="5589588"/>
            <a:ext cx="1008062" cy="360362"/>
          </a:xfrm>
          <a:prstGeom prst="wedgeRectCallout">
            <a:avLst>
              <a:gd name="adj1" fmla="val 86222"/>
              <a:gd name="adj2" fmla="val -204185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+3.500</a:t>
            </a:r>
          </a:p>
        </p:txBody>
      </p:sp>
    </p:spTree>
    <p:extLst>
      <p:ext uri="{BB962C8B-B14F-4D97-AF65-F5344CB8AC3E}">
        <p14:creationId xmlns:p14="http://schemas.microsoft.com/office/powerpoint/2010/main" val="413580704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37907" grpId="0" animBg="1"/>
      <p:bldP spid="37908" grpId="0" animBg="1"/>
      <p:bldP spid="379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7</a:t>
            </a:r>
            <a:endParaRPr lang="it-IT" sz="2800" cap="none"/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850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paga in contanti i costi del primo mese: affitto € 600, stipendi € 900, utenze varie € 200</a:t>
            </a:r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2D3759C4-6666-4ED1-8756-0002EE4FE8F8}" type="slidenum">
              <a:rPr lang="it-IT" sz="1400" b="1">
                <a:ea typeface="ＭＳ Ｐゴシック" pitchFamily="-109" charset="-128"/>
              </a:rPr>
              <a:pPr algn="ctr"/>
              <a:t>16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39953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07235"/>
              </p:ext>
            </p:extLst>
          </p:nvPr>
        </p:nvGraphicFramePr>
        <p:xfrm>
          <a:off x="539750" y="1484313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10.700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 -250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954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651323"/>
              </p:ext>
            </p:extLst>
          </p:nvPr>
        </p:nvGraphicFramePr>
        <p:xfrm>
          <a:off x="539750" y="4581525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9.000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971550" y="4076700"/>
            <a:ext cx="1008063" cy="360363"/>
          </a:xfrm>
          <a:prstGeom prst="wedgeRectCallout">
            <a:avLst>
              <a:gd name="adj1" fmla="val 85593"/>
              <a:gd name="adj2" fmla="val 10198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-1.700</a:t>
            </a: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4283968" y="5914053"/>
            <a:ext cx="1008062" cy="360363"/>
          </a:xfrm>
          <a:prstGeom prst="wedgeRectCallout">
            <a:avLst>
              <a:gd name="adj1" fmla="val 268009"/>
              <a:gd name="adj2" fmla="val -98944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-1.700</a:t>
            </a:r>
          </a:p>
        </p:txBody>
      </p:sp>
    </p:spTree>
    <p:extLst>
      <p:ext uri="{BB962C8B-B14F-4D97-AF65-F5344CB8AC3E}">
        <p14:creationId xmlns:p14="http://schemas.microsoft.com/office/powerpoint/2010/main" val="67942840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39955" grpId="0" animBg="1"/>
      <p:bldP spid="399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8</a:t>
            </a:r>
            <a:endParaRPr lang="it-IT" sz="2800" cap="none"/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850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paga il conto della pubblicità per euro 250.</a:t>
            </a:r>
          </a:p>
        </p:txBody>
      </p:sp>
      <p:sp>
        <p:nvSpPr>
          <p:cNvPr id="2458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1C4B458-08EF-4E24-B83E-AE34E9C04408}" type="slidenum">
              <a:rPr lang="it-IT" sz="1400" b="1">
                <a:ea typeface="ＭＳ Ｐゴシック" pitchFamily="-109" charset="-128"/>
              </a:rPr>
              <a:pPr algn="ctr"/>
              <a:t>17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200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63767"/>
              </p:ext>
            </p:extLst>
          </p:nvPr>
        </p:nvGraphicFramePr>
        <p:xfrm>
          <a:off x="468313" y="1412875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9.000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 1.850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00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64123"/>
              </p:ext>
            </p:extLst>
          </p:nvPr>
        </p:nvGraphicFramePr>
        <p:xfrm>
          <a:off x="468313" y="4652963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8.750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971550" y="4076700"/>
            <a:ext cx="1008063" cy="360363"/>
          </a:xfrm>
          <a:prstGeom prst="wedgeRectCallout">
            <a:avLst>
              <a:gd name="adj1" fmla="val 85593"/>
              <a:gd name="adj2" fmla="val 10198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-250</a:t>
            </a:r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4067175" y="3933825"/>
            <a:ext cx="1008063" cy="360363"/>
          </a:xfrm>
          <a:prstGeom prst="wedgeRectCallout">
            <a:avLst>
              <a:gd name="adj1" fmla="val 65120"/>
              <a:gd name="adj2" fmla="val 172468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-250</a:t>
            </a:r>
          </a:p>
        </p:txBody>
      </p:sp>
    </p:spTree>
    <p:extLst>
      <p:ext uri="{BB962C8B-B14F-4D97-AF65-F5344CB8AC3E}">
        <p14:creationId xmlns:p14="http://schemas.microsoft.com/office/powerpoint/2010/main" val="19019125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42003" grpId="0" animBg="1"/>
      <p:bldP spid="420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9</a:t>
            </a:r>
            <a:endParaRPr lang="it-IT" sz="2800" cap="none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850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Softbyte incassa crediti commerciali per € 600.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168C360-E10F-4A63-89EB-BAACA58F0E14}" type="slidenum">
              <a:rPr lang="it-IT" sz="1400" b="1">
                <a:ea typeface="ＭＳ Ｐゴシック" pitchFamily="-109" charset="-128"/>
              </a:rPr>
              <a:pPr algn="ctr"/>
              <a:t>18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405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90869"/>
              </p:ext>
            </p:extLst>
          </p:nvPr>
        </p:nvGraphicFramePr>
        <p:xfrm>
          <a:off x="468313" y="4508500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9.350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049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40845"/>
              </p:ext>
            </p:extLst>
          </p:nvPr>
        </p:nvGraphicFramePr>
        <p:xfrm>
          <a:off x="395288" y="1557338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8.750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2.000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755650" y="3789363"/>
            <a:ext cx="1008063" cy="360362"/>
          </a:xfrm>
          <a:prstGeom prst="wedgeRectCallout">
            <a:avLst>
              <a:gd name="adj1" fmla="val 90944"/>
              <a:gd name="adj2" fmla="val 141630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+600</a:t>
            </a: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563938" y="5589588"/>
            <a:ext cx="1008062" cy="360362"/>
          </a:xfrm>
          <a:prstGeom prst="wedgeRectCallout">
            <a:avLst>
              <a:gd name="adj1" fmla="val -153935"/>
              <a:gd name="adj2" fmla="val -17599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-600</a:t>
            </a:r>
          </a:p>
        </p:txBody>
      </p:sp>
    </p:spTree>
    <p:extLst>
      <p:ext uri="{BB962C8B-B14F-4D97-AF65-F5344CB8AC3E}">
        <p14:creationId xmlns:p14="http://schemas.microsoft.com/office/powerpoint/2010/main" val="33987196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44051" grpId="0" animBg="1"/>
      <p:bldP spid="440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ANALISI DELLE OPERAZIONI 10</a:t>
            </a:r>
            <a:endParaRPr lang="it-IT" sz="2800" cap="none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850" y="3284538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 dirty="0" err="1"/>
              <a:t>Softbyte</a:t>
            </a:r>
            <a:r>
              <a:rPr lang="it-IT" sz="2000" i="1" dirty="0"/>
              <a:t> distribuisce in contanti ai due soci dividendi per € 1.300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53C6703-AE30-4D7A-99A5-855749F79983}" type="slidenum">
              <a:rPr lang="it-IT" sz="1400" b="1">
                <a:ea typeface="ＭＳ Ｐゴシック" pitchFamily="-109" charset="-128"/>
              </a:rPr>
              <a:pPr algn="ctr"/>
              <a:t>19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609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25406"/>
              </p:ext>
            </p:extLst>
          </p:nvPr>
        </p:nvGraphicFramePr>
        <p:xfrm>
          <a:off x="539750" y="1484313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9.350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098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38251"/>
              </p:ext>
            </p:extLst>
          </p:nvPr>
        </p:nvGraphicFramePr>
        <p:xfrm>
          <a:off x="395288" y="4005263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Crediti v/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.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Debiti  v/forn.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Utili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distr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.    -1.300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2987675" y="5157788"/>
            <a:ext cx="1008063" cy="360362"/>
          </a:xfrm>
          <a:prstGeom prst="wedgeRectCallout">
            <a:avLst>
              <a:gd name="adj1" fmla="val -102440"/>
              <a:gd name="adj2" fmla="val -272028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-1.300</a:t>
            </a:r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4283968" y="5994400"/>
            <a:ext cx="1008062" cy="360362"/>
          </a:xfrm>
          <a:prstGeom prst="wedgeRectCallout">
            <a:avLst>
              <a:gd name="adj1" fmla="val 66537"/>
              <a:gd name="adj2" fmla="val -19317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/>
              <a:t>-1.300</a:t>
            </a:r>
          </a:p>
        </p:txBody>
      </p:sp>
    </p:spTree>
    <p:extLst>
      <p:ext uri="{BB962C8B-B14F-4D97-AF65-F5344CB8AC3E}">
        <p14:creationId xmlns:p14="http://schemas.microsoft.com/office/powerpoint/2010/main" val="45942473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46099" grpId="0" animBg="1"/>
      <p:bldP spid="46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/>
              <a:t>L’EQUAZIONE DEL CAPITALE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/>
              <a:t>Attività - Passività = Capitale Netto</a:t>
            </a:r>
          </a:p>
          <a:p>
            <a:pPr eaLnBrk="1" hangingPunct="1">
              <a:buFont typeface="Wingdings" pitchFamily="2" charset="2"/>
              <a:buNone/>
            </a:pPr>
            <a:endParaRPr lang="it-IT" sz="2000" b="1"/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</p:txBody>
      </p:sp>
      <p:sp>
        <p:nvSpPr>
          <p:cNvPr id="7" name="Line Callout 2 (Accent Bar) 6"/>
          <p:cNvSpPr>
            <a:spLocks/>
          </p:cNvSpPr>
          <p:nvPr/>
        </p:nvSpPr>
        <p:spPr bwMode="auto">
          <a:xfrm>
            <a:off x="1133475" y="2692400"/>
            <a:ext cx="2862263" cy="1096963"/>
          </a:xfrm>
          <a:prstGeom prst="accentCallout2">
            <a:avLst>
              <a:gd name="adj1" fmla="val 10421"/>
              <a:gd name="adj2" fmla="val -2662"/>
              <a:gd name="adj3" fmla="val 10421"/>
              <a:gd name="adj4" fmla="val -7375"/>
              <a:gd name="adj5" fmla="val -18236"/>
              <a:gd name="adj6" fmla="val -798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Risorse a disposizione</a:t>
            </a:r>
            <a:endParaRPr lang="it-IT" sz="2000"/>
          </a:p>
          <a:p>
            <a:pPr>
              <a:defRPr/>
            </a:pPr>
            <a:r>
              <a:rPr lang="it-IT" sz="2000"/>
              <a:t>Benefici futuri / entrate di denaro</a:t>
            </a:r>
          </a:p>
        </p:txBody>
      </p:sp>
      <p:sp>
        <p:nvSpPr>
          <p:cNvPr id="2" name="Line Callout 2 (Accent Bar) 6"/>
          <p:cNvSpPr>
            <a:spLocks/>
          </p:cNvSpPr>
          <p:nvPr/>
        </p:nvSpPr>
        <p:spPr bwMode="auto">
          <a:xfrm>
            <a:off x="1042988" y="3933825"/>
            <a:ext cx="2895600" cy="808038"/>
          </a:xfrm>
          <a:prstGeom prst="accentCallout2">
            <a:avLst>
              <a:gd name="adj1" fmla="val 14144"/>
              <a:gd name="adj2" fmla="val 102630"/>
              <a:gd name="adj3" fmla="val 14144"/>
              <a:gd name="adj4" fmla="val 110528"/>
              <a:gd name="adj5" fmla="val -171708"/>
              <a:gd name="adj6" fmla="val 111514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Debiti e obblig.passive</a:t>
            </a:r>
            <a:endParaRPr lang="it-IT" sz="2000"/>
          </a:p>
          <a:p>
            <a:pPr>
              <a:defRPr/>
            </a:pPr>
            <a:r>
              <a:rPr lang="it-IT" sz="2000"/>
              <a:t>Uscite di denaro</a:t>
            </a:r>
          </a:p>
        </p:txBody>
      </p:sp>
      <p:sp>
        <p:nvSpPr>
          <p:cNvPr id="3" name="Line Callout 2 (Accent Bar) 6"/>
          <p:cNvSpPr>
            <a:spLocks/>
          </p:cNvSpPr>
          <p:nvPr/>
        </p:nvSpPr>
        <p:spPr bwMode="auto">
          <a:xfrm>
            <a:off x="4762500" y="2708275"/>
            <a:ext cx="2663825" cy="1189038"/>
          </a:xfrm>
          <a:prstGeom prst="accentCallout2">
            <a:avLst>
              <a:gd name="adj1" fmla="val 9611"/>
              <a:gd name="adj2" fmla="val 102861"/>
              <a:gd name="adj3" fmla="val 9611"/>
              <a:gd name="adj4" fmla="val 102981"/>
              <a:gd name="adj5" fmla="val -29505"/>
              <a:gd name="adj6" fmla="val 103097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Pura differenza</a:t>
            </a:r>
          </a:p>
          <a:p>
            <a:pPr>
              <a:defRPr/>
            </a:pPr>
            <a:r>
              <a:rPr lang="en-US" sz="2000"/>
              <a:t>Quote ideali</a:t>
            </a:r>
            <a:endParaRPr lang="it-IT" sz="2000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971550" y="2133600"/>
            <a:ext cx="1368425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2771775" y="2133600"/>
            <a:ext cx="4679950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CONCLUSIONE</a:t>
            </a:r>
            <a:endParaRPr lang="it-IT" sz="2800" cap="none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D23F008-69F7-42CA-A33B-D9C210899C26}" type="slidenum">
              <a:rPr lang="it-IT" sz="1400" b="1">
                <a:ea typeface="ＭＳ Ｐゴシック" pitchFamily="-109" charset="-128"/>
              </a:rPr>
              <a:pPr algn="ctr"/>
              <a:t>20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80995"/>
              </p:ext>
            </p:extLst>
          </p:nvPr>
        </p:nvGraphicFramePr>
        <p:xfrm>
          <a:off x="539750" y="1557338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-1.950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Utili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distr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.    -1.300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3068960"/>
            <a:ext cx="8271644" cy="4318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latin typeface="Century Schoolbook" pitchFamily="18" charset="0"/>
                <a:ea typeface="ＭＳ Ｐゴシック" pitchFamily="-109" charset="-128"/>
              </a:rPr>
              <a:t>Che giudizio dare sul capitale? Cosa lo ha modificato?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7544" y="3645024"/>
            <a:ext cx="8271644" cy="396081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latin typeface="Century Schoolbook" pitchFamily="18" charset="0"/>
                <a:ea typeface="ＭＳ Ｐゴシック" pitchFamily="-109" charset="-128"/>
              </a:rPr>
              <a:t>A quanto ammonta il reddito? Da cosa dipende?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7544" y="4221088"/>
            <a:ext cx="8271644" cy="576064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latin typeface="Century Schoolbook" pitchFamily="18" charset="0"/>
                <a:ea typeface="ＭＳ Ｐゴシック" pitchFamily="-109" charset="-128"/>
              </a:rPr>
              <a:t>Come è variato il capitale netto? Quali le cause?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7544" y="4929365"/>
            <a:ext cx="8271644" cy="792162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latin typeface="Century Schoolbook" pitchFamily="18" charset="0"/>
                <a:ea typeface="ＭＳ Ｐゴシック" pitchFamily="-109" charset="-128"/>
              </a:rPr>
              <a:t>Com’è la situazione finanziaria? Come si è evoluta?</a:t>
            </a:r>
          </a:p>
        </p:txBody>
      </p:sp>
    </p:spTree>
    <p:extLst>
      <p:ext uri="{BB962C8B-B14F-4D97-AF65-F5344CB8AC3E}">
        <p14:creationId xmlns:p14="http://schemas.microsoft.com/office/powerpoint/2010/main" val="321032012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/>
              <a:t>STATO PATRIMONIALE </a:t>
            </a:r>
            <a:r>
              <a:rPr lang="it-IT" sz="2800" i="1" cap="none"/>
              <a:t>(Balance Sheet)</a:t>
            </a:r>
            <a:endParaRPr lang="it-IT" sz="2400" i="1" cap="none"/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7589A361-4709-4640-BCC3-39FDAA3E0DA9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0795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Un prospetto ordinato che rappresenta il capitale (attività, passività, netto)</a:t>
            </a:r>
          </a:p>
        </p:txBody>
      </p:sp>
      <p:graphicFrame>
        <p:nvGraphicFramePr>
          <p:cNvPr id="19506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71177"/>
              </p:ext>
            </p:extLst>
          </p:nvPr>
        </p:nvGraphicFramePr>
        <p:xfrm>
          <a:off x="755650" y="2924175"/>
          <a:ext cx="7129463" cy="3169920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ATTIVITA’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PASSIVITA’ e NETTO</a:t>
                      </a:r>
                      <a:endParaRPr kumimoji="0" lang="it-IT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Computer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Capitale sociale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Attivo fisso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Riserve (variazioni)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Cancelleria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Capitale Netto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16.450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Crediti commerciali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Debiti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8.050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Attivo corrente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9.450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TOTALE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18.050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TOTALE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18.050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0610"/>
      </p:ext>
    </p:extLst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LA DINAMICA REDDITUALE</a:t>
            </a:r>
            <a:endParaRPr lang="it-IT" sz="2800" cap="none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1557338"/>
            <a:ext cx="8001000" cy="3167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Sappiamo che: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al 31/12 si evidenziano utili per euro 1.450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molte operazioni (ma non tutte) hanno generato costi e ricavi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sono stati distribuiti dividendi</a:t>
            </a:r>
          </a:p>
          <a:p>
            <a:pPr eaLnBrk="1" hangingPunct="1">
              <a:buFontTx/>
              <a:buNone/>
            </a:pPr>
            <a:r>
              <a:rPr lang="it-IT" sz="2000" i="1"/>
              <a:t>Non sappiamo / non sappiamo mostrare: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il reddito complessivo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i volumi totali di costi e ricavi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le cause economiche del reddito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i="1"/>
              <a:t> </a:t>
            </a:r>
          </a:p>
        </p:txBody>
      </p:sp>
      <p:sp>
        <p:nvSpPr>
          <p:cNvPr id="1024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27A54FD-6DF9-41F9-B866-5AE05C7A0EF3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68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RICOSTRUIAMO LE OPERAZIONI</a:t>
            </a:r>
            <a:endParaRPr lang="it-IT" sz="2800" cap="none"/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5251ED3A-96BC-4516-9250-7000F294F25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536" y="5949280"/>
            <a:ext cx="7848600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SERVE UNA SINTESI!!!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37342"/>
              </p:ext>
            </p:extLst>
          </p:nvPr>
        </p:nvGraphicFramePr>
        <p:xfrm>
          <a:off x="371306" y="1484784"/>
          <a:ext cx="8063081" cy="41308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0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877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Costi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Ricavi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 Costituzione società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2. Acquisto computer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3. Acquisto cancelleria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4.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5. Acquisto pubblicità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3.500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Canone di locazione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Stipendi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Utenze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8. Pagamento 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9. Incasso crediti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10.Distribuzione utili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TOTALE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1.950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4.700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9889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/>
              <a:t>CONTO ECONOMICO </a:t>
            </a:r>
            <a:r>
              <a:rPr lang="it-IT" sz="2800" i="1" cap="none"/>
              <a:t>(Income Statement)</a:t>
            </a:r>
            <a:endParaRPr lang="it-IT" sz="2400" i="1" cap="none"/>
          </a:p>
        </p:txBody>
      </p:sp>
      <p:sp>
        <p:nvSpPr>
          <p:cNvPr id="1229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2247C5D-FCAD-462D-8015-9F9BC8FD70D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0555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70956"/>
              </p:ext>
            </p:extLst>
          </p:nvPr>
        </p:nvGraphicFramePr>
        <p:xfrm>
          <a:off x="323850" y="2781300"/>
          <a:ext cx="8018780" cy="2956560"/>
        </p:xfrm>
        <a:graphic>
          <a:graphicData uri="http://schemas.openxmlformats.org/drawingml/2006/table">
            <a:tbl>
              <a:tblPr/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RICAVI DI VENDITA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4.700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Costi per servizi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450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Godimento beni di terzi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Costi del personale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TOTALE COSTI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(1.950)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UTILE DI ESERCIZIO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2.750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0795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Un prospetto ordinato che mostra il reddito e le sue cause (costi / ricavi)</a:t>
            </a:r>
          </a:p>
        </p:txBody>
      </p:sp>
    </p:spTree>
    <p:extLst>
      <p:ext uri="{BB962C8B-B14F-4D97-AF65-F5344CB8AC3E}">
        <p14:creationId xmlns:p14="http://schemas.microsoft.com/office/powerpoint/2010/main" val="14670056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dirty="0"/>
              <a:t>LA DINAMICA DEL NETTO</a:t>
            </a:r>
            <a:endParaRPr lang="it-IT" sz="2800" cap="none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1557338"/>
            <a:ext cx="8001000" cy="3167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 dirty="0"/>
              <a:t>Sappiamo che:</a:t>
            </a:r>
          </a:p>
          <a:p>
            <a:pPr eaLnBrk="1" hangingPunct="1">
              <a:buFontTx/>
              <a:buChar char="-"/>
            </a:pPr>
            <a:r>
              <a:rPr lang="it-IT" sz="2000" i="1" dirty="0"/>
              <a:t>al 31/12 si evidenziano riserve di utili per euro 1.450</a:t>
            </a:r>
          </a:p>
          <a:p>
            <a:pPr eaLnBrk="1" hangingPunct="1">
              <a:buFontTx/>
              <a:buChar char="-"/>
            </a:pPr>
            <a:r>
              <a:rPr lang="it-IT" sz="2000" i="1" dirty="0"/>
              <a:t>il reddito ammonta a euro 2.750</a:t>
            </a:r>
          </a:p>
          <a:p>
            <a:pPr eaLnBrk="1" hangingPunct="1">
              <a:buFontTx/>
              <a:buChar char="-"/>
            </a:pPr>
            <a:r>
              <a:rPr lang="it-IT" sz="2000" i="1" dirty="0"/>
              <a:t>sono stati distribuiti dividendi</a:t>
            </a:r>
          </a:p>
          <a:p>
            <a:pPr eaLnBrk="1" hangingPunct="1">
              <a:buFontTx/>
              <a:buNone/>
            </a:pPr>
            <a:r>
              <a:rPr lang="it-IT" sz="2000" i="1" dirty="0"/>
              <a:t>Non sappiamo / non sappiamo mostrare:</a:t>
            </a:r>
          </a:p>
          <a:p>
            <a:pPr eaLnBrk="1" hangingPunct="1">
              <a:buFontTx/>
              <a:buChar char="-"/>
            </a:pPr>
            <a:r>
              <a:rPr lang="it-IT" sz="2000" i="1" dirty="0"/>
              <a:t>la variazione complessiva del Netto</a:t>
            </a:r>
          </a:p>
          <a:p>
            <a:pPr eaLnBrk="1" hangingPunct="1">
              <a:buFontTx/>
              <a:buChar char="-"/>
            </a:pPr>
            <a:r>
              <a:rPr lang="it-IT" sz="2000" i="1" dirty="0"/>
              <a:t>le cause delle variazioni che hanno subito le sue componenti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i="1" dirty="0"/>
              <a:t> </a:t>
            </a:r>
          </a:p>
        </p:txBody>
      </p:sp>
      <p:sp>
        <p:nvSpPr>
          <p:cNvPr id="1024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27A54FD-6DF9-41F9-B866-5AE05C7A0EF3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473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RICOSTRUIAMO LE OPERAZIONI</a:t>
            </a:r>
            <a:endParaRPr lang="it-IT" sz="2800" cap="none"/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5251ED3A-96BC-4516-9250-7000F294F25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536" y="5949280"/>
            <a:ext cx="7848600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SERVE UNA SINTESI!!!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91371"/>
              </p:ext>
            </p:extLst>
          </p:nvPr>
        </p:nvGraphicFramePr>
        <p:xfrm>
          <a:off x="371306" y="1484784"/>
          <a:ext cx="8063081" cy="36527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0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877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Costi / Ricavi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Altre variazioni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 Costituzione società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2. Acquisto computer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3. Acquisto cancelleria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4.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1.200 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5. Acquisto pubblicità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(250)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3.500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Canone di locazione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(600)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Stipendi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(900)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Utenze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(200)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8. Pagamento 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9. Incasso crediti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10.Distribuzione utili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(1.300)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TOTALE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2.750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13.700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76174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74295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500" cap="none"/>
              <a:t>PROSPETTO DELLE VARIAZIONI DEL NETTO (Retained earnings statement)</a:t>
            </a:r>
            <a:endParaRPr lang="it-IT" sz="2200" i="1" cap="none"/>
          </a:p>
        </p:txBody>
      </p:sp>
      <p:sp>
        <p:nvSpPr>
          <p:cNvPr id="1331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C2BAD898-54D0-4071-A402-DB1A31A33B93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0795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Un prospetto ordinato che mostra le variazioni del capitale netto</a:t>
            </a:r>
          </a:p>
        </p:txBody>
      </p:sp>
      <p:graphicFrame>
        <p:nvGraphicFramePr>
          <p:cNvPr id="119847" name="Group 39"/>
          <p:cNvGraphicFramePr>
            <a:graphicFrameLocks noGrp="1"/>
          </p:cNvGraphicFramePr>
          <p:nvPr/>
        </p:nvGraphicFramePr>
        <p:xfrm>
          <a:off x="395288" y="2924175"/>
          <a:ext cx="7848600" cy="1645920"/>
        </p:xfrm>
        <a:graphic>
          <a:graphicData uri="http://schemas.openxmlformats.org/drawingml/2006/table">
            <a:tbl>
              <a:tblPr/>
              <a:tblGrid>
                <a:gridCol w="231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Voce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Decrementi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Incrementi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31/12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Capitale sociale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Riserve di utili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(1.300)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2.750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TOTALE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16.450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95288" y="4941888"/>
            <a:ext cx="7777162" cy="1296987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Di matrice internazionale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Per la prassi italiana è una novità</a:t>
            </a:r>
          </a:p>
        </p:txBody>
      </p:sp>
    </p:spTree>
    <p:extLst>
      <p:ext uri="{BB962C8B-B14F-4D97-AF65-F5344CB8AC3E}">
        <p14:creationId xmlns:p14="http://schemas.microsoft.com/office/powerpoint/2010/main" val="405799233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LA DINAMICA FINANZIARIA</a:t>
            </a:r>
            <a:endParaRPr lang="it-IT" sz="2800" cap="none"/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1557338"/>
            <a:ext cx="8001000" cy="3167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/>
              <a:t>Sappiamo che: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al 31/12 si evidenzia una giacenza di cassa di € 8.050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molte operazioni hanno generato entrate e uscite</a:t>
            </a:r>
          </a:p>
          <a:p>
            <a:pPr eaLnBrk="1" hangingPunct="1">
              <a:buFontTx/>
              <a:buNone/>
            </a:pPr>
            <a:r>
              <a:rPr lang="it-IT" sz="2000" i="1"/>
              <a:t>Non sappiamo / non sappiamo mostrare: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quanto denaro è stato generato dalla gestione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i volumi totali di entrate e uscite</a:t>
            </a:r>
          </a:p>
          <a:p>
            <a:pPr eaLnBrk="1" hangingPunct="1">
              <a:buFontTx/>
              <a:buChar char="-"/>
            </a:pPr>
            <a:r>
              <a:rPr lang="it-IT" sz="2000" i="1"/>
              <a:t>le cause dei flussi di cassa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i="1"/>
              <a:t> </a:t>
            </a:r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27AA9C55-1BAE-4B9C-B4EF-10884E569CDF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28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860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RICOSTRUIAMO LE OPERAZIONI</a:t>
            </a:r>
            <a:endParaRPr lang="it-IT" sz="2800" cap="none"/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5251ED3A-96BC-4516-9250-7000F294F25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29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1748" y="5373216"/>
            <a:ext cx="7848600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SERVE UNA SINTESI!!!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83707"/>
              </p:ext>
            </p:extLst>
          </p:nvPr>
        </p:nvGraphicFramePr>
        <p:xfrm>
          <a:off x="371306" y="1484784"/>
          <a:ext cx="7758281" cy="3457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8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- denaro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+ denaro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flusso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 Costituzione società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Var</a:t>
                      </a: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. netto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2. Acquisto computer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7.000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Invest</a:t>
                      </a: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3. Acquisto cancelleria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4.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5. Acquisto pubblicità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6. Intervento di manutenzione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Canone di locazione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Stipendi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7. Utenze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8. Pagamento 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9. Incasso crediti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600 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operativo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10.Distribuzione utili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1.300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Var</a:t>
                      </a:r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. netto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TOTALE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10.250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+mn-cs"/>
                        </a:rPr>
                        <a:t>18.300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220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CAPITALE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19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D23A2CC-125D-4497-A40E-04640423BED3}" type="slidenum">
              <a:rPr lang="it-IT" sz="1400" b="1">
                <a:ea typeface="ＭＳ Ｐゴシック" pitchFamily="-109" charset="-128"/>
              </a:rPr>
              <a:pPr algn="ctr"/>
              <a:t>3</a:t>
            </a:fld>
            <a:endParaRPr lang="it-IT" sz="1400" b="1" dirty="0">
              <a:ea typeface="ＭＳ Ｐゴシック" pitchFamily="-109" charset="-128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611188" y="1844675"/>
            <a:ext cx="7705725" cy="2089150"/>
            <a:chOff x="1302" y="1271"/>
            <a:chExt cx="3156" cy="442"/>
          </a:xfrm>
        </p:grpSpPr>
        <p:pic>
          <p:nvPicPr>
            <p:cNvPr id="820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 Box 1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chemeClr val="tx1"/>
                  </a:solidFill>
                </a:rPr>
                <a:t>è l’insieme dei rapporti giuridici con diretta rilevanza economica di cui l’impresa sia titolare. E’ composto da beni, diritti reali e di credito, debiti ed altre obbligazioni passive</a:t>
              </a:r>
              <a:endParaRPr lang="it-IT">
                <a:solidFill>
                  <a:schemeClr val="tx1"/>
                </a:solidFill>
                <a:latin typeface="Century Schoolbook" pitchFamily="18" charset="0"/>
                <a:ea typeface="ＭＳ Ｐゴシック" pitchFamily="-109" charset="-128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323850" y="4581525"/>
            <a:ext cx="3384550" cy="1368425"/>
            <a:chOff x="1302" y="1271"/>
            <a:chExt cx="3156" cy="442"/>
          </a:xfrm>
        </p:grpSpPr>
        <p:pic>
          <p:nvPicPr>
            <p:cNvPr id="820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 Box 2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Componenti positive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5003800" y="4581525"/>
            <a:ext cx="3384550" cy="1368425"/>
            <a:chOff x="1302" y="1271"/>
            <a:chExt cx="3156" cy="442"/>
          </a:xfrm>
        </p:grpSpPr>
        <p:pic>
          <p:nvPicPr>
            <p:cNvPr id="820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Text Box 2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Componenti negative</a:t>
              </a:r>
            </a:p>
          </p:txBody>
        </p:sp>
      </p:grp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2051050" y="3644900"/>
            <a:ext cx="2376488" cy="936625"/>
          </a:xfrm>
          <a:prstGeom prst="line">
            <a:avLst/>
          </a:prstGeom>
          <a:noFill/>
          <a:ln w="38100">
            <a:solidFill>
              <a:srgbClr val="FF6903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4427538" y="3716338"/>
            <a:ext cx="2016125" cy="936625"/>
          </a:xfrm>
          <a:prstGeom prst="line">
            <a:avLst/>
          </a:prstGeom>
          <a:noFill/>
          <a:ln w="38100">
            <a:solidFill>
              <a:srgbClr val="FF6903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3779838" y="4797425"/>
            <a:ext cx="1079500" cy="823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4800">
                <a:solidFill>
                  <a:schemeClr val="tx1"/>
                </a:solidFill>
              </a:rPr>
              <a:t>≠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74295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500" cap="none"/>
              <a:t>RENDICONTO FINANZIARIO (o dei flussi di cassa) </a:t>
            </a:r>
            <a:r>
              <a:rPr lang="it-IT" sz="2500" i="1" cap="none"/>
              <a:t>(Cash flow statement)</a:t>
            </a:r>
            <a:endParaRPr lang="it-IT" sz="2200" i="1" cap="none"/>
          </a:p>
        </p:txBody>
      </p:sp>
      <p:sp>
        <p:nvSpPr>
          <p:cNvPr id="1638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68A00EA2-BEBD-4220-8F0D-3B604FB5342C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31777" name="Group 33"/>
          <p:cNvGraphicFramePr>
            <a:graphicFrameLocks noGrp="1"/>
          </p:cNvGraphicFramePr>
          <p:nvPr/>
        </p:nvGraphicFramePr>
        <p:xfrm>
          <a:off x="323850" y="2781300"/>
          <a:ext cx="7920038" cy="3509160"/>
        </p:xfrm>
        <a:graphic>
          <a:graphicData uri="http://schemas.openxmlformats.org/drawingml/2006/table">
            <a:tbl>
              <a:tblPr/>
              <a:tblGrid>
                <a:gridCol w="460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Entrate della gestione operativa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3.300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Uscite della gestione operativa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  (1.950)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FLUSSO DI CASSA OPERATIVO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1.350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FLUSSO DI CASSA PER INVESTIMENTI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(7.000)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Entrate per aumenti di capitale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15.000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Uscite per distribuzioni utili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(1.300)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FLUSSO DI CASSA PER VARIAZIONI DI NETTO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       13.700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FLUSSO DI CASSA 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Cassa all’inizio del periodo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8.050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Cassa alla fine del periodo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ＭＳ Ｐゴシック" pitchFamily="-109" charset="-128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</a:rPr>
                        <a:t>8.050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0795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Un prospetto ordinato che mostra entrate e uscite di risorse finanziarie (cassa)</a:t>
            </a:r>
          </a:p>
        </p:txBody>
      </p:sp>
    </p:spTree>
    <p:extLst>
      <p:ext uri="{BB962C8B-B14F-4D97-AF65-F5344CB8AC3E}">
        <p14:creationId xmlns:p14="http://schemas.microsoft.com/office/powerpoint/2010/main" val="19208105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BILANCIO (Financial Statement)</a:t>
            </a:r>
            <a:endParaRPr lang="it-IT" sz="2800" cap="none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CE48C-4DDD-4B8D-B12D-99EE91070046}" type="slidenum">
              <a:rPr lang="it-IT"/>
              <a:pPr/>
              <a:t>31</a:t>
            </a:fld>
            <a:endParaRPr lang="it-IT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78627" y="1812925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CAPITALE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484438" y="1628775"/>
            <a:ext cx="4103687" cy="1008063"/>
            <a:chOff x="1302" y="1271"/>
            <a:chExt cx="3156" cy="442"/>
          </a:xfrm>
        </p:grpSpPr>
        <p:pic>
          <p:nvPicPr>
            <p:cNvPr id="1744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1" name="Text Box 1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Stato patrimoniale</a:t>
              </a:r>
            </a:p>
            <a:p>
              <a:r>
                <a:rPr lang="it-IT" i="1"/>
                <a:t>Balance sheet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8627" y="2820987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NETTO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484438" y="2636838"/>
            <a:ext cx="4103687" cy="1008062"/>
            <a:chOff x="1302" y="1271"/>
            <a:chExt cx="3156" cy="442"/>
          </a:xfrm>
        </p:grpSpPr>
        <p:pic>
          <p:nvPicPr>
            <p:cNvPr id="1743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9" name="Text Box 34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 sz="2000"/>
                <a:t>Variazioni del netto</a:t>
              </a:r>
            </a:p>
            <a:p>
              <a:r>
                <a:rPr lang="it-IT" sz="2000" i="1"/>
                <a:t>Retained earnings statement</a:t>
              </a:r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27" y="382905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REDDITO</a:t>
            </a:r>
          </a:p>
        </p:txBody>
      </p:sp>
      <p:grpSp>
        <p:nvGrpSpPr>
          <p:cNvPr id="6" name="Rectangle 3"/>
          <p:cNvGrpSpPr>
            <a:grpSpLocks/>
          </p:cNvGrpSpPr>
          <p:nvPr/>
        </p:nvGrpSpPr>
        <p:grpSpPr bwMode="auto">
          <a:xfrm>
            <a:off x="2555875" y="3716338"/>
            <a:ext cx="4032250" cy="1008062"/>
            <a:chOff x="1302" y="1271"/>
            <a:chExt cx="3156" cy="442"/>
          </a:xfrm>
        </p:grpSpPr>
        <p:pic>
          <p:nvPicPr>
            <p:cNvPr id="1743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40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Conto economico</a:t>
              </a:r>
            </a:p>
            <a:p>
              <a:r>
                <a:rPr lang="it-IT" i="1"/>
                <a:t>Income statement</a:t>
              </a: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8627" y="4981575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CASSA</a:t>
            </a:r>
          </a:p>
        </p:txBody>
      </p:sp>
      <p:grpSp>
        <p:nvGrpSpPr>
          <p:cNvPr id="8" name="Rectangle 3"/>
          <p:cNvGrpSpPr>
            <a:grpSpLocks/>
          </p:cNvGrpSpPr>
          <p:nvPr/>
        </p:nvGrpSpPr>
        <p:grpSpPr bwMode="auto">
          <a:xfrm>
            <a:off x="2555875" y="4868863"/>
            <a:ext cx="4032250" cy="1008062"/>
            <a:chOff x="1302" y="1271"/>
            <a:chExt cx="3156" cy="442"/>
          </a:xfrm>
        </p:grpSpPr>
        <p:pic>
          <p:nvPicPr>
            <p:cNvPr id="1743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4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 sz="2000"/>
                <a:t>Rendiconto dei flussi di cassa</a:t>
              </a:r>
            </a:p>
            <a:p>
              <a:r>
                <a:rPr lang="it-IT" sz="2000" i="1"/>
                <a:t>Cash-flow statement</a:t>
              </a:r>
            </a:p>
          </p:txBody>
        </p:sp>
      </p:grpSp>
      <p:grpSp>
        <p:nvGrpSpPr>
          <p:cNvPr id="9" name="Rectangle 3"/>
          <p:cNvGrpSpPr>
            <a:grpSpLocks/>
          </p:cNvGrpSpPr>
          <p:nvPr/>
        </p:nvGrpSpPr>
        <p:grpSpPr bwMode="auto">
          <a:xfrm>
            <a:off x="7380288" y="2852738"/>
            <a:ext cx="1296987" cy="3240087"/>
            <a:chOff x="1302" y="1271"/>
            <a:chExt cx="3156" cy="442"/>
          </a:xfrm>
        </p:grpSpPr>
        <p:pic>
          <p:nvPicPr>
            <p:cNvPr id="1743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4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r>
                <a:rPr lang="it-IT" sz="2000"/>
                <a:t>Matrice internazionale</a:t>
              </a:r>
            </a:p>
            <a:p>
              <a:r>
                <a:rPr lang="it-IT" sz="2000"/>
                <a:t>Poco usati / insegnati</a:t>
              </a:r>
            </a:p>
          </p:txBody>
        </p:sp>
      </p:grp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6804025" y="2924175"/>
            <a:ext cx="431800" cy="433388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6732588" y="5084763"/>
            <a:ext cx="431800" cy="43338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7164388" y="1341438"/>
            <a:ext cx="1584325" cy="1296987"/>
          </a:xfrm>
          <a:prstGeom prst="wedgeRoundRectCallout">
            <a:avLst>
              <a:gd name="adj1" fmla="val -87778"/>
              <a:gd name="adj2" fmla="val -15972"/>
              <a:gd name="adj3" fmla="val 16667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 sz="2000"/>
              <a:t>STATICO</a:t>
            </a:r>
          </a:p>
        </p:txBody>
      </p:sp>
    </p:spTree>
    <p:extLst>
      <p:ext uri="{BB962C8B-B14F-4D97-AF65-F5344CB8AC3E}">
        <p14:creationId xmlns:p14="http://schemas.microsoft.com/office/powerpoint/2010/main" val="267385914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 animBg="1"/>
      <p:bldP spid="17459" grpId="0" animBg="1"/>
      <p:bldP spid="174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3200" cap="none" dirty="0"/>
              <a:t>UN ALTRO PASSO AVANTI</a:t>
            </a:r>
            <a:endParaRPr lang="it-IT" sz="2800" cap="none" dirty="0"/>
          </a:p>
        </p:txBody>
      </p:sp>
      <p:sp>
        <p:nvSpPr>
          <p:cNvPr id="819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075ABF6D-82C8-4890-B771-301F8279699D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4359" y="1556792"/>
            <a:ext cx="7864065" cy="6477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 dirty="0">
                <a:solidFill>
                  <a:srgbClr val="FFFFFF"/>
                </a:solidFill>
              </a:rPr>
              <a:t>I computer sono stati utilizzati nel processo produttivo?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24359" y="2420888"/>
            <a:ext cx="7864065" cy="431849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 dirty="0">
                <a:solidFill>
                  <a:srgbClr val="FFFFFF"/>
                </a:solidFill>
              </a:rPr>
              <a:t>La cancelleria è stata utilizzata nel processo produttivo?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24359" y="3717032"/>
            <a:ext cx="7864065" cy="648072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dirty="0">
                <a:solidFill>
                  <a:srgbClr val="FFFFFF"/>
                </a:solidFill>
              </a:rPr>
              <a:t>Ricavo = afflusso di denaro in cambio del prodotto</a:t>
            </a:r>
            <a:endParaRPr lang="it-IT" sz="28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12175" y="3140968"/>
            <a:ext cx="3888432" cy="396081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 b="1" dirty="0"/>
              <a:t>APPROFONDIAMO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50103" y="4437112"/>
            <a:ext cx="6703554" cy="72008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dirty="0">
                <a:solidFill>
                  <a:srgbClr val="FFFFFF"/>
                </a:solidFill>
              </a:rPr>
              <a:t>Costo di acquisto = deflusso di denaro in cambio dei fattori produttivi</a:t>
            </a:r>
            <a:endParaRPr lang="it-IT" sz="28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682783" y="5374010"/>
            <a:ext cx="6703554" cy="72008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dirty="0">
                <a:solidFill>
                  <a:srgbClr val="FFFFFF"/>
                </a:solidFill>
              </a:rPr>
              <a:t>Costo d’uso= valore dei fattori produttivi impiegati</a:t>
            </a:r>
            <a:endParaRPr lang="it-IT" sz="28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683568" y="479715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683568" y="5301208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97014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11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dirty="0"/>
              <a:t>Affiniamo il ragionamento</a:t>
            </a:r>
            <a:endParaRPr lang="it-IT" sz="2800" cap="none" dirty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D23F008-69F7-42CA-A33B-D9C210899C26}" type="slidenum">
              <a:rPr lang="it-IT" sz="1400" b="1">
                <a:ea typeface="ＭＳ Ｐゴシック" pitchFamily="-109" charset="-128"/>
              </a:rPr>
              <a:pPr algn="ctr"/>
              <a:t>33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93434"/>
              </p:ext>
            </p:extLst>
          </p:nvPr>
        </p:nvGraphicFramePr>
        <p:xfrm>
          <a:off x="503845" y="3717032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7.000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-2.300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Utili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distr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.    -1.300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39750" y="1556792"/>
            <a:ext cx="7992690" cy="79208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latin typeface="Century Schoolbook" pitchFamily="18" charset="0"/>
              </a:rPr>
              <a:t>Con il costo d’uso della cancelleria</a:t>
            </a:r>
            <a:endParaRPr lang="it-IT" sz="2400" dirty="0">
              <a:latin typeface="Century Schoolbook" pitchFamily="18" charset="0"/>
              <a:ea typeface="ＭＳ Ｐゴシック" pitchFamily="-109" charset="-128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1154" y="2636912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 dirty="0"/>
              <a:t>Si stima che si è consumata cancelleria per € 350</a:t>
            </a: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987675" y="5157788"/>
            <a:ext cx="1008063" cy="360362"/>
          </a:xfrm>
          <a:prstGeom prst="wedgeRectCallout">
            <a:avLst>
              <a:gd name="adj1" fmla="val -92267"/>
              <a:gd name="adj2" fmla="val -60970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-350</a:t>
            </a: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4932040" y="5337969"/>
            <a:ext cx="1008062" cy="360362"/>
          </a:xfrm>
          <a:prstGeom prst="wedgeRectCallout">
            <a:avLst>
              <a:gd name="adj1" fmla="val 66537"/>
              <a:gd name="adj2" fmla="val -19317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-350</a:t>
            </a:r>
          </a:p>
        </p:txBody>
      </p:sp>
    </p:spTree>
    <p:extLst>
      <p:ext uri="{BB962C8B-B14F-4D97-AF65-F5344CB8AC3E}">
        <p14:creationId xmlns:p14="http://schemas.microsoft.com/office/powerpoint/2010/main" val="378246786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dirty="0"/>
              <a:t>Affiniamo il ragionamento</a:t>
            </a:r>
            <a:endParaRPr lang="it-IT" sz="2800" cap="none" dirty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D23F008-69F7-42CA-A33B-D9C210899C26}" type="slidenum">
              <a:rPr lang="it-IT" sz="1400" b="1">
                <a:ea typeface="ＭＳ Ｐゴシック" pitchFamily="-109" charset="-128"/>
              </a:rPr>
              <a:pPr algn="ctr"/>
              <a:t>34</a:t>
            </a:fld>
            <a:endParaRPr lang="it-IT" sz="1400" b="1">
              <a:ea typeface="ＭＳ Ｐゴシック" pitchFamily="-109" charset="-128"/>
            </a:endParaRP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97504"/>
              </p:ext>
            </p:extLst>
          </p:nvPr>
        </p:nvGraphicFramePr>
        <p:xfrm>
          <a:off x="539750" y="2780928"/>
          <a:ext cx="8064500" cy="153924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Cassa             8.050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Clienti            1.400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Computer    6.000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Cancelleria   1.250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Fornitori         1.600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Cap.soc.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  15.000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Ricavi           4.700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Costi             -3.300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Utili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distr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ＭＳ Ｐゴシック" pitchFamily="-109" charset="-128"/>
                          <a:cs typeface="Arial" charset="0"/>
                        </a:rPr>
                        <a:t>.    -1.300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39750" y="1556792"/>
            <a:ext cx="7992690" cy="504056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latin typeface="Century Schoolbook" pitchFamily="18" charset="0"/>
              </a:rPr>
              <a:t>Con il costo d’uso del computer</a:t>
            </a:r>
            <a:endParaRPr lang="it-IT" sz="2400" dirty="0">
              <a:latin typeface="Century Schoolbook" pitchFamily="18" charset="0"/>
              <a:ea typeface="ＭＳ Ｐゴシック" pitchFamily="-109" charset="-128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1440" y="2132856"/>
            <a:ext cx="80010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i="1" dirty="0"/>
              <a:t>Si stima che il computer sarà utilizzato per sette anni, ripartendo il costo in quote uguali</a:t>
            </a: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987675" y="4221088"/>
            <a:ext cx="1008063" cy="360362"/>
          </a:xfrm>
          <a:prstGeom prst="wedgeRectCallout">
            <a:avLst>
              <a:gd name="adj1" fmla="val -101592"/>
              <a:gd name="adj2" fmla="val -162942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-1.000</a:t>
            </a: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5148064" y="4293096"/>
            <a:ext cx="1008062" cy="360362"/>
          </a:xfrm>
          <a:prstGeom prst="wedgeRectCallout">
            <a:avLst>
              <a:gd name="adj1" fmla="val 66537"/>
              <a:gd name="adj2" fmla="val -193171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-1.000</a:t>
            </a: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323528" y="5157986"/>
            <a:ext cx="7056784" cy="1152128"/>
          </a:xfrm>
          <a:prstGeom prst="wedgeRectCallout">
            <a:avLst>
              <a:gd name="adj1" fmla="val -4227"/>
              <a:gd name="adj2" fmla="val -260110"/>
            </a:avLst>
          </a:prstGeom>
          <a:solidFill>
            <a:schemeClr val="accent1">
              <a:alpha val="90195"/>
            </a:schemeClr>
          </a:solidFill>
          <a:ln w="12700" algn="ctr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 sz="2000" dirty="0"/>
              <a:t>AMMORTAMENTO = ripartizione nel tempo del costo di acquisto di un fattore produttivo ad </a:t>
            </a:r>
            <a:r>
              <a:rPr lang="it-IT" sz="2000"/>
              <a:t>utilità pluriennale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773302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UN PO’ DI DEFINIZIONI</a:t>
            </a:r>
            <a:endParaRPr lang="it-IT" sz="2800" cap="none"/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75740368-5A49-49B5-BABC-E40043B3108B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78627" y="2100262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ESERCIZIO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484438" y="1844675"/>
            <a:ext cx="5832475" cy="1368425"/>
            <a:chOff x="1302" y="1271"/>
            <a:chExt cx="3156" cy="442"/>
          </a:xfrm>
        </p:grpSpPr>
        <p:pic>
          <p:nvPicPr>
            <p:cNvPr id="1845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Periodo amministrativo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In genere, un anno solare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8627" y="361315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ENTRATA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555875" y="3284538"/>
            <a:ext cx="5832475" cy="1368425"/>
            <a:chOff x="1302" y="1271"/>
            <a:chExt cx="3156" cy="442"/>
          </a:xfrm>
        </p:grpSpPr>
        <p:pic>
          <p:nvPicPr>
            <p:cNvPr id="1845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1" name="Text Box 15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Aumento del denaro / miglioramento dei mezzi finanziari</a:t>
              </a:r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27" y="512445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USCITA</a:t>
            </a:r>
          </a:p>
        </p:txBody>
      </p:sp>
      <p:grpSp>
        <p:nvGrpSpPr>
          <p:cNvPr id="6" name="Rectangle 3"/>
          <p:cNvGrpSpPr>
            <a:grpSpLocks/>
          </p:cNvGrpSpPr>
          <p:nvPr/>
        </p:nvGrpSpPr>
        <p:grpSpPr bwMode="auto">
          <a:xfrm>
            <a:off x="2555875" y="4868863"/>
            <a:ext cx="5832475" cy="1368425"/>
            <a:chOff x="1302" y="1271"/>
            <a:chExt cx="3156" cy="442"/>
          </a:xfrm>
        </p:grpSpPr>
        <p:pic>
          <p:nvPicPr>
            <p:cNvPr id="1844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9" name="Text Box 21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</a:rPr>
                <a:t>Diminuzione del denaro / peggioramento dei mezzi finanziari</a:t>
              </a:r>
              <a:endParaRPr lang="it-IT" sz="280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9917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/>
              <a:t>ABBIAMO DEFINITO ANCHE</a:t>
            </a:r>
            <a:endParaRPr lang="it-IT" sz="2800" cap="none"/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56FBE31C-E57E-42ED-AD2C-80788C3B300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" name="Rectangle 3"/>
          <p:cNvGrpSpPr>
            <a:grpSpLocks/>
          </p:cNvGrpSpPr>
          <p:nvPr/>
        </p:nvGrpSpPr>
        <p:grpSpPr bwMode="auto">
          <a:xfrm rot="-1253339">
            <a:off x="395288" y="2060575"/>
            <a:ext cx="2089150" cy="701675"/>
            <a:chOff x="1302" y="1271"/>
            <a:chExt cx="3156" cy="442"/>
          </a:xfrm>
        </p:grpSpPr>
        <p:pic>
          <p:nvPicPr>
            <p:cNvPr id="1948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9" name="Text Box 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CAPITALE</a:t>
              </a:r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43815" y="3684587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ATTIVITA’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 rot="-3619146">
            <a:off x="349251" y="5275262"/>
            <a:ext cx="2089150" cy="701675"/>
            <a:chOff x="1302" y="1271"/>
            <a:chExt cx="3156" cy="442"/>
          </a:xfrm>
        </p:grpSpPr>
        <p:pic>
          <p:nvPicPr>
            <p:cNvPr id="1948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7" name="Text Box 1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PASSIVITA’</a:t>
              </a:r>
            </a:p>
          </p:txBody>
        </p:sp>
      </p:grpSp>
      <p:grpSp>
        <p:nvGrpSpPr>
          <p:cNvPr id="6" name="Rectangle 3"/>
          <p:cNvGrpSpPr>
            <a:grpSpLocks/>
          </p:cNvGrpSpPr>
          <p:nvPr/>
        </p:nvGrpSpPr>
        <p:grpSpPr bwMode="auto">
          <a:xfrm rot="736547">
            <a:off x="2700338" y="2636838"/>
            <a:ext cx="2089150" cy="701675"/>
            <a:chOff x="1302" y="1271"/>
            <a:chExt cx="3156" cy="442"/>
          </a:xfrm>
        </p:grpSpPr>
        <p:pic>
          <p:nvPicPr>
            <p:cNvPr id="1948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5" name="Text Box 24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GESTIONE</a:t>
              </a:r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60165" y="1884362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COSTO</a:t>
            </a:r>
          </a:p>
        </p:txBody>
      </p:sp>
      <p:grpSp>
        <p:nvGrpSpPr>
          <p:cNvPr id="7" name="Rectangle 3"/>
          <p:cNvGrpSpPr>
            <a:grpSpLocks/>
          </p:cNvGrpSpPr>
          <p:nvPr/>
        </p:nvGrpSpPr>
        <p:grpSpPr bwMode="auto">
          <a:xfrm rot="-3262325">
            <a:off x="6183313" y="2682875"/>
            <a:ext cx="2089150" cy="701675"/>
            <a:chOff x="1302" y="1271"/>
            <a:chExt cx="3156" cy="442"/>
          </a:xfrm>
        </p:grpSpPr>
        <p:pic>
          <p:nvPicPr>
            <p:cNvPr id="1948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30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RICAVO</a:t>
              </a:r>
            </a:p>
          </p:txBody>
        </p:sp>
      </p:grpSp>
      <p:grpSp>
        <p:nvGrpSpPr>
          <p:cNvPr id="8" name="Rectangle 3"/>
          <p:cNvGrpSpPr>
            <a:grpSpLocks/>
          </p:cNvGrpSpPr>
          <p:nvPr/>
        </p:nvGrpSpPr>
        <p:grpSpPr bwMode="auto">
          <a:xfrm rot="-307247">
            <a:off x="4859338" y="5445125"/>
            <a:ext cx="2089150" cy="701675"/>
            <a:chOff x="1302" y="1271"/>
            <a:chExt cx="3156" cy="442"/>
          </a:xfrm>
        </p:grpSpPr>
        <p:pic>
          <p:nvPicPr>
            <p:cNvPr id="1948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33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PERDITA</a:t>
              </a:r>
            </a:p>
          </p:txBody>
        </p:sp>
      </p:grpSp>
      <p:grpSp>
        <p:nvGrpSpPr>
          <p:cNvPr id="9" name="Rectangle 3"/>
          <p:cNvGrpSpPr>
            <a:grpSpLocks/>
          </p:cNvGrpSpPr>
          <p:nvPr/>
        </p:nvGrpSpPr>
        <p:grpSpPr bwMode="auto">
          <a:xfrm rot="1091342">
            <a:off x="6084888" y="4365625"/>
            <a:ext cx="2089150" cy="701675"/>
            <a:chOff x="1302" y="1271"/>
            <a:chExt cx="3156" cy="442"/>
          </a:xfrm>
        </p:grpSpPr>
        <p:pic>
          <p:nvPicPr>
            <p:cNvPr id="1947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3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UTILE</a:t>
              </a:r>
            </a:p>
          </p:txBody>
        </p:sp>
      </p:grpSp>
      <p:grpSp>
        <p:nvGrpSpPr>
          <p:cNvPr id="10" name="Rectangle 3"/>
          <p:cNvGrpSpPr>
            <a:grpSpLocks/>
          </p:cNvGrpSpPr>
          <p:nvPr/>
        </p:nvGrpSpPr>
        <p:grpSpPr bwMode="auto">
          <a:xfrm rot="-2004194">
            <a:off x="3563938" y="4005263"/>
            <a:ext cx="2089150" cy="701675"/>
            <a:chOff x="1302" y="1271"/>
            <a:chExt cx="3156" cy="442"/>
          </a:xfrm>
        </p:grpSpPr>
        <p:pic>
          <p:nvPicPr>
            <p:cNvPr id="1947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3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REDDITO</a:t>
              </a:r>
            </a:p>
          </p:txBody>
        </p:sp>
      </p:grpSp>
      <p:grpSp>
        <p:nvGrpSpPr>
          <p:cNvPr id="11" name="Rectangle 3"/>
          <p:cNvGrpSpPr>
            <a:grpSpLocks/>
          </p:cNvGrpSpPr>
          <p:nvPr/>
        </p:nvGrpSpPr>
        <p:grpSpPr bwMode="auto">
          <a:xfrm rot="2645089">
            <a:off x="2339975" y="5300663"/>
            <a:ext cx="2089150" cy="701675"/>
            <a:chOff x="1302" y="1271"/>
            <a:chExt cx="3156" cy="442"/>
          </a:xfrm>
        </p:grpSpPr>
        <p:pic>
          <p:nvPicPr>
            <p:cNvPr id="1947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4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DEFICIT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61453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LE OPERAZIONI</a:t>
            </a:r>
            <a:endParaRPr lang="it-IT" sz="2800" cap="none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755E3A-9600-456C-8E00-5290E0F15E2F}" type="slidenum">
              <a:rPr lang="it-IT" smtClean="0"/>
              <a:pPr/>
              <a:t>4</a:t>
            </a:fld>
            <a:endParaRPr lang="it-IT"/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3059113" y="2492375"/>
            <a:ext cx="5616575" cy="2089150"/>
            <a:chOff x="1302" y="1271"/>
            <a:chExt cx="3156" cy="442"/>
          </a:xfrm>
        </p:grpSpPr>
        <p:pic>
          <p:nvPicPr>
            <p:cNvPr id="1025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8" name="Text Box 1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Atti compiuti e fatti che modificano il capitale in vista del fine aziendale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323850" y="1484313"/>
            <a:ext cx="8496300" cy="935037"/>
            <a:chOff x="1302" y="1271"/>
            <a:chExt cx="3156" cy="442"/>
          </a:xfrm>
        </p:grpSpPr>
        <p:pic>
          <p:nvPicPr>
            <p:cNvPr id="1025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6" name="Text Box 2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Il capitale si attiva con la gestione aziendale</a:t>
              </a:r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946" y="5340350"/>
            <a:ext cx="2503171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REDDITO</a:t>
            </a:r>
          </a:p>
        </p:txBody>
      </p:sp>
      <p:grpSp>
        <p:nvGrpSpPr>
          <p:cNvPr id="6" name="Rectangle 3"/>
          <p:cNvGrpSpPr>
            <a:grpSpLocks/>
          </p:cNvGrpSpPr>
          <p:nvPr/>
        </p:nvGrpSpPr>
        <p:grpSpPr bwMode="auto">
          <a:xfrm>
            <a:off x="3059113" y="4652963"/>
            <a:ext cx="5473700" cy="2205037"/>
            <a:chOff x="1302" y="1271"/>
            <a:chExt cx="3156" cy="442"/>
          </a:xfrm>
        </p:grpSpPr>
        <p:pic>
          <p:nvPicPr>
            <p:cNvPr id="10253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4" name="Text Box 2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Variazione del capitale netto per effetto delle operazioni di gestione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31946" y="3036887"/>
            <a:ext cx="2503171" cy="5715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OPERAZIONI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/>
              <a:t>L’EQUAZIONE DEL CAPITALE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/>
              <a:t>Capitale Netto = Attività - Passività</a:t>
            </a:r>
          </a:p>
          <a:p>
            <a:pPr eaLnBrk="1" hangingPunct="1">
              <a:buFont typeface="Wingdings" pitchFamily="2" charset="2"/>
              <a:buNone/>
            </a:pPr>
            <a:endParaRPr lang="it-IT" sz="2000" b="1"/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</p:txBody>
      </p:sp>
      <p:sp>
        <p:nvSpPr>
          <p:cNvPr id="7" name="Line Callout 2 (Accent Bar) 6"/>
          <p:cNvSpPr>
            <a:spLocks/>
          </p:cNvSpPr>
          <p:nvPr/>
        </p:nvSpPr>
        <p:spPr bwMode="auto">
          <a:xfrm>
            <a:off x="395288" y="2781300"/>
            <a:ext cx="2895600" cy="808038"/>
          </a:xfrm>
          <a:prstGeom prst="accentCallout2">
            <a:avLst>
              <a:gd name="adj1" fmla="val 14144"/>
              <a:gd name="adj2" fmla="val 102630"/>
              <a:gd name="adj3" fmla="val 14144"/>
              <a:gd name="adj4" fmla="val 103236"/>
              <a:gd name="adj5" fmla="val -38704"/>
              <a:gd name="adj6" fmla="val 103292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Capitale dei soci</a:t>
            </a:r>
            <a:endParaRPr lang="it-IT" sz="2000"/>
          </a:p>
          <a:p>
            <a:pPr>
              <a:defRPr/>
            </a:pPr>
            <a:r>
              <a:rPr lang="it-IT" sz="2000"/>
              <a:t>Reddito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563938" y="3933825"/>
            <a:ext cx="1727200" cy="20161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6000"/>
              <a:t>N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6156325" y="4437063"/>
            <a:ext cx="2087563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/>
              <a:t>Dividendi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6156325" y="5300663"/>
            <a:ext cx="2087563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/>
              <a:t>Costi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68313" y="5300663"/>
            <a:ext cx="2087562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/>
              <a:t>Ricavi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68313" y="4437063"/>
            <a:ext cx="2087562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/>
              <a:t>Investimenti dei soci</a:t>
            </a:r>
          </a:p>
        </p:txBody>
      </p:sp>
      <p:sp>
        <p:nvSpPr>
          <p:cNvPr id="55314" name="WordArt 18"/>
          <p:cNvSpPr>
            <a:spLocks noChangeArrowheads="1" noChangeShapeType="1" noTextEdit="1"/>
          </p:cNvSpPr>
          <p:nvPr/>
        </p:nvSpPr>
        <p:spPr bwMode="auto">
          <a:xfrm>
            <a:off x="684213" y="3860800"/>
            <a:ext cx="15335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0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Incrementi</a:t>
            </a:r>
          </a:p>
        </p:txBody>
      </p:sp>
      <p:sp>
        <p:nvSpPr>
          <p:cNvPr id="55315" name="WordArt 19"/>
          <p:cNvSpPr>
            <a:spLocks noChangeArrowheads="1" noChangeShapeType="1" noTextEdit="1"/>
          </p:cNvSpPr>
          <p:nvPr/>
        </p:nvSpPr>
        <p:spPr bwMode="auto">
          <a:xfrm>
            <a:off x="6300788" y="3789363"/>
            <a:ext cx="15335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0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Decrementi</a:t>
            </a:r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2700338" y="4652963"/>
            <a:ext cx="576262" cy="144462"/>
          </a:xfrm>
          <a:prstGeom prst="rightArrow">
            <a:avLst>
              <a:gd name="adj1" fmla="val 50000"/>
              <a:gd name="adj2" fmla="val 9972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2700338" y="5516563"/>
            <a:ext cx="576262" cy="144462"/>
          </a:xfrm>
          <a:prstGeom prst="rightArrow">
            <a:avLst>
              <a:gd name="adj1" fmla="val 50000"/>
              <a:gd name="adj2" fmla="val 9972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 rot="10800000">
            <a:off x="5435600" y="4581525"/>
            <a:ext cx="576263" cy="144463"/>
          </a:xfrm>
          <a:prstGeom prst="rightArrow">
            <a:avLst>
              <a:gd name="adj1" fmla="val 50000"/>
              <a:gd name="adj2" fmla="val 99725"/>
            </a:avLst>
          </a:prstGeom>
          <a:solidFill>
            <a:schemeClr val="accent1">
              <a:alpha val="89999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 rot="10800000">
            <a:off x="5435600" y="5516563"/>
            <a:ext cx="576263" cy="144462"/>
          </a:xfrm>
          <a:prstGeom prst="rightArrow">
            <a:avLst>
              <a:gd name="adj1" fmla="val 50000"/>
              <a:gd name="adj2" fmla="val 99726"/>
            </a:avLst>
          </a:prstGeom>
          <a:solidFill>
            <a:schemeClr val="accent1">
              <a:alpha val="89999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250825" y="4292600"/>
            <a:ext cx="8353425" cy="720725"/>
          </a:xfrm>
          <a:prstGeom prst="rect">
            <a:avLst/>
          </a:prstGeom>
          <a:noFill/>
          <a:ln w="3175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250825" y="5229225"/>
            <a:ext cx="8353425" cy="720725"/>
          </a:xfrm>
          <a:prstGeom prst="rect">
            <a:avLst/>
          </a:prstGeom>
          <a:noFill/>
          <a:ln w="3175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5508625" y="2852738"/>
            <a:ext cx="2663825" cy="647700"/>
          </a:xfrm>
          <a:prstGeom prst="wedgeRectCallout">
            <a:avLst>
              <a:gd name="adj1" fmla="val -49704"/>
              <a:gd name="adj2" fmla="val 16617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/>
              <a:t>No reddito</a:t>
            </a:r>
          </a:p>
        </p:txBody>
      </p:sp>
      <p:sp>
        <p:nvSpPr>
          <p:cNvPr id="55324" name="AutoShape 28"/>
          <p:cNvSpPr>
            <a:spLocks noChangeArrowheads="1"/>
          </p:cNvSpPr>
          <p:nvPr/>
        </p:nvSpPr>
        <p:spPr bwMode="auto">
          <a:xfrm>
            <a:off x="2843213" y="6021388"/>
            <a:ext cx="2663825" cy="647700"/>
          </a:xfrm>
          <a:prstGeom prst="wedgeRectCallout">
            <a:avLst>
              <a:gd name="adj1" fmla="val -71394"/>
              <a:gd name="adj2" fmla="val -57843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it-IT"/>
              <a:t>Reddito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5309" grpId="0" animBg="1"/>
      <p:bldP spid="55310" grpId="0" animBg="1"/>
      <p:bldP spid="55310" grpId="1" animBg="1"/>
      <p:bldP spid="55310" grpId="2" animBg="1"/>
      <p:bldP spid="55311" grpId="0" animBg="1"/>
      <p:bldP spid="55311" grpId="1" animBg="1"/>
      <p:bldP spid="55312" grpId="0" animBg="1"/>
      <p:bldP spid="55312" grpId="1" animBg="1"/>
      <p:bldP spid="55313" grpId="0" animBg="1"/>
      <p:bldP spid="55313" grpId="1" animBg="1"/>
      <p:bldP spid="55313" grpId="2" animBg="1"/>
      <p:bldP spid="55314" grpId="0" animBg="1"/>
      <p:bldP spid="55315" grpId="0" animBg="1"/>
      <p:bldP spid="55316" grpId="0" animBg="1"/>
      <p:bldP spid="55316" grpId="1" animBg="1"/>
      <p:bldP spid="55316" grpId="2" animBg="1"/>
      <p:bldP spid="55317" grpId="0" animBg="1"/>
      <p:bldP spid="55317" grpId="1" animBg="1"/>
      <p:bldP spid="55318" grpId="0" animBg="1"/>
      <p:bldP spid="55318" grpId="1" animBg="1"/>
      <p:bldP spid="55318" grpId="2" animBg="1"/>
      <p:bldP spid="55319" grpId="0" animBg="1"/>
      <p:bldP spid="55319" grpId="1" animBg="1"/>
      <p:bldP spid="55321" grpId="0" animBg="1"/>
      <p:bldP spid="55322" grpId="0" animBg="1"/>
      <p:bldP spid="55322" grpId="1" animBg="1"/>
      <p:bldP spid="55323" grpId="0" animBg="1"/>
      <p:bldP spid="55323" grpId="1" animBg="1"/>
      <p:bldP spid="55324" grpId="0" animBg="1"/>
      <p:bldP spid="553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/>
              <a:t>L’EQUAZIONE DEL CAPITALE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/>
              <a:t>Attività - Passività = Capitale Netto</a:t>
            </a:r>
          </a:p>
          <a:p>
            <a:pPr eaLnBrk="1" hangingPunct="1">
              <a:buFont typeface="Wingdings" pitchFamily="2" charset="2"/>
              <a:buNone/>
            </a:pPr>
            <a:endParaRPr lang="it-IT" sz="2000" b="1"/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</p:txBody>
      </p:sp>
      <p:sp>
        <p:nvSpPr>
          <p:cNvPr id="7" name="Line Callout 2 (Accent Bar) 6"/>
          <p:cNvSpPr>
            <a:spLocks/>
          </p:cNvSpPr>
          <p:nvPr/>
        </p:nvSpPr>
        <p:spPr bwMode="auto">
          <a:xfrm>
            <a:off x="1133475" y="2692400"/>
            <a:ext cx="2862263" cy="1096963"/>
          </a:xfrm>
          <a:prstGeom prst="accentCallout2">
            <a:avLst>
              <a:gd name="adj1" fmla="val 10421"/>
              <a:gd name="adj2" fmla="val -2662"/>
              <a:gd name="adj3" fmla="val 10421"/>
              <a:gd name="adj4" fmla="val -7375"/>
              <a:gd name="adj5" fmla="val -18236"/>
              <a:gd name="adj6" fmla="val -798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Risorse a disposizione</a:t>
            </a:r>
            <a:endParaRPr lang="it-IT" sz="2000"/>
          </a:p>
          <a:p>
            <a:pPr>
              <a:defRPr/>
            </a:pPr>
            <a:r>
              <a:rPr lang="it-IT" sz="2000"/>
              <a:t>Benefici futuri / entrate di denaro</a:t>
            </a:r>
          </a:p>
        </p:txBody>
      </p:sp>
      <p:sp>
        <p:nvSpPr>
          <p:cNvPr id="2" name="Line Callout 2 (Accent Bar) 6"/>
          <p:cNvSpPr>
            <a:spLocks/>
          </p:cNvSpPr>
          <p:nvPr/>
        </p:nvSpPr>
        <p:spPr bwMode="auto">
          <a:xfrm>
            <a:off x="1042988" y="3933825"/>
            <a:ext cx="2895600" cy="808038"/>
          </a:xfrm>
          <a:prstGeom prst="accentCallout2">
            <a:avLst>
              <a:gd name="adj1" fmla="val 14144"/>
              <a:gd name="adj2" fmla="val 102630"/>
              <a:gd name="adj3" fmla="val 14144"/>
              <a:gd name="adj4" fmla="val 110528"/>
              <a:gd name="adj5" fmla="val -171708"/>
              <a:gd name="adj6" fmla="val 111514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Debiti e obblig.passive</a:t>
            </a:r>
            <a:endParaRPr lang="it-IT" sz="2000"/>
          </a:p>
          <a:p>
            <a:pPr>
              <a:defRPr/>
            </a:pPr>
            <a:r>
              <a:rPr lang="it-IT" sz="2000"/>
              <a:t>Uscite di denaro</a:t>
            </a:r>
          </a:p>
        </p:txBody>
      </p:sp>
      <p:sp>
        <p:nvSpPr>
          <p:cNvPr id="3" name="Line Callout 2 (Accent Bar) 6"/>
          <p:cNvSpPr>
            <a:spLocks/>
          </p:cNvSpPr>
          <p:nvPr/>
        </p:nvSpPr>
        <p:spPr bwMode="auto">
          <a:xfrm>
            <a:off x="4762500" y="2708275"/>
            <a:ext cx="2663825" cy="1189038"/>
          </a:xfrm>
          <a:prstGeom prst="accentCallout2">
            <a:avLst>
              <a:gd name="adj1" fmla="val 9611"/>
              <a:gd name="adj2" fmla="val 102861"/>
              <a:gd name="adj3" fmla="val 9611"/>
              <a:gd name="adj4" fmla="val 102981"/>
              <a:gd name="adj5" fmla="val -29505"/>
              <a:gd name="adj6" fmla="val 103097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Quote ideali:</a:t>
            </a:r>
          </a:p>
          <a:p>
            <a:pPr>
              <a:buFontTx/>
              <a:buChar char="-"/>
              <a:defRPr/>
            </a:pPr>
            <a:r>
              <a:rPr lang="en-US" sz="2000"/>
              <a:t> capitale sociale</a:t>
            </a:r>
          </a:p>
          <a:p>
            <a:pPr>
              <a:buFontTx/>
              <a:buChar char="-"/>
              <a:defRPr/>
            </a:pPr>
            <a:r>
              <a:rPr lang="en-US" sz="2000"/>
              <a:t> Variazione (reddito)</a:t>
            </a:r>
            <a:endParaRPr lang="it-IT" sz="2000"/>
          </a:p>
        </p:txBody>
      </p:sp>
      <p:sp>
        <p:nvSpPr>
          <p:cNvPr id="4" name="Line Callout 2 (Accent Bar) 6"/>
          <p:cNvSpPr>
            <a:spLocks/>
          </p:cNvSpPr>
          <p:nvPr/>
        </p:nvSpPr>
        <p:spPr bwMode="auto">
          <a:xfrm>
            <a:off x="5292725" y="4221163"/>
            <a:ext cx="1216025" cy="1223962"/>
          </a:xfrm>
          <a:prstGeom prst="accentCallout2">
            <a:avLst>
              <a:gd name="adj1" fmla="val 9338"/>
              <a:gd name="adj2" fmla="val -6269"/>
              <a:gd name="adj3" fmla="val 9338"/>
              <a:gd name="adj4" fmla="val -11750"/>
              <a:gd name="adj5" fmla="val -25421"/>
              <a:gd name="adj6" fmla="val -17231"/>
            </a:avLst>
          </a:prstGeom>
          <a:solidFill>
            <a:schemeClr val="accent1">
              <a:alpha val="89803"/>
            </a:schemeClr>
          </a:solidFill>
          <a:ln w="254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sz="2000"/>
              <a:t>  Ricavi </a:t>
            </a:r>
          </a:p>
          <a:p>
            <a:pPr>
              <a:defRPr/>
            </a:pPr>
            <a:r>
              <a:rPr lang="it-IT" sz="2000" u="sng"/>
              <a:t>– Costi</a:t>
            </a:r>
            <a:endParaRPr lang="it-IT" sz="2000"/>
          </a:p>
          <a:p>
            <a:pPr>
              <a:defRPr/>
            </a:pPr>
            <a:r>
              <a:rPr lang="it-IT" sz="2000"/>
              <a:t>Reddito</a:t>
            </a:r>
            <a:endParaRPr lang="it-IT" sz="1400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971550" y="2133600"/>
            <a:ext cx="1368425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2771775" y="2133600"/>
            <a:ext cx="4679950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8" name="Line Callout 2 (Accent Bar) 6"/>
          <p:cNvSpPr>
            <a:spLocks/>
          </p:cNvSpPr>
          <p:nvPr/>
        </p:nvSpPr>
        <p:spPr bwMode="auto">
          <a:xfrm>
            <a:off x="6804025" y="4221163"/>
            <a:ext cx="1871663" cy="1223962"/>
          </a:xfrm>
          <a:prstGeom prst="accentCallout2">
            <a:avLst>
              <a:gd name="adj1" fmla="val 9338"/>
              <a:gd name="adj2" fmla="val -4069"/>
              <a:gd name="adj3" fmla="val 9338"/>
              <a:gd name="adj4" fmla="val -11028"/>
              <a:gd name="adj5" fmla="val -22569"/>
              <a:gd name="adj6" fmla="val -17981"/>
            </a:avLst>
          </a:prstGeom>
          <a:solidFill>
            <a:schemeClr val="accent1">
              <a:alpha val="89803"/>
            </a:schemeClr>
          </a:solidFill>
          <a:ln w="254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sz="2000"/>
              <a:t>  Reddito</a:t>
            </a:r>
          </a:p>
          <a:p>
            <a:pPr>
              <a:defRPr/>
            </a:pPr>
            <a:r>
              <a:rPr lang="it-IT" sz="2000" u="sng"/>
              <a:t>– Dividendi</a:t>
            </a:r>
            <a:endParaRPr lang="it-IT" sz="2000"/>
          </a:p>
          <a:p>
            <a:pPr>
              <a:defRPr/>
            </a:pPr>
            <a:r>
              <a:rPr lang="it-IT" sz="2000"/>
              <a:t>Riserve di utili</a:t>
            </a:r>
            <a:endParaRPr lang="it-IT" sz="1400"/>
          </a:p>
        </p:txBody>
      </p:sp>
      <p:sp>
        <p:nvSpPr>
          <p:cNvPr id="9" name="Line Callout 2 (Accent Bar) 6"/>
          <p:cNvSpPr>
            <a:spLocks/>
          </p:cNvSpPr>
          <p:nvPr/>
        </p:nvSpPr>
        <p:spPr bwMode="auto">
          <a:xfrm>
            <a:off x="395288" y="4797425"/>
            <a:ext cx="4176712" cy="1747838"/>
          </a:xfrm>
          <a:prstGeom prst="accentCallout2">
            <a:avLst>
              <a:gd name="adj1" fmla="val 6542"/>
              <a:gd name="adj2" fmla="val 101824"/>
              <a:gd name="adj3" fmla="val 6542"/>
              <a:gd name="adj4" fmla="val 109083"/>
              <a:gd name="adj5" fmla="val 819"/>
              <a:gd name="adj6" fmla="val 113227"/>
            </a:avLst>
          </a:prstGeom>
          <a:solidFill>
            <a:schemeClr val="accent1">
              <a:alpha val="89803"/>
            </a:schemeClr>
          </a:solidFill>
          <a:ln w="254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sz="2000"/>
              <a:t>Ricavi </a:t>
            </a:r>
            <a:r>
              <a:rPr lang="it-IT" sz="1400"/>
              <a:t>= incrementi della ricchezza netta per effetto della gestione</a:t>
            </a:r>
          </a:p>
          <a:p>
            <a:pPr>
              <a:defRPr/>
            </a:pPr>
            <a:r>
              <a:rPr lang="it-IT" sz="2000"/>
              <a:t>Costi </a:t>
            </a:r>
            <a:r>
              <a:rPr lang="it-IT" sz="1400"/>
              <a:t>= riduzioni della ricchezza netta per effetto della gestione</a:t>
            </a:r>
          </a:p>
          <a:p>
            <a:pPr>
              <a:defRPr/>
            </a:pPr>
            <a:r>
              <a:rPr lang="it-IT" sz="2000"/>
              <a:t>Dividendi </a:t>
            </a:r>
            <a:r>
              <a:rPr lang="it-IT" sz="1400"/>
              <a:t>= Utili distribuiti</a:t>
            </a:r>
          </a:p>
          <a:p>
            <a:pPr>
              <a:defRPr/>
            </a:pPr>
            <a:endParaRPr lang="it-IT" sz="1400"/>
          </a:p>
        </p:txBody>
      </p:sp>
      <p:sp>
        <p:nvSpPr>
          <p:cNvPr id="10" name="Line Callout 2 (Accent Bar) 6"/>
          <p:cNvSpPr>
            <a:spLocks/>
          </p:cNvSpPr>
          <p:nvPr/>
        </p:nvSpPr>
        <p:spPr bwMode="auto">
          <a:xfrm>
            <a:off x="5651500" y="5634038"/>
            <a:ext cx="2081213" cy="747712"/>
          </a:xfrm>
          <a:prstGeom prst="accentCallout2">
            <a:avLst>
              <a:gd name="adj1" fmla="val 15287"/>
              <a:gd name="adj2" fmla="val -3662"/>
              <a:gd name="adj3" fmla="val 15287"/>
              <a:gd name="adj4" fmla="val -9384"/>
              <a:gd name="adj5" fmla="val -25477"/>
              <a:gd name="adj6" fmla="val -15333"/>
            </a:avLst>
          </a:prstGeom>
          <a:solidFill>
            <a:schemeClr val="accent1">
              <a:alpha val="89803"/>
            </a:schemeClr>
          </a:solidFill>
          <a:ln w="254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sz="2000"/>
              <a:t>R&gt;C: Utile</a:t>
            </a:r>
          </a:p>
          <a:p>
            <a:pPr>
              <a:defRPr/>
            </a:pPr>
            <a:r>
              <a:rPr lang="it-IT" sz="2000"/>
              <a:t>R&lt;C: Perdita</a:t>
            </a:r>
            <a:endParaRPr lang="it-IT" sz="140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/>
              <a:t>L’EQUAZIONE DEL CAPITALE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/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/>
              <a:t>Attività = Passività + Capitale Netto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z="2800" b="1"/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/>
              <a:t>Se P &gt; 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/>
              <a:t>Passività – Attività = Deficit Patrimoniale</a:t>
            </a:r>
          </a:p>
          <a:p>
            <a:pPr eaLnBrk="1" hangingPunct="1">
              <a:buFont typeface="Wingdings" pitchFamily="2" charset="2"/>
              <a:buNone/>
            </a:pPr>
            <a:endParaRPr lang="it-IT" sz="1800" b="1"/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</p:txBody>
      </p:sp>
      <p:sp>
        <p:nvSpPr>
          <p:cNvPr id="7" name="Line Callout 2 (Accent Bar) 6"/>
          <p:cNvSpPr>
            <a:spLocks/>
          </p:cNvSpPr>
          <p:nvPr/>
        </p:nvSpPr>
        <p:spPr bwMode="auto">
          <a:xfrm>
            <a:off x="1582738" y="1412875"/>
            <a:ext cx="1693862" cy="360363"/>
          </a:xfrm>
          <a:prstGeom prst="accentCallout2">
            <a:avLst>
              <a:gd name="adj1" fmla="val 31718"/>
              <a:gd name="adj2" fmla="val -4500"/>
              <a:gd name="adj3" fmla="val 31718"/>
              <a:gd name="adj4" fmla="val -31491"/>
              <a:gd name="adj5" fmla="val 186343"/>
              <a:gd name="adj6" fmla="val -35241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/>
              <a:t>Impieghi</a:t>
            </a:r>
            <a:endParaRPr lang="it-IT" sz="2000"/>
          </a:p>
        </p:txBody>
      </p:sp>
      <p:sp>
        <p:nvSpPr>
          <p:cNvPr id="2" name="Line Callout 2 (Accent Bar) 6"/>
          <p:cNvSpPr>
            <a:spLocks/>
          </p:cNvSpPr>
          <p:nvPr/>
        </p:nvSpPr>
        <p:spPr bwMode="auto">
          <a:xfrm>
            <a:off x="5219700" y="1484313"/>
            <a:ext cx="1146175" cy="381000"/>
          </a:xfrm>
          <a:prstGeom prst="accentCallout2">
            <a:avLst>
              <a:gd name="adj1" fmla="val 30000"/>
              <a:gd name="adj2" fmla="val -6648"/>
              <a:gd name="adj3" fmla="val 30000"/>
              <a:gd name="adj4" fmla="val -9417"/>
              <a:gd name="adj5" fmla="val 166667"/>
              <a:gd name="adj6" fmla="val -54986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000"/>
              <a:t>Fonti</a:t>
            </a:r>
            <a:endParaRPr lang="it-IT" sz="2000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971550" y="2133600"/>
            <a:ext cx="1368425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2771775" y="2133600"/>
            <a:ext cx="4679950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7575550" cy="685800"/>
          </a:xfrm>
        </p:spPr>
        <p:txBody>
          <a:bodyPr/>
          <a:lstStyle/>
          <a:p>
            <a:pPr algn="ctr" eaLnBrk="1" hangingPunct="1"/>
            <a:r>
              <a:rPr lang="it-IT" sz="3200" cap="none"/>
              <a:t>OPERAZIONI</a:t>
            </a:r>
            <a:endParaRPr lang="it-IT" sz="2800" cap="none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A6489-634C-4E21-9922-C1EBDEB78C46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00113" y="1916113"/>
            <a:ext cx="7488237" cy="1296987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>
                <a:latin typeface="Century Schoolbook" pitchFamily="18" charset="0"/>
                <a:ea typeface="ＭＳ Ｐゴシック" pitchFamily="-109" charset="-128"/>
              </a:rPr>
              <a:t>Atti e fatti che modificano il capitale in vista del fine aziendale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95288" y="4724400"/>
            <a:ext cx="3168650" cy="12954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>
                <a:latin typeface="Century Schoolbook" pitchFamily="18" charset="0"/>
                <a:ea typeface="ＭＳ Ｐゴシック" pitchFamily="-109" charset="-128"/>
              </a:rPr>
              <a:t>INTERNE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716463" y="4724400"/>
            <a:ext cx="3168650" cy="12954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>
                <a:latin typeface="Century Schoolbook" pitchFamily="18" charset="0"/>
                <a:ea typeface="ＭＳ Ｐゴシック" pitchFamily="-109" charset="-128"/>
              </a:rPr>
              <a:t>ESTERNE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835150" y="3284538"/>
            <a:ext cx="2305050" cy="1223962"/>
          </a:xfrm>
          <a:prstGeom prst="line">
            <a:avLst/>
          </a:prstGeom>
          <a:noFill/>
          <a:ln w="38100">
            <a:solidFill>
              <a:srgbClr val="FF6903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140200" y="3284538"/>
            <a:ext cx="2016125" cy="1152525"/>
          </a:xfrm>
          <a:prstGeom prst="line">
            <a:avLst/>
          </a:prstGeom>
          <a:noFill/>
          <a:ln w="38100">
            <a:solidFill>
              <a:srgbClr val="FF6903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it-IT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50825" y="4292600"/>
            <a:ext cx="8066088" cy="2089150"/>
          </a:xfrm>
          <a:prstGeom prst="rect">
            <a:avLst/>
          </a:prstGeom>
          <a:noFill/>
          <a:ln w="3175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</a:rPr>
              <a:t>Rilevanti per la 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</a:rPr>
              <a:t>contabilità generale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2" grpId="1" animBg="1"/>
      <p:bldP spid="3" grpId="0" animBg="1"/>
      <p:bldP spid="19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algn="ctr" eaLnBrk="1" hangingPunct="1"/>
            <a:r>
              <a:rPr lang="it-IT" sz="3200" cap="none"/>
              <a:t>LA REGOLA D’ORO</a:t>
            </a:r>
            <a:endParaRPr lang="it-IT" sz="2800" cap="none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2800" y="1885950"/>
            <a:ext cx="7935913" cy="4400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/>
              <a:t>L’equazione del capitale</a:t>
            </a:r>
          </a:p>
          <a:p>
            <a:pPr algn="ctr" eaLnBrk="1" hangingPunct="1">
              <a:buFont typeface="Wingdings" pitchFamily="2" charset="2"/>
              <a:buNone/>
            </a:pPr>
            <a:endParaRPr lang="it-IT"/>
          </a:p>
          <a:p>
            <a:pPr algn="ctr" eaLnBrk="1" hangingPunct="1">
              <a:buFont typeface="Wingdings" pitchFamily="2" charset="2"/>
              <a:buNone/>
            </a:pPr>
            <a:r>
              <a:rPr lang="it-IT" sz="3200" b="1"/>
              <a:t>Attività = Passività + Capitale Netto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  <a:p>
            <a:pPr algn="ctr" eaLnBrk="1" hangingPunct="1">
              <a:buFont typeface="Wingdings" pitchFamily="2" charset="2"/>
              <a:buNone/>
            </a:pPr>
            <a:r>
              <a:rPr lang="it-IT" sz="3200" b="1"/>
              <a:t>Deve essere sempre rispettata!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z="3200" b="1"/>
          </a:p>
          <a:p>
            <a:pPr algn="ctr" eaLnBrk="1" hangingPunct="1">
              <a:buFont typeface="Wingdings" pitchFamily="2" charset="2"/>
              <a:buNone/>
            </a:pPr>
            <a:endParaRPr lang="it-IT" sz="3600"/>
          </a:p>
          <a:p>
            <a:pPr algn="ctr" eaLnBrk="1" hangingPunct="1">
              <a:buFont typeface="Wingdings" pitchFamily="2" charset="2"/>
              <a:buNone/>
            </a:pPr>
            <a:endParaRPr lang="it-IT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D9461A-D365-497C-A155-C1B332DBBE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95288" y="4581525"/>
            <a:ext cx="7705725" cy="1295400"/>
          </a:xfrm>
          <a:prstGeom prst="upArrowCallout">
            <a:avLst>
              <a:gd name="adj1" fmla="val 148713"/>
              <a:gd name="adj2" fmla="val 148713"/>
              <a:gd name="adj3" fmla="val 16667"/>
              <a:gd name="adj4" fmla="val 66667"/>
            </a:avLst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/>
              <a:t>DUPLICE ASPETTO / PARTITA DOPPIA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6964b-fd00-415b-b501-a51208a2b6b4">
      <Terms xmlns="http://schemas.microsoft.com/office/infopath/2007/PartnerControls"/>
    </lcf76f155ced4ddcb4097134ff3c332f>
    <TaxCatchAll xmlns="d1434c75-3923-464e-a4f5-aa92f072b3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7" ma:contentTypeDescription="Creare un nuovo documento." ma:contentTypeScope="" ma:versionID="c6cdb90455cef580e3cfa43b1d67064b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4c0056208da59b28faee25b0114874a8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068e9494-ef2c-43cd-b5fe-fbb26bbe6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224fe5-fbd9-42b4-bb27-c6dc0649ecc6}" ma:internalName="TaxCatchAll" ma:showField="CatchAllData" ma:web="d1434c75-3923-464e-a4f5-aa92f072b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A14455-BF66-42A3-BB24-2100F42CC82A}">
  <ds:schemaRefs>
    <ds:schemaRef ds:uri="http://schemas.microsoft.com/office/2006/metadata/properties"/>
    <ds:schemaRef ds:uri="http://schemas.microsoft.com/office/infopath/2007/PartnerControls"/>
    <ds:schemaRef ds:uri="c756964b-fd00-415b-b501-a51208a2b6b4"/>
    <ds:schemaRef ds:uri="d1434c75-3923-464e-a4f5-aa92f072b3b4"/>
  </ds:schemaRefs>
</ds:datastoreItem>
</file>

<file path=customXml/itemProps2.xml><?xml version="1.0" encoding="utf-8"?>
<ds:datastoreItem xmlns:ds="http://schemas.openxmlformats.org/officeDocument/2006/customXml" ds:itemID="{BEB8FCCD-A56C-4B1B-BF69-FC724DAA51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1AA183-5AC5-42CE-86C3-67CAB6C45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56964b-fd00-415b-b501-a51208a2b6b4"/>
    <ds:schemaRef ds:uri="d1434c75-3923-464e-a4f5-aa92f072b3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2593</TotalTime>
  <Words>2166</Words>
  <Application>Microsoft Office PowerPoint</Application>
  <PresentationFormat>Presentazione su schermo (4:3)</PresentationFormat>
  <Paragraphs>688</Paragraphs>
  <Slides>36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Candara</vt:lpstr>
      <vt:lpstr>Century Schoolbook</vt:lpstr>
      <vt:lpstr>Garamond</vt:lpstr>
      <vt:lpstr>Times New Roman</vt:lpstr>
      <vt:lpstr>Wingdings</vt:lpstr>
      <vt:lpstr>Wingdings 2</vt:lpstr>
      <vt:lpstr>Oriel</vt:lpstr>
      <vt:lpstr>EQUAZIONE DEL CAPITALE - ANALISI DELLE OPERAZIONI  ver.1.0</vt:lpstr>
      <vt:lpstr>L’EQUAZIONE DEL CAPITALE</vt:lpstr>
      <vt:lpstr>IL CAPITALE</vt:lpstr>
      <vt:lpstr>LE OPERAZIONI</vt:lpstr>
      <vt:lpstr>L’EQUAZIONE DEL CAPITALE</vt:lpstr>
      <vt:lpstr>L’EQUAZIONE DEL CAPITALE</vt:lpstr>
      <vt:lpstr>L’EQUAZIONE DEL CAPITALE</vt:lpstr>
      <vt:lpstr>OPERAZIONI</vt:lpstr>
      <vt:lpstr>LA REGOLA D’ORO</vt:lpstr>
      <vt:lpstr>ANALISI DELLE OPERAZIONI 1</vt:lpstr>
      <vt:lpstr>ANALISI DELLE OPERAZIONI 2</vt:lpstr>
      <vt:lpstr>ANALISI DELLE OPERAZIONI 3</vt:lpstr>
      <vt:lpstr>ANALISI DELLE OPERAZIONI 4</vt:lpstr>
      <vt:lpstr>ANALISI DELLE OPERAZIONI 5</vt:lpstr>
      <vt:lpstr>ANALISI DELLE OPERAZIONI 6</vt:lpstr>
      <vt:lpstr>ANALISI DELLE OPERAZIONI 7</vt:lpstr>
      <vt:lpstr>ANALISI DELLE OPERAZIONI 8</vt:lpstr>
      <vt:lpstr>ANALISI DELLE OPERAZIONI 9</vt:lpstr>
      <vt:lpstr>ANALISI DELLE OPERAZIONI 10</vt:lpstr>
      <vt:lpstr>CONCLUSIONE</vt:lpstr>
      <vt:lpstr>STATO PATRIMONIALE (Balance Sheet)</vt:lpstr>
      <vt:lpstr>LA DINAMICA REDDITUALE</vt:lpstr>
      <vt:lpstr>RICOSTRUIAMO LE OPERAZIONI</vt:lpstr>
      <vt:lpstr>CONTO ECONOMICO (Income Statement)</vt:lpstr>
      <vt:lpstr>LA DINAMICA DEL NETTO</vt:lpstr>
      <vt:lpstr>RICOSTRUIAMO LE OPERAZIONI</vt:lpstr>
      <vt:lpstr>PROSPETTO DELLE VARIAZIONI DEL NETTO (Retained earnings statement)</vt:lpstr>
      <vt:lpstr>LA DINAMICA FINANZIARIA</vt:lpstr>
      <vt:lpstr>RICOSTRUIAMO LE OPERAZIONI</vt:lpstr>
      <vt:lpstr>RENDICONTO FINANZIARIO (o dei flussi di cassa) (Cash flow statement)</vt:lpstr>
      <vt:lpstr>IL BILANCIO (Financial Statement)</vt:lpstr>
      <vt:lpstr>UN ALTRO PASSO AVANTI</vt:lpstr>
      <vt:lpstr>Affiniamo il ragionamento</vt:lpstr>
      <vt:lpstr>Affiniamo il ragionamento</vt:lpstr>
      <vt:lpstr>UN PO’ DI DEFINIZIONI</vt:lpstr>
      <vt:lpstr>ABBIAMO DEFINITO ANCHE</vt:lpstr>
    </vt:vector>
  </TitlesOfParts>
  <Company>Istituto di Studi Aziendali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Aggregazioni di imprese</dc:title>
  <dc:creator>Raffaele Fiume</dc:creator>
  <cp:lastModifiedBy>Raffaele Fiume</cp:lastModifiedBy>
  <cp:revision>82</cp:revision>
  <cp:lastPrinted>2009-04-22T19:24:48Z</cp:lastPrinted>
  <dcterms:created xsi:type="dcterms:W3CDTF">2009-01-27T18:36:46Z</dcterms:created>
  <dcterms:modified xsi:type="dcterms:W3CDTF">2023-09-26T05:04:52Z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  <property fmtid="{D5CDD505-2E9C-101B-9397-08002B2CF9AE}" pid="3" name="MediaServiceImageTags">
    <vt:lpwstr/>
  </property>
</Properties>
</file>