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E39BC18F-1EBB-48A8-80CA-3572485A305C}" type="datetimeFigureOut">
              <a:rPr lang="it-IT" smtClean="0"/>
              <a:t>21/11/2021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D59D7F9-4760-4446-8670-B681B2038623}" type="slidenum">
              <a:rPr lang="it-IT" smtClean="0"/>
              <a:t>‹N›</a:t>
            </a:fld>
            <a:endParaRPr lang="it-IT"/>
          </a:p>
        </p:txBody>
      </p:sp>
    </p:spTree>
    <p:extLst>
      <p:ext uri="{BB962C8B-B14F-4D97-AF65-F5344CB8AC3E}">
        <p14:creationId xmlns:p14="http://schemas.microsoft.com/office/powerpoint/2010/main" val="34300366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39BC18F-1EBB-48A8-80CA-3572485A305C}" type="datetimeFigureOut">
              <a:rPr lang="it-IT" smtClean="0"/>
              <a:t>21/11/2021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D59D7F9-4760-4446-8670-B681B2038623}" type="slidenum">
              <a:rPr lang="it-IT" smtClean="0"/>
              <a:t>‹N›</a:t>
            </a:fld>
            <a:endParaRPr lang="it-IT"/>
          </a:p>
        </p:txBody>
      </p:sp>
    </p:spTree>
    <p:extLst>
      <p:ext uri="{BB962C8B-B14F-4D97-AF65-F5344CB8AC3E}">
        <p14:creationId xmlns:p14="http://schemas.microsoft.com/office/powerpoint/2010/main" val="15109476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39BC18F-1EBB-48A8-80CA-3572485A305C}" type="datetimeFigureOut">
              <a:rPr lang="it-IT" smtClean="0"/>
              <a:t>21/11/2021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D59D7F9-4760-4446-8670-B681B2038623}" type="slidenum">
              <a:rPr lang="it-IT" smtClean="0"/>
              <a:t>‹N›</a:t>
            </a:fld>
            <a:endParaRPr lang="it-IT"/>
          </a:p>
        </p:txBody>
      </p:sp>
    </p:spTree>
    <p:extLst>
      <p:ext uri="{BB962C8B-B14F-4D97-AF65-F5344CB8AC3E}">
        <p14:creationId xmlns:p14="http://schemas.microsoft.com/office/powerpoint/2010/main" val="13471822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39BC18F-1EBB-48A8-80CA-3572485A305C}" type="datetimeFigureOut">
              <a:rPr lang="it-IT" smtClean="0"/>
              <a:t>21/11/2021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D59D7F9-4760-4446-8670-B681B2038623}" type="slidenum">
              <a:rPr lang="it-IT" smtClean="0"/>
              <a:t>‹N›</a:t>
            </a:fld>
            <a:endParaRPr lang="it-IT"/>
          </a:p>
        </p:txBody>
      </p:sp>
    </p:spTree>
    <p:extLst>
      <p:ext uri="{BB962C8B-B14F-4D97-AF65-F5344CB8AC3E}">
        <p14:creationId xmlns:p14="http://schemas.microsoft.com/office/powerpoint/2010/main" val="15987247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E39BC18F-1EBB-48A8-80CA-3572485A305C}" type="datetimeFigureOut">
              <a:rPr lang="it-IT" smtClean="0"/>
              <a:t>21/11/2021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D59D7F9-4760-4446-8670-B681B2038623}" type="slidenum">
              <a:rPr lang="it-IT" smtClean="0"/>
              <a:t>‹N›</a:t>
            </a:fld>
            <a:endParaRPr lang="it-IT"/>
          </a:p>
        </p:txBody>
      </p:sp>
    </p:spTree>
    <p:extLst>
      <p:ext uri="{BB962C8B-B14F-4D97-AF65-F5344CB8AC3E}">
        <p14:creationId xmlns:p14="http://schemas.microsoft.com/office/powerpoint/2010/main" val="30988336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E39BC18F-1EBB-48A8-80CA-3572485A305C}" type="datetimeFigureOut">
              <a:rPr lang="it-IT" smtClean="0"/>
              <a:t>21/11/2021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D59D7F9-4760-4446-8670-B681B2038623}" type="slidenum">
              <a:rPr lang="it-IT" smtClean="0"/>
              <a:t>‹N›</a:t>
            </a:fld>
            <a:endParaRPr lang="it-IT"/>
          </a:p>
        </p:txBody>
      </p:sp>
    </p:spTree>
    <p:extLst>
      <p:ext uri="{BB962C8B-B14F-4D97-AF65-F5344CB8AC3E}">
        <p14:creationId xmlns:p14="http://schemas.microsoft.com/office/powerpoint/2010/main" val="16817715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E39BC18F-1EBB-48A8-80CA-3572485A305C}" type="datetimeFigureOut">
              <a:rPr lang="it-IT" smtClean="0"/>
              <a:t>21/11/2021</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4D59D7F9-4760-4446-8670-B681B2038623}" type="slidenum">
              <a:rPr lang="it-IT" smtClean="0"/>
              <a:t>‹N›</a:t>
            </a:fld>
            <a:endParaRPr lang="it-IT"/>
          </a:p>
        </p:txBody>
      </p:sp>
    </p:spTree>
    <p:extLst>
      <p:ext uri="{BB962C8B-B14F-4D97-AF65-F5344CB8AC3E}">
        <p14:creationId xmlns:p14="http://schemas.microsoft.com/office/powerpoint/2010/main" val="1941547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E39BC18F-1EBB-48A8-80CA-3572485A305C}" type="datetimeFigureOut">
              <a:rPr lang="it-IT" smtClean="0"/>
              <a:t>21/11/2021</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4D59D7F9-4760-4446-8670-B681B2038623}" type="slidenum">
              <a:rPr lang="it-IT" smtClean="0"/>
              <a:t>‹N›</a:t>
            </a:fld>
            <a:endParaRPr lang="it-IT"/>
          </a:p>
        </p:txBody>
      </p:sp>
    </p:spTree>
    <p:extLst>
      <p:ext uri="{BB962C8B-B14F-4D97-AF65-F5344CB8AC3E}">
        <p14:creationId xmlns:p14="http://schemas.microsoft.com/office/powerpoint/2010/main" val="27073853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E39BC18F-1EBB-48A8-80CA-3572485A305C}" type="datetimeFigureOut">
              <a:rPr lang="it-IT" smtClean="0"/>
              <a:t>21/11/2021</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4D59D7F9-4760-4446-8670-B681B2038623}" type="slidenum">
              <a:rPr lang="it-IT" smtClean="0"/>
              <a:t>‹N›</a:t>
            </a:fld>
            <a:endParaRPr lang="it-IT"/>
          </a:p>
        </p:txBody>
      </p:sp>
    </p:spTree>
    <p:extLst>
      <p:ext uri="{BB962C8B-B14F-4D97-AF65-F5344CB8AC3E}">
        <p14:creationId xmlns:p14="http://schemas.microsoft.com/office/powerpoint/2010/main" val="3868287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E39BC18F-1EBB-48A8-80CA-3572485A305C}" type="datetimeFigureOut">
              <a:rPr lang="it-IT" smtClean="0"/>
              <a:t>21/11/2021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D59D7F9-4760-4446-8670-B681B2038623}" type="slidenum">
              <a:rPr lang="it-IT" smtClean="0"/>
              <a:t>‹N›</a:t>
            </a:fld>
            <a:endParaRPr lang="it-IT"/>
          </a:p>
        </p:txBody>
      </p:sp>
    </p:spTree>
    <p:extLst>
      <p:ext uri="{BB962C8B-B14F-4D97-AF65-F5344CB8AC3E}">
        <p14:creationId xmlns:p14="http://schemas.microsoft.com/office/powerpoint/2010/main" val="965945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E39BC18F-1EBB-48A8-80CA-3572485A305C}" type="datetimeFigureOut">
              <a:rPr lang="it-IT" smtClean="0"/>
              <a:t>21/11/2021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D59D7F9-4760-4446-8670-B681B2038623}" type="slidenum">
              <a:rPr lang="it-IT" smtClean="0"/>
              <a:t>‹N›</a:t>
            </a:fld>
            <a:endParaRPr lang="it-IT"/>
          </a:p>
        </p:txBody>
      </p:sp>
    </p:spTree>
    <p:extLst>
      <p:ext uri="{BB962C8B-B14F-4D97-AF65-F5344CB8AC3E}">
        <p14:creationId xmlns:p14="http://schemas.microsoft.com/office/powerpoint/2010/main" val="12467953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9BC18F-1EBB-48A8-80CA-3572485A305C}" type="datetimeFigureOut">
              <a:rPr lang="it-IT" smtClean="0"/>
              <a:t>21/11/2021</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59D7F9-4760-4446-8670-B681B2038623}" type="slidenum">
              <a:rPr lang="it-IT" smtClean="0"/>
              <a:t>‹N›</a:t>
            </a:fld>
            <a:endParaRPr lang="it-IT"/>
          </a:p>
        </p:txBody>
      </p:sp>
    </p:spTree>
    <p:extLst>
      <p:ext uri="{BB962C8B-B14F-4D97-AF65-F5344CB8AC3E}">
        <p14:creationId xmlns:p14="http://schemas.microsoft.com/office/powerpoint/2010/main" val="960632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548681"/>
            <a:ext cx="7772400" cy="792087"/>
          </a:xfrm>
        </p:spPr>
        <p:txBody>
          <a:bodyPr>
            <a:normAutofit fontScale="90000"/>
          </a:bodyPr>
          <a:lstStyle/>
          <a:p>
            <a:r>
              <a:rPr lang="it-IT" sz="2800" b="1" dirty="0" smtClean="0">
                <a:latin typeface="Garamond" pitchFamily="18" charset="0"/>
              </a:rPr>
              <a:t>Mercato per lo scambio delle quote di emissione dell’UE</a:t>
            </a:r>
            <a:endParaRPr lang="it-IT" sz="2800" b="1" dirty="0">
              <a:latin typeface="Garamond" pitchFamily="18" charset="0"/>
            </a:endParaRPr>
          </a:p>
        </p:txBody>
      </p:sp>
      <p:sp>
        <p:nvSpPr>
          <p:cNvPr id="3" name="Sottotitolo 2"/>
          <p:cNvSpPr>
            <a:spLocks noGrp="1"/>
          </p:cNvSpPr>
          <p:nvPr>
            <p:ph type="subTitle" idx="1"/>
          </p:nvPr>
        </p:nvSpPr>
        <p:spPr>
          <a:xfrm>
            <a:off x="971600" y="1484784"/>
            <a:ext cx="7272808" cy="4680520"/>
          </a:xfrm>
        </p:spPr>
        <p:txBody>
          <a:bodyPr>
            <a:normAutofit/>
          </a:bodyPr>
          <a:lstStyle/>
          <a:p>
            <a:pPr algn="just"/>
            <a:r>
              <a:rPr lang="it-IT" sz="1800" dirty="0" smtClean="0">
                <a:solidFill>
                  <a:schemeClr val="tx1"/>
                </a:solidFill>
                <a:latin typeface="Garamond" pitchFamily="18" charset="0"/>
              </a:rPr>
              <a:t>L’UE con la Direttiva n. 87/2003 ha adottato uno dei maggiori mercati per lo scambio delle quote di emissione – </a:t>
            </a:r>
            <a:r>
              <a:rPr lang="it-IT" sz="1800" u="sng" dirty="0" smtClean="0">
                <a:solidFill>
                  <a:schemeClr val="tx1"/>
                </a:solidFill>
                <a:latin typeface="Garamond" pitchFamily="18" charset="0"/>
              </a:rPr>
              <a:t>EU- </a:t>
            </a:r>
            <a:r>
              <a:rPr lang="it-IT" sz="1800" u="sng" dirty="0" err="1" smtClean="0">
                <a:solidFill>
                  <a:schemeClr val="tx1"/>
                </a:solidFill>
                <a:latin typeface="Garamond" pitchFamily="18" charset="0"/>
              </a:rPr>
              <a:t>Emission</a:t>
            </a:r>
            <a:r>
              <a:rPr lang="it-IT" sz="1800" u="sng" dirty="0" smtClean="0">
                <a:solidFill>
                  <a:schemeClr val="tx1"/>
                </a:solidFill>
                <a:latin typeface="Garamond" pitchFamily="18" charset="0"/>
              </a:rPr>
              <a:t> Trading </a:t>
            </a:r>
            <a:r>
              <a:rPr lang="it-IT" sz="1800" u="sng" dirty="0" err="1" smtClean="0">
                <a:solidFill>
                  <a:schemeClr val="tx1"/>
                </a:solidFill>
                <a:latin typeface="Garamond" pitchFamily="18" charset="0"/>
              </a:rPr>
              <a:t>Scheme</a:t>
            </a:r>
            <a:r>
              <a:rPr lang="it-IT" sz="1800" u="sng" dirty="0" smtClean="0">
                <a:solidFill>
                  <a:schemeClr val="tx1"/>
                </a:solidFill>
                <a:latin typeface="Garamond" pitchFamily="18" charset="0"/>
              </a:rPr>
              <a:t>/System</a:t>
            </a:r>
          </a:p>
          <a:p>
            <a:pPr algn="just"/>
            <a:r>
              <a:rPr lang="it-IT" sz="1800" dirty="0" smtClean="0">
                <a:solidFill>
                  <a:schemeClr val="tx1"/>
                </a:solidFill>
                <a:latin typeface="Garamond" pitchFamily="18" charset="0"/>
              </a:rPr>
              <a:t>L’obiettivo era quello di contribuire nella maniera più efficiente all’adempimento degli impegni di riduzione dei gas serra assunti con la firma del Protocollo di Kyoto</a:t>
            </a:r>
          </a:p>
          <a:p>
            <a:pPr algn="just"/>
            <a:r>
              <a:rPr lang="it-IT" sz="1800" dirty="0" smtClean="0">
                <a:solidFill>
                  <a:schemeClr val="tx1"/>
                </a:solidFill>
                <a:latin typeface="Garamond" pitchFamily="18" charset="0"/>
              </a:rPr>
              <a:t>Il sistema si basa sulla premessa che la fissazione di un prezzo per il carbonio è il mezzo più efficace per conseguire la riduzione globale dei gas serra </a:t>
            </a:r>
          </a:p>
          <a:p>
            <a:pPr algn="just"/>
            <a:r>
              <a:rPr lang="it-IT" sz="1800" dirty="0" smtClean="0">
                <a:solidFill>
                  <a:schemeClr val="tx1"/>
                </a:solidFill>
                <a:latin typeface="Garamond" pitchFamily="18" charset="0"/>
              </a:rPr>
              <a:t>EU-ETS si fonda sul principio del </a:t>
            </a:r>
            <a:r>
              <a:rPr lang="it-IT" sz="1800" dirty="0" err="1" smtClean="0">
                <a:solidFill>
                  <a:schemeClr val="tx1"/>
                </a:solidFill>
                <a:latin typeface="Garamond" pitchFamily="18" charset="0"/>
              </a:rPr>
              <a:t>cap</a:t>
            </a:r>
            <a:r>
              <a:rPr lang="it-IT" sz="1800" dirty="0" smtClean="0">
                <a:solidFill>
                  <a:schemeClr val="tx1"/>
                </a:solidFill>
                <a:latin typeface="Garamond" pitchFamily="18" charset="0"/>
              </a:rPr>
              <a:t>-and-</a:t>
            </a:r>
            <a:r>
              <a:rPr lang="it-IT" sz="1800" dirty="0" err="1" smtClean="0">
                <a:solidFill>
                  <a:schemeClr val="tx1"/>
                </a:solidFill>
                <a:latin typeface="Garamond" pitchFamily="18" charset="0"/>
              </a:rPr>
              <a:t>trade</a:t>
            </a:r>
            <a:r>
              <a:rPr lang="it-IT" sz="1800" dirty="0" smtClean="0">
                <a:solidFill>
                  <a:schemeClr val="tx1"/>
                </a:solidFill>
                <a:latin typeface="Garamond" pitchFamily="18" charset="0"/>
              </a:rPr>
              <a:t> e cioè viene fissato un tetto </a:t>
            </a:r>
            <a:r>
              <a:rPr lang="it-IT" sz="1800" dirty="0" err="1" smtClean="0">
                <a:solidFill>
                  <a:schemeClr val="tx1"/>
                </a:solidFill>
                <a:latin typeface="Garamond" pitchFamily="18" charset="0"/>
              </a:rPr>
              <a:t>max</a:t>
            </a:r>
            <a:r>
              <a:rPr lang="it-IT" sz="1800" dirty="0" smtClean="0">
                <a:solidFill>
                  <a:schemeClr val="tx1"/>
                </a:solidFill>
                <a:latin typeface="Garamond" pitchFamily="18" charset="0"/>
              </a:rPr>
              <a:t> che limita il volume delle emissioni dei gas ad effetto serra</a:t>
            </a:r>
          </a:p>
          <a:p>
            <a:pPr algn="just"/>
            <a:r>
              <a:rPr lang="it-IT" sz="1800" dirty="0" smtClean="0">
                <a:solidFill>
                  <a:schemeClr val="tx1"/>
                </a:solidFill>
                <a:latin typeface="Garamond" pitchFamily="18" charset="0"/>
              </a:rPr>
              <a:t>Rispetto al tetto viene determinata l’offerta de permessi o quote di emissioni: ciascuna quota conferisce al detentore il diritto ad emettere 1t di CO2equivalente</a:t>
            </a:r>
          </a:p>
          <a:p>
            <a:pPr algn="just"/>
            <a:r>
              <a:rPr lang="it-IT" sz="1800" dirty="0" smtClean="0">
                <a:solidFill>
                  <a:schemeClr val="tx1"/>
                </a:solidFill>
                <a:latin typeface="Garamond" pitchFamily="18" charset="0"/>
              </a:rPr>
              <a:t>Il limite o tetto posto sul totale delle emissioni assegnate genera la scarsità necessaria ad incoraggiare lo scambio tra le imprese dello stesso settore</a:t>
            </a:r>
            <a:endParaRPr lang="it-IT" sz="1800" dirty="0">
              <a:solidFill>
                <a:schemeClr val="tx1"/>
              </a:solidFill>
              <a:latin typeface="Garamond" pitchFamily="18" charset="0"/>
            </a:endParaRPr>
          </a:p>
        </p:txBody>
      </p:sp>
    </p:spTree>
    <p:extLst>
      <p:ext uri="{BB962C8B-B14F-4D97-AF65-F5344CB8AC3E}">
        <p14:creationId xmlns:p14="http://schemas.microsoft.com/office/powerpoint/2010/main" val="3693938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b="1" dirty="0" smtClean="0">
                <a:latin typeface="Garamond" pitchFamily="18" charset="0"/>
              </a:rPr>
              <a:t>EU-ETS fissazione del tetto di emissione nelle diverse fasi di attuazione</a:t>
            </a:r>
            <a:endParaRPr lang="it-IT" sz="2800" b="1" dirty="0">
              <a:latin typeface="Garamond" pitchFamily="18" charset="0"/>
            </a:endParaRPr>
          </a:p>
        </p:txBody>
      </p:sp>
      <p:sp>
        <p:nvSpPr>
          <p:cNvPr id="3" name="Segnaposto contenuto 2"/>
          <p:cNvSpPr>
            <a:spLocks noGrp="1"/>
          </p:cNvSpPr>
          <p:nvPr>
            <p:ph idx="1"/>
          </p:nvPr>
        </p:nvSpPr>
        <p:spPr>
          <a:xfrm>
            <a:off x="457200" y="1268760"/>
            <a:ext cx="8229600" cy="4857403"/>
          </a:xfrm>
        </p:spPr>
        <p:txBody>
          <a:bodyPr>
            <a:normAutofit/>
          </a:bodyPr>
          <a:lstStyle/>
          <a:p>
            <a:pPr marL="0" indent="0" algn="just">
              <a:buNone/>
            </a:pPr>
            <a:r>
              <a:rPr lang="it-IT" sz="1800" dirty="0" smtClean="0">
                <a:latin typeface="Garamond" pitchFamily="18" charset="0"/>
              </a:rPr>
              <a:t>L’EU-ETS è stato concepito per essere attuato in fasi</a:t>
            </a:r>
          </a:p>
          <a:p>
            <a:pPr marL="0" indent="0" algn="just">
              <a:buNone/>
            </a:pPr>
            <a:r>
              <a:rPr lang="it-IT" sz="1800" dirty="0" smtClean="0">
                <a:latin typeface="Garamond" pitchFamily="18" charset="0"/>
              </a:rPr>
              <a:t>La prima fase ha riguardato il periodo 1 gennaio 2005 – 31 dicembre 2007</a:t>
            </a:r>
          </a:p>
          <a:p>
            <a:pPr marL="0" indent="0" algn="just">
              <a:buNone/>
            </a:pPr>
            <a:r>
              <a:rPr lang="it-IT" sz="1800" dirty="0" smtClean="0">
                <a:latin typeface="Garamond" pitchFamily="18" charset="0"/>
              </a:rPr>
              <a:t>La seconda fase ha compreso il periodo 1 gennaio 2008 – 31 dicembre 2012</a:t>
            </a:r>
          </a:p>
          <a:p>
            <a:pPr marL="0" indent="0" algn="just">
              <a:buNone/>
            </a:pPr>
            <a:r>
              <a:rPr lang="it-IT" sz="1800" dirty="0" smtClean="0">
                <a:latin typeface="Garamond" pitchFamily="18" charset="0"/>
              </a:rPr>
              <a:t>La terza fase ha interessato il periodo 1 gennaio 2013 – 31 dicembre 2020</a:t>
            </a:r>
          </a:p>
          <a:p>
            <a:pPr marL="0" indent="0" algn="just">
              <a:buNone/>
            </a:pPr>
            <a:r>
              <a:rPr lang="it-IT" sz="1800" dirty="0" smtClean="0">
                <a:latin typeface="Garamond" pitchFamily="18" charset="0"/>
              </a:rPr>
              <a:t>La quarta fase comprende il periodo 1 gennaio 2021 – 31 dicembre 2030</a:t>
            </a:r>
          </a:p>
          <a:p>
            <a:pPr marL="0" indent="0" algn="just">
              <a:buNone/>
            </a:pPr>
            <a:r>
              <a:rPr lang="it-IT" sz="1800" dirty="0" smtClean="0">
                <a:latin typeface="Garamond" pitchFamily="18" charset="0"/>
              </a:rPr>
              <a:t>Fino al 2013 l’EU_ETS prevedeva 27 tetti nazionali definiti mediante i Piani Nazionali di Assegnazione</a:t>
            </a:r>
          </a:p>
          <a:p>
            <a:pPr marL="0" indent="0" algn="just">
              <a:buNone/>
            </a:pPr>
            <a:r>
              <a:rPr lang="it-IT" sz="1800" dirty="0" smtClean="0">
                <a:latin typeface="Garamond" pitchFamily="18" charset="0"/>
              </a:rPr>
              <a:t>Con la revisione del 2013 è stato introdotto un tetto unico, fissato sulla base delle quantità totale media delle quote relative al periodo 2008-2012</a:t>
            </a:r>
          </a:p>
          <a:p>
            <a:pPr marL="0" indent="0" algn="just">
              <a:buNone/>
            </a:pPr>
            <a:r>
              <a:rPr lang="it-IT" sz="1800" dirty="0" smtClean="0">
                <a:latin typeface="Garamond" pitchFamily="18" charset="0"/>
              </a:rPr>
              <a:t>Il tetto </a:t>
            </a:r>
            <a:r>
              <a:rPr lang="it-IT" sz="1800" dirty="0" err="1" smtClean="0">
                <a:latin typeface="Garamond" pitchFamily="18" charset="0"/>
              </a:rPr>
              <a:t>max</a:t>
            </a:r>
            <a:r>
              <a:rPr lang="it-IT" sz="1800" dirty="0" smtClean="0">
                <a:latin typeface="Garamond" pitchFamily="18" charset="0"/>
              </a:rPr>
              <a:t> per il 2013 era stato fissato intorno a 2 </a:t>
            </a:r>
            <a:r>
              <a:rPr lang="it-IT" sz="1800" dirty="0" err="1" smtClean="0">
                <a:latin typeface="Garamond" pitchFamily="18" charset="0"/>
              </a:rPr>
              <a:t>mld</a:t>
            </a:r>
            <a:r>
              <a:rPr lang="it-IT" sz="1800" dirty="0" smtClean="0">
                <a:latin typeface="Garamond" pitchFamily="18" charset="0"/>
              </a:rPr>
              <a:t> di quote: durante la fase 3 questo limite avrebbe dovuto subire una riduzione annuale pari a circa 1.7% della quantità totale media di quote emesse annualmente nel periodo 2008-2012 con l’effetto di raggiungere una riduzione poco di 40 milioni di quote di emissione</a:t>
            </a:r>
          </a:p>
          <a:p>
            <a:pPr marL="0" indent="0" algn="just">
              <a:buNone/>
            </a:pPr>
            <a:r>
              <a:rPr lang="it-IT" sz="1800" dirty="0" smtClean="0">
                <a:latin typeface="Garamond" pitchFamily="18" charset="0"/>
              </a:rPr>
              <a:t>Il fattore di riduzione lineare è stato fissato in coerenza con gli obiettivi di azione per il clima in tutta l’UE per il 2020 che prevedevano una riduzione delle emissioni del 20%</a:t>
            </a:r>
            <a:endParaRPr lang="it-IT" sz="1800" dirty="0">
              <a:latin typeface="Garamond" pitchFamily="18" charset="0"/>
            </a:endParaRPr>
          </a:p>
        </p:txBody>
      </p:sp>
    </p:spTree>
    <p:extLst>
      <p:ext uri="{BB962C8B-B14F-4D97-AF65-F5344CB8AC3E}">
        <p14:creationId xmlns:p14="http://schemas.microsoft.com/office/powerpoint/2010/main" val="36760516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b="1" dirty="0">
                <a:solidFill>
                  <a:prstClr val="black"/>
                </a:solidFill>
                <a:latin typeface="Garamond" pitchFamily="18" charset="0"/>
              </a:rPr>
              <a:t>EU-ETS fissazione del tetto di emissione </a:t>
            </a:r>
            <a:r>
              <a:rPr lang="it-IT" sz="2800" b="1" dirty="0" smtClean="0">
                <a:solidFill>
                  <a:prstClr val="black"/>
                </a:solidFill>
                <a:latin typeface="Garamond" pitchFamily="18" charset="0"/>
              </a:rPr>
              <a:t/>
            </a:r>
            <a:br>
              <a:rPr lang="it-IT" sz="2800" b="1" dirty="0" smtClean="0">
                <a:solidFill>
                  <a:prstClr val="black"/>
                </a:solidFill>
                <a:latin typeface="Garamond" pitchFamily="18" charset="0"/>
              </a:rPr>
            </a:br>
            <a:r>
              <a:rPr lang="it-IT" sz="2800" b="1" dirty="0" smtClean="0">
                <a:solidFill>
                  <a:prstClr val="black"/>
                </a:solidFill>
                <a:latin typeface="Garamond" pitchFamily="18" charset="0"/>
              </a:rPr>
              <a:t>nella fase 2021-2030</a:t>
            </a:r>
            <a:endParaRPr lang="it-IT" dirty="0"/>
          </a:p>
        </p:txBody>
      </p:sp>
      <p:sp>
        <p:nvSpPr>
          <p:cNvPr id="3" name="Segnaposto contenuto 2"/>
          <p:cNvSpPr>
            <a:spLocks noGrp="1"/>
          </p:cNvSpPr>
          <p:nvPr>
            <p:ph idx="1"/>
          </p:nvPr>
        </p:nvSpPr>
        <p:spPr/>
        <p:txBody>
          <a:bodyPr>
            <a:normAutofit/>
          </a:bodyPr>
          <a:lstStyle/>
          <a:p>
            <a:pPr marL="0" indent="0" algn="just">
              <a:buNone/>
            </a:pPr>
            <a:endParaRPr lang="it-IT" sz="2000" dirty="0">
              <a:latin typeface="Garamond" pitchFamily="18" charset="0"/>
            </a:endParaRPr>
          </a:p>
          <a:p>
            <a:pPr marL="0" indent="0" algn="just">
              <a:buNone/>
            </a:pPr>
            <a:r>
              <a:rPr lang="it-IT" sz="2800" dirty="0" smtClean="0">
                <a:latin typeface="Garamond" pitchFamily="18" charset="0"/>
              </a:rPr>
              <a:t>Per la fase 4 (2021-2030) è stato previsto che il tetto </a:t>
            </a:r>
            <a:r>
              <a:rPr lang="it-IT" sz="2800" dirty="0" err="1" smtClean="0">
                <a:latin typeface="Garamond" pitchFamily="18" charset="0"/>
              </a:rPr>
              <a:t>max</a:t>
            </a:r>
            <a:r>
              <a:rPr lang="it-IT" sz="2800" dirty="0" smtClean="0">
                <a:latin typeface="Garamond" pitchFamily="18" charset="0"/>
              </a:rPr>
              <a:t> sia soggetto ad un fattore di riduzione lineare annuale del 2.2% in linea con gli obiettivi delle azioni per il clima del 2030 che fissano al 40% l’obiettivo generale di riduzione delle emissioni di gas ad effetto serra</a:t>
            </a:r>
          </a:p>
          <a:p>
            <a:pPr marL="0" indent="0" algn="just">
              <a:buNone/>
            </a:pPr>
            <a:r>
              <a:rPr lang="it-IT" sz="2800" dirty="0" smtClean="0">
                <a:latin typeface="Garamond" pitchFamily="18" charset="0"/>
              </a:rPr>
              <a:t>La riduzione annua del 2.2% ha l’effetto di garantire una riduzione annua di circa 48 milioni di quote di emissione nel periodo 2021-2030</a:t>
            </a:r>
            <a:endParaRPr lang="it-IT" sz="2800" dirty="0">
              <a:latin typeface="Garamond" pitchFamily="18" charset="0"/>
            </a:endParaRPr>
          </a:p>
        </p:txBody>
      </p:sp>
    </p:spTree>
    <p:extLst>
      <p:ext uri="{BB962C8B-B14F-4D97-AF65-F5344CB8AC3E}">
        <p14:creationId xmlns:p14="http://schemas.microsoft.com/office/powerpoint/2010/main" val="7288978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b="1" dirty="0" smtClean="0">
                <a:latin typeface="Garamond" pitchFamily="18" charset="0"/>
              </a:rPr>
              <a:t>Attuazione dell’EU-ETS</a:t>
            </a:r>
            <a:br>
              <a:rPr lang="it-IT" sz="2800" b="1" dirty="0" smtClean="0">
                <a:latin typeface="Garamond" pitchFamily="18" charset="0"/>
              </a:rPr>
            </a:br>
            <a:r>
              <a:rPr lang="it-IT" sz="2800" b="1" dirty="0" smtClean="0">
                <a:latin typeface="Garamond" pitchFamily="18" charset="0"/>
              </a:rPr>
              <a:t>La fase 1 (2005-2007)</a:t>
            </a:r>
            <a:endParaRPr lang="it-IT" sz="2800" b="1" dirty="0">
              <a:latin typeface="Garamond" pitchFamily="18" charset="0"/>
            </a:endParaRPr>
          </a:p>
        </p:txBody>
      </p:sp>
      <p:sp>
        <p:nvSpPr>
          <p:cNvPr id="3" name="Segnaposto contenuto 2"/>
          <p:cNvSpPr>
            <a:spLocks noGrp="1"/>
          </p:cNvSpPr>
          <p:nvPr>
            <p:ph idx="1"/>
          </p:nvPr>
        </p:nvSpPr>
        <p:spPr/>
        <p:txBody>
          <a:bodyPr>
            <a:normAutofit/>
          </a:bodyPr>
          <a:lstStyle/>
          <a:p>
            <a:pPr marL="0" indent="0" algn="just">
              <a:buNone/>
            </a:pPr>
            <a:r>
              <a:rPr lang="it-IT" sz="2000" dirty="0" smtClean="0">
                <a:latin typeface="Garamond" pitchFamily="18" charset="0"/>
              </a:rPr>
              <a:t>La fase 1 detta fase pilota ha avuto luogo nel periodo 2005-2007</a:t>
            </a:r>
          </a:p>
          <a:p>
            <a:pPr marL="0" indent="0" algn="just">
              <a:buNone/>
            </a:pPr>
            <a:r>
              <a:rPr lang="it-IT" sz="2000" dirty="0" smtClean="0">
                <a:latin typeface="Garamond" pitchFamily="18" charset="0"/>
              </a:rPr>
              <a:t>Ha visto la partecipazione di 21 Paesi</a:t>
            </a:r>
          </a:p>
          <a:p>
            <a:pPr marL="0" indent="0" algn="just">
              <a:buNone/>
            </a:pPr>
            <a:r>
              <a:rPr lang="it-IT" sz="2000" dirty="0" smtClean="0">
                <a:latin typeface="Garamond" pitchFamily="18" charset="0"/>
              </a:rPr>
              <a:t>E’ stata caratterizzata dall’assegnazione gratuita dei permessi da parte dei governi dei paesi</a:t>
            </a:r>
          </a:p>
          <a:p>
            <a:pPr marL="0" indent="0" algn="just">
              <a:buNone/>
            </a:pPr>
            <a:r>
              <a:rPr lang="it-IT" sz="2000" dirty="0" smtClean="0">
                <a:latin typeface="Garamond" pitchFamily="18" charset="0"/>
              </a:rPr>
              <a:t>Nella fase 1 è stato rilevato un eccesso di allocazione di quote di circa 40 milioni e nonostante ciò circa 900 impianti non hanno restituito il numero di quote pari alle tonnellate di CO2 emesse con conseguenze rilevanti sul presso delle quote</a:t>
            </a:r>
          </a:p>
          <a:p>
            <a:pPr marL="0" indent="0" algn="just">
              <a:buNone/>
            </a:pPr>
            <a:r>
              <a:rPr lang="it-IT" sz="2000" dirty="0" smtClean="0">
                <a:latin typeface="Garamond" pitchFamily="18" charset="0"/>
              </a:rPr>
              <a:t>Nel 2005 il prezzo medio dei permessi/quote scambiati è stato intorno ai 20 euro, dopo un breve andamento crescente fino a raggiungere 30 euro, è iniziato un trend di riduzione che ha portato il prezzo a scendere sotto l’euro in corrispondenza di un elevato volume di scambi</a:t>
            </a:r>
          </a:p>
          <a:p>
            <a:pPr marL="0" indent="0" algn="just">
              <a:buNone/>
            </a:pPr>
            <a:r>
              <a:rPr lang="it-IT" sz="2000" dirty="0" smtClean="0">
                <a:latin typeface="Garamond" pitchFamily="18" charset="0"/>
              </a:rPr>
              <a:t>La causa è da ricercare principalmente nell’eccessivo numero di permessi definiti dai Piani Nazionali degli Stati Membri</a:t>
            </a:r>
            <a:endParaRPr lang="it-IT" sz="2000" dirty="0">
              <a:latin typeface="Garamond" pitchFamily="18" charset="0"/>
            </a:endParaRPr>
          </a:p>
        </p:txBody>
      </p:sp>
    </p:spTree>
    <p:extLst>
      <p:ext uri="{BB962C8B-B14F-4D97-AF65-F5344CB8AC3E}">
        <p14:creationId xmlns:p14="http://schemas.microsoft.com/office/powerpoint/2010/main" val="19952909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b="1" dirty="0">
                <a:solidFill>
                  <a:prstClr val="black"/>
                </a:solidFill>
                <a:latin typeface="Garamond" pitchFamily="18" charset="0"/>
              </a:rPr>
              <a:t>Attuazione dell’EU-ETS</a:t>
            </a:r>
            <a:br>
              <a:rPr lang="it-IT" sz="2800" b="1" dirty="0">
                <a:solidFill>
                  <a:prstClr val="black"/>
                </a:solidFill>
                <a:latin typeface="Garamond" pitchFamily="18" charset="0"/>
              </a:rPr>
            </a:br>
            <a:r>
              <a:rPr lang="it-IT" sz="2800" b="1" dirty="0">
                <a:solidFill>
                  <a:prstClr val="black"/>
                </a:solidFill>
                <a:latin typeface="Garamond" pitchFamily="18" charset="0"/>
              </a:rPr>
              <a:t>La fase </a:t>
            </a:r>
            <a:r>
              <a:rPr lang="it-IT" sz="2800" b="1" dirty="0" smtClean="0">
                <a:solidFill>
                  <a:prstClr val="black"/>
                </a:solidFill>
                <a:latin typeface="Garamond" pitchFamily="18" charset="0"/>
              </a:rPr>
              <a:t>2 </a:t>
            </a:r>
            <a:r>
              <a:rPr lang="it-IT" sz="2800" b="1" dirty="0">
                <a:solidFill>
                  <a:prstClr val="black"/>
                </a:solidFill>
                <a:latin typeface="Garamond" pitchFamily="18" charset="0"/>
              </a:rPr>
              <a:t>(</a:t>
            </a:r>
            <a:r>
              <a:rPr lang="it-IT" sz="2800" b="1" dirty="0" smtClean="0">
                <a:solidFill>
                  <a:prstClr val="black"/>
                </a:solidFill>
                <a:latin typeface="Garamond" pitchFamily="18" charset="0"/>
              </a:rPr>
              <a:t>2008-2012)</a:t>
            </a:r>
            <a:endParaRPr lang="it-IT" dirty="0"/>
          </a:p>
        </p:txBody>
      </p:sp>
      <p:sp>
        <p:nvSpPr>
          <p:cNvPr id="3" name="Segnaposto contenuto 2"/>
          <p:cNvSpPr>
            <a:spLocks noGrp="1"/>
          </p:cNvSpPr>
          <p:nvPr>
            <p:ph idx="1"/>
          </p:nvPr>
        </p:nvSpPr>
        <p:spPr/>
        <p:txBody>
          <a:bodyPr>
            <a:normAutofit/>
          </a:bodyPr>
          <a:lstStyle/>
          <a:p>
            <a:pPr marL="0" indent="0" algn="just">
              <a:buNone/>
            </a:pPr>
            <a:endParaRPr lang="it-IT" sz="2000" dirty="0" smtClean="0">
              <a:latin typeface="Garamond" pitchFamily="18" charset="0"/>
            </a:endParaRPr>
          </a:p>
          <a:p>
            <a:pPr marL="0" indent="0" algn="just">
              <a:buNone/>
            </a:pPr>
            <a:r>
              <a:rPr lang="it-IT" sz="2000" dirty="0" smtClean="0">
                <a:latin typeface="Garamond" pitchFamily="18" charset="0"/>
              </a:rPr>
              <a:t>La fase 2 (2008-2012) è stata interessata da una riduzione delle quote annue complessive del 6.5% ma il numero dei paesi coinvolti nel sistema di scambio è salito a 29</a:t>
            </a:r>
          </a:p>
          <a:p>
            <a:pPr marL="0" indent="0" algn="just">
              <a:buNone/>
            </a:pPr>
            <a:r>
              <a:rPr lang="it-IT" sz="2000" dirty="0" smtClean="0">
                <a:latin typeface="Garamond" pitchFamily="18" charset="0"/>
              </a:rPr>
              <a:t>Dopo una crescita iniziale del prezzo fino ad un </a:t>
            </a:r>
            <a:r>
              <a:rPr lang="it-IT" sz="2000" dirty="0" err="1" smtClean="0">
                <a:latin typeface="Garamond" pitchFamily="18" charset="0"/>
              </a:rPr>
              <a:t>max</a:t>
            </a:r>
            <a:r>
              <a:rPr lang="it-IT" sz="2000" dirty="0" smtClean="0">
                <a:latin typeface="Garamond" pitchFamily="18" charset="0"/>
              </a:rPr>
              <a:t> di 30 euro per t di CO2e, esattamente dopo luglio 2008, il prezzo ha iniziato a scendere fino ad un minimo di 7 euro/t</a:t>
            </a:r>
          </a:p>
          <a:p>
            <a:pPr marL="0" indent="0" algn="just">
              <a:buNone/>
            </a:pPr>
            <a:r>
              <a:rPr lang="it-IT" sz="2000" dirty="0" smtClean="0">
                <a:latin typeface="Garamond" pitchFamily="18" charset="0"/>
              </a:rPr>
              <a:t>Il calo del prezzo non è da ricondurre ad una nuova sovra-allocazione di quote di emissione, ma alla crisi economica che, riducendo la produzione nei settori </a:t>
            </a:r>
            <a:r>
              <a:rPr lang="it-IT" sz="2000" dirty="0" err="1" smtClean="0">
                <a:latin typeface="Garamond" pitchFamily="18" charset="0"/>
              </a:rPr>
              <a:t>energy</a:t>
            </a:r>
            <a:r>
              <a:rPr lang="it-IT" sz="2000" dirty="0" smtClean="0">
                <a:latin typeface="Garamond" pitchFamily="18" charset="0"/>
              </a:rPr>
              <a:t>-intensive, ha determinato una minore necessità di abbattimento delle emissioni per conformarsi al </a:t>
            </a:r>
            <a:r>
              <a:rPr lang="it-IT" sz="2000" dirty="0" err="1" smtClean="0">
                <a:latin typeface="Garamond" pitchFamily="18" charset="0"/>
              </a:rPr>
              <a:t>cap</a:t>
            </a:r>
            <a:r>
              <a:rPr lang="it-IT" sz="2000" dirty="0" smtClean="0">
                <a:latin typeface="Garamond" pitchFamily="18" charset="0"/>
              </a:rPr>
              <a:t> stabilito</a:t>
            </a:r>
          </a:p>
          <a:p>
            <a:pPr marL="0" indent="0" algn="just">
              <a:buNone/>
            </a:pPr>
            <a:r>
              <a:rPr lang="it-IT" sz="2000" dirty="0" smtClean="0">
                <a:latin typeface="Garamond" pitchFamily="18" charset="0"/>
              </a:rPr>
              <a:t>Il preso ha beneficiato di una stabilizzazione intorno ai 15 euro</a:t>
            </a:r>
            <a:endParaRPr lang="it-IT" sz="2000" dirty="0">
              <a:latin typeface="Garamond" pitchFamily="18" charset="0"/>
            </a:endParaRPr>
          </a:p>
        </p:txBody>
      </p:sp>
    </p:spTree>
    <p:extLst>
      <p:ext uri="{BB962C8B-B14F-4D97-AF65-F5344CB8AC3E}">
        <p14:creationId xmlns:p14="http://schemas.microsoft.com/office/powerpoint/2010/main" val="41220478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994122"/>
          </a:xfrm>
        </p:spPr>
        <p:txBody>
          <a:bodyPr>
            <a:normAutofit/>
          </a:bodyPr>
          <a:lstStyle/>
          <a:p>
            <a:r>
              <a:rPr lang="it-IT" sz="2400" b="1" dirty="0">
                <a:solidFill>
                  <a:prstClr val="black"/>
                </a:solidFill>
                <a:latin typeface="Garamond" pitchFamily="18" charset="0"/>
              </a:rPr>
              <a:t>Attuazione dell’EU-ETS</a:t>
            </a:r>
            <a:br>
              <a:rPr lang="it-IT" sz="2400" b="1" dirty="0">
                <a:solidFill>
                  <a:prstClr val="black"/>
                </a:solidFill>
                <a:latin typeface="Garamond" pitchFamily="18" charset="0"/>
              </a:rPr>
            </a:br>
            <a:r>
              <a:rPr lang="it-IT" sz="2400" b="1" dirty="0">
                <a:solidFill>
                  <a:prstClr val="black"/>
                </a:solidFill>
                <a:latin typeface="Garamond" pitchFamily="18" charset="0"/>
              </a:rPr>
              <a:t>La fase </a:t>
            </a:r>
            <a:r>
              <a:rPr lang="it-IT" sz="2400" b="1" dirty="0" smtClean="0">
                <a:solidFill>
                  <a:prstClr val="black"/>
                </a:solidFill>
                <a:latin typeface="Garamond" pitchFamily="18" charset="0"/>
              </a:rPr>
              <a:t>3 </a:t>
            </a:r>
            <a:r>
              <a:rPr lang="it-IT" sz="2400" b="1" dirty="0">
                <a:solidFill>
                  <a:prstClr val="black"/>
                </a:solidFill>
                <a:latin typeface="Garamond" pitchFamily="18" charset="0"/>
              </a:rPr>
              <a:t>(</a:t>
            </a:r>
            <a:r>
              <a:rPr lang="it-IT" sz="2400" b="1" dirty="0" smtClean="0">
                <a:solidFill>
                  <a:prstClr val="black"/>
                </a:solidFill>
                <a:latin typeface="Garamond" pitchFamily="18" charset="0"/>
              </a:rPr>
              <a:t>2013-2020)</a:t>
            </a:r>
            <a:endParaRPr lang="it-IT" sz="2400" dirty="0"/>
          </a:p>
        </p:txBody>
      </p:sp>
      <p:sp>
        <p:nvSpPr>
          <p:cNvPr id="3" name="Segnaposto contenuto 2"/>
          <p:cNvSpPr>
            <a:spLocks noGrp="1"/>
          </p:cNvSpPr>
          <p:nvPr>
            <p:ph idx="1"/>
          </p:nvPr>
        </p:nvSpPr>
        <p:spPr>
          <a:xfrm>
            <a:off x="457200" y="1124744"/>
            <a:ext cx="8229600" cy="5472608"/>
          </a:xfrm>
        </p:spPr>
        <p:txBody>
          <a:bodyPr>
            <a:noAutofit/>
          </a:bodyPr>
          <a:lstStyle/>
          <a:p>
            <a:pPr marL="0" indent="0" algn="just">
              <a:buNone/>
            </a:pPr>
            <a:r>
              <a:rPr lang="it-IT" sz="2000" dirty="0" smtClean="0">
                <a:latin typeface="Garamond" pitchFamily="18" charset="0"/>
              </a:rPr>
              <a:t>La fase 3 che ha avuto inizio l’1 gennaio 2013 e si è protratta fino al 31 dicembre 2020 ha segnato il completamento dell’armonizzazione dell’intero schema attraverso la pianificazione di un </a:t>
            </a:r>
            <a:r>
              <a:rPr lang="it-IT" sz="2000" dirty="0" err="1" smtClean="0">
                <a:latin typeface="Garamond" pitchFamily="18" charset="0"/>
              </a:rPr>
              <a:t>cap</a:t>
            </a:r>
            <a:r>
              <a:rPr lang="it-IT" sz="2000" dirty="0" smtClean="0">
                <a:latin typeface="Garamond" pitchFamily="18" charset="0"/>
              </a:rPr>
              <a:t> (tetto/soglia) comunitario</a:t>
            </a:r>
          </a:p>
          <a:p>
            <a:pPr marL="0" indent="0" algn="just">
              <a:buNone/>
            </a:pPr>
            <a:r>
              <a:rPr lang="it-IT" sz="2000" dirty="0" smtClean="0">
                <a:latin typeface="Garamond" pitchFamily="18" charset="0"/>
              </a:rPr>
              <a:t>E’ stato avviato il ricorso all’asta per l’allocazione dei permessi, svolta su una piattaforma unica europea</a:t>
            </a:r>
          </a:p>
          <a:p>
            <a:pPr marL="0" indent="0" algn="just">
              <a:buNone/>
            </a:pPr>
            <a:r>
              <a:rPr lang="it-IT" sz="2000" dirty="0" smtClean="0">
                <a:latin typeface="Garamond" pitchFamily="18" charset="0"/>
              </a:rPr>
              <a:t>Per quanto riguarda il settore elettrico, è stato previsto che le quote assegnate su base d’asta debbano coprire la totalità dei permessi previsti per l’intero settore in quanto ritenuto il settore produttivo con le maggiori emissioni di CO2</a:t>
            </a:r>
          </a:p>
          <a:p>
            <a:pPr marL="0" indent="0" algn="just">
              <a:buNone/>
            </a:pPr>
            <a:r>
              <a:rPr lang="it-IT" sz="2000" dirty="0" smtClean="0">
                <a:latin typeface="Garamond" pitchFamily="18" charset="0"/>
              </a:rPr>
              <a:t>Negli altri settori si prosegue con l’assegnazione gratuita fondata sulle prestazioni di emissioni del 10% delle industrie più efficienti con l’obiettivo di incentivare gli operatori ad allinearsi alle industrie più efficienti</a:t>
            </a:r>
          </a:p>
          <a:p>
            <a:pPr marL="0" indent="0" algn="just">
              <a:buNone/>
            </a:pPr>
            <a:r>
              <a:rPr lang="it-IT" sz="2000" dirty="0" smtClean="0">
                <a:latin typeface="Garamond" pitchFamily="18" charset="0"/>
              </a:rPr>
              <a:t>Si è provveduto ad inserire nel sistema il settore del trasporto aereo che ha dovuto superare le resistenze legate alla perdita di competitività delle compagnie europee e non</a:t>
            </a:r>
          </a:p>
          <a:p>
            <a:pPr marL="0" indent="0" algn="just">
              <a:buNone/>
            </a:pPr>
            <a:r>
              <a:rPr lang="it-IT" sz="2000" dirty="0" smtClean="0">
                <a:latin typeface="Garamond" pitchFamily="18" charset="0"/>
              </a:rPr>
              <a:t>La Direttiva n. 101/2008 ha sancito l’obbligo di acquisto dei permessi anche per tutte le compagnie non comunitarie con voli in partenza o in arrivo nel territorio dell’Unione</a:t>
            </a:r>
            <a:endParaRPr lang="it-IT" sz="2000" dirty="0">
              <a:latin typeface="Garamond" pitchFamily="18" charset="0"/>
            </a:endParaRPr>
          </a:p>
        </p:txBody>
      </p:sp>
    </p:spTree>
    <p:extLst>
      <p:ext uri="{BB962C8B-B14F-4D97-AF65-F5344CB8AC3E}">
        <p14:creationId xmlns:p14="http://schemas.microsoft.com/office/powerpoint/2010/main" val="8530436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922114"/>
          </a:xfrm>
        </p:spPr>
        <p:txBody>
          <a:bodyPr>
            <a:normAutofit/>
          </a:bodyPr>
          <a:lstStyle/>
          <a:p>
            <a:r>
              <a:rPr lang="it-IT" sz="2400" b="1" dirty="0" smtClean="0">
                <a:latin typeface="Garamond" pitchFamily="18" charset="0"/>
              </a:rPr>
              <a:t>EU-ETS</a:t>
            </a:r>
            <a:br>
              <a:rPr lang="it-IT" sz="2400" b="1" dirty="0" smtClean="0">
                <a:latin typeface="Garamond" pitchFamily="18" charset="0"/>
              </a:rPr>
            </a:br>
            <a:r>
              <a:rPr lang="it-IT" sz="2400" b="1" dirty="0" smtClean="0">
                <a:latin typeface="Garamond" pitchFamily="18" charset="0"/>
              </a:rPr>
              <a:t>Bilancio del funzionamento</a:t>
            </a:r>
            <a:endParaRPr lang="it-IT" sz="2400" b="1" dirty="0">
              <a:latin typeface="Garamond" pitchFamily="18" charset="0"/>
            </a:endParaRPr>
          </a:p>
        </p:txBody>
      </p:sp>
      <p:sp>
        <p:nvSpPr>
          <p:cNvPr id="3" name="Segnaposto contenuto 2"/>
          <p:cNvSpPr>
            <a:spLocks noGrp="1"/>
          </p:cNvSpPr>
          <p:nvPr>
            <p:ph idx="1"/>
          </p:nvPr>
        </p:nvSpPr>
        <p:spPr>
          <a:xfrm>
            <a:off x="457200" y="1268760"/>
            <a:ext cx="8229600" cy="4857403"/>
          </a:xfrm>
        </p:spPr>
        <p:txBody>
          <a:bodyPr>
            <a:normAutofit fontScale="92500" lnSpcReduction="20000"/>
          </a:bodyPr>
          <a:lstStyle/>
          <a:p>
            <a:pPr marL="0" indent="0" algn="just">
              <a:buNone/>
            </a:pPr>
            <a:r>
              <a:rPr lang="it-IT" sz="2000" dirty="0" smtClean="0">
                <a:latin typeface="Garamond" pitchFamily="18" charset="0"/>
              </a:rPr>
              <a:t>Ad oggi il sistema ha regolamentato le emissioni dei gas ad effetto serra di circa 11.000 centrali di produzione energetica e impianti industriali in 31 Paesi (28 UE + Islanda, Liechtenstein e la Norvegia) ed inoltre compagnie aeree per i voli verso e dai 31 Paesi coinvolti</a:t>
            </a:r>
          </a:p>
          <a:p>
            <a:pPr marL="0" indent="0" algn="just">
              <a:buNone/>
            </a:pPr>
            <a:r>
              <a:rPr lang="it-IT" sz="2000" dirty="0" smtClean="0">
                <a:latin typeface="Garamond" pitchFamily="18" charset="0"/>
              </a:rPr>
              <a:t>I gas considerati sono: CO2 (anidride carbonica), N2O (protossido di azoto), e alcuni composti di fluoro cloro carbonio (PFC)</a:t>
            </a:r>
          </a:p>
          <a:p>
            <a:pPr marL="0" indent="0" algn="just">
              <a:buNone/>
            </a:pPr>
            <a:r>
              <a:rPr lang="it-IT" sz="2000" dirty="0" smtClean="0">
                <a:latin typeface="Garamond" pitchFamily="18" charset="0"/>
              </a:rPr>
              <a:t>Attraverso le diverse fasi, il sistema EU-ETS ha dimostrato che è possibile un mercato delle emissioni di gas e dare un prezzo al carbonio che diventa un costo per le imprese: l’esternalità negativa prodotta viene </a:t>
            </a:r>
            <a:r>
              <a:rPr lang="it-IT" sz="2000" dirty="0" err="1" smtClean="0">
                <a:latin typeface="Garamond" pitchFamily="18" charset="0"/>
              </a:rPr>
              <a:t>internalizzata</a:t>
            </a:r>
            <a:r>
              <a:rPr lang="it-IT" sz="2000" dirty="0" smtClean="0">
                <a:latin typeface="Garamond" pitchFamily="18" charset="0"/>
              </a:rPr>
              <a:t> dato che è la collettività a sopportare un costo totale composto dal costo della produzione del bene o servizio (pagando il prezzo) ed il costo esterno quale danno connesso all’inquinamento</a:t>
            </a:r>
          </a:p>
          <a:p>
            <a:pPr marL="0" indent="0" algn="just">
              <a:buNone/>
            </a:pPr>
            <a:r>
              <a:rPr lang="it-IT" sz="2000" dirty="0" smtClean="0">
                <a:latin typeface="Garamond" pitchFamily="18" charset="0"/>
              </a:rPr>
              <a:t>L’internalizzazione del costo ha avuto l’effetto desiderato di avviare un processo di riduzione delle emissioni</a:t>
            </a:r>
          </a:p>
          <a:p>
            <a:pPr marL="0" indent="0" algn="just">
              <a:buNone/>
            </a:pPr>
            <a:r>
              <a:rPr lang="it-IT" sz="2000" dirty="0" smtClean="0">
                <a:latin typeface="Garamond" pitchFamily="18" charset="0"/>
              </a:rPr>
              <a:t>Il problema rilevato ha riguardato l’eccesso di permessi in circolazione con la relativa caduta del prezzo del carbonio</a:t>
            </a:r>
          </a:p>
          <a:p>
            <a:pPr marL="0" indent="0" algn="just">
              <a:buNone/>
            </a:pPr>
            <a:r>
              <a:rPr lang="it-IT" sz="2000" dirty="0" smtClean="0">
                <a:latin typeface="Garamond" pitchFamily="18" charset="0"/>
              </a:rPr>
              <a:t>Sebbene all’eccesso dei permessi abbia influito la crisi economica che ha generato una minore domanda di energia, si evidenzia la necessità di abbassare il </a:t>
            </a:r>
            <a:r>
              <a:rPr lang="it-IT" sz="2000" dirty="0" err="1" smtClean="0">
                <a:latin typeface="Garamond" pitchFamily="18" charset="0"/>
              </a:rPr>
              <a:t>cap</a:t>
            </a:r>
            <a:r>
              <a:rPr lang="it-IT" sz="2000" dirty="0" smtClean="0">
                <a:latin typeface="Garamond" pitchFamily="18" charset="0"/>
              </a:rPr>
              <a:t> coerentemente con gli obiettivi di riduzione del 40% rispetto alle emissioni del 1990 entro il 2030</a:t>
            </a:r>
            <a:endParaRPr lang="it-IT" sz="2000" dirty="0">
              <a:latin typeface="Garamond" pitchFamily="18" charset="0"/>
            </a:endParaRPr>
          </a:p>
        </p:txBody>
      </p:sp>
    </p:spTree>
    <p:extLst>
      <p:ext uri="{BB962C8B-B14F-4D97-AF65-F5344CB8AC3E}">
        <p14:creationId xmlns:p14="http://schemas.microsoft.com/office/powerpoint/2010/main" val="29098672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b="1" dirty="0" smtClean="0">
                <a:latin typeface="Garamond" pitchFamily="18" charset="0"/>
              </a:rPr>
              <a:t>EU-ETS</a:t>
            </a:r>
            <a:br>
              <a:rPr lang="it-IT" sz="2400" b="1" dirty="0" smtClean="0">
                <a:latin typeface="Garamond" pitchFamily="18" charset="0"/>
              </a:rPr>
            </a:br>
            <a:r>
              <a:rPr lang="it-IT" sz="2400" b="1" dirty="0" smtClean="0">
                <a:latin typeface="Garamond" pitchFamily="18" charset="0"/>
              </a:rPr>
              <a:t>Aspetti di revisione</a:t>
            </a:r>
            <a:endParaRPr lang="it-IT" sz="2400" b="1" dirty="0">
              <a:latin typeface="Garamond" pitchFamily="18" charset="0"/>
            </a:endParaRPr>
          </a:p>
        </p:txBody>
      </p:sp>
      <p:sp>
        <p:nvSpPr>
          <p:cNvPr id="3" name="Segnaposto contenuto 2"/>
          <p:cNvSpPr>
            <a:spLocks noGrp="1"/>
          </p:cNvSpPr>
          <p:nvPr>
            <p:ph idx="1"/>
          </p:nvPr>
        </p:nvSpPr>
        <p:spPr>
          <a:xfrm>
            <a:off x="457200" y="1268760"/>
            <a:ext cx="8229600" cy="4857403"/>
          </a:xfrm>
        </p:spPr>
        <p:txBody>
          <a:bodyPr>
            <a:noAutofit/>
          </a:bodyPr>
          <a:lstStyle/>
          <a:p>
            <a:pPr marL="0" indent="0" algn="just">
              <a:buNone/>
            </a:pPr>
            <a:r>
              <a:rPr lang="it-IT" sz="1800" dirty="0" smtClean="0">
                <a:latin typeface="Garamond" pitchFamily="18" charset="0"/>
              </a:rPr>
              <a:t>La </a:t>
            </a:r>
            <a:r>
              <a:rPr lang="it-IT" sz="1800" u="sng" dirty="0" smtClean="0">
                <a:latin typeface="Garamond" pitchFamily="18" charset="0"/>
              </a:rPr>
              <a:t>determinazione di un </a:t>
            </a:r>
            <a:r>
              <a:rPr lang="it-IT" sz="1800" u="sng" dirty="0" err="1" smtClean="0">
                <a:latin typeface="Garamond" pitchFamily="18" charset="0"/>
              </a:rPr>
              <a:t>cap</a:t>
            </a:r>
            <a:r>
              <a:rPr lang="it-IT" sz="1800" u="sng" dirty="0" smtClean="0">
                <a:latin typeface="Garamond" pitchFamily="18" charset="0"/>
              </a:rPr>
              <a:t> stringente </a:t>
            </a:r>
            <a:r>
              <a:rPr lang="it-IT" sz="1800" dirty="0" smtClean="0">
                <a:latin typeface="Garamond" pitchFamily="18" charset="0"/>
              </a:rPr>
              <a:t>e complessivo per l’Europa rappresenta un miglioramento strutturale del sistema</a:t>
            </a:r>
          </a:p>
          <a:p>
            <a:pPr marL="0" indent="0" algn="just">
              <a:buNone/>
            </a:pPr>
            <a:r>
              <a:rPr lang="it-IT" sz="1800" dirty="0" smtClean="0">
                <a:latin typeface="Garamond" pitchFamily="18" charset="0"/>
              </a:rPr>
              <a:t>Nel </a:t>
            </a:r>
            <a:r>
              <a:rPr lang="it-IT" sz="1800" u="sng" dirty="0" smtClean="0">
                <a:latin typeface="Garamond" pitchFamily="18" charset="0"/>
              </a:rPr>
              <a:t>breve </a:t>
            </a:r>
            <a:r>
              <a:rPr lang="it-IT" sz="1800" u="sng" dirty="0">
                <a:latin typeface="Garamond" pitchFamily="18" charset="0"/>
              </a:rPr>
              <a:t>p</a:t>
            </a:r>
            <a:r>
              <a:rPr lang="it-IT" sz="1800" u="sng" dirty="0" smtClean="0">
                <a:latin typeface="Garamond" pitchFamily="18" charset="0"/>
              </a:rPr>
              <a:t>eriodo </a:t>
            </a:r>
            <a:r>
              <a:rPr lang="it-IT" sz="1800" dirty="0" smtClean="0">
                <a:latin typeface="Garamond" pitchFamily="18" charset="0"/>
              </a:rPr>
              <a:t>la Commissione ha deciso di </a:t>
            </a:r>
            <a:r>
              <a:rPr lang="it-IT" sz="1800" u="sng" dirty="0" smtClean="0">
                <a:latin typeface="Garamond" pitchFamily="18" charset="0"/>
              </a:rPr>
              <a:t>posticipare la vendita all’asta di un numero di permessi già troppo numerosi</a:t>
            </a:r>
          </a:p>
          <a:p>
            <a:pPr marL="0" indent="0" algn="just">
              <a:buNone/>
            </a:pPr>
            <a:r>
              <a:rPr lang="it-IT" sz="1800" dirty="0" smtClean="0">
                <a:latin typeface="Garamond" pitchFamily="18" charset="0"/>
              </a:rPr>
              <a:t>Per il </a:t>
            </a:r>
            <a:r>
              <a:rPr lang="it-IT" sz="1800" u="sng" dirty="0" smtClean="0">
                <a:latin typeface="Garamond" pitchFamily="18" charset="0"/>
              </a:rPr>
              <a:t>lungo periodo </a:t>
            </a:r>
            <a:r>
              <a:rPr lang="it-IT" sz="1800" dirty="0" smtClean="0">
                <a:latin typeface="Garamond" pitchFamily="18" charset="0"/>
              </a:rPr>
              <a:t>è stata prevista una riforma strutturale del sistema mediante l’introduzione del </a:t>
            </a:r>
            <a:r>
              <a:rPr lang="it-IT" sz="1800" u="sng" dirty="0" smtClean="0">
                <a:latin typeface="Garamond" pitchFamily="18" charset="0"/>
              </a:rPr>
              <a:t>Market </a:t>
            </a:r>
            <a:r>
              <a:rPr lang="it-IT" sz="1800" u="sng" dirty="0" err="1" smtClean="0">
                <a:latin typeface="Garamond" pitchFamily="18" charset="0"/>
              </a:rPr>
              <a:t>Stability</a:t>
            </a:r>
            <a:r>
              <a:rPr lang="it-IT" sz="1800" u="sng" dirty="0" smtClean="0">
                <a:latin typeface="Garamond" pitchFamily="18" charset="0"/>
              </a:rPr>
              <a:t> </a:t>
            </a:r>
            <a:r>
              <a:rPr lang="it-IT" sz="1800" u="sng" dirty="0" err="1" smtClean="0">
                <a:latin typeface="Garamond" pitchFamily="18" charset="0"/>
              </a:rPr>
              <a:t>Reserve</a:t>
            </a:r>
            <a:r>
              <a:rPr lang="it-IT" sz="1800" u="sng" dirty="0" smtClean="0">
                <a:latin typeface="Garamond" pitchFamily="18" charset="0"/>
              </a:rPr>
              <a:t> </a:t>
            </a:r>
            <a:r>
              <a:rPr lang="it-IT" sz="1800" dirty="0" smtClean="0">
                <a:latin typeface="Garamond" pitchFamily="18" charset="0"/>
              </a:rPr>
              <a:t>a partire dal 2021. Si tratta di uno strumento di controllo dell’offerta dei permessi al fine di aumentare la flessibilità nei periodi di scarsezza ed evitare che in altri periodi vi siano eccessi di permessi in circolazione (</a:t>
            </a:r>
            <a:r>
              <a:rPr lang="it-IT" sz="1800" u="sng" dirty="0" smtClean="0">
                <a:latin typeface="Garamond" pitchFamily="18" charset="0"/>
              </a:rPr>
              <a:t>accantonamento dei permessi in eccesso</a:t>
            </a:r>
            <a:r>
              <a:rPr lang="it-IT" sz="1800" dirty="0" smtClean="0">
                <a:latin typeface="Garamond" pitchFamily="18" charset="0"/>
              </a:rPr>
              <a:t>). In questo modo si contribuisce alla stabilizzazione del prezzo dei permessi evitando la caduta del prezzo della CO2 per eccesso dei titoli in circolazione. L’accantonamento dei permessi in eccesso farebbe aumentare il prezzo della CO2 che potrebbe raggiungere 20 euro/t. Questo sarebbe un segnale importante per gli investimenti di mercato che verrebbero diretti verso tecnologie, processi ed infrastrutture a basso contenuto di carbonio</a:t>
            </a:r>
          </a:p>
          <a:p>
            <a:pPr marL="0" indent="0" algn="just">
              <a:buNone/>
            </a:pPr>
            <a:r>
              <a:rPr lang="it-IT" sz="1800" dirty="0" smtClean="0">
                <a:latin typeface="Garamond" pitchFamily="18" charset="0"/>
              </a:rPr>
              <a:t>Istituzione di due Fondi per supportare industria manifatturiera e settore energetico ad affrontare gli investimenti per la transizione verso un’economia a basse emissioni di CO2: 1. </a:t>
            </a:r>
            <a:r>
              <a:rPr lang="it-IT" sz="1800" u="sng" dirty="0" smtClean="0">
                <a:latin typeface="Garamond" pitchFamily="18" charset="0"/>
              </a:rPr>
              <a:t>Fondo per l’innovazione</a:t>
            </a:r>
            <a:r>
              <a:rPr lang="it-IT" sz="1800" dirty="0" smtClean="0">
                <a:latin typeface="Garamond" pitchFamily="18" charset="0"/>
              </a:rPr>
              <a:t> rivolto alle industrie; 2. </a:t>
            </a:r>
            <a:r>
              <a:rPr lang="it-IT" sz="1800" u="sng" dirty="0" smtClean="0">
                <a:latin typeface="Garamond" pitchFamily="18" charset="0"/>
              </a:rPr>
              <a:t>Fondo per la modernizzazione</a:t>
            </a:r>
            <a:r>
              <a:rPr lang="it-IT" sz="1800" dirty="0" smtClean="0">
                <a:latin typeface="Garamond" pitchFamily="18" charset="0"/>
              </a:rPr>
              <a:t> che promuove gli investimenti nella modernizzazione del settore energetico stimolando l’efficienza</a:t>
            </a:r>
            <a:endParaRPr lang="it-IT" sz="1800" dirty="0">
              <a:latin typeface="Garamond" pitchFamily="18" charset="0"/>
            </a:endParaRPr>
          </a:p>
        </p:txBody>
      </p:sp>
    </p:spTree>
    <p:extLst>
      <p:ext uri="{BB962C8B-B14F-4D97-AF65-F5344CB8AC3E}">
        <p14:creationId xmlns:p14="http://schemas.microsoft.com/office/powerpoint/2010/main" val="2929302624"/>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312</TotalTime>
  <Words>1345</Words>
  <Application>Microsoft Office PowerPoint</Application>
  <PresentationFormat>Presentazione su schermo (4:3)</PresentationFormat>
  <Paragraphs>53</Paragraphs>
  <Slides>8</Slides>
  <Notes>0</Notes>
  <HiddenSlides>0</HiddenSlides>
  <MMClips>0</MMClips>
  <ScaleCrop>false</ScaleCrop>
  <HeadingPairs>
    <vt:vector size="4" baseType="variant">
      <vt:variant>
        <vt:lpstr>Tema</vt:lpstr>
      </vt:variant>
      <vt:variant>
        <vt:i4>1</vt:i4>
      </vt:variant>
      <vt:variant>
        <vt:lpstr>Titoli diapositive</vt:lpstr>
      </vt:variant>
      <vt:variant>
        <vt:i4>8</vt:i4>
      </vt:variant>
    </vt:vector>
  </HeadingPairs>
  <TitlesOfParts>
    <vt:vector size="9" baseType="lpstr">
      <vt:lpstr>Tema di Office</vt:lpstr>
      <vt:lpstr>Mercato per lo scambio delle quote di emissione dell’UE</vt:lpstr>
      <vt:lpstr>EU-ETS fissazione del tetto di emissione nelle diverse fasi di attuazione</vt:lpstr>
      <vt:lpstr>EU-ETS fissazione del tetto di emissione  nella fase 2021-2030</vt:lpstr>
      <vt:lpstr>Attuazione dell’EU-ETS La fase 1 (2005-2007)</vt:lpstr>
      <vt:lpstr>Attuazione dell’EU-ETS La fase 2 (2008-2012)</vt:lpstr>
      <vt:lpstr>Attuazione dell’EU-ETS La fase 3 (2013-2020)</vt:lpstr>
      <vt:lpstr>EU-ETS Bilancio del funzionamento</vt:lpstr>
      <vt:lpstr>EU-ETS Aspetti di revisione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Mercato per lo scambio delle quote di emissione dell’UE</dc:title>
  <dc:creator>Utente Windows</dc:creator>
  <cp:lastModifiedBy>Utente Windows</cp:lastModifiedBy>
  <cp:revision>17</cp:revision>
  <dcterms:created xsi:type="dcterms:W3CDTF">2021-11-21T11:25:47Z</dcterms:created>
  <dcterms:modified xsi:type="dcterms:W3CDTF">2021-11-21T16:38:36Z</dcterms:modified>
</cp:coreProperties>
</file>