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35F6071-89E0-46EA-8876-8447D7281280}"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144254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5F6071-89E0-46EA-8876-8447D7281280}"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1340487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5F6071-89E0-46EA-8876-8447D7281280}"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35728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5F6071-89E0-46EA-8876-8447D7281280}"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168635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35F6071-89E0-46EA-8876-8447D7281280}" type="datetimeFigureOut">
              <a:rPr lang="it-IT" smtClean="0"/>
              <a:t>03/02/2023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1497877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35F6071-89E0-46EA-8876-8447D7281280}"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1525764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35F6071-89E0-46EA-8876-8447D7281280}" type="datetimeFigureOut">
              <a:rPr lang="it-IT" smtClean="0"/>
              <a:t>03/02/2023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6804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35F6071-89E0-46EA-8876-8447D7281280}" type="datetimeFigureOut">
              <a:rPr lang="it-IT" smtClean="0"/>
              <a:t>03/02/2023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2237832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35F6071-89E0-46EA-8876-8447D7281280}" type="datetimeFigureOut">
              <a:rPr lang="it-IT" smtClean="0"/>
              <a:t>03/02/2023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3516809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35F6071-89E0-46EA-8876-8447D7281280}"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64718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35F6071-89E0-46EA-8876-8447D7281280}" type="datetimeFigureOut">
              <a:rPr lang="it-IT" smtClean="0"/>
              <a:t>03/02/2023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27F0BCC-A308-47A8-8EB0-FD3939D986A0}" type="slidenum">
              <a:rPr lang="it-IT" smtClean="0"/>
              <a:t>‹N›</a:t>
            </a:fld>
            <a:endParaRPr lang="it-IT"/>
          </a:p>
        </p:txBody>
      </p:sp>
    </p:spTree>
    <p:extLst>
      <p:ext uri="{BB962C8B-B14F-4D97-AF65-F5344CB8AC3E}">
        <p14:creationId xmlns:p14="http://schemas.microsoft.com/office/powerpoint/2010/main" val="3069572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5F6071-89E0-46EA-8876-8447D7281280}" type="datetimeFigureOut">
              <a:rPr lang="it-IT" smtClean="0"/>
              <a:t>03/02/2023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7F0BCC-A308-47A8-8EB0-FD3939D986A0}" type="slidenum">
              <a:rPr lang="it-IT" smtClean="0"/>
              <a:t>‹N›</a:t>
            </a:fld>
            <a:endParaRPr lang="it-IT"/>
          </a:p>
        </p:txBody>
      </p:sp>
    </p:spTree>
    <p:extLst>
      <p:ext uri="{BB962C8B-B14F-4D97-AF65-F5344CB8AC3E}">
        <p14:creationId xmlns:p14="http://schemas.microsoft.com/office/powerpoint/2010/main" val="3732169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04665"/>
            <a:ext cx="7772400" cy="792087"/>
          </a:xfrm>
        </p:spPr>
        <p:txBody>
          <a:bodyPr>
            <a:normAutofit fontScale="90000"/>
          </a:bodyPr>
          <a:lstStyle/>
          <a:p>
            <a:r>
              <a:rPr lang="it-IT" sz="2400" b="1" dirty="0" smtClean="0">
                <a:latin typeface="Garamond" pitchFamily="18" charset="0"/>
              </a:rPr>
              <a:t>Politiche pubbliche ambientali: Gli strumenti di incentivazione economica. Inquadramento generale</a:t>
            </a:r>
            <a:br>
              <a:rPr lang="it-IT" sz="2400" b="1" dirty="0" smtClean="0">
                <a:latin typeface="Garamond" pitchFamily="18" charset="0"/>
              </a:rPr>
            </a:br>
            <a:endParaRPr lang="it-IT" sz="2400" b="1" dirty="0">
              <a:latin typeface="Garamond" pitchFamily="18" charset="0"/>
            </a:endParaRPr>
          </a:p>
        </p:txBody>
      </p:sp>
      <p:sp>
        <p:nvSpPr>
          <p:cNvPr id="3" name="Sottotitolo 2"/>
          <p:cNvSpPr>
            <a:spLocks noGrp="1"/>
          </p:cNvSpPr>
          <p:nvPr>
            <p:ph type="subTitle" idx="1"/>
          </p:nvPr>
        </p:nvSpPr>
        <p:spPr>
          <a:xfrm>
            <a:off x="611560" y="1196752"/>
            <a:ext cx="8064896" cy="5472608"/>
          </a:xfrm>
        </p:spPr>
        <p:txBody>
          <a:bodyPr>
            <a:normAutofit/>
          </a:bodyPr>
          <a:lstStyle/>
          <a:p>
            <a:pPr algn="just">
              <a:lnSpc>
                <a:spcPct val="150000"/>
              </a:lnSpc>
              <a:spcAft>
                <a:spcPts val="0"/>
              </a:spcAft>
            </a:pPr>
            <a:r>
              <a:rPr lang="it-IT" sz="1400" dirty="0" smtClean="0">
                <a:solidFill>
                  <a:schemeClr val="tx1"/>
                </a:solidFill>
                <a:effectLst/>
                <a:latin typeface="Times New Roman"/>
                <a:ea typeface="Times New Roman"/>
                <a:cs typeface="Times New Roman"/>
              </a:rPr>
              <a:t>- Gli strumenti di incentivazione economica fondati sul mercato, a differenza di quelli regolativi che prevedono una regolazione diretta dei comportamenti degli inquinatori, operano attraverso una regolamentazione indiretta dal momento che non fissano alcuna prescrizione a cui gli inquinatori devono adeguare il proprio comportamento. </a:t>
            </a:r>
          </a:p>
          <a:p>
            <a:pPr algn="just">
              <a:lnSpc>
                <a:spcPct val="150000"/>
              </a:lnSpc>
              <a:spcAft>
                <a:spcPts val="0"/>
              </a:spcAft>
            </a:pPr>
            <a:r>
              <a:rPr lang="it-IT" sz="1400" dirty="0" smtClean="0">
                <a:solidFill>
                  <a:schemeClr val="tx1"/>
                </a:solidFill>
                <a:effectLst/>
                <a:latin typeface="Times New Roman"/>
                <a:ea typeface="Times New Roman"/>
                <a:cs typeface="Times New Roman"/>
              </a:rPr>
              <a:t>- Essi rappresentano un potenziale stimolo al cambiamento tecnologico e, in generale, a comportamenti economici compatibili con la tutela ambientale. </a:t>
            </a:r>
          </a:p>
          <a:p>
            <a:pPr algn="just">
              <a:lnSpc>
                <a:spcPct val="150000"/>
              </a:lnSpc>
              <a:spcAft>
                <a:spcPts val="0"/>
              </a:spcAft>
            </a:pPr>
            <a:r>
              <a:rPr lang="it-IT" sz="1400" dirty="0" smtClean="0">
                <a:solidFill>
                  <a:schemeClr val="tx1"/>
                </a:solidFill>
                <a:effectLst/>
                <a:latin typeface="Times New Roman"/>
                <a:ea typeface="Times New Roman"/>
                <a:cs typeface="Times New Roman"/>
              </a:rPr>
              <a:t>- Nella realtà l’utilizzo degli strumenti di incentivazione economica serve come supporto alla regolamentazione piuttosto che come strategia autonoma di intervento pubblico in quanto comportano una minimizzazione dei costi sociali di riduzione dell’inquinamento. </a:t>
            </a:r>
          </a:p>
          <a:p>
            <a:pPr algn="just">
              <a:lnSpc>
                <a:spcPct val="150000"/>
              </a:lnSpc>
              <a:spcAft>
                <a:spcPts val="0"/>
              </a:spcAft>
            </a:pPr>
            <a:r>
              <a:rPr lang="it-IT" sz="1400" dirty="0" smtClean="0">
                <a:solidFill>
                  <a:schemeClr val="tx1"/>
                </a:solidFill>
                <a:effectLst/>
                <a:latin typeface="Times New Roman"/>
                <a:ea typeface="Times New Roman"/>
                <a:cs typeface="Times New Roman"/>
              </a:rPr>
              <a:t>- Essi contribuiscono a creare un sistema flessibile nel quale gli inquinatori hanno la possibilità di scegliere la soluzione più vantaggiosa.  I costi del disinquinamento sono molto diversi tra le imprese pertanto, se opera un sistema rigido di regolamentazione che impone a tutti i soggetti di attivare un processo di disinquinamento in conformità a standard uniformi, esso comporterà costi molto più elevati rispetto ad uno flessibile in cui le imprese con i costi più bassi potranno investire in tecnologie che garantiscono il rispetto dello standard, e le imprese con i costi più alti potranno continuare ad inquinare pagando una tassa ovvero acquistando permessi di inquinamento.</a:t>
            </a:r>
            <a:endParaRPr lang="it-IT" sz="1400" dirty="0">
              <a:solidFill>
                <a:schemeClr val="tx1"/>
              </a:solidFill>
              <a:effectLst/>
              <a:latin typeface="Cambria"/>
              <a:ea typeface="Times New Roman"/>
              <a:cs typeface="Times New Roman"/>
            </a:endParaRPr>
          </a:p>
        </p:txBody>
      </p:sp>
    </p:spTree>
    <p:extLst>
      <p:ext uri="{BB962C8B-B14F-4D97-AF65-F5344CB8AC3E}">
        <p14:creationId xmlns:p14="http://schemas.microsoft.com/office/powerpoint/2010/main" val="157603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Garamond" pitchFamily="18" charset="0"/>
              </a:rPr>
              <a:t>Strumenti di incentivazione economica</a:t>
            </a:r>
            <a:br>
              <a:rPr lang="it-IT" sz="2200" b="1" dirty="0">
                <a:solidFill>
                  <a:prstClr val="black"/>
                </a:solidFill>
                <a:latin typeface="Garamond" pitchFamily="18" charset="0"/>
              </a:rPr>
            </a:br>
            <a:r>
              <a:rPr lang="it-IT" sz="2200" b="1" dirty="0">
                <a:solidFill>
                  <a:prstClr val="black"/>
                </a:solidFill>
                <a:latin typeface="Garamond" pitchFamily="18" charset="0"/>
              </a:rPr>
              <a:t>Creazione dei mercati artificiali: Mercato delle </a:t>
            </a:r>
            <a:r>
              <a:rPr lang="it-IT" sz="2200" b="1" dirty="0" smtClean="0">
                <a:solidFill>
                  <a:prstClr val="black"/>
                </a:solidFill>
                <a:latin typeface="Garamond" pitchFamily="18" charset="0"/>
              </a:rPr>
              <a:t>assicurazioni di responsabilità</a:t>
            </a:r>
            <a:endParaRPr lang="it-IT" dirty="0"/>
          </a:p>
        </p:txBody>
      </p:sp>
      <p:sp>
        <p:nvSpPr>
          <p:cNvPr id="3" name="Segnaposto contenuto 2"/>
          <p:cNvSpPr>
            <a:spLocks noGrp="1"/>
          </p:cNvSpPr>
          <p:nvPr>
            <p:ph idx="1"/>
          </p:nvPr>
        </p:nvSpPr>
        <p:spPr/>
        <p:txBody>
          <a:bodyPr>
            <a:normAutofit/>
          </a:bodyPr>
          <a:lstStyle/>
          <a:p>
            <a:pPr algn="just">
              <a:lnSpc>
                <a:spcPct val="150000"/>
              </a:lnSpc>
              <a:spcAft>
                <a:spcPts val="0"/>
              </a:spcAft>
            </a:pPr>
            <a:r>
              <a:rPr lang="it-IT" sz="2000" dirty="0" smtClean="0">
                <a:effectLst/>
                <a:latin typeface="Times New Roman"/>
                <a:ea typeface="Times New Roman"/>
                <a:cs typeface="Times New Roman"/>
              </a:rPr>
              <a:t>La creazione dei mercati delle assicurazioni di responsabilità è ispirata al principio della responsabilità delle imprese per i danni causati attraverso l’emissione di sostanze inquinanti e la necessità di risarcire le vittime. </a:t>
            </a:r>
          </a:p>
          <a:p>
            <a:pPr algn="just">
              <a:lnSpc>
                <a:spcPct val="150000"/>
              </a:lnSpc>
              <a:spcAft>
                <a:spcPts val="0"/>
              </a:spcAft>
            </a:pPr>
            <a:r>
              <a:rPr lang="it-IT" sz="2000" dirty="0" smtClean="0">
                <a:effectLst/>
                <a:latin typeface="Times New Roman"/>
                <a:ea typeface="Times New Roman"/>
                <a:cs typeface="Times New Roman"/>
              </a:rPr>
              <a:t>Si crea così un mercato in cui il valore dei premi assicurativi riflette la valutazione della probabilità che il danno si verifichi e la stima dell’entità del danno. </a:t>
            </a:r>
          </a:p>
          <a:p>
            <a:pPr algn="just">
              <a:lnSpc>
                <a:spcPct val="150000"/>
              </a:lnSpc>
              <a:spcAft>
                <a:spcPts val="0"/>
              </a:spcAft>
            </a:pPr>
            <a:r>
              <a:rPr lang="it-IT" sz="2000" dirty="0" smtClean="0">
                <a:effectLst/>
                <a:latin typeface="Times New Roman"/>
                <a:ea typeface="Times New Roman"/>
                <a:cs typeface="Times New Roman"/>
              </a:rPr>
              <a:t>L’istituto delle assicurazioni di responsabilità può avere importanti ripercussioni sul comportamento delle imprese assicurate, poiché esse tenderanno ad abbassare i premi adottando maggiori misure di sicurezza.</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2127312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Garamond" pitchFamily="18" charset="0"/>
              </a:rPr>
              <a:t>Strumenti di incentivazione economica</a:t>
            </a:r>
            <a:br>
              <a:rPr lang="it-IT" sz="2200" b="1" dirty="0">
                <a:solidFill>
                  <a:prstClr val="black"/>
                </a:solidFill>
                <a:latin typeface="Garamond" pitchFamily="18" charset="0"/>
              </a:rPr>
            </a:br>
            <a:r>
              <a:rPr lang="it-IT" sz="2200" b="1" dirty="0">
                <a:solidFill>
                  <a:prstClr val="black"/>
                </a:solidFill>
                <a:latin typeface="Garamond" pitchFamily="18" charset="0"/>
              </a:rPr>
              <a:t>Creazione dei mercati artificiali: Mercato </a:t>
            </a:r>
            <a:r>
              <a:rPr lang="it-IT" sz="2200" b="1" dirty="0" smtClean="0">
                <a:solidFill>
                  <a:prstClr val="black"/>
                </a:solidFill>
                <a:latin typeface="Garamond" pitchFamily="18" charset="0"/>
              </a:rPr>
              <a:t>dei permessi negoziabili </a:t>
            </a:r>
            <a:r>
              <a:rPr lang="it-IT" sz="2200" b="1" dirty="0">
                <a:solidFill>
                  <a:prstClr val="black"/>
                </a:solidFill>
                <a:latin typeface="Garamond" pitchFamily="18" charset="0"/>
              </a:rPr>
              <a:t>di </a:t>
            </a:r>
            <a:r>
              <a:rPr lang="it-IT" sz="2200" b="1" dirty="0" smtClean="0">
                <a:solidFill>
                  <a:prstClr val="black"/>
                </a:solidFill>
                <a:latin typeface="Garamond" pitchFamily="18" charset="0"/>
              </a:rPr>
              <a:t>inquinamento</a:t>
            </a:r>
            <a:endParaRPr lang="it-IT" dirty="0"/>
          </a:p>
        </p:txBody>
      </p:sp>
      <p:sp>
        <p:nvSpPr>
          <p:cNvPr id="3" name="Segnaposto contenuto 2"/>
          <p:cNvSpPr>
            <a:spLocks noGrp="1"/>
          </p:cNvSpPr>
          <p:nvPr>
            <p:ph idx="1"/>
          </p:nvPr>
        </p:nvSpPr>
        <p:spPr>
          <a:xfrm>
            <a:off x="251520" y="1600200"/>
            <a:ext cx="8435280" cy="4853136"/>
          </a:xfrm>
        </p:spPr>
        <p:txBody>
          <a:bodyPr>
            <a:normAutofit fontScale="70000" lnSpcReduction="20000"/>
          </a:bodyPr>
          <a:lstStyle/>
          <a:p>
            <a:pPr algn="just">
              <a:lnSpc>
                <a:spcPct val="150000"/>
              </a:lnSpc>
              <a:spcAft>
                <a:spcPts val="0"/>
              </a:spcAft>
            </a:pPr>
            <a:r>
              <a:rPr lang="it-IT" sz="2000" dirty="0" smtClean="0">
                <a:effectLst/>
                <a:latin typeface="Times New Roman"/>
                <a:ea typeface="Times New Roman"/>
                <a:cs typeface="Times New Roman"/>
              </a:rPr>
              <a:t>Il funzionamento del </a:t>
            </a:r>
            <a:r>
              <a:rPr lang="it-IT" sz="2000" b="1" dirty="0" smtClean="0">
                <a:effectLst/>
                <a:latin typeface="Times New Roman"/>
                <a:ea typeface="Times New Roman"/>
                <a:cs typeface="Times New Roman"/>
              </a:rPr>
              <a:t>mercato dei permessi negoziabili di inquinamento</a:t>
            </a:r>
            <a:r>
              <a:rPr lang="it-IT" sz="2000" dirty="0" smtClean="0">
                <a:effectLst/>
                <a:latin typeface="Times New Roman"/>
                <a:ea typeface="Times New Roman"/>
                <a:cs typeface="Times New Roman"/>
              </a:rPr>
              <a:t> è regolato dall’autorità pubblica che, sulla stima della capacità di smaltimento (assimilativa) di uno specifico contesto ambientale in un dato periodo di tempo, fissa attraverso uno standard di qualità ambientale la quantità massima di emissione di sostanze inquinanti e, successivamente, rilascia un numero di permessi di inquinamento corrispondenti ad una quantità massima compatibile con la norma di qualità ambientale. </a:t>
            </a:r>
          </a:p>
          <a:p>
            <a:pPr algn="just">
              <a:lnSpc>
                <a:spcPct val="150000"/>
              </a:lnSpc>
              <a:spcAft>
                <a:spcPts val="0"/>
              </a:spcAft>
            </a:pPr>
            <a:r>
              <a:rPr lang="it-IT" sz="2000" dirty="0" smtClean="0">
                <a:effectLst/>
                <a:latin typeface="Times New Roman"/>
                <a:ea typeface="Times New Roman"/>
                <a:cs typeface="Times New Roman"/>
              </a:rPr>
              <a:t>In base al sistema dei permessi negoziabili di inquinamento tutte le imprese responsabili di produrre inquinamento devono disporre di appositi permessi per poter emettere sostanze inquinanti nell’ambiente.</a:t>
            </a:r>
          </a:p>
          <a:p>
            <a:pPr algn="just">
              <a:lnSpc>
                <a:spcPct val="150000"/>
              </a:lnSpc>
              <a:spcAft>
                <a:spcPts val="0"/>
              </a:spcAft>
            </a:pPr>
            <a:r>
              <a:rPr lang="it-IT" sz="2000" dirty="0" smtClean="0">
                <a:effectLst/>
                <a:latin typeface="Times New Roman"/>
                <a:ea typeface="Times New Roman"/>
                <a:cs typeface="Times New Roman"/>
              </a:rPr>
              <a:t>Ogni permesso specifica la quantità di sostanze che è consentito rilasciare. L’immissione nell’ambiente di una quantità di sostanze inquinanti superiore al livello consentito fa incorrere il soggetto responsabile nel pagamento di rilevanti sanzioni pecuniarie.</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La creazione dei mercati dei permessi di inquinamento si basa sull’idea originaria introdotta da J.H. </a:t>
            </a:r>
            <a:r>
              <a:rPr lang="it-IT" sz="2000" dirty="0" err="1" smtClean="0">
                <a:effectLst/>
                <a:latin typeface="Times New Roman"/>
                <a:ea typeface="Times New Roman"/>
                <a:cs typeface="Times New Roman"/>
              </a:rPr>
              <a:t>Dales</a:t>
            </a:r>
            <a:r>
              <a:rPr lang="it-IT" sz="2000" dirty="0" smtClean="0">
                <a:effectLst/>
                <a:latin typeface="Times New Roman"/>
                <a:ea typeface="Times New Roman"/>
                <a:cs typeface="Times New Roman"/>
              </a:rPr>
              <a:t> (1968) nel saggio ‘</a:t>
            </a:r>
            <a:r>
              <a:rPr lang="it-IT" sz="2000" i="1" dirty="0" err="1" smtClean="0">
                <a:effectLst/>
                <a:latin typeface="Times New Roman"/>
                <a:ea typeface="Times New Roman"/>
                <a:cs typeface="Times New Roman"/>
              </a:rPr>
              <a:t>Pollution</a:t>
            </a:r>
            <a:r>
              <a:rPr lang="it-IT" sz="2000" i="1" dirty="0" smtClean="0">
                <a:effectLst/>
                <a:latin typeface="Times New Roman"/>
                <a:ea typeface="Times New Roman"/>
                <a:cs typeface="Times New Roman"/>
              </a:rPr>
              <a:t>, </a:t>
            </a:r>
            <a:r>
              <a:rPr lang="it-IT" sz="2000" i="1" dirty="0" err="1" smtClean="0">
                <a:effectLst/>
                <a:latin typeface="Times New Roman"/>
                <a:ea typeface="Times New Roman"/>
                <a:cs typeface="Times New Roman"/>
              </a:rPr>
              <a:t>Property</a:t>
            </a:r>
            <a:r>
              <a:rPr lang="it-IT" sz="2000" i="1" dirty="0" smtClean="0">
                <a:effectLst/>
                <a:latin typeface="Times New Roman"/>
                <a:ea typeface="Times New Roman"/>
                <a:cs typeface="Times New Roman"/>
              </a:rPr>
              <a:t> and </a:t>
            </a:r>
            <a:r>
              <a:rPr lang="it-IT" sz="2000" i="1" dirty="0" err="1" smtClean="0">
                <a:effectLst/>
                <a:latin typeface="Times New Roman"/>
                <a:ea typeface="Times New Roman"/>
                <a:cs typeface="Times New Roman"/>
              </a:rPr>
              <a:t>Prices</a:t>
            </a:r>
            <a:r>
              <a:rPr lang="it-IT" sz="2000" dirty="0" smtClean="0">
                <a:effectLst/>
                <a:latin typeface="Times New Roman"/>
                <a:ea typeface="Times New Roman"/>
                <a:cs typeface="Times New Roman"/>
              </a:rPr>
              <a:t>’, secondo la quale ogni impresa per poter utilizzare l’ambiente deve possedere certificati d’uso equivalenti a diritti di proprietà, che può usare per inquinare ovvero che può vendere sul mercato.</a:t>
            </a:r>
            <a:endParaRPr lang="it-IT" sz="2000" dirty="0" smtClean="0">
              <a:effectLst/>
              <a:latin typeface="Cambria"/>
              <a:ea typeface="Times New Roman"/>
              <a:cs typeface="Times New Roman"/>
            </a:endParaRPr>
          </a:p>
          <a:p>
            <a:pPr marL="0" indent="0">
              <a:buNone/>
            </a:pPr>
            <a:endParaRPr lang="it-IT" sz="2000" dirty="0">
              <a:latin typeface="Garamond" pitchFamily="18" charset="0"/>
            </a:endParaRPr>
          </a:p>
        </p:txBody>
      </p:sp>
    </p:spTree>
    <p:extLst>
      <p:ext uri="{BB962C8B-B14F-4D97-AF65-F5344CB8AC3E}">
        <p14:creationId xmlns:p14="http://schemas.microsoft.com/office/powerpoint/2010/main" val="3911106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78098"/>
          </a:xfrm>
        </p:spPr>
        <p:txBody>
          <a:bodyPr/>
          <a:lstStyle/>
          <a:p>
            <a:r>
              <a:rPr lang="it-IT" sz="2200" b="1" dirty="0" smtClean="0">
                <a:solidFill>
                  <a:prstClr val="black"/>
                </a:solidFill>
                <a:latin typeface="Garamond" pitchFamily="18" charset="0"/>
              </a:rPr>
              <a:t>Mercato </a:t>
            </a:r>
            <a:r>
              <a:rPr lang="it-IT" sz="2200" b="1" dirty="0">
                <a:solidFill>
                  <a:prstClr val="black"/>
                </a:solidFill>
                <a:latin typeface="Garamond" pitchFamily="18" charset="0"/>
              </a:rPr>
              <a:t>dei permessi negoziabili di </a:t>
            </a:r>
            <a:r>
              <a:rPr lang="it-IT" sz="2200" b="1" dirty="0" smtClean="0">
                <a:solidFill>
                  <a:prstClr val="black"/>
                </a:solidFill>
                <a:latin typeface="Garamond" pitchFamily="18" charset="0"/>
              </a:rPr>
              <a:t>inquinamento: Criteri per il funzionamento. Definizione degli obiettivi</a:t>
            </a:r>
            <a:endParaRPr lang="it-IT" dirty="0"/>
          </a:p>
        </p:txBody>
      </p:sp>
      <p:sp>
        <p:nvSpPr>
          <p:cNvPr id="3" name="Segnaposto contenuto 2"/>
          <p:cNvSpPr>
            <a:spLocks noGrp="1"/>
          </p:cNvSpPr>
          <p:nvPr>
            <p:ph idx="1"/>
          </p:nvPr>
        </p:nvSpPr>
        <p:spPr>
          <a:xfrm>
            <a:off x="457200" y="1196752"/>
            <a:ext cx="8507288" cy="5328592"/>
          </a:xfrm>
        </p:spPr>
        <p:txBody>
          <a:bodyPr>
            <a:normAutofit fontScale="55000" lnSpcReduction="20000"/>
          </a:bodyPr>
          <a:lstStyle/>
          <a:p>
            <a:pPr algn="just">
              <a:lnSpc>
                <a:spcPct val="150000"/>
              </a:lnSpc>
              <a:spcAft>
                <a:spcPts val="0"/>
              </a:spcAft>
            </a:pPr>
            <a:r>
              <a:rPr lang="it-IT" sz="2200" dirty="0" smtClean="0">
                <a:effectLst/>
                <a:latin typeface="Times New Roman"/>
                <a:ea typeface="Times New Roman"/>
                <a:cs typeface="Times New Roman"/>
              </a:rPr>
              <a:t>Due distinte modalità concorrono alla definizione degli obiettivi di riduzione delle emissioni inquinanti in un sistema di regolamentazione basato sullo scambio dei permessi negoziabili: </a:t>
            </a:r>
            <a:endParaRPr lang="it-IT" sz="2200" dirty="0" smtClean="0">
              <a:effectLst/>
              <a:latin typeface="Cambria"/>
              <a:ea typeface="Times New Roman"/>
              <a:cs typeface="Times New Roman"/>
            </a:endParaRPr>
          </a:p>
          <a:p>
            <a:pPr lvl="0" algn="just">
              <a:lnSpc>
                <a:spcPct val="150000"/>
              </a:lnSpc>
              <a:buFont typeface="+mj-lt"/>
              <a:buAutoNum type="romanLcParenBoth"/>
            </a:pPr>
            <a:r>
              <a:rPr lang="it-IT" sz="2200" i="1" dirty="0" err="1" smtClean="0">
                <a:effectLst/>
                <a:latin typeface="Times New Roman"/>
                <a:ea typeface="Times New Roman"/>
                <a:cs typeface="Times New Roman"/>
              </a:rPr>
              <a:t>cap</a:t>
            </a:r>
            <a:r>
              <a:rPr lang="it-IT" sz="2200" i="1" dirty="0" smtClean="0">
                <a:effectLst/>
                <a:latin typeface="Times New Roman"/>
                <a:ea typeface="Times New Roman"/>
                <a:cs typeface="Times New Roman"/>
              </a:rPr>
              <a:t> &amp; </a:t>
            </a:r>
            <a:r>
              <a:rPr lang="it-IT" sz="2200" i="1" dirty="0" err="1" smtClean="0">
                <a:effectLst/>
                <a:latin typeface="Times New Roman"/>
                <a:ea typeface="Times New Roman"/>
                <a:cs typeface="Times New Roman"/>
              </a:rPr>
              <a:t>trade</a:t>
            </a:r>
            <a:r>
              <a:rPr lang="it-IT" sz="2200" i="1" dirty="0" smtClean="0">
                <a:effectLst/>
                <a:latin typeface="Times New Roman"/>
                <a:ea typeface="Times New Roman"/>
                <a:cs typeface="Times New Roman"/>
              </a:rPr>
              <a:t>;</a:t>
            </a:r>
            <a:endParaRPr lang="it-IT" sz="2200" dirty="0" smtClean="0">
              <a:effectLst/>
              <a:latin typeface="Cambria"/>
              <a:ea typeface="Times New Roman"/>
              <a:cs typeface="Times New Roman"/>
            </a:endParaRPr>
          </a:p>
          <a:p>
            <a:pPr lvl="0" algn="just">
              <a:lnSpc>
                <a:spcPct val="150000"/>
              </a:lnSpc>
              <a:buFont typeface="+mj-lt"/>
              <a:buAutoNum type="romanLcParenBoth"/>
            </a:pPr>
            <a:r>
              <a:rPr lang="it-IT" sz="2200" i="1" dirty="0" smtClean="0">
                <a:effectLst/>
                <a:latin typeface="Times New Roman"/>
                <a:ea typeface="Times New Roman"/>
                <a:cs typeface="Times New Roman"/>
              </a:rPr>
              <a:t>baseline-and-credit.</a:t>
            </a:r>
            <a:endParaRPr lang="it-IT" sz="2200" dirty="0" smtClean="0">
              <a:effectLst/>
              <a:latin typeface="Cambria"/>
              <a:ea typeface="Times New Roman"/>
              <a:cs typeface="Times New Roman"/>
            </a:endParaRPr>
          </a:p>
          <a:p>
            <a:pPr algn="just">
              <a:lnSpc>
                <a:spcPct val="150000"/>
              </a:lnSpc>
              <a:spcAft>
                <a:spcPts val="0"/>
              </a:spcAft>
            </a:pPr>
            <a:r>
              <a:rPr lang="it-IT" sz="2200" dirty="0" smtClean="0">
                <a:effectLst/>
                <a:latin typeface="Times New Roman"/>
                <a:ea typeface="Times New Roman"/>
                <a:cs typeface="Times New Roman"/>
              </a:rPr>
              <a:t>Quando l’autorità pubblica adotta la modalità </a:t>
            </a:r>
            <a:r>
              <a:rPr lang="it-IT" sz="2200" i="1" dirty="0" err="1" smtClean="0">
                <a:effectLst/>
                <a:latin typeface="Times New Roman"/>
                <a:ea typeface="Times New Roman"/>
                <a:cs typeface="Times New Roman"/>
              </a:rPr>
              <a:t>cap</a:t>
            </a:r>
            <a:r>
              <a:rPr lang="it-IT" sz="2200" i="1" dirty="0" smtClean="0">
                <a:effectLst/>
                <a:latin typeface="Times New Roman"/>
                <a:ea typeface="Times New Roman"/>
                <a:cs typeface="Times New Roman"/>
              </a:rPr>
              <a:t> &amp; </a:t>
            </a:r>
            <a:r>
              <a:rPr lang="it-IT" sz="2200" i="1" dirty="0" err="1" smtClean="0">
                <a:effectLst/>
                <a:latin typeface="Times New Roman"/>
                <a:ea typeface="Times New Roman"/>
                <a:cs typeface="Times New Roman"/>
              </a:rPr>
              <a:t>trade</a:t>
            </a:r>
            <a:r>
              <a:rPr lang="it-IT" sz="2200" dirty="0" smtClean="0">
                <a:effectLst/>
                <a:latin typeface="Times New Roman"/>
                <a:ea typeface="Times New Roman"/>
                <a:cs typeface="Times New Roman"/>
              </a:rPr>
              <a:t> stabilisce, per ogni anno di funzionamento del sistema, un tetto massimo (</a:t>
            </a:r>
            <a:r>
              <a:rPr lang="it-IT" sz="2200" i="1" dirty="0" err="1" smtClean="0">
                <a:effectLst/>
                <a:latin typeface="Times New Roman"/>
                <a:ea typeface="Times New Roman"/>
                <a:cs typeface="Times New Roman"/>
              </a:rPr>
              <a:t>cap</a:t>
            </a:r>
            <a:r>
              <a:rPr lang="it-IT" sz="2200" dirty="0" smtClean="0">
                <a:effectLst/>
                <a:latin typeface="Times New Roman"/>
                <a:ea typeface="Times New Roman"/>
                <a:cs typeface="Times New Roman"/>
              </a:rPr>
              <a:t>) di unità di emissione di inquinamento per tutte le imprese inquinanti soggette alla regolamentazione, e divide il tetto stabilito in un numero di permessi di emissioni trasferibili, ognuno dei quali conferisce al detentore il diritto ad emettere in un corpo ricettore (es. atmosfera, acqua, suolo) l’unità di emissione di gas oppure qualsiasi altra sostanza associata al diritto. Le imprese che rilasciano un numero di unità di emissione inferiore al numero dei permessi posseduti ricorreranno al mercato per vendere i permessi in eccesso; mentre le imprese che, a causa degli elevati costi di riduzione, non possono adottare tecnologie tali da contribuire in modo efficiente all’abbattimento dell’inquinamento prodotto, acquisteranno sul mercato un numero di permessi equivalente alle emissioni effettivamente rilasciate nel periodo considerato.</a:t>
            </a:r>
            <a:endParaRPr lang="it-IT" sz="2200" dirty="0" smtClean="0">
              <a:effectLst/>
              <a:latin typeface="Cambria"/>
              <a:ea typeface="Times New Roman"/>
              <a:cs typeface="Times New Roman"/>
            </a:endParaRPr>
          </a:p>
          <a:p>
            <a:pPr algn="just">
              <a:lnSpc>
                <a:spcPct val="150000"/>
              </a:lnSpc>
              <a:spcAft>
                <a:spcPts val="0"/>
              </a:spcAft>
            </a:pPr>
            <a:r>
              <a:rPr lang="it-IT" sz="2200" dirty="0" smtClean="0">
                <a:effectLst/>
                <a:latin typeface="Times New Roman"/>
                <a:ea typeface="Times New Roman"/>
                <a:cs typeface="Times New Roman"/>
              </a:rPr>
              <a:t>Con la modalità </a:t>
            </a:r>
            <a:r>
              <a:rPr lang="it-IT" sz="2200" i="1" dirty="0" smtClean="0">
                <a:effectLst/>
                <a:latin typeface="Times New Roman"/>
                <a:ea typeface="Times New Roman"/>
                <a:cs typeface="Times New Roman"/>
              </a:rPr>
              <a:t>baseline-and credit</a:t>
            </a:r>
            <a:r>
              <a:rPr lang="it-IT" sz="2200" dirty="0" smtClean="0">
                <a:effectLst/>
                <a:latin typeface="Times New Roman"/>
                <a:ea typeface="Times New Roman"/>
                <a:cs typeface="Times New Roman"/>
              </a:rPr>
              <a:t> l’autorità pubblica riconosce ad ogni impresa il diritto di emettere un determinato livello di emissioni riferito ad un livello base, che viene determinato sulla base delle emissioni storiche oppure in base ad uno standard di performance che considera il livello di produzione realizzato o l’input utilizzato. Le imprese che riescono a ridurre le unità di inquinamento al di sotto del livello base ottengono crediti di riduzione. Il rilascio dei crediti avviene sulla base di progetti di riduzione delle emissioni e solo dopo che la riduzione delle emissioni non abbia avuto luogo effettivamente, ed inoltre essi devono essere certificati. In altre parole, si tratta di una modalità che si basa su un controllo ex post della riduzione delle emissioni conseguente alla realizzazione di progetti adeguati. Una volta ottenuti i suddetti crediti, l’impresa può utilizzarli per adempiere all’obbligo l’anno successivo oppure può venderli, rendendoli disponibili per le imprese che hanno registrato livelli di emissioni di inquinamento maggiori rispetto al livello base.</a:t>
            </a:r>
            <a:endParaRPr lang="it-IT" sz="2200" dirty="0" smtClean="0">
              <a:effectLst/>
              <a:latin typeface="Cambria"/>
              <a:ea typeface="Times New Roman"/>
              <a:cs typeface="Times New Roman"/>
            </a:endParaRPr>
          </a:p>
          <a:p>
            <a:pPr marL="0" indent="0">
              <a:buNone/>
            </a:pPr>
            <a:endParaRPr lang="it-IT" sz="2000" dirty="0">
              <a:latin typeface="Garamond" pitchFamily="18" charset="0"/>
            </a:endParaRPr>
          </a:p>
        </p:txBody>
      </p:sp>
    </p:spTree>
    <p:extLst>
      <p:ext uri="{BB962C8B-B14F-4D97-AF65-F5344CB8AC3E}">
        <p14:creationId xmlns:p14="http://schemas.microsoft.com/office/powerpoint/2010/main" val="2337870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Garamond" pitchFamily="18" charset="0"/>
              </a:rPr>
              <a:t>Mercato dei permessi negoziabili di inquinamento: Criteri per il funzionamento. </a:t>
            </a:r>
            <a:r>
              <a:rPr lang="it-IT" sz="2200" b="1" dirty="0" smtClean="0">
                <a:solidFill>
                  <a:prstClr val="black"/>
                </a:solidFill>
                <a:latin typeface="Garamond" pitchFamily="18" charset="0"/>
              </a:rPr>
              <a:t>Allocazione dei permessi</a:t>
            </a:r>
            <a:endParaRPr lang="it-IT" dirty="0"/>
          </a:p>
        </p:txBody>
      </p:sp>
      <p:sp>
        <p:nvSpPr>
          <p:cNvPr id="3" name="Segnaposto contenuto 2"/>
          <p:cNvSpPr>
            <a:spLocks noGrp="1"/>
          </p:cNvSpPr>
          <p:nvPr>
            <p:ph idx="1"/>
          </p:nvPr>
        </p:nvSpPr>
        <p:spPr/>
        <p:txBody>
          <a:bodyPr>
            <a:normAutofit fontScale="62500" lnSpcReduction="20000"/>
          </a:bodyPr>
          <a:lstStyle/>
          <a:p>
            <a:pPr algn="just">
              <a:lnSpc>
                <a:spcPct val="150000"/>
              </a:lnSpc>
              <a:spcAft>
                <a:spcPts val="0"/>
              </a:spcAft>
            </a:pPr>
            <a:r>
              <a:rPr lang="it-IT" sz="2000" dirty="0" smtClean="0">
                <a:effectLst/>
                <a:latin typeface="Times New Roman"/>
                <a:ea typeface="Times New Roman"/>
                <a:cs typeface="Times New Roman"/>
              </a:rPr>
              <a:t>Una fase rilevante del funzionamento del sistema dei permessi negoziabili di inquinamento consiste nell’allocazione iniziale dei permessi, che può essere attuata attraverso due differenti modalità:</a:t>
            </a:r>
            <a:endParaRPr lang="it-IT" sz="2000" dirty="0" smtClean="0">
              <a:effectLst/>
              <a:latin typeface="Cambria"/>
              <a:ea typeface="Times New Roman"/>
              <a:cs typeface="Times New Roman"/>
            </a:endParaRPr>
          </a:p>
          <a:p>
            <a:pPr lvl="0" algn="just">
              <a:lnSpc>
                <a:spcPct val="150000"/>
              </a:lnSpc>
              <a:buFont typeface="+mj-lt"/>
              <a:buAutoNum type="romanLcParenBoth"/>
            </a:pPr>
            <a:r>
              <a:rPr lang="it-IT" sz="2000" i="1" dirty="0" err="1" smtClean="0">
                <a:effectLst/>
                <a:latin typeface="Times New Roman"/>
                <a:ea typeface="Times New Roman"/>
                <a:cs typeface="Times New Roman"/>
              </a:rPr>
              <a:t>Granfathering</a:t>
            </a:r>
            <a:endParaRPr lang="it-IT" sz="2000" dirty="0" smtClean="0">
              <a:effectLst/>
              <a:latin typeface="Cambria"/>
              <a:ea typeface="Times New Roman"/>
              <a:cs typeface="Times New Roman"/>
            </a:endParaRPr>
          </a:p>
          <a:p>
            <a:pPr lvl="0" algn="just">
              <a:lnSpc>
                <a:spcPct val="150000"/>
              </a:lnSpc>
              <a:buFont typeface="+mj-lt"/>
              <a:buAutoNum type="romanLcParenBoth"/>
            </a:pPr>
            <a:r>
              <a:rPr lang="it-IT" sz="2000" i="1" dirty="0" err="1" smtClean="0">
                <a:effectLst/>
                <a:latin typeface="Times New Roman"/>
                <a:ea typeface="Times New Roman"/>
                <a:cs typeface="Times New Roman"/>
              </a:rPr>
              <a:t>Auctioning</a:t>
            </a:r>
            <a:r>
              <a:rPr lang="it-IT" sz="2000" dirty="0" smtClean="0">
                <a:effectLst/>
                <a:latin typeface="Times New Roman"/>
                <a:ea typeface="Times New Roman"/>
                <a:cs typeface="Times New Roman"/>
              </a:rPr>
              <a:t>.     </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 </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Con la prima modalità di allocazione, </a:t>
            </a:r>
            <a:r>
              <a:rPr lang="it-IT" sz="2000" i="1" dirty="0" err="1" smtClean="0">
                <a:effectLst/>
                <a:latin typeface="Times New Roman"/>
                <a:ea typeface="Times New Roman"/>
                <a:cs typeface="Times New Roman"/>
              </a:rPr>
              <a:t>granfathering</a:t>
            </a:r>
            <a:r>
              <a:rPr lang="it-IT" sz="2000" dirty="0" smtClean="0">
                <a:effectLst/>
                <a:latin typeface="Times New Roman"/>
                <a:ea typeface="Times New Roman"/>
                <a:cs typeface="Times New Roman"/>
              </a:rPr>
              <a:t>, i permessi sono trasferiti gratuitamente alle imprese sulla base delle emissioni storiche. Questi aspetti generano problemi di distorsione degli incentivi. Innanzitutto, gli assegnatari delle allocazioni iniziali, consapevoli che le allocazioni avverranno su base storica delle emissioni, saranno incentivati ad aumentare le proprie emissioni prima che il sistema abbia inizio, con la conseguenza che si verificherà un incremento delle emissioni nell’ambiente nel breve periodo. Inoltre, l’allocazione gratuita riservata solo agli impianti esistenti disincentiva le nuove imprese ad entrare nel mercato perché sarebbero obbligate ad acquistare i permessi mediante modalità più onerose.</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In base alla modalità delle aste, </a:t>
            </a:r>
            <a:r>
              <a:rPr lang="it-IT" sz="2000" i="1" dirty="0" err="1" smtClean="0">
                <a:effectLst/>
                <a:latin typeface="Times New Roman"/>
                <a:ea typeface="Times New Roman"/>
                <a:cs typeface="Times New Roman"/>
              </a:rPr>
              <a:t>auctioning</a:t>
            </a:r>
            <a:r>
              <a:rPr lang="it-IT" sz="2000" dirty="0" smtClean="0">
                <a:effectLst/>
                <a:latin typeface="Times New Roman"/>
                <a:ea typeface="Times New Roman"/>
                <a:cs typeface="Times New Roman"/>
              </a:rPr>
              <a:t>, ogni impresa avanza delle offerte di acquisto indicando il numero di permessi che è disposta ad acquistare in corrispondenza di ogni possibile livello di prezzo. L’autorità di controllo verifica il prezzo al quale il numero di permessi domandati è uguale al numero di permessi disponibili ed attribuisce i permessi all’impresa che ha avanzato la proposta di acquisto più alta.</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250761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Garamond" pitchFamily="18" charset="0"/>
              </a:rPr>
              <a:t>Mercato dei permessi negoziabili di inquinamento: Criteri per il funzionamento. </a:t>
            </a:r>
            <a:r>
              <a:rPr lang="it-IT" sz="2200" b="1" dirty="0" smtClean="0">
                <a:solidFill>
                  <a:prstClr val="black"/>
                </a:solidFill>
                <a:latin typeface="Garamond" pitchFamily="18" charset="0"/>
              </a:rPr>
              <a:t>Gestione </a:t>
            </a:r>
            <a:r>
              <a:rPr lang="it-IT" sz="2200" b="1" dirty="0">
                <a:solidFill>
                  <a:prstClr val="black"/>
                </a:solidFill>
                <a:latin typeface="Garamond" pitchFamily="18" charset="0"/>
              </a:rPr>
              <a:t>dei permessi</a:t>
            </a:r>
            <a:endParaRPr lang="it-IT" dirty="0"/>
          </a:p>
        </p:txBody>
      </p:sp>
      <p:sp>
        <p:nvSpPr>
          <p:cNvPr id="3" name="Segnaposto contenuto 2"/>
          <p:cNvSpPr>
            <a:spLocks noGrp="1"/>
          </p:cNvSpPr>
          <p:nvPr>
            <p:ph idx="1"/>
          </p:nvPr>
        </p:nvSpPr>
        <p:spPr>
          <a:xfrm>
            <a:off x="457200" y="1412776"/>
            <a:ext cx="8229600" cy="5256584"/>
          </a:xfrm>
        </p:spPr>
        <p:txBody>
          <a:bodyPr>
            <a:normAutofit fontScale="62500" lnSpcReduction="20000"/>
          </a:bodyPr>
          <a:lstStyle/>
          <a:p>
            <a:pPr algn="just">
              <a:lnSpc>
                <a:spcPct val="150000"/>
              </a:lnSpc>
              <a:spcAft>
                <a:spcPts val="0"/>
              </a:spcAft>
            </a:pPr>
            <a:r>
              <a:rPr lang="it-IT" sz="2600" dirty="0" smtClean="0">
                <a:effectLst/>
                <a:latin typeface="Times New Roman"/>
                <a:ea typeface="Times New Roman"/>
                <a:cs typeface="Times New Roman"/>
              </a:rPr>
              <a:t>Un sistema di scambio dei permessi di inquinamento può contemplare due diverse forme di gestione dei permessi:</a:t>
            </a:r>
            <a:endParaRPr lang="it-IT" sz="2600" dirty="0" smtClean="0">
              <a:effectLst/>
              <a:latin typeface="Cambria"/>
              <a:ea typeface="Times New Roman"/>
              <a:cs typeface="Times New Roman"/>
            </a:endParaRPr>
          </a:p>
          <a:p>
            <a:pPr lvl="0" algn="just">
              <a:lnSpc>
                <a:spcPct val="150000"/>
              </a:lnSpc>
              <a:buFont typeface="+mj-lt"/>
              <a:buAutoNum type="romanLcParenBoth"/>
            </a:pPr>
            <a:r>
              <a:rPr lang="it-IT" sz="2600" i="1" dirty="0" smtClean="0">
                <a:effectLst/>
                <a:latin typeface="Times New Roman"/>
                <a:ea typeface="Times New Roman"/>
                <a:cs typeface="Times New Roman"/>
              </a:rPr>
              <a:t>Banking</a:t>
            </a:r>
            <a:endParaRPr lang="it-IT" sz="2600" dirty="0" smtClean="0">
              <a:effectLst/>
              <a:latin typeface="Cambria"/>
              <a:ea typeface="Times New Roman"/>
              <a:cs typeface="Times New Roman"/>
            </a:endParaRPr>
          </a:p>
          <a:p>
            <a:pPr lvl="0" algn="just">
              <a:lnSpc>
                <a:spcPct val="150000"/>
              </a:lnSpc>
              <a:buFont typeface="+mj-lt"/>
              <a:buAutoNum type="romanLcParenBoth"/>
            </a:pPr>
            <a:r>
              <a:rPr lang="it-IT" sz="2600" i="1" dirty="0" err="1" smtClean="0">
                <a:effectLst/>
                <a:latin typeface="Times New Roman"/>
                <a:ea typeface="Times New Roman"/>
                <a:cs typeface="Times New Roman"/>
              </a:rPr>
              <a:t>Borrowing</a:t>
            </a:r>
            <a:r>
              <a:rPr lang="it-IT" sz="2600" dirty="0" smtClean="0">
                <a:effectLst/>
                <a:latin typeface="Times New Roman"/>
                <a:ea typeface="Times New Roman"/>
                <a:cs typeface="Times New Roman"/>
              </a:rPr>
              <a:t>.</a:t>
            </a:r>
            <a:endParaRPr lang="it-IT" sz="2600" dirty="0" smtClean="0">
              <a:effectLst/>
              <a:latin typeface="Cambria"/>
              <a:ea typeface="Times New Roman"/>
              <a:cs typeface="Times New Roman"/>
            </a:endParaRPr>
          </a:p>
          <a:p>
            <a:pPr algn="just">
              <a:lnSpc>
                <a:spcPct val="150000"/>
              </a:lnSpc>
              <a:spcAft>
                <a:spcPts val="0"/>
              </a:spcAft>
            </a:pPr>
            <a:r>
              <a:rPr lang="it-IT" sz="2600" dirty="0" smtClean="0">
                <a:effectLst/>
                <a:latin typeface="Times New Roman"/>
                <a:ea typeface="Times New Roman"/>
                <a:cs typeface="Times New Roman"/>
              </a:rPr>
              <a:t>Il </a:t>
            </a:r>
            <a:r>
              <a:rPr lang="it-IT" sz="2600" i="1" dirty="0" smtClean="0">
                <a:effectLst/>
                <a:latin typeface="Times New Roman"/>
                <a:ea typeface="Times New Roman"/>
                <a:cs typeface="Times New Roman"/>
              </a:rPr>
              <a:t>banking</a:t>
            </a:r>
            <a:r>
              <a:rPr lang="it-IT" sz="2600" dirty="0" smtClean="0">
                <a:effectLst/>
                <a:latin typeface="Times New Roman"/>
                <a:ea typeface="Times New Roman"/>
                <a:cs typeface="Times New Roman"/>
              </a:rPr>
              <a:t> è una modalità di gestione dei permessi che consente alle imprese di conservare parte dei permessi detenuti al fine di utilizzarli per adempiere all’obbligo per l’anno successivo. L’obiettivo che si intende raggiungere attraverso il banking consiste nell’incoraggiare la riduzione delle emissioni inquinanti quando il relativo costo è più basso.</a:t>
            </a:r>
            <a:endParaRPr lang="it-IT" sz="2600" dirty="0" smtClean="0">
              <a:effectLst/>
              <a:latin typeface="Cambria"/>
              <a:ea typeface="Times New Roman"/>
              <a:cs typeface="Times New Roman"/>
            </a:endParaRPr>
          </a:p>
          <a:p>
            <a:pPr algn="just">
              <a:lnSpc>
                <a:spcPct val="150000"/>
              </a:lnSpc>
              <a:spcAft>
                <a:spcPts val="0"/>
              </a:spcAft>
            </a:pPr>
            <a:r>
              <a:rPr lang="it-IT" sz="2600" dirty="0" smtClean="0">
                <a:effectLst/>
                <a:latin typeface="Times New Roman"/>
                <a:ea typeface="Times New Roman"/>
                <a:cs typeface="Times New Roman"/>
              </a:rPr>
              <a:t>Il </a:t>
            </a:r>
            <a:r>
              <a:rPr lang="it-IT" sz="2600" i="1" dirty="0" err="1" smtClean="0">
                <a:effectLst/>
                <a:latin typeface="Times New Roman"/>
                <a:ea typeface="Times New Roman"/>
                <a:cs typeface="Times New Roman"/>
              </a:rPr>
              <a:t>borrowing</a:t>
            </a:r>
            <a:r>
              <a:rPr lang="it-IT" sz="2600" dirty="0" smtClean="0">
                <a:effectLst/>
                <a:latin typeface="Times New Roman"/>
                <a:ea typeface="Times New Roman"/>
                <a:cs typeface="Times New Roman"/>
              </a:rPr>
              <a:t> è una pratica che autorizza le imprese a richiedere un numero di permessi di inquinamento prima della loro assegnazione quando queste prevedono che la loro attività realizzerà un maggiore livello di emissioni inquinanti nel breve periodo. Si tratta di una pratica poco diffusa in quanto favorisce la tendenza a posticipare in modo indefinito l’effettivo abbattimento dell’inquinamento prodotto. </a:t>
            </a:r>
            <a:endParaRPr lang="it-IT" sz="2600" dirty="0" smtClean="0">
              <a:effectLst/>
              <a:latin typeface="Cambria"/>
              <a:ea typeface="Times New Roman"/>
              <a:cs typeface="Times New Roman"/>
            </a:endParaRPr>
          </a:p>
          <a:p>
            <a:pPr marL="0" indent="0" algn="just">
              <a:spcAft>
                <a:spcPts val="0"/>
              </a:spcAft>
              <a:buNone/>
            </a:pPr>
            <a:r>
              <a:rPr lang="it-IT" sz="2000" dirty="0" smtClean="0">
                <a:effectLst/>
                <a:latin typeface="Cambria"/>
                <a:ea typeface="Times New Roman"/>
                <a:cs typeface="Times New Roman (Corpo CS)"/>
              </a:rPr>
              <a:t> </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98546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Strumenti di incentivazione economica</a:t>
            </a:r>
            <a:br>
              <a:rPr lang="it-IT" sz="2400" b="1" dirty="0" smtClean="0">
                <a:latin typeface="Garamond" pitchFamily="18" charset="0"/>
              </a:rPr>
            </a:br>
            <a:r>
              <a:rPr lang="it-IT" sz="2400" b="1" dirty="0" smtClean="0">
                <a:latin typeface="Garamond" pitchFamily="18" charset="0"/>
              </a:rPr>
              <a:t>Tasse ambientali: Elementi di definizione</a:t>
            </a:r>
            <a:endParaRPr lang="it-IT" sz="2400" b="1" dirty="0">
              <a:latin typeface="Garamond" pitchFamily="18" charset="0"/>
            </a:endParaRPr>
          </a:p>
        </p:txBody>
      </p:sp>
      <p:sp>
        <p:nvSpPr>
          <p:cNvPr id="3" name="Segnaposto contenuto 2"/>
          <p:cNvSpPr>
            <a:spLocks noGrp="1"/>
          </p:cNvSpPr>
          <p:nvPr>
            <p:ph idx="1"/>
          </p:nvPr>
        </p:nvSpPr>
        <p:spPr>
          <a:xfrm>
            <a:off x="457200" y="1600200"/>
            <a:ext cx="8229600" cy="4853136"/>
          </a:xfrm>
        </p:spPr>
        <p:txBody>
          <a:bodyPr>
            <a:normAutofit fontScale="85000" lnSpcReduction="20000"/>
          </a:bodyPr>
          <a:lstStyle/>
          <a:p>
            <a:pPr algn="just">
              <a:lnSpc>
                <a:spcPct val="150000"/>
              </a:lnSpc>
              <a:spcAft>
                <a:spcPts val="0"/>
              </a:spcAft>
            </a:pPr>
            <a:r>
              <a:rPr lang="it-IT" sz="2000" dirty="0" smtClean="0">
                <a:effectLst/>
                <a:latin typeface="Times New Roman"/>
                <a:ea typeface="Times New Roman"/>
                <a:cs typeface="Times New Roman"/>
              </a:rPr>
              <a:t>Tra gli strumenti economici di cui dispone l’autorità pubblica per correggere le esternalità prodotte dall’attività produttiva e di consumo vi sono </a:t>
            </a:r>
            <a:r>
              <a:rPr lang="it-IT" sz="2000" b="1" dirty="0" smtClean="0">
                <a:effectLst/>
                <a:latin typeface="Times New Roman"/>
                <a:ea typeface="Times New Roman"/>
                <a:cs typeface="Times New Roman"/>
              </a:rPr>
              <a:t>le tasse ambientali</a:t>
            </a:r>
            <a:r>
              <a:rPr lang="it-IT" sz="2000" dirty="0" smtClean="0">
                <a:effectLst/>
                <a:latin typeface="Times New Roman"/>
                <a:ea typeface="Times New Roman"/>
                <a:cs typeface="Times New Roman"/>
              </a:rPr>
              <a:t>, che costituiscono un </a:t>
            </a:r>
            <a:r>
              <a:rPr lang="it-IT" sz="2000" i="1" dirty="0" smtClean="0">
                <a:effectLst/>
                <a:latin typeface="Times New Roman"/>
                <a:ea typeface="Times New Roman"/>
                <a:cs typeface="Times New Roman"/>
              </a:rPr>
              <a:t>onere</a:t>
            </a:r>
            <a:r>
              <a:rPr lang="it-IT" sz="2000" dirty="0" smtClean="0">
                <a:effectLst/>
                <a:latin typeface="Times New Roman"/>
                <a:ea typeface="Times New Roman"/>
                <a:cs typeface="Times New Roman"/>
              </a:rPr>
              <a:t> a carico dei soggetti economici responsabili di produrre un costo esterno sotto forma di inquinamento o depauperamento delle risorse naturali.</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Esse possono essere interpretate come il prezzo pagato dalle imprese per l’utilizzo dell’ambiente il cui diritto di proprietà appartiene ad altri (collettività). </a:t>
            </a:r>
          </a:p>
          <a:p>
            <a:pPr algn="just">
              <a:lnSpc>
                <a:spcPct val="150000"/>
              </a:lnSpc>
              <a:spcAft>
                <a:spcPts val="0"/>
              </a:spcAft>
            </a:pPr>
            <a:r>
              <a:rPr lang="it-IT" sz="2000" dirty="0" smtClean="0">
                <a:effectLst/>
                <a:latin typeface="Times New Roman"/>
                <a:ea typeface="Times New Roman"/>
                <a:cs typeface="Times New Roman"/>
              </a:rPr>
              <a:t>La finalità delle tasse non è punitiva ma consiste nell’</a:t>
            </a:r>
            <a:r>
              <a:rPr lang="it-IT" sz="2000" i="1" dirty="0" smtClean="0">
                <a:effectLst/>
                <a:latin typeface="Times New Roman"/>
                <a:ea typeface="Times New Roman"/>
                <a:cs typeface="Times New Roman"/>
              </a:rPr>
              <a:t>incentivare</a:t>
            </a:r>
            <a:r>
              <a:rPr lang="it-IT" sz="2000" dirty="0" smtClean="0">
                <a:effectLst/>
                <a:latin typeface="Times New Roman"/>
                <a:ea typeface="Times New Roman"/>
                <a:cs typeface="Times New Roman"/>
              </a:rPr>
              <a:t> le imprese a modificare il proprio comportamento, introducendo innovazioni tecnologiche nel processo produttivo che consentano la riduzione di inquinamento e/o sostituendo le produzioni di beni altamente inquinanti con altre più compatibili con la salvaguardia dell’ambiente. </a:t>
            </a:r>
          </a:p>
          <a:p>
            <a:pPr algn="just">
              <a:lnSpc>
                <a:spcPct val="150000"/>
              </a:lnSpc>
              <a:spcAft>
                <a:spcPts val="0"/>
              </a:spcAft>
            </a:pPr>
            <a:r>
              <a:rPr lang="it-IT" sz="2000" dirty="0" smtClean="0">
                <a:effectLst/>
                <a:latin typeface="Times New Roman"/>
                <a:ea typeface="Times New Roman"/>
                <a:cs typeface="Times New Roman"/>
              </a:rPr>
              <a:t>Le tasse ambientali sono particolarmente efficaci per l’</a:t>
            </a:r>
            <a:r>
              <a:rPr lang="it-IT" sz="2000" i="1" dirty="0" smtClean="0">
                <a:effectLst/>
                <a:latin typeface="Times New Roman"/>
                <a:ea typeface="Times New Roman"/>
                <a:cs typeface="Times New Roman"/>
              </a:rPr>
              <a:t>internalizzazione </a:t>
            </a:r>
            <a:r>
              <a:rPr lang="it-IT" sz="2000" dirty="0" smtClean="0">
                <a:effectLst/>
                <a:latin typeface="Times New Roman"/>
                <a:ea typeface="Times New Roman"/>
                <a:cs typeface="Times New Roman"/>
              </a:rPr>
              <a:t>dei costi esterni, cioè per incorporare direttamente il costo dei danni e dei servizi ambientali nel prezzo dei prodotti che li causano, oppure nei costi di produzione. </a:t>
            </a:r>
            <a:endParaRPr lang="it-IT" sz="2000" dirty="0" smtClean="0">
              <a:effectLst/>
              <a:latin typeface="Cambria"/>
              <a:ea typeface="Times New Roman"/>
              <a:cs typeface="Times New Roman"/>
            </a:endParaRPr>
          </a:p>
          <a:p>
            <a:pPr marL="0" indent="0">
              <a:buNone/>
            </a:pPr>
            <a:endParaRPr lang="it-IT" sz="2000" dirty="0">
              <a:latin typeface="Garamond" pitchFamily="18" charset="0"/>
            </a:endParaRPr>
          </a:p>
        </p:txBody>
      </p:sp>
    </p:spTree>
    <p:extLst>
      <p:ext uri="{BB962C8B-B14F-4D97-AF65-F5344CB8AC3E}">
        <p14:creationId xmlns:p14="http://schemas.microsoft.com/office/powerpoint/2010/main" val="1304641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smtClean="0">
                <a:latin typeface="Garamond" pitchFamily="18" charset="0"/>
              </a:rPr>
              <a:t>Strumenti di incentivazione economica</a:t>
            </a:r>
            <a:br>
              <a:rPr lang="it-IT" sz="2400" b="1" dirty="0" smtClean="0">
                <a:latin typeface="Garamond" pitchFamily="18" charset="0"/>
              </a:rPr>
            </a:br>
            <a:r>
              <a:rPr lang="it-IT" sz="2400" b="1" dirty="0" smtClean="0">
                <a:latin typeface="Garamond" pitchFamily="18" charset="0"/>
              </a:rPr>
              <a:t>Tasse ambientali: Approccio teorico</a:t>
            </a:r>
            <a:endParaRPr lang="it-IT" sz="2400" dirty="0">
              <a:latin typeface="Garamond" pitchFamily="18" charset="0"/>
            </a:endParaRPr>
          </a:p>
        </p:txBody>
      </p:sp>
      <p:sp>
        <p:nvSpPr>
          <p:cNvPr id="3" name="Segnaposto contenuto 2"/>
          <p:cNvSpPr>
            <a:spLocks noGrp="1"/>
          </p:cNvSpPr>
          <p:nvPr>
            <p:ph idx="1"/>
          </p:nvPr>
        </p:nvSpPr>
        <p:spPr/>
        <p:txBody>
          <a:bodyPr>
            <a:normAutofit fontScale="92500" lnSpcReduction="10000"/>
          </a:bodyPr>
          <a:lstStyle/>
          <a:p>
            <a:pPr algn="just">
              <a:lnSpc>
                <a:spcPct val="150000"/>
              </a:lnSpc>
              <a:spcAft>
                <a:spcPts val="0"/>
              </a:spcAft>
            </a:pPr>
            <a:r>
              <a:rPr lang="it-IT" sz="1600" dirty="0" smtClean="0">
                <a:effectLst/>
                <a:latin typeface="Times New Roman"/>
                <a:ea typeface="Times New Roman"/>
                <a:cs typeface="Times New Roman"/>
              </a:rPr>
              <a:t>Nella teoria economica la tassa è stata considerata come uno strumento adeguato per eguagliare i costi privati di produzione a quelli sociali (esternalità) a condizione che essa fosse stabilita in corrispondenza del livello ottimale (efficiente) di inquinamento. </a:t>
            </a:r>
          </a:p>
          <a:p>
            <a:pPr algn="just">
              <a:lnSpc>
                <a:spcPct val="150000"/>
              </a:lnSpc>
              <a:spcAft>
                <a:spcPts val="0"/>
              </a:spcAft>
            </a:pPr>
            <a:r>
              <a:rPr lang="it-IT" sz="1600" dirty="0" smtClean="0">
                <a:effectLst/>
                <a:latin typeface="Times New Roman"/>
                <a:ea typeface="Times New Roman"/>
                <a:cs typeface="Times New Roman"/>
              </a:rPr>
              <a:t>Questo tipo di tassa è nota come </a:t>
            </a:r>
            <a:r>
              <a:rPr lang="it-IT" sz="1600" i="1" dirty="0" smtClean="0">
                <a:effectLst/>
                <a:latin typeface="Times New Roman"/>
                <a:ea typeface="Times New Roman"/>
                <a:cs typeface="Times New Roman"/>
              </a:rPr>
              <a:t>tassa </a:t>
            </a:r>
            <a:r>
              <a:rPr lang="it-IT" sz="1600" i="1" dirty="0" err="1" smtClean="0">
                <a:effectLst/>
                <a:latin typeface="Times New Roman"/>
                <a:ea typeface="Times New Roman"/>
                <a:cs typeface="Times New Roman"/>
              </a:rPr>
              <a:t>pigouviana</a:t>
            </a:r>
            <a:r>
              <a:rPr lang="it-IT" sz="1600" dirty="0" smtClean="0">
                <a:effectLst/>
                <a:latin typeface="Times New Roman"/>
                <a:ea typeface="Times New Roman"/>
                <a:cs typeface="Times New Roman"/>
              </a:rPr>
              <a:t> dal nome dell’economista Arthur </a:t>
            </a:r>
            <a:r>
              <a:rPr lang="it-IT" sz="1600" dirty="0" err="1" smtClean="0">
                <a:effectLst/>
                <a:latin typeface="Times New Roman"/>
                <a:ea typeface="Times New Roman"/>
                <a:cs typeface="Times New Roman"/>
              </a:rPr>
              <a:t>Pigou</a:t>
            </a:r>
            <a:r>
              <a:rPr lang="it-IT" sz="1600" dirty="0" smtClean="0">
                <a:effectLst/>
                <a:latin typeface="Times New Roman"/>
                <a:ea typeface="Times New Roman"/>
                <a:cs typeface="Times New Roman"/>
              </a:rPr>
              <a:t> che nel 1920 introdusse per la prima volta questa nozione di tassa basata sulla stima del danno procurato. </a:t>
            </a:r>
          </a:p>
          <a:p>
            <a:pPr algn="just">
              <a:lnSpc>
                <a:spcPct val="150000"/>
              </a:lnSpc>
              <a:spcAft>
                <a:spcPts val="0"/>
              </a:spcAft>
            </a:pPr>
            <a:r>
              <a:rPr lang="it-IT" sz="1600" dirty="0" smtClean="0">
                <a:effectLst/>
                <a:latin typeface="Times New Roman"/>
                <a:ea typeface="Times New Roman"/>
                <a:cs typeface="Times New Roman"/>
              </a:rPr>
              <a:t>E’ opportuno ricordare che la determinazione della tassa ottimale da parte dell’autorità regolamentatrice è subordinata ad informazioni particolari, difficili da acquisire con precisione, come il valore del danno associato ad un’attività economica e le informazioni relative ai costi di disinquinamento sostenuti dalle imprese. Il contesto di asimmetria informativa che caratterizza la relazione tra gli inquinatori e l’autorità pubblica di regolamentazione non consente, quindi, di definire la tassa ottimale, pertanto nella realtà si fa riferimento ad una tassa subottimale in grado di assicurare livelli sostenibili di inquinamento. Essa viene determinata per approssimazioni successive, variando il valore fino a che non si raggiunge l’obiettivo stabilito. </a:t>
            </a:r>
            <a:endParaRPr lang="it-IT" sz="1600" dirty="0">
              <a:effectLst/>
              <a:latin typeface="Cambria"/>
              <a:ea typeface="Times New Roman"/>
              <a:cs typeface="Times New Roman"/>
            </a:endParaRPr>
          </a:p>
        </p:txBody>
      </p:sp>
    </p:spTree>
    <p:extLst>
      <p:ext uri="{BB962C8B-B14F-4D97-AF65-F5344CB8AC3E}">
        <p14:creationId xmlns:p14="http://schemas.microsoft.com/office/powerpoint/2010/main" val="3263545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400" b="1" dirty="0">
                <a:solidFill>
                  <a:prstClr val="black"/>
                </a:solidFill>
                <a:latin typeface="Garamond" pitchFamily="18" charset="0"/>
              </a:rPr>
              <a:t>Strumenti di incentivazione economica</a:t>
            </a:r>
            <a:br>
              <a:rPr lang="it-IT" sz="2400" b="1" dirty="0">
                <a:solidFill>
                  <a:prstClr val="black"/>
                </a:solidFill>
                <a:latin typeface="Garamond" pitchFamily="18" charset="0"/>
              </a:rPr>
            </a:br>
            <a:r>
              <a:rPr lang="it-IT" sz="2400" b="1" dirty="0">
                <a:solidFill>
                  <a:prstClr val="black"/>
                </a:solidFill>
                <a:latin typeface="Garamond" pitchFamily="18" charset="0"/>
              </a:rPr>
              <a:t>Tasse ambientali: </a:t>
            </a:r>
            <a:r>
              <a:rPr lang="it-IT" sz="2400" b="1" dirty="0" smtClean="0">
                <a:solidFill>
                  <a:prstClr val="black"/>
                </a:solidFill>
                <a:latin typeface="Garamond" pitchFamily="18" charset="0"/>
              </a:rPr>
              <a:t>Classificazione per tipologia</a:t>
            </a:r>
            <a:endParaRPr lang="it-IT" sz="2400" b="1" dirty="0">
              <a:latin typeface="Garamond" pitchFamily="18" charset="0"/>
            </a:endParaRPr>
          </a:p>
        </p:txBody>
      </p:sp>
      <p:sp>
        <p:nvSpPr>
          <p:cNvPr id="3" name="Segnaposto contenuto 2"/>
          <p:cNvSpPr>
            <a:spLocks noGrp="1"/>
          </p:cNvSpPr>
          <p:nvPr>
            <p:ph idx="1"/>
          </p:nvPr>
        </p:nvSpPr>
        <p:spPr/>
        <p:txBody>
          <a:bodyPr>
            <a:normAutofit fontScale="92500" lnSpcReduction="20000"/>
          </a:bodyPr>
          <a:lstStyle/>
          <a:p>
            <a:pPr algn="just">
              <a:lnSpc>
                <a:spcPct val="150000"/>
              </a:lnSpc>
              <a:spcAft>
                <a:spcPts val="0"/>
              </a:spcAft>
            </a:pPr>
            <a:r>
              <a:rPr lang="it-IT" sz="1600" dirty="0">
                <a:latin typeface="Times New Roman"/>
                <a:ea typeface="Times New Roman"/>
                <a:cs typeface="Times New Roman"/>
              </a:rPr>
              <a:t>L</a:t>
            </a:r>
            <a:r>
              <a:rPr lang="it-IT" sz="1600" dirty="0" smtClean="0">
                <a:effectLst/>
                <a:latin typeface="Times New Roman"/>
                <a:ea typeface="Times New Roman"/>
                <a:cs typeface="Times New Roman"/>
              </a:rPr>
              <a:t>e tasse ambientali possono essere raggruppate in relazione ai loro obiettivi principali, in tre distinte tipologie: le </a:t>
            </a:r>
            <a:r>
              <a:rPr lang="it-IT" sz="1600" i="1" dirty="0" smtClean="0">
                <a:effectLst/>
                <a:latin typeface="Times New Roman"/>
                <a:ea typeface="Times New Roman"/>
                <a:cs typeface="Times New Roman"/>
              </a:rPr>
              <a:t>imposte di copertura dei costi</a:t>
            </a:r>
            <a:r>
              <a:rPr lang="it-IT" sz="1600" dirty="0" smtClean="0">
                <a:effectLst/>
                <a:latin typeface="Times New Roman"/>
                <a:ea typeface="Times New Roman"/>
                <a:cs typeface="Times New Roman"/>
              </a:rPr>
              <a:t>, destinate a coprire le spese dei servizi ambientali e delle misure di riduzione delle emissioni; le </a:t>
            </a:r>
            <a:r>
              <a:rPr lang="it-IT" sz="1600" i="1" dirty="0" smtClean="0">
                <a:effectLst/>
                <a:latin typeface="Times New Roman"/>
                <a:ea typeface="Times New Roman"/>
                <a:cs typeface="Times New Roman"/>
              </a:rPr>
              <a:t>tasse di incentivazione</a:t>
            </a:r>
            <a:r>
              <a:rPr lang="it-IT" sz="1600" dirty="0" smtClean="0">
                <a:effectLst/>
                <a:latin typeface="Times New Roman"/>
                <a:ea typeface="Times New Roman"/>
                <a:cs typeface="Times New Roman"/>
              </a:rPr>
              <a:t>, mirate a modificare il comportamento dei produttori e/o dei consumatori; le </a:t>
            </a:r>
            <a:r>
              <a:rPr lang="it-IT" sz="1600" i="1" dirty="0" smtClean="0">
                <a:effectLst/>
                <a:latin typeface="Times New Roman"/>
                <a:ea typeface="Times New Roman"/>
                <a:cs typeface="Times New Roman"/>
              </a:rPr>
              <a:t>misure fiscali ambientali</a:t>
            </a:r>
            <a:r>
              <a:rPr lang="it-IT" sz="1600" dirty="0" smtClean="0">
                <a:effectLst/>
                <a:latin typeface="Times New Roman"/>
                <a:ea typeface="Times New Roman"/>
                <a:cs typeface="Times New Roman"/>
              </a:rPr>
              <a:t>, usate per aumentare il gettito fiscale da destinare all’incremento della spesa ambientale. </a:t>
            </a:r>
          </a:p>
          <a:p>
            <a:pPr algn="just">
              <a:lnSpc>
                <a:spcPct val="150000"/>
              </a:lnSpc>
              <a:spcAft>
                <a:spcPts val="0"/>
              </a:spcAft>
            </a:pPr>
            <a:r>
              <a:rPr lang="it-IT" sz="1600" dirty="0" smtClean="0">
                <a:effectLst/>
                <a:latin typeface="Times New Roman"/>
                <a:ea typeface="Times New Roman"/>
                <a:cs typeface="Times New Roman"/>
              </a:rPr>
              <a:t>Nella prima e nella seconda categoria si collocano rispettivamente le tasse sui canoni e sulle emissioni e le tasse sui prodotti. Le tasse sulle emissioni sono ispirate al principio che considera la differenziazione dei costi di riduzione e controllo dell’inquinamento tra le imprese: si procede fissando una tassa per unità di inquinamento emesso e si consente all’impresa di immettere nell’ambiente i propri scarichi, pagando la tassa, ovvero procedere ad una riduzione degli stessi e non pagare la tassa. La tassa ambientale sui prodotti viene impiegata per incorporare nel prezzo tutti i costi esterni legati all’utilizzo di determinanti prodotti e che non possono essere integrati nei costi di produzione. Il ricorso a questa tipologia di tassa è finalizzata allo scopo di scoraggiare la produzione di certi beni ad alta intensità di inquinamento. </a:t>
            </a:r>
            <a:endParaRPr lang="it-IT" sz="1600" dirty="0">
              <a:effectLst/>
              <a:latin typeface="Cambria"/>
              <a:ea typeface="Times New Roman"/>
              <a:cs typeface="Times New Roman"/>
            </a:endParaRPr>
          </a:p>
        </p:txBody>
      </p:sp>
    </p:spTree>
    <p:extLst>
      <p:ext uri="{BB962C8B-B14F-4D97-AF65-F5344CB8AC3E}">
        <p14:creationId xmlns:p14="http://schemas.microsoft.com/office/powerpoint/2010/main" val="352277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a:solidFill>
                  <a:prstClr val="black"/>
                </a:solidFill>
                <a:latin typeface="Garamond" pitchFamily="18" charset="0"/>
              </a:rPr>
              <a:t>Strumenti di incentivazione economica</a:t>
            </a:r>
            <a:br>
              <a:rPr lang="it-IT" sz="2400" b="1" dirty="0">
                <a:solidFill>
                  <a:prstClr val="black"/>
                </a:solidFill>
                <a:latin typeface="Garamond" pitchFamily="18" charset="0"/>
              </a:rPr>
            </a:br>
            <a:r>
              <a:rPr lang="it-IT" sz="2400" b="1" dirty="0">
                <a:solidFill>
                  <a:prstClr val="black"/>
                </a:solidFill>
                <a:latin typeface="Garamond" pitchFamily="18" charset="0"/>
              </a:rPr>
              <a:t>Tasse ambientali: Classificazione </a:t>
            </a:r>
            <a:r>
              <a:rPr lang="it-IT" sz="2400" b="1" dirty="0" smtClean="0">
                <a:solidFill>
                  <a:prstClr val="black"/>
                </a:solidFill>
                <a:latin typeface="Garamond" pitchFamily="18" charset="0"/>
              </a:rPr>
              <a:t>negli Stati dell’UE</a:t>
            </a:r>
            <a:endParaRPr lang="it-IT"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35079" y="1668700"/>
            <a:ext cx="6273841" cy="43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8419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a:solidFill>
                  <a:prstClr val="black"/>
                </a:solidFill>
                <a:latin typeface="Garamond" pitchFamily="18" charset="0"/>
              </a:rPr>
              <a:t>Strumenti di incentivazione economica</a:t>
            </a:r>
            <a:br>
              <a:rPr lang="it-IT" sz="2400" b="1" dirty="0">
                <a:solidFill>
                  <a:prstClr val="black"/>
                </a:solidFill>
                <a:latin typeface="Garamond" pitchFamily="18" charset="0"/>
              </a:rPr>
            </a:br>
            <a:r>
              <a:rPr lang="it-IT" sz="2400" b="1" dirty="0">
                <a:solidFill>
                  <a:prstClr val="black"/>
                </a:solidFill>
                <a:latin typeface="Garamond" pitchFamily="18" charset="0"/>
              </a:rPr>
              <a:t>Tasse ambientali: </a:t>
            </a:r>
            <a:r>
              <a:rPr lang="it-IT" sz="2400" b="1" dirty="0" smtClean="0">
                <a:solidFill>
                  <a:prstClr val="black"/>
                </a:solidFill>
                <a:latin typeface="Garamond" pitchFamily="18" charset="0"/>
              </a:rPr>
              <a:t>Proposte di riforma </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sz="2000" dirty="0" smtClean="0">
                <a:effectLst/>
                <a:latin typeface="Times New Roman"/>
                <a:ea typeface="Times New Roman"/>
              </a:rPr>
              <a:t>Nell’ultimo decennio, le tasse ambientali sono state oggetto di numerosi studi che ne hanno evidenziato l’efficacia nel conseguimento dell’obiettivo di crescita economica sostenibile. </a:t>
            </a:r>
          </a:p>
          <a:p>
            <a:pPr marL="0" indent="0" algn="just">
              <a:buNone/>
            </a:pPr>
            <a:r>
              <a:rPr lang="it-IT" sz="2000" dirty="0" smtClean="0">
                <a:effectLst/>
                <a:latin typeface="Times New Roman"/>
                <a:ea typeface="Times New Roman"/>
              </a:rPr>
              <a:t>A tal fine, le istituzioni comunitarie stanno lavorando per varare un programma di riforma fiscale ambientale che possa incoraggiare la crescita riducendo la tassazione sul lavoro e gli investimenti, e spostando la pressione fiscale sulla produzione ed il consumo di beni e servizi con un elevato impatto sull’ambiente. </a:t>
            </a:r>
          </a:p>
          <a:p>
            <a:pPr marL="0" indent="0" algn="just">
              <a:buNone/>
            </a:pPr>
            <a:r>
              <a:rPr lang="it-IT" sz="2000" dirty="0" smtClean="0">
                <a:effectLst/>
                <a:latin typeface="Times New Roman"/>
                <a:ea typeface="Times New Roman"/>
              </a:rPr>
              <a:t>L’obiettivo che l’Unione europea intende raggiungere attraverso la riforma fiscale in chiave </a:t>
            </a:r>
            <a:r>
              <a:rPr lang="it-IT" sz="2000" i="1" dirty="0" smtClean="0">
                <a:effectLst/>
                <a:latin typeface="Times New Roman"/>
                <a:ea typeface="Times New Roman"/>
              </a:rPr>
              <a:t>green</a:t>
            </a:r>
            <a:r>
              <a:rPr lang="it-IT" sz="2000" dirty="0" smtClean="0">
                <a:effectLst/>
                <a:latin typeface="Times New Roman"/>
                <a:ea typeface="Times New Roman"/>
              </a:rPr>
              <a:t> è quello di incidere da una parte sul comportamento dei consumatori incoraggiandoli a reindirizzare il loro consumo verso prodotti realizzati con tecniche compatibili con la salvaguardia dell’ambiente e a ridurre l’uso delle risorse naturali, e dall’altra a stimolare le imprese ad investire in innovazione tecnologica capace di minimizzare la produzione di inquinamento e a ricorrere alle fonti energetiche rinnovabili</a:t>
            </a:r>
            <a:endParaRPr lang="it-IT" sz="2000" dirty="0">
              <a:latin typeface="Garamond" pitchFamily="18" charset="0"/>
            </a:endParaRPr>
          </a:p>
        </p:txBody>
      </p:sp>
    </p:spTree>
    <p:extLst>
      <p:ext uri="{BB962C8B-B14F-4D97-AF65-F5344CB8AC3E}">
        <p14:creationId xmlns:p14="http://schemas.microsoft.com/office/powerpoint/2010/main" val="396967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400" b="1" dirty="0">
                <a:solidFill>
                  <a:prstClr val="black"/>
                </a:solidFill>
                <a:latin typeface="Garamond" pitchFamily="18" charset="0"/>
              </a:rPr>
              <a:t>Strumenti di incentivazione economica</a:t>
            </a:r>
            <a:br>
              <a:rPr lang="it-IT" sz="2400" b="1" dirty="0">
                <a:solidFill>
                  <a:prstClr val="black"/>
                </a:solidFill>
                <a:latin typeface="Garamond" pitchFamily="18" charset="0"/>
              </a:rPr>
            </a:br>
            <a:r>
              <a:rPr lang="it-IT" sz="2400" b="1" dirty="0" smtClean="0">
                <a:solidFill>
                  <a:prstClr val="black"/>
                </a:solidFill>
                <a:latin typeface="Garamond" pitchFamily="18" charset="0"/>
              </a:rPr>
              <a:t>Sussidi </a:t>
            </a:r>
            <a:r>
              <a:rPr lang="it-IT" sz="2400" b="1" dirty="0">
                <a:solidFill>
                  <a:prstClr val="black"/>
                </a:solidFill>
                <a:latin typeface="Garamond" pitchFamily="18" charset="0"/>
              </a:rPr>
              <a:t>ambientali: </a:t>
            </a:r>
            <a:r>
              <a:rPr lang="it-IT" sz="2400" b="1" dirty="0" smtClean="0">
                <a:solidFill>
                  <a:prstClr val="black"/>
                </a:solidFill>
                <a:latin typeface="Garamond" pitchFamily="18" charset="0"/>
              </a:rPr>
              <a:t>Elementi </a:t>
            </a:r>
            <a:r>
              <a:rPr lang="it-IT" sz="2400" b="1" dirty="0">
                <a:solidFill>
                  <a:prstClr val="black"/>
                </a:solidFill>
                <a:latin typeface="Garamond" pitchFamily="18" charset="0"/>
              </a:rPr>
              <a:t>di </a:t>
            </a:r>
            <a:r>
              <a:rPr lang="it-IT" sz="2400" b="1" dirty="0" smtClean="0">
                <a:solidFill>
                  <a:prstClr val="black"/>
                </a:solidFill>
                <a:latin typeface="Garamond" pitchFamily="18" charset="0"/>
              </a:rPr>
              <a:t>definizione </a:t>
            </a:r>
            <a:endParaRPr lang="it-IT" dirty="0"/>
          </a:p>
        </p:txBody>
      </p:sp>
      <p:sp>
        <p:nvSpPr>
          <p:cNvPr id="3" name="Segnaposto contenuto 2"/>
          <p:cNvSpPr>
            <a:spLocks noGrp="1"/>
          </p:cNvSpPr>
          <p:nvPr>
            <p:ph idx="1"/>
          </p:nvPr>
        </p:nvSpPr>
        <p:spPr/>
        <p:txBody>
          <a:bodyPr>
            <a:normAutofit fontScale="92500" lnSpcReduction="20000"/>
          </a:bodyPr>
          <a:lstStyle/>
          <a:p>
            <a:pPr algn="just">
              <a:spcAft>
                <a:spcPts val="0"/>
              </a:spcAft>
            </a:pPr>
            <a:r>
              <a:rPr lang="it-IT" sz="2000" b="1" dirty="0" smtClean="0">
                <a:effectLst/>
                <a:latin typeface="Times New Roman"/>
                <a:ea typeface="Times New Roman"/>
                <a:cs typeface="Times New Roman"/>
              </a:rPr>
              <a:t> </a:t>
            </a:r>
            <a:r>
              <a:rPr lang="it-IT" sz="2000" dirty="0" smtClean="0">
                <a:effectLst/>
                <a:latin typeface="Times New Roman"/>
                <a:ea typeface="Times New Roman"/>
                <a:cs typeface="Times New Roman"/>
              </a:rPr>
              <a:t>I </a:t>
            </a:r>
            <a:r>
              <a:rPr lang="it-IT" sz="2000" b="1" dirty="0" smtClean="0">
                <a:effectLst/>
                <a:latin typeface="Times New Roman"/>
                <a:ea typeface="Times New Roman"/>
                <a:cs typeface="Times New Roman"/>
              </a:rPr>
              <a:t>sussidi ambientali</a:t>
            </a:r>
            <a:r>
              <a:rPr lang="it-IT" sz="2000" dirty="0" smtClean="0">
                <a:effectLst/>
                <a:latin typeface="Times New Roman"/>
                <a:ea typeface="Times New Roman"/>
                <a:cs typeface="Times New Roman"/>
              </a:rPr>
              <a:t> rappresentano una tipologia di strumenti di incentivazione economica attraverso i quali un’impresa che produce inquinamento riceve dall’operatore pubblico delle somme di denaro per ridurre le proprie emissioni al di sotto di uno standard prefissato. </a:t>
            </a:r>
            <a:r>
              <a:rPr lang="it-IT" sz="2000" b="1" dirty="0" smtClean="0">
                <a:effectLst/>
                <a:latin typeface="Times New Roman"/>
                <a:ea typeface="Times New Roman"/>
                <a:cs typeface="Times New Roman"/>
              </a:rPr>
              <a:t>  </a:t>
            </a:r>
            <a:endParaRPr lang="it-IT" sz="2000" dirty="0" smtClean="0">
              <a:effectLst/>
              <a:latin typeface="Cambria"/>
              <a:ea typeface="Times New Roman"/>
              <a:cs typeface="Times New Roman"/>
            </a:endParaRPr>
          </a:p>
          <a:p>
            <a:pPr algn="just"/>
            <a:r>
              <a:rPr lang="it-IT" sz="2000" dirty="0" smtClean="0">
                <a:effectLst/>
                <a:latin typeface="Times New Roman"/>
                <a:ea typeface="Times New Roman"/>
              </a:rPr>
              <a:t>In tal modo è possibile rendere lo standard più efficace grazie alla riduzione volontaria di inquinamento da parte delle imprese che ricevono il sussidio. </a:t>
            </a:r>
          </a:p>
          <a:p>
            <a:pPr algn="just"/>
            <a:r>
              <a:rPr lang="it-IT" sz="2000" dirty="0" smtClean="0">
                <a:effectLst/>
                <a:latin typeface="Times New Roman"/>
                <a:ea typeface="Times New Roman"/>
              </a:rPr>
              <a:t>E’ opportuno evidenziare che il sussidio per le emissioni abbattute può rappresentare un incentivo a diminuire le emissioni a condizione che l’impresa ricavi un reddito.</a:t>
            </a:r>
          </a:p>
          <a:p>
            <a:pPr algn="just"/>
            <a:r>
              <a:rPr lang="it-IT" sz="2000" dirty="0" smtClean="0">
                <a:effectLst/>
                <a:latin typeface="Times New Roman"/>
                <a:ea typeface="Times New Roman"/>
              </a:rPr>
              <a:t>Sul piano economico viene fatta valere la scarsa efficacia dei sussidi nel perseguire l’obiettivo di riduzione dell’inquinamento: si ritiene, infatti, che in una prospettiva di lungo periodo, essi possano contribuire a raggiungere l’effetto opposto, innalzare cioè i livelli di inquinamento.</a:t>
            </a:r>
          </a:p>
          <a:p>
            <a:pPr algn="just"/>
            <a:r>
              <a:rPr lang="it-IT" sz="2000" dirty="0" smtClean="0">
                <a:effectLst/>
                <a:latin typeface="Times New Roman"/>
                <a:ea typeface="Times New Roman"/>
              </a:rPr>
              <a:t>I sussidi aumentando il livello di reddito percepito dagli inquinatori, incentivano nuove imprese ad entrare nel settore produttivo con l’effetto di incrementare l’inquinamento complessivo. Pertanto, sebbene la singola impresa riduca l’inquinamento, a livello di settore produttivo, l’inquinamento aumenta a causa dell’ingresso di nuove imprese</a:t>
            </a:r>
            <a:endParaRPr lang="it-IT" sz="2000" dirty="0">
              <a:latin typeface="Garamond" pitchFamily="18" charset="0"/>
            </a:endParaRPr>
          </a:p>
        </p:txBody>
      </p:sp>
    </p:spTree>
    <p:extLst>
      <p:ext uri="{BB962C8B-B14F-4D97-AF65-F5344CB8AC3E}">
        <p14:creationId xmlns:p14="http://schemas.microsoft.com/office/powerpoint/2010/main" val="3162750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b="1" dirty="0">
                <a:solidFill>
                  <a:prstClr val="black"/>
                </a:solidFill>
                <a:latin typeface="Garamond" pitchFamily="18" charset="0"/>
              </a:rPr>
              <a:t>Strumenti di incentivazione economica</a:t>
            </a:r>
            <a:br>
              <a:rPr lang="it-IT" sz="2400" b="1" dirty="0">
                <a:solidFill>
                  <a:prstClr val="black"/>
                </a:solidFill>
                <a:latin typeface="Garamond" pitchFamily="18" charset="0"/>
              </a:rPr>
            </a:br>
            <a:r>
              <a:rPr lang="it-IT" sz="2400" b="1" dirty="0" smtClean="0">
                <a:solidFill>
                  <a:prstClr val="black"/>
                </a:solidFill>
                <a:latin typeface="Garamond" pitchFamily="18" charset="0"/>
              </a:rPr>
              <a:t>Creazione dei mercati artificiali: </a:t>
            </a:r>
            <a:r>
              <a:rPr lang="it-IT" sz="2400" b="1" dirty="0">
                <a:solidFill>
                  <a:prstClr val="black"/>
                </a:solidFill>
                <a:latin typeface="Garamond" pitchFamily="18" charset="0"/>
              </a:rPr>
              <a:t>Elementi di definizione </a:t>
            </a:r>
            <a:r>
              <a:rPr lang="it-IT" sz="2400" b="1" dirty="0" smtClean="0">
                <a:solidFill>
                  <a:prstClr val="black"/>
                </a:solidFill>
                <a:latin typeface="Garamond" pitchFamily="18" charset="0"/>
              </a:rPr>
              <a:t>e tipologie</a:t>
            </a:r>
            <a:endParaRPr lang="it-IT" dirty="0"/>
          </a:p>
        </p:txBody>
      </p:sp>
      <p:sp>
        <p:nvSpPr>
          <p:cNvPr id="3" name="Segnaposto contenuto 2"/>
          <p:cNvSpPr>
            <a:spLocks noGrp="1"/>
          </p:cNvSpPr>
          <p:nvPr>
            <p:ph idx="1"/>
          </p:nvPr>
        </p:nvSpPr>
        <p:spPr/>
        <p:txBody>
          <a:bodyPr>
            <a:normAutofit fontScale="70000" lnSpcReduction="20000"/>
          </a:bodyPr>
          <a:lstStyle/>
          <a:p>
            <a:pPr algn="just">
              <a:lnSpc>
                <a:spcPct val="150000"/>
              </a:lnSpc>
              <a:spcAft>
                <a:spcPts val="0"/>
              </a:spcAft>
            </a:pPr>
            <a:r>
              <a:rPr lang="it-IT" sz="2000" dirty="0" smtClean="0">
                <a:effectLst/>
                <a:latin typeface="Times New Roman"/>
                <a:ea typeface="Times New Roman"/>
                <a:cs typeface="Times New Roman"/>
              </a:rPr>
              <a:t>Tra gli strumenti economici sta assumendo una rilevante importanza la </a:t>
            </a:r>
            <a:r>
              <a:rPr lang="it-IT" sz="2000" b="1" dirty="0" smtClean="0">
                <a:effectLst/>
                <a:latin typeface="Times New Roman"/>
                <a:ea typeface="Times New Roman"/>
                <a:cs typeface="Times New Roman"/>
              </a:rPr>
              <a:t>creazione di mercati artificiali per i beni ambientali</a:t>
            </a:r>
            <a:r>
              <a:rPr lang="it-IT" sz="2000" dirty="0" smtClean="0">
                <a:effectLst/>
                <a:latin typeface="Times New Roman"/>
                <a:ea typeface="Times New Roman"/>
                <a:cs typeface="Times New Roman"/>
              </a:rPr>
              <a:t> al fine di fornire una valutazione monetaria che possa garantire un’adeguata ripartizione e utilizzo. E’ opportuno sottolineare a tale riguardo che le risorse ambientali (carbone, petrolio, zinco, rame ecc.) e i beni ambientali (aria, foreste, paesaggi) sono risorse economiche soggette a problemi di scarsità, in quanto disponibili in quantità limitate rispetto ai bisogni da soddisfare.  Di norma, le risorse scarse si ripartiscono tra i differenti usi mediante il sistema dei prezzi, come abbiamo visto in precedenza, ciò però non avviene per le risorse ambientali poiché  la maggior parte di esse non è oggetto di scambio sul mercato, e quindi non esiste un loro prezzo. </a:t>
            </a:r>
            <a:endParaRPr lang="it-IT" sz="2000" dirty="0" smtClean="0">
              <a:effectLst/>
              <a:latin typeface="Cambria"/>
              <a:ea typeface="Times New Roman"/>
              <a:cs typeface="Times New Roman"/>
            </a:endParaRPr>
          </a:p>
          <a:p>
            <a:pPr algn="just">
              <a:lnSpc>
                <a:spcPct val="150000"/>
              </a:lnSpc>
              <a:spcAft>
                <a:spcPts val="0"/>
              </a:spcAft>
            </a:pPr>
            <a:r>
              <a:rPr lang="it-IT" sz="2000" dirty="0" smtClean="0">
                <a:effectLst/>
                <a:latin typeface="Times New Roman"/>
                <a:ea typeface="Times New Roman"/>
                <a:cs typeface="Times New Roman"/>
              </a:rPr>
              <a:t>La creazione dei mercati artificiali può essere considerata una possibile modalità di intervento per provvedere in tal senso. Si distinguono tre differenti modalità di creazione di mercati: </a:t>
            </a:r>
            <a:endParaRPr lang="it-IT" sz="2000" dirty="0" smtClean="0">
              <a:effectLst/>
              <a:latin typeface="Cambria"/>
              <a:ea typeface="Times New Roman"/>
              <a:cs typeface="Times New Roman"/>
            </a:endParaRPr>
          </a:p>
          <a:p>
            <a:pPr lvl="0" algn="just">
              <a:lnSpc>
                <a:spcPct val="150000"/>
              </a:lnSpc>
              <a:buFont typeface="+mj-lt"/>
              <a:buAutoNum type="romanLcParenBoth"/>
            </a:pPr>
            <a:r>
              <a:rPr lang="it-IT" sz="2000" dirty="0" smtClean="0">
                <a:effectLst/>
                <a:latin typeface="Times New Roman"/>
                <a:ea typeface="Times New Roman"/>
                <a:cs typeface="Times New Roman"/>
              </a:rPr>
              <a:t>il mercato dei permessi negoziabili di inquinamento</a:t>
            </a:r>
            <a:r>
              <a:rPr lang="it-IT" sz="2000" i="1" dirty="0" smtClean="0">
                <a:effectLst/>
                <a:latin typeface="Times New Roman"/>
                <a:ea typeface="Times New Roman"/>
                <a:cs typeface="Times New Roman"/>
              </a:rPr>
              <a:t> </a:t>
            </a:r>
            <a:r>
              <a:rPr lang="it-IT" sz="2000" dirty="0" smtClean="0">
                <a:effectLst/>
                <a:latin typeface="Times New Roman"/>
                <a:ea typeface="Times New Roman"/>
                <a:cs typeface="Times New Roman"/>
              </a:rPr>
              <a:t>(in letteratura sono indicati anche con le espressione “diritti di emissione” o “certificati ambientali”); </a:t>
            </a:r>
            <a:endParaRPr lang="it-IT" sz="2000" dirty="0" smtClean="0">
              <a:effectLst/>
              <a:latin typeface="Cambria"/>
              <a:ea typeface="Times New Roman"/>
              <a:cs typeface="Times New Roman"/>
            </a:endParaRPr>
          </a:p>
          <a:p>
            <a:pPr lvl="0" algn="just">
              <a:lnSpc>
                <a:spcPct val="150000"/>
              </a:lnSpc>
              <a:buFont typeface="+mj-lt"/>
              <a:buAutoNum type="romanLcParenBoth"/>
            </a:pPr>
            <a:r>
              <a:rPr lang="it-IT" sz="2000" dirty="0" smtClean="0">
                <a:effectLst/>
                <a:latin typeface="Times New Roman"/>
                <a:ea typeface="Times New Roman"/>
                <a:cs typeface="Times New Roman"/>
              </a:rPr>
              <a:t>le borse per le materie secondarie; </a:t>
            </a:r>
            <a:endParaRPr lang="it-IT" sz="2000" dirty="0" smtClean="0">
              <a:effectLst/>
              <a:latin typeface="Cambria"/>
              <a:ea typeface="Times New Roman"/>
              <a:cs typeface="Times New Roman"/>
            </a:endParaRPr>
          </a:p>
          <a:p>
            <a:pPr lvl="0" algn="just">
              <a:lnSpc>
                <a:spcPct val="150000"/>
              </a:lnSpc>
              <a:buFont typeface="+mj-lt"/>
              <a:buAutoNum type="romanLcParenBoth"/>
            </a:pPr>
            <a:r>
              <a:rPr lang="it-IT" sz="2000" dirty="0" smtClean="0">
                <a:effectLst/>
                <a:latin typeface="Times New Roman"/>
                <a:ea typeface="Times New Roman"/>
                <a:cs typeface="Times New Roman"/>
              </a:rPr>
              <a:t>le assicurazioni di responsabilità.</a:t>
            </a:r>
            <a:endParaRPr lang="it-IT" sz="2000" dirty="0">
              <a:effectLst/>
              <a:latin typeface="Cambria"/>
              <a:ea typeface="Times New Roman"/>
              <a:cs typeface="Times New Roman"/>
            </a:endParaRPr>
          </a:p>
        </p:txBody>
      </p:sp>
    </p:spTree>
    <p:extLst>
      <p:ext uri="{BB962C8B-B14F-4D97-AF65-F5344CB8AC3E}">
        <p14:creationId xmlns:p14="http://schemas.microsoft.com/office/powerpoint/2010/main" val="3641031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200" b="1" dirty="0">
                <a:solidFill>
                  <a:prstClr val="black"/>
                </a:solidFill>
                <a:latin typeface="Garamond" pitchFamily="18" charset="0"/>
              </a:rPr>
              <a:t>Strumenti di incentivazione economica</a:t>
            </a:r>
            <a:br>
              <a:rPr lang="it-IT" sz="2200" b="1" dirty="0">
                <a:solidFill>
                  <a:prstClr val="black"/>
                </a:solidFill>
                <a:latin typeface="Garamond" pitchFamily="18" charset="0"/>
              </a:rPr>
            </a:br>
            <a:r>
              <a:rPr lang="it-IT" sz="2200" b="1" dirty="0">
                <a:solidFill>
                  <a:prstClr val="black"/>
                </a:solidFill>
                <a:latin typeface="Garamond" pitchFamily="18" charset="0"/>
              </a:rPr>
              <a:t>Creazione dei mercati artificiali: </a:t>
            </a:r>
            <a:r>
              <a:rPr lang="it-IT" sz="2200" b="1" dirty="0" smtClean="0">
                <a:solidFill>
                  <a:prstClr val="black"/>
                </a:solidFill>
                <a:latin typeface="Garamond" pitchFamily="18" charset="0"/>
              </a:rPr>
              <a:t>Mercato delle materie secondarie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Times New Roman"/>
                <a:ea typeface="Times New Roman"/>
              </a:rPr>
              <a:t>- L</a:t>
            </a:r>
            <a:r>
              <a:rPr lang="it-IT" sz="2000" dirty="0" smtClean="0">
                <a:effectLst/>
                <a:latin typeface="Times New Roman"/>
                <a:ea typeface="Times New Roman"/>
              </a:rPr>
              <a:t>a creazione di un mercato per le materie secondarie si basa sulla condizione secondo la quale in tutti i rifiuti sono contenute materie prime recuperabili che, in</a:t>
            </a:r>
            <a:r>
              <a:rPr lang="it-IT" sz="2000" dirty="0" smtClean="0">
                <a:effectLst/>
                <a:latin typeface="Cambria"/>
                <a:ea typeface="Times New Roman"/>
                <a:cs typeface="Times New Roman"/>
              </a:rPr>
              <a:t> </a:t>
            </a:r>
            <a:r>
              <a:rPr lang="it-IT" sz="2000" dirty="0" smtClean="0">
                <a:effectLst/>
                <a:latin typeface="Times New Roman"/>
                <a:ea typeface="Times New Roman"/>
              </a:rPr>
              <a:t>assenza di interventi di selezione e recupero, verrebbero escluse dal circuito economico con un rilevante impatto negativo sull’ambiente. </a:t>
            </a:r>
          </a:p>
          <a:p>
            <a:pPr marL="0" indent="0" algn="just">
              <a:buNone/>
            </a:pPr>
            <a:r>
              <a:rPr lang="it-IT" sz="2000" dirty="0" smtClean="0">
                <a:effectLst/>
                <a:latin typeface="Times New Roman"/>
                <a:ea typeface="Times New Roman"/>
              </a:rPr>
              <a:t>- La creazione dei mercati delle materie prime secondarie può avvenire con diverse modalità: modificando i prezzi relativi delle materie prime e di quelle di recupero, ad esempio aumentando il prezzo che riceve l’acquirente dei rifiuti perché li riutilizzi, oppure creando delle borse per i rifiuti per favorire la circolazione dei prodotti riciclati, riducendo così i costi di transazione che per questo tipo di materie secondarie sono elevati e possono scoraggiare i potenziali utilizzatori. </a:t>
            </a:r>
          </a:p>
          <a:p>
            <a:pPr marL="0" indent="0" algn="just">
              <a:buNone/>
            </a:pPr>
            <a:r>
              <a:rPr lang="it-IT" sz="2000" dirty="0" smtClean="0">
                <a:effectLst/>
                <a:latin typeface="Times New Roman"/>
                <a:ea typeface="Times New Roman"/>
              </a:rPr>
              <a:t>- In Italia è operativa la Borsa del Recupero che è un servizio telematico per lo scambio dei rifiuti e materie prime seconde derivanti da operazioni di recupero, gestito dalle Camere di Commercio su tutto il territorio nazionale.</a:t>
            </a:r>
            <a:endParaRPr lang="it-IT" sz="2000" dirty="0">
              <a:latin typeface="Garamond" pitchFamily="18" charset="0"/>
            </a:endParaRPr>
          </a:p>
        </p:txBody>
      </p:sp>
    </p:spTree>
    <p:extLst>
      <p:ext uri="{BB962C8B-B14F-4D97-AF65-F5344CB8AC3E}">
        <p14:creationId xmlns:p14="http://schemas.microsoft.com/office/powerpoint/2010/main" val="5566438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2399</Words>
  <Application>Microsoft Office PowerPoint</Application>
  <PresentationFormat>Presentazione su schermo (4:3)</PresentationFormat>
  <Paragraphs>67</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Politiche pubbliche ambientali: Gli strumenti di incentivazione economica. Inquadramento generale </vt:lpstr>
      <vt:lpstr>Strumenti di incentivazione economica Tasse ambientali: Elementi di definizione</vt:lpstr>
      <vt:lpstr>Strumenti di incentivazione economica Tasse ambientali: Approccio teorico</vt:lpstr>
      <vt:lpstr>Strumenti di incentivazione economica Tasse ambientali: Classificazione per tipologia</vt:lpstr>
      <vt:lpstr>Strumenti di incentivazione economica Tasse ambientali: Classificazione negli Stati dell’UE</vt:lpstr>
      <vt:lpstr>Strumenti di incentivazione economica Tasse ambientali: Proposte di riforma </vt:lpstr>
      <vt:lpstr>Strumenti di incentivazione economica Sussidi ambientali: Elementi di definizione </vt:lpstr>
      <vt:lpstr>Strumenti di incentivazione economica Creazione dei mercati artificiali: Elementi di definizione e tipologie</vt:lpstr>
      <vt:lpstr>Strumenti di incentivazione economica Creazione dei mercati artificiali: Mercato delle materie secondarie</vt:lpstr>
      <vt:lpstr>Strumenti di incentivazione economica Creazione dei mercati artificiali: Mercato delle assicurazioni di responsabilità</vt:lpstr>
      <vt:lpstr>Strumenti di incentivazione economica Creazione dei mercati artificiali: Mercato dei permessi negoziabili di inquinamento</vt:lpstr>
      <vt:lpstr>Mercato dei permessi negoziabili di inquinamento: Criteri per il funzionamento. Definizione degli obiettivi</vt:lpstr>
      <vt:lpstr>Mercato dei permessi negoziabili di inquinamento: Criteri per il funzionamento. Allocazione dei permessi</vt:lpstr>
      <vt:lpstr>Mercato dei permessi negoziabili di inquinamento: Criteri per il funzionamento. Gestione dei permessi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Politiche pubbliche ambientali: Gli strumenti di incentivazione economica. Inquadramento generale </dc:title>
  <dc:creator>Utente Windows</dc:creator>
  <cp:lastModifiedBy>Utente Windows</cp:lastModifiedBy>
  <cp:revision>22</cp:revision>
  <dcterms:created xsi:type="dcterms:W3CDTF">2023-02-03T10:01:15Z</dcterms:created>
  <dcterms:modified xsi:type="dcterms:W3CDTF">2023-02-03T13:10:10Z</dcterms:modified>
</cp:coreProperties>
</file>