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BEE5320-D300-438C-A643-EE622EB35DE1}"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4111243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EE5320-D300-438C-A643-EE622EB35DE1}"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1968424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EE5320-D300-438C-A643-EE622EB35DE1}"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22838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EE5320-D300-438C-A643-EE622EB35DE1}"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398137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BEE5320-D300-438C-A643-EE622EB35DE1}"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284332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BEE5320-D300-438C-A643-EE622EB35DE1}"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20505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BEE5320-D300-438C-A643-EE622EB35DE1}" type="datetimeFigureOut">
              <a:rPr lang="it-IT" smtClean="0"/>
              <a:t>03/02/2023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315341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BEE5320-D300-438C-A643-EE622EB35DE1}" type="datetimeFigureOut">
              <a:rPr lang="it-IT" smtClean="0"/>
              <a:t>03/02/2023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383310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BEE5320-D300-438C-A643-EE622EB35DE1}" type="datetimeFigureOut">
              <a:rPr lang="it-IT" smtClean="0"/>
              <a:t>03/02/2023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287856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BEE5320-D300-438C-A643-EE622EB35DE1}"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322464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BEE5320-D300-438C-A643-EE622EB35DE1}"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964218-1FDE-4F5C-895E-C5C95C953FD8}" type="slidenum">
              <a:rPr lang="it-IT" smtClean="0"/>
              <a:t>‹N›</a:t>
            </a:fld>
            <a:endParaRPr lang="it-IT"/>
          </a:p>
        </p:txBody>
      </p:sp>
    </p:spTree>
    <p:extLst>
      <p:ext uri="{BB962C8B-B14F-4D97-AF65-F5344CB8AC3E}">
        <p14:creationId xmlns:p14="http://schemas.microsoft.com/office/powerpoint/2010/main" val="415835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5320-D300-438C-A643-EE622EB35DE1}" type="datetimeFigureOut">
              <a:rPr lang="it-IT" smtClean="0"/>
              <a:t>03/02/2023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64218-1FDE-4F5C-895E-C5C95C953FD8}" type="slidenum">
              <a:rPr lang="it-IT" smtClean="0"/>
              <a:t>‹N›</a:t>
            </a:fld>
            <a:endParaRPr lang="it-IT"/>
          </a:p>
        </p:txBody>
      </p:sp>
    </p:spTree>
    <p:extLst>
      <p:ext uri="{BB962C8B-B14F-4D97-AF65-F5344CB8AC3E}">
        <p14:creationId xmlns:p14="http://schemas.microsoft.com/office/powerpoint/2010/main" val="3789835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48681"/>
            <a:ext cx="7772400" cy="792087"/>
          </a:xfrm>
        </p:spPr>
        <p:txBody>
          <a:bodyPr>
            <a:normAutofit fontScale="90000"/>
          </a:bodyPr>
          <a:lstStyle/>
          <a:p>
            <a:r>
              <a:rPr lang="it-IT" sz="2400" b="1" dirty="0" smtClean="0">
                <a:latin typeface="Garamond" pitchFamily="18" charset="0"/>
              </a:rPr>
              <a:t>Politiche pubbliche ambientali: Approccio e strumenti regolativi</a:t>
            </a:r>
            <a:endParaRPr lang="it-IT" sz="2400" b="1" dirty="0">
              <a:latin typeface="Garamond" pitchFamily="18" charset="0"/>
            </a:endParaRPr>
          </a:p>
        </p:txBody>
      </p:sp>
      <p:sp>
        <p:nvSpPr>
          <p:cNvPr id="3" name="Sottotitolo 2"/>
          <p:cNvSpPr>
            <a:spLocks noGrp="1"/>
          </p:cNvSpPr>
          <p:nvPr>
            <p:ph type="subTitle" idx="1"/>
          </p:nvPr>
        </p:nvSpPr>
        <p:spPr>
          <a:xfrm>
            <a:off x="755576" y="1412776"/>
            <a:ext cx="7992888" cy="4226024"/>
          </a:xfrm>
        </p:spPr>
        <p:txBody>
          <a:bodyPr>
            <a:normAutofit/>
          </a:bodyPr>
          <a:lstStyle/>
          <a:p>
            <a:pPr algn="just">
              <a:lnSpc>
                <a:spcPct val="150000"/>
              </a:lnSpc>
              <a:spcAft>
                <a:spcPts val="0"/>
              </a:spcAft>
            </a:pPr>
            <a:r>
              <a:rPr lang="it-IT" sz="2000" dirty="0" smtClean="0">
                <a:solidFill>
                  <a:schemeClr val="tx1"/>
                </a:solidFill>
                <a:effectLst/>
                <a:latin typeface="Times New Roman"/>
                <a:ea typeface="Times New Roman"/>
                <a:cs typeface="Times New Roman"/>
              </a:rPr>
              <a:t>Gli strumenti regolativi rispondono ad un approccio normativo di </a:t>
            </a:r>
            <a:r>
              <a:rPr lang="it-IT" sz="2000" i="1" dirty="0" err="1" smtClean="0">
                <a:solidFill>
                  <a:schemeClr val="tx1"/>
                </a:solidFill>
                <a:effectLst/>
                <a:latin typeface="Times New Roman"/>
                <a:ea typeface="Times New Roman"/>
                <a:cs typeface="Times New Roman"/>
              </a:rPr>
              <a:t>command</a:t>
            </a:r>
            <a:r>
              <a:rPr lang="it-IT" sz="2000" i="1" dirty="0" smtClean="0">
                <a:solidFill>
                  <a:schemeClr val="tx1"/>
                </a:solidFill>
                <a:effectLst/>
                <a:latin typeface="Times New Roman"/>
                <a:ea typeface="Times New Roman"/>
                <a:cs typeface="Times New Roman"/>
              </a:rPr>
              <a:t> </a:t>
            </a:r>
            <a:r>
              <a:rPr lang="it-IT" sz="2000" dirty="0" smtClean="0">
                <a:solidFill>
                  <a:schemeClr val="tx1"/>
                </a:solidFill>
                <a:effectLst/>
                <a:latin typeface="Times New Roman"/>
                <a:ea typeface="Times New Roman"/>
                <a:cs typeface="Times New Roman"/>
              </a:rPr>
              <a:t>(comando) </a:t>
            </a:r>
            <a:r>
              <a:rPr lang="it-IT" sz="2000" i="1" dirty="0" smtClean="0">
                <a:solidFill>
                  <a:schemeClr val="tx1"/>
                </a:solidFill>
                <a:effectLst/>
                <a:latin typeface="Times New Roman"/>
                <a:ea typeface="Times New Roman"/>
                <a:cs typeface="Times New Roman"/>
              </a:rPr>
              <a:t>and control</a:t>
            </a:r>
            <a:r>
              <a:rPr lang="it-IT" sz="2000" dirty="0" smtClean="0">
                <a:solidFill>
                  <a:schemeClr val="tx1"/>
                </a:solidFill>
                <a:effectLst/>
                <a:latin typeface="Times New Roman"/>
                <a:ea typeface="Times New Roman"/>
                <a:cs typeface="Times New Roman"/>
              </a:rPr>
              <a:t> (controllo), infatti, attraverso specifiche norme sancite dall’autorità pubblica vengono definiti dei comportamenti (comando), come ad esempio l’imposizione a tutti i soggetti inquinatori di ridurre le proprie emissioni fino a raggiungere un tetto massimo di inquinamento, la cui effettiva ottemperanza è sottoposta ad un’attività di accertamento (controllo) espletata da un’autorità di competente. Gli strumenti regolativi più diffusi che hanno costituito la base delle politiche ambientali sono gli </a:t>
            </a:r>
            <a:r>
              <a:rPr lang="it-IT" sz="2000" b="1" dirty="0" smtClean="0">
                <a:solidFill>
                  <a:schemeClr val="tx1"/>
                </a:solidFill>
                <a:effectLst/>
                <a:latin typeface="Times New Roman"/>
                <a:ea typeface="Times New Roman"/>
                <a:cs typeface="Times New Roman"/>
              </a:rPr>
              <a:t>standard</a:t>
            </a:r>
            <a:r>
              <a:rPr lang="it-IT" sz="2000" dirty="0" smtClean="0">
                <a:solidFill>
                  <a:schemeClr val="tx1"/>
                </a:solidFill>
                <a:effectLst/>
                <a:latin typeface="Times New Roman"/>
                <a:ea typeface="Times New Roman"/>
                <a:cs typeface="Times New Roman"/>
              </a:rPr>
              <a:t>.</a:t>
            </a:r>
            <a:endParaRPr lang="it-IT" sz="2000" dirty="0">
              <a:solidFill>
                <a:schemeClr val="tx1"/>
              </a:solidFill>
              <a:effectLst/>
              <a:latin typeface="Cambria"/>
              <a:ea typeface="Times New Roman"/>
              <a:cs typeface="Times New Roman"/>
            </a:endParaRPr>
          </a:p>
        </p:txBody>
      </p:sp>
    </p:spTree>
    <p:extLst>
      <p:ext uri="{BB962C8B-B14F-4D97-AF65-F5344CB8AC3E}">
        <p14:creationId xmlns:p14="http://schemas.microsoft.com/office/powerpoint/2010/main" val="3336504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Gli standard ambientali: Definizione e tipologie</a:t>
            </a:r>
            <a:br>
              <a:rPr lang="it-IT" sz="2400" b="1" dirty="0" smtClean="0">
                <a:latin typeface="Garamond" pitchFamily="18" charset="0"/>
              </a:rPr>
            </a:br>
            <a:r>
              <a:rPr lang="it-IT" sz="2400" b="1" dirty="0" smtClean="0">
                <a:latin typeface="Garamond" pitchFamily="18" charset="0"/>
              </a:rPr>
              <a:t>Standard di Emissione</a:t>
            </a:r>
            <a:endParaRPr lang="it-IT" sz="2400" b="1" dirty="0">
              <a:latin typeface="Garamond" pitchFamily="18" charset="0"/>
            </a:endParaRPr>
          </a:p>
        </p:txBody>
      </p:sp>
      <p:sp>
        <p:nvSpPr>
          <p:cNvPr id="3" name="Segnaposto contenuto 2"/>
          <p:cNvSpPr>
            <a:spLocks noGrp="1"/>
          </p:cNvSpPr>
          <p:nvPr>
            <p:ph idx="1"/>
          </p:nvPr>
        </p:nvSpPr>
        <p:spPr/>
        <p:txBody>
          <a:bodyPr>
            <a:normAutofit fontScale="85000" lnSpcReduction="20000"/>
          </a:bodyPr>
          <a:lstStyle/>
          <a:p>
            <a:pPr algn="just">
              <a:lnSpc>
                <a:spcPct val="150000"/>
              </a:lnSpc>
              <a:spcAft>
                <a:spcPts val="0"/>
              </a:spcAft>
            </a:pPr>
            <a:r>
              <a:rPr lang="it-IT" sz="2000" dirty="0" smtClean="0">
                <a:effectLst/>
                <a:latin typeface="Times New Roman"/>
                <a:ea typeface="Times New Roman"/>
                <a:cs typeface="Times New Roman"/>
              </a:rPr>
              <a:t>Gli </a:t>
            </a:r>
            <a:r>
              <a:rPr lang="it-IT" sz="2000" b="1" dirty="0" smtClean="0">
                <a:effectLst/>
                <a:latin typeface="Times New Roman"/>
                <a:ea typeface="Times New Roman"/>
                <a:cs typeface="Times New Roman"/>
              </a:rPr>
              <a:t>standard ambientali</a:t>
            </a:r>
            <a:r>
              <a:rPr lang="it-IT" sz="2000" dirty="0" smtClean="0">
                <a:effectLst/>
                <a:latin typeface="Times New Roman"/>
                <a:ea typeface="Times New Roman"/>
                <a:cs typeface="Times New Roman"/>
              </a:rPr>
              <a:t> sono norme tecniche attraverso le quali si fissano specifici livelli di concentrazione delle sostanze inquinanti nell’ambiente mediante l’utilizzo delle migliori tecnologie possibili. Essi possono essere di diverso tipo: </a:t>
            </a:r>
            <a:r>
              <a:rPr lang="it-IT" sz="2000" b="1" dirty="0" smtClean="0">
                <a:effectLst/>
                <a:latin typeface="Times New Roman"/>
                <a:ea typeface="Times New Roman"/>
                <a:cs typeface="Times New Roman"/>
              </a:rPr>
              <a:t>emissione</a:t>
            </a:r>
            <a:r>
              <a:rPr lang="it-IT" sz="2000" dirty="0" smtClean="0">
                <a:effectLst/>
                <a:latin typeface="Times New Roman"/>
                <a:ea typeface="Times New Roman"/>
                <a:cs typeface="Times New Roman"/>
              </a:rPr>
              <a:t>, </a:t>
            </a:r>
            <a:r>
              <a:rPr lang="it-IT" sz="2000" b="1" dirty="0" smtClean="0">
                <a:effectLst/>
                <a:latin typeface="Times New Roman"/>
                <a:ea typeface="Times New Roman"/>
                <a:cs typeface="Times New Roman"/>
              </a:rPr>
              <a:t>qualità</a:t>
            </a:r>
            <a:r>
              <a:rPr lang="it-IT" sz="2000" dirty="0" smtClean="0">
                <a:effectLst/>
                <a:latin typeface="Times New Roman"/>
                <a:ea typeface="Times New Roman"/>
                <a:cs typeface="Times New Roman"/>
              </a:rPr>
              <a:t>, </a:t>
            </a:r>
            <a:r>
              <a:rPr lang="it-IT" sz="2000" b="1" dirty="0" smtClean="0">
                <a:effectLst/>
                <a:latin typeface="Times New Roman"/>
                <a:ea typeface="Times New Roman"/>
                <a:cs typeface="Times New Roman"/>
              </a:rPr>
              <a:t>processo</a:t>
            </a:r>
            <a:r>
              <a:rPr lang="it-IT" sz="2000" dirty="0" smtClean="0">
                <a:effectLst/>
                <a:latin typeface="Times New Roman"/>
                <a:ea typeface="Times New Roman"/>
                <a:cs typeface="Times New Roman"/>
              </a:rPr>
              <a:t> e di </a:t>
            </a:r>
            <a:r>
              <a:rPr lang="it-IT" sz="2000" b="1" dirty="0" smtClean="0">
                <a:effectLst/>
                <a:latin typeface="Times New Roman"/>
                <a:ea typeface="Times New Roman"/>
                <a:cs typeface="Times New Roman"/>
              </a:rPr>
              <a:t>prodotto</a:t>
            </a:r>
            <a:r>
              <a:rPr lang="it-IT" sz="2000" dirty="0" smtClean="0">
                <a:effectLst/>
                <a:latin typeface="Times New Roman"/>
                <a:ea typeface="Times New Roman"/>
                <a:cs typeface="Times New Roman"/>
              </a:rPr>
              <a:t>.</a:t>
            </a:r>
            <a:endParaRPr lang="it-IT" sz="2000" dirty="0" smtClean="0">
              <a:effectLst/>
              <a:latin typeface="Cambria"/>
              <a:ea typeface="Times New Roman"/>
              <a:cs typeface="Times New Roman"/>
            </a:endParaRPr>
          </a:p>
          <a:p>
            <a:pPr algn="just">
              <a:lnSpc>
                <a:spcPct val="150000"/>
              </a:lnSpc>
              <a:spcAft>
                <a:spcPts val="0"/>
              </a:spcAft>
            </a:pPr>
            <a:r>
              <a:rPr lang="it-IT" sz="2000" dirty="0" smtClean="0">
                <a:effectLst/>
                <a:latin typeface="Times New Roman"/>
                <a:ea typeface="Times New Roman"/>
                <a:cs typeface="Times New Roman"/>
              </a:rPr>
              <a:t>Gli </a:t>
            </a:r>
            <a:r>
              <a:rPr lang="it-IT" sz="2000" b="1" dirty="0" smtClean="0">
                <a:effectLst/>
                <a:latin typeface="Times New Roman"/>
                <a:ea typeface="Times New Roman"/>
                <a:cs typeface="Times New Roman"/>
              </a:rPr>
              <a:t>standard di emissione</a:t>
            </a:r>
            <a:r>
              <a:rPr lang="it-IT" sz="2000" dirty="0" smtClean="0">
                <a:effectLst/>
                <a:latin typeface="Times New Roman"/>
                <a:ea typeface="Times New Roman"/>
                <a:cs typeface="Times New Roman"/>
              </a:rPr>
              <a:t> sono norme che stabiliscono la quantità massima di sostanze inquinanti che è possibile emettere in un determinato corpo ricettore (aria, acqua, suolo), pertanto tutti i produttori di emissioni, obbligati al rispetto degli standard in vigore, dovranno provvedere al disinquinamento dei propri scarichi in modo da non superare i limiti fissati. Un esempio di standard di emissione è costituito dalle norme che stabiliscono per il PM10 (materiale particolato </a:t>
            </a:r>
            <a:r>
              <a:rPr lang="it-IT" sz="2000" dirty="0" err="1" smtClean="0">
                <a:effectLst/>
                <a:latin typeface="Times New Roman"/>
                <a:ea typeface="Times New Roman"/>
                <a:cs typeface="Times New Roman"/>
              </a:rPr>
              <a:t>aerodisperso</a:t>
            </a:r>
            <a:r>
              <a:rPr lang="it-IT" sz="2000" dirty="0" smtClean="0">
                <a:effectLst/>
                <a:latin typeface="Times New Roman"/>
                <a:ea typeface="Times New Roman"/>
                <a:cs typeface="Times New Roman"/>
              </a:rPr>
              <a:t>, un inquinante alla cui costituzione contribuiscono più sostanze), ai fini della protezione della salute umana, un valore limite annuale di 40 µ/m</a:t>
            </a:r>
            <a:r>
              <a:rPr lang="it-IT" sz="2000" baseline="30000" dirty="0" smtClean="0">
                <a:effectLst/>
                <a:latin typeface="Times New Roman"/>
                <a:ea typeface="Times New Roman"/>
                <a:cs typeface="Times New Roman"/>
              </a:rPr>
              <a:t>3</a:t>
            </a:r>
            <a:r>
              <a:rPr lang="it-IT" sz="2000" dirty="0" smtClean="0">
                <a:effectLst/>
                <a:latin typeface="Times New Roman"/>
                <a:ea typeface="Times New Roman"/>
                <a:cs typeface="Times New Roman"/>
              </a:rPr>
              <a:t> e un valore limite giornaliero di 50 µ/m</a:t>
            </a:r>
            <a:r>
              <a:rPr lang="it-IT" sz="2000" baseline="30000" dirty="0" smtClean="0">
                <a:effectLst/>
                <a:latin typeface="Times New Roman"/>
                <a:ea typeface="Times New Roman"/>
                <a:cs typeface="Times New Roman"/>
              </a:rPr>
              <a:t>3</a:t>
            </a:r>
            <a:r>
              <a:rPr lang="it-IT" sz="2000" dirty="0" smtClean="0">
                <a:effectLst/>
                <a:latin typeface="Times New Roman"/>
                <a:ea typeface="Times New Roman"/>
                <a:cs typeface="Times New Roman"/>
              </a:rPr>
              <a:t> da non superare più di 35 volte in un anno (direttiva 2008/50/CE e il </a:t>
            </a:r>
            <a:r>
              <a:rPr lang="it-IT" sz="2000" dirty="0" err="1" smtClean="0">
                <a:effectLst/>
                <a:latin typeface="Times New Roman"/>
                <a:ea typeface="Times New Roman"/>
                <a:cs typeface="Times New Roman"/>
              </a:rPr>
              <a:t>D.Lgs</a:t>
            </a:r>
            <a:r>
              <a:rPr lang="it-IT" sz="2000" dirty="0" smtClean="0">
                <a:effectLst/>
                <a:latin typeface="Times New Roman"/>
                <a:ea typeface="Times New Roman"/>
                <a:cs typeface="Times New Roman"/>
              </a:rPr>
              <a:t> 155/2010). </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842189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Gli Standard ambientali di Qualità</a:t>
            </a:r>
            <a:endParaRPr lang="it-IT" sz="2400" b="1" dirty="0">
              <a:latin typeface="Garamond" pitchFamily="18" charset="0"/>
            </a:endParaRPr>
          </a:p>
        </p:txBody>
      </p:sp>
      <p:sp>
        <p:nvSpPr>
          <p:cNvPr id="3" name="Segnaposto contenuto 2"/>
          <p:cNvSpPr>
            <a:spLocks noGrp="1"/>
          </p:cNvSpPr>
          <p:nvPr>
            <p:ph idx="1"/>
          </p:nvPr>
        </p:nvSpPr>
        <p:spPr/>
        <p:txBody>
          <a:bodyPr>
            <a:normAutofit fontScale="92500" lnSpcReduction="20000"/>
          </a:bodyPr>
          <a:lstStyle/>
          <a:p>
            <a:pPr marL="0" indent="0" algn="just">
              <a:lnSpc>
                <a:spcPct val="150000"/>
              </a:lnSpc>
              <a:spcAft>
                <a:spcPts val="0"/>
              </a:spcAft>
              <a:buNone/>
            </a:pPr>
            <a:r>
              <a:rPr lang="it-IT" sz="2000" dirty="0" smtClean="0">
                <a:effectLst/>
                <a:latin typeface="Times New Roman"/>
                <a:ea typeface="Times New Roman"/>
                <a:cs typeface="Times New Roman"/>
              </a:rPr>
              <a:t>Gli </a:t>
            </a:r>
            <a:r>
              <a:rPr lang="it-IT" sz="2000" b="1" dirty="0" smtClean="0">
                <a:effectLst/>
                <a:latin typeface="Times New Roman"/>
                <a:ea typeface="Times New Roman"/>
                <a:cs typeface="Times New Roman"/>
              </a:rPr>
              <a:t>standard di qualità</a:t>
            </a:r>
            <a:r>
              <a:rPr lang="it-IT" sz="2000" dirty="0" smtClean="0">
                <a:effectLst/>
                <a:latin typeface="Times New Roman"/>
                <a:ea typeface="Times New Roman"/>
                <a:cs typeface="Times New Roman"/>
              </a:rPr>
              <a:t> specificano le caratteristiche che devono avere le risorse ambientali, ad esempio definiscono le concentrazioni massime di inquinanti ammesse nei corsi d’acqua, oppure il livello massimo di rumore consentito in determinate zone. Questa tipologia di standard viene introdotta insieme ad uno standard di emissione al fine di permettere un trattamento differenziato per aree geografiche, per tipologia, e dimensione delle attività economiche. In particolare, se lo standard di emissione consente di regolare le singole emissioni di inquinanti in un dato corpo ricettore, lo standard di qualità garantirà una differenziazione dei limiti in relazione alla capacità assimilativa del medesimo ricettore, rapportando la quantità assoluta degli inquinanti scaricati alla capacità di assimilazione del luogo di scarico.</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1778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Gli Standard ambientali di Processo</a:t>
            </a:r>
            <a:endParaRPr lang="it-IT" sz="2400" b="1" dirty="0">
              <a:latin typeface="Garamond" pitchFamily="18" charset="0"/>
            </a:endParaRPr>
          </a:p>
        </p:txBody>
      </p:sp>
      <p:sp>
        <p:nvSpPr>
          <p:cNvPr id="3" name="Segnaposto contenuto 2"/>
          <p:cNvSpPr>
            <a:spLocks noGrp="1"/>
          </p:cNvSpPr>
          <p:nvPr>
            <p:ph idx="1"/>
          </p:nvPr>
        </p:nvSpPr>
        <p:spPr/>
        <p:txBody>
          <a:bodyPr>
            <a:normAutofit fontScale="85000" lnSpcReduction="10000"/>
          </a:bodyPr>
          <a:lstStyle/>
          <a:p>
            <a:pPr marL="0" indent="0" algn="just">
              <a:lnSpc>
                <a:spcPct val="150000"/>
              </a:lnSpc>
              <a:spcAft>
                <a:spcPts val="0"/>
              </a:spcAft>
              <a:buNone/>
            </a:pPr>
            <a:r>
              <a:rPr lang="it-IT" sz="2000" dirty="0" smtClean="0">
                <a:effectLst/>
                <a:latin typeface="Times New Roman"/>
                <a:ea typeface="Times New Roman"/>
                <a:cs typeface="Times New Roman"/>
              </a:rPr>
              <a:t>Gli </a:t>
            </a:r>
            <a:r>
              <a:rPr lang="it-IT" sz="2000" b="1" dirty="0" smtClean="0">
                <a:effectLst/>
                <a:latin typeface="Times New Roman"/>
                <a:ea typeface="Times New Roman"/>
                <a:cs typeface="Times New Roman"/>
              </a:rPr>
              <a:t>standard di processo</a:t>
            </a:r>
            <a:r>
              <a:rPr lang="it-IT" sz="2000" dirty="0" smtClean="0">
                <a:effectLst/>
                <a:latin typeface="Times New Roman"/>
                <a:ea typeface="Times New Roman"/>
                <a:cs typeface="Times New Roman"/>
              </a:rPr>
              <a:t> definiscono le caratteristiche del processo di produzione e individuano le tecnologie di disinquinamento da utilizzare. Sebbene permettano il perseguimento di un livello ottimale di disinquinamento mediante l’utilizzo delle migliori tecnologie disponibili, gli standard in questione risultano molto rigidi e impediscono ai soggetti inquinatori la ricerca di soluzioni meno costose e più efficienti. Un esempio di standard di processo è la norma che ha introdotto un nuovo approccio per la riduzione degli impatti ambientali delle emissioni industriali attraverso la graduale applicazione di un insieme di soluzioni tecniche (impiantistiche, gestionali e di controllo) messe in atto per evitare o, qualora non sia possibile, ridurre le emissioni di inquinanti nell’aria, nell’acqua e nel suolo, comprese misure relative ai rifiuti (Direttiva 2010/75/UE). Queste soluzioni tecniche sono le BAT (Best </a:t>
            </a:r>
            <a:r>
              <a:rPr lang="it-IT" sz="2000" dirty="0" err="1" smtClean="0">
                <a:effectLst/>
                <a:latin typeface="Times New Roman"/>
                <a:ea typeface="Times New Roman"/>
                <a:cs typeface="Times New Roman"/>
              </a:rPr>
              <a:t>Available</a:t>
            </a:r>
            <a:r>
              <a:rPr lang="it-IT" sz="2000" dirty="0" smtClean="0">
                <a:effectLst/>
                <a:latin typeface="Times New Roman"/>
                <a:ea typeface="Times New Roman"/>
                <a:cs typeface="Times New Roman"/>
              </a:rPr>
              <a:t> </a:t>
            </a:r>
            <a:r>
              <a:rPr lang="it-IT" sz="2000" dirty="0" err="1" smtClean="0">
                <a:effectLst/>
                <a:latin typeface="Times New Roman"/>
                <a:ea typeface="Times New Roman"/>
                <a:cs typeface="Times New Roman"/>
              </a:rPr>
              <a:t>Technique</a:t>
            </a:r>
            <a:r>
              <a:rPr lang="it-IT" sz="2000" dirty="0" smtClean="0">
                <a:effectLst/>
                <a:latin typeface="Times New Roman"/>
                <a:ea typeface="Times New Roman"/>
                <a:cs typeface="Times New Roman"/>
              </a:rPr>
              <a:t>) o MTD (Migliori Tecniche Disponibili).</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333903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Gli Standard ambientali di Prodotto</a:t>
            </a:r>
            <a:endParaRPr lang="it-IT" sz="2400" b="1" dirty="0">
              <a:latin typeface="Garamond" pitchFamily="18" charset="0"/>
            </a:endParaRPr>
          </a:p>
        </p:txBody>
      </p:sp>
      <p:sp>
        <p:nvSpPr>
          <p:cNvPr id="3" name="Segnaposto contenuto 2"/>
          <p:cNvSpPr>
            <a:spLocks noGrp="1"/>
          </p:cNvSpPr>
          <p:nvPr>
            <p:ph idx="1"/>
          </p:nvPr>
        </p:nvSpPr>
        <p:spPr/>
        <p:txBody>
          <a:bodyPr>
            <a:normAutofit lnSpcReduction="10000"/>
          </a:bodyPr>
          <a:lstStyle/>
          <a:p>
            <a:pPr marL="0" indent="0" algn="just">
              <a:lnSpc>
                <a:spcPct val="150000"/>
              </a:lnSpc>
              <a:spcAft>
                <a:spcPts val="0"/>
              </a:spcAft>
              <a:buNone/>
            </a:pPr>
            <a:r>
              <a:rPr lang="it-IT" sz="2000" dirty="0" smtClean="0">
                <a:effectLst/>
                <a:latin typeface="Times New Roman"/>
                <a:ea typeface="Times New Roman"/>
                <a:cs typeface="Times New Roman"/>
              </a:rPr>
              <a:t>Gli </a:t>
            </a:r>
            <a:r>
              <a:rPr lang="it-IT" sz="2000" b="1" dirty="0" smtClean="0">
                <a:effectLst/>
                <a:latin typeface="Times New Roman"/>
                <a:ea typeface="Times New Roman"/>
                <a:cs typeface="Times New Roman"/>
              </a:rPr>
              <a:t>standard di prodotto</a:t>
            </a:r>
            <a:r>
              <a:rPr lang="it-IT" sz="2000" dirty="0" smtClean="0">
                <a:effectLst/>
                <a:latin typeface="Times New Roman"/>
                <a:ea typeface="Times New Roman"/>
                <a:cs typeface="Times New Roman"/>
              </a:rPr>
              <a:t> fissano le caratteristiche che devono possedere i prodotti che possono causare danni all’ambiente con l’obiettivo di garantire la produzione di beni in grado di determinare il minore impatto sull’ambiente. Il ricorso a questa categoria di standard si rivela necessario in tutte quelle situazioni in cui attivare un processo di depurazione e disinquinamento a posteriori comporto elevati costi. Un esempio di standard di prodotto è lo standard Euro 6D-Temp che impone alle autovetture di nuova immatricolazione, a partire dal 1° settembre 2019, la dotazione di sofisticati sistemi di trattamento delle emissioni e filtri </a:t>
            </a:r>
            <a:r>
              <a:rPr lang="it-IT" sz="2000" dirty="0" err="1" smtClean="0">
                <a:effectLst/>
                <a:latin typeface="Times New Roman"/>
                <a:ea typeface="Times New Roman"/>
                <a:cs typeface="Times New Roman"/>
              </a:rPr>
              <a:t>antiparticolato</a:t>
            </a:r>
            <a:r>
              <a:rPr lang="it-IT" sz="2000" dirty="0" smtClean="0">
                <a:effectLst/>
                <a:latin typeface="Times New Roman"/>
                <a:ea typeface="Times New Roman"/>
                <a:cs typeface="Times New Roman"/>
              </a:rPr>
              <a:t>, necessari per ridurre le emissioni di </a:t>
            </a:r>
            <a:r>
              <a:rPr lang="it-IT" sz="2000" dirty="0" err="1" smtClean="0">
                <a:effectLst/>
                <a:latin typeface="Times New Roman"/>
                <a:ea typeface="Times New Roman"/>
                <a:cs typeface="Times New Roman"/>
              </a:rPr>
              <a:t>NO</a:t>
            </a:r>
            <a:r>
              <a:rPr lang="it-IT" sz="2000" baseline="-25000" dirty="0" err="1" smtClean="0">
                <a:effectLst/>
                <a:latin typeface="Times New Roman"/>
                <a:ea typeface="Times New Roman"/>
                <a:cs typeface="Times New Roman"/>
              </a:rPr>
              <a:t>x</a:t>
            </a:r>
            <a:r>
              <a:rPr lang="it-IT" sz="2000" dirty="0" smtClean="0">
                <a:effectLst/>
                <a:latin typeface="Times New Roman"/>
                <a:ea typeface="Times New Roman"/>
                <a:cs typeface="Times New Roman"/>
              </a:rPr>
              <a:t> (ossidi di azoto).</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34485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Applicazione degli standard ambientali: Premesse e limiti</a:t>
            </a:r>
            <a:endParaRPr lang="it-IT" sz="2400" b="1" dirty="0">
              <a:latin typeface="Garamond" pitchFamily="18" charset="0"/>
            </a:endParaRPr>
          </a:p>
        </p:txBody>
      </p:sp>
      <p:sp>
        <p:nvSpPr>
          <p:cNvPr id="3" name="Segnaposto contenuto 2"/>
          <p:cNvSpPr>
            <a:spLocks noGrp="1"/>
          </p:cNvSpPr>
          <p:nvPr>
            <p:ph idx="1"/>
          </p:nvPr>
        </p:nvSpPr>
        <p:spPr/>
        <p:txBody>
          <a:bodyPr>
            <a:normAutofit lnSpcReduction="10000"/>
          </a:bodyPr>
          <a:lstStyle/>
          <a:p>
            <a:pPr marL="0" indent="0" algn="just">
              <a:buNone/>
            </a:pPr>
            <a:r>
              <a:rPr lang="it-IT" sz="1600" dirty="0" smtClean="0">
                <a:effectLst/>
                <a:latin typeface="Times New Roman"/>
                <a:ea typeface="Times New Roman"/>
              </a:rPr>
              <a:t>- La definizione di tutti gli standard ambientali richiede necessariamente la presenza di un’istituzione deputata a controllare l’attività degli inquinatori con il potere di imporre una multa in caso di infrazione al fine di scoraggiare comportamenti inadempienti da parte degli inquinatori. </a:t>
            </a:r>
          </a:p>
          <a:p>
            <a:pPr marL="0" indent="0" algn="just">
              <a:buNone/>
            </a:pPr>
            <a:r>
              <a:rPr lang="it-IT" sz="1600" dirty="0" smtClean="0">
                <a:effectLst/>
                <a:latin typeface="Times New Roman"/>
                <a:ea typeface="Times New Roman"/>
              </a:rPr>
              <a:t>- Nonostante la presenza del sistema sanzionatorio, gli inquinatori possono essere incentivati ad inquinare oltre il livello massimo consentito dallo standard, ciò a causa delle scarse probabilità di incorrere nel pagamento della multa. Al riguardo occorre evidenziare che l’inquinatore è obbligato alla sanzione solo se colto in fallo dall’autorità autorizzata al controllo, e ciò può risultare difficile nei contesti caratterizzati da un’elevata concentrazione di soggetti inquinatori dove ciascuno contribuisce in piccola parte a produrre l’inquinamento complessivo. </a:t>
            </a:r>
          </a:p>
          <a:p>
            <a:pPr marL="0" indent="0" algn="just">
              <a:buNone/>
            </a:pPr>
            <a:r>
              <a:rPr lang="it-IT" sz="1600" dirty="0" smtClean="0">
                <a:effectLst/>
                <a:latin typeface="Times New Roman"/>
                <a:ea typeface="Times New Roman"/>
              </a:rPr>
              <a:t>- L’inquinatore avrà incentivo ad inquinare fino a quel livello in corrispondenza del quale l’ammontare della sanzione è minore dei benefici marginali netti privati (profitti) derivanti dall’attività che produce inquinamento. Pertanto, l’inquinatore valuterà l’opportunità di adeguarsi o meno allo standard in vigore confrontando il valore della multa, moltiplicato per la probabilità di incorrervi, con il beneficio netto dell’attività che produce inquinamento. </a:t>
            </a:r>
          </a:p>
          <a:p>
            <a:pPr marL="0" indent="0" algn="just">
              <a:buNone/>
            </a:pPr>
            <a:r>
              <a:rPr lang="it-IT" sz="1600" dirty="0" smtClean="0">
                <a:effectLst/>
                <a:latin typeface="Times New Roman"/>
                <a:ea typeface="Times New Roman"/>
              </a:rPr>
              <a:t>- Il funzionamento efficace di uno standard dipenderà, quindi, dall’esistenza di due requisiti: il primo si riferisce alla multa, che deve essere certa e cioè avere probabilità uguale ad uno di essere imposta a chi trasgredisce lo standard e, inoltre, essa dovrà essere fissata ad un livello ottimale. Il secondo requisito riguarda, invece, la determinazione del livello dello standard che dovrebbe risultare corrispondente al livello di produzione ottimale.</a:t>
            </a:r>
            <a:endParaRPr lang="it-IT" sz="1600" dirty="0">
              <a:latin typeface="Garamond" pitchFamily="18" charset="0"/>
            </a:endParaRPr>
          </a:p>
        </p:txBody>
      </p:sp>
    </p:spTree>
    <p:extLst>
      <p:ext uri="{BB962C8B-B14F-4D97-AF65-F5344CB8AC3E}">
        <p14:creationId xmlns:p14="http://schemas.microsoft.com/office/powerpoint/2010/main" val="4214331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965</Words>
  <Application>Microsoft Office PowerPoint</Application>
  <PresentationFormat>Presentazione su schermo (4:3)</PresentationFormat>
  <Paragraphs>16</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Politiche pubbliche ambientali: Approccio e strumenti regolativi</vt:lpstr>
      <vt:lpstr>Gli standard ambientali: Definizione e tipologie Standard di Emissione</vt:lpstr>
      <vt:lpstr>Gli Standard ambientali di Qualità</vt:lpstr>
      <vt:lpstr>Gli Standard ambientali di Processo</vt:lpstr>
      <vt:lpstr>Gli Standard ambientali di Prodotto</vt:lpstr>
      <vt:lpstr>Applicazione degli standard ambientali: Premesse e limiti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Politiche pubbliche ambientali: Approccio e strumenti regolativi</dc:title>
  <dc:creator>Utente Windows</dc:creator>
  <cp:lastModifiedBy>Utente Windows</cp:lastModifiedBy>
  <cp:revision>8</cp:revision>
  <dcterms:created xsi:type="dcterms:W3CDTF">2023-02-03T09:10:49Z</dcterms:created>
  <dcterms:modified xsi:type="dcterms:W3CDTF">2023-02-03T09:30:24Z</dcterms:modified>
</cp:coreProperties>
</file>